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3"/>
  </p:notesMasterIdLst>
  <p:handoutMasterIdLst>
    <p:handoutMasterId r:id="rId224"/>
  </p:handoutMasterIdLst>
  <p:sldIdLst>
    <p:sldId id="257" r:id="rId2"/>
    <p:sldId id="258" r:id="rId3"/>
    <p:sldId id="265" r:id="rId4"/>
    <p:sldId id="863" r:id="rId5"/>
    <p:sldId id="576" r:id="rId6"/>
    <p:sldId id="909" r:id="rId7"/>
    <p:sldId id="868" r:id="rId8"/>
    <p:sldId id="578" r:id="rId9"/>
    <p:sldId id="776" r:id="rId10"/>
    <p:sldId id="579" r:id="rId11"/>
    <p:sldId id="864" r:id="rId12"/>
    <p:sldId id="595" r:id="rId13"/>
    <p:sldId id="611" r:id="rId14"/>
    <p:sldId id="613" r:id="rId15"/>
    <p:sldId id="869" r:id="rId16"/>
    <p:sldId id="614" r:id="rId17"/>
    <p:sldId id="910" r:id="rId18"/>
    <p:sldId id="778" r:id="rId19"/>
    <p:sldId id="786" r:id="rId20"/>
    <p:sldId id="779" r:id="rId21"/>
    <p:sldId id="780" r:id="rId22"/>
    <p:sldId id="618" r:id="rId23"/>
    <p:sldId id="911" r:id="rId24"/>
    <p:sldId id="781" r:id="rId25"/>
    <p:sldId id="917" r:id="rId26"/>
    <p:sldId id="914" r:id="rId27"/>
    <p:sldId id="915" r:id="rId28"/>
    <p:sldId id="919" r:id="rId29"/>
    <p:sldId id="918" r:id="rId30"/>
    <p:sldId id="920" r:id="rId31"/>
    <p:sldId id="921" r:id="rId32"/>
    <p:sldId id="916" r:id="rId33"/>
    <p:sldId id="922" r:id="rId34"/>
    <p:sldId id="783" r:id="rId35"/>
    <p:sldId id="785" r:id="rId36"/>
    <p:sldId id="881" r:id="rId37"/>
    <p:sldId id="884" r:id="rId38"/>
    <p:sldId id="923" r:id="rId39"/>
    <p:sldId id="924" r:id="rId40"/>
    <p:sldId id="925" r:id="rId41"/>
    <p:sldId id="628" r:id="rId42"/>
    <p:sldId id="629" r:id="rId43"/>
    <p:sldId id="630" r:id="rId44"/>
    <p:sldId id="634" r:id="rId45"/>
    <p:sldId id="912" r:id="rId46"/>
    <p:sldId id="913" r:id="rId47"/>
    <p:sldId id="646" r:id="rId48"/>
    <p:sldId id="788" r:id="rId49"/>
    <p:sldId id="787" r:id="rId50"/>
    <p:sldId id="789" r:id="rId51"/>
    <p:sldId id="792" r:id="rId52"/>
    <p:sldId id="649" r:id="rId53"/>
    <p:sldId id="651" r:id="rId54"/>
    <p:sldId id="655" r:id="rId55"/>
    <p:sldId id="653" r:id="rId56"/>
    <p:sldId id="654" r:id="rId57"/>
    <p:sldId id="926" r:id="rId58"/>
    <p:sldId id="927" r:id="rId59"/>
    <p:sldId id="928" r:id="rId60"/>
    <p:sldId id="929" r:id="rId61"/>
    <p:sldId id="930" r:id="rId62"/>
    <p:sldId id="931" r:id="rId63"/>
    <p:sldId id="932" r:id="rId64"/>
    <p:sldId id="657" r:id="rId65"/>
    <p:sldId id="658" r:id="rId66"/>
    <p:sldId id="933" r:id="rId67"/>
    <p:sldId id="934" r:id="rId68"/>
    <p:sldId id="935" r:id="rId69"/>
    <p:sldId id="936" r:id="rId70"/>
    <p:sldId id="937" r:id="rId71"/>
    <p:sldId id="659" r:id="rId72"/>
    <p:sldId id="660" r:id="rId73"/>
    <p:sldId id="662" r:id="rId74"/>
    <p:sldId id="939" r:id="rId75"/>
    <p:sldId id="940" r:id="rId76"/>
    <p:sldId id="666" r:id="rId77"/>
    <p:sldId id="667" r:id="rId78"/>
    <p:sldId id="670" r:id="rId79"/>
    <p:sldId id="668" r:id="rId80"/>
    <p:sldId id="669" r:id="rId81"/>
    <p:sldId id="828" r:id="rId82"/>
    <p:sldId id="829" r:id="rId83"/>
    <p:sldId id="672" r:id="rId84"/>
    <p:sldId id="673" r:id="rId85"/>
    <p:sldId id="674" r:id="rId86"/>
    <p:sldId id="938" r:id="rId87"/>
    <p:sldId id="677" r:id="rId88"/>
    <p:sldId id="678" r:id="rId89"/>
    <p:sldId id="679" r:id="rId90"/>
    <p:sldId id="680" r:id="rId91"/>
    <p:sldId id="681" r:id="rId92"/>
    <p:sldId id="830" r:id="rId93"/>
    <p:sldId id="682" r:id="rId94"/>
    <p:sldId id="683" r:id="rId95"/>
    <p:sldId id="684" r:id="rId96"/>
    <p:sldId id="685" r:id="rId97"/>
    <p:sldId id="686" r:id="rId98"/>
    <p:sldId id="687" r:id="rId99"/>
    <p:sldId id="797" r:id="rId100"/>
    <p:sldId id="688" r:id="rId101"/>
    <p:sldId id="689" r:id="rId102"/>
    <p:sldId id="690" r:id="rId103"/>
    <p:sldId id="692" r:id="rId104"/>
    <p:sldId id="691" r:id="rId105"/>
    <p:sldId id="693" r:id="rId106"/>
    <p:sldId id="694" r:id="rId107"/>
    <p:sldId id="695" r:id="rId108"/>
    <p:sldId id="696" r:id="rId109"/>
    <p:sldId id="697" r:id="rId110"/>
    <p:sldId id="707" r:id="rId111"/>
    <p:sldId id="941" r:id="rId112"/>
    <p:sldId id="698" r:id="rId113"/>
    <p:sldId id="699" r:id="rId114"/>
    <p:sldId id="700" r:id="rId115"/>
    <p:sldId id="701" r:id="rId116"/>
    <p:sldId id="702" r:id="rId117"/>
    <p:sldId id="762" r:id="rId118"/>
    <p:sldId id="704" r:id="rId119"/>
    <p:sldId id="705" r:id="rId120"/>
    <p:sldId id="706" r:id="rId121"/>
    <p:sldId id="708" r:id="rId122"/>
    <p:sldId id="709" r:id="rId123"/>
    <p:sldId id="866" r:id="rId124"/>
    <p:sldId id="865" r:id="rId125"/>
    <p:sldId id="831" r:id="rId126"/>
    <p:sldId id="711" r:id="rId127"/>
    <p:sldId id="712" r:id="rId128"/>
    <p:sldId id="714" r:id="rId129"/>
    <p:sldId id="872" r:id="rId130"/>
    <p:sldId id="715" r:id="rId131"/>
    <p:sldId id="873" r:id="rId132"/>
    <p:sldId id="874" r:id="rId133"/>
    <p:sldId id="891" r:id="rId134"/>
    <p:sldId id="717" r:id="rId135"/>
    <p:sldId id="832" r:id="rId136"/>
    <p:sldId id="875" r:id="rId137"/>
    <p:sldId id="833" r:id="rId138"/>
    <p:sldId id="876" r:id="rId139"/>
    <p:sldId id="885" r:id="rId140"/>
    <p:sldId id="886" r:id="rId141"/>
    <p:sldId id="887" r:id="rId142"/>
    <p:sldId id="718" r:id="rId143"/>
    <p:sldId id="719" r:id="rId144"/>
    <p:sldId id="722" r:id="rId145"/>
    <p:sldId id="720" r:id="rId146"/>
    <p:sldId id="721" r:id="rId147"/>
    <p:sldId id="723" r:id="rId148"/>
    <p:sldId id="724" r:id="rId149"/>
    <p:sldId id="725" r:id="rId150"/>
    <p:sldId id="877" r:id="rId151"/>
    <p:sldId id="726" r:id="rId152"/>
    <p:sldId id="729" r:id="rId153"/>
    <p:sldId id="727" r:id="rId154"/>
    <p:sldId id="836" r:id="rId155"/>
    <p:sldId id="835" r:id="rId156"/>
    <p:sldId id="878" r:id="rId157"/>
    <p:sldId id="728" r:id="rId158"/>
    <p:sldId id="731" r:id="rId159"/>
    <p:sldId id="842" r:id="rId160"/>
    <p:sldId id="844" r:id="rId161"/>
    <p:sldId id="843" r:id="rId162"/>
    <p:sldId id="879" r:id="rId163"/>
    <p:sldId id="733" r:id="rId164"/>
    <p:sldId id="734" r:id="rId165"/>
    <p:sldId id="735" r:id="rId166"/>
    <p:sldId id="736" r:id="rId167"/>
    <p:sldId id="838" r:id="rId168"/>
    <p:sldId id="839" r:id="rId169"/>
    <p:sldId id="840" r:id="rId170"/>
    <p:sldId id="740" r:id="rId171"/>
    <p:sldId id="741" r:id="rId172"/>
    <p:sldId id="841" r:id="rId173"/>
    <p:sldId id="742" r:id="rId174"/>
    <p:sldId id="845" r:id="rId175"/>
    <p:sldId id="846" r:id="rId176"/>
    <p:sldId id="744" r:id="rId177"/>
    <p:sldId id="745" r:id="rId178"/>
    <p:sldId id="746" r:id="rId179"/>
    <p:sldId id="747" r:id="rId180"/>
    <p:sldId id="888" r:id="rId181"/>
    <p:sldId id="889" r:id="rId182"/>
    <p:sldId id="756" r:id="rId183"/>
    <p:sldId id="757" r:id="rId184"/>
    <p:sldId id="803" r:id="rId185"/>
    <p:sldId id="804" r:id="rId186"/>
    <p:sldId id="805" r:id="rId187"/>
    <p:sldId id="807" r:id="rId188"/>
    <p:sldId id="808" r:id="rId189"/>
    <p:sldId id="810" r:id="rId190"/>
    <p:sldId id="811" r:id="rId191"/>
    <p:sldId id="812" r:id="rId192"/>
    <p:sldId id="813" r:id="rId193"/>
    <p:sldId id="890" r:id="rId194"/>
    <p:sldId id="942" r:id="rId195"/>
    <p:sldId id="943" r:id="rId196"/>
    <p:sldId id="944" r:id="rId197"/>
    <p:sldId id="945" r:id="rId198"/>
    <p:sldId id="946" r:id="rId199"/>
    <p:sldId id="947" r:id="rId200"/>
    <p:sldId id="948" r:id="rId201"/>
    <p:sldId id="949" r:id="rId202"/>
    <p:sldId id="950" r:id="rId203"/>
    <p:sldId id="951" r:id="rId204"/>
    <p:sldId id="952" r:id="rId205"/>
    <p:sldId id="953" r:id="rId206"/>
    <p:sldId id="892" r:id="rId207"/>
    <p:sldId id="893" r:id="rId208"/>
    <p:sldId id="894" r:id="rId209"/>
    <p:sldId id="895" r:id="rId210"/>
    <p:sldId id="896" r:id="rId211"/>
    <p:sldId id="897" r:id="rId212"/>
    <p:sldId id="898" r:id="rId213"/>
    <p:sldId id="900" r:id="rId214"/>
    <p:sldId id="901" r:id="rId215"/>
    <p:sldId id="902" r:id="rId216"/>
    <p:sldId id="903" r:id="rId217"/>
    <p:sldId id="904" r:id="rId218"/>
    <p:sldId id="905" r:id="rId219"/>
    <p:sldId id="906" r:id="rId220"/>
    <p:sldId id="907" r:id="rId221"/>
    <p:sldId id="908" r:id="rId222"/>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3CC"/>
    <a:srgbClr val="FFFFE1"/>
    <a:srgbClr val="FF00FF"/>
    <a:srgbClr val="FFFF00"/>
    <a:srgbClr val="FF0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10" d="100"/>
          <a:sy n="110" d="100"/>
        </p:scale>
        <p:origin x="8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422"/>
    </p:cViewPr>
  </p:sorterViewPr>
  <p:notesViewPr>
    <p:cSldViewPr>
      <p:cViewPr varScale="1">
        <p:scale>
          <a:sx n="73" d="100"/>
          <a:sy n="73" d="100"/>
        </p:scale>
        <p:origin x="-226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handoutMaster" Target="handoutMasters/handout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a:ea typeface="宋体" pitchFamily="2" charset="-122"/>
              </a:defRPr>
            </a:lvl1pPr>
          </a:lstStyle>
          <a:p>
            <a:pPr>
              <a:defRPr/>
            </a:pPr>
            <a:endParaRPr lang="zh-CN"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vl1pPr>
          </a:lstStyle>
          <a:p>
            <a:fld id="{E1FBDC32-4EC9-4182-B59D-866A409DA765}" type="slidenum">
              <a:rPr lang="en-US" altLang="zh-CN"/>
              <a:pPr/>
              <a:t>‹#›</a:t>
            </a:fld>
            <a:endParaRPr lang="en-US" altLang="zh-CN"/>
          </a:p>
        </p:txBody>
      </p:sp>
    </p:spTree>
    <p:extLst>
      <p:ext uri="{BB962C8B-B14F-4D97-AF65-F5344CB8AC3E}">
        <p14:creationId xmlns:p14="http://schemas.microsoft.com/office/powerpoint/2010/main" val="209576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229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vl1pPr>
          </a:lstStyle>
          <a:p>
            <a:fld id="{7ECC03FA-10B9-42CD-B765-2F5EAF30C1F6}" type="slidenum">
              <a:rPr lang="en-US" altLang="zh-CN"/>
              <a:pPr/>
              <a:t>‹#›</a:t>
            </a:fld>
            <a:endParaRPr lang="en-US" altLang="zh-CN"/>
          </a:p>
        </p:txBody>
      </p:sp>
    </p:spTree>
    <p:extLst>
      <p:ext uri="{BB962C8B-B14F-4D97-AF65-F5344CB8AC3E}">
        <p14:creationId xmlns:p14="http://schemas.microsoft.com/office/powerpoint/2010/main" val="1994194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D39177F-1C8A-4655-ADCE-99674EFB74DD}" type="slidenum">
              <a:rPr lang="en-US" altLang="zh-CN" sz="1200"/>
              <a:pPr eaLnBrk="1" hangingPunct="1"/>
              <a:t>1</a:t>
            </a:fld>
            <a:endParaRPr lang="en-US" altLang="zh-CN" sz="120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5104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5DFE26CF-FC7B-478F-BA7D-42D39AC61906}" type="slidenum">
              <a:rPr lang="en-US" altLang="zh-CN" sz="1200"/>
              <a:pPr eaLnBrk="1" hangingPunct="1"/>
              <a:t>2</a:t>
            </a:fld>
            <a:endParaRPr lang="en-US" altLang="zh-CN" sz="120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50642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F02F4B78-D9AB-45DD-BAEE-82620FBF27F8}"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r>
              <a:rPr lang="en-US" altLang="zh-CN" smtClean="0"/>
              <a:t> </a:t>
            </a:r>
            <a:r>
              <a:rPr lang="en-US" altLang="zh-CN" smtClean="0">
                <a:latin typeface="Times New Roman" pitchFamily="18" charset="0"/>
              </a:rPr>
              <a:t>©</a:t>
            </a:r>
            <a:r>
              <a:rPr lang="zh-CN" altLang="en-US" smtClean="0"/>
              <a:t>第</a:t>
            </a:r>
            <a:r>
              <a:rPr lang="en-US" altLang="zh-CN" smtClean="0"/>
              <a:t>12</a:t>
            </a:r>
            <a:r>
              <a:rPr lang="zh-CN" altLang="en-US" smtClean="0"/>
              <a:t>版  </a:t>
            </a:r>
            <a:r>
              <a:rPr lang="en-US" altLang="zh-CN" smtClean="0"/>
              <a:t>2016.9   </a:t>
            </a:r>
            <a:r>
              <a:rPr lang="zh-CN" altLang="en-US" smtClean="0"/>
              <a:t>顾一禾</a:t>
            </a:r>
            <a:endParaRPr lang="zh-CN" altLang="en-US"/>
          </a:p>
        </p:txBody>
      </p:sp>
      <p:sp>
        <p:nvSpPr>
          <p:cNvPr id="6" name="Slide Number Placeholder 5"/>
          <p:cNvSpPr>
            <a:spLocks noGrp="1"/>
          </p:cNvSpPr>
          <p:nvPr>
            <p:ph type="sldNum" sz="quarter" idx="12"/>
          </p:nvPr>
        </p:nvSpPr>
        <p:spPr/>
        <p:txBody>
          <a:bodyPr/>
          <a:lstStyle/>
          <a:p>
            <a:fld id="{676DDAE3-5401-4989-A5BB-69E831867819}" type="slidenum">
              <a:rPr lang="en-US" altLang="zh-CN" smtClean="0"/>
              <a:pPr/>
              <a:t>‹#›</a:t>
            </a:fld>
            <a:endParaRPr lang="en-US" altLang="zh-CN"/>
          </a:p>
        </p:txBody>
      </p:sp>
      <p:pic>
        <p:nvPicPr>
          <p:cNvPr id="7" name="Picture 19" descr="南京理工大学－校徽兰"/>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9000" y="0"/>
            <a:ext cx="16764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01740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B07DD554-D96C-40C0-BAFD-FF654208A244}" type="datetime1">
              <a:rPr lang="zh-CN" altLang="en-US" smtClean="0"/>
              <a:pPr>
                <a:defRPr/>
              </a:pPr>
              <a:t>2021/9/12</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42726135-918D-4A75-BA30-4A05774CAA11}" type="slidenum">
              <a:rPr lang="en-US" altLang="zh-CN" smtClean="0"/>
              <a:pPr/>
              <a:t>‹#›</a:t>
            </a:fld>
            <a:endParaRPr lang="en-US" altLang="zh-CN"/>
          </a:p>
        </p:txBody>
      </p:sp>
    </p:spTree>
    <p:extLst>
      <p:ext uri="{BB962C8B-B14F-4D97-AF65-F5344CB8AC3E}">
        <p14:creationId xmlns:p14="http://schemas.microsoft.com/office/powerpoint/2010/main" val="4176740381"/>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B07DD554-D96C-40C0-BAFD-FF654208A244}"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2726135-918D-4A75-BA30-4A05774CAA11}" type="slidenum">
              <a:rPr lang="en-US" altLang="zh-CN" smtClean="0"/>
              <a:pPr/>
              <a:t>‹#›</a:t>
            </a:fld>
            <a:endParaRPr lang="en-US" altLang="zh-CN"/>
          </a:p>
        </p:txBody>
      </p:sp>
    </p:spTree>
    <p:extLst>
      <p:ext uri="{BB962C8B-B14F-4D97-AF65-F5344CB8AC3E}">
        <p14:creationId xmlns:p14="http://schemas.microsoft.com/office/powerpoint/2010/main" val="3103436249"/>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B07DD554-D96C-40C0-BAFD-FF654208A244}"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2726135-918D-4A75-BA30-4A05774CAA11}" type="slidenum">
              <a:rPr lang="en-US" altLang="zh-CN" smtClean="0"/>
              <a:pPr/>
              <a:t>‹#›</a:t>
            </a:fld>
            <a:endParaRPr lang="en-US" altLang="zh-C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200318164"/>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B07DD554-D96C-40C0-BAFD-FF654208A244}"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2726135-918D-4A75-BA30-4A05774CAA11}" type="slidenum">
              <a:rPr lang="en-US" altLang="zh-CN" smtClean="0"/>
              <a:pPr/>
              <a:t>‹#›</a:t>
            </a:fld>
            <a:endParaRPr lang="en-US" altLang="zh-CN"/>
          </a:p>
        </p:txBody>
      </p:sp>
    </p:spTree>
    <p:extLst>
      <p:ext uri="{BB962C8B-B14F-4D97-AF65-F5344CB8AC3E}">
        <p14:creationId xmlns:p14="http://schemas.microsoft.com/office/powerpoint/2010/main" val="205433665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B07DD554-D96C-40C0-BAFD-FF654208A244}" type="datetime1">
              <a:rPr lang="zh-CN" altLang="en-US" smtClean="0"/>
              <a:pPr>
                <a:defRPr/>
              </a:pPr>
              <a:t>2021/9/12</a:t>
            </a:fld>
            <a:endParaRPr lang="en-US" altLang="zh-CN"/>
          </a:p>
        </p:txBody>
      </p:sp>
      <p:sp>
        <p:nvSpPr>
          <p:cNvPr id="4"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2726135-918D-4A75-BA30-4A05774CAA11}" type="slidenum">
              <a:rPr lang="en-US" altLang="zh-CN" smtClean="0"/>
              <a:pPr/>
              <a:t>‹#›</a:t>
            </a:fld>
            <a:endParaRPr lang="en-US" altLang="zh-CN"/>
          </a:p>
        </p:txBody>
      </p:sp>
    </p:spTree>
    <p:extLst>
      <p:ext uri="{BB962C8B-B14F-4D97-AF65-F5344CB8AC3E}">
        <p14:creationId xmlns:p14="http://schemas.microsoft.com/office/powerpoint/2010/main" val="1948137514"/>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B07DD554-D96C-40C0-BAFD-FF654208A244}" type="datetime1">
              <a:rPr lang="zh-CN" altLang="en-US" smtClean="0"/>
              <a:pPr>
                <a:defRPr/>
              </a:pPr>
              <a:t>2021/9/12</a:t>
            </a:fld>
            <a:endParaRPr lang="en-US" altLang="zh-CN"/>
          </a:p>
        </p:txBody>
      </p:sp>
      <p:sp>
        <p:nvSpPr>
          <p:cNvPr id="4"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2726135-918D-4A75-BA30-4A05774CAA11}" type="slidenum">
              <a:rPr lang="en-US" altLang="zh-CN" smtClean="0"/>
              <a:pPr/>
              <a:t>‹#›</a:t>
            </a:fld>
            <a:endParaRPr lang="en-US" altLang="zh-CN"/>
          </a:p>
        </p:txBody>
      </p:sp>
    </p:spTree>
    <p:extLst>
      <p:ext uri="{BB962C8B-B14F-4D97-AF65-F5344CB8AC3E}">
        <p14:creationId xmlns:p14="http://schemas.microsoft.com/office/powerpoint/2010/main" val="2882562053"/>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BC332E5B-62C8-4D57-91E2-09130EA23B6E}"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8D34EFB7-9A53-4A3D-9A7A-C07724AFDEEF}" type="slidenum">
              <a:rPr lang="en-US" altLang="zh-CN" smtClean="0"/>
              <a:pPr/>
              <a:t>‹#›</a:t>
            </a:fld>
            <a:endParaRPr lang="en-US" altLang="zh-CN"/>
          </a:p>
        </p:txBody>
      </p:sp>
    </p:spTree>
    <p:extLst>
      <p:ext uri="{BB962C8B-B14F-4D97-AF65-F5344CB8AC3E}">
        <p14:creationId xmlns:p14="http://schemas.microsoft.com/office/powerpoint/2010/main" val="353545053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B07DD554-D96C-40C0-BAFD-FF654208A244}"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2726135-918D-4A75-BA30-4A05774CAA11}" type="slidenum">
              <a:rPr lang="en-US" altLang="zh-CN" smtClean="0"/>
              <a:pPr/>
              <a:t>‹#›</a:t>
            </a:fld>
            <a:endParaRPr lang="en-US" altLang="zh-CN"/>
          </a:p>
        </p:txBody>
      </p:sp>
    </p:spTree>
    <p:extLst>
      <p:ext uri="{BB962C8B-B14F-4D97-AF65-F5344CB8AC3E}">
        <p14:creationId xmlns:p14="http://schemas.microsoft.com/office/powerpoint/2010/main" val="89336073"/>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pPr>
              <a:defRPr/>
            </a:pPr>
            <a:fld id="{B2096AEF-AE9F-41E5-A68A-48E6B00A2D64}"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56DD4B-D96A-4858-A890-0B3C3CF395B9}" type="slidenum">
              <a:rPr lang="en-US" altLang="zh-CN" smtClean="0"/>
              <a:pPr/>
              <a:t>‹#›</a:t>
            </a:fld>
            <a:endParaRPr lang="en-US" altLang="zh-CN"/>
          </a:p>
        </p:txBody>
      </p:sp>
    </p:spTree>
    <p:extLst>
      <p:ext uri="{BB962C8B-B14F-4D97-AF65-F5344CB8AC3E}">
        <p14:creationId xmlns:p14="http://schemas.microsoft.com/office/powerpoint/2010/main" val="2597892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2D42EC4D-9AAF-4F81-B808-7BE45D01359E}"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136107CE-87A9-4D23-A200-CE603D4D448D}" type="slidenum">
              <a:rPr lang="en-US" altLang="zh-CN" smtClean="0"/>
              <a:pPr/>
              <a:t>‹#›</a:t>
            </a:fld>
            <a:endParaRPr lang="en-US" altLang="zh-CN"/>
          </a:p>
        </p:txBody>
      </p:sp>
    </p:spTree>
    <p:extLst>
      <p:ext uri="{BB962C8B-B14F-4D97-AF65-F5344CB8AC3E}">
        <p14:creationId xmlns:p14="http://schemas.microsoft.com/office/powerpoint/2010/main" val="23870696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49C4EEEF-482C-4AF4-8BA6-63418985578A}" type="datetime1">
              <a:rPr lang="zh-CN" altLang="en-US" smtClean="0"/>
              <a:pPr>
                <a:defRPr/>
              </a:pPr>
              <a:t>2021/9/12</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CBA80BE4-DA53-48D4-BB3E-AAE4767D3504}" type="slidenum">
              <a:rPr lang="en-US" altLang="zh-CN" smtClean="0"/>
              <a:pPr/>
              <a:t>‹#›</a:t>
            </a:fld>
            <a:endParaRPr lang="en-US" altLang="zh-CN"/>
          </a:p>
        </p:txBody>
      </p:sp>
    </p:spTree>
    <p:extLst>
      <p:ext uri="{BB962C8B-B14F-4D97-AF65-F5344CB8AC3E}">
        <p14:creationId xmlns:p14="http://schemas.microsoft.com/office/powerpoint/2010/main" val="25095496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184BB660-6BD2-467C-B258-6DC4157CF90C}" type="datetime1">
              <a:rPr lang="zh-CN" altLang="en-US" smtClean="0"/>
              <a:pPr>
                <a:defRPr/>
              </a:pPr>
              <a:t>2021/9/12</a:t>
            </a:fld>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1CD16300-21B6-40FB-B066-E0AD269CD27A}" type="slidenum">
              <a:rPr lang="en-US" altLang="zh-CN" smtClean="0"/>
              <a:pPr/>
              <a:t>‹#›</a:t>
            </a:fld>
            <a:endParaRPr lang="en-US" altLang="zh-CN"/>
          </a:p>
        </p:txBody>
      </p:sp>
    </p:spTree>
    <p:extLst>
      <p:ext uri="{BB962C8B-B14F-4D97-AF65-F5344CB8AC3E}">
        <p14:creationId xmlns:p14="http://schemas.microsoft.com/office/powerpoint/2010/main" val="30781447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pPr>
              <a:defRPr/>
            </a:pPr>
            <a:fld id="{EDFBF7E6-1352-4C7C-8AFD-BAB69DEC3640}" type="datetime1">
              <a:rPr lang="zh-CN" altLang="en-US" smtClean="0"/>
              <a:pPr>
                <a:defRPr/>
              </a:pPr>
              <a:t>2021/9/12</a:t>
            </a:fld>
            <a:endParaRPr lang="en-US" altLang="zh-CN"/>
          </a:p>
        </p:txBody>
      </p:sp>
      <p:sp>
        <p:nvSpPr>
          <p:cNvPr id="5" name="Footer Placeholder 3"/>
          <p:cNvSpPr>
            <a:spLocks noGrp="1"/>
          </p:cNvSpPr>
          <p:nvPr>
            <p:ph type="ftr" sz="quarter" idx="11"/>
          </p:nvPr>
        </p:nvSpPr>
        <p:spPr/>
        <p:txBody>
          <a:bodyPr/>
          <a:lstStyle/>
          <a:p>
            <a:pPr>
              <a:defRPr/>
            </a:pPr>
            <a:endParaRPr lang="en-US" altLang="zh-CN"/>
          </a:p>
        </p:txBody>
      </p:sp>
      <p:sp>
        <p:nvSpPr>
          <p:cNvPr id="6" name="Slide Number Placeholder 4"/>
          <p:cNvSpPr>
            <a:spLocks noGrp="1"/>
          </p:cNvSpPr>
          <p:nvPr>
            <p:ph type="sldNum" sz="quarter" idx="12"/>
          </p:nvPr>
        </p:nvSpPr>
        <p:spPr/>
        <p:txBody>
          <a:bodyPr/>
          <a:lstStyle/>
          <a:p>
            <a:fld id="{940E5136-19DE-4EEC-9B1C-19410874773B}" type="slidenum">
              <a:rPr lang="en-US" altLang="zh-CN" smtClean="0"/>
              <a:pPr/>
              <a:t>‹#›</a:t>
            </a:fld>
            <a:endParaRPr lang="en-US" altLang="zh-CN"/>
          </a:p>
        </p:txBody>
      </p:sp>
    </p:spTree>
    <p:extLst>
      <p:ext uri="{BB962C8B-B14F-4D97-AF65-F5344CB8AC3E}">
        <p14:creationId xmlns:p14="http://schemas.microsoft.com/office/powerpoint/2010/main" val="7733686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576C8305-9AE6-4518-A9F9-F2268813EF3F}" type="datetime1">
              <a:rPr lang="zh-CN" altLang="en-US" smtClean="0"/>
              <a:pPr>
                <a:defRPr/>
              </a:pPr>
              <a:t>2021/9/12</a:t>
            </a:fld>
            <a:endParaRPr lang="en-US" altLang="zh-CN"/>
          </a:p>
        </p:txBody>
      </p:sp>
      <p:sp>
        <p:nvSpPr>
          <p:cNvPr id="5" name="Footer Placeholder 2"/>
          <p:cNvSpPr>
            <a:spLocks noGrp="1"/>
          </p:cNvSpPr>
          <p:nvPr>
            <p:ph type="ftr" sz="quarter" idx="11"/>
          </p:nvPr>
        </p:nvSpPr>
        <p:spPr/>
        <p:txBody>
          <a:bodyPr/>
          <a:lstStyle/>
          <a:p>
            <a:pPr>
              <a:defRPr/>
            </a:pPr>
            <a:endParaRPr lang="en-US" altLang="zh-CN"/>
          </a:p>
        </p:txBody>
      </p:sp>
      <p:sp>
        <p:nvSpPr>
          <p:cNvPr id="6" name="Slide Number Placeholder 3"/>
          <p:cNvSpPr>
            <a:spLocks noGrp="1"/>
          </p:cNvSpPr>
          <p:nvPr>
            <p:ph type="sldNum" sz="quarter" idx="12"/>
          </p:nvPr>
        </p:nvSpPr>
        <p:spPr/>
        <p:txBody>
          <a:bodyPr/>
          <a:lstStyle/>
          <a:p>
            <a:fld id="{D589C847-445F-4B61-B369-B7A570F789B1}" type="slidenum">
              <a:rPr lang="en-US" altLang="zh-CN" smtClean="0"/>
              <a:pPr/>
              <a:t>‹#›</a:t>
            </a:fld>
            <a:endParaRPr lang="en-US" altLang="zh-CN"/>
          </a:p>
        </p:txBody>
      </p:sp>
    </p:spTree>
    <p:extLst>
      <p:ext uri="{BB962C8B-B14F-4D97-AF65-F5344CB8AC3E}">
        <p14:creationId xmlns:p14="http://schemas.microsoft.com/office/powerpoint/2010/main" val="16651454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pPr>
              <a:defRPr/>
            </a:pPr>
            <a:fld id="{D9934163-9985-438D-9C1E-E98386FB7FFC}" type="datetime1">
              <a:rPr lang="zh-CN" altLang="en-US" smtClean="0"/>
              <a:pPr>
                <a:defRPr/>
              </a:pPr>
              <a:t>2021/9/12</a:t>
            </a:fld>
            <a:endParaRPr lang="en-US" altLang="zh-CN"/>
          </a:p>
        </p:txBody>
      </p:sp>
      <p:sp>
        <p:nvSpPr>
          <p:cNvPr id="5" name="Footer Placeholder 5"/>
          <p:cNvSpPr>
            <a:spLocks noGrp="1"/>
          </p:cNvSpPr>
          <p:nvPr>
            <p:ph type="ftr" sz="quarter" idx="11"/>
          </p:nvPr>
        </p:nvSpPr>
        <p:spPr/>
        <p:txBody>
          <a:bodyPr/>
          <a:lstStyle/>
          <a:p>
            <a:pPr>
              <a:defRPr/>
            </a:pPr>
            <a:endParaRPr lang="en-US" altLang="zh-CN"/>
          </a:p>
        </p:txBody>
      </p:sp>
      <p:sp>
        <p:nvSpPr>
          <p:cNvPr id="6" name="Slide Number Placeholder 6"/>
          <p:cNvSpPr>
            <a:spLocks noGrp="1"/>
          </p:cNvSpPr>
          <p:nvPr>
            <p:ph type="sldNum" sz="quarter" idx="12"/>
          </p:nvPr>
        </p:nvSpPr>
        <p:spPr/>
        <p:txBody>
          <a:bodyPr/>
          <a:lstStyle/>
          <a:p>
            <a:fld id="{6B577370-089F-48ED-9429-7CAC1C2C710F}" type="slidenum">
              <a:rPr lang="en-US" altLang="zh-CN" smtClean="0"/>
              <a:pPr/>
              <a:t>‹#›</a:t>
            </a:fld>
            <a:endParaRPr lang="en-US" altLang="zh-CN"/>
          </a:p>
        </p:txBody>
      </p:sp>
    </p:spTree>
    <p:extLst>
      <p:ext uri="{BB962C8B-B14F-4D97-AF65-F5344CB8AC3E}">
        <p14:creationId xmlns:p14="http://schemas.microsoft.com/office/powerpoint/2010/main" val="1017569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0371041-1A48-4261-A786-9D0E16EA7B10}" type="datetime1">
              <a:rPr lang="zh-CN" altLang="en-US" smtClean="0"/>
              <a:pPr>
                <a:defRPr/>
              </a:pPr>
              <a:t>2021/9/12</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327751E5-060F-4D7A-8C29-435926044B1B}" type="slidenum">
              <a:rPr lang="en-US" altLang="zh-CN" smtClean="0"/>
              <a:pPr/>
              <a:t>‹#›</a:t>
            </a:fld>
            <a:endParaRPr lang="en-US" altLang="zh-CN"/>
          </a:p>
        </p:txBody>
      </p:sp>
    </p:spTree>
    <p:extLst>
      <p:ext uri="{BB962C8B-B14F-4D97-AF65-F5344CB8AC3E}">
        <p14:creationId xmlns:p14="http://schemas.microsoft.com/office/powerpoint/2010/main" val="3764116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B07DD554-D96C-40C0-BAFD-FF654208A244}" type="datetime1">
              <a:rPr lang="zh-CN" altLang="en-US" smtClean="0"/>
              <a:pPr>
                <a:defRPr/>
              </a:pPr>
              <a:t>2021/9/12</a:t>
            </a:fld>
            <a:endParaRPr lang="en-US" altLang="zh-C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2726135-918D-4A75-BA30-4A05774CAA11}" type="slidenum">
              <a:rPr lang="en-US" altLang="zh-CN" smtClean="0"/>
              <a:pPr/>
              <a:t>‹#›</a:t>
            </a:fld>
            <a:endParaRPr lang="en-US" altLang="zh-CN"/>
          </a:p>
        </p:txBody>
      </p:sp>
    </p:spTree>
    <p:extLst>
      <p:ext uri="{BB962C8B-B14F-4D97-AF65-F5344CB8AC3E}">
        <p14:creationId xmlns:p14="http://schemas.microsoft.com/office/powerpoint/2010/main" val="352208425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iming>
    <p:tnLst>
      <p:par>
        <p:cTn id="1" dur="indefinite" restart="never" nodeType="tmRoot"/>
      </p:par>
    </p:tnLst>
  </p:timing>
  <p:hf hdr="0" ftr="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1.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10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2.png"/></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 Target="slide10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7.wm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 Target="slide164.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slide" Target="slide16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slide" Target="slide16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 Target="slide16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 Target="slide16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8.wmf"/></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9.png"/></Relationships>
</file>

<file path=ppt/slides/_rels/slide176.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4.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5.wmf"/></Relationships>
</file>

<file path=ppt/slides/_rels/slide213.xml.rels><?xml version="1.0" encoding="UTF-8" standalone="yes"?>
<Relationships xmlns="http://schemas.openxmlformats.org/package/2006/relationships"><Relationship Id="rId2" Type="http://schemas.openxmlformats.org/officeDocument/2006/relationships/slide" Target="slide212.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slide" Target="slide212.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slide" Target="slide210.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slide" Target="slide210.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slide" Target="slide210.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png"/><Relationship Id="rId5" Type="http://schemas.openxmlformats.org/officeDocument/2006/relationships/oleObject" Target="../embeddings/oleObject7.bin"/><Relationship Id="rId4"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8" name="Rectangle 2"/>
          <p:cNvSpPr>
            <a:spLocks noGrp="1" noChangeArrowheads="1"/>
          </p:cNvSpPr>
          <p:nvPr>
            <p:ph type="ctrTitle"/>
          </p:nvPr>
        </p:nvSpPr>
        <p:spPr/>
        <p:txBody>
          <a:bodyPr/>
          <a:lstStyle/>
          <a:p>
            <a:pPr eaLnBrk="1" hangingPunct="1"/>
            <a:r>
              <a:rPr lang="zh-CN" altLang="en-US" smtClean="0">
                <a:latin typeface="Times New Roman" panose="02020603050405020304" pitchFamily="18" charset="0"/>
                <a:cs typeface="Times New Roman" panose="02020603050405020304" pitchFamily="18" charset="0"/>
              </a:rPr>
              <a:t>第 </a:t>
            </a:r>
            <a:r>
              <a:rPr lang="en-US" altLang="zh-CN" smtClean="0">
                <a:latin typeface="Times New Roman" panose="02020603050405020304" pitchFamily="18" charset="0"/>
                <a:cs typeface="Times New Roman" panose="02020603050405020304" pitchFamily="18" charset="0"/>
              </a:rPr>
              <a:t>9 </a:t>
            </a:r>
            <a:r>
              <a:rPr lang="zh-CN" altLang="en-US" smtClean="0">
                <a:latin typeface="Times New Roman" panose="02020603050405020304" pitchFamily="18" charset="0"/>
                <a:cs typeface="Times New Roman" panose="02020603050405020304" pitchFamily="18" charset="0"/>
              </a:rPr>
              <a:t>章  </a:t>
            </a:r>
            <a:r>
              <a:rPr lang="en-US" altLang="zh-CN" smtClean="0">
                <a:latin typeface="Times New Roman" panose="02020603050405020304" pitchFamily="18" charset="0"/>
                <a:cs typeface="Times New Roman" panose="02020603050405020304" pitchFamily="18" charset="0"/>
              </a:rPr>
              <a:t>I/O</a:t>
            </a:r>
            <a:r>
              <a:rPr lang="zh-CN" altLang="en-US" smtClean="0">
                <a:latin typeface="Times New Roman" panose="02020603050405020304" pitchFamily="18" charset="0"/>
                <a:cs typeface="Times New Roman" panose="02020603050405020304" pitchFamily="18" charset="0"/>
              </a:rPr>
              <a:t>系统组织 </a:t>
            </a:r>
          </a:p>
        </p:txBody>
      </p:sp>
      <p:sp>
        <p:nvSpPr>
          <p:cNvPr id="21509" name="Rectangle 3"/>
          <p:cNvSpPr>
            <a:spLocks noGrp="1" noChangeArrowheads="1"/>
          </p:cNvSpPr>
          <p:nvPr>
            <p:ph type="subTitle" idx="1"/>
          </p:nvPr>
        </p:nvSpPr>
        <p:spPr/>
        <p:txBody>
          <a:bodyPr/>
          <a:lstStyle/>
          <a:p>
            <a:pPr eaLnBrk="1" hangingPunct="1"/>
            <a:endParaRPr lang="zh-CN" altLang="zh-CN" smtClean="0"/>
          </a:p>
        </p:txBody>
      </p:sp>
      <p:sp>
        <p:nvSpPr>
          <p:cNvPr id="4" name="Rectangle 16"/>
          <p:cNvSpPr>
            <a:spLocks noGrp="1" noChangeArrowheads="1"/>
          </p:cNvSpPr>
          <p:nvPr>
            <p:ph type="dt" sz="half" idx="10"/>
          </p:nvPr>
        </p:nvSpPr>
        <p:spPr/>
        <p:txBody>
          <a:bodyPr/>
          <a:lstStyle/>
          <a:p>
            <a:pPr>
              <a:defRPr/>
            </a:pPr>
            <a:fld id="{01CF68D6-BE59-4993-9D5E-7301FD8628E9}" type="datetime1">
              <a:rPr lang="zh-CN" altLang="en-US"/>
              <a:pPr>
                <a:defRPr/>
              </a:pPr>
              <a:t>2021/9/12</a:t>
            </a:fld>
            <a:endParaRPr lang="en-US" altLang="zh-CN"/>
          </a:p>
        </p:txBody>
      </p:sp>
      <p:sp>
        <p:nvSpPr>
          <p:cNvPr id="6" name="Rectangle 18"/>
          <p:cNvSpPr>
            <a:spLocks noGrp="1" noChangeArrowheads="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1A67901-EC02-4BC5-ADFE-51951E5426DA}" type="slidenum">
              <a:rPr lang="en-US" altLang="zh-CN" sz="1400">
                <a:solidFill>
                  <a:schemeClr val="bg2"/>
                </a:solidFill>
                <a:latin typeface="Tahoma" panose="020B0604030504040204" pitchFamily="34" charset="0"/>
              </a:rPr>
              <a:pPr eaLnBrk="1" hangingPunct="1"/>
              <a:t>1</a:t>
            </a:fld>
            <a:endParaRPr lang="en-US" altLang="zh-CN" sz="1400">
              <a:solidFill>
                <a:schemeClr val="bg2"/>
              </a:solidFill>
              <a:latin typeface="Tahoma" panose="020B0604030504040204" pitchFamily="34" charset="0"/>
            </a:endParaRPr>
          </a:p>
        </p:txBody>
      </p:sp>
      <p:sp>
        <p:nvSpPr>
          <p:cNvPr id="21510" name="Rectangle 17"/>
          <p:cNvSpPr>
            <a:spLocks noGrp="1" noChangeArrowheads="1"/>
          </p:cNvSpPr>
          <p:nvPr/>
        </p:nvSpPr>
        <p:spPr bwMode="auto">
          <a:xfrm>
            <a:off x="5651500" y="5876925"/>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latin typeface="宋体" panose="02010600030101010101" pitchFamily="2" charset="-122"/>
              </a:rPr>
              <a:t> </a:t>
            </a:r>
            <a:r>
              <a:rPr lang="en-US" altLang="zh-CN" sz="2400" b="1">
                <a:solidFill>
                  <a:srgbClr val="33CC33"/>
                </a:solidFill>
                <a:ea typeface="华文行楷" panose="02010800040101010101" pitchFamily="2" charset="-122"/>
              </a:rPr>
              <a:t>©</a:t>
            </a:r>
            <a:r>
              <a:rPr lang="zh-CN" altLang="en-US" sz="2400" b="1">
                <a:solidFill>
                  <a:srgbClr val="33CC33"/>
                </a:solidFill>
                <a:ea typeface="华文行楷" panose="02010800040101010101" pitchFamily="2" charset="-122"/>
              </a:rPr>
              <a:t>修订第</a:t>
            </a:r>
            <a:r>
              <a:rPr lang="en-US" altLang="zh-CN" sz="2400" b="1">
                <a:solidFill>
                  <a:srgbClr val="33CC33"/>
                </a:solidFill>
                <a:ea typeface="华文行楷" panose="02010800040101010101" pitchFamily="2" charset="-122"/>
              </a:rPr>
              <a:t>1</a:t>
            </a:r>
            <a:r>
              <a:rPr lang="zh-CN" altLang="en-US" sz="2400" b="1">
                <a:solidFill>
                  <a:srgbClr val="33CC33"/>
                </a:solidFill>
                <a:latin typeface="华文行楷" panose="02010800040101010101" pitchFamily="2" charset="-122"/>
                <a:ea typeface="华文行楷" panose="02010800040101010101" pitchFamily="2" charset="-122"/>
              </a:rPr>
              <a:t>版  </a:t>
            </a:r>
            <a:r>
              <a:rPr lang="en-US" altLang="zh-CN" sz="2400" b="1">
                <a:solidFill>
                  <a:srgbClr val="33CC33"/>
                </a:solidFill>
                <a:latin typeface="华文行楷" panose="02010800040101010101" pitchFamily="2" charset="-122"/>
                <a:ea typeface="华文行楷" panose="02010800040101010101" pitchFamily="2" charset="-122"/>
              </a:rPr>
              <a:t>2016.9</a:t>
            </a:r>
            <a:endParaRPr lang="zh-CN" altLang="en-US" sz="2400" b="1">
              <a:solidFill>
                <a:srgbClr val="33CC33"/>
              </a:solidFill>
              <a:latin typeface="华文行楷" panose="02010800040101010101" pitchFamily="2" charset="-122"/>
              <a:ea typeface="华文行楷"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381000" y="381000"/>
            <a:ext cx="8229600" cy="609600"/>
          </a:xfrm>
        </p:spPr>
        <p:txBody>
          <a:bodyPr/>
          <a:lstStyle/>
          <a:p>
            <a:pPr eaLnBrk="1" hangingPunct="1"/>
            <a:r>
              <a:rPr lang="en-US" altLang="zh-CN" sz="3200" smtClean="0"/>
              <a:t>9.1.3  </a:t>
            </a:r>
            <a:r>
              <a:rPr lang="zh-CN" altLang="en-US" sz="3200" smtClean="0"/>
              <a:t>主机与外设间的连接方式与组织管理 </a:t>
            </a:r>
          </a:p>
        </p:txBody>
      </p:sp>
      <p:sp>
        <p:nvSpPr>
          <p:cNvPr id="28677" name="Rectangle 3"/>
          <p:cNvSpPr>
            <a:spLocks noGrp="1" noChangeArrowheads="1"/>
          </p:cNvSpPr>
          <p:nvPr>
            <p:ph idx="1"/>
          </p:nvPr>
        </p:nvSpPr>
        <p:spPr>
          <a:xfrm>
            <a:off x="457200" y="1066800"/>
            <a:ext cx="8229600" cy="5257800"/>
          </a:xfrm>
        </p:spPr>
        <p:txBody>
          <a:bodyPr/>
          <a:lstStyle/>
          <a:p>
            <a:pPr eaLnBrk="1" hangingPunct="1"/>
            <a:r>
              <a:rPr lang="zh-CN" altLang="en-US" smtClean="0"/>
              <a:t>主机与外设的连接方式大致可分为：</a:t>
            </a:r>
          </a:p>
          <a:p>
            <a:pPr eaLnBrk="1" hangingPunct="1"/>
            <a:r>
              <a:rPr lang="zh-CN" altLang="en-US" smtClean="0"/>
              <a:t>总线方式</a:t>
            </a:r>
          </a:p>
          <a:p>
            <a:pPr eaLnBrk="1" hangingPunct="1"/>
            <a:r>
              <a:rPr lang="zh-CN" altLang="en-US" smtClean="0"/>
              <a:t>通道方式</a:t>
            </a:r>
          </a:p>
          <a:p>
            <a:pPr eaLnBrk="1" hangingPunct="1"/>
            <a:r>
              <a:rPr lang="en-US" altLang="zh-CN" smtClean="0"/>
              <a:t>I/O</a:t>
            </a:r>
            <a:r>
              <a:rPr lang="zh-CN" altLang="en-US" smtClean="0"/>
              <a:t>处理机方式</a:t>
            </a:r>
            <a:r>
              <a:rPr lang="en-US" altLang="zh-CN" smtClean="0"/>
              <a:t>(IOP</a:t>
            </a:r>
            <a:r>
              <a:rPr lang="zh-CN" altLang="en-US" smtClean="0"/>
              <a:t>方式</a:t>
            </a:r>
            <a:r>
              <a:rPr lang="en-US" altLang="zh-CN" smtClean="0"/>
              <a:t>) </a:t>
            </a:r>
          </a:p>
        </p:txBody>
      </p:sp>
      <p:sp>
        <p:nvSpPr>
          <p:cNvPr id="4" name="日期占位符 3"/>
          <p:cNvSpPr>
            <a:spLocks noGrp="1"/>
          </p:cNvSpPr>
          <p:nvPr>
            <p:ph type="dt" sz="half" idx="10"/>
          </p:nvPr>
        </p:nvSpPr>
        <p:spPr/>
        <p:txBody>
          <a:bodyPr/>
          <a:lstStyle/>
          <a:p>
            <a:pPr>
              <a:defRPr/>
            </a:pPr>
            <a:fld id="{C5C607FD-F621-4604-8DF2-6CA271232D02}"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7C6BCC7-2E13-45CA-A8FB-9EA5BB4FC3B4}" type="slidenum">
              <a:rPr lang="en-US" altLang="zh-CN" sz="1400">
                <a:solidFill>
                  <a:schemeClr val="bg2"/>
                </a:solidFill>
                <a:latin typeface="Tahoma" panose="020B0604030504040204" pitchFamily="34" charset="0"/>
              </a:rPr>
              <a:pPr eaLnBrk="1" hangingPunct="1"/>
              <a:t>10</a:t>
            </a:fld>
            <a:endParaRPr lang="en-US" altLang="zh-CN" sz="1400">
              <a:solidFill>
                <a:schemeClr val="bg2"/>
              </a:solidFill>
              <a:latin typeface="Tahoma" panose="020B060403050404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3" name="Rectangle 3"/>
          <p:cNvSpPr>
            <a:spLocks noGrp="1" noChangeArrowheads="1"/>
          </p:cNvSpPr>
          <p:nvPr>
            <p:ph type="title"/>
          </p:nvPr>
        </p:nvSpPr>
        <p:spPr>
          <a:xfrm>
            <a:off x="381000" y="381000"/>
            <a:ext cx="8001000" cy="685800"/>
          </a:xfrm>
        </p:spPr>
        <p:txBody>
          <a:bodyPr/>
          <a:lstStyle/>
          <a:p>
            <a:pPr eaLnBrk="1" hangingPunct="1"/>
            <a:r>
              <a:rPr lang="en-US" altLang="zh-CN" smtClean="0"/>
              <a:t>(3)  </a:t>
            </a:r>
            <a:r>
              <a:rPr lang="zh-CN" altLang="en-US" smtClean="0"/>
              <a:t>链式优先排队逻辑</a:t>
            </a:r>
          </a:p>
        </p:txBody>
      </p:sp>
      <p:sp>
        <p:nvSpPr>
          <p:cNvPr id="114692" name="Rectangle 2"/>
          <p:cNvSpPr>
            <a:spLocks noGrp="1" noChangeArrowheads="1"/>
          </p:cNvSpPr>
          <p:nvPr>
            <p:ph idx="1"/>
          </p:nvPr>
        </p:nvSpPr>
        <p:spPr>
          <a:xfrm>
            <a:off x="457200" y="1143000"/>
            <a:ext cx="8229600" cy="4800600"/>
          </a:xfrm>
        </p:spPr>
        <p:txBody>
          <a:bodyPr/>
          <a:lstStyle/>
          <a:p>
            <a:pPr eaLnBrk="1" hangingPunct="1"/>
            <a:r>
              <a:rPr lang="zh-CN" altLang="en-US" smtClean="0"/>
              <a:t>各个中断源提出的中断请求都送到公共中断请求信号线上，形成公用的中断请求信号</a:t>
            </a:r>
            <a:r>
              <a:rPr lang="en-US" altLang="zh-CN" smtClean="0"/>
              <a:t>INT</a:t>
            </a:r>
            <a:r>
              <a:rPr lang="zh-CN" altLang="en-US" smtClean="0"/>
              <a:t>送往</a:t>
            </a:r>
            <a:r>
              <a:rPr lang="en-US" altLang="zh-CN" smtClean="0"/>
              <a:t>CPU</a:t>
            </a:r>
            <a:r>
              <a:rPr lang="zh-CN" altLang="en-US" smtClean="0"/>
              <a:t>。响应请求时，</a:t>
            </a:r>
            <a:r>
              <a:rPr lang="en-US" altLang="zh-CN" smtClean="0"/>
              <a:t>CPU</a:t>
            </a:r>
            <a:r>
              <a:rPr lang="zh-CN" altLang="en-US" smtClean="0"/>
              <a:t>向</a:t>
            </a:r>
            <a:r>
              <a:rPr lang="en-US" altLang="zh-CN" smtClean="0"/>
              <a:t>I/O</a:t>
            </a:r>
            <a:r>
              <a:rPr lang="zh-CN" altLang="en-US" smtClean="0"/>
              <a:t>设备发出一个公用的中断应答信号（</a:t>
            </a:r>
            <a:r>
              <a:rPr lang="en-US" altLang="zh-CN" smtClean="0"/>
              <a:t>INTA</a:t>
            </a:r>
            <a:r>
              <a:rPr lang="zh-CN" altLang="en-US" smtClean="0"/>
              <a:t>），</a:t>
            </a:r>
            <a:r>
              <a:rPr lang="zh-CN" altLang="en-US" smtClean="0">
                <a:latin typeface="宋体" panose="02010600030101010101" pitchFamily="2" charset="-122"/>
              </a:rPr>
              <a:t>利用硬件优先链电路判断中断优先级，判优结果可用不同的设备码或中断源类型码来表示。</a:t>
            </a:r>
          </a:p>
          <a:p>
            <a:pPr eaLnBrk="1" hangingPunct="1"/>
            <a:r>
              <a:rPr lang="zh-CN" altLang="en-US" smtClean="0">
                <a:latin typeface="隶书" panose="02010509060101010101" pitchFamily="49" charset="-122"/>
              </a:rPr>
              <a:t>链式优先排队逻辑多</a:t>
            </a:r>
            <a:r>
              <a:rPr lang="zh-CN" altLang="en-US" smtClean="0">
                <a:latin typeface="宋体" panose="02010600030101010101" pitchFamily="2" charset="-122"/>
              </a:rPr>
              <a:t>用于采用公共请求线的系统。</a:t>
            </a:r>
          </a:p>
        </p:txBody>
      </p:sp>
      <p:sp>
        <p:nvSpPr>
          <p:cNvPr id="4" name="日期占位符 3"/>
          <p:cNvSpPr>
            <a:spLocks noGrp="1"/>
          </p:cNvSpPr>
          <p:nvPr>
            <p:ph type="dt" sz="half" idx="10"/>
          </p:nvPr>
        </p:nvSpPr>
        <p:spPr/>
        <p:txBody>
          <a:bodyPr/>
          <a:lstStyle/>
          <a:p>
            <a:pPr>
              <a:defRPr/>
            </a:pPr>
            <a:fld id="{F9AD53A0-9001-49F7-9AA8-3784F877DD38}"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B6324AC-A076-4D33-8404-8381562794F3}" type="slidenum">
              <a:rPr lang="en-US" altLang="zh-CN" sz="1400">
                <a:solidFill>
                  <a:schemeClr val="bg2"/>
                </a:solidFill>
                <a:latin typeface="Tahoma" panose="020B0604030504040204" pitchFamily="34" charset="0"/>
              </a:rPr>
              <a:pPr eaLnBrk="1" hangingPunct="1"/>
              <a:t>100</a:t>
            </a:fld>
            <a:endParaRPr lang="en-US" altLang="zh-CN" sz="1400">
              <a:solidFill>
                <a:schemeClr val="bg2"/>
              </a:solidFill>
              <a:latin typeface="Tahoma" panose="020B0604030504040204" pitchFamily="34" charset="0"/>
            </a:endParaRPr>
          </a:p>
        </p:txBody>
      </p:sp>
      <p:pic>
        <p:nvPicPr>
          <p:cNvPr id="1146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4429125"/>
            <a:ext cx="3978275"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 name="日期占位符 3"/>
          <p:cNvSpPr>
            <a:spLocks noGrp="1"/>
          </p:cNvSpPr>
          <p:nvPr>
            <p:ph type="dt" sz="half" idx="10"/>
          </p:nvPr>
        </p:nvSpPr>
        <p:spPr/>
        <p:txBody>
          <a:bodyPr/>
          <a:lstStyle/>
          <a:p>
            <a:pPr>
              <a:defRPr/>
            </a:pPr>
            <a:fld id="{D2EC7DF9-7A4B-4095-A4A3-6F5FB55E54A4}" type="datetime1">
              <a:rPr lang="zh-CN" altLang="en-US"/>
              <a:pPr>
                <a:defRPr/>
              </a:pPr>
              <a:t>2021/9/12</a:t>
            </a:fld>
            <a:endParaRPr lang="en-US" altLang="zh-CN"/>
          </a:p>
        </p:txBody>
      </p:sp>
      <p:sp>
        <p:nvSpPr>
          <p:cNvPr id="189"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50E73BC-88D2-4917-A3C3-E3A201635889}" type="slidenum">
              <a:rPr lang="en-US" altLang="zh-CN" sz="1400">
                <a:solidFill>
                  <a:schemeClr val="bg2"/>
                </a:solidFill>
                <a:latin typeface="Tahoma" panose="020B0604030504040204" pitchFamily="34" charset="0"/>
              </a:rPr>
              <a:pPr eaLnBrk="1" hangingPunct="1"/>
              <a:t>101</a:t>
            </a:fld>
            <a:endParaRPr lang="en-US" altLang="zh-CN" sz="1400">
              <a:solidFill>
                <a:schemeClr val="bg2"/>
              </a:solidFill>
              <a:latin typeface="Tahoma" panose="020B0604030504040204" pitchFamily="34" charset="0"/>
            </a:endParaRPr>
          </a:p>
        </p:txBody>
      </p:sp>
      <p:grpSp>
        <p:nvGrpSpPr>
          <p:cNvPr id="115716" name="Group 2"/>
          <p:cNvGrpSpPr>
            <a:grpSpLocks/>
          </p:cNvGrpSpPr>
          <p:nvPr/>
        </p:nvGrpSpPr>
        <p:grpSpPr bwMode="auto">
          <a:xfrm>
            <a:off x="1905000" y="1295400"/>
            <a:ext cx="304800" cy="457200"/>
            <a:chOff x="864" y="1344"/>
            <a:chExt cx="192" cy="288"/>
          </a:xfrm>
        </p:grpSpPr>
        <p:sp>
          <p:nvSpPr>
            <p:cNvPr id="115899" name="Rectangle 3"/>
            <p:cNvSpPr>
              <a:spLocks noChangeArrowheads="1"/>
            </p:cNvSpPr>
            <p:nvPr/>
          </p:nvSpPr>
          <p:spPr bwMode="auto">
            <a:xfrm>
              <a:off x="864" y="1344"/>
              <a:ext cx="144"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900" name="Oval 4"/>
            <p:cNvSpPr>
              <a:spLocks noChangeArrowheads="1"/>
            </p:cNvSpPr>
            <p:nvPr/>
          </p:nvSpPr>
          <p:spPr bwMode="auto">
            <a:xfrm>
              <a:off x="1008" y="1464"/>
              <a:ext cx="48" cy="4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15717" name="Group 5"/>
          <p:cNvGrpSpPr>
            <a:grpSpLocks/>
          </p:cNvGrpSpPr>
          <p:nvPr/>
        </p:nvGrpSpPr>
        <p:grpSpPr bwMode="auto">
          <a:xfrm>
            <a:off x="2743200" y="1295400"/>
            <a:ext cx="304800" cy="457200"/>
            <a:chOff x="864" y="1344"/>
            <a:chExt cx="192" cy="288"/>
          </a:xfrm>
        </p:grpSpPr>
        <p:sp>
          <p:nvSpPr>
            <p:cNvPr id="115897" name="Rectangle 6"/>
            <p:cNvSpPr>
              <a:spLocks noChangeArrowheads="1"/>
            </p:cNvSpPr>
            <p:nvPr/>
          </p:nvSpPr>
          <p:spPr bwMode="auto">
            <a:xfrm>
              <a:off x="864" y="1344"/>
              <a:ext cx="144"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98" name="Oval 7"/>
            <p:cNvSpPr>
              <a:spLocks noChangeArrowheads="1"/>
            </p:cNvSpPr>
            <p:nvPr/>
          </p:nvSpPr>
          <p:spPr bwMode="auto">
            <a:xfrm>
              <a:off x="1008" y="1464"/>
              <a:ext cx="48" cy="4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5718" name="Line 8"/>
          <p:cNvSpPr>
            <a:spLocks noChangeShapeType="1"/>
          </p:cNvSpPr>
          <p:nvPr/>
        </p:nvSpPr>
        <p:spPr bwMode="auto">
          <a:xfrm>
            <a:off x="2209800" y="1524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19" name="Text Box 9"/>
          <p:cNvSpPr txBox="1">
            <a:spLocks noChangeArrowheads="1"/>
          </p:cNvSpPr>
          <p:nvPr/>
        </p:nvSpPr>
        <p:spPr bwMode="auto">
          <a:xfrm>
            <a:off x="1219200" y="11430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INTI</a:t>
            </a:r>
          </a:p>
        </p:txBody>
      </p:sp>
      <p:sp>
        <p:nvSpPr>
          <p:cNvPr id="115720" name="Text Box 10"/>
          <p:cNvSpPr txBox="1">
            <a:spLocks noChangeArrowheads="1"/>
          </p:cNvSpPr>
          <p:nvPr/>
        </p:nvSpPr>
        <p:spPr bwMode="auto">
          <a:xfrm>
            <a:off x="990600" y="533400"/>
            <a:ext cx="83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latin typeface="宋体" panose="02010600030101010101" pitchFamily="2" charset="-122"/>
              </a:rPr>
              <a:t>中断排队输入</a:t>
            </a:r>
          </a:p>
        </p:txBody>
      </p:sp>
      <p:sp>
        <p:nvSpPr>
          <p:cNvPr id="115721" name="Line 11"/>
          <p:cNvSpPr>
            <a:spLocks noChangeShapeType="1"/>
          </p:cNvSpPr>
          <p:nvPr/>
        </p:nvSpPr>
        <p:spPr bwMode="auto">
          <a:xfrm>
            <a:off x="2590800" y="1371600"/>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2" name="Line 12"/>
          <p:cNvSpPr>
            <a:spLocks noChangeShapeType="1"/>
          </p:cNvSpPr>
          <p:nvPr/>
        </p:nvSpPr>
        <p:spPr bwMode="auto">
          <a:xfrm>
            <a:off x="2590800" y="9906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23" name="Group 13"/>
          <p:cNvGrpSpPr>
            <a:grpSpLocks/>
          </p:cNvGrpSpPr>
          <p:nvPr/>
        </p:nvGrpSpPr>
        <p:grpSpPr bwMode="auto">
          <a:xfrm>
            <a:off x="2133600" y="609600"/>
            <a:ext cx="685800" cy="274638"/>
            <a:chOff x="1008" y="912"/>
            <a:chExt cx="432" cy="173"/>
          </a:xfrm>
        </p:grpSpPr>
        <p:sp>
          <p:nvSpPr>
            <p:cNvPr id="115895" name="Text Box 14"/>
            <p:cNvSpPr txBox="1">
              <a:spLocks noChangeArrowheads="1"/>
            </p:cNvSpPr>
            <p:nvPr/>
          </p:nvSpPr>
          <p:spPr bwMode="auto">
            <a:xfrm>
              <a:off x="1008" y="912"/>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INTR</a:t>
              </a:r>
              <a:r>
                <a:rPr lang="en-US" altLang="zh-CN" sz="1800" b="1" baseline="-25000">
                  <a:latin typeface="宋体" panose="02010600030101010101" pitchFamily="2" charset="-122"/>
                </a:rPr>
                <a:t>1</a:t>
              </a:r>
            </a:p>
          </p:txBody>
        </p:sp>
        <p:sp>
          <p:nvSpPr>
            <p:cNvPr id="115896" name="Line 15"/>
            <p:cNvSpPr>
              <a:spLocks noChangeShapeType="1"/>
            </p:cNvSpPr>
            <p:nvPr/>
          </p:nvSpPr>
          <p:spPr bwMode="auto">
            <a:xfrm>
              <a:off x="1056"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5724" name="Line 16"/>
          <p:cNvSpPr>
            <a:spLocks noChangeShapeType="1"/>
          </p:cNvSpPr>
          <p:nvPr/>
        </p:nvSpPr>
        <p:spPr bwMode="auto">
          <a:xfrm>
            <a:off x="1371600" y="1524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25" name="Group 17"/>
          <p:cNvGrpSpPr>
            <a:grpSpLocks/>
          </p:cNvGrpSpPr>
          <p:nvPr/>
        </p:nvGrpSpPr>
        <p:grpSpPr bwMode="auto">
          <a:xfrm>
            <a:off x="4191000" y="1295400"/>
            <a:ext cx="304800" cy="457200"/>
            <a:chOff x="864" y="1344"/>
            <a:chExt cx="192" cy="288"/>
          </a:xfrm>
        </p:grpSpPr>
        <p:sp>
          <p:nvSpPr>
            <p:cNvPr id="115893" name="Rectangle 18"/>
            <p:cNvSpPr>
              <a:spLocks noChangeArrowheads="1"/>
            </p:cNvSpPr>
            <p:nvPr/>
          </p:nvSpPr>
          <p:spPr bwMode="auto">
            <a:xfrm>
              <a:off x="864" y="1344"/>
              <a:ext cx="144"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94" name="Oval 19"/>
            <p:cNvSpPr>
              <a:spLocks noChangeArrowheads="1"/>
            </p:cNvSpPr>
            <p:nvPr/>
          </p:nvSpPr>
          <p:spPr bwMode="auto">
            <a:xfrm>
              <a:off x="1008" y="1464"/>
              <a:ext cx="48" cy="4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5726" name="Line 20"/>
          <p:cNvSpPr>
            <a:spLocks noChangeShapeType="1"/>
          </p:cNvSpPr>
          <p:nvPr/>
        </p:nvSpPr>
        <p:spPr bwMode="auto">
          <a:xfrm>
            <a:off x="3657600" y="1524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7" name="Line 21"/>
          <p:cNvSpPr>
            <a:spLocks noChangeShapeType="1"/>
          </p:cNvSpPr>
          <p:nvPr/>
        </p:nvSpPr>
        <p:spPr bwMode="auto">
          <a:xfrm>
            <a:off x="4038600" y="1371600"/>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8" name="Line 22"/>
          <p:cNvSpPr>
            <a:spLocks noChangeShapeType="1"/>
          </p:cNvSpPr>
          <p:nvPr/>
        </p:nvSpPr>
        <p:spPr bwMode="auto">
          <a:xfrm>
            <a:off x="4038600" y="9906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29" name="Group 23"/>
          <p:cNvGrpSpPr>
            <a:grpSpLocks/>
          </p:cNvGrpSpPr>
          <p:nvPr/>
        </p:nvGrpSpPr>
        <p:grpSpPr bwMode="auto">
          <a:xfrm>
            <a:off x="3581400" y="609600"/>
            <a:ext cx="685800" cy="274638"/>
            <a:chOff x="1008" y="912"/>
            <a:chExt cx="432" cy="173"/>
          </a:xfrm>
        </p:grpSpPr>
        <p:sp>
          <p:nvSpPr>
            <p:cNvPr id="115891" name="Text Box 24"/>
            <p:cNvSpPr txBox="1">
              <a:spLocks noChangeArrowheads="1"/>
            </p:cNvSpPr>
            <p:nvPr/>
          </p:nvSpPr>
          <p:spPr bwMode="auto">
            <a:xfrm>
              <a:off x="1008" y="912"/>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INTR</a:t>
              </a:r>
              <a:r>
                <a:rPr lang="en-US" altLang="zh-CN" sz="1800" b="1" baseline="-25000">
                  <a:latin typeface="宋体" panose="02010600030101010101" pitchFamily="2" charset="-122"/>
                </a:rPr>
                <a:t>2</a:t>
              </a:r>
            </a:p>
          </p:txBody>
        </p:sp>
        <p:sp>
          <p:nvSpPr>
            <p:cNvPr id="115892" name="Line 25"/>
            <p:cNvSpPr>
              <a:spLocks noChangeShapeType="1"/>
            </p:cNvSpPr>
            <p:nvPr/>
          </p:nvSpPr>
          <p:spPr bwMode="auto">
            <a:xfrm>
              <a:off x="1056"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30" name="Group 26"/>
          <p:cNvGrpSpPr>
            <a:grpSpLocks/>
          </p:cNvGrpSpPr>
          <p:nvPr/>
        </p:nvGrpSpPr>
        <p:grpSpPr bwMode="auto">
          <a:xfrm>
            <a:off x="3352800" y="1295400"/>
            <a:ext cx="304800" cy="457200"/>
            <a:chOff x="864" y="1344"/>
            <a:chExt cx="192" cy="288"/>
          </a:xfrm>
        </p:grpSpPr>
        <p:sp>
          <p:nvSpPr>
            <p:cNvPr id="115889" name="Rectangle 27"/>
            <p:cNvSpPr>
              <a:spLocks noChangeArrowheads="1"/>
            </p:cNvSpPr>
            <p:nvPr/>
          </p:nvSpPr>
          <p:spPr bwMode="auto">
            <a:xfrm>
              <a:off x="864" y="1344"/>
              <a:ext cx="144"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90" name="Oval 28"/>
            <p:cNvSpPr>
              <a:spLocks noChangeArrowheads="1"/>
            </p:cNvSpPr>
            <p:nvPr/>
          </p:nvSpPr>
          <p:spPr bwMode="auto">
            <a:xfrm>
              <a:off x="1008" y="1464"/>
              <a:ext cx="48" cy="4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5731" name="Line 29"/>
          <p:cNvSpPr>
            <a:spLocks noChangeShapeType="1"/>
          </p:cNvSpPr>
          <p:nvPr/>
        </p:nvSpPr>
        <p:spPr bwMode="auto">
          <a:xfrm>
            <a:off x="3048000" y="15240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32" name="Group 30"/>
          <p:cNvGrpSpPr>
            <a:grpSpLocks/>
          </p:cNvGrpSpPr>
          <p:nvPr/>
        </p:nvGrpSpPr>
        <p:grpSpPr bwMode="auto">
          <a:xfrm>
            <a:off x="5638800" y="1295400"/>
            <a:ext cx="304800" cy="457200"/>
            <a:chOff x="864" y="1344"/>
            <a:chExt cx="192" cy="288"/>
          </a:xfrm>
        </p:grpSpPr>
        <p:sp>
          <p:nvSpPr>
            <p:cNvPr id="115887" name="Rectangle 31"/>
            <p:cNvSpPr>
              <a:spLocks noChangeArrowheads="1"/>
            </p:cNvSpPr>
            <p:nvPr/>
          </p:nvSpPr>
          <p:spPr bwMode="auto">
            <a:xfrm>
              <a:off x="864" y="1344"/>
              <a:ext cx="144"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88" name="Oval 32"/>
            <p:cNvSpPr>
              <a:spLocks noChangeArrowheads="1"/>
            </p:cNvSpPr>
            <p:nvPr/>
          </p:nvSpPr>
          <p:spPr bwMode="auto">
            <a:xfrm>
              <a:off x="1008" y="1464"/>
              <a:ext cx="48" cy="4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5733" name="Line 33"/>
          <p:cNvSpPr>
            <a:spLocks noChangeShapeType="1"/>
          </p:cNvSpPr>
          <p:nvPr/>
        </p:nvSpPr>
        <p:spPr bwMode="auto">
          <a:xfrm>
            <a:off x="5105400" y="1524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4" name="Line 34"/>
          <p:cNvSpPr>
            <a:spLocks noChangeShapeType="1"/>
          </p:cNvSpPr>
          <p:nvPr/>
        </p:nvSpPr>
        <p:spPr bwMode="auto">
          <a:xfrm>
            <a:off x="5486400" y="1371600"/>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5" name="Line 35"/>
          <p:cNvSpPr>
            <a:spLocks noChangeShapeType="1"/>
          </p:cNvSpPr>
          <p:nvPr/>
        </p:nvSpPr>
        <p:spPr bwMode="auto">
          <a:xfrm>
            <a:off x="5486400" y="9906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36" name="Group 36"/>
          <p:cNvGrpSpPr>
            <a:grpSpLocks/>
          </p:cNvGrpSpPr>
          <p:nvPr/>
        </p:nvGrpSpPr>
        <p:grpSpPr bwMode="auto">
          <a:xfrm>
            <a:off x="5029200" y="609600"/>
            <a:ext cx="685800" cy="274638"/>
            <a:chOff x="1008" y="912"/>
            <a:chExt cx="432" cy="173"/>
          </a:xfrm>
        </p:grpSpPr>
        <p:sp>
          <p:nvSpPr>
            <p:cNvPr id="115885" name="Text Box 37"/>
            <p:cNvSpPr txBox="1">
              <a:spLocks noChangeArrowheads="1"/>
            </p:cNvSpPr>
            <p:nvPr/>
          </p:nvSpPr>
          <p:spPr bwMode="auto">
            <a:xfrm>
              <a:off x="1008" y="912"/>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INTR</a:t>
              </a:r>
              <a:r>
                <a:rPr lang="en-US" altLang="zh-CN" sz="1800" b="1" baseline="-25000">
                  <a:latin typeface="宋体" panose="02010600030101010101" pitchFamily="2" charset="-122"/>
                </a:rPr>
                <a:t>3</a:t>
              </a:r>
            </a:p>
          </p:txBody>
        </p:sp>
        <p:sp>
          <p:nvSpPr>
            <p:cNvPr id="115886" name="Line 38"/>
            <p:cNvSpPr>
              <a:spLocks noChangeShapeType="1"/>
            </p:cNvSpPr>
            <p:nvPr/>
          </p:nvSpPr>
          <p:spPr bwMode="auto">
            <a:xfrm>
              <a:off x="1056"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37" name="Group 39"/>
          <p:cNvGrpSpPr>
            <a:grpSpLocks/>
          </p:cNvGrpSpPr>
          <p:nvPr/>
        </p:nvGrpSpPr>
        <p:grpSpPr bwMode="auto">
          <a:xfrm>
            <a:off x="4800600" y="1295400"/>
            <a:ext cx="304800" cy="457200"/>
            <a:chOff x="864" y="1344"/>
            <a:chExt cx="192" cy="288"/>
          </a:xfrm>
        </p:grpSpPr>
        <p:sp>
          <p:nvSpPr>
            <p:cNvPr id="115883" name="Rectangle 40"/>
            <p:cNvSpPr>
              <a:spLocks noChangeArrowheads="1"/>
            </p:cNvSpPr>
            <p:nvPr/>
          </p:nvSpPr>
          <p:spPr bwMode="auto">
            <a:xfrm>
              <a:off x="864" y="1344"/>
              <a:ext cx="144"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84" name="Oval 41"/>
            <p:cNvSpPr>
              <a:spLocks noChangeArrowheads="1"/>
            </p:cNvSpPr>
            <p:nvPr/>
          </p:nvSpPr>
          <p:spPr bwMode="auto">
            <a:xfrm>
              <a:off x="1008" y="1464"/>
              <a:ext cx="48" cy="4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5738" name="Line 42"/>
          <p:cNvSpPr>
            <a:spLocks noChangeShapeType="1"/>
          </p:cNvSpPr>
          <p:nvPr/>
        </p:nvSpPr>
        <p:spPr bwMode="auto">
          <a:xfrm>
            <a:off x="4495800" y="15240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39" name="Group 43"/>
          <p:cNvGrpSpPr>
            <a:grpSpLocks/>
          </p:cNvGrpSpPr>
          <p:nvPr/>
        </p:nvGrpSpPr>
        <p:grpSpPr bwMode="auto">
          <a:xfrm>
            <a:off x="7086600" y="1295400"/>
            <a:ext cx="304800" cy="457200"/>
            <a:chOff x="864" y="1344"/>
            <a:chExt cx="192" cy="288"/>
          </a:xfrm>
        </p:grpSpPr>
        <p:sp>
          <p:nvSpPr>
            <p:cNvPr id="115881" name="Rectangle 44"/>
            <p:cNvSpPr>
              <a:spLocks noChangeArrowheads="1"/>
            </p:cNvSpPr>
            <p:nvPr/>
          </p:nvSpPr>
          <p:spPr bwMode="auto">
            <a:xfrm>
              <a:off x="864" y="1344"/>
              <a:ext cx="144"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82" name="Oval 45"/>
            <p:cNvSpPr>
              <a:spLocks noChangeArrowheads="1"/>
            </p:cNvSpPr>
            <p:nvPr/>
          </p:nvSpPr>
          <p:spPr bwMode="auto">
            <a:xfrm>
              <a:off x="1008" y="1464"/>
              <a:ext cx="48" cy="4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5740" name="Line 46"/>
          <p:cNvSpPr>
            <a:spLocks noChangeShapeType="1"/>
          </p:cNvSpPr>
          <p:nvPr/>
        </p:nvSpPr>
        <p:spPr bwMode="auto">
          <a:xfrm>
            <a:off x="6553200" y="1524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1" name="Line 47"/>
          <p:cNvSpPr>
            <a:spLocks noChangeShapeType="1"/>
          </p:cNvSpPr>
          <p:nvPr/>
        </p:nvSpPr>
        <p:spPr bwMode="auto">
          <a:xfrm>
            <a:off x="6934200" y="1371600"/>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2" name="Line 48"/>
          <p:cNvSpPr>
            <a:spLocks noChangeShapeType="1"/>
          </p:cNvSpPr>
          <p:nvPr/>
        </p:nvSpPr>
        <p:spPr bwMode="auto">
          <a:xfrm>
            <a:off x="6934200" y="9906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43" name="Group 49"/>
          <p:cNvGrpSpPr>
            <a:grpSpLocks/>
          </p:cNvGrpSpPr>
          <p:nvPr/>
        </p:nvGrpSpPr>
        <p:grpSpPr bwMode="auto">
          <a:xfrm>
            <a:off x="6477000" y="609600"/>
            <a:ext cx="685800" cy="274638"/>
            <a:chOff x="1008" y="912"/>
            <a:chExt cx="432" cy="173"/>
          </a:xfrm>
        </p:grpSpPr>
        <p:sp>
          <p:nvSpPr>
            <p:cNvPr id="115879" name="Text Box 50"/>
            <p:cNvSpPr txBox="1">
              <a:spLocks noChangeArrowheads="1"/>
            </p:cNvSpPr>
            <p:nvPr/>
          </p:nvSpPr>
          <p:spPr bwMode="auto">
            <a:xfrm>
              <a:off x="1008" y="912"/>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INTR</a:t>
              </a:r>
              <a:r>
                <a:rPr lang="en-US" altLang="zh-CN" sz="1800" b="1" baseline="-25000">
                  <a:latin typeface="宋体" panose="02010600030101010101" pitchFamily="2" charset="-122"/>
                </a:rPr>
                <a:t>4</a:t>
              </a:r>
            </a:p>
          </p:txBody>
        </p:sp>
        <p:sp>
          <p:nvSpPr>
            <p:cNvPr id="115880" name="Line 51"/>
            <p:cNvSpPr>
              <a:spLocks noChangeShapeType="1"/>
            </p:cNvSpPr>
            <p:nvPr/>
          </p:nvSpPr>
          <p:spPr bwMode="auto">
            <a:xfrm>
              <a:off x="1056"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44" name="Group 52"/>
          <p:cNvGrpSpPr>
            <a:grpSpLocks/>
          </p:cNvGrpSpPr>
          <p:nvPr/>
        </p:nvGrpSpPr>
        <p:grpSpPr bwMode="auto">
          <a:xfrm>
            <a:off x="6248400" y="1295400"/>
            <a:ext cx="304800" cy="457200"/>
            <a:chOff x="864" y="1344"/>
            <a:chExt cx="192" cy="288"/>
          </a:xfrm>
        </p:grpSpPr>
        <p:sp>
          <p:nvSpPr>
            <p:cNvPr id="115877" name="Rectangle 53"/>
            <p:cNvSpPr>
              <a:spLocks noChangeArrowheads="1"/>
            </p:cNvSpPr>
            <p:nvPr/>
          </p:nvSpPr>
          <p:spPr bwMode="auto">
            <a:xfrm>
              <a:off x="864" y="1344"/>
              <a:ext cx="144"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78" name="Oval 54"/>
            <p:cNvSpPr>
              <a:spLocks noChangeArrowheads="1"/>
            </p:cNvSpPr>
            <p:nvPr/>
          </p:nvSpPr>
          <p:spPr bwMode="auto">
            <a:xfrm>
              <a:off x="1008" y="1464"/>
              <a:ext cx="48" cy="4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5745" name="Line 55"/>
          <p:cNvSpPr>
            <a:spLocks noChangeShapeType="1"/>
          </p:cNvSpPr>
          <p:nvPr/>
        </p:nvSpPr>
        <p:spPr bwMode="auto">
          <a:xfrm>
            <a:off x="5943600" y="15240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6" name="Line 56"/>
          <p:cNvSpPr>
            <a:spLocks noChangeShapeType="1"/>
          </p:cNvSpPr>
          <p:nvPr/>
        </p:nvSpPr>
        <p:spPr bwMode="auto">
          <a:xfrm>
            <a:off x="7391400" y="1524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7" name="Line 57"/>
          <p:cNvSpPr>
            <a:spLocks noChangeShapeType="1"/>
          </p:cNvSpPr>
          <p:nvPr/>
        </p:nvSpPr>
        <p:spPr bwMode="auto">
          <a:xfrm>
            <a:off x="1524000" y="2438400"/>
            <a:ext cx="6705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8" name="Text Box 58"/>
          <p:cNvSpPr txBox="1">
            <a:spLocks noChangeArrowheads="1"/>
          </p:cNvSpPr>
          <p:nvPr/>
        </p:nvSpPr>
        <p:spPr bwMode="auto">
          <a:xfrm>
            <a:off x="7696200" y="11430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INTO</a:t>
            </a:r>
          </a:p>
        </p:txBody>
      </p:sp>
      <p:sp>
        <p:nvSpPr>
          <p:cNvPr id="115749" name="Text Box 59"/>
          <p:cNvSpPr txBox="1">
            <a:spLocks noChangeArrowheads="1"/>
          </p:cNvSpPr>
          <p:nvPr/>
        </p:nvSpPr>
        <p:spPr bwMode="auto">
          <a:xfrm>
            <a:off x="7543800" y="533400"/>
            <a:ext cx="83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latin typeface="宋体" panose="02010600030101010101" pitchFamily="2" charset="-122"/>
              </a:rPr>
              <a:t>中断排队输出</a:t>
            </a:r>
          </a:p>
        </p:txBody>
      </p:sp>
      <p:sp>
        <p:nvSpPr>
          <p:cNvPr id="115750" name="Text Box 60"/>
          <p:cNvSpPr txBox="1">
            <a:spLocks noChangeArrowheads="1"/>
          </p:cNvSpPr>
          <p:nvPr/>
        </p:nvSpPr>
        <p:spPr bwMode="auto">
          <a:xfrm>
            <a:off x="685800" y="22098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INTA</a:t>
            </a:r>
          </a:p>
        </p:txBody>
      </p:sp>
      <p:sp>
        <p:nvSpPr>
          <p:cNvPr id="115751" name="Text Box 61"/>
          <p:cNvSpPr txBox="1">
            <a:spLocks noChangeArrowheads="1"/>
          </p:cNvSpPr>
          <p:nvPr/>
        </p:nvSpPr>
        <p:spPr bwMode="auto">
          <a:xfrm>
            <a:off x="609600" y="19050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latin typeface="宋体" panose="02010600030101010101" pitchFamily="2" charset="-122"/>
              </a:rPr>
              <a:t>中断回答</a:t>
            </a:r>
          </a:p>
        </p:txBody>
      </p:sp>
      <p:sp>
        <p:nvSpPr>
          <p:cNvPr id="115752" name="Rectangle 62"/>
          <p:cNvSpPr>
            <a:spLocks noChangeArrowheads="1"/>
          </p:cNvSpPr>
          <p:nvPr/>
        </p:nvSpPr>
        <p:spPr bwMode="auto">
          <a:xfrm>
            <a:off x="2057400" y="2895600"/>
            <a:ext cx="685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753" name="Line 63"/>
          <p:cNvSpPr>
            <a:spLocks noChangeShapeType="1"/>
          </p:cNvSpPr>
          <p:nvPr/>
        </p:nvSpPr>
        <p:spPr bwMode="auto">
          <a:xfrm>
            <a:off x="2400300" y="1524000"/>
            <a:ext cx="0" cy="137160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54" name="Line 64"/>
          <p:cNvSpPr>
            <a:spLocks noChangeShapeType="1"/>
          </p:cNvSpPr>
          <p:nvPr/>
        </p:nvSpPr>
        <p:spPr bwMode="auto">
          <a:xfrm>
            <a:off x="2209800" y="2438400"/>
            <a:ext cx="0" cy="45720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55" name="Line 65"/>
          <p:cNvSpPr>
            <a:spLocks noChangeShapeType="1"/>
          </p:cNvSpPr>
          <p:nvPr/>
        </p:nvSpPr>
        <p:spPr bwMode="auto">
          <a:xfrm>
            <a:off x="2590800" y="213360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56" name="Text Box 66"/>
          <p:cNvSpPr txBox="1">
            <a:spLocks noChangeArrowheads="1"/>
          </p:cNvSpPr>
          <p:nvPr/>
        </p:nvSpPr>
        <p:spPr bwMode="auto">
          <a:xfrm>
            <a:off x="2590800" y="18288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INTR</a:t>
            </a:r>
            <a:r>
              <a:rPr lang="en-US" altLang="zh-CN" sz="1800" b="1" baseline="-25000">
                <a:latin typeface="宋体" panose="02010600030101010101" pitchFamily="2" charset="-122"/>
              </a:rPr>
              <a:t>1</a:t>
            </a:r>
          </a:p>
        </p:txBody>
      </p:sp>
      <p:sp>
        <p:nvSpPr>
          <p:cNvPr id="115757" name="Rectangle 67"/>
          <p:cNvSpPr>
            <a:spLocks noChangeArrowheads="1"/>
          </p:cNvSpPr>
          <p:nvPr/>
        </p:nvSpPr>
        <p:spPr bwMode="auto">
          <a:xfrm>
            <a:off x="3581400" y="2895600"/>
            <a:ext cx="685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758" name="Line 68"/>
          <p:cNvSpPr>
            <a:spLocks noChangeShapeType="1"/>
          </p:cNvSpPr>
          <p:nvPr/>
        </p:nvSpPr>
        <p:spPr bwMode="auto">
          <a:xfrm>
            <a:off x="3924300" y="1524000"/>
            <a:ext cx="0" cy="137160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59" name="Line 69"/>
          <p:cNvSpPr>
            <a:spLocks noChangeShapeType="1"/>
          </p:cNvSpPr>
          <p:nvPr/>
        </p:nvSpPr>
        <p:spPr bwMode="auto">
          <a:xfrm>
            <a:off x="3733800" y="2438400"/>
            <a:ext cx="0" cy="45720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0" name="Line 70"/>
          <p:cNvSpPr>
            <a:spLocks noChangeShapeType="1"/>
          </p:cNvSpPr>
          <p:nvPr/>
        </p:nvSpPr>
        <p:spPr bwMode="auto">
          <a:xfrm>
            <a:off x="4114800" y="213360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1" name="Rectangle 71"/>
          <p:cNvSpPr>
            <a:spLocks noChangeArrowheads="1"/>
          </p:cNvSpPr>
          <p:nvPr/>
        </p:nvSpPr>
        <p:spPr bwMode="auto">
          <a:xfrm>
            <a:off x="5029200" y="2895600"/>
            <a:ext cx="685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762" name="Line 72"/>
          <p:cNvSpPr>
            <a:spLocks noChangeShapeType="1"/>
          </p:cNvSpPr>
          <p:nvPr/>
        </p:nvSpPr>
        <p:spPr bwMode="auto">
          <a:xfrm>
            <a:off x="5372100" y="1524000"/>
            <a:ext cx="0" cy="137160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3" name="Line 73"/>
          <p:cNvSpPr>
            <a:spLocks noChangeShapeType="1"/>
          </p:cNvSpPr>
          <p:nvPr/>
        </p:nvSpPr>
        <p:spPr bwMode="auto">
          <a:xfrm>
            <a:off x="5181600" y="2438400"/>
            <a:ext cx="0" cy="45720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4" name="Line 74"/>
          <p:cNvSpPr>
            <a:spLocks noChangeShapeType="1"/>
          </p:cNvSpPr>
          <p:nvPr/>
        </p:nvSpPr>
        <p:spPr bwMode="auto">
          <a:xfrm>
            <a:off x="5562600" y="213360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5" name="Rectangle 75"/>
          <p:cNvSpPr>
            <a:spLocks noChangeArrowheads="1"/>
          </p:cNvSpPr>
          <p:nvPr/>
        </p:nvSpPr>
        <p:spPr bwMode="auto">
          <a:xfrm>
            <a:off x="6477000" y="2895600"/>
            <a:ext cx="685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766" name="Line 76"/>
          <p:cNvSpPr>
            <a:spLocks noChangeShapeType="1"/>
          </p:cNvSpPr>
          <p:nvPr/>
        </p:nvSpPr>
        <p:spPr bwMode="auto">
          <a:xfrm>
            <a:off x="6819900" y="1524000"/>
            <a:ext cx="0" cy="137160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7" name="Line 77"/>
          <p:cNvSpPr>
            <a:spLocks noChangeShapeType="1"/>
          </p:cNvSpPr>
          <p:nvPr/>
        </p:nvSpPr>
        <p:spPr bwMode="auto">
          <a:xfrm>
            <a:off x="6629400" y="2438400"/>
            <a:ext cx="0" cy="45720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8" name="Line 78"/>
          <p:cNvSpPr>
            <a:spLocks noChangeShapeType="1"/>
          </p:cNvSpPr>
          <p:nvPr/>
        </p:nvSpPr>
        <p:spPr bwMode="auto">
          <a:xfrm>
            <a:off x="7010400" y="213360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9" name="Text Box 79"/>
          <p:cNvSpPr txBox="1">
            <a:spLocks noChangeArrowheads="1"/>
          </p:cNvSpPr>
          <p:nvPr/>
        </p:nvSpPr>
        <p:spPr bwMode="auto">
          <a:xfrm>
            <a:off x="4114800" y="18288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INTR</a:t>
            </a:r>
            <a:r>
              <a:rPr lang="en-US" altLang="zh-CN" sz="1800" b="1" baseline="-25000">
                <a:latin typeface="宋体" panose="02010600030101010101" pitchFamily="2" charset="-122"/>
              </a:rPr>
              <a:t>2</a:t>
            </a:r>
          </a:p>
        </p:txBody>
      </p:sp>
      <p:sp>
        <p:nvSpPr>
          <p:cNvPr id="115770" name="Text Box 80"/>
          <p:cNvSpPr txBox="1">
            <a:spLocks noChangeArrowheads="1"/>
          </p:cNvSpPr>
          <p:nvPr/>
        </p:nvSpPr>
        <p:spPr bwMode="auto">
          <a:xfrm>
            <a:off x="5562600" y="18288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INTR</a:t>
            </a:r>
            <a:r>
              <a:rPr lang="en-US" altLang="zh-CN" sz="1800" b="1" baseline="-25000">
                <a:latin typeface="宋体" panose="02010600030101010101" pitchFamily="2" charset="-122"/>
              </a:rPr>
              <a:t>3</a:t>
            </a:r>
          </a:p>
        </p:txBody>
      </p:sp>
      <p:sp>
        <p:nvSpPr>
          <p:cNvPr id="115771" name="Text Box 81"/>
          <p:cNvSpPr txBox="1">
            <a:spLocks noChangeArrowheads="1"/>
          </p:cNvSpPr>
          <p:nvPr/>
        </p:nvSpPr>
        <p:spPr bwMode="auto">
          <a:xfrm>
            <a:off x="7010400" y="18288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INTR</a:t>
            </a:r>
            <a:r>
              <a:rPr lang="en-US" altLang="zh-CN" sz="1800" b="1" baseline="-25000">
                <a:latin typeface="宋体" panose="02010600030101010101" pitchFamily="2" charset="-122"/>
              </a:rPr>
              <a:t>4</a:t>
            </a:r>
          </a:p>
        </p:txBody>
      </p:sp>
      <p:sp>
        <p:nvSpPr>
          <p:cNvPr id="115772" name="Line 82"/>
          <p:cNvSpPr>
            <a:spLocks noChangeShapeType="1"/>
          </p:cNvSpPr>
          <p:nvPr/>
        </p:nvSpPr>
        <p:spPr bwMode="auto">
          <a:xfrm>
            <a:off x="2438400" y="3276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73" name="Line 83"/>
          <p:cNvSpPr>
            <a:spLocks noChangeShapeType="1"/>
          </p:cNvSpPr>
          <p:nvPr/>
        </p:nvSpPr>
        <p:spPr bwMode="auto">
          <a:xfrm>
            <a:off x="1905000" y="3429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74" name="Group 84"/>
          <p:cNvGrpSpPr>
            <a:grpSpLocks/>
          </p:cNvGrpSpPr>
          <p:nvPr/>
        </p:nvGrpSpPr>
        <p:grpSpPr bwMode="auto">
          <a:xfrm>
            <a:off x="1676400" y="3429000"/>
            <a:ext cx="457200" cy="615950"/>
            <a:chOff x="1056" y="2688"/>
            <a:chExt cx="288" cy="388"/>
          </a:xfrm>
        </p:grpSpPr>
        <p:sp>
          <p:nvSpPr>
            <p:cNvPr id="115873" name="Rectangle 85"/>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74" name="Line 86"/>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75" name="Oval 87"/>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76" name="Line 88"/>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75" name="Group 89"/>
          <p:cNvGrpSpPr>
            <a:grpSpLocks/>
          </p:cNvGrpSpPr>
          <p:nvPr/>
        </p:nvGrpSpPr>
        <p:grpSpPr bwMode="auto">
          <a:xfrm>
            <a:off x="2209800" y="3429000"/>
            <a:ext cx="457200" cy="615950"/>
            <a:chOff x="1056" y="2688"/>
            <a:chExt cx="288" cy="388"/>
          </a:xfrm>
        </p:grpSpPr>
        <p:sp>
          <p:nvSpPr>
            <p:cNvPr id="115869" name="Rectangle 90"/>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70" name="Line 91"/>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71" name="Oval 92"/>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72" name="Line 93"/>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5776" name="Line 94"/>
          <p:cNvSpPr>
            <a:spLocks noChangeShapeType="1"/>
          </p:cNvSpPr>
          <p:nvPr/>
        </p:nvSpPr>
        <p:spPr bwMode="auto">
          <a:xfrm>
            <a:off x="3962400" y="3276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77" name="Line 95"/>
          <p:cNvSpPr>
            <a:spLocks noChangeShapeType="1"/>
          </p:cNvSpPr>
          <p:nvPr/>
        </p:nvSpPr>
        <p:spPr bwMode="auto">
          <a:xfrm>
            <a:off x="3048000" y="3429000"/>
            <a:ext cx="1600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78" name="Group 96"/>
          <p:cNvGrpSpPr>
            <a:grpSpLocks/>
          </p:cNvGrpSpPr>
          <p:nvPr/>
        </p:nvGrpSpPr>
        <p:grpSpPr bwMode="auto">
          <a:xfrm>
            <a:off x="2819400" y="3429000"/>
            <a:ext cx="457200" cy="615950"/>
            <a:chOff x="1056" y="2688"/>
            <a:chExt cx="288" cy="388"/>
          </a:xfrm>
        </p:grpSpPr>
        <p:sp>
          <p:nvSpPr>
            <p:cNvPr id="115865" name="Rectangle 97"/>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66" name="Line 98"/>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67" name="Oval 99"/>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68" name="Line 100"/>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79" name="Group 101"/>
          <p:cNvGrpSpPr>
            <a:grpSpLocks/>
          </p:cNvGrpSpPr>
          <p:nvPr/>
        </p:nvGrpSpPr>
        <p:grpSpPr bwMode="auto">
          <a:xfrm>
            <a:off x="3352800" y="3429000"/>
            <a:ext cx="457200" cy="615950"/>
            <a:chOff x="1056" y="2688"/>
            <a:chExt cx="288" cy="388"/>
          </a:xfrm>
        </p:grpSpPr>
        <p:sp>
          <p:nvSpPr>
            <p:cNvPr id="115861" name="Rectangle 102"/>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62" name="Line 103"/>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63" name="Oval 104"/>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64" name="Line 105"/>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80" name="Group 106"/>
          <p:cNvGrpSpPr>
            <a:grpSpLocks/>
          </p:cNvGrpSpPr>
          <p:nvPr/>
        </p:nvGrpSpPr>
        <p:grpSpPr bwMode="auto">
          <a:xfrm>
            <a:off x="3886200" y="3429000"/>
            <a:ext cx="457200" cy="615950"/>
            <a:chOff x="1056" y="2688"/>
            <a:chExt cx="288" cy="388"/>
          </a:xfrm>
        </p:grpSpPr>
        <p:sp>
          <p:nvSpPr>
            <p:cNvPr id="115857" name="Rectangle 107"/>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58" name="Line 108"/>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59" name="Oval 109"/>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60" name="Line 110"/>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81" name="Group 111"/>
          <p:cNvGrpSpPr>
            <a:grpSpLocks/>
          </p:cNvGrpSpPr>
          <p:nvPr/>
        </p:nvGrpSpPr>
        <p:grpSpPr bwMode="auto">
          <a:xfrm>
            <a:off x="4419600" y="3429000"/>
            <a:ext cx="457200" cy="615950"/>
            <a:chOff x="1056" y="2688"/>
            <a:chExt cx="288" cy="388"/>
          </a:xfrm>
        </p:grpSpPr>
        <p:sp>
          <p:nvSpPr>
            <p:cNvPr id="115853" name="Rectangle 112"/>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54" name="Line 113"/>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55" name="Oval 114"/>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56" name="Line 115"/>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5782" name="Line 116"/>
          <p:cNvSpPr>
            <a:spLocks noChangeShapeType="1"/>
          </p:cNvSpPr>
          <p:nvPr/>
        </p:nvSpPr>
        <p:spPr bwMode="auto">
          <a:xfrm>
            <a:off x="5410200" y="3276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83" name="Line 117"/>
          <p:cNvSpPr>
            <a:spLocks noChangeShapeType="1"/>
          </p:cNvSpPr>
          <p:nvPr/>
        </p:nvSpPr>
        <p:spPr bwMode="auto">
          <a:xfrm>
            <a:off x="5181600" y="3429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84" name="Group 118"/>
          <p:cNvGrpSpPr>
            <a:grpSpLocks/>
          </p:cNvGrpSpPr>
          <p:nvPr/>
        </p:nvGrpSpPr>
        <p:grpSpPr bwMode="auto">
          <a:xfrm>
            <a:off x="4953000" y="3429000"/>
            <a:ext cx="457200" cy="615950"/>
            <a:chOff x="1056" y="2688"/>
            <a:chExt cx="288" cy="388"/>
          </a:xfrm>
        </p:grpSpPr>
        <p:sp>
          <p:nvSpPr>
            <p:cNvPr id="115849" name="Rectangle 119"/>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50" name="Line 120"/>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51" name="Oval 121"/>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52" name="Line 122"/>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85" name="Group 123"/>
          <p:cNvGrpSpPr>
            <a:grpSpLocks/>
          </p:cNvGrpSpPr>
          <p:nvPr/>
        </p:nvGrpSpPr>
        <p:grpSpPr bwMode="auto">
          <a:xfrm>
            <a:off x="5486400" y="3429000"/>
            <a:ext cx="457200" cy="615950"/>
            <a:chOff x="1056" y="2688"/>
            <a:chExt cx="288" cy="388"/>
          </a:xfrm>
        </p:grpSpPr>
        <p:sp>
          <p:nvSpPr>
            <p:cNvPr id="115845" name="Rectangle 124"/>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46" name="Line 125"/>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47" name="Oval 126"/>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48" name="Line 127"/>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5786" name="Line 128"/>
          <p:cNvSpPr>
            <a:spLocks noChangeShapeType="1"/>
          </p:cNvSpPr>
          <p:nvPr/>
        </p:nvSpPr>
        <p:spPr bwMode="auto">
          <a:xfrm>
            <a:off x="6781800" y="3276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87" name="Line 129"/>
          <p:cNvSpPr>
            <a:spLocks noChangeShapeType="1"/>
          </p:cNvSpPr>
          <p:nvPr/>
        </p:nvSpPr>
        <p:spPr bwMode="auto">
          <a:xfrm>
            <a:off x="6248400" y="34290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5788" name="Group 130"/>
          <p:cNvGrpSpPr>
            <a:grpSpLocks/>
          </p:cNvGrpSpPr>
          <p:nvPr/>
        </p:nvGrpSpPr>
        <p:grpSpPr bwMode="auto">
          <a:xfrm>
            <a:off x="6019800" y="3429000"/>
            <a:ext cx="457200" cy="615950"/>
            <a:chOff x="1056" y="2688"/>
            <a:chExt cx="288" cy="388"/>
          </a:xfrm>
        </p:grpSpPr>
        <p:sp>
          <p:nvSpPr>
            <p:cNvPr id="115841" name="Rectangle 131"/>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42" name="Line 132"/>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43" name="Oval 133"/>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44" name="Line 134"/>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89" name="Group 135"/>
          <p:cNvGrpSpPr>
            <a:grpSpLocks/>
          </p:cNvGrpSpPr>
          <p:nvPr/>
        </p:nvGrpSpPr>
        <p:grpSpPr bwMode="auto">
          <a:xfrm>
            <a:off x="6553200" y="3429000"/>
            <a:ext cx="457200" cy="615950"/>
            <a:chOff x="1056" y="2688"/>
            <a:chExt cx="288" cy="388"/>
          </a:xfrm>
        </p:grpSpPr>
        <p:sp>
          <p:nvSpPr>
            <p:cNvPr id="115837" name="Rectangle 136"/>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38" name="Line 137"/>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39" name="Oval 138"/>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40" name="Line 139"/>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90" name="Group 140"/>
          <p:cNvGrpSpPr>
            <a:grpSpLocks/>
          </p:cNvGrpSpPr>
          <p:nvPr/>
        </p:nvGrpSpPr>
        <p:grpSpPr bwMode="auto">
          <a:xfrm>
            <a:off x="7086600" y="3429000"/>
            <a:ext cx="457200" cy="615950"/>
            <a:chOff x="1056" y="2688"/>
            <a:chExt cx="288" cy="388"/>
          </a:xfrm>
        </p:grpSpPr>
        <p:sp>
          <p:nvSpPr>
            <p:cNvPr id="115833" name="Rectangle 141"/>
            <p:cNvSpPr>
              <a:spLocks noChangeArrowheads="1"/>
            </p:cNvSpPr>
            <p:nvPr/>
          </p:nvSpPr>
          <p:spPr bwMode="auto">
            <a:xfrm>
              <a:off x="1056" y="283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34" name="Line 142"/>
            <p:cNvSpPr>
              <a:spLocks noChangeShapeType="1"/>
            </p:cNvSpPr>
            <p:nvPr/>
          </p:nvSpPr>
          <p:spPr bwMode="auto">
            <a:xfrm>
              <a:off x="1200"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35" name="Oval 143"/>
            <p:cNvSpPr>
              <a:spLocks noChangeArrowheads="1"/>
            </p:cNvSpPr>
            <p:nvPr/>
          </p:nvSpPr>
          <p:spPr bwMode="auto">
            <a:xfrm>
              <a:off x="1152" y="3024"/>
              <a:ext cx="52" cy="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36" name="Line 144"/>
            <p:cNvSpPr>
              <a:spLocks noChangeShapeType="1"/>
            </p:cNvSpPr>
            <p:nvPr/>
          </p:nvSpPr>
          <p:spPr bwMode="auto">
            <a:xfrm flipV="1">
              <a:off x="1200" y="28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791" name="Group 145"/>
          <p:cNvGrpSpPr>
            <a:grpSpLocks/>
          </p:cNvGrpSpPr>
          <p:nvPr/>
        </p:nvGrpSpPr>
        <p:grpSpPr bwMode="auto">
          <a:xfrm>
            <a:off x="1371600" y="4648200"/>
            <a:ext cx="6248400" cy="1143000"/>
            <a:chOff x="768" y="3072"/>
            <a:chExt cx="4224" cy="720"/>
          </a:xfrm>
        </p:grpSpPr>
        <p:sp>
          <p:nvSpPr>
            <p:cNvPr id="115825" name="Line 146"/>
            <p:cNvSpPr>
              <a:spLocks noChangeShapeType="1"/>
            </p:cNvSpPr>
            <p:nvPr/>
          </p:nvSpPr>
          <p:spPr bwMode="auto">
            <a:xfrm>
              <a:off x="768" y="3360"/>
              <a:ext cx="42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26" name="Line 147"/>
            <p:cNvSpPr>
              <a:spLocks noChangeShapeType="1"/>
            </p:cNvSpPr>
            <p:nvPr/>
          </p:nvSpPr>
          <p:spPr bwMode="auto">
            <a:xfrm>
              <a:off x="768" y="3504"/>
              <a:ext cx="42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27" name="Line 148"/>
            <p:cNvSpPr>
              <a:spLocks noChangeShapeType="1"/>
            </p:cNvSpPr>
            <p:nvPr/>
          </p:nvSpPr>
          <p:spPr bwMode="auto">
            <a:xfrm>
              <a:off x="768" y="3504"/>
              <a:ext cx="42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28" name="Line 149"/>
            <p:cNvSpPr>
              <a:spLocks noChangeShapeType="1"/>
            </p:cNvSpPr>
            <p:nvPr/>
          </p:nvSpPr>
          <p:spPr bwMode="auto">
            <a:xfrm>
              <a:off x="768" y="3648"/>
              <a:ext cx="42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29" name="Line 150"/>
            <p:cNvSpPr>
              <a:spLocks noChangeShapeType="1"/>
            </p:cNvSpPr>
            <p:nvPr/>
          </p:nvSpPr>
          <p:spPr bwMode="auto">
            <a:xfrm>
              <a:off x="768" y="3792"/>
              <a:ext cx="42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30" name="Line 151"/>
            <p:cNvSpPr>
              <a:spLocks noChangeShapeType="1"/>
            </p:cNvSpPr>
            <p:nvPr/>
          </p:nvSpPr>
          <p:spPr bwMode="auto">
            <a:xfrm>
              <a:off x="768" y="3072"/>
              <a:ext cx="42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31" name="Line 152"/>
            <p:cNvSpPr>
              <a:spLocks noChangeShapeType="1"/>
            </p:cNvSpPr>
            <p:nvPr/>
          </p:nvSpPr>
          <p:spPr bwMode="auto">
            <a:xfrm>
              <a:off x="768" y="3216"/>
              <a:ext cx="42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32" name="Line 153"/>
            <p:cNvSpPr>
              <a:spLocks noChangeShapeType="1"/>
            </p:cNvSpPr>
            <p:nvPr/>
          </p:nvSpPr>
          <p:spPr bwMode="auto">
            <a:xfrm>
              <a:off x="768" y="3216"/>
              <a:ext cx="42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5792" name="Line 154"/>
          <p:cNvSpPr>
            <a:spLocks noChangeShapeType="1"/>
          </p:cNvSpPr>
          <p:nvPr/>
        </p:nvSpPr>
        <p:spPr bwMode="auto">
          <a:xfrm>
            <a:off x="1905000" y="4038600"/>
            <a:ext cx="0" cy="10668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93" name="Line 155"/>
          <p:cNvSpPr>
            <a:spLocks noChangeShapeType="1"/>
          </p:cNvSpPr>
          <p:nvPr/>
        </p:nvSpPr>
        <p:spPr bwMode="auto">
          <a:xfrm>
            <a:off x="2438400" y="4038600"/>
            <a:ext cx="0" cy="12954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94" name="Line 156"/>
          <p:cNvSpPr>
            <a:spLocks noChangeShapeType="1"/>
          </p:cNvSpPr>
          <p:nvPr/>
        </p:nvSpPr>
        <p:spPr bwMode="auto">
          <a:xfrm>
            <a:off x="3581400" y="4038600"/>
            <a:ext cx="0" cy="12954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95" name="Line 157"/>
          <p:cNvSpPr>
            <a:spLocks noChangeShapeType="1"/>
          </p:cNvSpPr>
          <p:nvPr/>
        </p:nvSpPr>
        <p:spPr bwMode="auto">
          <a:xfrm>
            <a:off x="3048000" y="4038600"/>
            <a:ext cx="0" cy="10668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96" name="Line 158"/>
          <p:cNvSpPr>
            <a:spLocks noChangeShapeType="1"/>
          </p:cNvSpPr>
          <p:nvPr/>
        </p:nvSpPr>
        <p:spPr bwMode="auto">
          <a:xfrm>
            <a:off x="4648200" y="4038600"/>
            <a:ext cx="0" cy="17526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97" name="Line 159"/>
          <p:cNvSpPr>
            <a:spLocks noChangeShapeType="1"/>
          </p:cNvSpPr>
          <p:nvPr/>
        </p:nvSpPr>
        <p:spPr bwMode="auto">
          <a:xfrm>
            <a:off x="4114800" y="4038600"/>
            <a:ext cx="0" cy="15240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98" name="Line 160"/>
          <p:cNvSpPr>
            <a:spLocks noChangeShapeType="1"/>
          </p:cNvSpPr>
          <p:nvPr/>
        </p:nvSpPr>
        <p:spPr bwMode="auto">
          <a:xfrm>
            <a:off x="5715000" y="4038600"/>
            <a:ext cx="0" cy="15240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99" name="Line 161"/>
          <p:cNvSpPr>
            <a:spLocks noChangeShapeType="1"/>
          </p:cNvSpPr>
          <p:nvPr/>
        </p:nvSpPr>
        <p:spPr bwMode="auto">
          <a:xfrm>
            <a:off x="5181600" y="4038600"/>
            <a:ext cx="0" cy="8382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00" name="Line 162"/>
          <p:cNvSpPr>
            <a:spLocks noChangeShapeType="1"/>
          </p:cNvSpPr>
          <p:nvPr/>
        </p:nvSpPr>
        <p:spPr bwMode="auto">
          <a:xfrm>
            <a:off x="6248400" y="4038600"/>
            <a:ext cx="0" cy="10668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01" name="Line 163"/>
          <p:cNvSpPr>
            <a:spLocks noChangeShapeType="1"/>
          </p:cNvSpPr>
          <p:nvPr/>
        </p:nvSpPr>
        <p:spPr bwMode="auto">
          <a:xfrm>
            <a:off x="6781800" y="4038600"/>
            <a:ext cx="0" cy="12954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02" name="Line 164"/>
          <p:cNvSpPr>
            <a:spLocks noChangeShapeType="1"/>
          </p:cNvSpPr>
          <p:nvPr/>
        </p:nvSpPr>
        <p:spPr bwMode="auto">
          <a:xfrm>
            <a:off x="7315200" y="4038600"/>
            <a:ext cx="0" cy="15240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03" name="Text Box 165"/>
          <p:cNvSpPr txBox="1">
            <a:spLocks noChangeArrowheads="1"/>
          </p:cNvSpPr>
          <p:nvPr/>
        </p:nvSpPr>
        <p:spPr bwMode="auto">
          <a:xfrm>
            <a:off x="7772400" y="467836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4</a:t>
            </a:r>
          </a:p>
        </p:txBody>
      </p:sp>
      <p:sp>
        <p:nvSpPr>
          <p:cNvPr id="115804" name="Text Box 166"/>
          <p:cNvSpPr txBox="1">
            <a:spLocks noChangeArrowheads="1"/>
          </p:cNvSpPr>
          <p:nvPr/>
        </p:nvSpPr>
        <p:spPr bwMode="auto">
          <a:xfrm>
            <a:off x="7772400" y="444976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5</a:t>
            </a:r>
          </a:p>
        </p:txBody>
      </p:sp>
      <p:sp>
        <p:nvSpPr>
          <p:cNvPr id="115805" name="Text Box 167"/>
          <p:cNvSpPr txBox="1">
            <a:spLocks noChangeArrowheads="1"/>
          </p:cNvSpPr>
          <p:nvPr/>
        </p:nvSpPr>
        <p:spPr bwMode="auto">
          <a:xfrm>
            <a:off x="7772400" y="490696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3</a:t>
            </a:r>
          </a:p>
        </p:txBody>
      </p:sp>
      <p:sp>
        <p:nvSpPr>
          <p:cNvPr id="115806" name="Text Box 168"/>
          <p:cNvSpPr txBox="1">
            <a:spLocks noChangeArrowheads="1"/>
          </p:cNvSpPr>
          <p:nvPr/>
        </p:nvSpPr>
        <p:spPr bwMode="auto">
          <a:xfrm>
            <a:off x="7772400" y="513556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2</a:t>
            </a:r>
          </a:p>
        </p:txBody>
      </p:sp>
      <p:sp>
        <p:nvSpPr>
          <p:cNvPr id="115807" name="Text Box 169"/>
          <p:cNvSpPr txBox="1">
            <a:spLocks noChangeArrowheads="1"/>
          </p:cNvSpPr>
          <p:nvPr/>
        </p:nvSpPr>
        <p:spPr bwMode="auto">
          <a:xfrm>
            <a:off x="7772400" y="536416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1</a:t>
            </a:r>
          </a:p>
        </p:txBody>
      </p:sp>
      <p:sp>
        <p:nvSpPr>
          <p:cNvPr id="115808" name="Text Box 170"/>
          <p:cNvSpPr txBox="1">
            <a:spLocks noChangeArrowheads="1"/>
          </p:cNvSpPr>
          <p:nvPr/>
        </p:nvSpPr>
        <p:spPr bwMode="auto">
          <a:xfrm>
            <a:off x="7772400" y="559276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0</a:t>
            </a:r>
          </a:p>
        </p:txBody>
      </p:sp>
      <p:sp>
        <p:nvSpPr>
          <p:cNvPr id="115809" name="Text Box 171"/>
          <p:cNvSpPr txBox="1">
            <a:spLocks noChangeArrowheads="1"/>
          </p:cNvSpPr>
          <p:nvPr/>
        </p:nvSpPr>
        <p:spPr bwMode="auto">
          <a:xfrm>
            <a:off x="533400" y="49530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latin typeface="宋体" panose="02010600030101010101" pitchFamily="2" charset="-122"/>
              </a:rPr>
              <a:t>送</a:t>
            </a:r>
            <a:r>
              <a:rPr lang="en-US" altLang="zh-CN" sz="1800" b="1">
                <a:latin typeface="宋体" panose="02010600030101010101" pitchFamily="2" charset="-122"/>
              </a:rPr>
              <a:t>CPU</a:t>
            </a:r>
          </a:p>
        </p:txBody>
      </p:sp>
      <p:sp>
        <p:nvSpPr>
          <p:cNvPr id="115810" name="Text Box 172"/>
          <p:cNvSpPr txBox="1">
            <a:spLocks noChangeArrowheads="1"/>
          </p:cNvSpPr>
          <p:nvPr/>
        </p:nvSpPr>
        <p:spPr bwMode="auto">
          <a:xfrm>
            <a:off x="1981200" y="60499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0CH</a:t>
            </a:r>
          </a:p>
        </p:txBody>
      </p:sp>
      <p:sp>
        <p:nvSpPr>
          <p:cNvPr id="115811" name="Text Box 173"/>
          <p:cNvSpPr txBox="1">
            <a:spLocks noChangeArrowheads="1"/>
          </p:cNvSpPr>
          <p:nvPr/>
        </p:nvSpPr>
        <p:spPr bwMode="auto">
          <a:xfrm>
            <a:off x="3657600" y="60499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0FH</a:t>
            </a:r>
          </a:p>
        </p:txBody>
      </p:sp>
      <p:sp>
        <p:nvSpPr>
          <p:cNvPr id="115812" name="Text Box 174"/>
          <p:cNvSpPr txBox="1">
            <a:spLocks noChangeArrowheads="1"/>
          </p:cNvSpPr>
          <p:nvPr/>
        </p:nvSpPr>
        <p:spPr bwMode="auto">
          <a:xfrm>
            <a:off x="5257800" y="60499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12H</a:t>
            </a:r>
          </a:p>
        </p:txBody>
      </p:sp>
      <p:sp>
        <p:nvSpPr>
          <p:cNvPr id="115813" name="Text Box 175"/>
          <p:cNvSpPr txBox="1">
            <a:spLocks noChangeArrowheads="1"/>
          </p:cNvSpPr>
          <p:nvPr/>
        </p:nvSpPr>
        <p:spPr bwMode="auto">
          <a:xfrm>
            <a:off x="6629400" y="60499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0EH</a:t>
            </a:r>
          </a:p>
        </p:txBody>
      </p:sp>
      <p:sp>
        <p:nvSpPr>
          <p:cNvPr id="115814" name="AutoShape 176"/>
          <p:cNvSpPr>
            <a:spLocks/>
          </p:cNvSpPr>
          <p:nvPr/>
        </p:nvSpPr>
        <p:spPr bwMode="auto">
          <a:xfrm rot="-5400000">
            <a:off x="2114550" y="5657850"/>
            <a:ext cx="152400" cy="571500"/>
          </a:xfrm>
          <a:prstGeom prst="leftBrace">
            <a:avLst>
              <a:gd name="adj1" fmla="val 3125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15" name="AutoShape 177"/>
          <p:cNvSpPr>
            <a:spLocks/>
          </p:cNvSpPr>
          <p:nvPr/>
        </p:nvSpPr>
        <p:spPr bwMode="auto">
          <a:xfrm rot="-5400000">
            <a:off x="3771900" y="5143500"/>
            <a:ext cx="152400" cy="1600200"/>
          </a:xfrm>
          <a:prstGeom prst="leftBrace">
            <a:avLst>
              <a:gd name="adj1" fmla="val 875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16" name="AutoShape 178"/>
          <p:cNvSpPr>
            <a:spLocks/>
          </p:cNvSpPr>
          <p:nvPr/>
        </p:nvSpPr>
        <p:spPr bwMode="auto">
          <a:xfrm rot="-5400000">
            <a:off x="5391150" y="5657850"/>
            <a:ext cx="152400" cy="571500"/>
          </a:xfrm>
          <a:prstGeom prst="leftBrace">
            <a:avLst>
              <a:gd name="adj1" fmla="val 3125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17" name="AutoShape 179"/>
          <p:cNvSpPr>
            <a:spLocks/>
          </p:cNvSpPr>
          <p:nvPr/>
        </p:nvSpPr>
        <p:spPr bwMode="auto">
          <a:xfrm rot="-5400000">
            <a:off x="6743700" y="5372100"/>
            <a:ext cx="152400" cy="1143000"/>
          </a:xfrm>
          <a:prstGeom prst="leftBrace">
            <a:avLst>
              <a:gd name="adj1" fmla="val 625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18" name="Line 180"/>
          <p:cNvSpPr>
            <a:spLocks noChangeShapeType="1"/>
          </p:cNvSpPr>
          <p:nvPr/>
        </p:nvSpPr>
        <p:spPr bwMode="auto">
          <a:xfrm>
            <a:off x="1219200" y="1143000"/>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19" name="Line 181"/>
          <p:cNvSpPr>
            <a:spLocks noChangeShapeType="1"/>
          </p:cNvSpPr>
          <p:nvPr/>
        </p:nvSpPr>
        <p:spPr bwMode="auto">
          <a:xfrm>
            <a:off x="7772400" y="1143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20" name="Oval 182"/>
          <p:cNvSpPr>
            <a:spLocks noChangeArrowheads="1"/>
          </p:cNvSpPr>
          <p:nvPr/>
        </p:nvSpPr>
        <p:spPr bwMode="auto">
          <a:xfrm>
            <a:off x="2390775" y="3200400"/>
            <a:ext cx="76200" cy="76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21" name="Oval 183"/>
          <p:cNvSpPr>
            <a:spLocks noChangeArrowheads="1"/>
          </p:cNvSpPr>
          <p:nvPr/>
        </p:nvSpPr>
        <p:spPr bwMode="auto">
          <a:xfrm>
            <a:off x="3919538" y="3200400"/>
            <a:ext cx="76200" cy="76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22" name="Oval 184"/>
          <p:cNvSpPr>
            <a:spLocks noChangeArrowheads="1"/>
          </p:cNvSpPr>
          <p:nvPr/>
        </p:nvSpPr>
        <p:spPr bwMode="auto">
          <a:xfrm>
            <a:off x="5367338" y="3200400"/>
            <a:ext cx="76200" cy="76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23" name="Oval 185"/>
          <p:cNvSpPr>
            <a:spLocks noChangeArrowheads="1"/>
          </p:cNvSpPr>
          <p:nvPr/>
        </p:nvSpPr>
        <p:spPr bwMode="auto">
          <a:xfrm>
            <a:off x="6734175" y="3200400"/>
            <a:ext cx="76200" cy="76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5824" name="AutoShape 186">
            <a:hlinkClick r:id="" action="ppaction://hlinkshowjump?jump=lastslideviewed" highlightClick="1"/>
          </p:cNvPr>
          <p:cNvSpPr>
            <a:spLocks noChangeArrowheads="1"/>
          </p:cNvSpPr>
          <p:nvPr/>
        </p:nvSpPr>
        <p:spPr bwMode="auto">
          <a:xfrm>
            <a:off x="8458200" y="6248400"/>
            <a:ext cx="381000" cy="381000"/>
          </a:xfrm>
          <a:prstGeom prst="actionButtonForwardNex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41" name="Rectangle 3"/>
          <p:cNvSpPr>
            <a:spLocks noGrp="1" noChangeArrowheads="1"/>
          </p:cNvSpPr>
          <p:nvPr>
            <p:ph type="title"/>
          </p:nvPr>
        </p:nvSpPr>
        <p:spPr/>
        <p:txBody>
          <a:bodyPr/>
          <a:lstStyle/>
          <a:p>
            <a:pPr eaLnBrk="1" hangingPunct="1"/>
            <a:r>
              <a:rPr lang="en-US" altLang="zh-CN" smtClean="0"/>
              <a:t>(4)  </a:t>
            </a:r>
            <a:r>
              <a:rPr lang="zh-CN" altLang="en-US" smtClean="0"/>
              <a:t>二维结构的优先排队</a:t>
            </a:r>
          </a:p>
        </p:txBody>
      </p:sp>
      <p:sp>
        <p:nvSpPr>
          <p:cNvPr id="116740" name="Rectangle 2"/>
          <p:cNvSpPr>
            <a:spLocks noGrp="1" noChangeArrowheads="1"/>
          </p:cNvSpPr>
          <p:nvPr>
            <p:ph idx="1"/>
          </p:nvPr>
        </p:nvSpPr>
        <p:spPr>
          <a:xfrm>
            <a:off x="685800" y="1066800"/>
            <a:ext cx="7772400" cy="4876800"/>
          </a:xfrm>
        </p:spPr>
        <p:txBody>
          <a:bodyPr/>
          <a:lstStyle/>
          <a:p>
            <a:pPr eaLnBrk="1" hangingPunct="1"/>
            <a:r>
              <a:rPr lang="zh-CN" altLang="en-US" smtClean="0"/>
              <a:t>设</a:t>
            </a:r>
            <a:r>
              <a:rPr lang="en-US" altLang="zh-CN" smtClean="0"/>
              <a:t>CPU</a:t>
            </a:r>
            <a:r>
              <a:rPr lang="zh-CN" altLang="en-US" smtClean="0"/>
              <a:t>可以接受 </a:t>
            </a:r>
            <a:r>
              <a:rPr lang="en-US" altLang="zh-CN" smtClean="0"/>
              <a:t>n</a:t>
            </a:r>
            <a:r>
              <a:rPr lang="zh-CN" altLang="en-US" smtClean="0"/>
              <a:t>＋</a:t>
            </a:r>
            <a:r>
              <a:rPr lang="en-US" altLang="zh-CN" smtClean="0"/>
              <a:t>1 </a:t>
            </a:r>
            <a:r>
              <a:rPr lang="zh-CN" altLang="en-US" smtClean="0"/>
              <a:t>根中断请求线，每根请求线的优先级称作主优先级，在</a:t>
            </a:r>
            <a:r>
              <a:rPr lang="en-US" altLang="zh-CN" smtClean="0"/>
              <a:t>CPU</a:t>
            </a:r>
            <a:r>
              <a:rPr lang="zh-CN" altLang="en-US" smtClean="0"/>
              <a:t>内部有一个相应的判优电路，以首先响应优先级最高的请求。如果程序状态字中有</a:t>
            </a:r>
            <a:r>
              <a:rPr lang="en-US" altLang="zh-CN" smtClean="0"/>
              <a:t>CPU</a:t>
            </a:r>
            <a:r>
              <a:rPr lang="zh-CN" altLang="en-US" smtClean="0"/>
              <a:t>现行程序的优先级编码，这个判优电路同时担负</a:t>
            </a:r>
            <a:r>
              <a:rPr lang="en-US" altLang="zh-CN" smtClean="0"/>
              <a:t>CPU</a:t>
            </a:r>
            <a:r>
              <a:rPr lang="zh-CN" altLang="en-US" smtClean="0"/>
              <a:t>与请求之间的判优问题。</a:t>
            </a:r>
          </a:p>
          <a:p>
            <a:pPr eaLnBrk="1" hangingPunct="1"/>
            <a:r>
              <a:rPr lang="zh-CN" altLang="en-US" smtClean="0"/>
              <a:t>将有关外设分成 </a:t>
            </a:r>
            <a:r>
              <a:rPr lang="en-US" altLang="zh-CN" smtClean="0"/>
              <a:t>n</a:t>
            </a:r>
            <a:r>
              <a:rPr lang="zh-CN" altLang="en-US" smtClean="0"/>
              <a:t>＋</a:t>
            </a:r>
            <a:r>
              <a:rPr lang="en-US" altLang="zh-CN" smtClean="0"/>
              <a:t>1 </a:t>
            </a:r>
            <a:r>
              <a:rPr lang="zh-CN" altLang="en-US" smtClean="0"/>
              <a:t>组，每组的请求汇集到同一根请求线上，占有同一个主优先级。在一个小组内，各设备又作进一步的优先级划分，称为次优先级。通常在小组内采取菊花链式的优先链结构。</a:t>
            </a:r>
          </a:p>
        </p:txBody>
      </p:sp>
      <p:sp>
        <p:nvSpPr>
          <p:cNvPr id="4" name="日期占位符 3"/>
          <p:cNvSpPr>
            <a:spLocks noGrp="1"/>
          </p:cNvSpPr>
          <p:nvPr>
            <p:ph type="dt" sz="half" idx="10"/>
          </p:nvPr>
        </p:nvSpPr>
        <p:spPr/>
        <p:txBody>
          <a:bodyPr/>
          <a:lstStyle/>
          <a:p>
            <a:pPr>
              <a:defRPr/>
            </a:pPr>
            <a:fld id="{366A832F-FB4E-448B-B427-42B1AAD08FA0}"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89298A9-6394-42FD-8D80-9EDDD8106F3A}" type="slidenum">
              <a:rPr lang="en-US" altLang="zh-CN" sz="1400">
                <a:solidFill>
                  <a:schemeClr val="bg2"/>
                </a:solidFill>
                <a:latin typeface="Tahoma" panose="020B0604030504040204" pitchFamily="34" charset="0"/>
              </a:rPr>
              <a:pPr eaLnBrk="1" hangingPunct="1"/>
              <a:t>102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二维结构的优先排队</a:t>
            </a:r>
          </a:p>
        </p:txBody>
      </p:sp>
      <p:graphicFrame>
        <p:nvGraphicFramePr>
          <p:cNvPr id="9218" name="Object 3"/>
          <p:cNvGraphicFramePr>
            <a:graphicFrameLocks noGrp="1" noChangeAspect="1"/>
          </p:cNvGraphicFramePr>
          <p:nvPr>
            <p:ph idx="1"/>
          </p:nvPr>
        </p:nvGraphicFramePr>
        <p:xfrm>
          <a:off x="1676400" y="1066800"/>
          <a:ext cx="5465763" cy="5562600"/>
        </p:xfrm>
        <a:graphic>
          <a:graphicData uri="http://schemas.openxmlformats.org/presentationml/2006/ole">
            <mc:AlternateContent xmlns:mc="http://schemas.openxmlformats.org/markup-compatibility/2006">
              <mc:Choice xmlns:v="urn:schemas-microsoft-com:vml" Requires="v">
                <p:oleObj spid="_x0000_s9222" r:id="rId3" imgW="2968920" imgH="3020760" progId="">
                  <p:embed/>
                </p:oleObj>
              </mc:Choice>
              <mc:Fallback>
                <p:oleObj r:id="rId3" imgW="2968920" imgH="3020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5465763" cy="5562600"/>
                      </a:xfrm>
                      <a:prstGeom prst="rect">
                        <a:avLst/>
                      </a:prstGeom>
                      <a:solidFill>
                        <a:schemeClr val="tx2"/>
                      </a:solidFill>
                    </p:spPr>
                  </p:pic>
                </p:oleObj>
              </mc:Fallback>
            </mc:AlternateContent>
          </a:graphicData>
        </a:graphic>
      </p:graphicFrame>
      <p:sp>
        <p:nvSpPr>
          <p:cNvPr id="4" name="日期占位符 3"/>
          <p:cNvSpPr>
            <a:spLocks noGrp="1"/>
          </p:cNvSpPr>
          <p:nvPr>
            <p:ph type="dt" sz="half" idx="10"/>
          </p:nvPr>
        </p:nvSpPr>
        <p:spPr/>
        <p:txBody>
          <a:bodyPr/>
          <a:lstStyle/>
          <a:p>
            <a:pPr>
              <a:defRPr/>
            </a:pPr>
            <a:fld id="{570A0CBA-2DDB-40DA-80A4-09AE6B4E4DDB}"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C603C3F-480A-44AB-82C5-507EBED874AF}" type="slidenum">
              <a:rPr lang="en-US" altLang="zh-CN" sz="1400">
                <a:solidFill>
                  <a:schemeClr val="bg2"/>
                </a:solidFill>
                <a:latin typeface="Tahoma" panose="020B0604030504040204" pitchFamily="34" charset="0"/>
              </a:rPr>
              <a:pPr eaLnBrk="1" hangingPunct="1"/>
              <a:t>103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a:xfrm>
            <a:off x="381000" y="381000"/>
            <a:ext cx="8334375" cy="609600"/>
          </a:xfrm>
        </p:spPr>
        <p:txBody>
          <a:bodyPr/>
          <a:lstStyle/>
          <a:p>
            <a:pPr eaLnBrk="1" hangingPunct="1"/>
            <a:r>
              <a:rPr lang="en-US" altLang="zh-CN" smtClean="0"/>
              <a:t>(5) </a:t>
            </a:r>
            <a:r>
              <a:rPr lang="zh-CN" altLang="en-US" smtClean="0"/>
              <a:t>采用中断控制器集成芯片的优先逻辑</a:t>
            </a:r>
          </a:p>
        </p:txBody>
      </p:sp>
      <p:sp>
        <p:nvSpPr>
          <p:cNvPr id="117765" name="Rectangle 3"/>
          <p:cNvSpPr>
            <a:spLocks noGrp="1" noChangeArrowheads="1"/>
          </p:cNvSpPr>
          <p:nvPr>
            <p:ph idx="1"/>
          </p:nvPr>
        </p:nvSpPr>
        <p:spPr/>
        <p:txBody>
          <a:bodyPr/>
          <a:lstStyle/>
          <a:p>
            <a:pPr eaLnBrk="1" hangingPunct="1"/>
            <a:r>
              <a:rPr lang="zh-CN" altLang="en-US" smtClean="0"/>
              <a:t>在微型计算机中，广泛使用中断控制器集成芯片，如</a:t>
            </a:r>
            <a:r>
              <a:rPr lang="en-US" altLang="zh-CN" smtClean="0"/>
              <a:t>Intel 8259A</a:t>
            </a:r>
            <a:r>
              <a:rPr lang="zh-CN" altLang="en-US" smtClean="0"/>
              <a:t>。中断控制器将中断请求信号的寄存、汇集、屏蔽、排优、编码等逻辑，集成在一块芯片之中。</a:t>
            </a:r>
          </a:p>
        </p:txBody>
      </p:sp>
      <p:sp>
        <p:nvSpPr>
          <p:cNvPr id="4" name="日期占位符 3"/>
          <p:cNvSpPr>
            <a:spLocks noGrp="1"/>
          </p:cNvSpPr>
          <p:nvPr>
            <p:ph type="dt" sz="half" idx="10"/>
          </p:nvPr>
        </p:nvSpPr>
        <p:spPr/>
        <p:txBody>
          <a:bodyPr/>
          <a:lstStyle/>
          <a:p>
            <a:pPr>
              <a:defRPr/>
            </a:pPr>
            <a:fld id="{949DE4CF-E69B-453E-ACAF-50514AC546B1}"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457DC46-0DDF-4149-B300-85AC3AB0B0C4}" type="slidenum">
              <a:rPr lang="en-US" altLang="zh-CN" sz="1400">
                <a:solidFill>
                  <a:schemeClr val="bg2"/>
                </a:solidFill>
                <a:latin typeface="Tahoma" panose="020B0604030504040204" pitchFamily="34" charset="0"/>
              </a:rPr>
              <a:pPr eaLnBrk="1" hangingPunct="1"/>
              <a:t>104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381000" y="381000"/>
            <a:ext cx="8001000" cy="533400"/>
          </a:xfrm>
        </p:spPr>
        <p:txBody>
          <a:bodyPr/>
          <a:lstStyle/>
          <a:p>
            <a:pPr eaLnBrk="1" hangingPunct="1"/>
            <a:r>
              <a:rPr lang="zh-CN" altLang="en-US" sz="3200" smtClean="0"/>
              <a:t>可编程中断控制器 </a:t>
            </a:r>
            <a:r>
              <a:rPr lang="en-US" altLang="zh-CN" sz="3200" smtClean="0"/>
              <a:t>Intel 8259A</a:t>
            </a:r>
          </a:p>
        </p:txBody>
      </p:sp>
      <p:sp>
        <p:nvSpPr>
          <p:cNvPr id="4" name="日期占位符 3"/>
          <p:cNvSpPr>
            <a:spLocks noGrp="1"/>
          </p:cNvSpPr>
          <p:nvPr>
            <p:ph type="dt" sz="half" idx="10"/>
          </p:nvPr>
        </p:nvSpPr>
        <p:spPr/>
        <p:txBody>
          <a:bodyPr/>
          <a:lstStyle/>
          <a:p>
            <a:pPr>
              <a:defRPr/>
            </a:pPr>
            <a:fld id="{F6CB6FA7-A14A-4DD2-971B-98EA34A8AC2F}"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361E19B-C256-48E4-A7F2-1BB7FFB470EE}" type="slidenum">
              <a:rPr lang="en-US" altLang="zh-CN" sz="1400">
                <a:solidFill>
                  <a:schemeClr val="bg2"/>
                </a:solidFill>
                <a:latin typeface="Tahoma" panose="020B0604030504040204" pitchFamily="34" charset="0"/>
              </a:rPr>
              <a:pPr eaLnBrk="1" hangingPunct="1"/>
              <a:t>105</a:t>
            </a:fld>
            <a:endParaRPr lang="en-US" altLang="zh-CN" sz="1400">
              <a:solidFill>
                <a:schemeClr val="bg2"/>
              </a:solidFill>
              <a:latin typeface="Tahoma" panose="020B0604030504040204" pitchFamily="34" charset="0"/>
            </a:endParaRPr>
          </a:p>
        </p:txBody>
      </p:sp>
      <p:graphicFrame>
        <p:nvGraphicFramePr>
          <p:cNvPr id="10242" name="Object 3"/>
          <p:cNvGraphicFramePr>
            <a:graphicFrameLocks noChangeAspect="1"/>
          </p:cNvGraphicFramePr>
          <p:nvPr/>
        </p:nvGraphicFramePr>
        <p:xfrm>
          <a:off x="914400" y="990600"/>
          <a:ext cx="7315200" cy="5846763"/>
        </p:xfrm>
        <a:graphic>
          <a:graphicData uri="http://schemas.openxmlformats.org/presentationml/2006/ole">
            <mc:AlternateContent xmlns:mc="http://schemas.openxmlformats.org/markup-compatibility/2006">
              <mc:Choice xmlns:v="urn:schemas-microsoft-com:vml" Requires="v">
                <p:oleObj spid="_x0000_s10246" name="位图图像" r:id="rId3" imgW="5695238" imgH="4552381" progId="PBrush">
                  <p:embed/>
                </p:oleObj>
              </mc:Choice>
              <mc:Fallback>
                <p:oleObj name="位图图像" r:id="rId3" imgW="5695238" imgH="4552381"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90600"/>
                        <a:ext cx="7315200" cy="584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a:xfrm>
            <a:off x="381000" y="381000"/>
            <a:ext cx="7848600" cy="609600"/>
          </a:xfrm>
        </p:spPr>
        <p:txBody>
          <a:bodyPr/>
          <a:lstStyle/>
          <a:p>
            <a:pPr eaLnBrk="1" hangingPunct="1"/>
            <a:r>
              <a:rPr lang="en-US" altLang="zh-CN" smtClean="0"/>
              <a:t>5. </a:t>
            </a:r>
            <a:r>
              <a:rPr lang="zh-CN" altLang="en-US" smtClean="0"/>
              <a:t>中断响应</a:t>
            </a:r>
          </a:p>
        </p:txBody>
      </p:sp>
      <p:sp>
        <p:nvSpPr>
          <p:cNvPr id="99331" name="Rectangle 3"/>
          <p:cNvSpPr>
            <a:spLocks noGrp="1" noChangeArrowheads="1"/>
          </p:cNvSpPr>
          <p:nvPr>
            <p:ph idx="1"/>
          </p:nvPr>
        </p:nvSpPr>
        <p:spPr>
          <a:xfrm>
            <a:off x="457200" y="1143000"/>
            <a:ext cx="8305800" cy="5029200"/>
          </a:xfrm>
        </p:spPr>
        <p:txBody>
          <a:bodyPr/>
          <a:lstStyle/>
          <a:p>
            <a:pPr eaLnBrk="1" hangingPunct="1"/>
            <a:r>
              <a:rPr lang="en-US" altLang="zh-CN" smtClean="0"/>
              <a:t>CPU</a:t>
            </a:r>
            <a:r>
              <a:rPr lang="zh-CN" altLang="en-US" smtClean="0"/>
              <a:t>接到中断请求信号后，若满足响应中断的条件，即暂停现行程序的执行，而转入中断处理，将这一过程称为</a:t>
            </a:r>
            <a:r>
              <a:rPr lang="zh-CN" altLang="en-US" smtClean="0">
                <a:solidFill>
                  <a:srgbClr val="FFFF00"/>
                </a:solidFill>
              </a:rPr>
              <a:t>中断响应</a:t>
            </a:r>
            <a:r>
              <a:rPr lang="zh-CN" altLang="en-US" smtClean="0"/>
              <a:t>。</a:t>
            </a:r>
          </a:p>
          <a:p>
            <a:pPr eaLnBrk="1" hangingPunct="1"/>
            <a:r>
              <a:rPr lang="en-US" altLang="zh-CN" smtClean="0"/>
              <a:t>1</a:t>
            </a:r>
            <a:r>
              <a:rPr lang="zh-CN" altLang="en-US" smtClean="0"/>
              <a:t>）</a:t>
            </a:r>
            <a:r>
              <a:rPr lang="en-US" altLang="zh-CN" smtClean="0"/>
              <a:t>CPU</a:t>
            </a:r>
            <a:r>
              <a:rPr lang="zh-CN" altLang="en-US" smtClean="0"/>
              <a:t>响应中断应具备的条件：</a:t>
            </a:r>
          </a:p>
          <a:p>
            <a:pPr eaLnBrk="1" hangingPunct="1"/>
            <a:r>
              <a:rPr lang="en-US" altLang="zh-CN" smtClean="0">
                <a:solidFill>
                  <a:srgbClr val="FFFF00"/>
                </a:solidFill>
              </a:rPr>
              <a:t>(1) </a:t>
            </a:r>
            <a:r>
              <a:rPr lang="zh-CN" altLang="en-US" smtClean="0"/>
              <a:t>有中断源请求中断。</a:t>
            </a:r>
          </a:p>
          <a:p>
            <a:pPr eaLnBrk="1" hangingPunct="1"/>
            <a:r>
              <a:rPr lang="en-US" altLang="zh-CN" smtClean="0">
                <a:solidFill>
                  <a:srgbClr val="FFFF00"/>
                </a:solidFill>
              </a:rPr>
              <a:t>(2) </a:t>
            </a:r>
            <a:r>
              <a:rPr lang="en-US" altLang="zh-CN" smtClean="0"/>
              <a:t>CPU</a:t>
            </a:r>
            <a:r>
              <a:rPr lang="zh-CN" altLang="en-US" smtClean="0"/>
              <a:t>允许响应中断，即处于开中断状态。</a:t>
            </a:r>
          </a:p>
          <a:p>
            <a:pPr eaLnBrk="1" hangingPunct="1"/>
            <a:r>
              <a:rPr lang="en-US" altLang="zh-CN" smtClean="0">
                <a:solidFill>
                  <a:srgbClr val="FFFF00"/>
                </a:solidFill>
              </a:rPr>
              <a:t>(3) </a:t>
            </a:r>
            <a:r>
              <a:rPr lang="zh-CN" altLang="en-US" smtClean="0"/>
              <a:t>现行指令不是停机指令</a:t>
            </a:r>
          </a:p>
          <a:p>
            <a:pPr eaLnBrk="1" hangingPunct="1"/>
            <a:r>
              <a:rPr lang="en-US" altLang="zh-CN" smtClean="0">
                <a:solidFill>
                  <a:srgbClr val="FFFF00"/>
                </a:solidFill>
              </a:rPr>
              <a:t>(4) </a:t>
            </a:r>
            <a:r>
              <a:rPr lang="zh-CN" altLang="en-US" smtClean="0"/>
              <a:t>一条指令执行结束。</a:t>
            </a:r>
          </a:p>
        </p:txBody>
      </p:sp>
      <p:sp>
        <p:nvSpPr>
          <p:cNvPr id="4" name="日期占位符 3"/>
          <p:cNvSpPr>
            <a:spLocks noGrp="1"/>
          </p:cNvSpPr>
          <p:nvPr>
            <p:ph type="dt" sz="half" idx="10"/>
          </p:nvPr>
        </p:nvSpPr>
        <p:spPr/>
        <p:txBody>
          <a:bodyPr/>
          <a:lstStyle/>
          <a:p>
            <a:pPr>
              <a:defRPr/>
            </a:pPr>
            <a:fld id="{77502C8D-E924-444D-8F2B-9742AB89FC22}"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461BE64-9CD4-478F-B264-46651D170A6E}" type="slidenum">
              <a:rPr lang="en-US" altLang="zh-CN" sz="1400">
                <a:solidFill>
                  <a:schemeClr val="bg2"/>
                </a:solidFill>
                <a:latin typeface="Tahoma" panose="020B0604030504040204" pitchFamily="34" charset="0"/>
              </a:rPr>
              <a:pPr eaLnBrk="1" hangingPunct="1"/>
              <a:t>106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3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2" name="Rectangle 2"/>
          <p:cNvSpPr>
            <a:spLocks noGrp="1" noChangeArrowheads="1"/>
          </p:cNvSpPr>
          <p:nvPr>
            <p:ph idx="1"/>
          </p:nvPr>
        </p:nvSpPr>
        <p:spPr>
          <a:xfrm>
            <a:off x="685800" y="609600"/>
            <a:ext cx="7772400" cy="5334000"/>
          </a:xfrm>
        </p:spPr>
        <p:txBody>
          <a:bodyPr/>
          <a:lstStyle/>
          <a:p>
            <a:pPr eaLnBrk="1" hangingPunct="1"/>
            <a:r>
              <a:rPr lang="zh-CN" altLang="en-US" smtClean="0"/>
              <a:t>一般情况下，</a:t>
            </a:r>
            <a:r>
              <a:rPr lang="en-US" altLang="zh-CN" smtClean="0"/>
              <a:t>CPU</a:t>
            </a:r>
            <a:r>
              <a:rPr lang="zh-CN" altLang="en-US" smtClean="0"/>
              <a:t>响应中断的时间是在一条指令执行结束。但某些特殊的中断，例如指令执行过程中，取数时所需数据不在主存，这时不及时处理，指令就无法执行下去，这就要求在指令执行过程中响应中断。</a:t>
            </a:r>
          </a:p>
        </p:txBody>
      </p:sp>
      <p:sp>
        <p:nvSpPr>
          <p:cNvPr id="3" name="日期占位符 3"/>
          <p:cNvSpPr>
            <a:spLocks noGrp="1"/>
          </p:cNvSpPr>
          <p:nvPr>
            <p:ph type="dt" sz="half" idx="10"/>
          </p:nvPr>
        </p:nvSpPr>
        <p:spPr/>
        <p:txBody>
          <a:bodyPr/>
          <a:lstStyle/>
          <a:p>
            <a:pPr>
              <a:defRPr/>
            </a:pPr>
            <a:fld id="{BC2A4D77-3F2A-4B9F-80E5-2C6F4C0D190D}"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A69352F-8134-467C-B620-98CE3CBBA7FC}" type="slidenum">
              <a:rPr lang="en-US" altLang="zh-CN" sz="1400">
                <a:solidFill>
                  <a:schemeClr val="bg2"/>
                </a:solidFill>
                <a:latin typeface="Tahoma" panose="020B0604030504040204" pitchFamily="34" charset="0"/>
              </a:rPr>
              <a:pPr eaLnBrk="1" hangingPunct="1"/>
              <a:t>107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a:xfrm>
            <a:off x="381000" y="381000"/>
            <a:ext cx="8153400" cy="609600"/>
          </a:xfrm>
        </p:spPr>
        <p:txBody>
          <a:bodyPr/>
          <a:lstStyle/>
          <a:p>
            <a:pPr eaLnBrk="1" hangingPunct="1"/>
            <a:r>
              <a:rPr lang="zh-CN" altLang="en-US" sz="3200" smtClean="0">
                <a:latin typeface="宋体" panose="02010600030101010101" pitchFamily="2" charset="-122"/>
              </a:rPr>
              <a:t>中断响应流程</a:t>
            </a:r>
          </a:p>
        </p:txBody>
      </p:sp>
      <p:sp>
        <p:nvSpPr>
          <p:cNvPr id="26" name="日期占位符 3"/>
          <p:cNvSpPr>
            <a:spLocks noGrp="1"/>
          </p:cNvSpPr>
          <p:nvPr>
            <p:ph type="dt" sz="half" idx="10"/>
          </p:nvPr>
        </p:nvSpPr>
        <p:spPr/>
        <p:txBody>
          <a:bodyPr/>
          <a:lstStyle/>
          <a:p>
            <a:pPr>
              <a:defRPr/>
            </a:pPr>
            <a:fld id="{2E000DDF-0F0A-4B5B-B422-C23AC5F2C535}" type="datetime1">
              <a:rPr lang="zh-CN" altLang="en-US"/>
              <a:pPr>
                <a:defRPr/>
              </a:pPr>
              <a:t>2021/9/12</a:t>
            </a:fld>
            <a:endParaRPr lang="en-US" altLang="zh-CN"/>
          </a:p>
        </p:txBody>
      </p:sp>
      <p:sp>
        <p:nvSpPr>
          <p:cNvPr id="28"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A118F16-5A53-4260-8697-BF7C17EAA85B}" type="slidenum">
              <a:rPr lang="en-US" altLang="zh-CN" sz="1400">
                <a:solidFill>
                  <a:schemeClr val="bg2"/>
                </a:solidFill>
                <a:latin typeface="Tahoma" panose="020B0604030504040204" pitchFamily="34" charset="0"/>
              </a:rPr>
              <a:pPr eaLnBrk="1" hangingPunct="1"/>
              <a:t>108</a:t>
            </a:fld>
            <a:endParaRPr lang="en-US" altLang="zh-CN" sz="1400">
              <a:solidFill>
                <a:schemeClr val="bg2"/>
              </a:solidFill>
              <a:latin typeface="Tahoma" panose="020B0604030504040204" pitchFamily="34" charset="0"/>
            </a:endParaRPr>
          </a:p>
        </p:txBody>
      </p:sp>
      <p:sp>
        <p:nvSpPr>
          <p:cNvPr id="120837" name="Rectangle 3"/>
          <p:cNvSpPr>
            <a:spLocks noChangeArrowheads="1"/>
          </p:cNvSpPr>
          <p:nvPr/>
        </p:nvSpPr>
        <p:spPr bwMode="auto">
          <a:xfrm>
            <a:off x="3719513" y="1752600"/>
            <a:ext cx="12192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取指令</a:t>
            </a:r>
          </a:p>
        </p:txBody>
      </p:sp>
      <p:sp>
        <p:nvSpPr>
          <p:cNvPr id="120838" name="Line 4"/>
          <p:cNvSpPr>
            <a:spLocks noChangeShapeType="1"/>
          </p:cNvSpPr>
          <p:nvPr/>
        </p:nvSpPr>
        <p:spPr bwMode="auto">
          <a:xfrm>
            <a:off x="4329113" y="12954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39" name="Rectangle 5"/>
          <p:cNvSpPr>
            <a:spLocks noChangeArrowheads="1"/>
          </p:cNvSpPr>
          <p:nvPr/>
        </p:nvSpPr>
        <p:spPr bwMode="auto">
          <a:xfrm>
            <a:off x="6157913" y="3124200"/>
            <a:ext cx="12192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停机</a:t>
            </a:r>
          </a:p>
        </p:txBody>
      </p:sp>
      <p:sp>
        <p:nvSpPr>
          <p:cNvPr id="120840" name="Line 6"/>
          <p:cNvSpPr>
            <a:spLocks noChangeShapeType="1"/>
          </p:cNvSpPr>
          <p:nvPr/>
        </p:nvSpPr>
        <p:spPr bwMode="auto">
          <a:xfrm>
            <a:off x="4329113" y="21336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1" name="AutoShape 7"/>
          <p:cNvSpPr>
            <a:spLocks noChangeArrowheads="1"/>
          </p:cNvSpPr>
          <p:nvPr/>
        </p:nvSpPr>
        <p:spPr bwMode="auto">
          <a:xfrm>
            <a:off x="2957513" y="3048000"/>
            <a:ext cx="2743200" cy="533400"/>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停机指令</a:t>
            </a:r>
          </a:p>
        </p:txBody>
      </p:sp>
      <p:sp>
        <p:nvSpPr>
          <p:cNvPr id="120842" name="Line 8"/>
          <p:cNvSpPr>
            <a:spLocks noChangeShapeType="1"/>
          </p:cNvSpPr>
          <p:nvPr/>
        </p:nvSpPr>
        <p:spPr bwMode="auto">
          <a:xfrm>
            <a:off x="4329113" y="27432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20843" name="AutoShape 9"/>
          <p:cNvCxnSpPr>
            <a:cxnSpLocks noChangeShapeType="1"/>
            <a:stCxn id="120841" idx="3"/>
            <a:endCxn id="120839" idx="1"/>
          </p:cNvCxnSpPr>
          <p:nvPr/>
        </p:nvCxnSpPr>
        <p:spPr bwMode="auto">
          <a:xfrm>
            <a:off x="5715000" y="3314700"/>
            <a:ext cx="428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0844" name="Rectangle 10"/>
          <p:cNvSpPr>
            <a:spLocks noChangeArrowheads="1"/>
          </p:cNvSpPr>
          <p:nvPr/>
        </p:nvSpPr>
        <p:spPr bwMode="auto">
          <a:xfrm>
            <a:off x="3719513" y="2362200"/>
            <a:ext cx="12192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执行指令</a:t>
            </a:r>
          </a:p>
        </p:txBody>
      </p:sp>
      <p:sp>
        <p:nvSpPr>
          <p:cNvPr id="120845" name="AutoShape 11"/>
          <p:cNvSpPr>
            <a:spLocks noChangeArrowheads="1"/>
          </p:cNvSpPr>
          <p:nvPr/>
        </p:nvSpPr>
        <p:spPr bwMode="auto">
          <a:xfrm>
            <a:off x="2957513" y="3886200"/>
            <a:ext cx="2743200" cy="533400"/>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电源故障</a:t>
            </a:r>
          </a:p>
        </p:txBody>
      </p:sp>
      <p:sp>
        <p:nvSpPr>
          <p:cNvPr id="120846" name="Line 12"/>
          <p:cNvSpPr>
            <a:spLocks noChangeShapeType="1"/>
          </p:cNvSpPr>
          <p:nvPr/>
        </p:nvSpPr>
        <p:spPr bwMode="auto">
          <a:xfrm>
            <a:off x="4329113" y="35814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7" name="Text Box 13"/>
          <p:cNvSpPr txBox="1">
            <a:spLocks noChangeArrowheads="1"/>
          </p:cNvSpPr>
          <p:nvPr/>
        </p:nvSpPr>
        <p:spPr bwMode="auto">
          <a:xfrm>
            <a:off x="5776913" y="300196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t>Y</a:t>
            </a:r>
          </a:p>
        </p:txBody>
      </p:sp>
      <p:sp>
        <p:nvSpPr>
          <p:cNvPr id="120848" name="Text Box 14"/>
          <p:cNvSpPr txBox="1">
            <a:spLocks noChangeArrowheads="1"/>
          </p:cNvSpPr>
          <p:nvPr/>
        </p:nvSpPr>
        <p:spPr bwMode="auto">
          <a:xfrm>
            <a:off x="4557713" y="35814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t>N</a:t>
            </a:r>
          </a:p>
        </p:txBody>
      </p:sp>
      <p:sp>
        <p:nvSpPr>
          <p:cNvPr id="120849" name="AutoShape 15"/>
          <p:cNvSpPr>
            <a:spLocks noChangeArrowheads="1"/>
          </p:cNvSpPr>
          <p:nvPr/>
        </p:nvSpPr>
        <p:spPr bwMode="auto">
          <a:xfrm>
            <a:off x="2957513" y="4800600"/>
            <a:ext cx="2743200" cy="533400"/>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中断请求</a:t>
            </a:r>
          </a:p>
        </p:txBody>
      </p:sp>
      <p:sp>
        <p:nvSpPr>
          <p:cNvPr id="120850" name="Line 16"/>
          <p:cNvSpPr>
            <a:spLocks noChangeShapeType="1"/>
          </p:cNvSpPr>
          <p:nvPr/>
        </p:nvSpPr>
        <p:spPr bwMode="auto">
          <a:xfrm>
            <a:off x="4329113" y="4419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1" name="Text Box 17"/>
          <p:cNvSpPr txBox="1">
            <a:spLocks noChangeArrowheads="1"/>
          </p:cNvSpPr>
          <p:nvPr/>
        </p:nvSpPr>
        <p:spPr bwMode="auto">
          <a:xfrm>
            <a:off x="4557713" y="44958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t>N</a:t>
            </a:r>
          </a:p>
        </p:txBody>
      </p:sp>
      <p:sp>
        <p:nvSpPr>
          <p:cNvPr id="120852" name="Rectangle 18"/>
          <p:cNvSpPr>
            <a:spLocks noChangeArrowheads="1"/>
          </p:cNvSpPr>
          <p:nvPr/>
        </p:nvSpPr>
        <p:spPr bwMode="auto">
          <a:xfrm>
            <a:off x="6234113" y="4876800"/>
            <a:ext cx="12192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中断处理</a:t>
            </a:r>
          </a:p>
        </p:txBody>
      </p:sp>
      <p:cxnSp>
        <p:nvCxnSpPr>
          <p:cNvPr id="120853" name="AutoShape 19"/>
          <p:cNvCxnSpPr>
            <a:cxnSpLocks noChangeShapeType="1"/>
            <a:stCxn id="120849" idx="3"/>
            <a:endCxn id="120852" idx="1"/>
          </p:cNvCxnSpPr>
          <p:nvPr/>
        </p:nvCxnSpPr>
        <p:spPr bwMode="auto">
          <a:xfrm>
            <a:off x="5715000" y="5067300"/>
            <a:ext cx="5048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0854" name="Text Box 20"/>
          <p:cNvSpPr txBox="1">
            <a:spLocks noChangeArrowheads="1"/>
          </p:cNvSpPr>
          <p:nvPr/>
        </p:nvSpPr>
        <p:spPr bwMode="auto">
          <a:xfrm>
            <a:off x="5548313" y="46482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t>Y</a:t>
            </a:r>
          </a:p>
        </p:txBody>
      </p:sp>
      <p:cxnSp>
        <p:nvCxnSpPr>
          <p:cNvPr id="120855" name="AutoShape 21"/>
          <p:cNvCxnSpPr>
            <a:cxnSpLocks noChangeShapeType="1"/>
            <a:stCxn id="120852" idx="3"/>
          </p:cNvCxnSpPr>
          <p:nvPr/>
        </p:nvCxnSpPr>
        <p:spPr bwMode="auto">
          <a:xfrm flipH="1" flipV="1">
            <a:off x="4343400" y="1447800"/>
            <a:ext cx="3124200" cy="3619500"/>
          </a:xfrm>
          <a:prstGeom prst="bentConnector4">
            <a:avLst>
              <a:gd name="adj1" fmla="val -19514"/>
              <a:gd name="adj2" fmla="val 100083"/>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0856" name="AutoShape 22"/>
          <p:cNvCxnSpPr>
            <a:cxnSpLocks noChangeShapeType="1"/>
            <a:stCxn id="120845" idx="3"/>
          </p:cNvCxnSpPr>
          <p:nvPr/>
        </p:nvCxnSpPr>
        <p:spPr bwMode="auto">
          <a:xfrm>
            <a:off x="5715000" y="4152900"/>
            <a:ext cx="228600" cy="8763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0857" name="Text Box 23"/>
          <p:cNvSpPr txBox="1">
            <a:spLocks noChangeArrowheads="1"/>
          </p:cNvSpPr>
          <p:nvPr/>
        </p:nvSpPr>
        <p:spPr bwMode="auto">
          <a:xfrm>
            <a:off x="5791200" y="38100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t>Y</a:t>
            </a:r>
          </a:p>
        </p:txBody>
      </p:sp>
      <p:cxnSp>
        <p:nvCxnSpPr>
          <p:cNvPr id="120858" name="AutoShape 24"/>
          <p:cNvCxnSpPr>
            <a:cxnSpLocks noChangeShapeType="1"/>
            <a:stCxn id="120849" idx="1"/>
          </p:cNvCxnSpPr>
          <p:nvPr/>
        </p:nvCxnSpPr>
        <p:spPr bwMode="auto">
          <a:xfrm rot="10800000" flipH="1">
            <a:off x="2943225" y="1485900"/>
            <a:ext cx="1309688" cy="3581400"/>
          </a:xfrm>
          <a:prstGeom prst="bentConnector3">
            <a:avLst>
              <a:gd name="adj1" fmla="val -7188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0859" name="Text Box 25"/>
          <p:cNvSpPr txBox="1">
            <a:spLocks noChangeArrowheads="1"/>
          </p:cNvSpPr>
          <p:nvPr/>
        </p:nvSpPr>
        <p:spPr bwMode="auto">
          <a:xfrm>
            <a:off x="2590800" y="47244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t>N</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1860" name="Rectangle 2"/>
          <p:cNvSpPr>
            <a:spLocks noGrp="1" noChangeArrowheads="1"/>
          </p:cNvSpPr>
          <p:nvPr>
            <p:ph type="title"/>
          </p:nvPr>
        </p:nvSpPr>
        <p:spPr>
          <a:xfrm>
            <a:off x="381000" y="381000"/>
            <a:ext cx="8001000" cy="609600"/>
          </a:xfrm>
        </p:spPr>
        <p:txBody>
          <a:bodyPr/>
          <a:lstStyle/>
          <a:p>
            <a:pPr eaLnBrk="1" hangingPunct="1"/>
            <a:r>
              <a:rPr lang="en-US" altLang="zh-CN" smtClean="0"/>
              <a:t>2</a:t>
            </a:r>
            <a:r>
              <a:rPr lang="zh-CN" altLang="en-US" smtClean="0"/>
              <a:t>）</a:t>
            </a:r>
            <a:r>
              <a:rPr lang="en-US" altLang="zh-CN" smtClean="0"/>
              <a:t> </a:t>
            </a:r>
            <a:r>
              <a:rPr lang="zh-CN" altLang="en-US" smtClean="0"/>
              <a:t>中断响应过程中应完成的操作</a:t>
            </a:r>
          </a:p>
        </p:txBody>
      </p:sp>
      <p:sp>
        <p:nvSpPr>
          <p:cNvPr id="102403" name="Rectangle 3"/>
          <p:cNvSpPr>
            <a:spLocks noGrp="1" noChangeArrowheads="1"/>
          </p:cNvSpPr>
          <p:nvPr>
            <p:ph idx="1"/>
          </p:nvPr>
        </p:nvSpPr>
        <p:spPr>
          <a:xfrm>
            <a:off x="685800" y="1295400"/>
            <a:ext cx="7772400" cy="5029200"/>
          </a:xfrm>
        </p:spPr>
        <p:txBody>
          <a:bodyPr/>
          <a:lstStyle/>
          <a:p>
            <a:pPr eaLnBrk="1" hangingPunct="1"/>
            <a:r>
              <a:rPr lang="en-US" altLang="zh-CN" smtClean="0">
                <a:latin typeface="宋体" panose="02010600030101010101" pitchFamily="2" charset="-122"/>
              </a:rPr>
              <a:t>(1)</a:t>
            </a:r>
            <a:r>
              <a:rPr lang="zh-CN" altLang="en-US" smtClean="0">
                <a:solidFill>
                  <a:srgbClr val="FFFF00"/>
                </a:solidFill>
                <a:latin typeface="宋体" panose="02010600030101010101" pitchFamily="2" charset="-122"/>
              </a:rPr>
              <a:t>关中断</a:t>
            </a:r>
            <a:r>
              <a:rPr lang="zh-CN" altLang="en-US" smtClean="0">
                <a:latin typeface="宋体" panose="02010600030101010101" pitchFamily="2" charset="-122"/>
              </a:rPr>
              <a:t>  </a:t>
            </a:r>
          </a:p>
          <a:p>
            <a:pPr eaLnBrk="1" hangingPunct="1"/>
            <a:r>
              <a:rPr lang="zh-CN" altLang="en-US" smtClean="0">
                <a:latin typeface="宋体" panose="02010600030101010101" pitchFamily="2" charset="-122"/>
              </a:rPr>
              <a:t>以便在保存现场过程中不允许响应新的中断请求，确保现场保存的正确性。</a:t>
            </a:r>
          </a:p>
          <a:p>
            <a:pPr eaLnBrk="1" hangingPunct="1"/>
            <a:r>
              <a:rPr lang="en-US" altLang="zh-CN" smtClean="0">
                <a:latin typeface="宋体" panose="02010600030101010101" pitchFamily="2" charset="-122"/>
              </a:rPr>
              <a:t>(2)</a:t>
            </a:r>
            <a:r>
              <a:rPr lang="zh-CN" altLang="en-US" smtClean="0">
                <a:solidFill>
                  <a:srgbClr val="FFFF00"/>
                </a:solidFill>
                <a:latin typeface="宋体" panose="02010600030101010101" pitchFamily="2" charset="-122"/>
              </a:rPr>
              <a:t>保存断点地址和程序状态字</a:t>
            </a:r>
          </a:p>
          <a:p>
            <a:pPr eaLnBrk="1" hangingPunct="1"/>
            <a:r>
              <a:rPr lang="en-US" altLang="zh-CN" smtClean="0">
                <a:latin typeface="宋体" panose="02010600030101010101" pitchFamily="2" charset="-122"/>
              </a:rPr>
              <a:t>(3)</a:t>
            </a:r>
            <a:r>
              <a:rPr lang="zh-CN" altLang="en-US" smtClean="0">
                <a:solidFill>
                  <a:srgbClr val="FFFF00"/>
                </a:solidFill>
                <a:latin typeface="宋体" panose="02010600030101010101" pitchFamily="2" charset="-122"/>
              </a:rPr>
              <a:t>转入中断服务程序入口</a:t>
            </a:r>
            <a:r>
              <a:rPr lang="zh-CN" altLang="en-US" smtClean="0">
                <a:latin typeface="宋体" panose="02010600030101010101" pitchFamily="2" charset="-122"/>
              </a:rPr>
              <a:t>，以便执行相应的中断服务程序，完成中断处理任务</a:t>
            </a:r>
          </a:p>
          <a:p>
            <a:pPr eaLnBrk="1" hangingPunct="1"/>
            <a:r>
              <a:rPr lang="zh-CN" altLang="en-US" smtClean="0">
                <a:latin typeface="宋体" panose="02010600030101010101" pitchFamily="2" charset="-122"/>
              </a:rPr>
              <a:t>中断响应周期的操作流程中的操作不是在程序中安排的，而是直接由硬件完成的。通常把这种操作称为执行</a:t>
            </a:r>
            <a:r>
              <a:rPr lang="zh-CN" altLang="en-US" smtClean="0">
                <a:solidFill>
                  <a:srgbClr val="FFFF00"/>
                </a:solidFill>
                <a:latin typeface="宋体" panose="02010600030101010101" pitchFamily="2" charset="-122"/>
              </a:rPr>
              <a:t>中断隐指令。</a:t>
            </a:r>
          </a:p>
        </p:txBody>
      </p:sp>
      <p:sp>
        <p:nvSpPr>
          <p:cNvPr id="5" name="日期占位符 3"/>
          <p:cNvSpPr>
            <a:spLocks noGrp="1"/>
          </p:cNvSpPr>
          <p:nvPr>
            <p:ph type="dt" sz="half" idx="10"/>
          </p:nvPr>
        </p:nvSpPr>
        <p:spPr/>
        <p:txBody>
          <a:bodyPr/>
          <a:lstStyle/>
          <a:p>
            <a:pPr>
              <a:defRPr/>
            </a:pPr>
            <a:fld id="{9AB1F2CA-ACFE-4EE7-AD43-57E92B0DFFD2}"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0253D23-6C43-4C8C-A25F-BAB959AC7629}" type="slidenum">
              <a:rPr lang="en-US" altLang="zh-CN" sz="1400">
                <a:solidFill>
                  <a:schemeClr val="bg2"/>
                </a:solidFill>
                <a:latin typeface="Tahoma" panose="020B0604030504040204" pitchFamily="34" charset="0"/>
              </a:rPr>
              <a:pPr eaLnBrk="1" hangingPunct="1"/>
              <a:t>109</a:t>
            </a:fld>
            <a:endParaRPr lang="en-US" altLang="zh-CN" sz="1400">
              <a:solidFill>
                <a:schemeClr val="bg2"/>
              </a:solidFill>
              <a:latin typeface="Tahoma" panose="020B0604030504040204" pitchFamily="34" charset="0"/>
            </a:endParaRPr>
          </a:p>
        </p:txBody>
      </p:sp>
      <p:sp>
        <p:nvSpPr>
          <p:cNvPr id="121862" name="AutoShape 4">
            <a:hlinkClick r:id="" action="ppaction://hlinkshowjump?jump=lastslideviewed" highlightClick="1"/>
          </p:cNvPr>
          <p:cNvSpPr>
            <a:spLocks noChangeArrowheads="1"/>
          </p:cNvSpPr>
          <p:nvPr/>
        </p:nvSpPr>
        <p:spPr bwMode="auto">
          <a:xfrm>
            <a:off x="8316913" y="6165850"/>
            <a:ext cx="503237" cy="431800"/>
          </a:xfrm>
          <a:prstGeom prst="actionButtonForwardNex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smtClean="0">
                <a:solidFill>
                  <a:schemeClr val="tx1"/>
                </a:solidFill>
              </a:rPr>
              <a:t>1</a:t>
            </a:r>
            <a:r>
              <a:rPr lang="zh-CN" altLang="en-US" smtClean="0">
                <a:solidFill>
                  <a:schemeClr val="tx1"/>
                </a:solidFill>
              </a:rPr>
              <a:t>．总线型连接方式</a:t>
            </a:r>
          </a:p>
        </p:txBody>
      </p:sp>
      <p:sp>
        <p:nvSpPr>
          <p:cNvPr id="29701" name="Rectangle 3"/>
          <p:cNvSpPr>
            <a:spLocks noGrp="1" noChangeArrowheads="1"/>
          </p:cNvSpPr>
          <p:nvPr>
            <p:ph idx="1"/>
          </p:nvPr>
        </p:nvSpPr>
        <p:spPr>
          <a:xfrm>
            <a:off x="685800" y="1295400"/>
            <a:ext cx="7958138" cy="4648200"/>
          </a:xfrm>
        </p:spPr>
        <p:txBody>
          <a:bodyPr/>
          <a:lstStyle/>
          <a:p>
            <a:pPr eaLnBrk="1" hangingPunct="1"/>
            <a:r>
              <a:rPr lang="en-US" altLang="zh-CN" smtClean="0"/>
              <a:t>CPU</a:t>
            </a:r>
            <a:r>
              <a:rPr lang="zh-CN" altLang="en-US" smtClean="0"/>
              <a:t>通过系统总线与主存、</a:t>
            </a:r>
            <a:r>
              <a:rPr lang="en-US" altLang="zh-CN" smtClean="0"/>
              <a:t>I/O</a:t>
            </a:r>
            <a:r>
              <a:rPr lang="zh-CN" altLang="en-US" smtClean="0"/>
              <a:t>接口控制器相连接，通过</a:t>
            </a:r>
            <a:r>
              <a:rPr lang="en-US" altLang="zh-CN" smtClean="0"/>
              <a:t>I/O</a:t>
            </a:r>
            <a:r>
              <a:rPr lang="zh-CN" altLang="en-US" smtClean="0"/>
              <a:t>接口控制器实现对外设的控制。</a:t>
            </a:r>
            <a:endParaRPr lang="en-US" altLang="zh-CN" smtClean="0"/>
          </a:p>
          <a:p>
            <a:pPr eaLnBrk="1" hangingPunct="1"/>
            <a:r>
              <a:rPr lang="zh-CN" altLang="en-US" smtClean="0"/>
              <a:t>总线型连接方式的</a:t>
            </a:r>
            <a:r>
              <a:rPr lang="zh-CN" altLang="en-US" smtClean="0">
                <a:solidFill>
                  <a:srgbClr val="FFFF00"/>
                </a:solidFill>
              </a:rPr>
              <a:t>优点</a:t>
            </a:r>
            <a:r>
              <a:rPr lang="zh-CN" altLang="en-US" smtClean="0"/>
              <a:t>：</a:t>
            </a:r>
          </a:p>
          <a:p>
            <a:pPr eaLnBrk="1" hangingPunct="1"/>
            <a:r>
              <a:rPr lang="zh-CN" altLang="en-US" smtClean="0"/>
              <a:t>系统模块化程度较高，</a:t>
            </a:r>
            <a:r>
              <a:rPr lang="en-US" altLang="zh-CN" smtClean="0"/>
              <a:t>I/O</a:t>
            </a:r>
            <a:r>
              <a:rPr lang="zh-CN" altLang="en-US" smtClean="0"/>
              <a:t>接口扩充方便。</a:t>
            </a:r>
          </a:p>
          <a:p>
            <a:pPr eaLnBrk="1" hangingPunct="1"/>
            <a:r>
              <a:rPr lang="zh-CN" altLang="en-US" smtClean="0"/>
              <a:t>总线型连接方式的</a:t>
            </a:r>
            <a:r>
              <a:rPr lang="zh-CN" altLang="en-US" smtClean="0">
                <a:solidFill>
                  <a:srgbClr val="FFFF00"/>
                </a:solidFill>
              </a:rPr>
              <a:t>缺点</a:t>
            </a:r>
            <a:r>
              <a:rPr lang="zh-CN" altLang="en-US" smtClean="0"/>
              <a:t>：</a:t>
            </a:r>
          </a:p>
          <a:p>
            <a:pPr eaLnBrk="1" hangingPunct="1"/>
            <a:r>
              <a:rPr lang="zh-CN" altLang="en-US" smtClean="0"/>
              <a:t>系统中部件之间的信息交换，均依赖于总线，总线成为系统中的速度瓶颈，因而不适于系统需配备有大量外设的场合。</a:t>
            </a:r>
          </a:p>
          <a:p>
            <a:pPr eaLnBrk="1" hangingPunct="1"/>
            <a:endParaRPr lang="zh-CN" altLang="en-US" smtClean="0"/>
          </a:p>
        </p:txBody>
      </p:sp>
      <p:sp>
        <p:nvSpPr>
          <p:cNvPr id="4" name="日期占位符 3"/>
          <p:cNvSpPr>
            <a:spLocks noGrp="1"/>
          </p:cNvSpPr>
          <p:nvPr>
            <p:ph type="dt" sz="half" idx="10"/>
          </p:nvPr>
        </p:nvSpPr>
        <p:spPr/>
        <p:txBody>
          <a:bodyPr/>
          <a:lstStyle/>
          <a:p>
            <a:pPr>
              <a:defRPr/>
            </a:pPr>
            <a:fld id="{D9B89E0E-2740-4D02-939F-D7F09C217D79}"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6993207-6193-47B4-B7E5-05C5D8A5DE4F}" type="slidenum">
              <a:rPr lang="en-US" altLang="zh-CN" sz="1400">
                <a:solidFill>
                  <a:schemeClr val="bg2"/>
                </a:solidFill>
                <a:latin typeface="Tahoma" panose="020B0604030504040204" pitchFamily="34" charset="0"/>
              </a:rPr>
              <a:pPr eaLnBrk="1" hangingPunct="1"/>
              <a:t>11</a:t>
            </a:fld>
            <a:endParaRPr lang="en-US" altLang="zh-CN" sz="1400">
              <a:solidFill>
                <a:schemeClr val="bg2"/>
              </a:solidFill>
              <a:latin typeface="Tahoma" panose="020B060403050404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中断隐指令操作流程</a:t>
            </a:r>
            <a:endParaRPr lang="zh-CN" altLang="en-US" smtClean="0"/>
          </a:p>
        </p:txBody>
      </p:sp>
      <p:sp>
        <p:nvSpPr>
          <p:cNvPr id="4" name="日期占位符 3"/>
          <p:cNvSpPr>
            <a:spLocks noGrp="1"/>
          </p:cNvSpPr>
          <p:nvPr>
            <p:ph type="dt" sz="half" idx="10"/>
          </p:nvPr>
        </p:nvSpPr>
        <p:spPr/>
        <p:txBody>
          <a:bodyPr/>
          <a:lstStyle/>
          <a:p>
            <a:pPr>
              <a:defRPr/>
            </a:pPr>
            <a:fld id="{75485B0C-0FC1-4ABE-A16F-6EADA065225A}"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28B7D9E-A772-4AF4-8698-360BBBCE97F5}" type="slidenum">
              <a:rPr lang="en-US" altLang="zh-CN" sz="1400">
                <a:solidFill>
                  <a:schemeClr val="bg2"/>
                </a:solidFill>
                <a:latin typeface="Tahoma" panose="020B0604030504040204" pitchFamily="34" charset="0"/>
              </a:rPr>
              <a:pPr eaLnBrk="1" hangingPunct="1"/>
              <a:t>110</a:t>
            </a:fld>
            <a:endParaRPr lang="en-US" altLang="zh-CN" sz="1400">
              <a:solidFill>
                <a:schemeClr val="bg2"/>
              </a:solidFill>
              <a:latin typeface="Tahoma" panose="020B0604030504040204" pitchFamily="34" charset="0"/>
            </a:endParaRPr>
          </a:p>
        </p:txBody>
      </p:sp>
      <p:graphicFrame>
        <p:nvGraphicFramePr>
          <p:cNvPr id="11266" name="Object 3"/>
          <p:cNvGraphicFramePr>
            <a:graphicFrameLocks noChangeAspect="1"/>
          </p:cNvGraphicFramePr>
          <p:nvPr/>
        </p:nvGraphicFramePr>
        <p:xfrm>
          <a:off x="2133600" y="1066800"/>
          <a:ext cx="4387850" cy="5791200"/>
        </p:xfrm>
        <a:graphic>
          <a:graphicData uri="http://schemas.openxmlformats.org/presentationml/2006/ole">
            <mc:AlternateContent xmlns:mc="http://schemas.openxmlformats.org/markup-compatibility/2006">
              <mc:Choice xmlns:v="urn:schemas-microsoft-com:vml" Requires="v">
                <p:oleObj spid="_x0000_s11270" r:id="rId3" imgW="1989000" imgH="2920320" progId="">
                  <p:embed/>
                </p:oleObj>
              </mc:Choice>
              <mc:Fallback>
                <p:oleObj r:id="rId3" imgW="1989000" imgH="292032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66800"/>
                        <a:ext cx="4387850" cy="5791200"/>
                      </a:xfrm>
                      <a:prstGeom prst="rect">
                        <a:avLst/>
                      </a:prstGeom>
                      <a:solidFill>
                        <a:schemeClr val="tx2"/>
                      </a:solidFill>
                    </p:spPr>
                  </p:pic>
                </p:oleObj>
              </mc:Fallback>
            </mc:AlternateContent>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en-US" altLang="zh-CN" smtClean="0"/>
              <a:t>7. </a:t>
            </a:r>
            <a:r>
              <a:rPr lang="zh-CN" altLang="en-US" smtClean="0"/>
              <a:t>中断服务程序入口地址的获取方式</a:t>
            </a:r>
          </a:p>
        </p:txBody>
      </p:sp>
      <p:sp>
        <p:nvSpPr>
          <p:cNvPr id="122883" name="内容占位符 2"/>
          <p:cNvSpPr>
            <a:spLocks noGrp="1"/>
          </p:cNvSpPr>
          <p:nvPr>
            <p:ph idx="1"/>
          </p:nvPr>
        </p:nvSpPr>
        <p:spPr>
          <a:xfrm>
            <a:off x="714375" y="1357313"/>
            <a:ext cx="7772400" cy="4648200"/>
          </a:xfrm>
        </p:spPr>
        <p:txBody>
          <a:bodyPr/>
          <a:lstStyle/>
          <a:p>
            <a:r>
              <a:rPr lang="en-US" altLang="zh-CN" smtClean="0"/>
              <a:t>1</a:t>
            </a:r>
            <a:r>
              <a:rPr lang="zh-CN" altLang="en-US" smtClean="0"/>
              <a:t>）非向量中断</a:t>
            </a:r>
            <a:endParaRPr lang="en-US" altLang="zh-CN" smtClean="0"/>
          </a:p>
          <a:p>
            <a:r>
              <a:rPr lang="en-US" altLang="zh-CN" smtClean="0"/>
              <a:t>CPU</a:t>
            </a:r>
            <a:r>
              <a:rPr lang="zh-CN" altLang="en-US" smtClean="0"/>
              <a:t>在响应中断时只产生一个固定的地址，该地址是中断查询程序的入口地址，这样</a:t>
            </a:r>
            <a:r>
              <a:rPr lang="en-US" altLang="zh-CN" smtClean="0"/>
              <a:t>CPU</a:t>
            </a:r>
            <a:r>
              <a:rPr lang="zh-CN" altLang="en-US" smtClean="0"/>
              <a:t>可以转去执行查询程序，通过软件查询确定被优先批准的中断源，然后执行相应的中断服务程序。</a:t>
            </a:r>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CB6D919-9DC4-4A69-8117-4532F4D619F9}" type="slidenum">
              <a:rPr lang="en-US" altLang="zh-CN" sz="1400">
                <a:solidFill>
                  <a:schemeClr val="bg2"/>
                </a:solidFill>
                <a:latin typeface="Tahoma" panose="020B0604030504040204" pitchFamily="34" charset="0"/>
              </a:rPr>
              <a:pPr eaLnBrk="1" hangingPunct="1"/>
              <a:t>111</a:t>
            </a:fld>
            <a:endParaRPr lang="en-US" altLang="zh-CN" sz="1400">
              <a:solidFill>
                <a:schemeClr val="bg2"/>
              </a:solidFill>
              <a:latin typeface="Tahoma" panose="020B060403050404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685800" y="642938"/>
            <a:ext cx="7772400" cy="4310062"/>
          </a:xfrm>
        </p:spPr>
        <p:txBody>
          <a:bodyPr/>
          <a:lstStyle/>
          <a:p>
            <a:pPr eaLnBrk="1" hangingPunct="1"/>
            <a:r>
              <a:rPr lang="en-US" altLang="zh-CN" smtClean="0"/>
              <a:t>① </a:t>
            </a:r>
            <a:r>
              <a:rPr lang="zh-CN" altLang="en-US" smtClean="0"/>
              <a:t>软件查询方法</a:t>
            </a:r>
          </a:p>
          <a:p>
            <a:pPr eaLnBrk="1" hangingPunct="1"/>
            <a:r>
              <a:rPr lang="en-US" altLang="zh-CN" smtClean="0"/>
              <a:t>CPU</a:t>
            </a:r>
            <a:r>
              <a:rPr lang="zh-CN" altLang="en-US" smtClean="0"/>
              <a:t>响应中断请求后，先转入中断查询程序，按优先顺序依次识别中断源，并转入相应的中断服务程序入口。</a:t>
            </a:r>
          </a:p>
          <a:p>
            <a:pPr eaLnBrk="1" hangingPunct="1"/>
            <a:r>
              <a:rPr lang="zh-CN" altLang="en-US" smtClean="0"/>
              <a:t>例：某机器各接口将中断请求存放在状态端口的状态字寄存器</a:t>
            </a:r>
            <a:r>
              <a:rPr lang="en-US" altLang="zh-CN" smtClean="0"/>
              <a:t>STR</a:t>
            </a:r>
            <a:r>
              <a:rPr lang="zh-CN" altLang="en-US" smtClean="0"/>
              <a:t>中，</a:t>
            </a:r>
            <a:r>
              <a:rPr lang="en-US" altLang="zh-CN" smtClean="0"/>
              <a:t>CPU</a:t>
            </a:r>
            <a:r>
              <a:rPr lang="zh-CN" altLang="en-US" smtClean="0"/>
              <a:t>响应中断请求后，转入查询程序。</a:t>
            </a:r>
          </a:p>
        </p:txBody>
      </p:sp>
      <p:sp>
        <p:nvSpPr>
          <p:cNvPr id="24" name="日期占位符 3"/>
          <p:cNvSpPr>
            <a:spLocks noGrp="1"/>
          </p:cNvSpPr>
          <p:nvPr>
            <p:ph type="dt" sz="half" idx="10"/>
          </p:nvPr>
        </p:nvSpPr>
        <p:spPr/>
        <p:txBody>
          <a:bodyPr/>
          <a:lstStyle/>
          <a:p>
            <a:pPr>
              <a:defRPr/>
            </a:pPr>
            <a:fld id="{5B00B510-F486-4C36-9BD1-08C258C9A42C}" type="datetime1">
              <a:rPr lang="zh-CN" altLang="en-US"/>
              <a:pPr>
                <a:defRPr/>
              </a:pPr>
              <a:t>2021/9/12</a:t>
            </a:fld>
            <a:endParaRPr lang="en-US" altLang="zh-CN"/>
          </a:p>
        </p:txBody>
      </p:sp>
      <p:sp>
        <p:nvSpPr>
          <p:cNvPr id="2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5D6ACF5-E466-4991-89B3-1AD161EAF1A7}" type="slidenum">
              <a:rPr lang="en-US" altLang="zh-CN" sz="1400">
                <a:solidFill>
                  <a:schemeClr val="bg2"/>
                </a:solidFill>
                <a:latin typeface="Tahoma" panose="020B0604030504040204" pitchFamily="34" charset="0"/>
              </a:rPr>
              <a:pPr eaLnBrk="1" hangingPunct="1"/>
              <a:t>112</a:t>
            </a:fld>
            <a:endParaRPr lang="en-US" altLang="zh-CN" sz="1400">
              <a:solidFill>
                <a:schemeClr val="bg2"/>
              </a:solidFill>
              <a:latin typeface="Tahoma" panose="020B0604030504040204" pitchFamily="34" charset="0"/>
            </a:endParaRPr>
          </a:p>
        </p:txBody>
      </p:sp>
      <p:graphicFrame>
        <p:nvGraphicFramePr>
          <p:cNvPr id="104472" name="Group 24"/>
          <p:cNvGraphicFramePr>
            <a:graphicFrameLocks noGrp="1"/>
          </p:cNvGraphicFramePr>
          <p:nvPr/>
        </p:nvGraphicFramePr>
        <p:xfrm>
          <a:off x="3048000" y="4357688"/>
          <a:ext cx="2895600" cy="792162"/>
        </p:xfrm>
        <a:graphic>
          <a:graphicData uri="http://schemas.openxmlformats.org/drawingml/2006/table">
            <a:tbl>
              <a:tblPr/>
              <a:tblGrid>
                <a:gridCol w="965200"/>
                <a:gridCol w="711200"/>
                <a:gridCol w="1219200"/>
              </a:tblGrid>
              <a:tr h="304800">
                <a:tc>
                  <a:txBody>
                    <a:bodyPr/>
                    <a:lstStyle>
                      <a:lvl1pPr eaLnBrk="0" hangingPunct="0">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eaLnBrk="0" hangingPunct="0">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INTR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470" name="Text Box 22"/>
          <p:cNvSpPr txBox="1">
            <a:spLocks noChangeArrowheads="1"/>
          </p:cNvSpPr>
          <p:nvPr/>
        </p:nvSpPr>
        <p:spPr bwMode="auto">
          <a:xfrm>
            <a:off x="4191000" y="5195888"/>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a:t>
            </a:r>
            <a:r>
              <a:rPr lang="en-US" altLang="zh-CN" sz="2000" b="1"/>
              <a:t>1 Ready</a:t>
            </a:r>
          </a:p>
        </p:txBody>
      </p:sp>
      <p:sp>
        <p:nvSpPr>
          <p:cNvPr id="104471" name="Text Box 23"/>
          <p:cNvSpPr txBox="1">
            <a:spLocks noChangeArrowheads="1"/>
          </p:cNvSpPr>
          <p:nvPr/>
        </p:nvSpPr>
        <p:spPr bwMode="auto">
          <a:xfrm>
            <a:off x="6096000" y="4814888"/>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STR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44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47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P spid="104470" grpId="0" autoUpdateAnimBg="0"/>
      <p:bldP spid="104471"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2" name="Rectangle 2"/>
          <p:cNvSpPr>
            <a:spLocks noGrp="1" noChangeArrowheads="1"/>
          </p:cNvSpPr>
          <p:nvPr>
            <p:ph idx="1"/>
          </p:nvPr>
        </p:nvSpPr>
        <p:spPr>
          <a:xfrm>
            <a:off x="685800" y="609600"/>
            <a:ext cx="7772400" cy="5334000"/>
          </a:xfrm>
        </p:spPr>
        <p:txBody>
          <a:bodyPr/>
          <a:lstStyle/>
          <a:p>
            <a:pPr eaLnBrk="1" hangingPunct="1"/>
            <a:r>
              <a:rPr lang="en-US" altLang="zh-CN" smtClean="0"/>
              <a:t>         </a:t>
            </a:r>
            <a:r>
              <a:rPr lang="en-US" altLang="zh-CN" smtClean="0">
                <a:latin typeface="宋体" panose="02010600030101010101" pitchFamily="2" charset="-122"/>
              </a:rPr>
              <a:t>IN AL, STRA</a:t>
            </a:r>
          </a:p>
          <a:p>
            <a:pPr eaLnBrk="1" hangingPunct="1"/>
            <a:r>
              <a:rPr lang="en-US" altLang="zh-CN" smtClean="0">
                <a:latin typeface="宋体" panose="02010600030101010101" pitchFamily="2" charset="-122"/>
              </a:rPr>
              <a:t>     TEST AL, 08H</a:t>
            </a:r>
          </a:p>
          <a:p>
            <a:pPr eaLnBrk="1" hangingPunct="1"/>
            <a:r>
              <a:rPr lang="en-US" altLang="zh-CN" smtClean="0">
                <a:latin typeface="宋体" panose="02010600030101010101" pitchFamily="2" charset="-122"/>
              </a:rPr>
              <a:t>     JNZ  A</a:t>
            </a:r>
            <a:r>
              <a:rPr lang="zh-CN" altLang="en-US" smtClean="0">
                <a:latin typeface="宋体" panose="02010600030101010101" pitchFamily="2" charset="-122"/>
              </a:rPr>
              <a:t>入口</a:t>
            </a:r>
          </a:p>
          <a:p>
            <a:pPr eaLnBrk="1" hangingPunct="1"/>
            <a:r>
              <a:rPr lang="zh-CN" altLang="en-US" smtClean="0">
                <a:latin typeface="宋体" panose="02010600030101010101" pitchFamily="2" charset="-122"/>
              </a:rPr>
              <a:t>     </a:t>
            </a:r>
            <a:r>
              <a:rPr lang="en-US" altLang="zh-CN" smtClean="0">
                <a:latin typeface="宋体" panose="02010600030101010101" pitchFamily="2" charset="-122"/>
              </a:rPr>
              <a:t>IN AL, STRB</a:t>
            </a:r>
          </a:p>
          <a:p>
            <a:pPr eaLnBrk="1" hangingPunct="1"/>
            <a:r>
              <a:rPr lang="en-US" altLang="zh-CN" smtClean="0">
                <a:latin typeface="宋体" panose="02010600030101010101" pitchFamily="2" charset="-122"/>
              </a:rPr>
              <a:t>     TEST AL, 08H</a:t>
            </a:r>
          </a:p>
          <a:p>
            <a:pPr eaLnBrk="1" hangingPunct="1"/>
            <a:r>
              <a:rPr lang="en-US" altLang="zh-CN" smtClean="0">
                <a:latin typeface="宋体" panose="02010600030101010101" pitchFamily="2" charset="-122"/>
              </a:rPr>
              <a:t>     JNZ  B</a:t>
            </a:r>
            <a:r>
              <a:rPr lang="zh-CN" altLang="en-US" smtClean="0">
                <a:latin typeface="宋体" panose="02010600030101010101" pitchFamily="2" charset="-122"/>
              </a:rPr>
              <a:t>入口</a:t>
            </a:r>
          </a:p>
          <a:p>
            <a:pPr eaLnBrk="1" hangingPunct="1"/>
            <a:r>
              <a:rPr lang="zh-CN" altLang="en-US" smtClean="0">
                <a:latin typeface="宋体" panose="02010600030101010101" pitchFamily="2" charset="-122"/>
              </a:rPr>
              <a:t>         ┇</a:t>
            </a:r>
          </a:p>
        </p:txBody>
      </p:sp>
      <p:sp>
        <p:nvSpPr>
          <p:cNvPr id="3" name="日期占位符 3"/>
          <p:cNvSpPr>
            <a:spLocks noGrp="1"/>
          </p:cNvSpPr>
          <p:nvPr>
            <p:ph type="dt" sz="half" idx="10"/>
          </p:nvPr>
        </p:nvSpPr>
        <p:spPr/>
        <p:txBody>
          <a:bodyPr/>
          <a:lstStyle/>
          <a:p>
            <a:pPr>
              <a:defRPr/>
            </a:pPr>
            <a:fld id="{E8E0027C-05BD-48C1-A31F-606A6AF4041F}"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CF0EED5-305A-4AE8-8B3E-3A464A53C616}" type="slidenum">
              <a:rPr lang="en-US" altLang="zh-CN" sz="1400">
                <a:solidFill>
                  <a:schemeClr val="bg2"/>
                </a:solidFill>
                <a:latin typeface="Tahoma" panose="020B0604030504040204" pitchFamily="34" charset="0"/>
              </a:rPr>
              <a:pPr eaLnBrk="1" hangingPunct="1"/>
              <a:t>113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6" name="Rectangle 2"/>
          <p:cNvSpPr>
            <a:spLocks noGrp="1" noChangeArrowheads="1"/>
          </p:cNvSpPr>
          <p:nvPr>
            <p:ph idx="1"/>
          </p:nvPr>
        </p:nvSpPr>
        <p:spPr>
          <a:xfrm>
            <a:off x="685800" y="533400"/>
            <a:ext cx="7772400" cy="1524000"/>
          </a:xfrm>
        </p:spPr>
        <p:txBody>
          <a:bodyPr/>
          <a:lstStyle/>
          <a:p>
            <a:pPr eaLnBrk="1" hangingPunct="1"/>
            <a:r>
              <a:rPr lang="en-US" altLang="zh-CN" smtClean="0">
                <a:latin typeface="宋体" panose="02010600030101010101" pitchFamily="2" charset="-122"/>
              </a:rPr>
              <a:t>② </a:t>
            </a:r>
            <a:r>
              <a:rPr lang="zh-CN" altLang="en-US" smtClean="0">
                <a:latin typeface="宋体" panose="02010600030101010101" pitchFamily="2" charset="-122"/>
              </a:rPr>
              <a:t>通过硬件排队与编码电路获得优先级最高的中断源的设备码，并转入相应的相应的中断服务程序入口。</a:t>
            </a:r>
          </a:p>
        </p:txBody>
      </p:sp>
      <p:sp>
        <p:nvSpPr>
          <p:cNvPr id="6" name="日期占位符 3"/>
          <p:cNvSpPr>
            <a:spLocks noGrp="1"/>
          </p:cNvSpPr>
          <p:nvPr>
            <p:ph type="dt" sz="half" idx="10"/>
          </p:nvPr>
        </p:nvSpPr>
        <p:spPr/>
        <p:txBody>
          <a:bodyPr/>
          <a:lstStyle/>
          <a:p>
            <a:pPr>
              <a:defRPr/>
            </a:pPr>
            <a:fld id="{C49C9037-129E-4F04-9CD3-D67BE6260844}" type="datetime1">
              <a:rPr lang="zh-CN" altLang="en-US"/>
              <a:pPr>
                <a:defRPr/>
              </a:pPr>
              <a:t>2021/9/12</a:t>
            </a:fld>
            <a:endParaRPr lang="en-US" altLang="zh-CN"/>
          </a:p>
        </p:txBody>
      </p:sp>
      <p:sp>
        <p:nvSpPr>
          <p:cNvPr id="8"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4B507C8-EB7B-4073-AA09-F4340CD68054}" type="slidenum">
              <a:rPr lang="en-US" altLang="zh-CN" sz="1400">
                <a:solidFill>
                  <a:schemeClr val="bg2"/>
                </a:solidFill>
                <a:latin typeface="Tahoma" panose="020B0604030504040204" pitchFamily="34" charset="0"/>
              </a:rPr>
              <a:pPr eaLnBrk="1" hangingPunct="1"/>
              <a:t>114</a:t>
            </a:fld>
            <a:endParaRPr lang="en-US" altLang="zh-CN" sz="1400">
              <a:solidFill>
                <a:schemeClr val="bg2"/>
              </a:solidFill>
              <a:latin typeface="Tahoma" panose="020B0604030504040204" pitchFamily="34" charset="0"/>
            </a:endParaRPr>
          </a:p>
        </p:txBody>
      </p:sp>
      <p:sp>
        <p:nvSpPr>
          <p:cNvPr id="106499" name="Rectangle 3"/>
          <p:cNvSpPr>
            <a:spLocks noChangeArrowheads="1"/>
          </p:cNvSpPr>
          <p:nvPr/>
        </p:nvSpPr>
        <p:spPr bwMode="auto">
          <a:xfrm>
            <a:off x="609600" y="2209800"/>
            <a:ext cx="7848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Tx/>
              <a:buChar char="•"/>
            </a:pPr>
            <a:r>
              <a:rPr kumimoji="1" lang="zh-CN" altLang="en-US" b="1">
                <a:latin typeface="宋体" panose="02010600030101010101" pitchFamily="2" charset="-122"/>
              </a:rPr>
              <a:t>例：响应中断后，执行程序：</a:t>
            </a:r>
          </a:p>
          <a:p>
            <a:pPr eaLnBrk="1" hangingPunct="1">
              <a:spcBef>
                <a:spcPct val="20000"/>
              </a:spcBef>
              <a:buClr>
                <a:schemeClr val="accent1"/>
              </a:buClr>
              <a:buFontTx/>
              <a:buChar char="•"/>
            </a:pPr>
            <a:r>
              <a:rPr kumimoji="1" lang="zh-CN" altLang="en-US" b="1">
                <a:latin typeface="宋体" panose="02010600030101010101" pitchFamily="2" charset="-122"/>
              </a:rPr>
              <a:t>   </a:t>
            </a:r>
            <a:r>
              <a:rPr kumimoji="1" lang="en-US" altLang="zh-CN" b="1">
                <a:latin typeface="宋体" panose="02010600030101010101" pitchFamily="2" charset="-122"/>
              </a:rPr>
              <a:t>INTA AC   </a:t>
            </a:r>
            <a:r>
              <a:rPr kumimoji="1" lang="zh-CN" altLang="en-US" b="1">
                <a:latin typeface="宋体" panose="02010600030101010101" pitchFamily="2" charset="-122"/>
              </a:rPr>
              <a:t>；发中断回答信号</a:t>
            </a:r>
            <a:r>
              <a:rPr kumimoji="1" lang="en-US" altLang="zh-CN" b="1">
                <a:latin typeface="宋体" panose="02010600030101010101" pitchFamily="2" charset="-122"/>
              </a:rPr>
              <a:t>INTA</a:t>
            </a:r>
            <a:r>
              <a:rPr kumimoji="1" lang="zh-CN" altLang="en-US" b="1">
                <a:latin typeface="宋体" panose="02010600030101010101" pitchFamily="2" charset="-122"/>
              </a:rPr>
              <a:t>，将设</a:t>
            </a:r>
            <a:br>
              <a:rPr kumimoji="1" lang="zh-CN" altLang="en-US" b="1">
                <a:latin typeface="宋体" panose="02010600030101010101" pitchFamily="2" charset="-122"/>
              </a:rPr>
            </a:br>
            <a:r>
              <a:rPr kumimoji="1" lang="zh-CN" altLang="en-US" b="1">
                <a:latin typeface="宋体" panose="02010600030101010101" pitchFamily="2" charset="-122"/>
              </a:rPr>
              <a:t>               备码读入累加器</a:t>
            </a:r>
            <a:r>
              <a:rPr kumimoji="1" lang="en-US" altLang="zh-CN" b="1">
                <a:latin typeface="宋体" panose="02010600030101010101" pitchFamily="2" charset="-122"/>
              </a:rPr>
              <a:t>AC</a:t>
            </a:r>
            <a:r>
              <a:rPr kumimoji="1" lang="zh-CN" altLang="en-US" b="1">
                <a:latin typeface="宋体" panose="02010600030101010101" pitchFamily="2" charset="-122"/>
              </a:rPr>
              <a:t>中</a:t>
            </a:r>
          </a:p>
          <a:p>
            <a:pPr eaLnBrk="1" hangingPunct="1">
              <a:spcBef>
                <a:spcPct val="20000"/>
              </a:spcBef>
              <a:buClr>
                <a:schemeClr val="accent1"/>
              </a:buClr>
              <a:buFontTx/>
              <a:buChar char="•"/>
            </a:pPr>
            <a:r>
              <a:rPr kumimoji="1" lang="zh-CN" altLang="en-US" b="1">
                <a:latin typeface="宋体" panose="02010600030101010101" pitchFamily="2" charset="-122"/>
              </a:rPr>
              <a:t>   </a:t>
            </a:r>
            <a:r>
              <a:rPr kumimoji="1" lang="en-US" altLang="zh-CN" b="1">
                <a:latin typeface="宋体" panose="02010600030101010101" pitchFamily="2" charset="-122"/>
              </a:rPr>
              <a:t>JMP AC</a:t>
            </a:r>
            <a:r>
              <a:rPr kumimoji="1" lang="zh-CN" altLang="en-US" b="1">
                <a:latin typeface="宋体" panose="02010600030101010101" pitchFamily="2" charset="-122"/>
              </a:rPr>
              <a:t>＋</a:t>
            </a:r>
            <a:r>
              <a:rPr kumimoji="1" lang="en-US" altLang="zh-CN" b="1">
                <a:latin typeface="宋体" panose="02010600030101010101" pitchFamily="2" charset="-122"/>
              </a:rPr>
              <a:t>100H  </a:t>
            </a:r>
            <a:r>
              <a:rPr kumimoji="1" lang="zh-CN" altLang="en-US" b="1">
                <a:latin typeface="宋体" panose="02010600030101010101" pitchFamily="2" charset="-122"/>
              </a:rPr>
              <a:t>；转入（</a:t>
            </a:r>
            <a:r>
              <a:rPr kumimoji="1" lang="en-US" altLang="zh-CN" b="1">
                <a:latin typeface="宋体" panose="02010600030101010101" pitchFamily="2" charset="-122"/>
              </a:rPr>
              <a:t>AC)</a:t>
            </a:r>
            <a:r>
              <a:rPr kumimoji="1" lang="zh-CN" altLang="en-US" b="1">
                <a:latin typeface="宋体" panose="02010600030101010101" pitchFamily="2" charset="-122"/>
              </a:rPr>
              <a:t>＋</a:t>
            </a:r>
            <a:r>
              <a:rPr kumimoji="1" lang="en-US" altLang="zh-CN" b="1">
                <a:latin typeface="宋体" panose="02010600030101010101" pitchFamily="2" charset="-122"/>
              </a:rPr>
              <a:t>100H</a:t>
            </a:r>
            <a:r>
              <a:rPr kumimoji="1" lang="zh-CN" altLang="en-US" b="1">
                <a:latin typeface="宋体" panose="02010600030101010101" pitchFamily="2" charset="-122"/>
              </a:rPr>
              <a:t>处执行   </a:t>
            </a:r>
          </a:p>
        </p:txBody>
      </p:sp>
      <p:sp>
        <p:nvSpPr>
          <p:cNvPr id="125958" name="AutoShape 5">
            <a:hlinkClick r:id="rId2" action="ppaction://hlinksldjump" highlightClick="1"/>
          </p:cNvPr>
          <p:cNvSpPr>
            <a:spLocks noChangeArrowheads="1"/>
          </p:cNvSpPr>
          <p:nvPr/>
        </p:nvSpPr>
        <p:spPr bwMode="auto">
          <a:xfrm>
            <a:off x="8305800" y="6172200"/>
            <a:ext cx="4572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6980" name="Rectangle 2"/>
          <p:cNvSpPr>
            <a:spLocks noGrp="1" noChangeArrowheads="1"/>
          </p:cNvSpPr>
          <p:nvPr>
            <p:ph type="title"/>
          </p:nvPr>
        </p:nvSpPr>
        <p:spPr/>
        <p:txBody>
          <a:bodyPr/>
          <a:lstStyle/>
          <a:p>
            <a:pPr eaLnBrk="1" hangingPunct="1"/>
            <a:r>
              <a:rPr lang="en-US" altLang="zh-CN" smtClean="0">
                <a:latin typeface="宋体" panose="02010600030101010101" pitchFamily="2" charset="-122"/>
              </a:rPr>
              <a:t>2</a:t>
            </a:r>
            <a:r>
              <a:rPr lang="zh-CN" altLang="en-US" smtClean="0">
                <a:latin typeface="宋体" panose="02010600030101010101" pitchFamily="2" charset="-122"/>
              </a:rPr>
              <a:t>）向量中断</a:t>
            </a:r>
          </a:p>
        </p:txBody>
      </p:sp>
      <p:sp>
        <p:nvSpPr>
          <p:cNvPr id="107523" name="Rectangle 3"/>
          <p:cNvSpPr>
            <a:spLocks noGrp="1" noChangeArrowheads="1"/>
          </p:cNvSpPr>
          <p:nvPr>
            <p:ph idx="1"/>
          </p:nvPr>
        </p:nvSpPr>
        <p:spPr>
          <a:xfrm>
            <a:off x="685800" y="1295400"/>
            <a:ext cx="7772400" cy="5029200"/>
          </a:xfrm>
        </p:spPr>
        <p:txBody>
          <a:bodyPr/>
          <a:lstStyle/>
          <a:p>
            <a:pPr eaLnBrk="1" hangingPunct="1">
              <a:lnSpc>
                <a:spcPct val="90000"/>
              </a:lnSpc>
            </a:pPr>
            <a:r>
              <a:rPr lang="zh-CN" altLang="en-US" smtClean="0">
                <a:solidFill>
                  <a:srgbClr val="FFFF00"/>
                </a:solidFill>
                <a:latin typeface="宋体" panose="02010600030101010101" pitchFamily="2" charset="-122"/>
              </a:rPr>
              <a:t>中断向量</a:t>
            </a:r>
            <a:r>
              <a:rPr lang="zh-CN" altLang="en-US" smtClean="0">
                <a:latin typeface="宋体" panose="02010600030101010101" pitchFamily="2" charset="-122"/>
              </a:rPr>
              <a:t>：所有中断源对应的中断服务程序的入口地址及其程序状态字</a:t>
            </a:r>
            <a:r>
              <a:rPr lang="en-US" altLang="zh-CN" smtClean="0">
                <a:latin typeface="宋体" panose="02010600030101010101" pitchFamily="2" charset="-122"/>
              </a:rPr>
              <a:t>PSW</a:t>
            </a:r>
            <a:r>
              <a:rPr lang="zh-CN" altLang="en-US" smtClean="0">
                <a:latin typeface="宋体" panose="02010600030101010101" pitchFamily="2" charset="-122"/>
              </a:rPr>
              <a:t>的</a:t>
            </a:r>
            <a:r>
              <a:rPr lang="zh-CN" altLang="en-US" u="sng" smtClean="0">
                <a:solidFill>
                  <a:srgbClr val="FFFF00"/>
                </a:solidFill>
                <a:latin typeface="宋体" panose="02010600030101010101" pitchFamily="2" charset="-122"/>
              </a:rPr>
              <a:t>有序集合</a:t>
            </a:r>
            <a:r>
              <a:rPr lang="zh-CN" altLang="en-US" smtClean="0">
                <a:latin typeface="宋体" panose="02010600030101010101" pitchFamily="2" charset="-122"/>
              </a:rPr>
              <a:t>。</a:t>
            </a:r>
          </a:p>
          <a:p>
            <a:pPr eaLnBrk="1" hangingPunct="1">
              <a:lnSpc>
                <a:spcPct val="90000"/>
              </a:lnSpc>
            </a:pPr>
            <a:r>
              <a:rPr lang="zh-CN" altLang="en-US" smtClean="0">
                <a:latin typeface="宋体" panose="02010600030101010101" pitchFamily="2" charset="-122"/>
              </a:rPr>
              <a:t>中断向量存放在特定的存储区中，有些计算机没有完整的程序状态字，则中断向量仅指</a:t>
            </a:r>
            <a:r>
              <a:rPr lang="zh-CN" altLang="en-US" u="sng" smtClean="0">
                <a:latin typeface="宋体" panose="02010600030101010101" pitchFamily="2" charset="-122"/>
              </a:rPr>
              <a:t>中断服务程序入口地址</a:t>
            </a:r>
            <a:r>
              <a:rPr lang="zh-CN" altLang="en-US" smtClean="0">
                <a:latin typeface="宋体" panose="02010600030101010101" pitchFamily="2" charset="-122"/>
              </a:rPr>
              <a:t>。</a:t>
            </a:r>
          </a:p>
          <a:p>
            <a:pPr eaLnBrk="1" hangingPunct="1">
              <a:lnSpc>
                <a:spcPct val="90000"/>
              </a:lnSpc>
            </a:pPr>
            <a:r>
              <a:rPr lang="zh-CN" altLang="en-US" smtClean="0">
                <a:solidFill>
                  <a:srgbClr val="FFFF00"/>
                </a:solidFill>
                <a:latin typeface="宋体" panose="02010600030101010101" pitchFamily="2" charset="-122"/>
              </a:rPr>
              <a:t>中断向量表</a:t>
            </a:r>
            <a:r>
              <a:rPr lang="zh-CN" altLang="en-US" smtClean="0">
                <a:latin typeface="宋体" panose="02010600030101010101" pitchFamily="2" charset="-122"/>
              </a:rPr>
              <a:t>：存放中断向量的表。</a:t>
            </a:r>
          </a:p>
          <a:p>
            <a:pPr eaLnBrk="1" hangingPunct="1">
              <a:lnSpc>
                <a:spcPct val="90000"/>
              </a:lnSpc>
            </a:pPr>
            <a:r>
              <a:rPr lang="zh-CN" altLang="en-US" smtClean="0">
                <a:latin typeface="宋体" panose="02010600030101010101" pitchFamily="2" charset="-122"/>
              </a:rPr>
              <a:t>所有的中断服务程序入口地址</a:t>
            </a:r>
            <a:r>
              <a:rPr lang="en-US" altLang="zh-CN" smtClean="0">
                <a:latin typeface="宋体" panose="02010600030101010101" pitchFamily="2" charset="-122"/>
              </a:rPr>
              <a:t>(</a:t>
            </a:r>
            <a:r>
              <a:rPr lang="zh-CN" altLang="en-US" smtClean="0">
                <a:latin typeface="宋体" panose="02010600030101010101" pitchFamily="2" charset="-122"/>
              </a:rPr>
              <a:t>或包括服务程序的状态字</a:t>
            </a:r>
            <a:r>
              <a:rPr lang="en-US" altLang="zh-CN" smtClean="0">
                <a:latin typeface="宋体" panose="02010600030101010101" pitchFamily="2" charset="-122"/>
              </a:rPr>
              <a:t>)</a:t>
            </a:r>
            <a:r>
              <a:rPr lang="zh-CN" altLang="en-US" smtClean="0">
                <a:latin typeface="宋体" panose="02010600030101010101" pitchFamily="2" charset="-122"/>
              </a:rPr>
              <a:t>组织成一个一维的表格，存放在一段连续的存储区中。</a:t>
            </a:r>
          </a:p>
          <a:p>
            <a:pPr eaLnBrk="1" hangingPunct="1">
              <a:lnSpc>
                <a:spcPct val="90000"/>
              </a:lnSpc>
            </a:pPr>
            <a:r>
              <a:rPr lang="zh-CN" altLang="en-US" smtClean="0">
                <a:solidFill>
                  <a:srgbClr val="FFFF00"/>
                </a:solidFill>
                <a:latin typeface="宋体" panose="02010600030101010101" pitchFamily="2" charset="-122"/>
              </a:rPr>
              <a:t>中断向量地址</a:t>
            </a:r>
            <a:r>
              <a:rPr lang="zh-CN" altLang="en-US" smtClean="0">
                <a:latin typeface="宋体" panose="02010600030101010101" pitchFamily="2" charset="-122"/>
              </a:rPr>
              <a:t>：访问中断向量表的地址码，即读取中断向量所需的地址，也称为</a:t>
            </a:r>
            <a:r>
              <a:rPr lang="zh-CN" altLang="en-US" smtClean="0">
                <a:solidFill>
                  <a:srgbClr val="FFFF00"/>
                </a:solidFill>
                <a:latin typeface="宋体" panose="02010600030101010101" pitchFamily="2" charset="-122"/>
              </a:rPr>
              <a:t>中断指针</a:t>
            </a:r>
            <a:r>
              <a:rPr lang="zh-CN" altLang="en-US" smtClean="0">
                <a:latin typeface="宋体" panose="02010600030101010101" pitchFamily="2" charset="-122"/>
              </a:rPr>
              <a:t>。</a:t>
            </a:r>
          </a:p>
        </p:txBody>
      </p:sp>
      <p:sp>
        <p:nvSpPr>
          <p:cNvPr id="4" name="日期占位符 3"/>
          <p:cNvSpPr>
            <a:spLocks noGrp="1"/>
          </p:cNvSpPr>
          <p:nvPr>
            <p:ph type="dt" sz="half" idx="10"/>
          </p:nvPr>
        </p:nvSpPr>
        <p:spPr/>
        <p:txBody>
          <a:bodyPr/>
          <a:lstStyle/>
          <a:p>
            <a:pPr>
              <a:defRPr/>
            </a:pPr>
            <a:fld id="{B6EFFDD9-86F1-4636-AC06-42610A73E451}"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473257F-FFE9-4A39-A385-C88829E23F03}" type="slidenum">
              <a:rPr lang="en-US" altLang="zh-CN" sz="1400">
                <a:solidFill>
                  <a:schemeClr val="bg2"/>
                </a:solidFill>
                <a:latin typeface="Tahoma" panose="020B0604030504040204" pitchFamily="34" charset="0"/>
              </a:rPr>
              <a:pPr eaLnBrk="1" hangingPunct="1"/>
              <a:t>115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75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75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日期占位符 3"/>
          <p:cNvSpPr>
            <a:spLocks noGrp="1"/>
          </p:cNvSpPr>
          <p:nvPr>
            <p:ph type="dt" sz="half" idx="10"/>
          </p:nvPr>
        </p:nvSpPr>
        <p:spPr/>
        <p:txBody>
          <a:bodyPr/>
          <a:lstStyle/>
          <a:p>
            <a:pPr>
              <a:defRPr/>
            </a:pPr>
            <a:fld id="{43FAF9EF-542A-4D9C-A57E-85AF1D5A6F9A}" type="datetime1">
              <a:rPr lang="zh-CN" altLang="en-US"/>
              <a:pPr>
                <a:defRPr/>
              </a:pPr>
              <a:t>2021/9/12</a:t>
            </a:fld>
            <a:endParaRPr lang="en-US" altLang="zh-CN"/>
          </a:p>
        </p:txBody>
      </p:sp>
      <p:sp>
        <p:nvSpPr>
          <p:cNvPr id="49"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1650D2A-CE98-4123-BE8C-121FC3F50278}" type="slidenum">
              <a:rPr lang="en-US" altLang="zh-CN" sz="1400">
                <a:solidFill>
                  <a:schemeClr val="bg2"/>
                </a:solidFill>
                <a:latin typeface="Tahoma" panose="020B0604030504040204" pitchFamily="34" charset="0"/>
              </a:rPr>
              <a:pPr eaLnBrk="1" hangingPunct="1"/>
              <a:t>116</a:t>
            </a:fld>
            <a:endParaRPr lang="en-US" altLang="zh-CN" sz="1400">
              <a:solidFill>
                <a:schemeClr val="bg2"/>
              </a:solidFill>
              <a:latin typeface="Tahoma" panose="020B0604030504040204" pitchFamily="34" charset="0"/>
            </a:endParaRPr>
          </a:p>
        </p:txBody>
      </p:sp>
      <p:graphicFrame>
        <p:nvGraphicFramePr>
          <p:cNvPr id="108546" name="Group 2"/>
          <p:cNvGraphicFramePr>
            <a:graphicFrameLocks noGrp="1"/>
          </p:cNvGraphicFramePr>
          <p:nvPr/>
        </p:nvGraphicFramePr>
        <p:xfrm>
          <a:off x="2209800" y="1447800"/>
          <a:ext cx="3962400" cy="4597400"/>
        </p:xfrm>
        <a:graphic>
          <a:graphicData uri="http://schemas.openxmlformats.org/drawingml/2006/table">
            <a:tbl>
              <a:tblPr/>
              <a:tblGrid>
                <a:gridCol w="2286000"/>
                <a:gridCol w="1676400"/>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中断向量地址</a:t>
                      </a:r>
                      <a:r>
                        <a:rPr kumimoji="1"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入口地址</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程序状态字</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中断向量地址</a:t>
                      </a:r>
                      <a:r>
                        <a:rPr kumimoji="1"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入口地址</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程序状态字</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中断向量地址</a:t>
                      </a:r>
                      <a:r>
                        <a:rPr kumimoji="1" lang="en-US" altLang="zh-CN" sz="2400" b="1" i="0" u="none" strike="noStrike" cap="none" normalizeH="0" baseline="0" smtClean="0">
                          <a:ln>
                            <a:noFill/>
                          </a:ln>
                          <a:solidFill>
                            <a:schemeClr val="tx1"/>
                          </a:solidFill>
                          <a:effectLst/>
                          <a:latin typeface="宋体" pitchFamily="2" charset="-122"/>
                          <a:ea typeface="宋体" pitchFamily="2" charset="-122"/>
                        </a:rPr>
                        <a:t>n</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入口地址</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程序状态字</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8046" name="Text Box 44"/>
          <p:cNvSpPr txBox="1">
            <a:spLocks noChangeArrowheads="1"/>
          </p:cNvSpPr>
          <p:nvPr/>
        </p:nvSpPr>
        <p:spPr bwMode="auto">
          <a:xfrm>
            <a:off x="4343400" y="838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中断向量表</a:t>
            </a:r>
          </a:p>
        </p:txBody>
      </p:sp>
      <p:sp>
        <p:nvSpPr>
          <p:cNvPr id="128047" name="AutoShape 45"/>
          <p:cNvSpPr>
            <a:spLocks/>
          </p:cNvSpPr>
          <p:nvPr/>
        </p:nvSpPr>
        <p:spPr bwMode="auto">
          <a:xfrm>
            <a:off x="6248400" y="1447800"/>
            <a:ext cx="152400" cy="4572000"/>
          </a:xfrm>
          <a:prstGeom prst="rightBrace">
            <a:avLst>
              <a:gd name="adj1" fmla="val 2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8048" name="Text Box 46"/>
          <p:cNvSpPr txBox="1">
            <a:spLocks noChangeArrowheads="1"/>
          </p:cNvSpPr>
          <p:nvPr/>
        </p:nvSpPr>
        <p:spPr bwMode="auto">
          <a:xfrm>
            <a:off x="6553200" y="3352800"/>
            <a:ext cx="106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中断向量</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570" name="Rectangle 2"/>
          <p:cNvSpPr>
            <a:spLocks noGrp="1" noChangeArrowheads="1"/>
          </p:cNvSpPr>
          <p:nvPr>
            <p:ph idx="1"/>
          </p:nvPr>
        </p:nvSpPr>
        <p:spPr>
          <a:xfrm>
            <a:off x="685800" y="685800"/>
            <a:ext cx="7772400" cy="5715000"/>
          </a:xfrm>
        </p:spPr>
        <p:txBody>
          <a:bodyPr/>
          <a:lstStyle/>
          <a:p>
            <a:pPr eaLnBrk="1" hangingPunct="1"/>
            <a:r>
              <a:rPr lang="zh-CN" altLang="en-US" smtClean="0">
                <a:solidFill>
                  <a:srgbClr val="FFFF00"/>
                </a:solidFill>
                <a:latin typeface="宋体" panose="02010600030101010101" pitchFamily="2" charset="-122"/>
              </a:rPr>
              <a:t>向量中断</a:t>
            </a:r>
            <a:r>
              <a:rPr lang="zh-CN" altLang="en-US" smtClean="0">
                <a:latin typeface="宋体" panose="02010600030101010101" pitchFamily="2" charset="-122"/>
              </a:rPr>
              <a:t>：将各个中断服务程序的入口地址</a:t>
            </a:r>
            <a:r>
              <a:rPr lang="en-US" altLang="zh-CN" smtClean="0">
                <a:latin typeface="宋体" panose="02010600030101010101" pitchFamily="2" charset="-122"/>
              </a:rPr>
              <a:t>(</a:t>
            </a:r>
            <a:r>
              <a:rPr lang="zh-CN" altLang="en-US" smtClean="0">
                <a:latin typeface="宋体" panose="02010600030101010101" pitchFamily="2" charset="-122"/>
              </a:rPr>
              <a:t>或包括状态字</a:t>
            </a:r>
            <a:r>
              <a:rPr lang="en-US" altLang="zh-CN" smtClean="0">
                <a:latin typeface="宋体" panose="02010600030101010101" pitchFamily="2" charset="-122"/>
              </a:rPr>
              <a:t>)</a:t>
            </a:r>
            <a:r>
              <a:rPr lang="zh-CN" altLang="en-US" smtClean="0">
                <a:latin typeface="宋体" panose="02010600030101010101" pitchFamily="2" charset="-122"/>
              </a:rPr>
              <a:t>组织成中断向量表；响应中断时，由</a:t>
            </a:r>
            <a:r>
              <a:rPr lang="zh-CN" altLang="en-US" smtClean="0">
                <a:solidFill>
                  <a:srgbClr val="FFFF00"/>
                </a:solidFill>
                <a:latin typeface="宋体" panose="02010600030101010101" pitchFamily="2" charset="-122"/>
              </a:rPr>
              <a:t>硬件</a:t>
            </a:r>
            <a:r>
              <a:rPr lang="zh-CN" altLang="en-US" smtClean="0">
                <a:latin typeface="宋体" panose="02010600030101010101" pitchFamily="2" charset="-122"/>
              </a:rPr>
              <a:t>直接产生对应于中断源的向量地址；据此访问中断向量表，从中读取服务程序入口地址，由此转向中断服务程序。</a:t>
            </a:r>
          </a:p>
          <a:p>
            <a:pPr eaLnBrk="1" hangingPunct="1"/>
            <a:r>
              <a:rPr lang="zh-CN" altLang="en-US" smtClean="0">
                <a:latin typeface="宋体" panose="02010600030101010101" pitchFamily="2" charset="-122"/>
              </a:rPr>
              <a:t>向量中断的响应工作一般在中断周期中由硬件直接实现。</a:t>
            </a:r>
          </a:p>
          <a:p>
            <a:pPr eaLnBrk="1" hangingPunct="1"/>
            <a:r>
              <a:rPr lang="zh-CN" altLang="en-US" smtClean="0">
                <a:latin typeface="宋体" panose="02010600030101010101" pitchFamily="2" charset="-122"/>
              </a:rPr>
              <a:t>向量中断的特点：</a:t>
            </a:r>
          </a:p>
          <a:p>
            <a:pPr eaLnBrk="1" hangingPunct="1"/>
            <a:r>
              <a:rPr lang="zh-CN" altLang="en-US" smtClean="0">
                <a:latin typeface="宋体" panose="02010600030101010101" pitchFamily="2" charset="-122"/>
              </a:rPr>
              <a:t>能够根据中断请求信号快速、直接地转向对应的中断服务程序。</a:t>
            </a:r>
          </a:p>
          <a:p>
            <a:pPr eaLnBrk="1" hangingPunct="1"/>
            <a:r>
              <a:rPr lang="zh-CN" altLang="en-US" smtClean="0">
                <a:latin typeface="宋体" panose="02010600030101010101" pitchFamily="2" charset="-122"/>
              </a:rPr>
              <a:t>现代计算机基本上都具有向量中断功能。</a:t>
            </a:r>
          </a:p>
        </p:txBody>
      </p:sp>
      <p:sp>
        <p:nvSpPr>
          <p:cNvPr id="3" name="日期占位符 3"/>
          <p:cNvSpPr>
            <a:spLocks noGrp="1"/>
          </p:cNvSpPr>
          <p:nvPr>
            <p:ph type="dt" sz="half" idx="10"/>
          </p:nvPr>
        </p:nvSpPr>
        <p:spPr/>
        <p:txBody>
          <a:bodyPr/>
          <a:lstStyle/>
          <a:p>
            <a:pPr>
              <a:defRPr/>
            </a:pPr>
            <a:fld id="{EA3A239D-726E-4D46-8A80-964D132A31E9}"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4E89BFC-A49B-427D-92BA-B32772030052}" type="slidenum">
              <a:rPr lang="en-US" altLang="zh-CN" sz="1400">
                <a:solidFill>
                  <a:schemeClr val="bg2"/>
                </a:solidFill>
                <a:latin typeface="Tahoma" panose="020B0604030504040204" pitchFamily="34" charset="0"/>
              </a:rPr>
              <a:pPr eaLnBrk="1" hangingPunct="1"/>
              <a:t>117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57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957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95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0052" name="Rectangle 2"/>
          <p:cNvSpPr>
            <a:spLocks noGrp="1" noChangeArrowheads="1"/>
          </p:cNvSpPr>
          <p:nvPr>
            <p:ph type="title"/>
          </p:nvPr>
        </p:nvSpPr>
        <p:spPr/>
        <p:txBody>
          <a:bodyPr/>
          <a:lstStyle/>
          <a:p>
            <a:pPr eaLnBrk="1" hangingPunct="1"/>
            <a:r>
              <a:rPr lang="zh-CN" altLang="en-US" smtClean="0">
                <a:solidFill>
                  <a:schemeClr val="tx1"/>
                </a:solidFill>
                <a:latin typeface="宋体" panose="02010600030101010101" pitchFamily="2" charset="-122"/>
              </a:rPr>
              <a:t>向量中断的工作过程</a:t>
            </a:r>
          </a:p>
        </p:txBody>
      </p:sp>
      <p:sp>
        <p:nvSpPr>
          <p:cNvPr id="111619" name="Rectangle 3"/>
          <p:cNvSpPr>
            <a:spLocks noGrp="1" noChangeArrowheads="1"/>
          </p:cNvSpPr>
          <p:nvPr>
            <p:ph idx="1"/>
          </p:nvPr>
        </p:nvSpPr>
        <p:spPr>
          <a:xfrm>
            <a:off x="457200" y="1295400"/>
            <a:ext cx="8382000" cy="4800600"/>
          </a:xfrm>
        </p:spPr>
        <p:txBody>
          <a:bodyPr/>
          <a:lstStyle/>
          <a:p>
            <a:pPr eaLnBrk="1" hangingPunct="1"/>
            <a:r>
              <a:rPr lang="en-US" altLang="zh-CN" smtClean="0">
                <a:latin typeface="宋体" panose="02010600030101010101" pitchFamily="2" charset="-122"/>
              </a:rPr>
              <a:t>⑴ </a:t>
            </a:r>
            <a:r>
              <a:rPr lang="zh-CN" altLang="en-US" smtClean="0">
                <a:latin typeface="宋体" panose="02010600030101010101" pitchFamily="2" charset="-122"/>
              </a:rPr>
              <a:t>中断源提出中断请求。</a:t>
            </a:r>
          </a:p>
          <a:p>
            <a:pPr eaLnBrk="1" hangingPunct="1"/>
            <a:r>
              <a:rPr lang="zh-CN" altLang="en-US" smtClean="0">
                <a:latin typeface="宋体" panose="02010600030101010101" pitchFamily="2" charset="-122"/>
              </a:rPr>
              <a:t>⑵ 若</a:t>
            </a:r>
            <a:r>
              <a:rPr lang="en-US" altLang="zh-CN" smtClean="0">
                <a:latin typeface="宋体" panose="02010600030101010101" pitchFamily="2" charset="-122"/>
              </a:rPr>
              <a:t>CPU</a:t>
            </a:r>
            <a:r>
              <a:rPr lang="zh-CN" altLang="en-US" smtClean="0">
                <a:latin typeface="宋体" panose="02010600030101010101" pitchFamily="2" charset="-122"/>
              </a:rPr>
              <a:t>允许中断，则发出中断回答信号。</a:t>
            </a:r>
          </a:p>
          <a:p>
            <a:pPr eaLnBrk="1" hangingPunct="1"/>
            <a:r>
              <a:rPr lang="zh-CN" altLang="en-US" smtClean="0">
                <a:latin typeface="宋体" panose="02010600030101010101" pitchFamily="2" charset="-122"/>
              </a:rPr>
              <a:t>⑶ 优先级编码电路形成优先级最高的中断请求的中断向量地址存入中断向量地址寄存器</a:t>
            </a:r>
            <a:r>
              <a:rPr lang="en-US" altLang="zh-CN" smtClean="0">
                <a:latin typeface="宋体" panose="02010600030101010101" pitchFamily="2" charset="-122"/>
              </a:rPr>
              <a:t>VAR</a:t>
            </a:r>
            <a:r>
              <a:rPr lang="zh-CN" altLang="en-US" smtClean="0">
                <a:latin typeface="宋体" panose="02010600030101010101" pitchFamily="2" charset="-122"/>
              </a:rPr>
              <a:t>。</a:t>
            </a:r>
          </a:p>
          <a:p>
            <a:pPr eaLnBrk="1" hangingPunct="1"/>
            <a:r>
              <a:rPr lang="zh-CN" altLang="en-US" smtClean="0">
                <a:latin typeface="宋体" panose="02010600030101010101" pitchFamily="2" charset="-122"/>
              </a:rPr>
              <a:t>⑷ 保护断点和现场，</a:t>
            </a:r>
            <a:r>
              <a:rPr lang="en-US" altLang="zh-CN" smtClean="0">
                <a:latin typeface="宋体" panose="02010600030101010101" pitchFamily="2" charset="-122"/>
              </a:rPr>
              <a:t>PC</a:t>
            </a:r>
            <a:r>
              <a:rPr lang="zh-CN" altLang="en-US" smtClean="0">
                <a:latin typeface="宋体" panose="02010600030101010101" pitchFamily="2" charset="-122"/>
              </a:rPr>
              <a:t>、</a:t>
            </a:r>
            <a:r>
              <a:rPr lang="en-US" altLang="zh-CN" smtClean="0">
                <a:latin typeface="宋体" panose="02010600030101010101" pitchFamily="2" charset="-122"/>
              </a:rPr>
              <a:t>PSW</a:t>
            </a:r>
            <a:r>
              <a:rPr lang="zh-CN" altLang="en-US" smtClean="0">
                <a:latin typeface="宋体" panose="02010600030101010101" pitchFamily="2" charset="-122"/>
              </a:rPr>
              <a:t>入栈。</a:t>
            </a:r>
          </a:p>
          <a:p>
            <a:pPr eaLnBrk="1" hangingPunct="1"/>
            <a:r>
              <a:rPr lang="zh-CN" altLang="en-US" smtClean="0">
                <a:latin typeface="宋体" panose="02010600030101010101" pitchFamily="2" charset="-122"/>
              </a:rPr>
              <a:t>⑸ 根据中断向量地址，将对应的中断服务程序入口地址和</a:t>
            </a:r>
            <a:r>
              <a:rPr lang="en-US" altLang="zh-CN" smtClean="0">
                <a:latin typeface="宋体" panose="02010600030101010101" pitchFamily="2" charset="-122"/>
              </a:rPr>
              <a:t>PSW</a:t>
            </a:r>
            <a:r>
              <a:rPr lang="zh-CN" altLang="en-US" smtClean="0">
                <a:latin typeface="宋体" panose="02010600030101010101" pitchFamily="2" charset="-122"/>
              </a:rPr>
              <a:t>送入</a:t>
            </a:r>
            <a:r>
              <a:rPr lang="en-US" altLang="zh-CN" smtClean="0">
                <a:latin typeface="宋体" panose="02010600030101010101" pitchFamily="2" charset="-122"/>
              </a:rPr>
              <a:t>PC</a:t>
            </a:r>
            <a:r>
              <a:rPr lang="zh-CN" altLang="en-US" smtClean="0">
                <a:latin typeface="宋体" panose="02010600030101010101" pitchFamily="2" charset="-122"/>
              </a:rPr>
              <a:t>和</a:t>
            </a:r>
            <a:r>
              <a:rPr lang="en-US" altLang="zh-CN" smtClean="0">
                <a:latin typeface="宋体" panose="02010600030101010101" pitchFamily="2" charset="-122"/>
              </a:rPr>
              <a:t>PSR</a:t>
            </a:r>
            <a:r>
              <a:rPr lang="zh-CN" altLang="en-US" smtClean="0">
                <a:latin typeface="宋体" panose="02010600030101010101" pitchFamily="2" charset="-122"/>
              </a:rPr>
              <a:t>。</a:t>
            </a:r>
          </a:p>
          <a:p>
            <a:pPr eaLnBrk="1" hangingPunct="1"/>
            <a:r>
              <a:rPr lang="zh-CN" altLang="en-US" smtClean="0">
                <a:latin typeface="宋体" panose="02010600030101010101" pitchFamily="2" charset="-122"/>
              </a:rPr>
              <a:t>⑹ 转入中断服务程序，进行中断服务。</a:t>
            </a:r>
          </a:p>
          <a:p>
            <a:pPr eaLnBrk="1" hangingPunct="1"/>
            <a:r>
              <a:rPr lang="zh-CN" altLang="en-US" smtClean="0">
                <a:latin typeface="宋体" panose="02010600030101010101" pitchFamily="2" charset="-122"/>
              </a:rPr>
              <a:t>⑺ 中断返回，将保存的</a:t>
            </a:r>
            <a:r>
              <a:rPr lang="en-US" altLang="zh-CN" smtClean="0">
                <a:latin typeface="宋体" panose="02010600030101010101" pitchFamily="2" charset="-122"/>
              </a:rPr>
              <a:t>PC</a:t>
            </a:r>
            <a:r>
              <a:rPr lang="zh-CN" altLang="en-US" smtClean="0">
                <a:latin typeface="宋体" panose="02010600030101010101" pitchFamily="2" charset="-122"/>
              </a:rPr>
              <a:t>和</a:t>
            </a:r>
            <a:r>
              <a:rPr lang="en-US" altLang="zh-CN" smtClean="0">
                <a:latin typeface="宋体" panose="02010600030101010101" pitchFamily="2" charset="-122"/>
              </a:rPr>
              <a:t>PSW</a:t>
            </a:r>
            <a:r>
              <a:rPr lang="zh-CN" altLang="en-US" smtClean="0">
                <a:latin typeface="宋体" panose="02010600030101010101" pitchFamily="2" charset="-122"/>
              </a:rPr>
              <a:t>弹回</a:t>
            </a:r>
            <a:r>
              <a:rPr lang="en-US" altLang="zh-CN" smtClean="0">
                <a:latin typeface="宋体" panose="02010600030101010101" pitchFamily="2" charset="-122"/>
              </a:rPr>
              <a:t>PC</a:t>
            </a:r>
            <a:r>
              <a:rPr lang="zh-CN" altLang="en-US" smtClean="0">
                <a:latin typeface="宋体" panose="02010600030101010101" pitchFamily="2" charset="-122"/>
              </a:rPr>
              <a:t>和</a:t>
            </a:r>
            <a:r>
              <a:rPr lang="en-US" altLang="zh-CN" smtClean="0">
                <a:latin typeface="宋体" panose="02010600030101010101" pitchFamily="2" charset="-122"/>
              </a:rPr>
              <a:t>PSR</a:t>
            </a:r>
            <a:r>
              <a:rPr lang="zh-CN" altLang="en-US" smtClean="0">
                <a:latin typeface="宋体" panose="02010600030101010101" pitchFamily="2" charset="-122"/>
              </a:rPr>
              <a:t>。</a:t>
            </a:r>
          </a:p>
        </p:txBody>
      </p:sp>
      <p:sp>
        <p:nvSpPr>
          <p:cNvPr id="4" name="日期占位符 3"/>
          <p:cNvSpPr>
            <a:spLocks noGrp="1"/>
          </p:cNvSpPr>
          <p:nvPr>
            <p:ph type="dt" sz="half" idx="10"/>
          </p:nvPr>
        </p:nvSpPr>
        <p:spPr/>
        <p:txBody>
          <a:bodyPr/>
          <a:lstStyle/>
          <a:p>
            <a:pPr>
              <a:defRPr/>
            </a:pPr>
            <a:fld id="{430A8640-31F0-4663-A244-32EC660930B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0DAB8AF-BFD2-40F0-8CEB-02E71FA09D4D}" type="slidenum">
              <a:rPr lang="en-US" altLang="zh-CN" sz="1400">
                <a:solidFill>
                  <a:schemeClr val="bg2"/>
                </a:solidFill>
                <a:latin typeface="Tahoma" panose="020B0604030504040204" pitchFamily="34" charset="0"/>
              </a:rPr>
              <a:pPr eaLnBrk="1" hangingPunct="1"/>
              <a:t>118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1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1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1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16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16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 name="日期占位符 3"/>
          <p:cNvSpPr>
            <a:spLocks noGrp="1"/>
          </p:cNvSpPr>
          <p:nvPr>
            <p:ph type="dt" sz="half" idx="10"/>
          </p:nvPr>
        </p:nvSpPr>
        <p:spPr/>
        <p:txBody>
          <a:bodyPr/>
          <a:lstStyle/>
          <a:p>
            <a:pPr>
              <a:defRPr/>
            </a:pPr>
            <a:fld id="{9023AD37-ACF1-4D80-B081-A8F019C48D16}" type="datetime1">
              <a:rPr lang="zh-CN" altLang="en-US"/>
              <a:pPr>
                <a:defRPr/>
              </a:pPr>
              <a:t>2021/9/12</a:t>
            </a:fld>
            <a:endParaRPr lang="en-US" altLang="zh-CN"/>
          </a:p>
        </p:txBody>
      </p:sp>
      <p:sp>
        <p:nvSpPr>
          <p:cNvPr id="91"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D77C5A5-0F91-48FD-97BC-2A6D1D0EACF8}" type="slidenum">
              <a:rPr lang="en-US" altLang="zh-CN" sz="1400">
                <a:solidFill>
                  <a:schemeClr val="bg2"/>
                </a:solidFill>
                <a:latin typeface="Tahoma" panose="020B0604030504040204" pitchFamily="34" charset="0"/>
              </a:rPr>
              <a:pPr eaLnBrk="1" hangingPunct="1"/>
              <a:t>119</a:t>
            </a:fld>
            <a:endParaRPr lang="en-US" altLang="zh-CN" sz="1400">
              <a:solidFill>
                <a:schemeClr val="bg2"/>
              </a:solidFill>
              <a:latin typeface="Tahoma" panose="020B0604030504040204" pitchFamily="34" charset="0"/>
            </a:endParaRPr>
          </a:p>
        </p:txBody>
      </p:sp>
      <p:graphicFrame>
        <p:nvGraphicFramePr>
          <p:cNvPr id="112642" name="Group 2"/>
          <p:cNvGraphicFramePr>
            <a:graphicFrameLocks noGrp="1"/>
          </p:cNvGraphicFramePr>
          <p:nvPr/>
        </p:nvGraphicFramePr>
        <p:xfrm>
          <a:off x="3200400" y="381000"/>
          <a:ext cx="1676400" cy="2955925"/>
        </p:xfrm>
        <a:graphic>
          <a:graphicData uri="http://schemas.openxmlformats.org/drawingml/2006/table">
            <a:tbl>
              <a:tblPr/>
              <a:tblGrid>
                <a:gridCol w="1676400"/>
              </a:tblGrid>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rPr>
                        <a:t>主存</a:t>
                      </a:r>
                    </a:p>
                  </a:txBody>
                  <a:tcPr marT="45710" marB="45710"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r>
                        <a:rPr kumimoji="1" lang="zh-CN" altLang="en-US" sz="1800" b="1" i="0" u="none" strike="noStrike" cap="none" normalizeH="0" baseline="0" smtClean="0">
                          <a:ln>
                            <a:noFill/>
                          </a:ln>
                          <a:solidFill>
                            <a:schemeClr val="tx1"/>
                          </a:solidFill>
                          <a:effectLst/>
                          <a:latin typeface="Tahoma" pitchFamily="34" charset="0"/>
                          <a:ea typeface="宋体" pitchFamily="2" charset="-122"/>
                        </a:rPr>
                        <a:t>级入口</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r>
                        <a:rPr kumimoji="1" lang="zh-CN" altLang="en-US" sz="1800" b="1" i="0" u="none" strike="noStrike" cap="none" normalizeH="0" baseline="0" smtClean="0">
                          <a:ln>
                            <a:noFill/>
                          </a:ln>
                          <a:solidFill>
                            <a:schemeClr val="tx1"/>
                          </a:solidFill>
                          <a:effectLst/>
                          <a:latin typeface="Tahoma" pitchFamily="34" charset="0"/>
                          <a:ea typeface="宋体" pitchFamily="2" charset="-122"/>
                        </a:rPr>
                        <a:t>级</a:t>
                      </a:r>
                      <a:r>
                        <a:rPr kumimoji="1" lang="en-US" altLang="zh-CN" sz="1800" b="1" i="0" u="none" strike="noStrike" cap="none" normalizeH="0" baseline="0" smtClean="0">
                          <a:ln>
                            <a:noFill/>
                          </a:ln>
                          <a:solidFill>
                            <a:schemeClr val="tx1"/>
                          </a:solidFill>
                          <a:effectLst/>
                          <a:latin typeface="Tahoma" pitchFamily="34" charset="0"/>
                          <a:ea typeface="宋体" pitchFamily="2" charset="-122"/>
                        </a:rPr>
                        <a:t>PSW</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r>
                        <a:rPr kumimoji="1" lang="zh-CN" altLang="en-US" sz="1800" b="1" i="0" u="none" strike="noStrike" cap="none" normalizeH="0" baseline="0" smtClean="0">
                          <a:ln>
                            <a:noFill/>
                          </a:ln>
                          <a:solidFill>
                            <a:schemeClr val="tx1"/>
                          </a:solidFill>
                          <a:effectLst/>
                          <a:latin typeface="Tahoma" pitchFamily="34" charset="0"/>
                          <a:ea typeface="宋体" pitchFamily="2" charset="-122"/>
                        </a:rPr>
                        <a:t>级入口</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r>
                        <a:rPr kumimoji="1" lang="zh-CN" altLang="en-US" sz="1800" b="1" i="0" u="none" strike="noStrike" cap="none" normalizeH="0" baseline="0" smtClean="0">
                          <a:ln>
                            <a:noFill/>
                          </a:ln>
                          <a:solidFill>
                            <a:schemeClr val="tx1"/>
                          </a:solidFill>
                          <a:effectLst/>
                          <a:latin typeface="Tahoma" pitchFamily="34" charset="0"/>
                          <a:ea typeface="宋体" pitchFamily="2" charset="-122"/>
                        </a:rPr>
                        <a:t>级</a:t>
                      </a:r>
                      <a:r>
                        <a:rPr kumimoji="1" lang="en-US" altLang="zh-CN" sz="1800" b="1" i="0" u="none" strike="noStrike" cap="none" normalizeH="0" baseline="0" smtClean="0">
                          <a:ln>
                            <a:noFill/>
                          </a:ln>
                          <a:solidFill>
                            <a:schemeClr val="tx1"/>
                          </a:solidFill>
                          <a:effectLst/>
                          <a:latin typeface="Tahoma" pitchFamily="34" charset="0"/>
                          <a:ea typeface="宋体" pitchFamily="2" charset="-122"/>
                        </a:rPr>
                        <a:t>PSW</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5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7</a:t>
                      </a:r>
                      <a:r>
                        <a:rPr kumimoji="1" lang="zh-CN" altLang="en-US" sz="1800" b="1" i="0" u="none" strike="noStrike" cap="none" normalizeH="0" baseline="0" smtClean="0">
                          <a:ln>
                            <a:noFill/>
                          </a:ln>
                          <a:solidFill>
                            <a:schemeClr val="tx1"/>
                          </a:solidFill>
                          <a:effectLst/>
                          <a:latin typeface="Tahoma" pitchFamily="34" charset="0"/>
                          <a:ea typeface="宋体" pitchFamily="2" charset="-122"/>
                        </a:rPr>
                        <a:t>级入口</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7</a:t>
                      </a:r>
                      <a:r>
                        <a:rPr kumimoji="1" lang="zh-CN" altLang="en-US" sz="1800" b="1" i="0" u="none" strike="noStrike" cap="none" normalizeH="0" baseline="0" smtClean="0">
                          <a:ln>
                            <a:noFill/>
                          </a:ln>
                          <a:solidFill>
                            <a:schemeClr val="tx1"/>
                          </a:solidFill>
                          <a:effectLst/>
                          <a:latin typeface="Tahoma" pitchFamily="34" charset="0"/>
                          <a:ea typeface="宋体" pitchFamily="2" charset="-122"/>
                        </a:rPr>
                        <a:t>级</a:t>
                      </a:r>
                      <a:r>
                        <a:rPr kumimoji="1" lang="en-US" altLang="zh-CN" sz="1800" b="1" i="0" u="none" strike="noStrike" cap="none" normalizeH="0" baseline="0" smtClean="0">
                          <a:ln>
                            <a:noFill/>
                          </a:ln>
                          <a:solidFill>
                            <a:schemeClr val="tx1"/>
                          </a:solidFill>
                          <a:effectLst/>
                          <a:latin typeface="Tahoma" pitchFamily="34" charset="0"/>
                          <a:ea typeface="宋体" pitchFamily="2" charset="-122"/>
                        </a:rPr>
                        <a:t>PSW</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1098" name="Rectangle 26"/>
          <p:cNvSpPr>
            <a:spLocks noChangeArrowheads="1"/>
          </p:cNvSpPr>
          <p:nvPr/>
        </p:nvSpPr>
        <p:spPr bwMode="auto">
          <a:xfrm>
            <a:off x="5715000" y="2895600"/>
            <a:ext cx="11430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latin typeface="宋体" panose="02010600030101010101" pitchFamily="2" charset="-122"/>
              </a:rPr>
              <a:t>VAR</a:t>
            </a:r>
          </a:p>
        </p:txBody>
      </p:sp>
      <p:sp>
        <p:nvSpPr>
          <p:cNvPr id="131099" name="Rectangle 27"/>
          <p:cNvSpPr>
            <a:spLocks noChangeArrowheads="1"/>
          </p:cNvSpPr>
          <p:nvPr/>
        </p:nvSpPr>
        <p:spPr bwMode="auto">
          <a:xfrm>
            <a:off x="3048000" y="4343400"/>
            <a:ext cx="1600200" cy="1752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1">
              <a:latin typeface="宋体" panose="02010600030101010101" pitchFamily="2" charset="-122"/>
            </a:endParaRPr>
          </a:p>
        </p:txBody>
      </p:sp>
      <p:sp>
        <p:nvSpPr>
          <p:cNvPr id="131100" name="Line 28"/>
          <p:cNvSpPr>
            <a:spLocks noChangeShapeType="1"/>
          </p:cNvSpPr>
          <p:nvPr/>
        </p:nvSpPr>
        <p:spPr bwMode="auto">
          <a:xfrm flipH="1">
            <a:off x="6934200" y="41148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01" name="Text Box 29"/>
          <p:cNvSpPr txBox="1">
            <a:spLocks noChangeArrowheads="1"/>
          </p:cNvSpPr>
          <p:nvPr/>
        </p:nvSpPr>
        <p:spPr bwMode="auto">
          <a:xfrm>
            <a:off x="7696200" y="38862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INTR</a:t>
            </a:r>
            <a:r>
              <a:rPr lang="en-US" altLang="zh-CN" sz="2000" b="1" baseline="-25000">
                <a:latin typeface="宋体" panose="02010600030101010101" pitchFamily="2" charset="-122"/>
              </a:rPr>
              <a:t>0</a:t>
            </a:r>
          </a:p>
        </p:txBody>
      </p:sp>
      <p:sp>
        <p:nvSpPr>
          <p:cNvPr id="131102" name="Line 30"/>
          <p:cNvSpPr>
            <a:spLocks noChangeShapeType="1"/>
          </p:cNvSpPr>
          <p:nvPr/>
        </p:nvSpPr>
        <p:spPr bwMode="auto">
          <a:xfrm flipH="1">
            <a:off x="6934200" y="44958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03" name="Text Box 31"/>
          <p:cNvSpPr txBox="1">
            <a:spLocks noChangeArrowheads="1"/>
          </p:cNvSpPr>
          <p:nvPr/>
        </p:nvSpPr>
        <p:spPr bwMode="auto">
          <a:xfrm>
            <a:off x="7696200" y="42672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INTR</a:t>
            </a:r>
            <a:r>
              <a:rPr lang="en-US" altLang="zh-CN" sz="2000" b="1" baseline="-25000">
                <a:latin typeface="宋体" panose="02010600030101010101" pitchFamily="2" charset="-122"/>
              </a:rPr>
              <a:t>1</a:t>
            </a:r>
          </a:p>
        </p:txBody>
      </p:sp>
      <p:sp>
        <p:nvSpPr>
          <p:cNvPr id="131104" name="Line 32"/>
          <p:cNvSpPr>
            <a:spLocks noChangeShapeType="1"/>
          </p:cNvSpPr>
          <p:nvPr/>
        </p:nvSpPr>
        <p:spPr bwMode="auto">
          <a:xfrm flipH="1">
            <a:off x="6934200" y="54102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05" name="Text Box 33"/>
          <p:cNvSpPr txBox="1">
            <a:spLocks noChangeArrowheads="1"/>
          </p:cNvSpPr>
          <p:nvPr/>
        </p:nvSpPr>
        <p:spPr bwMode="auto">
          <a:xfrm>
            <a:off x="7696200" y="51816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INTR</a:t>
            </a:r>
            <a:r>
              <a:rPr lang="en-US" altLang="zh-CN" sz="2000" b="1" baseline="-25000">
                <a:latin typeface="宋体" panose="02010600030101010101" pitchFamily="2" charset="-122"/>
              </a:rPr>
              <a:t>7</a:t>
            </a:r>
          </a:p>
        </p:txBody>
      </p:sp>
      <p:graphicFrame>
        <p:nvGraphicFramePr>
          <p:cNvPr id="112674" name="Group 34"/>
          <p:cNvGraphicFramePr>
            <a:graphicFrameLocks noGrp="1"/>
          </p:cNvGraphicFramePr>
          <p:nvPr/>
        </p:nvGraphicFramePr>
        <p:xfrm>
          <a:off x="838200" y="3810000"/>
          <a:ext cx="1295400" cy="2193925"/>
        </p:xfrm>
        <a:graphic>
          <a:graphicData uri="http://schemas.openxmlformats.org/drawingml/2006/table">
            <a:tbl>
              <a:tblPr/>
              <a:tblGrid>
                <a:gridCol w="1295400"/>
              </a:tblGrid>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rPr>
                        <a:t>堆栈</a:t>
                      </a:r>
                    </a:p>
                  </a:txBody>
                  <a:tcPr marT="45707" marB="45707"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PSW</a:t>
                      </a: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PC</a:t>
                      </a: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a:t>
                      </a: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a:t>
                      </a: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1124" name="Rectangle 54"/>
          <p:cNvSpPr>
            <a:spLocks noChangeArrowheads="1"/>
          </p:cNvSpPr>
          <p:nvPr/>
        </p:nvSpPr>
        <p:spPr bwMode="auto">
          <a:xfrm>
            <a:off x="5715000" y="3962400"/>
            <a:ext cx="1219200" cy="1905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优先级</a:t>
            </a:r>
          </a:p>
          <a:p>
            <a:pPr algn="ctr" eaLnBrk="1" hangingPunct="1"/>
            <a:r>
              <a:rPr lang="zh-CN" altLang="en-US" sz="2000" b="1">
                <a:latin typeface="宋体" panose="02010600030101010101" pitchFamily="2" charset="-122"/>
              </a:rPr>
              <a:t>编码电路</a:t>
            </a:r>
          </a:p>
        </p:txBody>
      </p:sp>
      <p:sp>
        <p:nvSpPr>
          <p:cNvPr id="131125" name="Rectangle 55"/>
          <p:cNvSpPr>
            <a:spLocks noChangeArrowheads="1"/>
          </p:cNvSpPr>
          <p:nvPr/>
        </p:nvSpPr>
        <p:spPr bwMode="auto">
          <a:xfrm>
            <a:off x="3124200" y="4572000"/>
            <a:ext cx="533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latin typeface="宋体" panose="02010600030101010101" pitchFamily="2" charset="-122"/>
              </a:rPr>
              <a:t>PC</a:t>
            </a:r>
          </a:p>
        </p:txBody>
      </p:sp>
      <p:sp>
        <p:nvSpPr>
          <p:cNvPr id="131126" name="Rectangle 56"/>
          <p:cNvSpPr>
            <a:spLocks noChangeArrowheads="1"/>
          </p:cNvSpPr>
          <p:nvPr/>
        </p:nvSpPr>
        <p:spPr bwMode="auto">
          <a:xfrm>
            <a:off x="3124200" y="5105400"/>
            <a:ext cx="533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latin typeface="宋体" panose="02010600030101010101" pitchFamily="2" charset="-122"/>
              </a:rPr>
              <a:t>PSR</a:t>
            </a:r>
          </a:p>
        </p:txBody>
      </p:sp>
      <p:sp>
        <p:nvSpPr>
          <p:cNvPr id="131127" name="Text Box 57"/>
          <p:cNvSpPr txBox="1">
            <a:spLocks noChangeArrowheads="1"/>
          </p:cNvSpPr>
          <p:nvPr/>
        </p:nvSpPr>
        <p:spPr bwMode="auto">
          <a:xfrm>
            <a:off x="3429000" y="39624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CPU</a:t>
            </a:r>
            <a:endParaRPr lang="en-US" altLang="zh-CN" sz="2000" b="1" baseline="-25000">
              <a:latin typeface="宋体" panose="02010600030101010101" pitchFamily="2" charset="-122"/>
            </a:endParaRPr>
          </a:p>
        </p:txBody>
      </p:sp>
      <p:sp>
        <p:nvSpPr>
          <p:cNvPr id="131128" name="Line 58"/>
          <p:cNvSpPr>
            <a:spLocks noChangeShapeType="1"/>
          </p:cNvSpPr>
          <p:nvPr/>
        </p:nvSpPr>
        <p:spPr bwMode="auto">
          <a:xfrm>
            <a:off x="2133600" y="5715000"/>
            <a:ext cx="914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29" name="Line 59"/>
          <p:cNvSpPr>
            <a:spLocks noChangeShapeType="1"/>
          </p:cNvSpPr>
          <p:nvPr/>
        </p:nvSpPr>
        <p:spPr bwMode="auto">
          <a:xfrm>
            <a:off x="2133600" y="5334000"/>
            <a:ext cx="91440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30" name="Line 60"/>
          <p:cNvSpPr>
            <a:spLocks noChangeShapeType="1"/>
          </p:cNvSpPr>
          <p:nvPr/>
        </p:nvSpPr>
        <p:spPr bwMode="auto">
          <a:xfrm flipV="1">
            <a:off x="6324600" y="3276600"/>
            <a:ext cx="0" cy="685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1131" name="Group 80"/>
          <p:cNvGrpSpPr>
            <a:grpSpLocks/>
          </p:cNvGrpSpPr>
          <p:nvPr/>
        </p:nvGrpSpPr>
        <p:grpSpPr bwMode="auto">
          <a:xfrm>
            <a:off x="4876800" y="2209800"/>
            <a:ext cx="1447800" cy="685800"/>
            <a:chOff x="3072" y="1392"/>
            <a:chExt cx="912" cy="432"/>
          </a:xfrm>
        </p:grpSpPr>
        <p:sp>
          <p:nvSpPr>
            <p:cNvPr id="131157" name="Line 61"/>
            <p:cNvSpPr>
              <a:spLocks noChangeShapeType="1"/>
            </p:cNvSpPr>
            <p:nvPr/>
          </p:nvSpPr>
          <p:spPr bwMode="auto">
            <a:xfrm flipV="1">
              <a:off x="3984" y="1392"/>
              <a:ext cx="0" cy="43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58" name="Line 62"/>
            <p:cNvSpPr>
              <a:spLocks noChangeShapeType="1"/>
            </p:cNvSpPr>
            <p:nvPr/>
          </p:nvSpPr>
          <p:spPr bwMode="auto">
            <a:xfrm flipH="1">
              <a:off x="3072" y="1392"/>
              <a:ext cx="91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1132" name="Line 63"/>
          <p:cNvSpPr>
            <a:spLocks noChangeShapeType="1"/>
          </p:cNvSpPr>
          <p:nvPr/>
        </p:nvSpPr>
        <p:spPr bwMode="auto">
          <a:xfrm flipH="1">
            <a:off x="2438400" y="2057400"/>
            <a:ext cx="762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33" name="Line 64"/>
          <p:cNvSpPr>
            <a:spLocks noChangeShapeType="1"/>
          </p:cNvSpPr>
          <p:nvPr/>
        </p:nvSpPr>
        <p:spPr bwMode="auto">
          <a:xfrm>
            <a:off x="2438400" y="2057400"/>
            <a:ext cx="0" cy="2819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34" name="Line 65"/>
          <p:cNvSpPr>
            <a:spLocks noChangeShapeType="1"/>
          </p:cNvSpPr>
          <p:nvPr/>
        </p:nvSpPr>
        <p:spPr bwMode="auto">
          <a:xfrm>
            <a:off x="2438400" y="4876800"/>
            <a:ext cx="609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35" name="Line 66"/>
          <p:cNvSpPr>
            <a:spLocks noChangeShapeType="1"/>
          </p:cNvSpPr>
          <p:nvPr/>
        </p:nvSpPr>
        <p:spPr bwMode="auto">
          <a:xfrm flipH="1">
            <a:off x="4648200" y="4800600"/>
            <a:ext cx="1066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36" name="Line 67"/>
          <p:cNvSpPr>
            <a:spLocks noChangeShapeType="1"/>
          </p:cNvSpPr>
          <p:nvPr/>
        </p:nvSpPr>
        <p:spPr bwMode="auto">
          <a:xfrm flipH="1">
            <a:off x="4648200" y="5638800"/>
            <a:ext cx="10668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37" name="Text Box 68"/>
          <p:cNvSpPr txBox="1">
            <a:spLocks noChangeArrowheads="1"/>
          </p:cNvSpPr>
          <p:nvPr/>
        </p:nvSpPr>
        <p:spPr bwMode="auto">
          <a:xfrm>
            <a:off x="4762500" y="44196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INTR</a:t>
            </a:r>
            <a:endParaRPr lang="en-US" altLang="zh-CN" sz="2000" b="1" baseline="-25000">
              <a:latin typeface="宋体" panose="02010600030101010101" pitchFamily="2" charset="-122"/>
            </a:endParaRPr>
          </a:p>
        </p:txBody>
      </p:sp>
      <p:sp>
        <p:nvSpPr>
          <p:cNvPr id="131138" name="Text Box 69"/>
          <p:cNvSpPr txBox="1">
            <a:spLocks noChangeArrowheads="1"/>
          </p:cNvSpPr>
          <p:nvPr/>
        </p:nvSpPr>
        <p:spPr bwMode="auto">
          <a:xfrm>
            <a:off x="4762500" y="52578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INTA</a:t>
            </a:r>
            <a:endParaRPr lang="en-US" altLang="zh-CN" sz="2000" b="1" baseline="-25000">
              <a:latin typeface="宋体" panose="02010600030101010101" pitchFamily="2" charset="-122"/>
            </a:endParaRPr>
          </a:p>
        </p:txBody>
      </p:sp>
      <p:sp>
        <p:nvSpPr>
          <p:cNvPr id="131139" name="Text Box 70"/>
          <p:cNvSpPr txBox="1">
            <a:spLocks noChangeArrowheads="1"/>
          </p:cNvSpPr>
          <p:nvPr/>
        </p:nvSpPr>
        <p:spPr bwMode="auto">
          <a:xfrm>
            <a:off x="1981200" y="27432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⑤</a:t>
            </a:r>
          </a:p>
        </p:txBody>
      </p:sp>
      <p:sp>
        <p:nvSpPr>
          <p:cNvPr id="131140" name="Text Box 71"/>
          <p:cNvSpPr txBox="1">
            <a:spLocks noChangeArrowheads="1"/>
          </p:cNvSpPr>
          <p:nvPr/>
        </p:nvSpPr>
        <p:spPr bwMode="auto">
          <a:xfrm>
            <a:off x="6477000" y="34290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③</a:t>
            </a:r>
          </a:p>
        </p:txBody>
      </p:sp>
      <p:sp>
        <p:nvSpPr>
          <p:cNvPr id="131141" name="Text Box 72"/>
          <p:cNvSpPr txBox="1">
            <a:spLocks noChangeArrowheads="1"/>
          </p:cNvSpPr>
          <p:nvPr/>
        </p:nvSpPr>
        <p:spPr bwMode="auto">
          <a:xfrm>
            <a:off x="5029200" y="4876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①</a:t>
            </a:r>
          </a:p>
        </p:txBody>
      </p:sp>
      <p:sp>
        <p:nvSpPr>
          <p:cNvPr id="131142" name="Text Box 73"/>
          <p:cNvSpPr txBox="1">
            <a:spLocks noChangeArrowheads="1"/>
          </p:cNvSpPr>
          <p:nvPr/>
        </p:nvSpPr>
        <p:spPr bwMode="auto">
          <a:xfrm>
            <a:off x="5029200" y="57150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②</a:t>
            </a:r>
          </a:p>
        </p:txBody>
      </p:sp>
      <p:sp>
        <p:nvSpPr>
          <p:cNvPr id="131143" name="Text Box 74"/>
          <p:cNvSpPr txBox="1">
            <a:spLocks noChangeArrowheads="1"/>
          </p:cNvSpPr>
          <p:nvPr/>
        </p:nvSpPr>
        <p:spPr bwMode="auto">
          <a:xfrm>
            <a:off x="2362200" y="49530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④</a:t>
            </a:r>
          </a:p>
        </p:txBody>
      </p:sp>
      <p:sp>
        <p:nvSpPr>
          <p:cNvPr id="131144" name="Text Box 75"/>
          <p:cNvSpPr txBox="1">
            <a:spLocks noChangeArrowheads="1"/>
          </p:cNvSpPr>
          <p:nvPr/>
        </p:nvSpPr>
        <p:spPr bwMode="auto">
          <a:xfrm>
            <a:off x="2362200" y="57912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⑦</a:t>
            </a:r>
          </a:p>
        </p:txBody>
      </p:sp>
      <p:sp>
        <p:nvSpPr>
          <p:cNvPr id="131145" name="Text Box 76"/>
          <p:cNvSpPr txBox="1">
            <a:spLocks noChangeArrowheads="1"/>
          </p:cNvSpPr>
          <p:nvPr/>
        </p:nvSpPr>
        <p:spPr bwMode="auto">
          <a:xfrm>
            <a:off x="3276600" y="35052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⑥ </a:t>
            </a:r>
            <a:r>
              <a:rPr lang="zh-CN" altLang="en-US" sz="2000" b="1">
                <a:latin typeface="宋体" panose="02010600030101010101" pitchFamily="2" charset="-122"/>
              </a:rPr>
              <a:t>中断服务</a:t>
            </a:r>
          </a:p>
        </p:txBody>
      </p:sp>
      <p:sp>
        <p:nvSpPr>
          <p:cNvPr id="112717" name="Line 77"/>
          <p:cNvSpPr>
            <a:spLocks noChangeShapeType="1"/>
          </p:cNvSpPr>
          <p:nvPr/>
        </p:nvSpPr>
        <p:spPr bwMode="auto">
          <a:xfrm flipH="1">
            <a:off x="4648200" y="4800600"/>
            <a:ext cx="10668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8" name="Line 78"/>
          <p:cNvSpPr>
            <a:spLocks noChangeShapeType="1"/>
          </p:cNvSpPr>
          <p:nvPr/>
        </p:nvSpPr>
        <p:spPr bwMode="auto">
          <a:xfrm flipH="1">
            <a:off x="4648200" y="5638800"/>
            <a:ext cx="1066800" cy="0"/>
          </a:xfrm>
          <a:prstGeom prst="line">
            <a:avLst/>
          </a:prstGeom>
          <a:noFill/>
          <a:ln w="28575">
            <a:solidFill>
              <a:srgbClr val="FFFF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9" name="Line 79"/>
          <p:cNvSpPr>
            <a:spLocks noChangeShapeType="1"/>
          </p:cNvSpPr>
          <p:nvPr/>
        </p:nvSpPr>
        <p:spPr bwMode="auto">
          <a:xfrm flipV="1">
            <a:off x="6324600" y="3276600"/>
            <a:ext cx="0" cy="68580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2" name="Line 82"/>
          <p:cNvSpPr>
            <a:spLocks noChangeShapeType="1"/>
          </p:cNvSpPr>
          <p:nvPr/>
        </p:nvSpPr>
        <p:spPr bwMode="auto">
          <a:xfrm flipV="1">
            <a:off x="6324600" y="2209800"/>
            <a:ext cx="0" cy="6858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3" name="Line 83"/>
          <p:cNvSpPr>
            <a:spLocks noChangeShapeType="1"/>
          </p:cNvSpPr>
          <p:nvPr/>
        </p:nvSpPr>
        <p:spPr bwMode="auto">
          <a:xfrm flipH="1">
            <a:off x="4876800" y="2209800"/>
            <a:ext cx="1447800" cy="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4" name="Line 84"/>
          <p:cNvSpPr>
            <a:spLocks noChangeShapeType="1"/>
          </p:cNvSpPr>
          <p:nvPr/>
        </p:nvSpPr>
        <p:spPr bwMode="auto">
          <a:xfrm>
            <a:off x="2133600" y="5334000"/>
            <a:ext cx="914400" cy="0"/>
          </a:xfrm>
          <a:prstGeom prst="line">
            <a:avLst/>
          </a:prstGeom>
          <a:noFill/>
          <a:ln w="57150">
            <a:solidFill>
              <a:srgbClr val="FFFF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5" name="Line 85"/>
          <p:cNvSpPr>
            <a:spLocks noChangeShapeType="1"/>
          </p:cNvSpPr>
          <p:nvPr/>
        </p:nvSpPr>
        <p:spPr bwMode="auto">
          <a:xfrm flipH="1">
            <a:off x="2438400" y="2057400"/>
            <a:ext cx="7620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6" name="Line 86"/>
          <p:cNvSpPr>
            <a:spLocks noChangeShapeType="1"/>
          </p:cNvSpPr>
          <p:nvPr/>
        </p:nvSpPr>
        <p:spPr bwMode="auto">
          <a:xfrm>
            <a:off x="2438400" y="2057400"/>
            <a:ext cx="0" cy="28194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7" name="Line 87"/>
          <p:cNvSpPr>
            <a:spLocks noChangeShapeType="1"/>
          </p:cNvSpPr>
          <p:nvPr/>
        </p:nvSpPr>
        <p:spPr bwMode="auto">
          <a:xfrm>
            <a:off x="2438400" y="4876800"/>
            <a:ext cx="609600" cy="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8" name="Text Box 88"/>
          <p:cNvSpPr txBox="1">
            <a:spLocks noChangeArrowheads="1"/>
          </p:cNvSpPr>
          <p:nvPr/>
        </p:nvSpPr>
        <p:spPr bwMode="auto">
          <a:xfrm>
            <a:off x="3276600" y="35052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solidFill>
                  <a:srgbClr val="FFFF00"/>
                </a:solidFill>
                <a:latin typeface="宋体" panose="02010600030101010101" pitchFamily="2" charset="-122"/>
              </a:rPr>
              <a:t>⑥ </a:t>
            </a:r>
            <a:r>
              <a:rPr lang="zh-CN" altLang="en-US" sz="2000" b="1">
                <a:solidFill>
                  <a:srgbClr val="FFFF00"/>
                </a:solidFill>
                <a:latin typeface="宋体" panose="02010600030101010101" pitchFamily="2" charset="-122"/>
              </a:rPr>
              <a:t>中断服务</a:t>
            </a:r>
          </a:p>
        </p:txBody>
      </p:sp>
      <p:sp>
        <p:nvSpPr>
          <p:cNvPr id="112729" name="Line 89"/>
          <p:cNvSpPr>
            <a:spLocks noChangeShapeType="1"/>
          </p:cNvSpPr>
          <p:nvPr/>
        </p:nvSpPr>
        <p:spPr bwMode="auto">
          <a:xfrm>
            <a:off x="2133600" y="5715000"/>
            <a:ext cx="914400" cy="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12717"/>
                                        </p:tgtEl>
                                        <p:attrNameLst>
                                          <p:attrName>style.visibility</p:attrName>
                                        </p:attrNameLst>
                                      </p:cBhvr>
                                      <p:to>
                                        <p:strVal val="visible"/>
                                      </p:to>
                                    </p:set>
                                    <p:anim calcmode="lin" valueType="num">
                                      <p:cBhvr>
                                        <p:cTn id="7" dur="500" fill="hold"/>
                                        <p:tgtEl>
                                          <p:spTgt spid="112717"/>
                                        </p:tgtEl>
                                        <p:attrNameLst>
                                          <p:attrName>ppt_x</p:attrName>
                                        </p:attrNameLst>
                                      </p:cBhvr>
                                      <p:tavLst>
                                        <p:tav tm="0">
                                          <p:val>
                                            <p:strVal val="#ppt_x+#ppt_w/2"/>
                                          </p:val>
                                        </p:tav>
                                        <p:tav tm="100000">
                                          <p:val>
                                            <p:strVal val="#ppt_x"/>
                                          </p:val>
                                        </p:tav>
                                      </p:tavLst>
                                    </p:anim>
                                    <p:anim calcmode="lin" valueType="num">
                                      <p:cBhvr>
                                        <p:cTn id="8" dur="500" fill="hold"/>
                                        <p:tgtEl>
                                          <p:spTgt spid="112717"/>
                                        </p:tgtEl>
                                        <p:attrNameLst>
                                          <p:attrName>ppt_y</p:attrName>
                                        </p:attrNameLst>
                                      </p:cBhvr>
                                      <p:tavLst>
                                        <p:tav tm="0">
                                          <p:val>
                                            <p:strVal val="#ppt_y"/>
                                          </p:val>
                                        </p:tav>
                                        <p:tav tm="100000">
                                          <p:val>
                                            <p:strVal val="#ppt_y"/>
                                          </p:val>
                                        </p:tav>
                                      </p:tavLst>
                                    </p:anim>
                                    <p:anim calcmode="lin" valueType="num">
                                      <p:cBhvr>
                                        <p:cTn id="9" dur="500" fill="hold"/>
                                        <p:tgtEl>
                                          <p:spTgt spid="112717"/>
                                        </p:tgtEl>
                                        <p:attrNameLst>
                                          <p:attrName>ppt_w</p:attrName>
                                        </p:attrNameLst>
                                      </p:cBhvr>
                                      <p:tavLst>
                                        <p:tav tm="0">
                                          <p:val>
                                            <p:fltVal val="0"/>
                                          </p:val>
                                        </p:tav>
                                        <p:tav tm="100000">
                                          <p:val>
                                            <p:strVal val="#ppt_w"/>
                                          </p:val>
                                        </p:tav>
                                      </p:tavLst>
                                    </p:anim>
                                    <p:anim calcmode="lin" valueType="num">
                                      <p:cBhvr>
                                        <p:cTn id="10" dur="500" fill="hold"/>
                                        <p:tgtEl>
                                          <p:spTgt spid="112717"/>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2718"/>
                                        </p:tgtEl>
                                        <p:attrNameLst>
                                          <p:attrName>style.visibility</p:attrName>
                                        </p:attrNameLst>
                                      </p:cBhvr>
                                      <p:to>
                                        <p:strVal val="visible"/>
                                      </p:to>
                                    </p:set>
                                    <p:anim calcmode="lin" valueType="num">
                                      <p:cBhvr>
                                        <p:cTn id="15" dur="500" fill="hold"/>
                                        <p:tgtEl>
                                          <p:spTgt spid="112718"/>
                                        </p:tgtEl>
                                        <p:attrNameLst>
                                          <p:attrName>ppt_x</p:attrName>
                                        </p:attrNameLst>
                                      </p:cBhvr>
                                      <p:tavLst>
                                        <p:tav tm="0">
                                          <p:val>
                                            <p:strVal val="#ppt_x-#ppt_w/2"/>
                                          </p:val>
                                        </p:tav>
                                        <p:tav tm="100000">
                                          <p:val>
                                            <p:strVal val="#ppt_x"/>
                                          </p:val>
                                        </p:tav>
                                      </p:tavLst>
                                    </p:anim>
                                    <p:anim calcmode="lin" valueType="num">
                                      <p:cBhvr>
                                        <p:cTn id="16" dur="500" fill="hold"/>
                                        <p:tgtEl>
                                          <p:spTgt spid="112718"/>
                                        </p:tgtEl>
                                        <p:attrNameLst>
                                          <p:attrName>ppt_y</p:attrName>
                                        </p:attrNameLst>
                                      </p:cBhvr>
                                      <p:tavLst>
                                        <p:tav tm="0">
                                          <p:val>
                                            <p:strVal val="#ppt_y"/>
                                          </p:val>
                                        </p:tav>
                                        <p:tav tm="100000">
                                          <p:val>
                                            <p:strVal val="#ppt_y"/>
                                          </p:val>
                                        </p:tav>
                                      </p:tavLst>
                                    </p:anim>
                                    <p:anim calcmode="lin" valueType="num">
                                      <p:cBhvr>
                                        <p:cTn id="17" dur="500" fill="hold"/>
                                        <p:tgtEl>
                                          <p:spTgt spid="112718"/>
                                        </p:tgtEl>
                                        <p:attrNameLst>
                                          <p:attrName>ppt_w</p:attrName>
                                        </p:attrNameLst>
                                      </p:cBhvr>
                                      <p:tavLst>
                                        <p:tav tm="0">
                                          <p:val>
                                            <p:fltVal val="0"/>
                                          </p:val>
                                        </p:tav>
                                        <p:tav tm="100000">
                                          <p:val>
                                            <p:strVal val="#ppt_w"/>
                                          </p:val>
                                        </p:tav>
                                      </p:tavLst>
                                    </p:anim>
                                    <p:anim calcmode="lin" valueType="num">
                                      <p:cBhvr>
                                        <p:cTn id="18" dur="500" fill="hold"/>
                                        <p:tgtEl>
                                          <p:spTgt spid="112718"/>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112719"/>
                                        </p:tgtEl>
                                        <p:attrNameLst>
                                          <p:attrName>style.visibility</p:attrName>
                                        </p:attrNameLst>
                                      </p:cBhvr>
                                      <p:to>
                                        <p:strVal val="visible"/>
                                      </p:to>
                                    </p:set>
                                    <p:anim calcmode="lin" valueType="num">
                                      <p:cBhvr>
                                        <p:cTn id="23" dur="500" fill="hold"/>
                                        <p:tgtEl>
                                          <p:spTgt spid="112719"/>
                                        </p:tgtEl>
                                        <p:attrNameLst>
                                          <p:attrName>ppt_x</p:attrName>
                                        </p:attrNameLst>
                                      </p:cBhvr>
                                      <p:tavLst>
                                        <p:tav tm="0">
                                          <p:val>
                                            <p:strVal val="#ppt_x"/>
                                          </p:val>
                                        </p:tav>
                                        <p:tav tm="100000">
                                          <p:val>
                                            <p:strVal val="#ppt_x"/>
                                          </p:val>
                                        </p:tav>
                                      </p:tavLst>
                                    </p:anim>
                                    <p:anim calcmode="lin" valueType="num">
                                      <p:cBhvr>
                                        <p:cTn id="24" dur="500" fill="hold"/>
                                        <p:tgtEl>
                                          <p:spTgt spid="112719"/>
                                        </p:tgtEl>
                                        <p:attrNameLst>
                                          <p:attrName>ppt_y</p:attrName>
                                        </p:attrNameLst>
                                      </p:cBhvr>
                                      <p:tavLst>
                                        <p:tav tm="0">
                                          <p:val>
                                            <p:strVal val="#ppt_y+#ppt_h/2"/>
                                          </p:val>
                                        </p:tav>
                                        <p:tav tm="100000">
                                          <p:val>
                                            <p:strVal val="#ppt_y"/>
                                          </p:val>
                                        </p:tav>
                                      </p:tavLst>
                                    </p:anim>
                                    <p:anim calcmode="lin" valueType="num">
                                      <p:cBhvr>
                                        <p:cTn id="25" dur="500" fill="hold"/>
                                        <p:tgtEl>
                                          <p:spTgt spid="112719"/>
                                        </p:tgtEl>
                                        <p:attrNameLst>
                                          <p:attrName>ppt_w</p:attrName>
                                        </p:attrNameLst>
                                      </p:cBhvr>
                                      <p:tavLst>
                                        <p:tav tm="0">
                                          <p:val>
                                            <p:strVal val="#ppt_w"/>
                                          </p:val>
                                        </p:tav>
                                        <p:tav tm="100000">
                                          <p:val>
                                            <p:strVal val="#ppt_w"/>
                                          </p:val>
                                        </p:tav>
                                      </p:tavLst>
                                    </p:anim>
                                    <p:anim calcmode="lin" valueType="num">
                                      <p:cBhvr>
                                        <p:cTn id="26" dur="500" fill="hold"/>
                                        <p:tgtEl>
                                          <p:spTgt spid="112719"/>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112722"/>
                                        </p:tgtEl>
                                        <p:attrNameLst>
                                          <p:attrName>style.visibility</p:attrName>
                                        </p:attrNameLst>
                                      </p:cBhvr>
                                      <p:to>
                                        <p:strVal val="visible"/>
                                      </p:to>
                                    </p:set>
                                    <p:anim calcmode="lin" valueType="num">
                                      <p:cBhvr>
                                        <p:cTn id="31" dur="500" fill="hold"/>
                                        <p:tgtEl>
                                          <p:spTgt spid="112722"/>
                                        </p:tgtEl>
                                        <p:attrNameLst>
                                          <p:attrName>ppt_x</p:attrName>
                                        </p:attrNameLst>
                                      </p:cBhvr>
                                      <p:tavLst>
                                        <p:tav tm="0">
                                          <p:val>
                                            <p:strVal val="#ppt_x"/>
                                          </p:val>
                                        </p:tav>
                                        <p:tav tm="100000">
                                          <p:val>
                                            <p:strVal val="#ppt_x"/>
                                          </p:val>
                                        </p:tav>
                                      </p:tavLst>
                                    </p:anim>
                                    <p:anim calcmode="lin" valueType="num">
                                      <p:cBhvr>
                                        <p:cTn id="32" dur="500" fill="hold"/>
                                        <p:tgtEl>
                                          <p:spTgt spid="112722"/>
                                        </p:tgtEl>
                                        <p:attrNameLst>
                                          <p:attrName>ppt_y</p:attrName>
                                        </p:attrNameLst>
                                      </p:cBhvr>
                                      <p:tavLst>
                                        <p:tav tm="0">
                                          <p:val>
                                            <p:strVal val="#ppt_y+#ppt_h/2"/>
                                          </p:val>
                                        </p:tav>
                                        <p:tav tm="100000">
                                          <p:val>
                                            <p:strVal val="#ppt_y"/>
                                          </p:val>
                                        </p:tav>
                                      </p:tavLst>
                                    </p:anim>
                                    <p:anim calcmode="lin" valueType="num">
                                      <p:cBhvr>
                                        <p:cTn id="33" dur="500" fill="hold"/>
                                        <p:tgtEl>
                                          <p:spTgt spid="112722"/>
                                        </p:tgtEl>
                                        <p:attrNameLst>
                                          <p:attrName>ppt_w</p:attrName>
                                        </p:attrNameLst>
                                      </p:cBhvr>
                                      <p:tavLst>
                                        <p:tav tm="0">
                                          <p:val>
                                            <p:strVal val="#ppt_w"/>
                                          </p:val>
                                        </p:tav>
                                        <p:tav tm="100000">
                                          <p:val>
                                            <p:strVal val="#ppt_w"/>
                                          </p:val>
                                        </p:tav>
                                      </p:tavLst>
                                    </p:anim>
                                    <p:anim calcmode="lin" valueType="num">
                                      <p:cBhvr>
                                        <p:cTn id="34" dur="500" fill="hold"/>
                                        <p:tgtEl>
                                          <p:spTgt spid="112722"/>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2" fill="hold" grpId="0" nodeType="clickEffect">
                                  <p:stCondLst>
                                    <p:cond delay="0"/>
                                  </p:stCondLst>
                                  <p:childTnLst>
                                    <p:set>
                                      <p:cBhvr>
                                        <p:cTn id="38" dur="1" fill="hold">
                                          <p:stCondLst>
                                            <p:cond delay="0"/>
                                          </p:stCondLst>
                                        </p:cTn>
                                        <p:tgtEl>
                                          <p:spTgt spid="112723"/>
                                        </p:tgtEl>
                                        <p:attrNameLst>
                                          <p:attrName>style.visibility</p:attrName>
                                        </p:attrNameLst>
                                      </p:cBhvr>
                                      <p:to>
                                        <p:strVal val="visible"/>
                                      </p:to>
                                    </p:set>
                                    <p:anim calcmode="lin" valueType="num">
                                      <p:cBhvr>
                                        <p:cTn id="39" dur="500" fill="hold"/>
                                        <p:tgtEl>
                                          <p:spTgt spid="112723"/>
                                        </p:tgtEl>
                                        <p:attrNameLst>
                                          <p:attrName>ppt_x</p:attrName>
                                        </p:attrNameLst>
                                      </p:cBhvr>
                                      <p:tavLst>
                                        <p:tav tm="0">
                                          <p:val>
                                            <p:strVal val="#ppt_x+#ppt_w/2"/>
                                          </p:val>
                                        </p:tav>
                                        <p:tav tm="100000">
                                          <p:val>
                                            <p:strVal val="#ppt_x"/>
                                          </p:val>
                                        </p:tav>
                                      </p:tavLst>
                                    </p:anim>
                                    <p:anim calcmode="lin" valueType="num">
                                      <p:cBhvr>
                                        <p:cTn id="40" dur="500" fill="hold"/>
                                        <p:tgtEl>
                                          <p:spTgt spid="112723"/>
                                        </p:tgtEl>
                                        <p:attrNameLst>
                                          <p:attrName>ppt_y</p:attrName>
                                        </p:attrNameLst>
                                      </p:cBhvr>
                                      <p:tavLst>
                                        <p:tav tm="0">
                                          <p:val>
                                            <p:strVal val="#ppt_y"/>
                                          </p:val>
                                        </p:tav>
                                        <p:tav tm="100000">
                                          <p:val>
                                            <p:strVal val="#ppt_y"/>
                                          </p:val>
                                        </p:tav>
                                      </p:tavLst>
                                    </p:anim>
                                    <p:anim calcmode="lin" valueType="num">
                                      <p:cBhvr>
                                        <p:cTn id="41" dur="500" fill="hold"/>
                                        <p:tgtEl>
                                          <p:spTgt spid="112723"/>
                                        </p:tgtEl>
                                        <p:attrNameLst>
                                          <p:attrName>ppt_w</p:attrName>
                                        </p:attrNameLst>
                                      </p:cBhvr>
                                      <p:tavLst>
                                        <p:tav tm="0">
                                          <p:val>
                                            <p:fltVal val="0"/>
                                          </p:val>
                                        </p:tav>
                                        <p:tav tm="100000">
                                          <p:val>
                                            <p:strVal val="#ppt_w"/>
                                          </p:val>
                                        </p:tav>
                                      </p:tavLst>
                                    </p:anim>
                                    <p:anim calcmode="lin" valueType="num">
                                      <p:cBhvr>
                                        <p:cTn id="42" dur="500" fill="hold"/>
                                        <p:tgtEl>
                                          <p:spTgt spid="112723"/>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2" fill="hold" grpId="0" nodeType="clickEffect">
                                  <p:stCondLst>
                                    <p:cond delay="0"/>
                                  </p:stCondLst>
                                  <p:childTnLst>
                                    <p:set>
                                      <p:cBhvr>
                                        <p:cTn id="46" dur="1" fill="hold">
                                          <p:stCondLst>
                                            <p:cond delay="0"/>
                                          </p:stCondLst>
                                        </p:cTn>
                                        <p:tgtEl>
                                          <p:spTgt spid="112724"/>
                                        </p:tgtEl>
                                        <p:attrNameLst>
                                          <p:attrName>style.visibility</p:attrName>
                                        </p:attrNameLst>
                                      </p:cBhvr>
                                      <p:to>
                                        <p:strVal val="visible"/>
                                      </p:to>
                                    </p:set>
                                    <p:anim calcmode="lin" valueType="num">
                                      <p:cBhvr>
                                        <p:cTn id="47" dur="500" fill="hold"/>
                                        <p:tgtEl>
                                          <p:spTgt spid="112724"/>
                                        </p:tgtEl>
                                        <p:attrNameLst>
                                          <p:attrName>ppt_x</p:attrName>
                                        </p:attrNameLst>
                                      </p:cBhvr>
                                      <p:tavLst>
                                        <p:tav tm="0">
                                          <p:val>
                                            <p:strVal val="#ppt_x+#ppt_w/2"/>
                                          </p:val>
                                        </p:tav>
                                        <p:tav tm="100000">
                                          <p:val>
                                            <p:strVal val="#ppt_x"/>
                                          </p:val>
                                        </p:tav>
                                      </p:tavLst>
                                    </p:anim>
                                    <p:anim calcmode="lin" valueType="num">
                                      <p:cBhvr>
                                        <p:cTn id="48" dur="500" fill="hold"/>
                                        <p:tgtEl>
                                          <p:spTgt spid="112724"/>
                                        </p:tgtEl>
                                        <p:attrNameLst>
                                          <p:attrName>ppt_y</p:attrName>
                                        </p:attrNameLst>
                                      </p:cBhvr>
                                      <p:tavLst>
                                        <p:tav tm="0">
                                          <p:val>
                                            <p:strVal val="#ppt_y"/>
                                          </p:val>
                                        </p:tav>
                                        <p:tav tm="100000">
                                          <p:val>
                                            <p:strVal val="#ppt_y"/>
                                          </p:val>
                                        </p:tav>
                                      </p:tavLst>
                                    </p:anim>
                                    <p:anim calcmode="lin" valueType="num">
                                      <p:cBhvr>
                                        <p:cTn id="49" dur="500" fill="hold"/>
                                        <p:tgtEl>
                                          <p:spTgt spid="112724"/>
                                        </p:tgtEl>
                                        <p:attrNameLst>
                                          <p:attrName>ppt_w</p:attrName>
                                        </p:attrNameLst>
                                      </p:cBhvr>
                                      <p:tavLst>
                                        <p:tav tm="0">
                                          <p:val>
                                            <p:fltVal val="0"/>
                                          </p:val>
                                        </p:tav>
                                        <p:tav tm="100000">
                                          <p:val>
                                            <p:strVal val="#ppt_w"/>
                                          </p:val>
                                        </p:tav>
                                      </p:tavLst>
                                    </p:anim>
                                    <p:anim calcmode="lin" valueType="num">
                                      <p:cBhvr>
                                        <p:cTn id="50" dur="500" fill="hold"/>
                                        <p:tgtEl>
                                          <p:spTgt spid="112724"/>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2" fill="hold" grpId="0" nodeType="clickEffect">
                                  <p:stCondLst>
                                    <p:cond delay="0"/>
                                  </p:stCondLst>
                                  <p:childTnLst>
                                    <p:set>
                                      <p:cBhvr>
                                        <p:cTn id="54" dur="1" fill="hold">
                                          <p:stCondLst>
                                            <p:cond delay="0"/>
                                          </p:stCondLst>
                                        </p:cTn>
                                        <p:tgtEl>
                                          <p:spTgt spid="112725"/>
                                        </p:tgtEl>
                                        <p:attrNameLst>
                                          <p:attrName>style.visibility</p:attrName>
                                        </p:attrNameLst>
                                      </p:cBhvr>
                                      <p:to>
                                        <p:strVal val="visible"/>
                                      </p:to>
                                    </p:set>
                                    <p:anim calcmode="lin" valueType="num">
                                      <p:cBhvr>
                                        <p:cTn id="55" dur="500" fill="hold"/>
                                        <p:tgtEl>
                                          <p:spTgt spid="112725"/>
                                        </p:tgtEl>
                                        <p:attrNameLst>
                                          <p:attrName>ppt_x</p:attrName>
                                        </p:attrNameLst>
                                      </p:cBhvr>
                                      <p:tavLst>
                                        <p:tav tm="0">
                                          <p:val>
                                            <p:strVal val="#ppt_x+#ppt_w/2"/>
                                          </p:val>
                                        </p:tav>
                                        <p:tav tm="100000">
                                          <p:val>
                                            <p:strVal val="#ppt_x"/>
                                          </p:val>
                                        </p:tav>
                                      </p:tavLst>
                                    </p:anim>
                                    <p:anim calcmode="lin" valueType="num">
                                      <p:cBhvr>
                                        <p:cTn id="56" dur="500" fill="hold"/>
                                        <p:tgtEl>
                                          <p:spTgt spid="112725"/>
                                        </p:tgtEl>
                                        <p:attrNameLst>
                                          <p:attrName>ppt_y</p:attrName>
                                        </p:attrNameLst>
                                      </p:cBhvr>
                                      <p:tavLst>
                                        <p:tav tm="0">
                                          <p:val>
                                            <p:strVal val="#ppt_y"/>
                                          </p:val>
                                        </p:tav>
                                        <p:tav tm="100000">
                                          <p:val>
                                            <p:strVal val="#ppt_y"/>
                                          </p:val>
                                        </p:tav>
                                      </p:tavLst>
                                    </p:anim>
                                    <p:anim calcmode="lin" valueType="num">
                                      <p:cBhvr>
                                        <p:cTn id="57" dur="500" fill="hold"/>
                                        <p:tgtEl>
                                          <p:spTgt spid="112725"/>
                                        </p:tgtEl>
                                        <p:attrNameLst>
                                          <p:attrName>ppt_w</p:attrName>
                                        </p:attrNameLst>
                                      </p:cBhvr>
                                      <p:tavLst>
                                        <p:tav tm="0">
                                          <p:val>
                                            <p:fltVal val="0"/>
                                          </p:val>
                                        </p:tav>
                                        <p:tav tm="100000">
                                          <p:val>
                                            <p:strVal val="#ppt_w"/>
                                          </p:val>
                                        </p:tav>
                                      </p:tavLst>
                                    </p:anim>
                                    <p:anim calcmode="lin" valueType="num">
                                      <p:cBhvr>
                                        <p:cTn id="58" dur="500" fill="hold"/>
                                        <p:tgtEl>
                                          <p:spTgt spid="112725"/>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112726"/>
                                        </p:tgtEl>
                                        <p:attrNameLst>
                                          <p:attrName>style.visibility</p:attrName>
                                        </p:attrNameLst>
                                      </p:cBhvr>
                                      <p:to>
                                        <p:strVal val="visible"/>
                                      </p:to>
                                    </p:set>
                                    <p:anim calcmode="lin" valueType="num">
                                      <p:cBhvr>
                                        <p:cTn id="63" dur="500" fill="hold"/>
                                        <p:tgtEl>
                                          <p:spTgt spid="112726"/>
                                        </p:tgtEl>
                                        <p:attrNameLst>
                                          <p:attrName>ppt_x</p:attrName>
                                        </p:attrNameLst>
                                      </p:cBhvr>
                                      <p:tavLst>
                                        <p:tav tm="0">
                                          <p:val>
                                            <p:strVal val="#ppt_x"/>
                                          </p:val>
                                        </p:tav>
                                        <p:tav tm="100000">
                                          <p:val>
                                            <p:strVal val="#ppt_x"/>
                                          </p:val>
                                        </p:tav>
                                      </p:tavLst>
                                    </p:anim>
                                    <p:anim calcmode="lin" valueType="num">
                                      <p:cBhvr>
                                        <p:cTn id="64" dur="500" fill="hold"/>
                                        <p:tgtEl>
                                          <p:spTgt spid="112726"/>
                                        </p:tgtEl>
                                        <p:attrNameLst>
                                          <p:attrName>ppt_y</p:attrName>
                                        </p:attrNameLst>
                                      </p:cBhvr>
                                      <p:tavLst>
                                        <p:tav tm="0">
                                          <p:val>
                                            <p:strVal val="#ppt_y-#ppt_h/2"/>
                                          </p:val>
                                        </p:tav>
                                        <p:tav tm="100000">
                                          <p:val>
                                            <p:strVal val="#ppt_y"/>
                                          </p:val>
                                        </p:tav>
                                      </p:tavLst>
                                    </p:anim>
                                    <p:anim calcmode="lin" valueType="num">
                                      <p:cBhvr>
                                        <p:cTn id="65" dur="500" fill="hold"/>
                                        <p:tgtEl>
                                          <p:spTgt spid="112726"/>
                                        </p:tgtEl>
                                        <p:attrNameLst>
                                          <p:attrName>ppt_w</p:attrName>
                                        </p:attrNameLst>
                                      </p:cBhvr>
                                      <p:tavLst>
                                        <p:tav tm="0">
                                          <p:val>
                                            <p:strVal val="#ppt_w"/>
                                          </p:val>
                                        </p:tav>
                                        <p:tav tm="100000">
                                          <p:val>
                                            <p:strVal val="#ppt_w"/>
                                          </p:val>
                                        </p:tav>
                                      </p:tavLst>
                                    </p:anim>
                                    <p:anim calcmode="lin" valueType="num">
                                      <p:cBhvr>
                                        <p:cTn id="66" dur="500" fill="hold"/>
                                        <p:tgtEl>
                                          <p:spTgt spid="112726"/>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112727"/>
                                        </p:tgtEl>
                                        <p:attrNameLst>
                                          <p:attrName>style.visibility</p:attrName>
                                        </p:attrNameLst>
                                      </p:cBhvr>
                                      <p:to>
                                        <p:strVal val="visible"/>
                                      </p:to>
                                    </p:set>
                                    <p:anim calcmode="lin" valueType="num">
                                      <p:cBhvr>
                                        <p:cTn id="71" dur="500" fill="hold"/>
                                        <p:tgtEl>
                                          <p:spTgt spid="112727"/>
                                        </p:tgtEl>
                                        <p:attrNameLst>
                                          <p:attrName>ppt_x</p:attrName>
                                        </p:attrNameLst>
                                      </p:cBhvr>
                                      <p:tavLst>
                                        <p:tav tm="0">
                                          <p:val>
                                            <p:strVal val="#ppt_x-#ppt_w/2"/>
                                          </p:val>
                                        </p:tav>
                                        <p:tav tm="100000">
                                          <p:val>
                                            <p:strVal val="#ppt_x"/>
                                          </p:val>
                                        </p:tav>
                                      </p:tavLst>
                                    </p:anim>
                                    <p:anim calcmode="lin" valueType="num">
                                      <p:cBhvr>
                                        <p:cTn id="72" dur="500" fill="hold"/>
                                        <p:tgtEl>
                                          <p:spTgt spid="112727"/>
                                        </p:tgtEl>
                                        <p:attrNameLst>
                                          <p:attrName>ppt_y</p:attrName>
                                        </p:attrNameLst>
                                      </p:cBhvr>
                                      <p:tavLst>
                                        <p:tav tm="0">
                                          <p:val>
                                            <p:strVal val="#ppt_y"/>
                                          </p:val>
                                        </p:tav>
                                        <p:tav tm="100000">
                                          <p:val>
                                            <p:strVal val="#ppt_y"/>
                                          </p:val>
                                        </p:tav>
                                      </p:tavLst>
                                    </p:anim>
                                    <p:anim calcmode="lin" valueType="num">
                                      <p:cBhvr>
                                        <p:cTn id="73" dur="500" fill="hold"/>
                                        <p:tgtEl>
                                          <p:spTgt spid="112727"/>
                                        </p:tgtEl>
                                        <p:attrNameLst>
                                          <p:attrName>ppt_w</p:attrName>
                                        </p:attrNameLst>
                                      </p:cBhvr>
                                      <p:tavLst>
                                        <p:tav tm="0">
                                          <p:val>
                                            <p:fltVal val="0"/>
                                          </p:val>
                                        </p:tav>
                                        <p:tav tm="100000">
                                          <p:val>
                                            <p:strVal val="#ppt_w"/>
                                          </p:val>
                                        </p:tav>
                                      </p:tavLst>
                                    </p:anim>
                                    <p:anim calcmode="lin" valueType="num">
                                      <p:cBhvr>
                                        <p:cTn id="74" dur="500" fill="hold"/>
                                        <p:tgtEl>
                                          <p:spTgt spid="112727"/>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1272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grpId="0" nodeType="clickEffect">
                                  <p:stCondLst>
                                    <p:cond delay="0"/>
                                  </p:stCondLst>
                                  <p:childTnLst>
                                    <p:set>
                                      <p:cBhvr>
                                        <p:cTn id="82" dur="1" fill="hold">
                                          <p:stCondLst>
                                            <p:cond delay="0"/>
                                          </p:stCondLst>
                                        </p:cTn>
                                        <p:tgtEl>
                                          <p:spTgt spid="112729"/>
                                        </p:tgtEl>
                                        <p:attrNameLst>
                                          <p:attrName>style.visibility</p:attrName>
                                        </p:attrNameLst>
                                      </p:cBhvr>
                                      <p:to>
                                        <p:strVal val="visible"/>
                                      </p:to>
                                    </p:set>
                                    <p:anim calcmode="lin" valueType="num">
                                      <p:cBhvr>
                                        <p:cTn id="83" dur="500" fill="hold"/>
                                        <p:tgtEl>
                                          <p:spTgt spid="112729"/>
                                        </p:tgtEl>
                                        <p:attrNameLst>
                                          <p:attrName>ppt_x</p:attrName>
                                        </p:attrNameLst>
                                      </p:cBhvr>
                                      <p:tavLst>
                                        <p:tav tm="0">
                                          <p:val>
                                            <p:strVal val="#ppt_x-#ppt_w/2"/>
                                          </p:val>
                                        </p:tav>
                                        <p:tav tm="100000">
                                          <p:val>
                                            <p:strVal val="#ppt_x"/>
                                          </p:val>
                                        </p:tav>
                                      </p:tavLst>
                                    </p:anim>
                                    <p:anim calcmode="lin" valueType="num">
                                      <p:cBhvr>
                                        <p:cTn id="84" dur="500" fill="hold"/>
                                        <p:tgtEl>
                                          <p:spTgt spid="112729"/>
                                        </p:tgtEl>
                                        <p:attrNameLst>
                                          <p:attrName>ppt_y</p:attrName>
                                        </p:attrNameLst>
                                      </p:cBhvr>
                                      <p:tavLst>
                                        <p:tav tm="0">
                                          <p:val>
                                            <p:strVal val="#ppt_y"/>
                                          </p:val>
                                        </p:tav>
                                        <p:tav tm="100000">
                                          <p:val>
                                            <p:strVal val="#ppt_y"/>
                                          </p:val>
                                        </p:tav>
                                      </p:tavLst>
                                    </p:anim>
                                    <p:anim calcmode="lin" valueType="num">
                                      <p:cBhvr>
                                        <p:cTn id="85" dur="500" fill="hold"/>
                                        <p:tgtEl>
                                          <p:spTgt spid="112729"/>
                                        </p:tgtEl>
                                        <p:attrNameLst>
                                          <p:attrName>ppt_w</p:attrName>
                                        </p:attrNameLst>
                                      </p:cBhvr>
                                      <p:tavLst>
                                        <p:tav tm="0">
                                          <p:val>
                                            <p:fltVal val="0"/>
                                          </p:val>
                                        </p:tav>
                                        <p:tav tm="100000">
                                          <p:val>
                                            <p:strVal val="#ppt_w"/>
                                          </p:val>
                                        </p:tav>
                                      </p:tavLst>
                                    </p:anim>
                                    <p:anim calcmode="lin" valueType="num">
                                      <p:cBhvr>
                                        <p:cTn id="86" dur="500" fill="hold"/>
                                        <p:tgtEl>
                                          <p:spTgt spid="1127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7" grpId="0" animBg="1"/>
      <p:bldP spid="112718" grpId="0" animBg="1"/>
      <p:bldP spid="112719" grpId="0" animBg="1"/>
      <p:bldP spid="112722" grpId="0" animBg="1"/>
      <p:bldP spid="112723" grpId="0" animBg="1"/>
      <p:bldP spid="112724" grpId="0" animBg="1"/>
      <p:bldP spid="112725" grpId="0" animBg="1"/>
      <p:bldP spid="112726" grpId="0" animBg="1"/>
      <p:bldP spid="112727" grpId="0" animBg="1"/>
      <p:bldP spid="112728" grpId="0" autoUpdateAnimBg="0"/>
      <p:bldP spid="11272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4" name="Rectangle 2"/>
          <p:cNvSpPr>
            <a:spLocks noGrp="1" noChangeArrowheads="1"/>
          </p:cNvSpPr>
          <p:nvPr>
            <p:ph idx="1"/>
          </p:nvPr>
        </p:nvSpPr>
        <p:spPr>
          <a:xfrm>
            <a:off x="685800" y="609600"/>
            <a:ext cx="7772400" cy="5715000"/>
          </a:xfrm>
        </p:spPr>
        <p:txBody>
          <a:bodyPr/>
          <a:lstStyle/>
          <a:p>
            <a:pPr eaLnBrk="1" hangingPunct="1"/>
            <a:r>
              <a:rPr lang="zh-CN" altLang="en-US" smtClean="0"/>
              <a:t>有些种类的</a:t>
            </a:r>
            <a:r>
              <a:rPr lang="en-US" altLang="zh-CN" smtClean="0"/>
              <a:t>I/O</a:t>
            </a:r>
            <a:r>
              <a:rPr lang="zh-CN" altLang="en-US" smtClean="0"/>
              <a:t>接口控制器可以控制多台</a:t>
            </a:r>
            <a:r>
              <a:rPr lang="en-US" altLang="zh-CN" smtClean="0"/>
              <a:t>I/O</a:t>
            </a:r>
            <a:r>
              <a:rPr lang="zh-CN" altLang="en-US" smtClean="0"/>
              <a:t>设备，如多用户卡。这种方式称之为现代星型</a:t>
            </a:r>
            <a:r>
              <a:rPr lang="en-US" altLang="zh-CN" smtClean="0"/>
              <a:t>I/O</a:t>
            </a:r>
            <a:r>
              <a:rPr lang="zh-CN" altLang="en-US" smtClean="0"/>
              <a:t>设备的连接方式。</a:t>
            </a:r>
          </a:p>
        </p:txBody>
      </p:sp>
      <p:sp>
        <p:nvSpPr>
          <p:cNvPr id="3" name="日期占位符 3"/>
          <p:cNvSpPr>
            <a:spLocks noGrp="1"/>
          </p:cNvSpPr>
          <p:nvPr>
            <p:ph type="dt" sz="half" idx="10"/>
          </p:nvPr>
        </p:nvSpPr>
        <p:spPr/>
        <p:txBody>
          <a:bodyPr/>
          <a:lstStyle/>
          <a:p>
            <a:pPr>
              <a:defRPr/>
            </a:pPr>
            <a:fld id="{F90C1617-DE59-4519-9A00-30FE01A60DCF}"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C364213-703A-46B1-9AEB-F6283AD7C5F4}" type="slidenum">
              <a:rPr lang="en-US" altLang="zh-CN" sz="1400">
                <a:solidFill>
                  <a:schemeClr val="bg2"/>
                </a:solidFill>
                <a:latin typeface="Tahoma" panose="020B0604030504040204" pitchFamily="34" charset="0"/>
              </a:rPr>
              <a:pPr eaLnBrk="1" hangingPunct="1"/>
              <a:t>12</a:t>
            </a:fld>
            <a:endParaRPr lang="en-US" altLang="zh-CN" sz="1400">
              <a:solidFill>
                <a:schemeClr val="bg2"/>
              </a:solidFill>
              <a:latin typeface="Tahoma" panose="020B0604030504040204" pitchFamily="34" charset="0"/>
            </a:endParaRPr>
          </a:p>
        </p:txBody>
      </p:sp>
      <p:grpSp>
        <p:nvGrpSpPr>
          <p:cNvPr id="30725" name="组合 5"/>
          <p:cNvGrpSpPr>
            <a:grpSpLocks/>
          </p:cNvGrpSpPr>
          <p:nvPr/>
        </p:nvGrpSpPr>
        <p:grpSpPr bwMode="auto">
          <a:xfrm>
            <a:off x="1428750" y="2214563"/>
            <a:ext cx="6453188" cy="3886200"/>
            <a:chOff x="762000" y="685800"/>
            <a:chExt cx="7086600" cy="4267200"/>
          </a:xfrm>
        </p:grpSpPr>
        <p:sp>
          <p:nvSpPr>
            <p:cNvPr id="30726" name="Line 2"/>
            <p:cNvSpPr>
              <a:spLocks noChangeShapeType="1"/>
            </p:cNvSpPr>
            <p:nvPr/>
          </p:nvSpPr>
          <p:spPr bwMode="auto">
            <a:xfrm>
              <a:off x="1295400" y="1524000"/>
              <a:ext cx="655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Line 3"/>
            <p:cNvSpPr>
              <a:spLocks noChangeShapeType="1"/>
            </p:cNvSpPr>
            <p:nvPr/>
          </p:nvSpPr>
          <p:spPr bwMode="auto">
            <a:xfrm>
              <a:off x="1295400" y="1828800"/>
              <a:ext cx="655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8" name="AutoShape 4"/>
            <p:cNvSpPr>
              <a:spLocks noChangeArrowheads="1"/>
            </p:cNvSpPr>
            <p:nvPr/>
          </p:nvSpPr>
          <p:spPr bwMode="auto">
            <a:xfrm>
              <a:off x="4191000" y="1828800"/>
              <a:ext cx="533400" cy="762000"/>
            </a:xfrm>
            <a:prstGeom prst="upDownArrow">
              <a:avLst>
                <a:gd name="adj1" fmla="val 50000"/>
                <a:gd name="adj2" fmla="val 28571"/>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0729" name="Text Box 5"/>
            <p:cNvSpPr txBox="1">
              <a:spLocks noChangeArrowheads="1"/>
            </p:cNvSpPr>
            <p:nvPr/>
          </p:nvSpPr>
          <p:spPr bwMode="auto">
            <a:xfrm>
              <a:off x="2667000" y="2590800"/>
              <a:ext cx="3429000" cy="5476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多用户接口适配器</a:t>
              </a:r>
            </a:p>
          </p:txBody>
        </p:sp>
        <p:sp>
          <p:nvSpPr>
            <p:cNvPr id="30730" name="Text Box 6"/>
            <p:cNvSpPr txBox="1">
              <a:spLocks noChangeArrowheads="1"/>
            </p:cNvSpPr>
            <p:nvPr/>
          </p:nvSpPr>
          <p:spPr bwMode="auto">
            <a:xfrm>
              <a:off x="2209800" y="4114800"/>
              <a:ext cx="1371600" cy="838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终端</a:t>
              </a:r>
            </a:p>
          </p:txBody>
        </p:sp>
        <p:sp>
          <p:nvSpPr>
            <p:cNvPr id="30731" name="Text Box 7"/>
            <p:cNvSpPr txBox="1">
              <a:spLocks noChangeArrowheads="1"/>
            </p:cNvSpPr>
            <p:nvPr/>
          </p:nvSpPr>
          <p:spPr bwMode="auto">
            <a:xfrm>
              <a:off x="4953000" y="4114800"/>
              <a:ext cx="1371600" cy="838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终端</a:t>
              </a:r>
            </a:p>
          </p:txBody>
        </p:sp>
        <p:sp>
          <p:nvSpPr>
            <p:cNvPr id="30732" name="Line 8"/>
            <p:cNvSpPr>
              <a:spLocks noChangeShapeType="1"/>
            </p:cNvSpPr>
            <p:nvPr/>
          </p:nvSpPr>
          <p:spPr bwMode="auto">
            <a:xfrm flipH="1">
              <a:off x="2976563" y="3124200"/>
              <a:ext cx="985837"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9"/>
            <p:cNvSpPr>
              <a:spLocks noChangeShapeType="1"/>
            </p:cNvSpPr>
            <p:nvPr/>
          </p:nvSpPr>
          <p:spPr bwMode="auto">
            <a:xfrm>
              <a:off x="4800600" y="3124200"/>
              <a:ext cx="9906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Text Box 10"/>
            <p:cNvSpPr txBox="1">
              <a:spLocks noChangeArrowheads="1"/>
            </p:cNvSpPr>
            <p:nvPr/>
          </p:nvSpPr>
          <p:spPr bwMode="auto">
            <a:xfrm>
              <a:off x="3581400" y="4114800"/>
              <a:ext cx="137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a:t>
              </a:r>
            </a:p>
          </p:txBody>
        </p:sp>
        <p:sp>
          <p:nvSpPr>
            <p:cNvPr id="30735" name="Text Box 11"/>
            <p:cNvSpPr txBox="1">
              <a:spLocks noChangeArrowheads="1"/>
            </p:cNvSpPr>
            <p:nvPr/>
          </p:nvSpPr>
          <p:spPr bwMode="auto">
            <a:xfrm>
              <a:off x="762000" y="685800"/>
              <a:ext cx="137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总线</a:t>
              </a: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2100" name="Rectangle 2"/>
          <p:cNvSpPr>
            <a:spLocks noGrp="1" noChangeArrowheads="1"/>
          </p:cNvSpPr>
          <p:nvPr>
            <p:ph type="title"/>
          </p:nvPr>
        </p:nvSpPr>
        <p:spPr>
          <a:xfrm>
            <a:off x="381000" y="381000"/>
            <a:ext cx="8001000" cy="685800"/>
          </a:xfrm>
        </p:spPr>
        <p:txBody>
          <a:bodyPr/>
          <a:lstStyle/>
          <a:p>
            <a:pPr eaLnBrk="1" hangingPunct="1"/>
            <a:r>
              <a:rPr lang="en-US" altLang="zh-CN" smtClean="0">
                <a:latin typeface="隶书" panose="02010509060101010101" pitchFamily="49" charset="-122"/>
              </a:rPr>
              <a:t>8. </a:t>
            </a:r>
            <a:r>
              <a:rPr lang="zh-CN" altLang="en-US" smtClean="0">
                <a:latin typeface="隶书" panose="02010509060101010101" pitchFamily="49" charset="-122"/>
              </a:rPr>
              <a:t>多重中断与中断屏蔽</a:t>
            </a:r>
          </a:p>
        </p:txBody>
      </p:sp>
      <p:sp>
        <p:nvSpPr>
          <p:cNvPr id="113667" name="Rectangle 3"/>
          <p:cNvSpPr>
            <a:spLocks noGrp="1" noChangeArrowheads="1"/>
          </p:cNvSpPr>
          <p:nvPr>
            <p:ph idx="1"/>
          </p:nvPr>
        </p:nvSpPr>
        <p:spPr>
          <a:xfrm>
            <a:off x="457200" y="1295400"/>
            <a:ext cx="8229600" cy="4953000"/>
          </a:xfrm>
        </p:spPr>
        <p:txBody>
          <a:bodyPr/>
          <a:lstStyle/>
          <a:p>
            <a:pPr eaLnBrk="1" hangingPunct="1">
              <a:lnSpc>
                <a:spcPct val="90000"/>
              </a:lnSpc>
            </a:pPr>
            <a:r>
              <a:rPr lang="en-US" altLang="zh-CN" smtClean="0">
                <a:latin typeface="宋体" panose="02010600030101010101" pitchFamily="2" charset="-122"/>
              </a:rPr>
              <a:t>1</a:t>
            </a:r>
            <a:r>
              <a:rPr lang="zh-CN" altLang="en-US" smtClean="0">
                <a:latin typeface="宋体" panose="02010600030101010101" pitchFamily="2" charset="-122"/>
              </a:rPr>
              <a:t>）</a:t>
            </a:r>
            <a:r>
              <a:rPr lang="en-US" altLang="zh-CN" smtClean="0">
                <a:latin typeface="宋体" panose="02010600030101010101" pitchFamily="2" charset="-122"/>
              </a:rPr>
              <a:t> </a:t>
            </a:r>
            <a:r>
              <a:rPr lang="zh-CN" altLang="en-US" smtClean="0">
                <a:latin typeface="宋体" panose="02010600030101010101" pitchFamily="2" charset="-122"/>
              </a:rPr>
              <a:t>多重中断（中断嵌套）</a:t>
            </a:r>
          </a:p>
          <a:p>
            <a:pPr eaLnBrk="1" hangingPunct="1">
              <a:lnSpc>
                <a:spcPct val="90000"/>
              </a:lnSpc>
            </a:pPr>
            <a:r>
              <a:rPr lang="en-US" altLang="zh-CN" smtClean="0">
                <a:latin typeface="宋体" panose="02010600030101010101" pitchFamily="2" charset="-122"/>
              </a:rPr>
              <a:t>CPU</a:t>
            </a:r>
            <a:r>
              <a:rPr lang="zh-CN" altLang="en-US" smtClean="0">
                <a:latin typeface="宋体" panose="02010600030101010101" pitchFamily="2" charset="-122"/>
              </a:rPr>
              <a:t>在处理某一级中断过程中．又遇到了新的中断请求，</a:t>
            </a:r>
            <a:r>
              <a:rPr lang="en-US" altLang="zh-CN" smtClean="0">
                <a:latin typeface="宋体" panose="02010600030101010101" pitchFamily="2" charset="-122"/>
              </a:rPr>
              <a:t>CPU</a:t>
            </a:r>
            <a:r>
              <a:rPr lang="zh-CN" altLang="en-US" smtClean="0">
                <a:latin typeface="宋体" panose="02010600030101010101" pitchFamily="2" charset="-122"/>
              </a:rPr>
              <a:t>暂停原中断的处理，而转入处理新的中断，待处理完毕，再恢复原来中断的处理，这种中断称为多重中断，也称中断嵌套。</a:t>
            </a:r>
          </a:p>
          <a:p>
            <a:pPr eaLnBrk="1" hangingPunct="1">
              <a:lnSpc>
                <a:spcPct val="90000"/>
              </a:lnSpc>
            </a:pPr>
            <a:r>
              <a:rPr lang="en-US" altLang="zh-CN" smtClean="0">
                <a:latin typeface="宋体" panose="02010600030101010101" pitchFamily="2" charset="-122"/>
              </a:rPr>
              <a:t>2</a:t>
            </a:r>
            <a:r>
              <a:rPr lang="zh-CN" altLang="en-US" smtClean="0">
                <a:latin typeface="宋体" panose="02010600030101010101" pitchFamily="2" charset="-122"/>
              </a:rPr>
              <a:t>）</a:t>
            </a:r>
            <a:r>
              <a:rPr lang="en-US" altLang="zh-CN" smtClean="0">
                <a:latin typeface="宋体" panose="02010600030101010101" pitchFamily="2" charset="-122"/>
              </a:rPr>
              <a:t> </a:t>
            </a:r>
            <a:r>
              <a:rPr lang="zh-CN" altLang="en-US" smtClean="0">
                <a:latin typeface="宋体" panose="02010600030101010101" pitchFamily="2" charset="-122"/>
              </a:rPr>
              <a:t>多重中断的处理原则</a:t>
            </a:r>
          </a:p>
          <a:p>
            <a:pPr eaLnBrk="1" hangingPunct="1">
              <a:lnSpc>
                <a:spcPct val="90000"/>
              </a:lnSpc>
            </a:pPr>
            <a:r>
              <a:rPr lang="zh-CN" altLang="en-US" smtClean="0">
                <a:latin typeface="宋体" panose="02010600030101010101" pitchFamily="2" charset="-122"/>
              </a:rPr>
              <a:t>⑴ 若新的中断的优先级高于原来中断的优先级，则响应新的中断请求；</a:t>
            </a:r>
          </a:p>
          <a:p>
            <a:pPr eaLnBrk="1" hangingPunct="1">
              <a:lnSpc>
                <a:spcPct val="90000"/>
              </a:lnSpc>
            </a:pPr>
            <a:r>
              <a:rPr lang="zh-CN" altLang="en-US" smtClean="0">
                <a:latin typeface="宋体" panose="02010600030101010101" pitchFamily="2" charset="-122"/>
              </a:rPr>
              <a:t>⑵ 若新的中断优先级同于或低于原来中断的优先级，则不予响应，必须待原来中断处理完，再响应新的中断。</a:t>
            </a:r>
          </a:p>
        </p:txBody>
      </p:sp>
      <p:sp>
        <p:nvSpPr>
          <p:cNvPr id="4" name="日期占位符 3"/>
          <p:cNvSpPr>
            <a:spLocks noGrp="1"/>
          </p:cNvSpPr>
          <p:nvPr>
            <p:ph type="dt" sz="half" idx="10"/>
          </p:nvPr>
        </p:nvSpPr>
        <p:spPr/>
        <p:txBody>
          <a:bodyPr/>
          <a:lstStyle/>
          <a:p>
            <a:pPr>
              <a:defRPr/>
            </a:pPr>
            <a:fld id="{143A1F4F-8C56-4F16-8834-CADD4812FA58}"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9A746AD-D419-4E2D-B45E-0F264031F432}" type="slidenum">
              <a:rPr lang="en-US" altLang="zh-CN" sz="1400">
                <a:solidFill>
                  <a:schemeClr val="bg2"/>
                </a:solidFill>
                <a:latin typeface="Tahoma" panose="020B0604030504040204" pitchFamily="34" charset="0"/>
              </a:rPr>
              <a:pPr eaLnBrk="1" hangingPunct="1"/>
              <a:t>120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6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4" name="Rectangle 2"/>
          <p:cNvSpPr>
            <a:spLocks noGrp="1" noChangeArrowheads="1"/>
          </p:cNvSpPr>
          <p:nvPr>
            <p:ph type="title"/>
          </p:nvPr>
        </p:nvSpPr>
        <p:spPr>
          <a:xfrm>
            <a:off x="381000" y="381000"/>
            <a:ext cx="8001000" cy="609600"/>
          </a:xfrm>
        </p:spPr>
        <p:txBody>
          <a:bodyPr/>
          <a:lstStyle/>
          <a:p>
            <a:pPr eaLnBrk="1" hangingPunct="1"/>
            <a:r>
              <a:rPr lang="zh-CN" altLang="en-US" smtClean="0"/>
              <a:t>中断嵌套</a:t>
            </a:r>
          </a:p>
        </p:txBody>
      </p:sp>
      <p:sp>
        <p:nvSpPr>
          <p:cNvPr id="32" name="日期占位符 3"/>
          <p:cNvSpPr>
            <a:spLocks noGrp="1"/>
          </p:cNvSpPr>
          <p:nvPr>
            <p:ph type="dt" sz="half" idx="10"/>
          </p:nvPr>
        </p:nvSpPr>
        <p:spPr/>
        <p:txBody>
          <a:bodyPr/>
          <a:lstStyle/>
          <a:p>
            <a:pPr>
              <a:defRPr/>
            </a:pPr>
            <a:fld id="{7218B128-6014-4D77-A0B4-650E2547C1EC}" type="datetime1">
              <a:rPr lang="zh-CN" altLang="en-US"/>
              <a:pPr>
                <a:defRPr/>
              </a:pPr>
              <a:t>2021/9/12</a:t>
            </a:fld>
            <a:endParaRPr lang="en-US" altLang="zh-CN"/>
          </a:p>
        </p:txBody>
      </p:sp>
      <p:sp>
        <p:nvSpPr>
          <p:cNvPr id="34"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DD3CFE4-68F3-41FC-B12E-8006B85FBB23}" type="slidenum">
              <a:rPr lang="en-US" altLang="zh-CN" sz="1400">
                <a:solidFill>
                  <a:schemeClr val="bg2"/>
                </a:solidFill>
                <a:latin typeface="Tahoma" panose="020B0604030504040204" pitchFamily="34" charset="0"/>
              </a:rPr>
              <a:pPr eaLnBrk="1" hangingPunct="1"/>
              <a:t>121</a:t>
            </a:fld>
            <a:endParaRPr lang="en-US" altLang="zh-CN" sz="1400">
              <a:solidFill>
                <a:schemeClr val="bg2"/>
              </a:solidFill>
              <a:latin typeface="Tahoma" panose="020B0604030504040204" pitchFamily="34" charset="0"/>
            </a:endParaRPr>
          </a:p>
        </p:txBody>
      </p:sp>
      <p:sp>
        <p:nvSpPr>
          <p:cNvPr id="133125" name="Text Box 3"/>
          <p:cNvSpPr txBox="1">
            <a:spLocks noChangeArrowheads="1"/>
          </p:cNvSpPr>
          <p:nvPr/>
        </p:nvSpPr>
        <p:spPr bwMode="auto">
          <a:xfrm>
            <a:off x="1524000" y="16764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主程序</a:t>
            </a:r>
          </a:p>
        </p:txBody>
      </p:sp>
      <p:sp>
        <p:nvSpPr>
          <p:cNvPr id="133126" name="Line 4"/>
          <p:cNvSpPr>
            <a:spLocks noChangeShapeType="1"/>
          </p:cNvSpPr>
          <p:nvPr/>
        </p:nvSpPr>
        <p:spPr bwMode="auto">
          <a:xfrm>
            <a:off x="2057400" y="2057400"/>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7" name="Text Box 5"/>
          <p:cNvSpPr txBox="1">
            <a:spLocks noChangeArrowheads="1"/>
          </p:cNvSpPr>
          <p:nvPr/>
        </p:nvSpPr>
        <p:spPr bwMode="auto">
          <a:xfrm>
            <a:off x="1447800" y="2743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K</a:t>
            </a:r>
            <a:r>
              <a:rPr lang="zh-CN" altLang="en-US" sz="2000" b="1">
                <a:latin typeface="宋体" panose="02010600030101010101" pitchFamily="2" charset="-122"/>
              </a:rPr>
              <a:t>：</a:t>
            </a:r>
          </a:p>
        </p:txBody>
      </p:sp>
      <p:sp>
        <p:nvSpPr>
          <p:cNvPr id="133128" name="Text Box 6"/>
          <p:cNvSpPr txBox="1">
            <a:spLocks noChangeArrowheads="1"/>
          </p:cNvSpPr>
          <p:nvPr/>
        </p:nvSpPr>
        <p:spPr bwMode="auto">
          <a:xfrm>
            <a:off x="1066800" y="32004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K</a:t>
            </a:r>
            <a:r>
              <a:rPr lang="zh-CN" altLang="en-US" sz="2000" b="1">
                <a:latin typeface="宋体" panose="02010600030101010101" pitchFamily="2" charset="-122"/>
              </a:rPr>
              <a:t>＋</a:t>
            </a:r>
            <a:r>
              <a:rPr lang="en-US" altLang="zh-CN" sz="2000" b="1">
                <a:latin typeface="宋体" panose="02010600030101010101" pitchFamily="2" charset="-122"/>
              </a:rPr>
              <a:t>1</a:t>
            </a:r>
            <a:r>
              <a:rPr lang="zh-CN" altLang="en-US" sz="2000" b="1">
                <a:latin typeface="宋体" panose="02010600030101010101" pitchFamily="2" charset="-122"/>
              </a:rPr>
              <a:t>：</a:t>
            </a:r>
          </a:p>
        </p:txBody>
      </p:sp>
      <p:sp>
        <p:nvSpPr>
          <p:cNvPr id="133129" name="Line 7"/>
          <p:cNvSpPr>
            <a:spLocks noChangeShapeType="1"/>
          </p:cNvSpPr>
          <p:nvPr/>
        </p:nvSpPr>
        <p:spPr bwMode="auto">
          <a:xfrm>
            <a:off x="2057400" y="3429000"/>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0" name="Line 8"/>
          <p:cNvSpPr>
            <a:spLocks noChangeShapeType="1"/>
          </p:cNvSpPr>
          <p:nvPr/>
        </p:nvSpPr>
        <p:spPr bwMode="auto">
          <a:xfrm>
            <a:off x="1905000" y="2971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1" name="Line 9"/>
          <p:cNvSpPr>
            <a:spLocks noChangeShapeType="1"/>
          </p:cNvSpPr>
          <p:nvPr/>
        </p:nvSpPr>
        <p:spPr bwMode="auto">
          <a:xfrm>
            <a:off x="1905000" y="34290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2" name="Text Box 10"/>
          <p:cNvSpPr txBox="1">
            <a:spLocks noChangeArrowheads="1"/>
          </p:cNvSpPr>
          <p:nvPr/>
        </p:nvSpPr>
        <p:spPr bwMode="auto">
          <a:xfrm>
            <a:off x="3733800" y="1676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服务程序</a:t>
            </a:r>
            <a:r>
              <a:rPr lang="en-US" altLang="zh-CN" sz="2000" b="1"/>
              <a:t>1</a:t>
            </a:r>
          </a:p>
        </p:txBody>
      </p:sp>
      <p:sp>
        <p:nvSpPr>
          <p:cNvPr id="133133" name="Text Box 11"/>
          <p:cNvSpPr txBox="1">
            <a:spLocks noChangeArrowheads="1"/>
          </p:cNvSpPr>
          <p:nvPr/>
        </p:nvSpPr>
        <p:spPr bwMode="auto">
          <a:xfrm>
            <a:off x="6019800" y="1676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服务程序</a:t>
            </a:r>
            <a:r>
              <a:rPr lang="en-US" altLang="zh-CN" sz="2000" b="1"/>
              <a:t>2</a:t>
            </a:r>
          </a:p>
        </p:txBody>
      </p:sp>
      <p:sp>
        <p:nvSpPr>
          <p:cNvPr id="133134" name="Text Box 12"/>
          <p:cNvSpPr txBox="1">
            <a:spLocks noChangeArrowheads="1"/>
          </p:cNvSpPr>
          <p:nvPr/>
        </p:nvSpPr>
        <p:spPr bwMode="auto">
          <a:xfrm>
            <a:off x="3429000" y="2133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N1</a:t>
            </a:r>
            <a:r>
              <a:rPr lang="zh-CN" altLang="en-US" sz="2000" b="1">
                <a:latin typeface="宋体" panose="02010600030101010101" pitchFamily="2" charset="-122"/>
              </a:rPr>
              <a:t>：</a:t>
            </a:r>
          </a:p>
        </p:txBody>
      </p:sp>
      <p:sp>
        <p:nvSpPr>
          <p:cNvPr id="133135" name="Line 13"/>
          <p:cNvSpPr>
            <a:spLocks noChangeShapeType="1"/>
          </p:cNvSpPr>
          <p:nvPr/>
        </p:nvSpPr>
        <p:spPr bwMode="auto">
          <a:xfrm>
            <a:off x="4038600" y="2362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6" name="Text Box 14"/>
          <p:cNvSpPr txBox="1">
            <a:spLocks noChangeArrowheads="1"/>
          </p:cNvSpPr>
          <p:nvPr/>
        </p:nvSpPr>
        <p:spPr bwMode="auto">
          <a:xfrm>
            <a:off x="5943600" y="2133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M1</a:t>
            </a:r>
            <a:r>
              <a:rPr lang="zh-CN" altLang="en-US" sz="2000" b="1">
                <a:latin typeface="宋体" panose="02010600030101010101" pitchFamily="2" charset="-122"/>
              </a:rPr>
              <a:t>：</a:t>
            </a:r>
          </a:p>
        </p:txBody>
      </p:sp>
      <p:sp>
        <p:nvSpPr>
          <p:cNvPr id="133137" name="Line 15"/>
          <p:cNvSpPr>
            <a:spLocks noChangeShapeType="1"/>
          </p:cNvSpPr>
          <p:nvPr/>
        </p:nvSpPr>
        <p:spPr bwMode="auto">
          <a:xfrm>
            <a:off x="6629400" y="2362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8" name="Text Box 16"/>
          <p:cNvSpPr txBox="1">
            <a:spLocks noChangeArrowheads="1"/>
          </p:cNvSpPr>
          <p:nvPr/>
        </p:nvSpPr>
        <p:spPr bwMode="auto">
          <a:xfrm>
            <a:off x="35814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L</a:t>
            </a:r>
            <a:r>
              <a:rPr lang="zh-CN" altLang="en-US" sz="2000" b="1">
                <a:latin typeface="宋体" panose="02010600030101010101" pitchFamily="2" charset="-122"/>
              </a:rPr>
              <a:t>：</a:t>
            </a:r>
          </a:p>
        </p:txBody>
      </p:sp>
      <p:sp>
        <p:nvSpPr>
          <p:cNvPr id="133139" name="Text Box 17"/>
          <p:cNvSpPr txBox="1">
            <a:spLocks noChangeArrowheads="1"/>
          </p:cNvSpPr>
          <p:nvPr/>
        </p:nvSpPr>
        <p:spPr bwMode="auto">
          <a:xfrm>
            <a:off x="3200400" y="3505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L</a:t>
            </a:r>
            <a:r>
              <a:rPr lang="zh-CN" altLang="en-US" sz="2000" b="1">
                <a:latin typeface="宋体" panose="02010600030101010101" pitchFamily="2" charset="-122"/>
              </a:rPr>
              <a:t>＋</a:t>
            </a:r>
            <a:r>
              <a:rPr lang="en-US" altLang="zh-CN" sz="2000" b="1">
                <a:latin typeface="宋体" panose="02010600030101010101" pitchFamily="2" charset="-122"/>
              </a:rPr>
              <a:t>1</a:t>
            </a:r>
            <a:r>
              <a:rPr lang="zh-CN" altLang="en-US" sz="2000" b="1">
                <a:latin typeface="宋体" panose="02010600030101010101" pitchFamily="2" charset="-122"/>
              </a:rPr>
              <a:t>：</a:t>
            </a:r>
          </a:p>
        </p:txBody>
      </p:sp>
      <p:sp>
        <p:nvSpPr>
          <p:cNvPr id="133140" name="Line 18"/>
          <p:cNvSpPr>
            <a:spLocks noChangeShapeType="1"/>
          </p:cNvSpPr>
          <p:nvPr/>
        </p:nvSpPr>
        <p:spPr bwMode="auto">
          <a:xfrm>
            <a:off x="4038600" y="32766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1" name="Line 19"/>
          <p:cNvSpPr>
            <a:spLocks noChangeShapeType="1"/>
          </p:cNvSpPr>
          <p:nvPr/>
        </p:nvSpPr>
        <p:spPr bwMode="auto">
          <a:xfrm>
            <a:off x="4038600" y="3733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2" name="Line 20"/>
          <p:cNvSpPr>
            <a:spLocks noChangeShapeType="1"/>
          </p:cNvSpPr>
          <p:nvPr/>
        </p:nvSpPr>
        <p:spPr bwMode="auto">
          <a:xfrm>
            <a:off x="4191000" y="2362200"/>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3" name="Line 21"/>
          <p:cNvSpPr>
            <a:spLocks noChangeShapeType="1"/>
          </p:cNvSpPr>
          <p:nvPr/>
        </p:nvSpPr>
        <p:spPr bwMode="auto">
          <a:xfrm>
            <a:off x="4191000" y="2362200"/>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4" name="Line 22"/>
          <p:cNvSpPr>
            <a:spLocks noChangeShapeType="1"/>
          </p:cNvSpPr>
          <p:nvPr/>
        </p:nvSpPr>
        <p:spPr bwMode="auto">
          <a:xfrm>
            <a:off x="4191000" y="3733800"/>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5" name="Line 23"/>
          <p:cNvSpPr>
            <a:spLocks noChangeShapeType="1"/>
          </p:cNvSpPr>
          <p:nvPr/>
        </p:nvSpPr>
        <p:spPr bwMode="auto">
          <a:xfrm>
            <a:off x="6781800" y="2362200"/>
            <a:ext cx="0" cy="2209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6" name="Line 24"/>
          <p:cNvSpPr>
            <a:spLocks noChangeShapeType="1"/>
          </p:cNvSpPr>
          <p:nvPr/>
        </p:nvSpPr>
        <p:spPr bwMode="auto">
          <a:xfrm flipV="1">
            <a:off x="2286000" y="2438400"/>
            <a:ext cx="11430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7" name="Line 25"/>
          <p:cNvSpPr>
            <a:spLocks noChangeShapeType="1"/>
          </p:cNvSpPr>
          <p:nvPr/>
        </p:nvSpPr>
        <p:spPr bwMode="auto">
          <a:xfrm flipV="1">
            <a:off x="4343400" y="2438400"/>
            <a:ext cx="14478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8" name="Line 26"/>
          <p:cNvSpPr>
            <a:spLocks noChangeShapeType="1"/>
          </p:cNvSpPr>
          <p:nvPr/>
        </p:nvSpPr>
        <p:spPr bwMode="auto">
          <a:xfrm flipH="1" flipV="1">
            <a:off x="4419600" y="3733800"/>
            <a:ext cx="22098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9" name="Line 27"/>
          <p:cNvSpPr>
            <a:spLocks noChangeShapeType="1"/>
          </p:cNvSpPr>
          <p:nvPr/>
        </p:nvSpPr>
        <p:spPr bwMode="auto">
          <a:xfrm flipH="1" flipV="1">
            <a:off x="2286000" y="3429000"/>
            <a:ext cx="1828800" cy="1219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0" name="Text Box 28"/>
          <p:cNvSpPr txBox="1">
            <a:spLocks noChangeArrowheads="1"/>
          </p:cNvSpPr>
          <p:nvPr/>
        </p:nvSpPr>
        <p:spPr bwMode="auto">
          <a:xfrm>
            <a:off x="6934200" y="43434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中断返回</a:t>
            </a:r>
          </a:p>
        </p:txBody>
      </p:sp>
      <p:sp>
        <p:nvSpPr>
          <p:cNvPr id="133151" name="Text Box 29"/>
          <p:cNvSpPr txBox="1">
            <a:spLocks noChangeArrowheads="1"/>
          </p:cNvSpPr>
          <p:nvPr/>
        </p:nvSpPr>
        <p:spPr bwMode="auto">
          <a:xfrm>
            <a:off x="4267200" y="44958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中断返回</a:t>
            </a:r>
          </a:p>
        </p:txBody>
      </p:sp>
      <p:sp>
        <p:nvSpPr>
          <p:cNvPr id="133152" name="Text Box 30"/>
          <p:cNvSpPr txBox="1">
            <a:spLocks noChangeArrowheads="1"/>
          </p:cNvSpPr>
          <p:nvPr/>
        </p:nvSpPr>
        <p:spPr bwMode="auto">
          <a:xfrm>
            <a:off x="2362200" y="2286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响应</a:t>
            </a:r>
            <a:r>
              <a:rPr lang="en-US" altLang="zh-CN" sz="2000" b="1"/>
              <a:t>1</a:t>
            </a:r>
          </a:p>
        </p:txBody>
      </p:sp>
      <p:sp>
        <p:nvSpPr>
          <p:cNvPr id="133153" name="Text Box 31"/>
          <p:cNvSpPr txBox="1">
            <a:spLocks noChangeArrowheads="1"/>
          </p:cNvSpPr>
          <p:nvPr/>
        </p:nvSpPr>
        <p:spPr bwMode="auto">
          <a:xfrm>
            <a:off x="4419600" y="25146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响应</a:t>
            </a:r>
            <a:r>
              <a:rPr lang="en-US" altLang="zh-CN" sz="2000" b="1"/>
              <a:t>2</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a:xfrm>
            <a:off x="685800" y="533400"/>
            <a:ext cx="7772400" cy="5410200"/>
          </a:xfrm>
        </p:spPr>
        <p:txBody>
          <a:bodyPr/>
          <a:lstStyle/>
          <a:p>
            <a:pPr eaLnBrk="1" hangingPunct="1"/>
            <a:r>
              <a:rPr lang="en-US" altLang="zh-CN" smtClean="0">
                <a:latin typeface="宋体" panose="02010600030101010101" pitchFamily="2" charset="-122"/>
              </a:rPr>
              <a:t>3</a:t>
            </a:r>
            <a:r>
              <a:rPr lang="zh-CN" altLang="en-US" smtClean="0">
                <a:latin typeface="宋体" panose="02010600030101010101" pitchFamily="2" charset="-122"/>
              </a:rPr>
              <a:t>）</a:t>
            </a:r>
            <a:r>
              <a:rPr lang="en-US" altLang="zh-CN" smtClean="0">
                <a:latin typeface="宋体" panose="02010600030101010101" pitchFamily="2" charset="-122"/>
              </a:rPr>
              <a:t> </a:t>
            </a:r>
            <a:r>
              <a:rPr lang="zh-CN" altLang="en-US" smtClean="0">
                <a:latin typeface="宋体" panose="02010600030101010101" pitchFamily="2" charset="-122"/>
              </a:rPr>
              <a:t>实现多重中断处理的方法</a:t>
            </a:r>
          </a:p>
          <a:p>
            <a:pPr eaLnBrk="1" hangingPunct="1"/>
            <a:r>
              <a:rPr lang="zh-CN" altLang="en-US" smtClean="0">
                <a:latin typeface="宋体" panose="02010600030101010101" pitchFamily="2" charset="-122"/>
              </a:rPr>
              <a:t>采用中断屏蔽技术。</a:t>
            </a:r>
          </a:p>
          <a:p>
            <a:pPr eaLnBrk="1" hangingPunct="1"/>
            <a:r>
              <a:rPr lang="zh-CN" altLang="en-US" smtClean="0">
                <a:solidFill>
                  <a:srgbClr val="FFFF00"/>
                </a:solidFill>
                <a:latin typeface="宋体" panose="02010600030101010101" pitchFamily="2" charset="-122"/>
              </a:rPr>
              <a:t>中断屏蔽</a:t>
            </a:r>
            <a:r>
              <a:rPr lang="zh-CN" altLang="en-US" smtClean="0">
                <a:latin typeface="宋体" panose="02010600030101010101" pitchFamily="2" charset="-122"/>
              </a:rPr>
              <a:t>：当产生中断请求后，用程序有选择地封锁部分中断，而允许其余部分中断仍得到响应。</a:t>
            </a:r>
          </a:p>
          <a:p>
            <a:pPr eaLnBrk="1" hangingPunct="1"/>
            <a:r>
              <a:rPr lang="en-US" altLang="zh-CN" smtClean="0">
                <a:latin typeface="宋体" panose="02010600030101010101" pitchFamily="2" charset="-122"/>
              </a:rPr>
              <a:t>4</a:t>
            </a:r>
            <a:r>
              <a:rPr lang="zh-CN" altLang="en-US" smtClean="0">
                <a:latin typeface="宋体" panose="02010600030101010101" pitchFamily="2" charset="-122"/>
              </a:rPr>
              <a:t>）</a:t>
            </a:r>
            <a:r>
              <a:rPr lang="en-US" altLang="zh-CN" smtClean="0">
                <a:latin typeface="宋体" panose="02010600030101010101" pitchFamily="2" charset="-122"/>
              </a:rPr>
              <a:t> </a:t>
            </a:r>
            <a:r>
              <a:rPr lang="zh-CN" altLang="en-US" smtClean="0">
                <a:latin typeface="宋体" panose="02010600030101010101" pitchFamily="2" charset="-122"/>
              </a:rPr>
              <a:t>中断屏蔽的实现方法</a:t>
            </a:r>
          </a:p>
          <a:p>
            <a:pPr eaLnBrk="1" hangingPunct="1"/>
            <a:r>
              <a:rPr lang="zh-CN" altLang="en-US" smtClean="0">
                <a:latin typeface="宋体" panose="02010600030101010101" pitchFamily="2" charset="-122"/>
              </a:rPr>
              <a:t>为每一个可屏蔽的中断源设一个中断屏蔽触发器来屏蔽该中断源的中断请求。</a:t>
            </a:r>
          </a:p>
          <a:p>
            <a:pPr eaLnBrk="1" hangingPunct="1"/>
            <a:r>
              <a:rPr lang="zh-CN" altLang="en-US" smtClean="0">
                <a:latin typeface="宋体" panose="02010600030101010101" pitchFamily="2" charset="-122"/>
              </a:rPr>
              <a:t>为了实现多重中断的处理原则，当</a:t>
            </a:r>
            <a:r>
              <a:rPr lang="en-US" altLang="zh-CN" smtClean="0">
                <a:latin typeface="宋体" panose="02010600030101010101" pitchFamily="2" charset="-122"/>
              </a:rPr>
              <a:t>CPU</a:t>
            </a:r>
            <a:r>
              <a:rPr lang="zh-CN" altLang="en-US" smtClean="0">
                <a:latin typeface="宋体" panose="02010600030101010101" pitchFamily="2" charset="-122"/>
              </a:rPr>
              <a:t>响应某个中断请求后，送出一个新的屏蔽字，屏蔽同级和低级中断，只允许响应更高级中断。</a:t>
            </a:r>
          </a:p>
        </p:txBody>
      </p:sp>
      <p:sp>
        <p:nvSpPr>
          <p:cNvPr id="3" name="日期占位符 3"/>
          <p:cNvSpPr>
            <a:spLocks noGrp="1"/>
          </p:cNvSpPr>
          <p:nvPr>
            <p:ph type="dt" sz="half" idx="10"/>
          </p:nvPr>
        </p:nvSpPr>
        <p:spPr/>
        <p:txBody>
          <a:bodyPr/>
          <a:lstStyle/>
          <a:p>
            <a:pPr>
              <a:defRPr/>
            </a:pPr>
            <a:fld id="{48DC3736-32B2-4BCF-9797-5A0F0C734A9D}"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59487B0-EBC2-4964-9BF4-5E2B06BAD05B}" type="slidenum">
              <a:rPr lang="en-US" altLang="zh-CN" sz="1400">
                <a:solidFill>
                  <a:schemeClr val="bg2"/>
                </a:solidFill>
                <a:latin typeface="Tahoma" panose="020B0604030504040204" pitchFamily="34" charset="0"/>
              </a:rPr>
              <a:pPr eaLnBrk="1" hangingPunct="1"/>
              <a:t>122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2" name="Rectangle 2"/>
          <p:cNvSpPr>
            <a:spLocks noGrp="1" noChangeArrowheads="1"/>
          </p:cNvSpPr>
          <p:nvPr>
            <p:ph type="title"/>
          </p:nvPr>
        </p:nvSpPr>
        <p:spPr/>
        <p:txBody>
          <a:bodyPr/>
          <a:lstStyle/>
          <a:p>
            <a:pPr eaLnBrk="1" hangingPunct="1"/>
            <a:r>
              <a:rPr lang="zh-CN" altLang="en-US" smtClean="0"/>
              <a:t>例</a:t>
            </a:r>
          </a:p>
        </p:txBody>
      </p:sp>
      <p:sp>
        <p:nvSpPr>
          <p:cNvPr id="135173" name="Rectangle 3"/>
          <p:cNvSpPr>
            <a:spLocks noGrp="1" noChangeArrowheads="1"/>
          </p:cNvSpPr>
          <p:nvPr>
            <p:ph idx="1"/>
          </p:nvPr>
        </p:nvSpPr>
        <p:spPr>
          <a:xfrm>
            <a:off x="685800" y="1295400"/>
            <a:ext cx="7989888" cy="4648200"/>
          </a:xfrm>
        </p:spPr>
        <p:txBody>
          <a:bodyPr/>
          <a:lstStyle/>
          <a:p>
            <a:pPr eaLnBrk="1" hangingPunct="1"/>
            <a:r>
              <a:rPr lang="zh-CN" altLang="en-US" smtClean="0"/>
              <a:t>某计算机的中断系统有五级中断</a:t>
            </a:r>
            <a:r>
              <a:rPr lang="en-US" altLang="zh-CN" smtClean="0"/>
              <a:t>,</a:t>
            </a:r>
            <a:r>
              <a:rPr lang="zh-CN" altLang="en-US" smtClean="0"/>
              <a:t>优先次序为</a:t>
            </a:r>
          </a:p>
          <a:p>
            <a:pPr eaLnBrk="1" hangingPunct="1"/>
            <a:r>
              <a:rPr lang="zh-CN" altLang="en-US" smtClean="0"/>
              <a:t>               </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a:t>
            </a:r>
            <a:r>
              <a:rPr lang="en-US" altLang="zh-CN" smtClean="0"/>
              <a:t>5</a:t>
            </a:r>
            <a:endParaRPr lang="en-US" altLang="zh-CN" smtClean="0">
              <a:sym typeface="Wingdings" panose="05000000000000000000" pitchFamily="2" charset="2"/>
            </a:endParaRPr>
          </a:p>
          <a:p>
            <a:pPr eaLnBrk="1" hangingPunct="1"/>
            <a:r>
              <a:rPr lang="zh-CN" altLang="en-US" smtClean="0"/>
              <a:t>若</a:t>
            </a:r>
            <a:r>
              <a:rPr lang="en-US" altLang="zh-CN" smtClean="0"/>
              <a:t>CPU</a:t>
            </a:r>
            <a:r>
              <a:rPr lang="zh-CN" altLang="en-US" smtClean="0"/>
              <a:t>在执行正常程序时</a:t>
            </a:r>
            <a:r>
              <a:rPr lang="en-US" altLang="zh-CN" smtClean="0"/>
              <a:t>,</a:t>
            </a:r>
            <a:r>
              <a:rPr lang="zh-CN" altLang="en-US" smtClean="0"/>
              <a:t>有下列事件发生</a:t>
            </a:r>
            <a:r>
              <a:rPr lang="en-US" altLang="zh-CN" smtClean="0"/>
              <a:t>:</a:t>
            </a:r>
          </a:p>
          <a:p>
            <a:pPr eaLnBrk="1" hangingPunct="1"/>
            <a:r>
              <a:rPr lang="en-US" altLang="zh-CN" smtClean="0"/>
              <a:t>  (1) </a:t>
            </a:r>
            <a:r>
              <a:rPr lang="zh-CN" altLang="en-US" smtClean="0"/>
              <a:t>中断</a:t>
            </a:r>
            <a:r>
              <a:rPr lang="en-US" altLang="zh-CN" smtClean="0"/>
              <a:t>1</a:t>
            </a:r>
            <a:r>
              <a:rPr lang="zh-CN" altLang="en-US" smtClean="0"/>
              <a:t>，</a:t>
            </a:r>
            <a:r>
              <a:rPr lang="en-US" altLang="zh-CN" smtClean="0"/>
              <a:t>2</a:t>
            </a:r>
            <a:r>
              <a:rPr lang="zh-CN" altLang="en-US" smtClean="0"/>
              <a:t>，</a:t>
            </a:r>
            <a:r>
              <a:rPr lang="en-US" altLang="zh-CN" smtClean="0"/>
              <a:t>4 </a:t>
            </a:r>
            <a:r>
              <a:rPr lang="zh-CN" altLang="en-US" smtClean="0"/>
              <a:t>提出请求；</a:t>
            </a:r>
          </a:p>
          <a:p>
            <a:pPr eaLnBrk="1" hangingPunct="1"/>
            <a:r>
              <a:rPr lang="zh-CN" altLang="en-US" smtClean="0"/>
              <a:t>  </a:t>
            </a:r>
            <a:r>
              <a:rPr lang="en-US" altLang="zh-CN" smtClean="0"/>
              <a:t>(2) </a:t>
            </a:r>
            <a:r>
              <a:rPr lang="zh-CN" altLang="en-US" smtClean="0"/>
              <a:t>在处理中断</a:t>
            </a:r>
            <a:r>
              <a:rPr lang="en-US" altLang="zh-CN" smtClean="0"/>
              <a:t>4</a:t>
            </a:r>
            <a:r>
              <a:rPr lang="zh-CN" altLang="en-US" smtClean="0"/>
              <a:t>过程中，又有中断</a:t>
            </a:r>
            <a:r>
              <a:rPr lang="en-US" altLang="zh-CN" smtClean="0"/>
              <a:t>3</a:t>
            </a:r>
            <a:r>
              <a:rPr lang="zh-CN" altLang="en-US" smtClean="0"/>
              <a:t>提出请求；</a:t>
            </a:r>
          </a:p>
          <a:p>
            <a:pPr eaLnBrk="1" hangingPunct="1"/>
            <a:r>
              <a:rPr lang="zh-CN" altLang="en-US" smtClean="0"/>
              <a:t>  </a:t>
            </a:r>
            <a:r>
              <a:rPr lang="en-US" altLang="zh-CN" smtClean="0"/>
              <a:t>(3) </a:t>
            </a:r>
            <a:r>
              <a:rPr lang="zh-CN" altLang="en-US" smtClean="0"/>
              <a:t>在处理中断</a:t>
            </a:r>
            <a:r>
              <a:rPr lang="en-US" altLang="zh-CN" smtClean="0"/>
              <a:t>3</a:t>
            </a:r>
            <a:r>
              <a:rPr lang="zh-CN" altLang="en-US" smtClean="0"/>
              <a:t>时，又出现</a:t>
            </a:r>
            <a:r>
              <a:rPr lang="en-US" altLang="zh-CN" smtClean="0"/>
              <a:t>1</a:t>
            </a:r>
            <a:r>
              <a:rPr lang="zh-CN" altLang="en-US" smtClean="0"/>
              <a:t>，</a:t>
            </a:r>
            <a:r>
              <a:rPr lang="en-US" altLang="zh-CN" smtClean="0"/>
              <a:t>5</a:t>
            </a:r>
            <a:r>
              <a:rPr lang="zh-CN" altLang="en-US" smtClean="0"/>
              <a:t>中断请求。</a:t>
            </a:r>
          </a:p>
          <a:p>
            <a:pPr eaLnBrk="1" hangingPunct="1"/>
            <a:r>
              <a:rPr lang="zh-CN" altLang="en-US" smtClean="0"/>
              <a:t>请画出</a:t>
            </a:r>
            <a:r>
              <a:rPr lang="en-US" altLang="zh-CN" smtClean="0"/>
              <a:t>CPU</a:t>
            </a:r>
            <a:r>
              <a:rPr lang="zh-CN" altLang="en-US" smtClean="0"/>
              <a:t>对所有事件的处理过程图。</a:t>
            </a:r>
          </a:p>
        </p:txBody>
      </p:sp>
      <p:sp>
        <p:nvSpPr>
          <p:cNvPr id="4" name="日期占位符 3"/>
          <p:cNvSpPr>
            <a:spLocks noGrp="1"/>
          </p:cNvSpPr>
          <p:nvPr>
            <p:ph type="dt" sz="half" idx="10"/>
          </p:nvPr>
        </p:nvSpPr>
        <p:spPr/>
        <p:txBody>
          <a:bodyPr/>
          <a:lstStyle/>
          <a:p>
            <a:pPr>
              <a:defRPr/>
            </a:pPr>
            <a:fld id="{00101629-147C-4015-B644-A4970E4C5DE6}"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3780BD8-BF53-4B0B-913E-403BC1940F79}" type="slidenum">
              <a:rPr lang="en-US" altLang="zh-CN" sz="1400">
                <a:solidFill>
                  <a:schemeClr val="bg2"/>
                </a:solidFill>
                <a:latin typeface="Tahoma" panose="020B0604030504040204" pitchFamily="34" charset="0"/>
              </a:rPr>
              <a:pPr eaLnBrk="1" hangingPunct="1"/>
              <a:t>123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6" name="Rectangle 2"/>
          <p:cNvSpPr>
            <a:spLocks noGrp="1" noChangeArrowheads="1"/>
          </p:cNvSpPr>
          <p:nvPr>
            <p:ph idx="1"/>
          </p:nvPr>
        </p:nvSpPr>
        <p:spPr>
          <a:xfrm>
            <a:off x="685800" y="685800"/>
            <a:ext cx="7772400" cy="5638800"/>
          </a:xfrm>
        </p:spPr>
        <p:txBody>
          <a:bodyPr/>
          <a:lstStyle/>
          <a:p>
            <a:pPr eaLnBrk="1" hangingPunct="1"/>
            <a:r>
              <a:rPr lang="en-US" altLang="zh-CN" smtClean="0"/>
              <a:t>   </a:t>
            </a:r>
            <a:r>
              <a:rPr lang="zh-CN" altLang="en-US" smtClean="0"/>
              <a:t>中断源   用户程序           中断服务程序</a:t>
            </a:r>
          </a:p>
        </p:txBody>
      </p:sp>
      <p:sp>
        <p:nvSpPr>
          <p:cNvPr id="62" name="日期占位符 3"/>
          <p:cNvSpPr>
            <a:spLocks noGrp="1"/>
          </p:cNvSpPr>
          <p:nvPr>
            <p:ph type="dt" sz="half" idx="10"/>
          </p:nvPr>
        </p:nvSpPr>
        <p:spPr/>
        <p:txBody>
          <a:bodyPr/>
          <a:lstStyle/>
          <a:p>
            <a:pPr>
              <a:defRPr/>
            </a:pPr>
            <a:fld id="{3098E58F-A4FF-4ECF-8BC4-EA0DE224E998}" type="datetime1">
              <a:rPr lang="zh-CN" altLang="en-US"/>
              <a:pPr>
                <a:defRPr/>
              </a:pPr>
              <a:t>2021/9/12</a:t>
            </a:fld>
            <a:endParaRPr lang="en-US" altLang="zh-CN"/>
          </a:p>
        </p:txBody>
      </p:sp>
      <p:sp>
        <p:nvSpPr>
          <p:cNvPr id="64"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29959D8-8D9E-4B73-843D-85B63579759D}" type="slidenum">
              <a:rPr lang="en-US" altLang="zh-CN" sz="1400">
                <a:solidFill>
                  <a:schemeClr val="bg2"/>
                </a:solidFill>
                <a:latin typeface="Tahoma" panose="020B0604030504040204" pitchFamily="34" charset="0"/>
              </a:rPr>
              <a:pPr eaLnBrk="1" hangingPunct="1"/>
              <a:t>124</a:t>
            </a:fld>
            <a:endParaRPr lang="en-US" altLang="zh-CN" sz="1400">
              <a:solidFill>
                <a:schemeClr val="bg2"/>
              </a:solidFill>
              <a:latin typeface="Tahoma" panose="020B0604030504040204" pitchFamily="34" charset="0"/>
            </a:endParaRPr>
          </a:p>
        </p:txBody>
      </p:sp>
      <p:sp>
        <p:nvSpPr>
          <p:cNvPr id="136197" name="Line 3"/>
          <p:cNvSpPr>
            <a:spLocks noChangeShapeType="1"/>
          </p:cNvSpPr>
          <p:nvPr/>
        </p:nvSpPr>
        <p:spPr bwMode="auto">
          <a:xfrm>
            <a:off x="1066800" y="990600"/>
            <a:ext cx="0" cy="4800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98" name="Text Box 4"/>
          <p:cNvSpPr txBox="1">
            <a:spLocks noChangeArrowheads="1"/>
          </p:cNvSpPr>
          <p:nvPr/>
        </p:nvSpPr>
        <p:spPr bwMode="auto">
          <a:xfrm>
            <a:off x="2117725" y="1568450"/>
            <a:ext cx="625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136199" name="Line 6"/>
          <p:cNvSpPr>
            <a:spLocks noChangeShapeType="1"/>
          </p:cNvSpPr>
          <p:nvPr/>
        </p:nvSpPr>
        <p:spPr bwMode="auto">
          <a:xfrm>
            <a:off x="3581400" y="1219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0" name="Text Box 7"/>
          <p:cNvSpPr txBox="1">
            <a:spLocks noChangeArrowheads="1"/>
          </p:cNvSpPr>
          <p:nvPr/>
        </p:nvSpPr>
        <p:spPr bwMode="auto">
          <a:xfrm>
            <a:off x="5257800" y="114300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1     2     3     4     5</a:t>
            </a:r>
            <a:r>
              <a:rPr lang="en-US" altLang="zh-CN"/>
              <a:t> </a:t>
            </a:r>
          </a:p>
        </p:txBody>
      </p:sp>
      <p:grpSp>
        <p:nvGrpSpPr>
          <p:cNvPr id="136201" name="Group 62"/>
          <p:cNvGrpSpPr>
            <a:grpSpLocks/>
          </p:cNvGrpSpPr>
          <p:nvPr/>
        </p:nvGrpSpPr>
        <p:grpSpPr bwMode="auto">
          <a:xfrm>
            <a:off x="1181100" y="1295400"/>
            <a:ext cx="2324100" cy="519113"/>
            <a:chOff x="744" y="816"/>
            <a:chExt cx="1464" cy="327"/>
          </a:xfrm>
        </p:grpSpPr>
        <p:sp>
          <p:nvSpPr>
            <p:cNvPr id="136254" name="Text Box 5"/>
            <p:cNvSpPr txBox="1">
              <a:spLocks noChangeArrowheads="1"/>
            </p:cNvSpPr>
            <p:nvPr/>
          </p:nvSpPr>
          <p:spPr bwMode="auto">
            <a:xfrm>
              <a:off x="744" y="816"/>
              <a:ext cx="9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a:t>
              </a:r>
              <a:r>
                <a:rPr lang="zh-CN" altLang="en-US" b="1"/>
                <a:t>，</a:t>
              </a:r>
              <a:r>
                <a:rPr lang="en-US" altLang="zh-CN" b="1"/>
                <a:t>2</a:t>
              </a:r>
              <a:r>
                <a:rPr lang="zh-CN" altLang="en-US" b="1"/>
                <a:t>，</a:t>
              </a:r>
              <a:r>
                <a:rPr lang="en-US" altLang="zh-CN" b="1"/>
                <a:t>4</a:t>
              </a:r>
            </a:p>
          </p:txBody>
        </p:sp>
        <p:sp>
          <p:nvSpPr>
            <p:cNvPr id="136255" name="Line 8"/>
            <p:cNvSpPr>
              <a:spLocks noChangeShapeType="1"/>
            </p:cNvSpPr>
            <p:nvPr/>
          </p:nvSpPr>
          <p:spPr bwMode="auto">
            <a:xfrm>
              <a:off x="1680" y="1056"/>
              <a:ext cx="52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6202" name="Line 9"/>
          <p:cNvSpPr>
            <a:spLocks noChangeShapeType="1"/>
          </p:cNvSpPr>
          <p:nvPr/>
        </p:nvSpPr>
        <p:spPr bwMode="auto">
          <a:xfrm>
            <a:off x="3581400" y="1676400"/>
            <a:ext cx="1828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3" name="Line 10"/>
          <p:cNvSpPr>
            <a:spLocks noChangeShapeType="1"/>
          </p:cNvSpPr>
          <p:nvPr/>
        </p:nvSpPr>
        <p:spPr bwMode="auto">
          <a:xfrm>
            <a:off x="5410200" y="16764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4" name="Line 11"/>
          <p:cNvSpPr>
            <a:spLocks noChangeShapeType="1"/>
          </p:cNvSpPr>
          <p:nvPr/>
        </p:nvSpPr>
        <p:spPr bwMode="auto">
          <a:xfrm flipH="1">
            <a:off x="3581400" y="1905000"/>
            <a:ext cx="1828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5" name="Line 12"/>
          <p:cNvSpPr>
            <a:spLocks noChangeShapeType="1"/>
          </p:cNvSpPr>
          <p:nvPr/>
        </p:nvSpPr>
        <p:spPr bwMode="auto">
          <a:xfrm>
            <a:off x="3581400" y="19050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6" name="Line 13"/>
          <p:cNvSpPr>
            <a:spLocks noChangeShapeType="1"/>
          </p:cNvSpPr>
          <p:nvPr/>
        </p:nvSpPr>
        <p:spPr bwMode="auto">
          <a:xfrm>
            <a:off x="3581400" y="2057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7" name="Line 14"/>
          <p:cNvSpPr>
            <a:spLocks noChangeShapeType="1"/>
          </p:cNvSpPr>
          <p:nvPr/>
        </p:nvSpPr>
        <p:spPr bwMode="auto">
          <a:xfrm>
            <a:off x="6019800" y="20574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8" name="Line 15"/>
          <p:cNvSpPr>
            <a:spLocks noChangeShapeType="1"/>
          </p:cNvSpPr>
          <p:nvPr/>
        </p:nvSpPr>
        <p:spPr bwMode="auto">
          <a:xfrm flipH="1">
            <a:off x="3581400" y="22860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9" name="Line 16"/>
          <p:cNvSpPr>
            <a:spLocks noChangeShapeType="1"/>
          </p:cNvSpPr>
          <p:nvPr/>
        </p:nvSpPr>
        <p:spPr bwMode="auto">
          <a:xfrm>
            <a:off x="3581400" y="22860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0" name="Line 17"/>
          <p:cNvSpPr>
            <a:spLocks noChangeShapeType="1"/>
          </p:cNvSpPr>
          <p:nvPr/>
        </p:nvSpPr>
        <p:spPr bwMode="auto">
          <a:xfrm>
            <a:off x="3581400" y="2438400"/>
            <a:ext cx="3733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1" name="Line 18"/>
          <p:cNvSpPr>
            <a:spLocks noChangeShapeType="1"/>
          </p:cNvSpPr>
          <p:nvPr/>
        </p:nvSpPr>
        <p:spPr bwMode="auto">
          <a:xfrm>
            <a:off x="7315200" y="24384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2" name="Line 19"/>
          <p:cNvSpPr>
            <a:spLocks noChangeShapeType="1"/>
          </p:cNvSpPr>
          <p:nvPr/>
        </p:nvSpPr>
        <p:spPr bwMode="auto">
          <a:xfrm flipH="1">
            <a:off x="6705600" y="266700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3" name="Line 20"/>
          <p:cNvSpPr>
            <a:spLocks noChangeShapeType="1"/>
          </p:cNvSpPr>
          <p:nvPr/>
        </p:nvSpPr>
        <p:spPr bwMode="auto">
          <a:xfrm>
            <a:off x="6705600" y="26670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4" name="Line 21"/>
          <p:cNvSpPr>
            <a:spLocks noChangeShapeType="1"/>
          </p:cNvSpPr>
          <p:nvPr/>
        </p:nvSpPr>
        <p:spPr bwMode="auto">
          <a:xfrm flipH="1">
            <a:off x="5334000" y="3048000"/>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5" name="Line 22"/>
          <p:cNvSpPr>
            <a:spLocks noChangeShapeType="1"/>
          </p:cNvSpPr>
          <p:nvPr/>
        </p:nvSpPr>
        <p:spPr bwMode="auto">
          <a:xfrm>
            <a:off x="5334000" y="30480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6" name="Line 23"/>
          <p:cNvSpPr>
            <a:spLocks noChangeShapeType="1"/>
          </p:cNvSpPr>
          <p:nvPr/>
        </p:nvSpPr>
        <p:spPr bwMode="auto">
          <a:xfrm>
            <a:off x="5334000" y="3276600"/>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7" name="Line 24"/>
          <p:cNvSpPr>
            <a:spLocks noChangeShapeType="1"/>
          </p:cNvSpPr>
          <p:nvPr/>
        </p:nvSpPr>
        <p:spPr bwMode="auto">
          <a:xfrm>
            <a:off x="6705600" y="32766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8" name="Line 25"/>
          <p:cNvSpPr>
            <a:spLocks noChangeShapeType="1"/>
          </p:cNvSpPr>
          <p:nvPr/>
        </p:nvSpPr>
        <p:spPr bwMode="auto">
          <a:xfrm>
            <a:off x="6705600" y="350520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9" name="Line 26"/>
          <p:cNvSpPr>
            <a:spLocks noChangeShapeType="1"/>
          </p:cNvSpPr>
          <p:nvPr/>
        </p:nvSpPr>
        <p:spPr bwMode="auto">
          <a:xfrm flipH="1">
            <a:off x="7315200" y="35052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0" name="Line 27"/>
          <p:cNvSpPr>
            <a:spLocks noChangeShapeType="1"/>
          </p:cNvSpPr>
          <p:nvPr/>
        </p:nvSpPr>
        <p:spPr bwMode="auto">
          <a:xfrm flipH="1">
            <a:off x="3581400" y="3886200"/>
            <a:ext cx="3733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1" name="Line 28"/>
          <p:cNvSpPr>
            <a:spLocks noChangeShapeType="1"/>
          </p:cNvSpPr>
          <p:nvPr/>
        </p:nvSpPr>
        <p:spPr bwMode="auto">
          <a:xfrm>
            <a:off x="3581400" y="388620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2" name="Line 29"/>
          <p:cNvSpPr>
            <a:spLocks noChangeShapeType="1"/>
          </p:cNvSpPr>
          <p:nvPr/>
        </p:nvSpPr>
        <p:spPr bwMode="auto">
          <a:xfrm>
            <a:off x="3581400" y="4191000"/>
            <a:ext cx="434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3" name="Line 30"/>
          <p:cNvSpPr>
            <a:spLocks noChangeShapeType="1"/>
          </p:cNvSpPr>
          <p:nvPr/>
        </p:nvSpPr>
        <p:spPr bwMode="auto">
          <a:xfrm>
            <a:off x="7924800" y="41910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4" name="Line 31"/>
          <p:cNvSpPr>
            <a:spLocks noChangeShapeType="1"/>
          </p:cNvSpPr>
          <p:nvPr/>
        </p:nvSpPr>
        <p:spPr bwMode="auto">
          <a:xfrm flipH="1">
            <a:off x="3581400" y="4648200"/>
            <a:ext cx="434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5" name="Line 32"/>
          <p:cNvSpPr>
            <a:spLocks noChangeShapeType="1"/>
          </p:cNvSpPr>
          <p:nvPr/>
        </p:nvSpPr>
        <p:spPr bwMode="auto">
          <a:xfrm>
            <a:off x="3581400" y="4648200"/>
            <a:ext cx="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6" name="Text Box 33"/>
          <p:cNvSpPr txBox="1">
            <a:spLocks noChangeArrowheads="1"/>
          </p:cNvSpPr>
          <p:nvPr/>
        </p:nvSpPr>
        <p:spPr bwMode="auto">
          <a:xfrm>
            <a:off x="1143000" y="5334000"/>
            <a:ext cx="814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time</a:t>
            </a:r>
          </a:p>
        </p:txBody>
      </p:sp>
      <p:sp>
        <p:nvSpPr>
          <p:cNvPr id="136227" name="Text Box 34"/>
          <p:cNvSpPr txBox="1">
            <a:spLocks noChangeArrowheads="1"/>
          </p:cNvSpPr>
          <p:nvPr/>
        </p:nvSpPr>
        <p:spPr bwMode="auto">
          <a:xfrm>
            <a:off x="1905000" y="2438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3</a:t>
            </a:r>
          </a:p>
        </p:txBody>
      </p:sp>
      <p:sp>
        <p:nvSpPr>
          <p:cNvPr id="136228" name="Line 35"/>
          <p:cNvSpPr>
            <a:spLocks noChangeShapeType="1"/>
          </p:cNvSpPr>
          <p:nvPr/>
        </p:nvSpPr>
        <p:spPr bwMode="auto">
          <a:xfrm>
            <a:off x="2667000" y="2667000"/>
            <a:ext cx="838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9" name="Text Box 36"/>
          <p:cNvSpPr txBox="1">
            <a:spLocks noChangeArrowheads="1"/>
          </p:cNvSpPr>
          <p:nvPr/>
        </p:nvSpPr>
        <p:spPr bwMode="auto">
          <a:xfrm>
            <a:off x="1543050" y="28956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a:t>
            </a:r>
            <a:r>
              <a:rPr lang="zh-CN" altLang="en-US" b="1"/>
              <a:t>，</a:t>
            </a:r>
            <a:r>
              <a:rPr lang="en-US" altLang="zh-CN" b="1"/>
              <a:t>5</a:t>
            </a:r>
          </a:p>
        </p:txBody>
      </p:sp>
      <p:sp>
        <p:nvSpPr>
          <p:cNvPr id="136230" name="Line 37"/>
          <p:cNvSpPr>
            <a:spLocks noChangeShapeType="1"/>
          </p:cNvSpPr>
          <p:nvPr/>
        </p:nvSpPr>
        <p:spPr bwMode="auto">
          <a:xfrm>
            <a:off x="2667000" y="3138488"/>
            <a:ext cx="838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8" name="Line 38"/>
          <p:cNvSpPr>
            <a:spLocks noChangeShapeType="1"/>
          </p:cNvSpPr>
          <p:nvPr/>
        </p:nvSpPr>
        <p:spPr bwMode="auto">
          <a:xfrm>
            <a:off x="3563938" y="1700213"/>
            <a:ext cx="18288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9" name="Line 39"/>
          <p:cNvSpPr>
            <a:spLocks noChangeShapeType="1"/>
          </p:cNvSpPr>
          <p:nvPr/>
        </p:nvSpPr>
        <p:spPr bwMode="auto">
          <a:xfrm>
            <a:off x="5410200" y="1676400"/>
            <a:ext cx="0" cy="2286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0" name="Line 40"/>
          <p:cNvSpPr>
            <a:spLocks noChangeShapeType="1"/>
          </p:cNvSpPr>
          <p:nvPr/>
        </p:nvSpPr>
        <p:spPr bwMode="auto">
          <a:xfrm flipH="1">
            <a:off x="3581400" y="1905000"/>
            <a:ext cx="18288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1" name="Line 41"/>
          <p:cNvSpPr>
            <a:spLocks noChangeShapeType="1"/>
          </p:cNvSpPr>
          <p:nvPr/>
        </p:nvSpPr>
        <p:spPr bwMode="auto">
          <a:xfrm>
            <a:off x="3581400" y="1905000"/>
            <a:ext cx="0" cy="1524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2" name="Line 42"/>
          <p:cNvSpPr>
            <a:spLocks noChangeShapeType="1"/>
          </p:cNvSpPr>
          <p:nvPr/>
        </p:nvSpPr>
        <p:spPr bwMode="auto">
          <a:xfrm>
            <a:off x="3581400" y="2057400"/>
            <a:ext cx="24384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3" name="Line 43"/>
          <p:cNvSpPr>
            <a:spLocks noChangeShapeType="1"/>
          </p:cNvSpPr>
          <p:nvPr/>
        </p:nvSpPr>
        <p:spPr bwMode="auto">
          <a:xfrm>
            <a:off x="6019800" y="2057400"/>
            <a:ext cx="0" cy="2286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4" name="Line 44"/>
          <p:cNvSpPr>
            <a:spLocks noChangeShapeType="1"/>
          </p:cNvSpPr>
          <p:nvPr/>
        </p:nvSpPr>
        <p:spPr bwMode="auto">
          <a:xfrm flipH="1">
            <a:off x="3581400" y="2286000"/>
            <a:ext cx="24384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5" name="Line 45"/>
          <p:cNvSpPr>
            <a:spLocks noChangeShapeType="1"/>
          </p:cNvSpPr>
          <p:nvPr/>
        </p:nvSpPr>
        <p:spPr bwMode="auto">
          <a:xfrm>
            <a:off x="3581400" y="2286000"/>
            <a:ext cx="0" cy="1524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6" name="Line 46"/>
          <p:cNvSpPr>
            <a:spLocks noChangeShapeType="1"/>
          </p:cNvSpPr>
          <p:nvPr/>
        </p:nvSpPr>
        <p:spPr bwMode="auto">
          <a:xfrm>
            <a:off x="3581400" y="2438400"/>
            <a:ext cx="37338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7" name="Line 47"/>
          <p:cNvSpPr>
            <a:spLocks noChangeShapeType="1"/>
          </p:cNvSpPr>
          <p:nvPr/>
        </p:nvSpPr>
        <p:spPr bwMode="auto">
          <a:xfrm>
            <a:off x="7315200" y="2438400"/>
            <a:ext cx="0" cy="2286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8" name="Line 48"/>
          <p:cNvSpPr>
            <a:spLocks noChangeShapeType="1"/>
          </p:cNvSpPr>
          <p:nvPr/>
        </p:nvSpPr>
        <p:spPr bwMode="auto">
          <a:xfrm flipH="1">
            <a:off x="6705600" y="2667000"/>
            <a:ext cx="6096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9" name="Line 49"/>
          <p:cNvSpPr>
            <a:spLocks noChangeShapeType="1"/>
          </p:cNvSpPr>
          <p:nvPr/>
        </p:nvSpPr>
        <p:spPr bwMode="auto">
          <a:xfrm>
            <a:off x="6705600" y="2667000"/>
            <a:ext cx="0" cy="3810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0" name="Line 50"/>
          <p:cNvSpPr>
            <a:spLocks noChangeShapeType="1"/>
          </p:cNvSpPr>
          <p:nvPr/>
        </p:nvSpPr>
        <p:spPr bwMode="auto">
          <a:xfrm flipH="1">
            <a:off x="5334000" y="3048000"/>
            <a:ext cx="13716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1" name="Line 51"/>
          <p:cNvSpPr>
            <a:spLocks noChangeShapeType="1"/>
          </p:cNvSpPr>
          <p:nvPr/>
        </p:nvSpPr>
        <p:spPr bwMode="auto">
          <a:xfrm>
            <a:off x="5334000" y="3048000"/>
            <a:ext cx="0" cy="2286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2" name="Line 52"/>
          <p:cNvSpPr>
            <a:spLocks noChangeShapeType="1"/>
          </p:cNvSpPr>
          <p:nvPr/>
        </p:nvSpPr>
        <p:spPr bwMode="auto">
          <a:xfrm>
            <a:off x="5334000" y="3276600"/>
            <a:ext cx="13716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3" name="Line 53"/>
          <p:cNvSpPr>
            <a:spLocks noChangeShapeType="1"/>
          </p:cNvSpPr>
          <p:nvPr/>
        </p:nvSpPr>
        <p:spPr bwMode="auto">
          <a:xfrm>
            <a:off x="6705600" y="3276600"/>
            <a:ext cx="0" cy="2286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4" name="Line 54"/>
          <p:cNvSpPr>
            <a:spLocks noChangeShapeType="1"/>
          </p:cNvSpPr>
          <p:nvPr/>
        </p:nvSpPr>
        <p:spPr bwMode="auto">
          <a:xfrm>
            <a:off x="6705600" y="3505200"/>
            <a:ext cx="6096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5" name="Line 55"/>
          <p:cNvSpPr>
            <a:spLocks noChangeShapeType="1"/>
          </p:cNvSpPr>
          <p:nvPr/>
        </p:nvSpPr>
        <p:spPr bwMode="auto">
          <a:xfrm flipH="1">
            <a:off x="7315200" y="3505200"/>
            <a:ext cx="0" cy="3810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6" name="Line 56"/>
          <p:cNvSpPr>
            <a:spLocks noChangeShapeType="1"/>
          </p:cNvSpPr>
          <p:nvPr/>
        </p:nvSpPr>
        <p:spPr bwMode="auto">
          <a:xfrm flipH="1">
            <a:off x="3581400" y="3886200"/>
            <a:ext cx="37338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7" name="Line 57"/>
          <p:cNvSpPr>
            <a:spLocks noChangeShapeType="1"/>
          </p:cNvSpPr>
          <p:nvPr/>
        </p:nvSpPr>
        <p:spPr bwMode="auto">
          <a:xfrm>
            <a:off x="3581400" y="3886200"/>
            <a:ext cx="0" cy="3048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8" name="Line 58"/>
          <p:cNvSpPr>
            <a:spLocks noChangeShapeType="1"/>
          </p:cNvSpPr>
          <p:nvPr/>
        </p:nvSpPr>
        <p:spPr bwMode="auto">
          <a:xfrm>
            <a:off x="3581400" y="4191000"/>
            <a:ext cx="43434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9" name="Line 59"/>
          <p:cNvSpPr>
            <a:spLocks noChangeShapeType="1"/>
          </p:cNvSpPr>
          <p:nvPr/>
        </p:nvSpPr>
        <p:spPr bwMode="auto">
          <a:xfrm>
            <a:off x="7924800" y="4191000"/>
            <a:ext cx="0" cy="4572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20" name="Line 60"/>
          <p:cNvSpPr>
            <a:spLocks noChangeShapeType="1"/>
          </p:cNvSpPr>
          <p:nvPr/>
        </p:nvSpPr>
        <p:spPr bwMode="auto">
          <a:xfrm flipH="1">
            <a:off x="3581400" y="4648200"/>
            <a:ext cx="43434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7798"/>
                                        </p:tgtEl>
                                        <p:attrNameLst>
                                          <p:attrName>style.visibility</p:attrName>
                                        </p:attrNameLst>
                                      </p:cBhvr>
                                      <p:to>
                                        <p:strVal val="visible"/>
                                      </p:to>
                                    </p:set>
                                    <p:anim calcmode="lin" valueType="num">
                                      <p:cBhvr>
                                        <p:cTn id="7" dur="500" fill="hold"/>
                                        <p:tgtEl>
                                          <p:spTgt spid="117798"/>
                                        </p:tgtEl>
                                        <p:attrNameLst>
                                          <p:attrName>ppt_x</p:attrName>
                                        </p:attrNameLst>
                                      </p:cBhvr>
                                      <p:tavLst>
                                        <p:tav tm="0">
                                          <p:val>
                                            <p:strVal val="#ppt_x-#ppt_w/2"/>
                                          </p:val>
                                        </p:tav>
                                        <p:tav tm="100000">
                                          <p:val>
                                            <p:strVal val="#ppt_x"/>
                                          </p:val>
                                        </p:tav>
                                      </p:tavLst>
                                    </p:anim>
                                    <p:anim calcmode="lin" valueType="num">
                                      <p:cBhvr>
                                        <p:cTn id="8" dur="500" fill="hold"/>
                                        <p:tgtEl>
                                          <p:spTgt spid="117798"/>
                                        </p:tgtEl>
                                        <p:attrNameLst>
                                          <p:attrName>ppt_y</p:attrName>
                                        </p:attrNameLst>
                                      </p:cBhvr>
                                      <p:tavLst>
                                        <p:tav tm="0">
                                          <p:val>
                                            <p:strVal val="#ppt_y"/>
                                          </p:val>
                                        </p:tav>
                                        <p:tav tm="100000">
                                          <p:val>
                                            <p:strVal val="#ppt_y"/>
                                          </p:val>
                                        </p:tav>
                                      </p:tavLst>
                                    </p:anim>
                                    <p:anim calcmode="lin" valueType="num">
                                      <p:cBhvr>
                                        <p:cTn id="9" dur="500" fill="hold"/>
                                        <p:tgtEl>
                                          <p:spTgt spid="117798"/>
                                        </p:tgtEl>
                                        <p:attrNameLst>
                                          <p:attrName>ppt_w</p:attrName>
                                        </p:attrNameLst>
                                      </p:cBhvr>
                                      <p:tavLst>
                                        <p:tav tm="0">
                                          <p:val>
                                            <p:fltVal val="0"/>
                                          </p:val>
                                        </p:tav>
                                        <p:tav tm="100000">
                                          <p:val>
                                            <p:strVal val="#ppt_w"/>
                                          </p:val>
                                        </p:tav>
                                      </p:tavLst>
                                    </p:anim>
                                    <p:anim calcmode="lin" valueType="num">
                                      <p:cBhvr>
                                        <p:cTn id="10" dur="500" fill="hold"/>
                                        <p:tgtEl>
                                          <p:spTgt spid="11779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17799"/>
                                        </p:tgtEl>
                                        <p:attrNameLst>
                                          <p:attrName>style.visibility</p:attrName>
                                        </p:attrNameLst>
                                      </p:cBhvr>
                                      <p:to>
                                        <p:strVal val="visible"/>
                                      </p:to>
                                    </p:set>
                                    <p:anim calcmode="lin" valueType="num">
                                      <p:cBhvr>
                                        <p:cTn id="15" dur="500" fill="hold"/>
                                        <p:tgtEl>
                                          <p:spTgt spid="117799"/>
                                        </p:tgtEl>
                                        <p:attrNameLst>
                                          <p:attrName>ppt_x</p:attrName>
                                        </p:attrNameLst>
                                      </p:cBhvr>
                                      <p:tavLst>
                                        <p:tav tm="0">
                                          <p:val>
                                            <p:strVal val="#ppt_x"/>
                                          </p:val>
                                        </p:tav>
                                        <p:tav tm="100000">
                                          <p:val>
                                            <p:strVal val="#ppt_x"/>
                                          </p:val>
                                        </p:tav>
                                      </p:tavLst>
                                    </p:anim>
                                    <p:anim calcmode="lin" valueType="num">
                                      <p:cBhvr>
                                        <p:cTn id="16" dur="500" fill="hold"/>
                                        <p:tgtEl>
                                          <p:spTgt spid="117799"/>
                                        </p:tgtEl>
                                        <p:attrNameLst>
                                          <p:attrName>ppt_y</p:attrName>
                                        </p:attrNameLst>
                                      </p:cBhvr>
                                      <p:tavLst>
                                        <p:tav tm="0">
                                          <p:val>
                                            <p:strVal val="#ppt_y-#ppt_h/2"/>
                                          </p:val>
                                        </p:tav>
                                        <p:tav tm="100000">
                                          <p:val>
                                            <p:strVal val="#ppt_y"/>
                                          </p:val>
                                        </p:tav>
                                      </p:tavLst>
                                    </p:anim>
                                    <p:anim calcmode="lin" valueType="num">
                                      <p:cBhvr>
                                        <p:cTn id="17" dur="500" fill="hold"/>
                                        <p:tgtEl>
                                          <p:spTgt spid="117799"/>
                                        </p:tgtEl>
                                        <p:attrNameLst>
                                          <p:attrName>ppt_w</p:attrName>
                                        </p:attrNameLst>
                                      </p:cBhvr>
                                      <p:tavLst>
                                        <p:tav tm="0">
                                          <p:val>
                                            <p:strVal val="#ppt_w"/>
                                          </p:val>
                                        </p:tav>
                                        <p:tav tm="100000">
                                          <p:val>
                                            <p:strVal val="#ppt_w"/>
                                          </p:val>
                                        </p:tav>
                                      </p:tavLst>
                                    </p:anim>
                                    <p:anim calcmode="lin" valueType="num">
                                      <p:cBhvr>
                                        <p:cTn id="18" dur="500" fill="hold"/>
                                        <p:tgtEl>
                                          <p:spTgt spid="11779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117800"/>
                                        </p:tgtEl>
                                        <p:attrNameLst>
                                          <p:attrName>style.visibility</p:attrName>
                                        </p:attrNameLst>
                                      </p:cBhvr>
                                      <p:to>
                                        <p:strVal val="visible"/>
                                      </p:to>
                                    </p:set>
                                    <p:anim calcmode="lin" valueType="num">
                                      <p:cBhvr>
                                        <p:cTn id="23" dur="500" fill="hold"/>
                                        <p:tgtEl>
                                          <p:spTgt spid="117800"/>
                                        </p:tgtEl>
                                        <p:attrNameLst>
                                          <p:attrName>ppt_x</p:attrName>
                                        </p:attrNameLst>
                                      </p:cBhvr>
                                      <p:tavLst>
                                        <p:tav tm="0">
                                          <p:val>
                                            <p:strVal val="#ppt_x+#ppt_w/2"/>
                                          </p:val>
                                        </p:tav>
                                        <p:tav tm="100000">
                                          <p:val>
                                            <p:strVal val="#ppt_x"/>
                                          </p:val>
                                        </p:tav>
                                      </p:tavLst>
                                    </p:anim>
                                    <p:anim calcmode="lin" valueType="num">
                                      <p:cBhvr>
                                        <p:cTn id="24" dur="500" fill="hold"/>
                                        <p:tgtEl>
                                          <p:spTgt spid="117800"/>
                                        </p:tgtEl>
                                        <p:attrNameLst>
                                          <p:attrName>ppt_y</p:attrName>
                                        </p:attrNameLst>
                                      </p:cBhvr>
                                      <p:tavLst>
                                        <p:tav tm="0">
                                          <p:val>
                                            <p:strVal val="#ppt_y"/>
                                          </p:val>
                                        </p:tav>
                                        <p:tav tm="100000">
                                          <p:val>
                                            <p:strVal val="#ppt_y"/>
                                          </p:val>
                                        </p:tav>
                                      </p:tavLst>
                                    </p:anim>
                                    <p:anim calcmode="lin" valueType="num">
                                      <p:cBhvr>
                                        <p:cTn id="25" dur="500" fill="hold"/>
                                        <p:tgtEl>
                                          <p:spTgt spid="117800"/>
                                        </p:tgtEl>
                                        <p:attrNameLst>
                                          <p:attrName>ppt_w</p:attrName>
                                        </p:attrNameLst>
                                      </p:cBhvr>
                                      <p:tavLst>
                                        <p:tav tm="0">
                                          <p:val>
                                            <p:fltVal val="0"/>
                                          </p:val>
                                        </p:tav>
                                        <p:tav tm="100000">
                                          <p:val>
                                            <p:strVal val="#ppt_w"/>
                                          </p:val>
                                        </p:tav>
                                      </p:tavLst>
                                    </p:anim>
                                    <p:anim calcmode="lin" valueType="num">
                                      <p:cBhvr>
                                        <p:cTn id="26" dur="500" fill="hold"/>
                                        <p:tgtEl>
                                          <p:spTgt spid="117800"/>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17801"/>
                                        </p:tgtEl>
                                        <p:attrNameLst>
                                          <p:attrName>style.visibility</p:attrName>
                                        </p:attrNameLst>
                                      </p:cBhvr>
                                      <p:to>
                                        <p:strVal val="visible"/>
                                      </p:to>
                                    </p:set>
                                    <p:anim calcmode="lin" valueType="num">
                                      <p:cBhvr>
                                        <p:cTn id="31" dur="500" fill="hold"/>
                                        <p:tgtEl>
                                          <p:spTgt spid="117801"/>
                                        </p:tgtEl>
                                        <p:attrNameLst>
                                          <p:attrName>ppt_x</p:attrName>
                                        </p:attrNameLst>
                                      </p:cBhvr>
                                      <p:tavLst>
                                        <p:tav tm="0">
                                          <p:val>
                                            <p:strVal val="#ppt_x"/>
                                          </p:val>
                                        </p:tav>
                                        <p:tav tm="100000">
                                          <p:val>
                                            <p:strVal val="#ppt_x"/>
                                          </p:val>
                                        </p:tav>
                                      </p:tavLst>
                                    </p:anim>
                                    <p:anim calcmode="lin" valueType="num">
                                      <p:cBhvr>
                                        <p:cTn id="32" dur="500" fill="hold"/>
                                        <p:tgtEl>
                                          <p:spTgt spid="117801"/>
                                        </p:tgtEl>
                                        <p:attrNameLst>
                                          <p:attrName>ppt_y</p:attrName>
                                        </p:attrNameLst>
                                      </p:cBhvr>
                                      <p:tavLst>
                                        <p:tav tm="0">
                                          <p:val>
                                            <p:strVal val="#ppt_y-#ppt_h/2"/>
                                          </p:val>
                                        </p:tav>
                                        <p:tav tm="100000">
                                          <p:val>
                                            <p:strVal val="#ppt_y"/>
                                          </p:val>
                                        </p:tav>
                                      </p:tavLst>
                                    </p:anim>
                                    <p:anim calcmode="lin" valueType="num">
                                      <p:cBhvr>
                                        <p:cTn id="33" dur="500" fill="hold"/>
                                        <p:tgtEl>
                                          <p:spTgt spid="117801"/>
                                        </p:tgtEl>
                                        <p:attrNameLst>
                                          <p:attrName>ppt_w</p:attrName>
                                        </p:attrNameLst>
                                      </p:cBhvr>
                                      <p:tavLst>
                                        <p:tav tm="0">
                                          <p:val>
                                            <p:strVal val="#ppt_w"/>
                                          </p:val>
                                        </p:tav>
                                        <p:tav tm="100000">
                                          <p:val>
                                            <p:strVal val="#ppt_w"/>
                                          </p:val>
                                        </p:tav>
                                      </p:tavLst>
                                    </p:anim>
                                    <p:anim calcmode="lin" valueType="num">
                                      <p:cBhvr>
                                        <p:cTn id="34" dur="500" fill="hold"/>
                                        <p:tgtEl>
                                          <p:spTgt spid="117801"/>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17802"/>
                                        </p:tgtEl>
                                        <p:attrNameLst>
                                          <p:attrName>style.visibility</p:attrName>
                                        </p:attrNameLst>
                                      </p:cBhvr>
                                      <p:to>
                                        <p:strVal val="visible"/>
                                      </p:to>
                                    </p:set>
                                    <p:anim calcmode="lin" valueType="num">
                                      <p:cBhvr>
                                        <p:cTn id="39" dur="500" fill="hold"/>
                                        <p:tgtEl>
                                          <p:spTgt spid="117802"/>
                                        </p:tgtEl>
                                        <p:attrNameLst>
                                          <p:attrName>ppt_x</p:attrName>
                                        </p:attrNameLst>
                                      </p:cBhvr>
                                      <p:tavLst>
                                        <p:tav tm="0">
                                          <p:val>
                                            <p:strVal val="#ppt_x-#ppt_w/2"/>
                                          </p:val>
                                        </p:tav>
                                        <p:tav tm="100000">
                                          <p:val>
                                            <p:strVal val="#ppt_x"/>
                                          </p:val>
                                        </p:tav>
                                      </p:tavLst>
                                    </p:anim>
                                    <p:anim calcmode="lin" valueType="num">
                                      <p:cBhvr>
                                        <p:cTn id="40" dur="500" fill="hold"/>
                                        <p:tgtEl>
                                          <p:spTgt spid="117802"/>
                                        </p:tgtEl>
                                        <p:attrNameLst>
                                          <p:attrName>ppt_y</p:attrName>
                                        </p:attrNameLst>
                                      </p:cBhvr>
                                      <p:tavLst>
                                        <p:tav tm="0">
                                          <p:val>
                                            <p:strVal val="#ppt_y"/>
                                          </p:val>
                                        </p:tav>
                                        <p:tav tm="100000">
                                          <p:val>
                                            <p:strVal val="#ppt_y"/>
                                          </p:val>
                                        </p:tav>
                                      </p:tavLst>
                                    </p:anim>
                                    <p:anim calcmode="lin" valueType="num">
                                      <p:cBhvr>
                                        <p:cTn id="41" dur="500" fill="hold"/>
                                        <p:tgtEl>
                                          <p:spTgt spid="117802"/>
                                        </p:tgtEl>
                                        <p:attrNameLst>
                                          <p:attrName>ppt_w</p:attrName>
                                        </p:attrNameLst>
                                      </p:cBhvr>
                                      <p:tavLst>
                                        <p:tav tm="0">
                                          <p:val>
                                            <p:fltVal val="0"/>
                                          </p:val>
                                        </p:tav>
                                        <p:tav tm="100000">
                                          <p:val>
                                            <p:strVal val="#ppt_w"/>
                                          </p:val>
                                        </p:tav>
                                      </p:tavLst>
                                    </p:anim>
                                    <p:anim calcmode="lin" valueType="num">
                                      <p:cBhvr>
                                        <p:cTn id="42" dur="500" fill="hold"/>
                                        <p:tgtEl>
                                          <p:spTgt spid="117802"/>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117803"/>
                                        </p:tgtEl>
                                        <p:attrNameLst>
                                          <p:attrName>style.visibility</p:attrName>
                                        </p:attrNameLst>
                                      </p:cBhvr>
                                      <p:to>
                                        <p:strVal val="visible"/>
                                      </p:to>
                                    </p:set>
                                    <p:anim calcmode="lin" valueType="num">
                                      <p:cBhvr>
                                        <p:cTn id="47" dur="500" fill="hold"/>
                                        <p:tgtEl>
                                          <p:spTgt spid="117803"/>
                                        </p:tgtEl>
                                        <p:attrNameLst>
                                          <p:attrName>ppt_x</p:attrName>
                                        </p:attrNameLst>
                                      </p:cBhvr>
                                      <p:tavLst>
                                        <p:tav tm="0">
                                          <p:val>
                                            <p:strVal val="#ppt_x"/>
                                          </p:val>
                                        </p:tav>
                                        <p:tav tm="100000">
                                          <p:val>
                                            <p:strVal val="#ppt_x"/>
                                          </p:val>
                                        </p:tav>
                                      </p:tavLst>
                                    </p:anim>
                                    <p:anim calcmode="lin" valueType="num">
                                      <p:cBhvr>
                                        <p:cTn id="48" dur="500" fill="hold"/>
                                        <p:tgtEl>
                                          <p:spTgt spid="117803"/>
                                        </p:tgtEl>
                                        <p:attrNameLst>
                                          <p:attrName>ppt_y</p:attrName>
                                        </p:attrNameLst>
                                      </p:cBhvr>
                                      <p:tavLst>
                                        <p:tav tm="0">
                                          <p:val>
                                            <p:strVal val="#ppt_y-#ppt_h/2"/>
                                          </p:val>
                                        </p:tav>
                                        <p:tav tm="100000">
                                          <p:val>
                                            <p:strVal val="#ppt_y"/>
                                          </p:val>
                                        </p:tav>
                                      </p:tavLst>
                                    </p:anim>
                                    <p:anim calcmode="lin" valueType="num">
                                      <p:cBhvr>
                                        <p:cTn id="49" dur="500" fill="hold"/>
                                        <p:tgtEl>
                                          <p:spTgt spid="117803"/>
                                        </p:tgtEl>
                                        <p:attrNameLst>
                                          <p:attrName>ppt_w</p:attrName>
                                        </p:attrNameLst>
                                      </p:cBhvr>
                                      <p:tavLst>
                                        <p:tav tm="0">
                                          <p:val>
                                            <p:strVal val="#ppt_w"/>
                                          </p:val>
                                        </p:tav>
                                        <p:tav tm="100000">
                                          <p:val>
                                            <p:strVal val="#ppt_w"/>
                                          </p:val>
                                        </p:tav>
                                      </p:tavLst>
                                    </p:anim>
                                    <p:anim calcmode="lin" valueType="num">
                                      <p:cBhvr>
                                        <p:cTn id="50" dur="500" fill="hold"/>
                                        <p:tgtEl>
                                          <p:spTgt spid="117803"/>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2" fill="hold" grpId="0" nodeType="clickEffect">
                                  <p:stCondLst>
                                    <p:cond delay="0"/>
                                  </p:stCondLst>
                                  <p:childTnLst>
                                    <p:set>
                                      <p:cBhvr>
                                        <p:cTn id="54" dur="1" fill="hold">
                                          <p:stCondLst>
                                            <p:cond delay="0"/>
                                          </p:stCondLst>
                                        </p:cTn>
                                        <p:tgtEl>
                                          <p:spTgt spid="117804"/>
                                        </p:tgtEl>
                                        <p:attrNameLst>
                                          <p:attrName>style.visibility</p:attrName>
                                        </p:attrNameLst>
                                      </p:cBhvr>
                                      <p:to>
                                        <p:strVal val="visible"/>
                                      </p:to>
                                    </p:set>
                                    <p:anim calcmode="lin" valueType="num">
                                      <p:cBhvr>
                                        <p:cTn id="55" dur="500" fill="hold"/>
                                        <p:tgtEl>
                                          <p:spTgt spid="117804"/>
                                        </p:tgtEl>
                                        <p:attrNameLst>
                                          <p:attrName>ppt_x</p:attrName>
                                        </p:attrNameLst>
                                      </p:cBhvr>
                                      <p:tavLst>
                                        <p:tav tm="0">
                                          <p:val>
                                            <p:strVal val="#ppt_x+#ppt_w/2"/>
                                          </p:val>
                                        </p:tav>
                                        <p:tav tm="100000">
                                          <p:val>
                                            <p:strVal val="#ppt_x"/>
                                          </p:val>
                                        </p:tav>
                                      </p:tavLst>
                                    </p:anim>
                                    <p:anim calcmode="lin" valueType="num">
                                      <p:cBhvr>
                                        <p:cTn id="56" dur="500" fill="hold"/>
                                        <p:tgtEl>
                                          <p:spTgt spid="117804"/>
                                        </p:tgtEl>
                                        <p:attrNameLst>
                                          <p:attrName>ppt_y</p:attrName>
                                        </p:attrNameLst>
                                      </p:cBhvr>
                                      <p:tavLst>
                                        <p:tav tm="0">
                                          <p:val>
                                            <p:strVal val="#ppt_y"/>
                                          </p:val>
                                        </p:tav>
                                        <p:tav tm="100000">
                                          <p:val>
                                            <p:strVal val="#ppt_y"/>
                                          </p:val>
                                        </p:tav>
                                      </p:tavLst>
                                    </p:anim>
                                    <p:anim calcmode="lin" valueType="num">
                                      <p:cBhvr>
                                        <p:cTn id="57" dur="500" fill="hold"/>
                                        <p:tgtEl>
                                          <p:spTgt spid="117804"/>
                                        </p:tgtEl>
                                        <p:attrNameLst>
                                          <p:attrName>ppt_w</p:attrName>
                                        </p:attrNameLst>
                                      </p:cBhvr>
                                      <p:tavLst>
                                        <p:tav tm="0">
                                          <p:val>
                                            <p:fltVal val="0"/>
                                          </p:val>
                                        </p:tav>
                                        <p:tav tm="100000">
                                          <p:val>
                                            <p:strVal val="#ppt_w"/>
                                          </p:val>
                                        </p:tav>
                                      </p:tavLst>
                                    </p:anim>
                                    <p:anim calcmode="lin" valueType="num">
                                      <p:cBhvr>
                                        <p:cTn id="58" dur="500" fill="hold"/>
                                        <p:tgtEl>
                                          <p:spTgt spid="117804"/>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117805"/>
                                        </p:tgtEl>
                                        <p:attrNameLst>
                                          <p:attrName>style.visibility</p:attrName>
                                        </p:attrNameLst>
                                      </p:cBhvr>
                                      <p:to>
                                        <p:strVal val="visible"/>
                                      </p:to>
                                    </p:set>
                                    <p:anim calcmode="lin" valueType="num">
                                      <p:cBhvr>
                                        <p:cTn id="63" dur="500" fill="hold"/>
                                        <p:tgtEl>
                                          <p:spTgt spid="117805"/>
                                        </p:tgtEl>
                                        <p:attrNameLst>
                                          <p:attrName>ppt_x</p:attrName>
                                        </p:attrNameLst>
                                      </p:cBhvr>
                                      <p:tavLst>
                                        <p:tav tm="0">
                                          <p:val>
                                            <p:strVal val="#ppt_x"/>
                                          </p:val>
                                        </p:tav>
                                        <p:tav tm="100000">
                                          <p:val>
                                            <p:strVal val="#ppt_x"/>
                                          </p:val>
                                        </p:tav>
                                      </p:tavLst>
                                    </p:anim>
                                    <p:anim calcmode="lin" valueType="num">
                                      <p:cBhvr>
                                        <p:cTn id="64" dur="500" fill="hold"/>
                                        <p:tgtEl>
                                          <p:spTgt spid="117805"/>
                                        </p:tgtEl>
                                        <p:attrNameLst>
                                          <p:attrName>ppt_y</p:attrName>
                                        </p:attrNameLst>
                                      </p:cBhvr>
                                      <p:tavLst>
                                        <p:tav tm="0">
                                          <p:val>
                                            <p:strVal val="#ppt_y-#ppt_h/2"/>
                                          </p:val>
                                        </p:tav>
                                        <p:tav tm="100000">
                                          <p:val>
                                            <p:strVal val="#ppt_y"/>
                                          </p:val>
                                        </p:tav>
                                      </p:tavLst>
                                    </p:anim>
                                    <p:anim calcmode="lin" valueType="num">
                                      <p:cBhvr>
                                        <p:cTn id="65" dur="500" fill="hold"/>
                                        <p:tgtEl>
                                          <p:spTgt spid="117805"/>
                                        </p:tgtEl>
                                        <p:attrNameLst>
                                          <p:attrName>ppt_w</p:attrName>
                                        </p:attrNameLst>
                                      </p:cBhvr>
                                      <p:tavLst>
                                        <p:tav tm="0">
                                          <p:val>
                                            <p:strVal val="#ppt_w"/>
                                          </p:val>
                                        </p:tav>
                                        <p:tav tm="100000">
                                          <p:val>
                                            <p:strVal val="#ppt_w"/>
                                          </p:val>
                                        </p:tav>
                                      </p:tavLst>
                                    </p:anim>
                                    <p:anim calcmode="lin" valueType="num">
                                      <p:cBhvr>
                                        <p:cTn id="66" dur="500" fill="hold"/>
                                        <p:tgtEl>
                                          <p:spTgt spid="117805"/>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117806"/>
                                        </p:tgtEl>
                                        <p:attrNameLst>
                                          <p:attrName>style.visibility</p:attrName>
                                        </p:attrNameLst>
                                      </p:cBhvr>
                                      <p:to>
                                        <p:strVal val="visible"/>
                                      </p:to>
                                    </p:set>
                                    <p:anim calcmode="lin" valueType="num">
                                      <p:cBhvr>
                                        <p:cTn id="71" dur="500" fill="hold"/>
                                        <p:tgtEl>
                                          <p:spTgt spid="117806"/>
                                        </p:tgtEl>
                                        <p:attrNameLst>
                                          <p:attrName>ppt_x</p:attrName>
                                        </p:attrNameLst>
                                      </p:cBhvr>
                                      <p:tavLst>
                                        <p:tav tm="0">
                                          <p:val>
                                            <p:strVal val="#ppt_x-#ppt_w/2"/>
                                          </p:val>
                                        </p:tav>
                                        <p:tav tm="100000">
                                          <p:val>
                                            <p:strVal val="#ppt_x"/>
                                          </p:val>
                                        </p:tav>
                                      </p:tavLst>
                                    </p:anim>
                                    <p:anim calcmode="lin" valueType="num">
                                      <p:cBhvr>
                                        <p:cTn id="72" dur="500" fill="hold"/>
                                        <p:tgtEl>
                                          <p:spTgt spid="117806"/>
                                        </p:tgtEl>
                                        <p:attrNameLst>
                                          <p:attrName>ppt_y</p:attrName>
                                        </p:attrNameLst>
                                      </p:cBhvr>
                                      <p:tavLst>
                                        <p:tav tm="0">
                                          <p:val>
                                            <p:strVal val="#ppt_y"/>
                                          </p:val>
                                        </p:tav>
                                        <p:tav tm="100000">
                                          <p:val>
                                            <p:strVal val="#ppt_y"/>
                                          </p:val>
                                        </p:tav>
                                      </p:tavLst>
                                    </p:anim>
                                    <p:anim calcmode="lin" valueType="num">
                                      <p:cBhvr>
                                        <p:cTn id="73" dur="500" fill="hold"/>
                                        <p:tgtEl>
                                          <p:spTgt spid="117806"/>
                                        </p:tgtEl>
                                        <p:attrNameLst>
                                          <p:attrName>ppt_w</p:attrName>
                                        </p:attrNameLst>
                                      </p:cBhvr>
                                      <p:tavLst>
                                        <p:tav tm="0">
                                          <p:val>
                                            <p:fltVal val="0"/>
                                          </p:val>
                                        </p:tav>
                                        <p:tav tm="100000">
                                          <p:val>
                                            <p:strVal val="#ppt_w"/>
                                          </p:val>
                                        </p:tav>
                                      </p:tavLst>
                                    </p:anim>
                                    <p:anim calcmode="lin" valueType="num">
                                      <p:cBhvr>
                                        <p:cTn id="74" dur="500" fill="hold"/>
                                        <p:tgtEl>
                                          <p:spTgt spid="117806"/>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 fill="hold" grpId="0" nodeType="clickEffect">
                                  <p:stCondLst>
                                    <p:cond delay="0"/>
                                  </p:stCondLst>
                                  <p:childTnLst>
                                    <p:set>
                                      <p:cBhvr>
                                        <p:cTn id="78" dur="1" fill="hold">
                                          <p:stCondLst>
                                            <p:cond delay="0"/>
                                          </p:stCondLst>
                                        </p:cTn>
                                        <p:tgtEl>
                                          <p:spTgt spid="117807"/>
                                        </p:tgtEl>
                                        <p:attrNameLst>
                                          <p:attrName>style.visibility</p:attrName>
                                        </p:attrNameLst>
                                      </p:cBhvr>
                                      <p:to>
                                        <p:strVal val="visible"/>
                                      </p:to>
                                    </p:set>
                                    <p:anim calcmode="lin" valueType="num">
                                      <p:cBhvr>
                                        <p:cTn id="79" dur="500" fill="hold"/>
                                        <p:tgtEl>
                                          <p:spTgt spid="117807"/>
                                        </p:tgtEl>
                                        <p:attrNameLst>
                                          <p:attrName>ppt_x</p:attrName>
                                        </p:attrNameLst>
                                      </p:cBhvr>
                                      <p:tavLst>
                                        <p:tav tm="0">
                                          <p:val>
                                            <p:strVal val="#ppt_x"/>
                                          </p:val>
                                        </p:tav>
                                        <p:tav tm="100000">
                                          <p:val>
                                            <p:strVal val="#ppt_x"/>
                                          </p:val>
                                        </p:tav>
                                      </p:tavLst>
                                    </p:anim>
                                    <p:anim calcmode="lin" valueType="num">
                                      <p:cBhvr>
                                        <p:cTn id="80" dur="500" fill="hold"/>
                                        <p:tgtEl>
                                          <p:spTgt spid="117807"/>
                                        </p:tgtEl>
                                        <p:attrNameLst>
                                          <p:attrName>ppt_y</p:attrName>
                                        </p:attrNameLst>
                                      </p:cBhvr>
                                      <p:tavLst>
                                        <p:tav tm="0">
                                          <p:val>
                                            <p:strVal val="#ppt_y-#ppt_h/2"/>
                                          </p:val>
                                        </p:tav>
                                        <p:tav tm="100000">
                                          <p:val>
                                            <p:strVal val="#ppt_y"/>
                                          </p:val>
                                        </p:tav>
                                      </p:tavLst>
                                    </p:anim>
                                    <p:anim calcmode="lin" valueType="num">
                                      <p:cBhvr>
                                        <p:cTn id="81" dur="500" fill="hold"/>
                                        <p:tgtEl>
                                          <p:spTgt spid="117807"/>
                                        </p:tgtEl>
                                        <p:attrNameLst>
                                          <p:attrName>ppt_w</p:attrName>
                                        </p:attrNameLst>
                                      </p:cBhvr>
                                      <p:tavLst>
                                        <p:tav tm="0">
                                          <p:val>
                                            <p:strVal val="#ppt_w"/>
                                          </p:val>
                                        </p:tav>
                                        <p:tav tm="100000">
                                          <p:val>
                                            <p:strVal val="#ppt_w"/>
                                          </p:val>
                                        </p:tav>
                                      </p:tavLst>
                                    </p:anim>
                                    <p:anim calcmode="lin" valueType="num">
                                      <p:cBhvr>
                                        <p:cTn id="82" dur="500" fill="hold"/>
                                        <p:tgtEl>
                                          <p:spTgt spid="117807"/>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2" fill="hold" grpId="0" nodeType="clickEffect">
                                  <p:stCondLst>
                                    <p:cond delay="0"/>
                                  </p:stCondLst>
                                  <p:childTnLst>
                                    <p:set>
                                      <p:cBhvr>
                                        <p:cTn id="86" dur="1" fill="hold">
                                          <p:stCondLst>
                                            <p:cond delay="0"/>
                                          </p:stCondLst>
                                        </p:cTn>
                                        <p:tgtEl>
                                          <p:spTgt spid="117808"/>
                                        </p:tgtEl>
                                        <p:attrNameLst>
                                          <p:attrName>style.visibility</p:attrName>
                                        </p:attrNameLst>
                                      </p:cBhvr>
                                      <p:to>
                                        <p:strVal val="visible"/>
                                      </p:to>
                                    </p:set>
                                    <p:anim calcmode="lin" valueType="num">
                                      <p:cBhvr>
                                        <p:cTn id="87" dur="500" fill="hold"/>
                                        <p:tgtEl>
                                          <p:spTgt spid="117808"/>
                                        </p:tgtEl>
                                        <p:attrNameLst>
                                          <p:attrName>ppt_x</p:attrName>
                                        </p:attrNameLst>
                                      </p:cBhvr>
                                      <p:tavLst>
                                        <p:tav tm="0">
                                          <p:val>
                                            <p:strVal val="#ppt_x+#ppt_w/2"/>
                                          </p:val>
                                        </p:tav>
                                        <p:tav tm="100000">
                                          <p:val>
                                            <p:strVal val="#ppt_x"/>
                                          </p:val>
                                        </p:tav>
                                      </p:tavLst>
                                    </p:anim>
                                    <p:anim calcmode="lin" valueType="num">
                                      <p:cBhvr>
                                        <p:cTn id="88" dur="500" fill="hold"/>
                                        <p:tgtEl>
                                          <p:spTgt spid="117808"/>
                                        </p:tgtEl>
                                        <p:attrNameLst>
                                          <p:attrName>ppt_y</p:attrName>
                                        </p:attrNameLst>
                                      </p:cBhvr>
                                      <p:tavLst>
                                        <p:tav tm="0">
                                          <p:val>
                                            <p:strVal val="#ppt_y"/>
                                          </p:val>
                                        </p:tav>
                                        <p:tav tm="100000">
                                          <p:val>
                                            <p:strVal val="#ppt_y"/>
                                          </p:val>
                                        </p:tav>
                                      </p:tavLst>
                                    </p:anim>
                                    <p:anim calcmode="lin" valueType="num">
                                      <p:cBhvr>
                                        <p:cTn id="89" dur="500" fill="hold"/>
                                        <p:tgtEl>
                                          <p:spTgt spid="117808"/>
                                        </p:tgtEl>
                                        <p:attrNameLst>
                                          <p:attrName>ppt_w</p:attrName>
                                        </p:attrNameLst>
                                      </p:cBhvr>
                                      <p:tavLst>
                                        <p:tav tm="0">
                                          <p:val>
                                            <p:fltVal val="0"/>
                                          </p:val>
                                        </p:tav>
                                        <p:tav tm="100000">
                                          <p:val>
                                            <p:strVal val="#ppt_w"/>
                                          </p:val>
                                        </p:tav>
                                      </p:tavLst>
                                    </p:anim>
                                    <p:anim calcmode="lin" valueType="num">
                                      <p:cBhvr>
                                        <p:cTn id="90" dur="500" fill="hold"/>
                                        <p:tgtEl>
                                          <p:spTgt spid="117808"/>
                                        </p:tgtEl>
                                        <p:attrNameLst>
                                          <p:attrName>ppt_h</p:attrName>
                                        </p:attrNameLst>
                                      </p:cBhvr>
                                      <p:tavLst>
                                        <p:tav tm="0">
                                          <p:val>
                                            <p:strVal val="#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1" fill="hold" grpId="0" nodeType="clickEffect">
                                  <p:stCondLst>
                                    <p:cond delay="0"/>
                                  </p:stCondLst>
                                  <p:childTnLst>
                                    <p:set>
                                      <p:cBhvr>
                                        <p:cTn id="94" dur="1" fill="hold">
                                          <p:stCondLst>
                                            <p:cond delay="0"/>
                                          </p:stCondLst>
                                        </p:cTn>
                                        <p:tgtEl>
                                          <p:spTgt spid="117809"/>
                                        </p:tgtEl>
                                        <p:attrNameLst>
                                          <p:attrName>style.visibility</p:attrName>
                                        </p:attrNameLst>
                                      </p:cBhvr>
                                      <p:to>
                                        <p:strVal val="visible"/>
                                      </p:to>
                                    </p:set>
                                    <p:anim calcmode="lin" valueType="num">
                                      <p:cBhvr>
                                        <p:cTn id="95" dur="500" fill="hold"/>
                                        <p:tgtEl>
                                          <p:spTgt spid="117809"/>
                                        </p:tgtEl>
                                        <p:attrNameLst>
                                          <p:attrName>ppt_x</p:attrName>
                                        </p:attrNameLst>
                                      </p:cBhvr>
                                      <p:tavLst>
                                        <p:tav tm="0">
                                          <p:val>
                                            <p:strVal val="#ppt_x"/>
                                          </p:val>
                                        </p:tav>
                                        <p:tav tm="100000">
                                          <p:val>
                                            <p:strVal val="#ppt_x"/>
                                          </p:val>
                                        </p:tav>
                                      </p:tavLst>
                                    </p:anim>
                                    <p:anim calcmode="lin" valueType="num">
                                      <p:cBhvr>
                                        <p:cTn id="96" dur="500" fill="hold"/>
                                        <p:tgtEl>
                                          <p:spTgt spid="117809"/>
                                        </p:tgtEl>
                                        <p:attrNameLst>
                                          <p:attrName>ppt_y</p:attrName>
                                        </p:attrNameLst>
                                      </p:cBhvr>
                                      <p:tavLst>
                                        <p:tav tm="0">
                                          <p:val>
                                            <p:strVal val="#ppt_y-#ppt_h/2"/>
                                          </p:val>
                                        </p:tav>
                                        <p:tav tm="100000">
                                          <p:val>
                                            <p:strVal val="#ppt_y"/>
                                          </p:val>
                                        </p:tav>
                                      </p:tavLst>
                                    </p:anim>
                                    <p:anim calcmode="lin" valueType="num">
                                      <p:cBhvr>
                                        <p:cTn id="97" dur="500" fill="hold"/>
                                        <p:tgtEl>
                                          <p:spTgt spid="117809"/>
                                        </p:tgtEl>
                                        <p:attrNameLst>
                                          <p:attrName>ppt_w</p:attrName>
                                        </p:attrNameLst>
                                      </p:cBhvr>
                                      <p:tavLst>
                                        <p:tav tm="0">
                                          <p:val>
                                            <p:strVal val="#ppt_w"/>
                                          </p:val>
                                        </p:tav>
                                        <p:tav tm="100000">
                                          <p:val>
                                            <p:strVal val="#ppt_w"/>
                                          </p:val>
                                        </p:tav>
                                      </p:tavLst>
                                    </p:anim>
                                    <p:anim calcmode="lin" valueType="num">
                                      <p:cBhvr>
                                        <p:cTn id="98" dur="500" fill="hold"/>
                                        <p:tgtEl>
                                          <p:spTgt spid="117809"/>
                                        </p:tgtEl>
                                        <p:attrNameLst>
                                          <p:attrName>ppt_h</p:attrName>
                                        </p:attrNameLst>
                                      </p:cBhvr>
                                      <p:tavLst>
                                        <p:tav tm="0">
                                          <p:val>
                                            <p:fltVal val="0"/>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2" fill="hold" grpId="0" nodeType="clickEffect">
                                  <p:stCondLst>
                                    <p:cond delay="0"/>
                                  </p:stCondLst>
                                  <p:childTnLst>
                                    <p:set>
                                      <p:cBhvr>
                                        <p:cTn id="102" dur="1" fill="hold">
                                          <p:stCondLst>
                                            <p:cond delay="0"/>
                                          </p:stCondLst>
                                        </p:cTn>
                                        <p:tgtEl>
                                          <p:spTgt spid="117810"/>
                                        </p:tgtEl>
                                        <p:attrNameLst>
                                          <p:attrName>style.visibility</p:attrName>
                                        </p:attrNameLst>
                                      </p:cBhvr>
                                      <p:to>
                                        <p:strVal val="visible"/>
                                      </p:to>
                                    </p:set>
                                    <p:anim calcmode="lin" valueType="num">
                                      <p:cBhvr>
                                        <p:cTn id="103" dur="500" fill="hold"/>
                                        <p:tgtEl>
                                          <p:spTgt spid="117810"/>
                                        </p:tgtEl>
                                        <p:attrNameLst>
                                          <p:attrName>ppt_x</p:attrName>
                                        </p:attrNameLst>
                                      </p:cBhvr>
                                      <p:tavLst>
                                        <p:tav tm="0">
                                          <p:val>
                                            <p:strVal val="#ppt_x+#ppt_w/2"/>
                                          </p:val>
                                        </p:tav>
                                        <p:tav tm="100000">
                                          <p:val>
                                            <p:strVal val="#ppt_x"/>
                                          </p:val>
                                        </p:tav>
                                      </p:tavLst>
                                    </p:anim>
                                    <p:anim calcmode="lin" valueType="num">
                                      <p:cBhvr>
                                        <p:cTn id="104" dur="500" fill="hold"/>
                                        <p:tgtEl>
                                          <p:spTgt spid="117810"/>
                                        </p:tgtEl>
                                        <p:attrNameLst>
                                          <p:attrName>ppt_y</p:attrName>
                                        </p:attrNameLst>
                                      </p:cBhvr>
                                      <p:tavLst>
                                        <p:tav tm="0">
                                          <p:val>
                                            <p:strVal val="#ppt_y"/>
                                          </p:val>
                                        </p:tav>
                                        <p:tav tm="100000">
                                          <p:val>
                                            <p:strVal val="#ppt_y"/>
                                          </p:val>
                                        </p:tav>
                                      </p:tavLst>
                                    </p:anim>
                                    <p:anim calcmode="lin" valueType="num">
                                      <p:cBhvr>
                                        <p:cTn id="105" dur="500" fill="hold"/>
                                        <p:tgtEl>
                                          <p:spTgt spid="117810"/>
                                        </p:tgtEl>
                                        <p:attrNameLst>
                                          <p:attrName>ppt_w</p:attrName>
                                        </p:attrNameLst>
                                      </p:cBhvr>
                                      <p:tavLst>
                                        <p:tav tm="0">
                                          <p:val>
                                            <p:fltVal val="0"/>
                                          </p:val>
                                        </p:tav>
                                        <p:tav tm="100000">
                                          <p:val>
                                            <p:strVal val="#ppt_w"/>
                                          </p:val>
                                        </p:tav>
                                      </p:tavLst>
                                    </p:anim>
                                    <p:anim calcmode="lin" valueType="num">
                                      <p:cBhvr>
                                        <p:cTn id="106" dur="500" fill="hold"/>
                                        <p:tgtEl>
                                          <p:spTgt spid="117810"/>
                                        </p:tgtEl>
                                        <p:attrNameLst>
                                          <p:attrName>ppt_h</p:attrName>
                                        </p:attrNameLst>
                                      </p:cBhvr>
                                      <p:tavLst>
                                        <p:tav tm="0">
                                          <p:val>
                                            <p:strVal val="#ppt_h"/>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117811"/>
                                        </p:tgtEl>
                                        <p:attrNameLst>
                                          <p:attrName>style.visibility</p:attrName>
                                        </p:attrNameLst>
                                      </p:cBhvr>
                                      <p:to>
                                        <p:strVal val="visible"/>
                                      </p:to>
                                    </p:set>
                                    <p:anim calcmode="lin" valueType="num">
                                      <p:cBhvr>
                                        <p:cTn id="111" dur="500" fill="hold"/>
                                        <p:tgtEl>
                                          <p:spTgt spid="117811"/>
                                        </p:tgtEl>
                                        <p:attrNameLst>
                                          <p:attrName>ppt_x</p:attrName>
                                        </p:attrNameLst>
                                      </p:cBhvr>
                                      <p:tavLst>
                                        <p:tav tm="0">
                                          <p:val>
                                            <p:strVal val="#ppt_x"/>
                                          </p:val>
                                        </p:tav>
                                        <p:tav tm="100000">
                                          <p:val>
                                            <p:strVal val="#ppt_x"/>
                                          </p:val>
                                        </p:tav>
                                      </p:tavLst>
                                    </p:anim>
                                    <p:anim calcmode="lin" valueType="num">
                                      <p:cBhvr>
                                        <p:cTn id="112" dur="500" fill="hold"/>
                                        <p:tgtEl>
                                          <p:spTgt spid="117811"/>
                                        </p:tgtEl>
                                        <p:attrNameLst>
                                          <p:attrName>ppt_y</p:attrName>
                                        </p:attrNameLst>
                                      </p:cBhvr>
                                      <p:tavLst>
                                        <p:tav tm="0">
                                          <p:val>
                                            <p:strVal val="#ppt_y-#ppt_h/2"/>
                                          </p:val>
                                        </p:tav>
                                        <p:tav tm="100000">
                                          <p:val>
                                            <p:strVal val="#ppt_y"/>
                                          </p:val>
                                        </p:tav>
                                      </p:tavLst>
                                    </p:anim>
                                    <p:anim calcmode="lin" valueType="num">
                                      <p:cBhvr>
                                        <p:cTn id="113" dur="500" fill="hold"/>
                                        <p:tgtEl>
                                          <p:spTgt spid="117811"/>
                                        </p:tgtEl>
                                        <p:attrNameLst>
                                          <p:attrName>ppt_w</p:attrName>
                                        </p:attrNameLst>
                                      </p:cBhvr>
                                      <p:tavLst>
                                        <p:tav tm="0">
                                          <p:val>
                                            <p:strVal val="#ppt_w"/>
                                          </p:val>
                                        </p:tav>
                                        <p:tav tm="100000">
                                          <p:val>
                                            <p:strVal val="#ppt_w"/>
                                          </p:val>
                                        </p:tav>
                                      </p:tavLst>
                                    </p:anim>
                                    <p:anim calcmode="lin" valueType="num">
                                      <p:cBhvr>
                                        <p:cTn id="114" dur="500" fill="hold"/>
                                        <p:tgtEl>
                                          <p:spTgt spid="117811"/>
                                        </p:tgtEl>
                                        <p:attrNameLst>
                                          <p:attrName>ppt_h</p:attrName>
                                        </p:attrNameLst>
                                      </p:cBhvr>
                                      <p:tavLst>
                                        <p:tav tm="0">
                                          <p:val>
                                            <p:fltVal val="0"/>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117812"/>
                                        </p:tgtEl>
                                        <p:attrNameLst>
                                          <p:attrName>style.visibility</p:attrName>
                                        </p:attrNameLst>
                                      </p:cBhvr>
                                      <p:to>
                                        <p:strVal val="visible"/>
                                      </p:to>
                                    </p:set>
                                    <p:anim calcmode="lin" valueType="num">
                                      <p:cBhvr>
                                        <p:cTn id="119" dur="500" fill="hold"/>
                                        <p:tgtEl>
                                          <p:spTgt spid="117812"/>
                                        </p:tgtEl>
                                        <p:attrNameLst>
                                          <p:attrName>ppt_x</p:attrName>
                                        </p:attrNameLst>
                                      </p:cBhvr>
                                      <p:tavLst>
                                        <p:tav tm="0">
                                          <p:val>
                                            <p:strVal val="#ppt_x-#ppt_w/2"/>
                                          </p:val>
                                        </p:tav>
                                        <p:tav tm="100000">
                                          <p:val>
                                            <p:strVal val="#ppt_x"/>
                                          </p:val>
                                        </p:tav>
                                      </p:tavLst>
                                    </p:anim>
                                    <p:anim calcmode="lin" valueType="num">
                                      <p:cBhvr>
                                        <p:cTn id="120" dur="500" fill="hold"/>
                                        <p:tgtEl>
                                          <p:spTgt spid="117812"/>
                                        </p:tgtEl>
                                        <p:attrNameLst>
                                          <p:attrName>ppt_y</p:attrName>
                                        </p:attrNameLst>
                                      </p:cBhvr>
                                      <p:tavLst>
                                        <p:tav tm="0">
                                          <p:val>
                                            <p:strVal val="#ppt_y"/>
                                          </p:val>
                                        </p:tav>
                                        <p:tav tm="100000">
                                          <p:val>
                                            <p:strVal val="#ppt_y"/>
                                          </p:val>
                                        </p:tav>
                                      </p:tavLst>
                                    </p:anim>
                                    <p:anim calcmode="lin" valueType="num">
                                      <p:cBhvr>
                                        <p:cTn id="121" dur="500" fill="hold"/>
                                        <p:tgtEl>
                                          <p:spTgt spid="117812"/>
                                        </p:tgtEl>
                                        <p:attrNameLst>
                                          <p:attrName>ppt_w</p:attrName>
                                        </p:attrNameLst>
                                      </p:cBhvr>
                                      <p:tavLst>
                                        <p:tav tm="0">
                                          <p:val>
                                            <p:fltVal val="0"/>
                                          </p:val>
                                        </p:tav>
                                        <p:tav tm="100000">
                                          <p:val>
                                            <p:strVal val="#ppt_w"/>
                                          </p:val>
                                        </p:tav>
                                      </p:tavLst>
                                    </p:anim>
                                    <p:anim calcmode="lin" valueType="num">
                                      <p:cBhvr>
                                        <p:cTn id="122" dur="500" fill="hold"/>
                                        <p:tgtEl>
                                          <p:spTgt spid="117812"/>
                                        </p:tgtEl>
                                        <p:attrNameLst>
                                          <p:attrName>ppt_h</p:attrName>
                                        </p:attrNameLst>
                                      </p:cBhvr>
                                      <p:tavLst>
                                        <p:tav tm="0">
                                          <p:val>
                                            <p:strVal val="#ppt_h"/>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 fill="hold" grpId="0" nodeType="clickEffect">
                                  <p:stCondLst>
                                    <p:cond delay="0"/>
                                  </p:stCondLst>
                                  <p:childTnLst>
                                    <p:set>
                                      <p:cBhvr>
                                        <p:cTn id="126" dur="1" fill="hold">
                                          <p:stCondLst>
                                            <p:cond delay="0"/>
                                          </p:stCondLst>
                                        </p:cTn>
                                        <p:tgtEl>
                                          <p:spTgt spid="117813"/>
                                        </p:tgtEl>
                                        <p:attrNameLst>
                                          <p:attrName>style.visibility</p:attrName>
                                        </p:attrNameLst>
                                      </p:cBhvr>
                                      <p:to>
                                        <p:strVal val="visible"/>
                                      </p:to>
                                    </p:set>
                                    <p:anim calcmode="lin" valueType="num">
                                      <p:cBhvr>
                                        <p:cTn id="127" dur="500" fill="hold"/>
                                        <p:tgtEl>
                                          <p:spTgt spid="117813"/>
                                        </p:tgtEl>
                                        <p:attrNameLst>
                                          <p:attrName>ppt_x</p:attrName>
                                        </p:attrNameLst>
                                      </p:cBhvr>
                                      <p:tavLst>
                                        <p:tav tm="0">
                                          <p:val>
                                            <p:strVal val="#ppt_x"/>
                                          </p:val>
                                        </p:tav>
                                        <p:tav tm="100000">
                                          <p:val>
                                            <p:strVal val="#ppt_x"/>
                                          </p:val>
                                        </p:tav>
                                      </p:tavLst>
                                    </p:anim>
                                    <p:anim calcmode="lin" valueType="num">
                                      <p:cBhvr>
                                        <p:cTn id="128" dur="500" fill="hold"/>
                                        <p:tgtEl>
                                          <p:spTgt spid="117813"/>
                                        </p:tgtEl>
                                        <p:attrNameLst>
                                          <p:attrName>ppt_y</p:attrName>
                                        </p:attrNameLst>
                                      </p:cBhvr>
                                      <p:tavLst>
                                        <p:tav tm="0">
                                          <p:val>
                                            <p:strVal val="#ppt_y-#ppt_h/2"/>
                                          </p:val>
                                        </p:tav>
                                        <p:tav tm="100000">
                                          <p:val>
                                            <p:strVal val="#ppt_y"/>
                                          </p:val>
                                        </p:tav>
                                      </p:tavLst>
                                    </p:anim>
                                    <p:anim calcmode="lin" valueType="num">
                                      <p:cBhvr>
                                        <p:cTn id="129" dur="500" fill="hold"/>
                                        <p:tgtEl>
                                          <p:spTgt spid="117813"/>
                                        </p:tgtEl>
                                        <p:attrNameLst>
                                          <p:attrName>ppt_w</p:attrName>
                                        </p:attrNameLst>
                                      </p:cBhvr>
                                      <p:tavLst>
                                        <p:tav tm="0">
                                          <p:val>
                                            <p:strVal val="#ppt_w"/>
                                          </p:val>
                                        </p:tav>
                                        <p:tav tm="100000">
                                          <p:val>
                                            <p:strVal val="#ppt_w"/>
                                          </p:val>
                                        </p:tav>
                                      </p:tavLst>
                                    </p:anim>
                                    <p:anim calcmode="lin" valueType="num">
                                      <p:cBhvr>
                                        <p:cTn id="130" dur="500" fill="hold"/>
                                        <p:tgtEl>
                                          <p:spTgt spid="117813"/>
                                        </p:tgtEl>
                                        <p:attrNameLst>
                                          <p:attrName>ppt_h</p:attrName>
                                        </p:attrNameLst>
                                      </p:cBhvr>
                                      <p:tavLst>
                                        <p:tav tm="0">
                                          <p:val>
                                            <p:fltVal val="0"/>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7" presetClass="entr" presetSubtype="8" fill="hold" grpId="0" nodeType="clickEffect">
                                  <p:stCondLst>
                                    <p:cond delay="0"/>
                                  </p:stCondLst>
                                  <p:childTnLst>
                                    <p:set>
                                      <p:cBhvr>
                                        <p:cTn id="134" dur="1" fill="hold">
                                          <p:stCondLst>
                                            <p:cond delay="0"/>
                                          </p:stCondLst>
                                        </p:cTn>
                                        <p:tgtEl>
                                          <p:spTgt spid="117814"/>
                                        </p:tgtEl>
                                        <p:attrNameLst>
                                          <p:attrName>style.visibility</p:attrName>
                                        </p:attrNameLst>
                                      </p:cBhvr>
                                      <p:to>
                                        <p:strVal val="visible"/>
                                      </p:to>
                                    </p:set>
                                    <p:anim calcmode="lin" valueType="num">
                                      <p:cBhvr>
                                        <p:cTn id="135" dur="500" fill="hold"/>
                                        <p:tgtEl>
                                          <p:spTgt spid="117814"/>
                                        </p:tgtEl>
                                        <p:attrNameLst>
                                          <p:attrName>ppt_x</p:attrName>
                                        </p:attrNameLst>
                                      </p:cBhvr>
                                      <p:tavLst>
                                        <p:tav tm="0">
                                          <p:val>
                                            <p:strVal val="#ppt_x-#ppt_w/2"/>
                                          </p:val>
                                        </p:tav>
                                        <p:tav tm="100000">
                                          <p:val>
                                            <p:strVal val="#ppt_x"/>
                                          </p:val>
                                        </p:tav>
                                      </p:tavLst>
                                    </p:anim>
                                    <p:anim calcmode="lin" valueType="num">
                                      <p:cBhvr>
                                        <p:cTn id="136" dur="500" fill="hold"/>
                                        <p:tgtEl>
                                          <p:spTgt spid="117814"/>
                                        </p:tgtEl>
                                        <p:attrNameLst>
                                          <p:attrName>ppt_y</p:attrName>
                                        </p:attrNameLst>
                                      </p:cBhvr>
                                      <p:tavLst>
                                        <p:tav tm="0">
                                          <p:val>
                                            <p:strVal val="#ppt_y"/>
                                          </p:val>
                                        </p:tav>
                                        <p:tav tm="100000">
                                          <p:val>
                                            <p:strVal val="#ppt_y"/>
                                          </p:val>
                                        </p:tav>
                                      </p:tavLst>
                                    </p:anim>
                                    <p:anim calcmode="lin" valueType="num">
                                      <p:cBhvr>
                                        <p:cTn id="137" dur="500" fill="hold"/>
                                        <p:tgtEl>
                                          <p:spTgt spid="117814"/>
                                        </p:tgtEl>
                                        <p:attrNameLst>
                                          <p:attrName>ppt_w</p:attrName>
                                        </p:attrNameLst>
                                      </p:cBhvr>
                                      <p:tavLst>
                                        <p:tav tm="0">
                                          <p:val>
                                            <p:fltVal val="0"/>
                                          </p:val>
                                        </p:tav>
                                        <p:tav tm="100000">
                                          <p:val>
                                            <p:strVal val="#ppt_w"/>
                                          </p:val>
                                        </p:tav>
                                      </p:tavLst>
                                    </p:anim>
                                    <p:anim calcmode="lin" valueType="num">
                                      <p:cBhvr>
                                        <p:cTn id="138" dur="500" fill="hold"/>
                                        <p:tgtEl>
                                          <p:spTgt spid="117814"/>
                                        </p:tgtEl>
                                        <p:attrNameLst>
                                          <p:attrName>ppt_h</p:attrName>
                                        </p:attrNameLst>
                                      </p:cBhvr>
                                      <p:tavLst>
                                        <p:tav tm="0">
                                          <p:val>
                                            <p:strVal val="#ppt_h"/>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1" fill="hold" grpId="0" nodeType="clickEffect">
                                  <p:stCondLst>
                                    <p:cond delay="0"/>
                                  </p:stCondLst>
                                  <p:childTnLst>
                                    <p:set>
                                      <p:cBhvr>
                                        <p:cTn id="142" dur="1" fill="hold">
                                          <p:stCondLst>
                                            <p:cond delay="0"/>
                                          </p:stCondLst>
                                        </p:cTn>
                                        <p:tgtEl>
                                          <p:spTgt spid="117815"/>
                                        </p:tgtEl>
                                        <p:attrNameLst>
                                          <p:attrName>style.visibility</p:attrName>
                                        </p:attrNameLst>
                                      </p:cBhvr>
                                      <p:to>
                                        <p:strVal val="visible"/>
                                      </p:to>
                                    </p:set>
                                    <p:anim calcmode="lin" valueType="num">
                                      <p:cBhvr>
                                        <p:cTn id="143" dur="500" fill="hold"/>
                                        <p:tgtEl>
                                          <p:spTgt spid="117815"/>
                                        </p:tgtEl>
                                        <p:attrNameLst>
                                          <p:attrName>ppt_x</p:attrName>
                                        </p:attrNameLst>
                                      </p:cBhvr>
                                      <p:tavLst>
                                        <p:tav tm="0">
                                          <p:val>
                                            <p:strVal val="#ppt_x"/>
                                          </p:val>
                                        </p:tav>
                                        <p:tav tm="100000">
                                          <p:val>
                                            <p:strVal val="#ppt_x"/>
                                          </p:val>
                                        </p:tav>
                                      </p:tavLst>
                                    </p:anim>
                                    <p:anim calcmode="lin" valueType="num">
                                      <p:cBhvr>
                                        <p:cTn id="144" dur="500" fill="hold"/>
                                        <p:tgtEl>
                                          <p:spTgt spid="117815"/>
                                        </p:tgtEl>
                                        <p:attrNameLst>
                                          <p:attrName>ppt_y</p:attrName>
                                        </p:attrNameLst>
                                      </p:cBhvr>
                                      <p:tavLst>
                                        <p:tav tm="0">
                                          <p:val>
                                            <p:strVal val="#ppt_y-#ppt_h/2"/>
                                          </p:val>
                                        </p:tav>
                                        <p:tav tm="100000">
                                          <p:val>
                                            <p:strVal val="#ppt_y"/>
                                          </p:val>
                                        </p:tav>
                                      </p:tavLst>
                                    </p:anim>
                                    <p:anim calcmode="lin" valueType="num">
                                      <p:cBhvr>
                                        <p:cTn id="145" dur="500" fill="hold"/>
                                        <p:tgtEl>
                                          <p:spTgt spid="117815"/>
                                        </p:tgtEl>
                                        <p:attrNameLst>
                                          <p:attrName>ppt_w</p:attrName>
                                        </p:attrNameLst>
                                      </p:cBhvr>
                                      <p:tavLst>
                                        <p:tav tm="0">
                                          <p:val>
                                            <p:strVal val="#ppt_w"/>
                                          </p:val>
                                        </p:tav>
                                        <p:tav tm="100000">
                                          <p:val>
                                            <p:strVal val="#ppt_w"/>
                                          </p:val>
                                        </p:tav>
                                      </p:tavLst>
                                    </p:anim>
                                    <p:anim calcmode="lin" valueType="num">
                                      <p:cBhvr>
                                        <p:cTn id="146" dur="500" fill="hold"/>
                                        <p:tgtEl>
                                          <p:spTgt spid="117815"/>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2" fill="hold" grpId="0" nodeType="clickEffect">
                                  <p:stCondLst>
                                    <p:cond delay="0"/>
                                  </p:stCondLst>
                                  <p:childTnLst>
                                    <p:set>
                                      <p:cBhvr>
                                        <p:cTn id="150" dur="1" fill="hold">
                                          <p:stCondLst>
                                            <p:cond delay="0"/>
                                          </p:stCondLst>
                                        </p:cTn>
                                        <p:tgtEl>
                                          <p:spTgt spid="117816"/>
                                        </p:tgtEl>
                                        <p:attrNameLst>
                                          <p:attrName>style.visibility</p:attrName>
                                        </p:attrNameLst>
                                      </p:cBhvr>
                                      <p:to>
                                        <p:strVal val="visible"/>
                                      </p:to>
                                    </p:set>
                                    <p:anim calcmode="lin" valueType="num">
                                      <p:cBhvr>
                                        <p:cTn id="151" dur="500" fill="hold"/>
                                        <p:tgtEl>
                                          <p:spTgt spid="117816"/>
                                        </p:tgtEl>
                                        <p:attrNameLst>
                                          <p:attrName>ppt_x</p:attrName>
                                        </p:attrNameLst>
                                      </p:cBhvr>
                                      <p:tavLst>
                                        <p:tav tm="0">
                                          <p:val>
                                            <p:strVal val="#ppt_x+#ppt_w/2"/>
                                          </p:val>
                                        </p:tav>
                                        <p:tav tm="100000">
                                          <p:val>
                                            <p:strVal val="#ppt_x"/>
                                          </p:val>
                                        </p:tav>
                                      </p:tavLst>
                                    </p:anim>
                                    <p:anim calcmode="lin" valueType="num">
                                      <p:cBhvr>
                                        <p:cTn id="152" dur="500" fill="hold"/>
                                        <p:tgtEl>
                                          <p:spTgt spid="117816"/>
                                        </p:tgtEl>
                                        <p:attrNameLst>
                                          <p:attrName>ppt_y</p:attrName>
                                        </p:attrNameLst>
                                      </p:cBhvr>
                                      <p:tavLst>
                                        <p:tav tm="0">
                                          <p:val>
                                            <p:strVal val="#ppt_y"/>
                                          </p:val>
                                        </p:tav>
                                        <p:tav tm="100000">
                                          <p:val>
                                            <p:strVal val="#ppt_y"/>
                                          </p:val>
                                        </p:tav>
                                      </p:tavLst>
                                    </p:anim>
                                    <p:anim calcmode="lin" valueType="num">
                                      <p:cBhvr>
                                        <p:cTn id="153" dur="500" fill="hold"/>
                                        <p:tgtEl>
                                          <p:spTgt spid="117816"/>
                                        </p:tgtEl>
                                        <p:attrNameLst>
                                          <p:attrName>ppt_w</p:attrName>
                                        </p:attrNameLst>
                                      </p:cBhvr>
                                      <p:tavLst>
                                        <p:tav tm="0">
                                          <p:val>
                                            <p:fltVal val="0"/>
                                          </p:val>
                                        </p:tav>
                                        <p:tav tm="100000">
                                          <p:val>
                                            <p:strVal val="#ppt_w"/>
                                          </p:val>
                                        </p:tav>
                                      </p:tavLst>
                                    </p:anim>
                                    <p:anim calcmode="lin" valueType="num">
                                      <p:cBhvr>
                                        <p:cTn id="154" dur="500" fill="hold"/>
                                        <p:tgtEl>
                                          <p:spTgt spid="117816"/>
                                        </p:tgtEl>
                                        <p:attrNameLst>
                                          <p:attrName>ppt_h</p:attrName>
                                        </p:attrNameLst>
                                      </p:cBhvr>
                                      <p:tavLst>
                                        <p:tav tm="0">
                                          <p:val>
                                            <p:strVal val="#ppt_h"/>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 fill="hold" grpId="0" nodeType="clickEffect">
                                  <p:stCondLst>
                                    <p:cond delay="0"/>
                                  </p:stCondLst>
                                  <p:childTnLst>
                                    <p:set>
                                      <p:cBhvr>
                                        <p:cTn id="158" dur="1" fill="hold">
                                          <p:stCondLst>
                                            <p:cond delay="0"/>
                                          </p:stCondLst>
                                        </p:cTn>
                                        <p:tgtEl>
                                          <p:spTgt spid="117817"/>
                                        </p:tgtEl>
                                        <p:attrNameLst>
                                          <p:attrName>style.visibility</p:attrName>
                                        </p:attrNameLst>
                                      </p:cBhvr>
                                      <p:to>
                                        <p:strVal val="visible"/>
                                      </p:to>
                                    </p:set>
                                    <p:anim calcmode="lin" valueType="num">
                                      <p:cBhvr>
                                        <p:cTn id="159" dur="500" fill="hold"/>
                                        <p:tgtEl>
                                          <p:spTgt spid="117817"/>
                                        </p:tgtEl>
                                        <p:attrNameLst>
                                          <p:attrName>ppt_x</p:attrName>
                                        </p:attrNameLst>
                                      </p:cBhvr>
                                      <p:tavLst>
                                        <p:tav tm="0">
                                          <p:val>
                                            <p:strVal val="#ppt_x"/>
                                          </p:val>
                                        </p:tav>
                                        <p:tav tm="100000">
                                          <p:val>
                                            <p:strVal val="#ppt_x"/>
                                          </p:val>
                                        </p:tav>
                                      </p:tavLst>
                                    </p:anim>
                                    <p:anim calcmode="lin" valueType="num">
                                      <p:cBhvr>
                                        <p:cTn id="160" dur="500" fill="hold"/>
                                        <p:tgtEl>
                                          <p:spTgt spid="117817"/>
                                        </p:tgtEl>
                                        <p:attrNameLst>
                                          <p:attrName>ppt_y</p:attrName>
                                        </p:attrNameLst>
                                      </p:cBhvr>
                                      <p:tavLst>
                                        <p:tav tm="0">
                                          <p:val>
                                            <p:strVal val="#ppt_y-#ppt_h/2"/>
                                          </p:val>
                                        </p:tav>
                                        <p:tav tm="100000">
                                          <p:val>
                                            <p:strVal val="#ppt_y"/>
                                          </p:val>
                                        </p:tav>
                                      </p:tavLst>
                                    </p:anim>
                                    <p:anim calcmode="lin" valueType="num">
                                      <p:cBhvr>
                                        <p:cTn id="161" dur="500" fill="hold"/>
                                        <p:tgtEl>
                                          <p:spTgt spid="117817"/>
                                        </p:tgtEl>
                                        <p:attrNameLst>
                                          <p:attrName>ppt_w</p:attrName>
                                        </p:attrNameLst>
                                      </p:cBhvr>
                                      <p:tavLst>
                                        <p:tav tm="0">
                                          <p:val>
                                            <p:strVal val="#ppt_w"/>
                                          </p:val>
                                        </p:tav>
                                        <p:tav tm="100000">
                                          <p:val>
                                            <p:strVal val="#ppt_w"/>
                                          </p:val>
                                        </p:tav>
                                      </p:tavLst>
                                    </p:anim>
                                    <p:anim calcmode="lin" valueType="num">
                                      <p:cBhvr>
                                        <p:cTn id="162" dur="500" fill="hold"/>
                                        <p:tgtEl>
                                          <p:spTgt spid="117817"/>
                                        </p:tgtEl>
                                        <p:attrNameLst>
                                          <p:attrName>ppt_h</p:attrName>
                                        </p:attrNameLst>
                                      </p:cBhvr>
                                      <p:tavLst>
                                        <p:tav tm="0">
                                          <p:val>
                                            <p:fltVal val="0"/>
                                          </p:val>
                                        </p:tav>
                                        <p:tav tm="100000">
                                          <p:val>
                                            <p:strVal val="#ppt_h"/>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7" presetClass="entr" presetSubtype="8" fill="hold" grpId="0" nodeType="clickEffect">
                                  <p:stCondLst>
                                    <p:cond delay="0"/>
                                  </p:stCondLst>
                                  <p:childTnLst>
                                    <p:set>
                                      <p:cBhvr>
                                        <p:cTn id="166" dur="1" fill="hold">
                                          <p:stCondLst>
                                            <p:cond delay="0"/>
                                          </p:stCondLst>
                                        </p:cTn>
                                        <p:tgtEl>
                                          <p:spTgt spid="117818"/>
                                        </p:tgtEl>
                                        <p:attrNameLst>
                                          <p:attrName>style.visibility</p:attrName>
                                        </p:attrNameLst>
                                      </p:cBhvr>
                                      <p:to>
                                        <p:strVal val="visible"/>
                                      </p:to>
                                    </p:set>
                                    <p:anim calcmode="lin" valueType="num">
                                      <p:cBhvr>
                                        <p:cTn id="167" dur="500" fill="hold"/>
                                        <p:tgtEl>
                                          <p:spTgt spid="117818"/>
                                        </p:tgtEl>
                                        <p:attrNameLst>
                                          <p:attrName>ppt_x</p:attrName>
                                        </p:attrNameLst>
                                      </p:cBhvr>
                                      <p:tavLst>
                                        <p:tav tm="0">
                                          <p:val>
                                            <p:strVal val="#ppt_x-#ppt_w/2"/>
                                          </p:val>
                                        </p:tav>
                                        <p:tav tm="100000">
                                          <p:val>
                                            <p:strVal val="#ppt_x"/>
                                          </p:val>
                                        </p:tav>
                                      </p:tavLst>
                                    </p:anim>
                                    <p:anim calcmode="lin" valueType="num">
                                      <p:cBhvr>
                                        <p:cTn id="168" dur="500" fill="hold"/>
                                        <p:tgtEl>
                                          <p:spTgt spid="117818"/>
                                        </p:tgtEl>
                                        <p:attrNameLst>
                                          <p:attrName>ppt_y</p:attrName>
                                        </p:attrNameLst>
                                      </p:cBhvr>
                                      <p:tavLst>
                                        <p:tav tm="0">
                                          <p:val>
                                            <p:strVal val="#ppt_y"/>
                                          </p:val>
                                        </p:tav>
                                        <p:tav tm="100000">
                                          <p:val>
                                            <p:strVal val="#ppt_y"/>
                                          </p:val>
                                        </p:tav>
                                      </p:tavLst>
                                    </p:anim>
                                    <p:anim calcmode="lin" valueType="num">
                                      <p:cBhvr>
                                        <p:cTn id="169" dur="500" fill="hold"/>
                                        <p:tgtEl>
                                          <p:spTgt spid="117818"/>
                                        </p:tgtEl>
                                        <p:attrNameLst>
                                          <p:attrName>ppt_w</p:attrName>
                                        </p:attrNameLst>
                                      </p:cBhvr>
                                      <p:tavLst>
                                        <p:tav tm="0">
                                          <p:val>
                                            <p:fltVal val="0"/>
                                          </p:val>
                                        </p:tav>
                                        <p:tav tm="100000">
                                          <p:val>
                                            <p:strVal val="#ppt_w"/>
                                          </p:val>
                                        </p:tav>
                                      </p:tavLst>
                                    </p:anim>
                                    <p:anim calcmode="lin" valueType="num">
                                      <p:cBhvr>
                                        <p:cTn id="170" dur="500" fill="hold"/>
                                        <p:tgtEl>
                                          <p:spTgt spid="117818"/>
                                        </p:tgtEl>
                                        <p:attrNameLst>
                                          <p:attrName>ppt_h</p:attrName>
                                        </p:attrNameLst>
                                      </p:cBhvr>
                                      <p:tavLst>
                                        <p:tav tm="0">
                                          <p:val>
                                            <p:strVal val="#ppt_h"/>
                                          </p:val>
                                        </p:tav>
                                        <p:tav tm="100000">
                                          <p:val>
                                            <p:strVal val="#ppt_h"/>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7" presetClass="entr" presetSubtype="1" fill="hold" grpId="0" nodeType="clickEffect">
                                  <p:stCondLst>
                                    <p:cond delay="0"/>
                                  </p:stCondLst>
                                  <p:childTnLst>
                                    <p:set>
                                      <p:cBhvr>
                                        <p:cTn id="174" dur="1" fill="hold">
                                          <p:stCondLst>
                                            <p:cond delay="0"/>
                                          </p:stCondLst>
                                        </p:cTn>
                                        <p:tgtEl>
                                          <p:spTgt spid="117819"/>
                                        </p:tgtEl>
                                        <p:attrNameLst>
                                          <p:attrName>style.visibility</p:attrName>
                                        </p:attrNameLst>
                                      </p:cBhvr>
                                      <p:to>
                                        <p:strVal val="visible"/>
                                      </p:to>
                                    </p:set>
                                    <p:anim calcmode="lin" valueType="num">
                                      <p:cBhvr>
                                        <p:cTn id="175" dur="500" fill="hold"/>
                                        <p:tgtEl>
                                          <p:spTgt spid="117819"/>
                                        </p:tgtEl>
                                        <p:attrNameLst>
                                          <p:attrName>ppt_x</p:attrName>
                                        </p:attrNameLst>
                                      </p:cBhvr>
                                      <p:tavLst>
                                        <p:tav tm="0">
                                          <p:val>
                                            <p:strVal val="#ppt_x"/>
                                          </p:val>
                                        </p:tav>
                                        <p:tav tm="100000">
                                          <p:val>
                                            <p:strVal val="#ppt_x"/>
                                          </p:val>
                                        </p:tav>
                                      </p:tavLst>
                                    </p:anim>
                                    <p:anim calcmode="lin" valueType="num">
                                      <p:cBhvr>
                                        <p:cTn id="176" dur="500" fill="hold"/>
                                        <p:tgtEl>
                                          <p:spTgt spid="117819"/>
                                        </p:tgtEl>
                                        <p:attrNameLst>
                                          <p:attrName>ppt_y</p:attrName>
                                        </p:attrNameLst>
                                      </p:cBhvr>
                                      <p:tavLst>
                                        <p:tav tm="0">
                                          <p:val>
                                            <p:strVal val="#ppt_y-#ppt_h/2"/>
                                          </p:val>
                                        </p:tav>
                                        <p:tav tm="100000">
                                          <p:val>
                                            <p:strVal val="#ppt_y"/>
                                          </p:val>
                                        </p:tav>
                                      </p:tavLst>
                                    </p:anim>
                                    <p:anim calcmode="lin" valueType="num">
                                      <p:cBhvr>
                                        <p:cTn id="177" dur="500" fill="hold"/>
                                        <p:tgtEl>
                                          <p:spTgt spid="117819"/>
                                        </p:tgtEl>
                                        <p:attrNameLst>
                                          <p:attrName>ppt_w</p:attrName>
                                        </p:attrNameLst>
                                      </p:cBhvr>
                                      <p:tavLst>
                                        <p:tav tm="0">
                                          <p:val>
                                            <p:strVal val="#ppt_w"/>
                                          </p:val>
                                        </p:tav>
                                        <p:tav tm="100000">
                                          <p:val>
                                            <p:strVal val="#ppt_w"/>
                                          </p:val>
                                        </p:tav>
                                      </p:tavLst>
                                    </p:anim>
                                    <p:anim calcmode="lin" valueType="num">
                                      <p:cBhvr>
                                        <p:cTn id="178" dur="500" fill="hold"/>
                                        <p:tgtEl>
                                          <p:spTgt spid="117819"/>
                                        </p:tgtEl>
                                        <p:attrNameLst>
                                          <p:attrName>ppt_h</p:attrName>
                                        </p:attrNameLst>
                                      </p:cBhvr>
                                      <p:tavLst>
                                        <p:tav tm="0">
                                          <p:val>
                                            <p:fltVal val="0"/>
                                          </p:val>
                                        </p:tav>
                                        <p:tav tm="100000">
                                          <p:val>
                                            <p:strVal val="#ppt_h"/>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7" presetClass="entr" presetSubtype="2" fill="hold" grpId="0" nodeType="clickEffect">
                                  <p:stCondLst>
                                    <p:cond delay="0"/>
                                  </p:stCondLst>
                                  <p:childTnLst>
                                    <p:set>
                                      <p:cBhvr>
                                        <p:cTn id="182" dur="1" fill="hold">
                                          <p:stCondLst>
                                            <p:cond delay="0"/>
                                          </p:stCondLst>
                                        </p:cTn>
                                        <p:tgtEl>
                                          <p:spTgt spid="117820"/>
                                        </p:tgtEl>
                                        <p:attrNameLst>
                                          <p:attrName>style.visibility</p:attrName>
                                        </p:attrNameLst>
                                      </p:cBhvr>
                                      <p:to>
                                        <p:strVal val="visible"/>
                                      </p:to>
                                    </p:set>
                                    <p:anim calcmode="lin" valueType="num">
                                      <p:cBhvr>
                                        <p:cTn id="183" dur="500" fill="hold"/>
                                        <p:tgtEl>
                                          <p:spTgt spid="117820"/>
                                        </p:tgtEl>
                                        <p:attrNameLst>
                                          <p:attrName>ppt_x</p:attrName>
                                        </p:attrNameLst>
                                      </p:cBhvr>
                                      <p:tavLst>
                                        <p:tav tm="0">
                                          <p:val>
                                            <p:strVal val="#ppt_x+#ppt_w/2"/>
                                          </p:val>
                                        </p:tav>
                                        <p:tav tm="100000">
                                          <p:val>
                                            <p:strVal val="#ppt_x"/>
                                          </p:val>
                                        </p:tav>
                                      </p:tavLst>
                                    </p:anim>
                                    <p:anim calcmode="lin" valueType="num">
                                      <p:cBhvr>
                                        <p:cTn id="184" dur="500" fill="hold"/>
                                        <p:tgtEl>
                                          <p:spTgt spid="117820"/>
                                        </p:tgtEl>
                                        <p:attrNameLst>
                                          <p:attrName>ppt_y</p:attrName>
                                        </p:attrNameLst>
                                      </p:cBhvr>
                                      <p:tavLst>
                                        <p:tav tm="0">
                                          <p:val>
                                            <p:strVal val="#ppt_y"/>
                                          </p:val>
                                        </p:tav>
                                        <p:tav tm="100000">
                                          <p:val>
                                            <p:strVal val="#ppt_y"/>
                                          </p:val>
                                        </p:tav>
                                      </p:tavLst>
                                    </p:anim>
                                    <p:anim calcmode="lin" valueType="num">
                                      <p:cBhvr>
                                        <p:cTn id="185" dur="500" fill="hold"/>
                                        <p:tgtEl>
                                          <p:spTgt spid="117820"/>
                                        </p:tgtEl>
                                        <p:attrNameLst>
                                          <p:attrName>ppt_w</p:attrName>
                                        </p:attrNameLst>
                                      </p:cBhvr>
                                      <p:tavLst>
                                        <p:tav tm="0">
                                          <p:val>
                                            <p:fltVal val="0"/>
                                          </p:val>
                                        </p:tav>
                                        <p:tav tm="100000">
                                          <p:val>
                                            <p:strVal val="#ppt_w"/>
                                          </p:val>
                                        </p:tav>
                                      </p:tavLst>
                                    </p:anim>
                                    <p:anim calcmode="lin" valueType="num">
                                      <p:cBhvr>
                                        <p:cTn id="186" dur="500" fill="hold"/>
                                        <p:tgtEl>
                                          <p:spTgt spid="1178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8" grpId="0" animBg="1"/>
      <p:bldP spid="117799" grpId="0" animBg="1"/>
      <p:bldP spid="117800" grpId="0" animBg="1"/>
      <p:bldP spid="117801" grpId="0" animBg="1"/>
      <p:bldP spid="117802" grpId="0" animBg="1"/>
      <p:bldP spid="117803" grpId="0" animBg="1"/>
      <p:bldP spid="117804" grpId="0" animBg="1"/>
      <p:bldP spid="117805" grpId="0" animBg="1"/>
      <p:bldP spid="117806" grpId="0" animBg="1"/>
      <p:bldP spid="117807" grpId="0" animBg="1"/>
      <p:bldP spid="117808" grpId="0" animBg="1"/>
      <p:bldP spid="117809" grpId="0" animBg="1"/>
      <p:bldP spid="117810" grpId="0" animBg="1"/>
      <p:bldP spid="117811" grpId="0" animBg="1"/>
      <p:bldP spid="117812" grpId="0" animBg="1"/>
      <p:bldP spid="117813" grpId="0" animBg="1"/>
      <p:bldP spid="117814" grpId="0" animBg="1"/>
      <p:bldP spid="117815" grpId="0" animBg="1"/>
      <p:bldP spid="117816" grpId="0" animBg="1"/>
      <p:bldP spid="117817" grpId="0" animBg="1"/>
      <p:bldP spid="117818" grpId="0" animBg="1"/>
      <p:bldP spid="117819" grpId="0" animBg="1"/>
      <p:bldP spid="117820" grpId="0" animBg="1"/>
    </p:bldLst>
  </p:timing>
</p:sld>
</file>

<file path=ppt/slides/slide1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6" name="Rectangle 2"/>
          <p:cNvSpPr>
            <a:spLocks noGrp="1" noChangeArrowheads="1"/>
          </p:cNvSpPr>
          <p:nvPr>
            <p:ph idx="1"/>
          </p:nvPr>
        </p:nvSpPr>
        <p:spPr>
          <a:xfrm>
            <a:off x="685800" y="609600"/>
            <a:ext cx="7772400" cy="5334000"/>
          </a:xfrm>
        </p:spPr>
        <p:txBody>
          <a:bodyPr/>
          <a:lstStyle/>
          <a:p>
            <a:pPr eaLnBrk="1" hangingPunct="1"/>
            <a:r>
              <a:rPr lang="en-US" altLang="zh-CN" smtClean="0">
                <a:latin typeface="宋体" panose="02010600030101010101" pitchFamily="2" charset="-122"/>
              </a:rPr>
              <a:t>5</a:t>
            </a:r>
            <a:r>
              <a:rPr lang="zh-CN" altLang="en-US" smtClean="0">
                <a:latin typeface="宋体" panose="02010600030101010101" pitchFamily="2" charset="-122"/>
              </a:rPr>
              <a:t>）</a:t>
            </a:r>
            <a:r>
              <a:rPr lang="en-US" altLang="zh-CN" smtClean="0">
                <a:latin typeface="宋体" panose="02010600030101010101" pitchFamily="2" charset="-122"/>
              </a:rPr>
              <a:t> </a:t>
            </a:r>
            <a:r>
              <a:rPr lang="zh-CN" altLang="en-US" smtClean="0">
                <a:latin typeface="宋体" panose="02010600030101010101" pitchFamily="2" charset="-122"/>
              </a:rPr>
              <a:t>中断屏蔽技术用于调整中断优先级</a:t>
            </a:r>
          </a:p>
          <a:p>
            <a:pPr eaLnBrk="1" hangingPunct="1"/>
            <a:r>
              <a:rPr lang="zh-CN" altLang="en-US" smtClean="0">
                <a:latin typeface="宋体" panose="02010600030101010101" pitchFamily="2" charset="-122"/>
              </a:rPr>
              <a:t>利用硬件排队判优所分配的优先级是固定的，但有时需要动态地修改优先次序。例如，有些设备的优先级低，经常得不到响应的机会，在适当的时段中就需让它升级，使各设备得到的响应机会均衡、合理一些。</a:t>
            </a:r>
          </a:p>
          <a:p>
            <a:pPr eaLnBrk="1" hangingPunct="1"/>
            <a:r>
              <a:rPr lang="zh-CN" altLang="en-US" smtClean="0">
                <a:solidFill>
                  <a:srgbClr val="FFFF00"/>
                </a:solidFill>
                <a:latin typeface="宋体" panose="02010600030101010101" pitchFamily="2" charset="-122"/>
              </a:rPr>
              <a:t>中断升级</a:t>
            </a:r>
            <a:r>
              <a:rPr lang="zh-CN" altLang="en-US" smtClean="0">
                <a:latin typeface="宋体" panose="02010600030101010101" pitchFamily="2" charset="-122"/>
              </a:rPr>
              <a:t>：在一段时间内，利用屏蔽技术将原来优先级高的设备暂时屏蔽，而使优先级低的设备的优先级相对提高。过一段时间再调整屏蔽字，或者复原，或者按一定规律修改屏蔽字，以适应程序的需要。</a:t>
            </a:r>
          </a:p>
        </p:txBody>
      </p:sp>
      <p:sp>
        <p:nvSpPr>
          <p:cNvPr id="3" name="日期占位符 3"/>
          <p:cNvSpPr>
            <a:spLocks noGrp="1"/>
          </p:cNvSpPr>
          <p:nvPr>
            <p:ph type="dt" sz="half" idx="10"/>
          </p:nvPr>
        </p:nvSpPr>
        <p:spPr/>
        <p:txBody>
          <a:bodyPr/>
          <a:lstStyle/>
          <a:p>
            <a:pPr>
              <a:defRPr/>
            </a:pPr>
            <a:fld id="{EAB683F8-3CFF-40EE-BA6D-E528CDD1FF35}"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E2EE56F-2E6B-465B-9536-6F024D1D84A5}" type="slidenum">
              <a:rPr lang="en-US" altLang="zh-CN" sz="1400">
                <a:solidFill>
                  <a:schemeClr val="bg2"/>
                </a:solidFill>
                <a:latin typeface="Tahoma" panose="020B0604030504040204" pitchFamily="34" charset="0"/>
              </a:rPr>
              <a:pPr eaLnBrk="1" hangingPunct="1"/>
              <a:t>125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381000" y="457200"/>
            <a:ext cx="8001000" cy="457200"/>
          </a:xfrm>
        </p:spPr>
        <p:txBody>
          <a:bodyPr/>
          <a:lstStyle/>
          <a:p>
            <a:pPr eaLnBrk="1" hangingPunct="1"/>
            <a:r>
              <a:rPr lang="zh-CN" altLang="en-US" sz="2800" smtClean="0">
                <a:ea typeface="宋体" panose="02010600030101010101" pitchFamily="2" charset="-122"/>
              </a:rPr>
              <a:t>例：优先级顺序为 </a:t>
            </a:r>
            <a:r>
              <a:rPr lang="en-US" altLang="zh-CN" sz="2800" smtClean="0">
                <a:ea typeface="宋体" panose="02010600030101010101" pitchFamily="2" charset="-122"/>
              </a:rPr>
              <a:t>1</a:t>
            </a:r>
            <a:r>
              <a:rPr lang="zh-CN" altLang="en-US" sz="2800" smtClean="0">
                <a:ea typeface="宋体" panose="02010600030101010101" pitchFamily="2" charset="-122"/>
              </a:rPr>
              <a:t>＞</a:t>
            </a:r>
            <a:r>
              <a:rPr lang="en-US" altLang="zh-CN" sz="2800" smtClean="0">
                <a:ea typeface="宋体" panose="02010600030101010101" pitchFamily="2" charset="-122"/>
              </a:rPr>
              <a:t>2</a:t>
            </a:r>
            <a:r>
              <a:rPr lang="zh-CN" altLang="en-US" sz="2800" smtClean="0">
                <a:ea typeface="宋体" panose="02010600030101010101" pitchFamily="2" charset="-122"/>
              </a:rPr>
              <a:t>＞</a:t>
            </a:r>
            <a:r>
              <a:rPr lang="en-US" altLang="zh-CN" sz="2800" smtClean="0">
                <a:ea typeface="宋体" panose="02010600030101010101" pitchFamily="2" charset="-122"/>
              </a:rPr>
              <a:t>3</a:t>
            </a:r>
            <a:r>
              <a:rPr lang="zh-CN" altLang="en-US" sz="2800" smtClean="0">
                <a:ea typeface="宋体" panose="02010600030101010101" pitchFamily="2" charset="-122"/>
              </a:rPr>
              <a:t>＞</a:t>
            </a:r>
            <a:r>
              <a:rPr lang="en-US" altLang="zh-CN" sz="2800" smtClean="0">
                <a:ea typeface="宋体" panose="02010600030101010101" pitchFamily="2" charset="-122"/>
              </a:rPr>
              <a:t>4</a:t>
            </a:r>
            <a:r>
              <a:rPr lang="zh-CN" altLang="en-US" sz="2800" smtClean="0">
                <a:ea typeface="宋体" panose="02010600030101010101" pitchFamily="2" charset="-122"/>
              </a:rPr>
              <a:t>＞</a:t>
            </a:r>
            <a:r>
              <a:rPr lang="en-US" altLang="zh-CN" sz="2800" smtClean="0">
                <a:ea typeface="宋体" panose="02010600030101010101" pitchFamily="2" charset="-122"/>
              </a:rPr>
              <a:t>5 </a:t>
            </a:r>
            <a:r>
              <a:rPr lang="zh-CN" altLang="en-US" sz="2800" smtClean="0">
                <a:ea typeface="宋体" panose="02010600030101010101" pitchFamily="2" charset="-122"/>
              </a:rPr>
              <a:t>时的屏蔽码</a:t>
            </a:r>
          </a:p>
        </p:txBody>
      </p:sp>
      <p:sp>
        <p:nvSpPr>
          <p:cNvPr id="4" name="日期占位符 3"/>
          <p:cNvSpPr>
            <a:spLocks noGrp="1"/>
          </p:cNvSpPr>
          <p:nvPr>
            <p:ph type="dt" sz="half" idx="10"/>
          </p:nvPr>
        </p:nvSpPr>
        <p:spPr/>
        <p:txBody>
          <a:bodyPr/>
          <a:lstStyle/>
          <a:p>
            <a:pPr>
              <a:defRPr/>
            </a:pPr>
            <a:fld id="{5EEB1C1F-C6A2-4EA8-8E53-C4E49295C5F6}"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1F76CC7-0783-41F0-8704-0F7959848E56}" type="slidenum">
              <a:rPr lang="en-US" altLang="zh-CN" sz="1400">
                <a:solidFill>
                  <a:schemeClr val="bg2"/>
                </a:solidFill>
                <a:latin typeface="Tahoma" panose="020B0604030504040204" pitchFamily="34" charset="0"/>
              </a:rPr>
              <a:pPr eaLnBrk="1" hangingPunct="1"/>
              <a:t>126</a:t>
            </a:fld>
            <a:endParaRPr lang="en-US" altLang="zh-CN" sz="1400">
              <a:solidFill>
                <a:schemeClr val="bg2"/>
              </a:solidFill>
              <a:latin typeface="Tahoma" panose="020B0604030504040204" pitchFamily="34" charset="0"/>
            </a:endParaRPr>
          </a:p>
        </p:txBody>
      </p:sp>
      <p:graphicFrame>
        <p:nvGraphicFramePr>
          <p:cNvPr id="12290" name="Object 3"/>
          <p:cNvGraphicFramePr>
            <a:graphicFrameLocks noChangeAspect="1"/>
          </p:cNvGraphicFramePr>
          <p:nvPr/>
        </p:nvGraphicFramePr>
        <p:xfrm>
          <a:off x="428625" y="1371600"/>
          <a:ext cx="8358188" cy="4191000"/>
        </p:xfrm>
        <a:graphic>
          <a:graphicData uri="http://schemas.openxmlformats.org/presentationml/2006/ole">
            <mc:AlternateContent xmlns:mc="http://schemas.openxmlformats.org/markup-compatibility/2006">
              <mc:Choice xmlns:v="urn:schemas-microsoft-com:vml" Requires="v">
                <p:oleObj spid="_x0000_s12294" name="位图图像" r:id="rId3" imgW="4963218" imgH="1924319" progId="PBrush">
                  <p:embed/>
                </p:oleObj>
              </mc:Choice>
              <mc:Fallback>
                <p:oleObj name="位图图像" r:id="rId3" imgW="4963218" imgH="1924319"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371600"/>
                        <a:ext cx="835818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381000" y="457200"/>
            <a:ext cx="8001000" cy="609600"/>
          </a:xfrm>
        </p:spPr>
        <p:txBody>
          <a:bodyPr/>
          <a:lstStyle/>
          <a:p>
            <a:pPr eaLnBrk="1" hangingPunct="1"/>
            <a:r>
              <a:rPr lang="zh-CN" altLang="en-US" sz="2800" smtClean="0">
                <a:ea typeface="宋体" panose="02010600030101010101" pitchFamily="2" charset="-122"/>
              </a:rPr>
              <a:t>优先级顺序修改为 </a:t>
            </a:r>
            <a:r>
              <a:rPr lang="en-US" altLang="zh-CN" sz="2800" smtClean="0">
                <a:ea typeface="宋体" panose="02010600030101010101" pitchFamily="2" charset="-122"/>
              </a:rPr>
              <a:t>1</a:t>
            </a:r>
            <a:r>
              <a:rPr lang="zh-CN" altLang="en-US" sz="2800" smtClean="0">
                <a:ea typeface="宋体" panose="02010600030101010101" pitchFamily="2" charset="-122"/>
              </a:rPr>
              <a:t>＞</a:t>
            </a:r>
            <a:r>
              <a:rPr lang="en-US" altLang="zh-CN" sz="2800" smtClean="0">
                <a:ea typeface="宋体" panose="02010600030101010101" pitchFamily="2" charset="-122"/>
              </a:rPr>
              <a:t>4</a:t>
            </a:r>
            <a:r>
              <a:rPr lang="zh-CN" altLang="en-US" sz="2800" smtClean="0">
                <a:ea typeface="宋体" panose="02010600030101010101" pitchFamily="2" charset="-122"/>
              </a:rPr>
              <a:t>＞</a:t>
            </a:r>
            <a:r>
              <a:rPr lang="en-US" altLang="zh-CN" sz="2800" smtClean="0">
                <a:ea typeface="宋体" panose="02010600030101010101" pitchFamily="2" charset="-122"/>
              </a:rPr>
              <a:t>3</a:t>
            </a:r>
            <a:r>
              <a:rPr lang="zh-CN" altLang="en-US" sz="2800" smtClean="0">
                <a:ea typeface="宋体" panose="02010600030101010101" pitchFamily="2" charset="-122"/>
              </a:rPr>
              <a:t>＞</a:t>
            </a:r>
            <a:r>
              <a:rPr lang="en-US" altLang="zh-CN" sz="2800" smtClean="0">
                <a:ea typeface="宋体" panose="02010600030101010101" pitchFamily="2" charset="-122"/>
              </a:rPr>
              <a:t>2</a:t>
            </a:r>
            <a:r>
              <a:rPr lang="zh-CN" altLang="en-US" sz="2800" smtClean="0">
                <a:ea typeface="宋体" panose="02010600030101010101" pitchFamily="2" charset="-122"/>
              </a:rPr>
              <a:t>＞</a:t>
            </a:r>
            <a:r>
              <a:rPr lang="en-US" altLang="zh-CN" sz="2800" smtClean="0">
                <a:ea typeface="宋体" panose="02010600030101010101" pitchFamily="2" charset="-122"/>
              </a:rPr>
              <a:t>5 </a:t>
            </a:r>
            <a:r>
              <a:rPr lang="zh-CN" altLang="en-US" sz="2800" smtClean="0">
                <a:ea typeface="宋体" panose="02010600030101010101" pitchFamily="2" charset="-122"/>
              </a:rPr>
              <a:t>时的屏蔽码</a:t>
            </a:r>
          </a:p>
        </p:txBody>
      </p:sp>
      <p:sp>
        <p:nvSpPr>
          <p:cNvPr id="13318"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918FC872-5FBF-4ABF-A9D2-0168B07EFEEF}" type="datetime1">
              <a:rPr lang="zh-CN" altLang="en-US"/>
              <a:pPr>
                <a:defRPr/>
              </a:pPr>
              <a:t>2021/9/12</a:t>
            </a:fld>
            <a:endParaRPr lang="en-US" altLang="zh-CN" dirty="0"/>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95E141E-7245-460C-BA5F-33EEEAD26666}" type="slidenum">
              <a:rPr lang="en-US" altLang="zh-CN" sz="1400">
                <a:solidFill>
                  <a:schemeClr val="bg2"/>
                </a:solidFill>
                <a:latin typeface="Tahoma" panose="020B0604030504040204" pitchFamily="34" charset="0"/>
              </a:rPr>
              <a:pPr eaLnBrk="1" hangingPunct="1"/>
              <a:t>127</a:t>
            </a:fld>
            <a:endParaRPr lang="en-US" altLang="zh-CN" sz="1400">
              <a:solidFill>
                <a:schemeClr val="bg2"/>
              </a:solidFill>
              <a:latin typeface="Tahoma" panose="020B0604030504040204" pitchFamily="34" charset="0"/>
            </a:endParaRPr>
          </a:p>
        </p:txBody>
      </p:sp>
      <p:graphicFrame>
        <p:nvGraphicFramePr>
          <p:cNvPr id="13314" name="Object 4"/>
          <p:cNvGraphicFramePr>
            <a:graphicFrameLocks noChangeAspect="1"/>
          </p:cNvGraphicFramePr>
          <p:nvPr/>
        </p:nvGraphicFramePr>
        <p:xfrm>
          <a:off x="425450" y="1219200"/>
          <a:ext cx="8289925" cy="3995738"/>
        </p:xfrm>
        <a:graphic>
          <a:graphicData uri="http://schemas.openxmlformats.org/presentationml/2006/ole">
            <mc:AlternateContent xmlns:mc="http://schemas.openxmlformats.org/markup-compatibility/2006">
              <mc:Choice xmlns:v="urn:schemas-microsoft-com:vml" Requires="v">
                <p:oleObj spid="_x0000_s13319" name="位图图像" r:id="rId3" imgW="4933333" imgH="1771429" progId="PBrush">
                  <p:embed/>
                </p:oleObj>
              </mc:Choice>
              <mc:Fallback>
                <p:oleObj name="位图图像" r:id="rId3" imgW="4933333" imgH="1771429"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50" y="1219200"/>
                        <a:ext cx="8289925" cy="39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4" name="Rectangle 2"/>
          <p:cNvSpPr>
            <a:spLocks noGrp="1" noChangeArrowheads="1"/>
          </p:cNvSpPr>
          <p:nvPr>
            <p:ph type="title"/>
          </p:nvPr>
        </p:nvSpPr>
        <p:spPr>
          <a:xfrm>
            <a:off x="381000" y="381000"/>
            <a:ext cx="8001000" cy="609600"/>
          </a:xfrm>
        </p:spPr>
        <p:txBody>
          <a:bodyPr/>
          <a:lstStyle/>
          <a:p>
            <a:pPr eaLnBrk="1" hangingPunct="1"/>
            <a:r>
              <a:rPr lang="en-US" altLang="zh-CN" smtClean="0"/>
              <a:t>9. </a:t>
            </a:r>
            <a:r>
              <a:rPr lang="zh-CN" altLang="en-US" smtClean="0"/>
              <a:t>中断服务</a:t>
            </a:r>
            <a:r>
              <a:rPr lang="en-US" altLang="zh-CN" smtClean="0"/>
              <a:t>(</a:t>
            </a:r>
            <a:r>
              <a:rPr lang="zh-CN" altLang="en-US" smtClean="0"/>
              <a:t>中断处理</a:t>
            </a:r>
            <a:r>
              <a:rPr lang="en-US" altLang="zh-CN" smtClean="0"/>
              <a:t>)</a:t>
            </a:r>
            <a:endParaRPr lang="en-US" altLang="zh-CN" sz="2800" smtClean="0"/>
          </a:p>
        </p:txBody>
      </p:sp>
      <p:sp>
        <p:nvSpPr>
          <p:cNvPr id="138245" name="Rectangle 3"/>
          <p:cNvSpPr>
            <a:spLocks noGrp="1" noChangeArrowheads="1"/>
          </p:cNvSpPr>
          <p:nvPr>
            <p:ph idx="1"/>
          </p:nvPr>
        </p:nvSpPr>
        <p:spPr>
          <a:xfrm>
            <a:off x="381000" y="1295400"/>
            <a:ext cx="8305800" cy="5105400"/>
          </a:xfrm>
        </p:spPr>
        <p:txBody>
          <a:bodyPr/>
          <a:lstStyle/>
          <a:p>
            <a:pPr eaLnBrk="1" hangingPunct="1"/>
            <a:r>
              <a:rPr lang="zh-CN" altLang="en-US" smtClean="0">
                <a:latin typeface="宋体" panose="02010600030101010101" pitchFamily="2" charset="-122"/>
              </a:rPr>
              <a:t>取得中断服务程序的入口地址后，</a:t>
            </a:r>
            <a:r>
              <a:rPr lang="en-US" altLang="zh-CN" smtClean="0">
                <a:latin typeface="宋体" panose="02010600030101010101" pitchFamily="2" charset="-122"/>
              </a:rPr>
              <a:t>CPU</a:t>
            </a:r>
            <a:r>
              <a:rPr lang="zh-CN" altLang="en-US" smtClean="0">
                <a:latin typeface="宋体" panose="02010600030101010101" pitchFamily="2" charset="-122"/>
              </a:rPr>
              <a:t>开始执行中断服务程序，完成规定的中断处理任务。</a:t>
            </a:r>
          </a:p>
          <a:p>
            <a:pPr eaLnBrk="1" hangingPunct="1"/>
            <a:r>
              <a:rPr lang="zh-CN" altLang="en-US" smtClean="0">
                <a:latin typeface="宋体" panose="02010600030101010101" pitchFamily="2" charset="-122"/>
              </a:rPr>
              <a:t>中断服务程序一般由起始、主体、结尾三部分组成。</a:t>
            </a:r>
          </a:p>
        </p:txBody>
      </p:sp>
      <p:sp>
        <p:nvSpPr>
          <p:cNvPr id="4" name="日期占位符 3"/>
          <p:cNvSpPr>
            <a:spLocks noGrp="1"/>
          </p:cNvSpPr>
          <p:nvPr>
            <p:ph type="dt" sz="half" idx="10"/>
          </p:nvPr>
        </p:nvSpPr>
        <p:spPr/>
        <p:txBody>
          <a:bodyPr/>
          <a:lstStyle/>
          <a:p>
            <a:pPr>
              <a:defRPr/>
            </a:pPr>
            <a:fld id="{166E42E3-F3D6-4658-B8CB-9D0E407F42B5}"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7E08C9A-5FBE-407A-9F07-6373F4A34263}" type="slidenum">
              <a:rPr lang="en-US" altLang="zh-CN" sz="1400">
                <a:solidFill>
                  <a:schemeClr val="bg2"/>
                </a:solidFill>
                <a:latin typeface="Tahoma" panose="020B0604030504040204" pitchFamily="34" charset="0"/>
              </a:rPr>
              <a:pPr eaLnBrk="1" hangingPunct="1"/>
              <a:t>128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8" name="Rectangle 2"/>
          <p:cNvSpPr>
            <a:spLocks noGrp="1" noChangeArrowheads="1"/>
          </p:cNvSpPr>
          <p:nvPr>
            <p:ph type="title"/>
          </p:nvPr>
        </p:nvSpPr>
        <p:spPr/>
        <p:txBody>
          <a:bodyPr/>
          <a:lstStyle/>
          <a:p>
            <a:pPr eaLnBrk="1" hangingPunct="1"/>
            <a:r>
              <a:rPr lang="en-US" altLang="zh-CN" sz="4000" smtClean="0"/>
              <a:t>1</a:t>
            </a:r>
            <a:r>
              <a:rPr lang="zh-CN" altLang="en-US" sz="4000" smtClean="0"/>
              <a:t>）</a:t>
            </a:r>
            <a:r>
              <a:rPr lang="en-US" altLang="zh-CN" sz="4000" smtClean="0"/>
              <a:t> </a:t>
            </a:r>
            <a:r>
              <a:rPr lang="zh-CN" altLang="en-US" sz="4000" smtClean="0">
                <a:solidFill>
                  <a:schemeClr val="tx1"/>
                </a:solidFill>
              </a:rPr>
              <a:t>起始部分</a:t>
            </a:r>
          </a:p>
        </p:txBody>
      </p:sp>
      <p:sp>
        <p:nvSpPr>
          <p:cNvPr id="208899" name="Rectangle 3"/>
          <p:cNvSpPr>
            <a:spLocks noGrp="1" noChangeArrowheads="1"/>
          </p:cNvSpPr>
          <p:nvPr>
            <p:ph idx="1"/>
          </p:nvPr>
        </p:nvSpPr>
        <p:spPr>
          <a:xfrm>
            <a:off x="685800" y="1295400"/>
            <a:ext cx="7772400" cy="5029200"/>
          </a:xfrm>
        </p:spPr>
        <p:txBody>
          <a:bodyPr/>
          <a:lstStyle/>
          <a:p>
            <a:pPr eaLnBrk="1" hangingPunct="1"/>
            <a:r>
              <a:rPr lang="en-US" altLang="zh-CN" smtClean="0"/>
              <a:t>① </a:t>
            </a:r>
            <a:r>
              <a:rPr lang="zh-CN" altLang="en-US" smtClean="0"/>
              <a:t>判明中断原因，</a:t>
            </a:r>
            <a:r>
              <a:rPr lang="zh-CN" altLang="en-US" smtClean="0">
                <a:solidFill>
                  <a:srgbClr val="FFFF00"/>
                </a:solidFill>
              </a:rPr>
              <a:t>识别中断源</a:t>
            </a:r>
            <a:r>
              <a:rPr lang="zh-CN" altLang="en-US" smtClean="0"/>
              <a:t>，对于不同中断源转入不同的服务程序。</a:t>
            </a:r>
          </a:p>
          <a:p>
            <a:pPr eaLnBrk="1" hangingPunct="1">
              <a:buFontTx/>
              <a:buNone/>
            </a:pPr>
            <a:r>
              <a:rPr lang="zh-CN" altLang="en-US" smtClean="0"/>
              <a:t>    对于向量中断，直接由硬件判明中断源并给出中断向量地址，转入相应中断服务程序。</a:t>
            </a:r>
          </a:p>
          <a:p>
            <a:pPr eaLnBrk="1" hangingPunct="1">
              <a:buFontTx/>
              <a:buNone/>
            </a:pPr>
            <a:r>
              <a:rPr lang="zh-CN" altLang="en-US" smtClean="0"/>
              <a:t>    对于非向量中断，需通过执行一段程序判明中断源，转入相应中断服务程序。</a:t>
            </a:r>
          </a:p>
          <a:p>
            <a:pPr eaLnBrk="1" hangingPunct="1"/>
            <a:r>
              <a:rPr lang="zh-CN" altLang="en-US" smtClean="0"/>
              <a:t>② </a:t>
            </a:r>
            <a:r>
              <a:rPr lang="zh-CN" altLang="en-US" smtClean="0">
                <a:solidFill>
                  <a:srgbClr val="FFFF00"/>
                </a:solidFill>
              </a:rPr>
              <a:t>设置屏蔽字</a:t>
            </a:r>
            <a:r>
              <a:rPr lang="zh-CN" altLang="en-US" smtClean="0"/>
              <a:t>，封锁同级与低级中断。</a:t>
            </a:r>
          </a:p>
        </p:txBody>
      </p:sp>
      <p:sp>
        <p:nvSpPr>
          <p:cNvPr id="4" name="日期占位符 3"/>
          <p:cNvSpPr>
            <a:spLocks noGrp="1"/>
          </p:cNvSpPr>
          <p:nvPr>
            <p:ph type="dt" sz="half" idx="10"/>
          </p:nvPr>
        </p:nvSpPr>
        <p:spPr/>
        <p:txBody>
          <a:bodyPr/>
          <a:lstStyle/>
          <a:p>
            <a:pPr>
              <a:defRPr/>
            </a:pPr>
            <a:fld id="{73FBBEC0-AE53-4CD3-B49F-C1890D504DEA}"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09AD13A-4840-418D-B71B-A713C4E94975}" type="slidenum">
              <a:rPr lang="en-US" altLang="zh-CN" sz="1400">
                <a:solidFill>
                  <a:schemeClr val="bg2"/>
                </a:solidFill>
                <a:latin typeface="Tahoma" panose="020B0604030504040204" pitchFamily="34" charset="0"/>
              </a:rPr>
              <a:pPr eaLnBrk="1" hangingPunct="1"/>
              <a:t>129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381000" y="381000"/>
            <a:ext cx="8001000" cy="609600"/>
          </a:xfrm>
        </p:spPr>
        <p:txBody>
          <a:bodyPr/>
          <a:lstStyle/>
          <a:p>
            <a:pPr eaLnBrk="1" hangingPunct="1"/>
            <a:r>
              <a:rPr lang="en-US" altLang="zh-CN" smtClean="0"/>
              <a:t>2</a:t>
            </a:r>
            <a:r>
              <a:rPr lang="zh-CN" altLang="en-US" smtClean="0"/>
              <a:t>．通道控制连接方式</a:t>
            </a:r>
          </a:p>
        </p:txBody>
      </p:sp>
      <p:sp>
        <p:nvSpPr>
          <p:cNvPr id="31749" name="Rectangle 3"/>
          <p:cNvSpPr>
            <a:spLocks noGrp="1" noChangeArrowheads="1"/>
          </p:cNvSpPr>
          <p:nvPr>
            <p:ph idx="1"/>
          </p:nvPr>
        </p:nvSpPr>
        <p:spPr>
          <a:xfrm>
            <a:off x="685800" y="1219200"/>
            <a:ext cx="7924800" cy="4724400"/>
          </a:xfrm>
        </p:spPr>
        <p:txBody>
          <a:bodyPr/>
          <a:lstStyle/>
          <a:p>
            <a:pPr eaLnBrk="1" hangingPunct="1"/>
            <a:r>
              <a:rPr lang="zh-CN" altLang="en-US" smtClean="0">
                <a:solidFill>
                  <a:srgbClr val="FFFF00"/>
                </a:solidFill>
                <a:latin typeface="宋体" panose="02010600030101010101" pitchFamily="2" charset="-122"/>
              </a:rPr>
              <a:t>通道控制方式</a:t>
            </a:r>
            <a:endParaRPr lang="zh-CN" altLang="en-US" smtClean="0">
              <a:latin typeface="宋体" panose="02010600030101010101" pitchFamily="2" charset="-122"/>
            </a:endParaRPr>
          </a:p>
          <a:p>
            <a:pPr eaLnBrk="1" hangingPunct="1"/>
            <a:r>
              <a:rPr lang="zh-CN" altLang="en-US" smtClean="0"/>
              <a:t>由通道控制器执行专门的通道程序，通过</a:t>
            </a:r>
            <a:r>
              <a:rPr lang="en-US" altLang="zh-CN" smtClean="0"/>
              <a:t>I/O</a:t>
            </a:r>
            <a:r>
              <a:rPr lang="zh-CN" altLang="en-US" smtClean="0"/>
              <a:t>总线控制接口与外设。</a:t>
            </a:r>
          </a:p>
          <a:p>
            <a:pPr eaLnBrk="1" hangingPunct="1"/>
            <a:r>
              <a:rPr lang="zh-CN" altLang="en-US" smtClean="0"/>
              <a:t>通道控制连接方式主要用于连接外设数量多，外设类型多，外设速度差异大的大型主机系统。</a:t>
            </a:r>
          </a:p>
        </p:txBody>
      </p:sp>
      <p:sp>
        <p:nvSpPr>
          <p:cNvPr id="4" name="日期占位符 3"/>
          <p:cNvSpPr>
            <a:spLocks noGrp="1"/>
          </p:cNvSpPr>
          <p:nvPr>
            <p:ph type="dt" sz="half" idx="10"/>
          </p:nvPr>
        </p:nvSpPr>
        <p:spPr/>
        <p:txBody>
          <a:bodyPr/>
          <a:lstStyle/>
          <a:p>
            <a:pPr>
              <a:defRPr/>
            </a:pPr>
            <a:fld id="{B3A38AC1-BEF6-4B10-9D9A-EE9CEC4CBCB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DF5BC20-A98A-460F-90EF-90A352A86F7C}" type="slidenum">
              <a:rPr lang="en-US" altLang="zh-CN" sz="1400">
                <a:solidFill>
                  <a:schemeClr val="bg2"/>
                </a:solidFill>
                <a:latin typeface="Tahoma" panose="020B0604030504040204" pitchFamily="34" charset="0"/>
              </a:rPr>
              <a:pPr eaLnBrk="1" hangingPunct="1"/>
              <a:t>13</a:t>
            </a:fld>
            <a:endParaRPr lang="en-US" altLang="zh-CN" sz="1400">
              <a:solidFill>
                <a:schemeClr val="bg2"/>
              </a:solidFill>
              <a:latin typeface="Tahoma" panose="020B0604030504040204"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a:xfrm>
            <a:off x="685800" y="609600"/>
            <a:ext cx="7772400" cy="5410200"/>
          </a:xfrm>
        </p:spPr>
        <p:txBody>
          <a:bodyPr/>
          <a:lstStyle/>
          <a:p>
            <a:pPr eaLnBrk="1" hangingPunct="1"/>
            <a:r>
              <a:rPr lang="en-US" altLang="zh-CN" smtClean="0"/>
              <a:t>③ </a:t>
            </a:r>
            <a:r>
              <a:rPr lang="zh-CN" altLang="en-US" smtClean="0">
                <a:solidFill>
                  <a:srgbClr val="FFFF00"/>
                </a:solidFill>
              </a:rPr>
              <a:t>保存中断现场</a:t>
            </a:r>
            <a:endParaRPr lang="zh-CN" altLang="en-US" smtClean="0"/>
          </a:p>
          <a:p>
            <a:pPr eaLnBrk="1" hangingPunct="1"/>
            <a:r>
              <a:rPr lang="zh-CN" altLang="en-US" smtClean="0"/>
              <a:t>除了</a:t>
            </a:r>
            <a:r>
              <a:rPr lang="en-US" altLang="zh-CN" smtClean="0"/>
              <a:t>PSW</a:t>
            </a:r>
            <a:r>
              <a:rPr lang="zh-CN" altLang="en-US" smtClean="0"/>
              <a:t>外，还要保存一些在执行中断服务程序过程中可能被改变的寄存器的内容。</a:t>
            </a:r>
            <a:endParaRPr lang="zh-CN" altLang="en-US" smtClean="0">
              <a:latin typeface="宋体" panose="02010600030101010101" pitchFamily="2" charset="-122"/>
            </a:endParaRPr>
          </a:p>
          <a:p>
            <a:pPr eaLnBrk="1" hangingPunct="1"/>
            <a:r>
              <a:rPr lang="zh-CN" altLang="en-US" smtClean="0">
                <a:latin typeface="宋体" panose="02010600030101010101" pitchFamily="2" charset="-122"/>
              </a:rPr>
              <a:t>④ </a:t>
            </a:r>
            <a:r>
              <a:rPr lang="zh-CN" altLang="en-US" smtClean="0">
                <a:solidFill>
                  <a:srgbClr val="FFFF00"/>
                </a:solidFill>
                <a:latin typeface="宋体" panose="02010600030101010101" pitchFamily="2" charset="-122"/>
              </a:rPr>
              <a:t>开中断</a:t>
            </a:r>
            <a:endParaRPr lang="zh-CN" altLang="en-US" smtClean="0">
              <a:latin typeface="宋体" panose="02010600030101010101" pitchFamily="2" charset="-122"/>
            </a:endParaRPr>
          </a:p>
          <a:p>
            <a:pPr eaLnBrk="1" hangingPunct="1"/>
            <a:r>
              <a:rPr lang="zh-CN" altLang="en-US" smtClean="0">
                <a:latin typeface="宋体" panose="02010600030101010101" pitchFamily="2" charset="-122"/>
              </a:rPr>
              <a:t>以便在本次中断处理过程中，允许响应更高级的中断请求。</a:t>
            </a:r>
          </a:p>
          <a:p>
            <a:pPr eaLnBrk="1" hangingPunct="1"/>
            <a:r>
              <a:rPr lang="zh-CN" altLang="en-US" smtClean="0">
                <a:latin typeface="宋体" panose="02010600030101010101" pitchFamily="2" charset="-122"/>
              </a:rPr>
              <a:t>这是因为在中断响应时，为避免影响保护现场，进行了关中断操作。</a:t>
            </a:r>
          </a:p>
          <a:p>
            <a:pPr eaLnBrk="1" hangingPunct="1"/>
            <a:endParaRPr lang="zh-CN" altLang="en-US" smtClean="0">
              <a:solidFill>
                <a:srgbClr val="FFFF00"/>
              </a:solidFill>
              <a:latin typeface="宋体" panose="02010600030101010101" pitchFamily="2" charset="-122"/>
            </a:endParaRPr>
          </a:p>
          <a:p>
            <a:pPr eaLnBrk="1" hangingPunct="1"/>
            <a:endParaRPr lang="en-US" altLang="zh-CN" smtClean="0">
              <a:latin typeface="宋体" panose="02010600030101010101" pitchFamily="2" charset="-122"/>
            </a:endParaRPr>
          </a:p>
        </p:txBody>
      </p:sp>
      <p:sp>
        <p:nvSpPr>
          <p:cNvPr id="4" name="日期占位符 3"/>
          <p:cNvSpPr>
            <a:spLocks noGrp="1"/>
          </p:cNvSpPr>
          <p:nvPr>
            <p:ph type="dt" sz="half" idx="10"/>
          </p:nvPr>
        </p:nvSpPr>
        <p:spPr/>
        <p:txBody>
          <a:bodyPr/>
          <a:lstStyle/>
          <a:p>
            <a:pPr>
              <a:defRPr/>
            </a:pPr>
            <a:fld id="{72F8F214-7F62-4BFA-9BBC-BC69095D7778}"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D610D44-D384-46BD-93D5-5EC3BCA933E0}" type="slidenum">
              <a:rPr lang="en-US" altLang="zh-CN" sz="1400">
                <a:solidFill>
                  <a:schemeClr val="bg2"/>
                </a:solidFill>
                <a:latin typeface="Tahoma" panose="020B0604030504040204" pitchFamily="34" charset="0"/>
              </a:rPr>
              <a:pPr eaLnBrk="1" hangingPunct="1"/>
              <a:t>130</a:t>
            </a:fld>
            <a:endParaRPr lang="en-US" altLang="zh-CN" sz="1400">
              <a:solidFill>
                <a:schemeClr val="bg2"/>
              </a:solidFill>
              <a:latin typeface="Tahoma" panose="020B0604030504040204" pitchFamily="34" charset="0"/>
            </a:endParaRPr>
          </a:p>
        </p:txBody>
      </p:sp>
      <p:sp>
        <p:nvSpPr>
          <p:cNvPr id="140293" name="AutoShape 3">
            <a:hlinkClick r:id="rId2" action="ppaction://hlinksldjump" highlightClick="1"/>
          </p:cNvPr>
          <p:cNvSpPr>
            <a:spLocks noChangeArrowheads="1"/>
          </p:cNvSpPr>
          <p:nvPr/>
        </p:nvSpPr>
        <p:spPr bwMode="auto">
          <a:xfrm>
            <a:off x="8243888" y="6165850"/>
            <a:ext cx="504825" cy="358775"/>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88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8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8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p:bld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6" name="Rectangle 2"/>
          <p:cNvSpPr>
            <a:spLocks noGrp="1" noChangeArrowheads="1"/>
          </p:cNvSpPr>
          <p:nvPr>
            <p:ph type="title"/>
          </p:nvPr>
        </p:nvSpPr>
        <p:spPr/>
        <p:txBody>
          <a:bodyPr/>
          <a:lstStyle/>
          <a:p>
            <a:pPr eaLnBrk="1" hangingPunct="1"/>
            <a:r>
              <a:rPr lang="en-US" altLang="zh-CN" sz="4000" smtClean="0">
                <a:solidFill>
                  <a:schemeClr val="tx1"/>
                </a:solidFill>
              </a:rPr>
              <a:t>2</a:t>
            </a:r>
            <a:r>
              <a:rPr lang="zh-CN" altLang="en-US" sz="4000" smtClean="0">
                <a:solidFill>
                  <a:schemeClr val="tx1"/>
                </a:solidFill>
              </a:rPr>
              <a:t>） 主体部分</a:t>
            </a:r>
          </a:p>
        </p:txBody>
      </p:sp>
      <p:sp>
        <p:nvSpPr>
          <p:cNvPr id="141317" name="Rectangle 3"/>
          <p:cNvSpPr>
            <a:spLocks noGrp="1" noChangeArrowheads="1"/>
          </p:cNvSpPr>
          <p:nvPr>
            <p:ph idx="1"/>
          </p:nvPr>
        </p:nvSpPr>
        <p:spPr/>
        <p:txBody>
          <a:bodyPr/>
          <a:lstStyle/>
          <a:p>
            <a:pPr eaLnBrk="1" hangingPunct="1"/>
            <a:r>
              <a:rPr lang="zh-CN" altLang="en-US" sz="3200" smtClean="0">
                <a:latin typeface="宋体" panose="02010600030101010101" pitchFamily="2" charset="-122"/>
              </a:rPr>
              <a:t>执行具体的为中断源服务的程序。</a:t>
            </a:r>
            <a:endParaRPr lang="zh-CN" altLang="en-US" sz="3200" smtClean="0"/>
          </a:p>
        </p:txBody>
      </p:sp>
      <p:sp>
        <p:nvSpPr>
          <p:cNvPr id="4" name="日期占位符 3"/>
          <p:cNvSpPr>
            <a:spLocks noGrp="1"/>
          </p:cNvSpPr>
          <p:nvPr>
            <p:ph type="dt" sz="half" idx="10"/>
          </p:nvPr>
        </p:nvSpPr>
        <p:spPr/>
        <p:txBody>
          <a:bodyPr/>
          <a:lstStyle/>
          <a:p>
            <a:pPr>
              <a:defRPr/>
            </a:pPr>
            <a:fld id="{E2D349DF-27BE-4793-A3DA-5F23BA88A15F}"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729AD34-5520-498B-84A2-C143F3D2FFAE}" type="slidenum">
              <a:rPr lang="en-US" altLang="zh-CN" sz="1400">
                <a:solidFill>
                  <a:schemeClr val="bg2"/>
                </a:solidFill>
                <a:latin typeface="Tahoma" panose="020B0604030504040204" pitchFamily="34" charset="0"/>
              </a:rPr>
              <a:pPr eaLnBrk="1" hangingPunct="1"/>
              <a:t>131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40" name="Rectangle 2"/>
          <p:cNvSpPr>
            <a:spLocks noGrp="1" noChangeArrowheads="1"/>
          </p:cNvSpPr>
          <p:nvPr>
            <p:ph type="title"/>
          </p:nvPr>
        </p:nvSpPr>
        <p:spPr/>
        <p:txBody>
          <a:bodyPr/>
          <a:lstStyle/>
          <a:p>
            <a:pPr eaLnBrk="1" hangingPunct="1"/>
            <a:r>
              <a:rPr lang="en-US" altLang="zh-CN" sz="4000" smtClean="0">
                <a:solidFill>
                  <a:schemeClr val="tx1"/>
                </a:solidFill>
              </a:rPr>
              <a:t>3</a:t>
            </a:r>
            <a:r>
              <a:rPr lang="zh-CN" altLang="en-US" sz="4000" smtClean="0">
                <a:solidFill>
                  <a:schemeClr val="tx1"/>
                </a:solidFill>
              </a:rPr>
              <a:t>）</a:t>
            </a:r>
            <a:r>
              <a:rPr lang="en-US" altLang="zh-CN" sz="4000" smtClean="0">
                <a:solidFill>
                  <a:schemeClr val="tx1"/>
                </a:solidFill>
              </a:rPr>
              <a:t> </a:t>
            </a:r>
            <a:r>
              <a:rPr lang="zh-CN" altLang="en-US" sz="4000" smtClean="0">
                <a:solidFill>
                  <a:schemeClr val="tx1"/>
                </a:solidFill>
              </a:rPr>
              <a:t>结尾部分</a:t>
            </a:r>
          </a:p>
        </p:txBody>
      </p:sp>
      <p:sp>
        <p:nvSpPr>
          <p:cNvPr id="210947" name="Rectangle 3"/>
          <p:cNvSpPr>
            <a:spLocks noGrp="1" noChangeArrowheads="1"/>
          </p:cNvSpPr>
          <p:nvPr>
            <p:ph idx="1"/>
          </p:nvPr>
        </p:nvSpPr>
        <p:spPr/>
        <p:txBody>
          <a:bodyPr/>
          <a:lstStyle/>
          <a:p>
            <a:pPr eaLnBrk="1" hangingPunct="1"/>
            <a:r>
              <a:rPr lang="en-US" altLang="zh-CN" smtClean="0"/>
              <a:t>①</a:t>
            </a:r>
            <a:r>
              <a:rPr lang="zh-CN" altLang="en-US" smtClean="0">
                <a:solidFill>
                  <a:srgbClr val="FFFF00"/>
                </a:solidFill>
              </a:rPr>
              <a:t>关中断</a:t>
            </a:r>
            <a:r>
              <a:rPr lang="zh-CN" altLang="en-US" smtClean="0"/>
              <a:t>，以便在恢复现场过程中不允许响应新的中断。</a:t>
            </a:r>
          </a:p>
          <a:p>
            <a:pPr eaLnBrk="1" hangingPunct="1"/>
            <a:r>
              <a:rPr lang="zh-CN" altLang="en-US" smtClean="0"/>
              <a:t>②</a:t>
            </a:r>
            <a:r>
              <a:rPr lang="zh-CN" altLang="en-US" smtClean="0">
                <a:solidFill>
                  <a:srgbClr val="FFFF00"/>
                </a:solidFill>
              </a:rPr>
              <a:t>恢复中断现场</a:t>
            </a:r>
            <a:r>
              <a:rPr lang="zh-CN" altLang="en-US" smtClean="0"/>
              <a:t>，将原来保存的寄存器内容送回原寄存器。</a:t>
            </a:r>
          </a:p>
          <a:p>
            <a:pPr eaLnBrk="1" hangingPunct="1"/>
            <a:r>
              <a:rPr lang="zh-CN" altLang="en-US" smtClean="0"/>
              <a:t>③</a:t>
            </a:r>
            <a:r>
              <a:rPr lang="zh-CN" altLang="en-US" smtClean="0">
                <a:solidFill>
                  <a:srgbClr val="FFFF00"/>
                </a:solidFill>
              </a:rPr>
              <a:t>清中断请求信号</a:t>
            </a:r>
            <a:r>
              <a:rPr lang="zh-CN" altLang="en-US" smtClean="0"/>
              <a:t>，表示本次中断处理结束。</a:t>
            </a:r>
          </a:p>
          <a:p>
            <a:pPr eaLnBrk="1" hangingPunct="1"/>
            <a:r>
              <a:rPr lang="zh-CN" altLang="en-US" smtClean="0"/>
              <a:t>④</a:t>
            </a:r>
            <a:r>
              <a:rPr lang="zh-CN" altLang="en-US" smtClean="0">
                <a:solidFill>
                  <a:srgbClr val="FFFF00"/>
                </a:solidFill>
              </a:rPr>
              <a:t>清屏蔽字</a:t>
            </a:r>
            <a:r>
              <a:rPr lang="zh-CN" altLang="en-US" smtClean="0"/>
              <a:t>，开放同级与低级中断。    </a:t>
            </a:r>
          </a:p>
          <a:p>
            <a:pPr eaLnBrk="1" hangingPunct="1"/>
            <a:r>
              <a:rPr lang="zh-CN" altLang="en-US" smtClean="0"/>
              <a:t>⑤</a:t>
            </a:r>
            <a:r>
              <a:rPr lang="zh-CN" altLang="en-US" smtClean="0">
                <a:solidFill>
                  <a:srgbClr val="FFFF00"/>
                </a:solidFill>
              </a:rPr>
              <a:t>开中断</a:t>
            </a:r>
            <a:r>
              <a:rPr lang="zh-CN" altLang="en-US" smtClean="0"/>
              <a:t>，以便响应新的中断请求。</a:t>
            </a:r>
          </a:p>
          <a:p>
            <a:pPr eaLnBrk="1" hangingPunct="1"/>
            <a:r>
              <a:rPr lang="zh-CN" altLang="en-US" smtClean="0"/>
              <a:t>⑥</a:t>
            </a:r>
            <a:r>
              <a:rPr lang="zh-CN" altLang="en-US" smtClean="0">
                <a:solidFill>
                  <a:srgbClr val="FFFF00"/>
                </a:solidFill>
              </a:rPr>
              <a:t>恢复</a:t>
            </a:r>
            <a:r>
              <a:rPr lang="en-US" altLang="zh-CN" smtClean="0">
                <a:solidFill>
                  <a:srgbClr val="FFFF00"/>
                </a:solidFill>
              </a:rPr>
              <a:t>PSW</a:t>
            </a:r>
            <a:r>
              <a:rPr lang="zh-CN" altLang="en-US" smtClean="0">
                <a:solidFill>
                  <a:srgbClr val="FFFF00"/>
                </a:solidFill>
              </a:rPr>
              <a:t>、</a:t>
            </a:r>
            <a:r>
              <a:rPr lang="en-US" altLang="zh-CN" smtClean="0">
                <a:solidFill>
                  <a:srgbClr val="FFFF00"/>
                </a:solidFill>
              </a:rPr>
              <a:t>PC</a:t>
            </a:r>
            <a:r>
              <a:rPr lang="zh-CN" altLang="en-US" smtClean="0"/>
              <a:t>，返回被中断的程序。</a:t>
            </a:r>
          </a:p>
        </p:txBody>
      </p:sp>
      <p:sp>
        <p:nvSpPr>
          <p:cNvPr id="4" name="日期占位符 3"/>
          <p:cNvSpPr>
            <a:spLocks noGrp="1"/>
          </p:cNvSpPr>
          <p:nvPr>
            <p:ph type="dt" sz="half" idx="10"/>
          </p:nvPr>
        </p:nvSpPr>
        <p:spPr/>
        <p:txBody>
          <a:bodyPr/>
          <a:lstStyle/>
          <a:p>
            <a:pPr>
              <a:defRPr/>
            </a:pPr>
            <a:fld id="{280C64DD-58BF-45E4-95D0-34506EF29618}"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68FC717-4D22-4790-931D-30B104DA9164}" type="slidenum">
              <a:rPr lang="en-US" altLang="zh-CN" sz="1400">
                <a:solidFill>
                  <a:schemeClr val="bg2"/>
                </a:solidFill>
                <a:latin typeface="Tahoma" panose="020B0604030504040204" pitchFamily="34" charset="0"/>
              </a:rPr>
              <a:pPr eaLnBrk="1" hangingPunct="1"/>
              <a:t>132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0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09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0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7" name="Rectangle 3"/>
          <p:cNvSpPr>
            <a:spLocks noGrp="1" noChangeArrowheads="1"/>
          </p:cNvSpPr>
          <p:nvPr>
            <p:ph idx="1"/>
          </p:nvPr>
        </p:nvSpPr>
        <p:spPr>
          <a:xfrm>
            <a:off x="685800" y="549275"/>
            <a:ext cx="8062913" cy="5394325"/>
          </a:xfrm>
        </p:spPr>
        <p:txBody>
          <a:bodyPr/>
          <a:lstStyle/>
          <a:p>
            <a:pPr eaLnBrk="1" hangingPunct="1"/>
            <a:r>
              <a:rPr lang="zh-CN" altLang="en-US" smtClean="0"/>
              <a:t>例：在单级中断系统中，</a:t>
            </a:r>
            <a:r>
              <a:rPr lang="zh-CN" altLang="en-US" u="sng" smtClean="0"/>
              <a:t>中断服务程序执行顺序</a:t>
            </a:r>
            <a:r>
              <a:rPr lang="zh-CN" altLang="en-US" smtClean="0"/>
              <a:t>是（     ）</a:t>
            </a:r>
          </a:p>
          <a:p>
            <a:pPr eaLnBrk="1" hangingPunct="1"/>
            <a:r>
              <a:rPr lang="en-US" altLang="zh-CN" smtClean="0"/>
              <a:t>I</a:t>
            </a:r>
            <a:r>
              <a:rPr lang="zh-CN" altLang="en-US" smtClean="0"/>
              <a:t>、保护现场     </a:t>
            </a:r>
            <a:r>
              <a:rPr lang="en-US" altLang="zh-CN" smtClean="0"/>
              <a:t>II</a:t>
            </a:r>
            <a:r>
              <a:rPr lang="zh-CN" altLang="en-US" smtClean="0"/>
              <a:t>、开中断      </a:t>
            </a:r>
            <a:r>
              <a:rPr lang="en-US" altLang="zh-CN" smtClean="0"/>
              <a:t>III</a:t>
            </a:r>
            <a:r>
              <a:rPr lang="zh-CN" altLang="en-US" smtClean="0"/>
              <a:t>、关中断  </a:t>
            </a:r>
          </a:p>
          <a:p>
            <a:pPr eaLnBrk="1" hangingPunct="1"/>
            <a:r>
              <a:rPr lang="en-US" altLang="zh-CN" smtClean="0"/>
              <a:t>IV</a:t>
            </a:r>
            <a:r>
              <a:rPr lang="zh-CN" altLang="en-US" smtClean="0"/>
              <a:t>、保存断点     </a:t>
            </a:r>
            <a:r>
              <a:rPr lang="en-US" altLang="zh-CN" smtClean="0"/>
              <a:t>V</a:t>
            </a:r>
            <a:r>
              <a:rPr lang="zh-CN" altLang="en-US" smtClean="0"/>
              <a:t>、中断事件处理</a:t>
            </a:r>
          </a:p>
          <a:p>
            <a:pPr eaLnBrk="1" hangingPunct="1"/>
            <a:r>
              <a:rPr lang="en-US" altLang="zh-CN" smtClean="0"/>
              <a:t>VI</a:t>
            </a:r>
            <a:r>
              <a:rPr lang="zh-CN" altLang="en-US" smtClean="0"/>
              <a:t>、恢复现场    </a:t>
            </a:r>
            <a:r>
              <a:rPr lang="en-US" altLang="zh-CN" smtClean="0"/>
              <a:t>VII</a:t>
            </a:r>
            <a:r>
              <a:rPr lang="zh-CN" altLang="en-US" smtClean="0"/>
              <a:t>、中断返回</a:t>
            </a:r>
          </a:p>
          <a:p>
            <a:pPr eaLnBrk="1" hangingPunct="1"/>
            <a:endParaRPr lang="zh-CN" altLang="en-US" smtClean="0"/>
          </a:p>
          <a:p>
            <a:pPr eaLnBrk="1" hangingPunct="1"/>
            <a:r>
              <a:rPr lang="en-US" altLang="zh-CN" smtClean="0">
                <a:solidFill>
                  <a:srgbClr val="FFFF00"/>
                </a:solidFill>
              </a:rPr>
              <a:t>I</a:t>
            </a:r>
            <a:r>
              <a:rPr lang="zh-CN" altLang="en-US" smtClean="0">
                <a:solidFill>
                  <a:srgbClr val="FFFF00"/>
                </a:solidFill>
              </a:rPr>
              <a:t>、 </a:t>
            </a:r>
            <a:r>
              <a:rPr lang="en-US" altLang="zh-CN" smtClean="0">
                <a:solidFill>
                  <a:srgbClr val="FFFF00"/>
                </a:solidFill>
              </a:rPr>
              <a:t>II</a:t>
            </a:r>
            <a:r>
              <a:rPr lang="zh-CN" altLang="en-US" smtClean="0">
                <a:solidFill>
                  <a:srgbClr val="FFFF00"/>
                </a:solidFill>
              </a:rPr>
              <a:t>、 </a:t>
            </a:r>
            <a:r>
              <a:rPr lang="en-US" altLang="zh-CN" smtClean="0">
                <a:solidFill>
                  <a:srgbClr val="FFFF00"/>
                </a:solidFill>
              </a:rPr>
              <a:t>V</a:t>
            </a:r>
            <a:r>
              <a:rPr lang="zh-CN" altLang="en-US" smtClean="0">
                <a:solidFill>
                  <a:srgbClr val="FFFF00"/>
                </a:solidFill>
              </a:rPr>
              <a:t>、</a:t>
            </a:r>
            <a:r>
              <a:rPr lang="en-US" altLang="zh-CN" smtClean="0">
                <a:solidFill>
                  <a:srgbClr val="FFFF00"/>
                </a:solidFill>
              </a:rPr>
              <a:t>III </a:t>
            </a:r>
            <a:r>
              <a:rPr lang="zh-CN" altLang="en-US" smtClean="0">
                <a:solidFill>
                  <a:srgbClr val="FFFF00"/>
                </a:solidFill>
              </a:rPr>
              <a:t>、</a:t>
            </a:r>
            <a:r>
              <a:rPr lang="en-US" altLang="zh-CN" smtClean="0">
                <a:solidFill>
                  <a:srgbClr val="FFFF00"/>
                </a:solidFill>
              </a:rPr>
              <a:t>VI</a:t>
            </a:r>
            <a:r>
              <a:rPr lang="zh-CN" altLang="en-US" smtClean="0">
                <a:solidFill>
                  <a:srgbClr val="FFFF00"/>
                </a:solidFill>
              </a:rPr>
              <a:t>、</a:t>
            </a:r>
            <a:r>
              <a:rPr lang="en-US" altLang="zh-CN" smtClean="0">
                <a:solidFill>
                  <a:srgbClr val="FFFF00"/>
                </a:solidFill>
              </a:rPr>
              <a:t>II</a:t>
            </a:r>
            <a:r>
              <a:rPr lang="zh-CN" altLang="en-US" smtClean="0">
                <a:solidFill>
                  <a:srgbClr val="FFFF00"/>
                </a:solidFill>
              </a:rPr>
              <a:t>、</a:t>
            </a:r>
            <a:r>
              <a:rPr lang="en-US" altLang="zh-CN" smtClean="0">
                <a:solidFill>
                  <a:srgbClr val="FFFF00"/>
                </a:solidFill>
              </a:rPr>
              <a:t>VII</a:t>
            </a:r>
          </a:p>
        </p:txBody>
      </p:sp>
      <p:sp>
        <p:nvSpPr>
          <p:cNvPr id="3" name="日期占位符 3"/>
          <p:cNvSpPr>
            <a:spLocks noGrp="1"/>
          </p:cNvSpPr>
          <p:nvPr>
            <p:ph type="dt" sz="half" idx="10"/>
          </p:nvPr>
        </p:nvSpPr>
        <p:spPr/>
        <p:txBody>
          <a:bodyPr/>
          <a:lstStyle/>
          <a:p>
            <a:pPr>
              <a:defRPr/>
            </a:pPr>
            <a:fld id="{3CD0BF1E-3BC6-46A5-BEDA-8ECA752ABEAB}"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60A09E5-8E76-4BC3-9C5D-D5D3F9E08902}" type="slidenum">
              <a:rPr lang="en-US" altLang="zh-CN" sz="1400">
                <a:solidFill>
                  <a:schemeClr val="bg2"/>
                </a:solidFill>
                <a:latin typeface="Tahoma" panose="020B0604030504040204" pitchFamily="34" charset="0"/>
              </a:rPr>
              <a:pPr eaLnBrk="1" hangingPunct="1"/>
              <a:t>133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8" name="Rectangle 2"/>
          <p:cNvSpPr>
            <a:spLocks noGrp="1" noChangeArrowheads="1"/>
          </p:cNvSpPr>
          <p:nvPr>
            <p:ph type="title"/>
          </p:nvPr>
        </p:nvSpPr>
        <p:spPr>
          <a:xfrm>
            <a:off x="381000" y="381000"/>
            <a:ext cx="8001000" cy="685800"/>
          </a:xfrm>
        </p:spPr>
        <p:txBody>
          <a:bodyPr/>
          <a:lstStyle/>
          <a:p>
            <a:pPr eaLnBrk="1" hangingPunct="1"/>
            <a:r>
              <a:rPr lang="zh-CN" altLang="en-US" sz="3200" smtClean="0">
                <a:ea typeface="宋体" panose="02010600030101010101" pitchFamily="2" charset="-122"/>
              </a:rPr>
              <a:t>例：输出设备的程序中断过程</a:t>
            </a:r>
          </a:p>
        </p:txBody>
      </p:sp>
      <p:sp>
        <p:nvSpPr>
          <p:cNvPr id="144389" name="Rectangle 3"/>
          <p:cNvSpPr>
            <a:spLocks noGrp="1" noChangeArrowheads="1"/>
          </p:cNvSpPr>
          <p:nvPr>
            <p:ph idx="1"/>
          </p:nvPr>
        </p:nvSpPr>
        <p:spPr>
          <a:xfrm>
            <a:off x="609600" y="1143000"/>
            <a:ext cx="7772400" cy="4648200"/>
          </a:xfrm>
        </p:spPr>
        <p:txBody>
          <a:bodyPr/>
          <a:lstStyle/>
          <a:p>
            <a:pPr eaLnBrk="1" hangingPunct="1"/>
            <a:r>
              <a:rPr lang="en-US" altLang="zh-CN" smtClean="0">
                <a:latin typeface="宋体" panose="02010600030101010101" pitchFamily="2" charset="-122"/>
              </a:rPr>
              <a:t>① CPU</a:t>
            </a:r>
            <a:r>
              <a:rPr lang="zh-CN" altLang="en-US" smtClean="0">
                <a:latin typeface="宋体" panose="02010600030101010101" pitchFamily="2" charset="-122"/>
              </a:rPr>
              <a:t>设置内存存储区域的首地址和需要进行数据传输的字节数。</a:t>
            </a:r>
          </a:p>
          <a:p>
            <a:pPr eaLnBrk="1" hangingPunct="1"/>
            <a:r>
              <a:rPr lang="zh-CN" altLang="en-US" smtClean="0">
                <a:latin typeface="宋体" panose="02010600030101010101" pitchFamily="2" charset="-122"/>
              </a:rPr>
              <a:t>② 设置中断向量</a:t>
            </a:r>
          </a:p>
          <a:p>
            <a:pPr eaLnBrk="1" hangingPunct="1"/>
            <a:r>
              <a:rPr lang="zh-CN" altLang="en-US" smtClean="0">
                <a:latin typeface="宋体" panose="02010600030101010101" pitchFamily="2" charset="-122"/>
              </a:rPr>
              <a:t>③ 发送设备地址，启动被选设备</a:t>
            </a:r>
          </a:p>
          <a:p>
            <a:pPr eaLnBrk="1" hangingPunct="1"/>
            <a:r>
              <a:rPr lang="zh-CN" altLang="en-US" smtClean="0">
                <a:latin typeface="宋体" panose="02010600030101010101" pitchFamily="2" charset="-122"/>
              </a:rPr>
              <a:t>④ 外设准备好，发送中断请求，并被响应    </a:t>
            </a:r>
          </a:p>
          <a:p>
            <a:pPr eaLnBrk="1" hangingPunct="1"/>
            <a:r>
              <a:rPr lang="zh-CN" altLang="en-US" smtClean="0">
                <a:latin typeface="宋体" panose="02010600030101010101" pitchFamily="2" charset="-122"/>
              </a:rPr>
              <a:t>⑤ 执行中断服务程序</a:t>
            </a:r>
          </a:p>
          <a:p>
            <a:pPr eaLnBrk="1" hangingPunct="1"/>
            <a:r>
              <a:rPr lang="zh-CN" altLang="en-US" smtClean="0">
                <a:latin typeface="宋体" panose="02010600030101010101" pitchFamily="2" charset="-122"/>
              </a:rPr>
              <a:t>⑥ 中断返回</a:t>
            </a:r>
          </a:p>
        </p:txBody>
      </p:sp>
      <p:sp>
        <p:nvSpPr>
          <p:cNvPr id="4" name="日期占位符 3"/>
          <p:cNvSpPr>
            <a:spLocks noGrp="1"/>
          </p:cNvSpPr>
          <p:nvPr>
            <p:ph type="dt" sz="half" idx="10"/>
          </p:nvPr>
        </p:nvSpPr>
        <p:spPr/>
        <p:txBody>
          <a:bodyPr/>
          <a:lstStyle/>
          <a:p>
            <a:pPr>
              <a:defRPr/>
            </a:pPr>
            <a:fld id="{A0953B7B-0E3B-4F9A-A949-B92379D10F98}"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C112236-6F11-4E28-9B68-ECF769956233}" type="slidenum">
              <a:rPr lang="en-US" altLang="zh-CN" sz="1400">
                <a:solidFill>
                  <a:schemeClr val="bg2"/>
                </a:solidFill>
                <a:latin typeface="Tahoma" panose="020B0604030504040204" pitchFamily="34" charset="0"/>
              </a:rPr>
              <a:pPr eaLnBrk="1" hangingPunct="1"/>
              <a:t>134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2" name="Rectangle 2"/>
          <p:cNvSpPr>
            <a:spLocks noGrp="1" noChangeArrowheads="1"/>
          </p:cNvSpPr>
          <p:nvPr>
            <p:ph type="title"/>
          </p:nvPr>
        </p:nvSpPr>
        <p:spPr/>
        <p:txBody>
          <a:bodyPr/>
          <a:lstStyle/>
          <a:p>
            <a:pPr eaLnBrk="1" hangingPunct="1"/>
            <a:r>
              <a:rPr lang="en-US" altLang="zh-CN" smtClean="0"/>
              <a:t>10. </a:t>
            </a:r>
            <a:r>
              <a:rPr lang="zh-CN" altLang="en-US" smtClean="0"/>
              <a:t>中断响应的及时性</a:t>
            </a:r>
          </a:p>
        </p:txBody>
      </p:sp>
      <p:sp>
        <p:nvSpPr>
          <p:cNvPr id="145413" name="Rectangle 3"/>
          <p:cNvSpPr>
            <a:spLocks noGrp="1" noChangeArrowheads="1"/>
          </p:cNvSpPr>
          <p:nvPr>
            <p:ph idx="1"/>
          </p:nvPr>
        </p:nvSpPr>
        <p:spPr>
          <a:xfrm>
            <a:off x="685800" y="1295400"/>
            <a:ext cx="7772400" cy="4953000"/>
          </a:xfrm>
        </p:spPr>
        <p:txBody>
          <a:bodyPr/>
          <a:lstStyle/>
          <a:p>
            <a:pPr eaLnBrk="1" hangingPunct="1"/>
            <a:r>
              <a:rPr lang="zh-CN" altLang="en-US" sz="3200" smtClean="0">
                <a:solidFill>
                  <a:srgbClr val="FFFF00"/>
                </a:solidFill>
                <a:latin typeface="宋体" panose="02010600030101010101" pitchFamily="2" charset="-122"/>
              </a:rPr>
              <a:t>中断延迟时间</a:t>
            </a:r>
          </a:p>
          <a:p>
            <a:pPr eaLnBrk="1" hangingPunct="1"/>
            <a:r>
              <a:rPr lang="en-US" altLang="zh-CN" smtClean="0"/>
              <a:t>CPU</a:t>
            </a:r>
            <a:r>
              <a:rPr lang="zh-CN" altLang="en-US" smtClean="0"/>
              <a:t>执行中断响应隐指令的开销。</a:t>
            </a:r>
          </a:p>
          <a:p>
            <a:pPr eaLnBrk="1" hangingPunct="1"/>
            <a:r>
              <a:rPr lang="zh-CN" altLang="en-US" smtClean="0">
                <a:latin typeface="宋体" panose="02010600030101010101" pitchFamily="2" charset="-122"/>
              </a:rPr>
              <a:t>即中断源提出中断申请后到中断处理程序的第一条指令开始执行之间的时间。</a:t>
            </a:r>
            <a:r>
              <a:rPr lang="zh-CN" altLang="en-US" sz="3200" smtClean="0"/>
              <a:t> </a:t>
            </a:r>
          </a:p>
        </p:txBody>
      </p:sp>
      <p:sp>
        <p:nvSpPr>
          <p:cNvPr id="4" name="日期占位符 3"/>
          <p:cNvSpPr>
            <a:spLocks noGrp="1"/>
          </p:cNvSpPr>
          <p:nvPr>
            <p:ph type="dt" sz="half" idx="10"/>
          </p:nvPr>
        </p:nvSpPr>
        <p:spPr/>
        <p:txBody>
          <a:bodyPr/>
          <a:lstStyle/>
          <a:p>
            <a:pPr>
              <a:defRPr/>
            </a:pPr>
            <a:fld id="{7DC1AA0B-BF3D-4EFB-AAF1-1C5BDECEA4E1}"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023F8B7-7E66-4BE0-9347-17E25E5D5CDC}" type="slidenum">
              <a:rPr lang="en-US" altLang="zh-CN" sz="1400">
                <a:solidFill>
                  <a:schemeClr val="bg2"/>
                </a:solidFill>
                <a:latin typeface="Tahoma" panose="020B0604030504040204" pitchFamily="34" charset="0"/>
              </a:rPr>
              <a:pPr eaLnBrk="1" hangingPunct="1"/>
              <a:t>135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6"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影响延迟时间的因素</a:t>
            </a:r>
            <a:endParaRPr lang="zh-CN" altLang="en-US" smtClean="0"/>
          </a:p>
        </p:txBody>
      </p:sp>
      <p:sp>
        <p:nvSpPr>
          <p:cNvPr id="146437" name="Rectangle 3"/>
          <p:cNvSpPr>
            <a:spLocks noGrp="1" noChangeArrowheads="1"/>
          </p:cNvSpPr>
          <p:nvPr>
            <p:ph idx="1"/>
          </p:nvPr>
        </p:nvSpPr>
        <p:spPr/>
        <p:txBody>
          <a:bodyPr/>
          <a:lstStyle/>
          <a:p>
            <a:pPr eaLnBrk="1" hangingPunct="1"/>
            <a:r>
              <a:rPr lang="en-US" altLang="zh-CN" smtClean="0">
                <a:latin typeface="宋体" panose="02010600030101010101" pitchFamily="2" charset="-122"/>
              </a:rPr>
              <a:t>⑴ </a:t>
            </a:r>
            <a:r>
              <a:rPr lang="zh-CN" altLang="en-US" smtClean="0">
                <a:solidFill>
                  <a:srgbClr val="FFFF00"/>
                </a:solidFill>
                <a:latin typeface="宋体" panose="02010600030101010101" pitchFamily="2" charset="-122"/>
              </a:rPr>
              <a:t>指令的执行时间</a:t>
            </a:r>
          </a:p>
          <a:p>
            <a:pPr eaLnBrk="1" hangingPunct="1"/>
            <a:r>
              <a:rPr lang="zh-CN" altLang="en-US" smtClean="0">
                <a:latin typeface="宋体" panose="02010600030101010101" pitchFamily="2" charset="-122"/>
              </a:rPr>
              <a:t>如果指令系统中有执行时间较长的指令，则需要考虑提供在指令执行过程中也可以对外部中断请求予以响应的能力。</a:t>
            </a:r>
          </a:p>
          <a:p>
            <a:pPr eaLnBrk="1" hangingPunct="1"/>
            <a:r>
              <a:rPr lang="zh-CN" altLang="en-US" smtClean="0">
                <a:latin typeface="宋体" panose="02010600030101010101" pitchFamily="2" charset="-122"/>
              </a:rPr>
              <a:t>⑵ </a:t>
            </a:r>
            <a:r>
              <a:rPr lang="zh-CN" altLang="en-US" smtClean="0">
                <a:solidFill>
                  <a:srgbClr val="FFFF00"/>
                </a:solidFill>
                <a:latin typeface="宋体" panose="02010600030101010101" pitchFamily="2" charset="-122"/>
              </a:rPr>
              <a:t>程序执行环境的转换开销</a:t>
            </a:r>
          </a:p>
          <a:p>
            <a:pPr eaLnBrk="1" hangingPunct="1"/>
            <a:r>
              <a:rPr lang="zh-CN" altLang="en-US" smtClean="0">
                <a:latin typeface="宋体" panose="02010600030101010101" pitchFamily="2" charset="-122"/>
              </a:rPr>
              <a:t>即保护断点、现场和恢复断点、现场时</a:t>
            </a:r>
            <a:r>
              <a:rPr lang="en-US" altLang="zh-CN" smtClean="0">
                <a:latin typeface="宋体" panose="02010600030101010101" pitchFamily="2" charset="-122"/>
              </a:rPr>
              <a:t>CPU</a:t>
            </a:r>
            <a:r>
              <a:rPr lang="zh-CN" altLang="en-US" smtClean="0">
                <a:latin typeface="宋体" panose="02010600030101010101" pitchFamily="2" charset="-122"/>
              </a:rPr>
              <a:t>的开销。</a:t>
            </a:r>
          </a:p>
          <a:p>
            <a:pPr eaLnBrk="1" hangingPunct="1"/>
            <a:r>
              <a:rPr lang="zh-CN" altLang="en-US" smtClean="0"/>
              <a:t>可以在</a:t>
            </a:r>
            <a:r>
              <a:rPr lang="en-US" altLang="zh-CN" smtClean="0"/>
              <a:t>CPU</a:t>
            </a:r>
            <a:r>
              <a:rPr lang="zh-CN" altLang="en-US" smtClean="0"/>
              <a:t>内部采用多组寄存器“窗口”，使得环境转换得以加快。</a:t>
            </a:r>
          </a:p>
        </p:txBody>
      </p:sp>
      <p:sp>
        <p:nvSpPr>
          <p:cNvPr id="4" name="日期占位符 3"/>
          <p:cNvSpPr>
            <a:spLocks noGrp="1"/>
          </p:cNvSpPr>
          <p:nvPr>
            <p:ph type="dt" sz="half" idx="10"/>
          </p:nvPr>
        </p:nvSpPr>
        <p:spPr/>
        <p:txBody>
          <a:bodyPr/>
          <a:lstStyle/>
          <a:p>
            <a:pPr>
              <a:defRPr/>
            </a:pPr>
            <a:fld id="{FB85A8D2-9655-49AC-98CE-68A6BD7D1707}"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792144E-F0D8-4606-8F0D-967E2E9BFFB3}" type="slidenum">
              <a:rPr lang="en-US" altLang="zh-CN" sz="1400">
                <a:solidFill>
                  <a:schemeClr val="bg2"/>
                </a:solidFill>
                <a:latin typeface="Tahoma" panose="020B0604030504040204" pitchFamily="34" charset="0"/>
              </a:rPr>
              <a:pPr eaLnBrk="1" hangingPunct="1"/>
              <a:t>136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60" name="Rectangle 2"/>
          <p:cNvSpPr>
            <a:spLocks noGrp="1" noChangeArrowheads="1"/>
          </p:cNvSpPr>
          <p:nvPr>
            <p:ph idx="1"/>
          </p:nvPr>
        </p:nvSpPr>
        <p:spPr>
          <a:xfrm>
            <a:off x="685800" y="609600"/>
            <a:ext cx="7772400" cy="5638800"/>
          </a:xfrm>
        </p:spPr>
        <p:txBody>
          <a:bodyPr/>
          <a:lstStyle/>
          <a:p>
            <a:pPr eaLnBrk="1" hangingPunct="1"/>
            <a:r>
              <a:rPr lang="en-US" altLang="zh-CN" smtClean="0"/>
              <a:t>⑶ </a:t>
            </a:r>
            <a:r>
              <a:rPr lang="zh-CN" altLang="en-US" smtClean="0">
                <a:solidFill>
                  <a:srgbClr val="FFFF00"/>
                </a:solidFill>
              </a:rPr>
              <a:t>中断服务程序入口地址的确定方式</a:t>
            </a:r>
          </a:p>
          <a:p>
            <a:pPr eaLnBrk="1" hangingPunct="1"/>
            <a:r>
              <a:rPr lang="zh-CN" altLang="en-US" smtClean="0"/>
              <a:t>可采用固定地址对应的方法，即某个中断源的中断服务程序的第一条指令，放在固定的内存单元中，这样</a:t>
            </a:r>
            <a:r>
              <a:rPr lang="en-US" altLang="zh-CN" smtClean="0"/>
              <a:t>CPU</a:t>
            </a:r>
            <a:r>
              <a:rPr lang="zh-CN" altLang="en-US" smtClean="0"/>
              <a:t>在响应这个中断时，可直接转入中断服务程序。</a:t>
            </a:r>
          </a:p>
          <a:p>
            <a:pPr eaLnBrk="1" hangingPunct="1"/>
            <a:r>
              <a:rPr lang="zh-CN" altLang="en-US" smtClean="0"/>
              <a:t>可考虑将中断向量表安排在</a:t>
            </a:r>
            <a:r>
              <a:rPr lang="en-US" altLang="zh-CN" smtClean="0"/>
              <a:t>CPU</a:t>
            </a:r>
            <a:r>
              <a:rPr lang="zh-CN" altLang="en-US" smtClean="0"/>
              <a:t>内部的</a:t>
            </a:r>
            <a:r>
              <a:rPr lang="en-US" altLang="zh-CN" smtClean="0"/>
              <a:t>Cache</a:t>
            </a:r>
            <a:r>
              <a:rPr lang="zh-CN" altLang="en-US" smtClean="0"/>
              <a:t>中，以加快入口地址的确定时间。 </a:t>
            </a:r>
          </a:p>
        </p:txBody>
      </p:sp>
      <p:sp>
        <p:nvSpPr>
          <p:cNvPr id="3" name="日期占位符 3"/>
          <p:cNvSpPr>
            <a:spLocks noGrp="1"/>
          </p:cNvSpPr>
          <p:nvPr>
            <p:ph type="dt" sz="half" idx="10"/>
          </p:nvPr>
        </p:nvSpPr>
        <p:spPr/>
        <p:txBody>
          <a:bodyPr/>
          <a:lstStyle/>
          <a:p>
            <a:pPr>
              <a:defRPr/>
            </a:pPr>
            <a:fld id="{91D38789-EFC1-422F-AA3F-D89AC4719F28}"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1989DAE-6DE7-4026-8E6F-074F7E895471}" type="slidenum">
              <a:rPr lang="en-US" altLang="zh-CN" sz="1400">
                <a:solidFill>
                  <a:schemeClr val="bg2"/>
                </a:solidFill>
                <a:latin typeface="Tahoma" panose="020B0604030504040204" pitchFamily="34" charset="0"/>
              </a:rPr>
              <a:pPr eaLnBrk="1" hangingPunct="1"/>
              <a:t>137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4" name="Rectangle 2"/>
          <p:cNvSpPr>
            <a:spLocks noGrp="1" noChangeArrowheads="1"/>
          </p:cNvSpPr>
          <p:nvPr>
            <p:ph type="title"/>
          </p:nvPr>
        </p:nvSpPr>
        <p:spPr/>
        <p:txBody>
          <a:bodyPr/>
          <a:lstStyle/>
          <a:p>
            <a:pPr eaLnBrk="1" hangingPunct="1"/>
            <a:r>
              <a:rPr lang="zh-CN" altLang="en-US" smtClean="0">
                <a:solidFill>
                  <a:schemeClr val="tx1"/>
                </a:solidFill>
                <a:latin typeface="宋体" panose="02010600030101010101" pitchFamily="2" charset="-122"/>
              </a:rPr>
              <a:t>中断处理程序的处理时间</a:t>
            </a:r>
            <a:endParaRPr lang="zh-CN" altLang="en-US" smtClean="0">
              <a:solidFill>
                <a:schemeClr val="tx1"/>
              </a:solidFill>
            </a:endParaRPr>
          </a:p>
        </p:txBody>
      </p:sp>
      <p:sp>
        <p:nvSpPr>
          <p:cNvPr id="148485" name="Rectangle 3"/>
          <p:cNvSpPr>
            <a:spLocks noGrp="1" noChangeArrowheads="1"/>
          </p:cNvSpPr>
          <p:nvPr>
            <p:ph idx="1"/>
          </p:nvPr>
        </p:nvSpPr>
        <p:spPr/>
        <p:txBody>
          <a:bodyPr/>
          <a:lstStyle/>
          <a:p>
            <a:pPr eaLnBrk="1" hangingPunct="1"/>
            <a:r>
              <a:rPr lang="zh-CN" altLang="en-US" smtClean="0"/>
              <a:t>中断处理程序最好安排在</a:t>
            </a:r>
            <a:r>
              <a:rPr lang="en-US" altLang="zh-CN" smtClean="0"/>
              <a:t>Cache</a:t>
            </a:r>
            <a:r>
              <a:rPr lang="zh-CN" altLang="en-US" smtClean="0"/>
              <a:t>中，以便加快中断处理的速度。 </a:t>
            </a:r>
          </a:p>
          <a:p>
            <a:pPr eaLnBrk="1" hangingPunct="1"/>
            <a:endParaRPr lang="en-US" altLang="zh-CN" sz="3200" smtClean="0"/>
          </a:p>
        </p:txBody>
      </p:sp>
      <p:sp>
        <p:nvSpPr>
          <p:cNvPr id="4" name="日期占位符 3"/>
          <p:cNvSpPr>
            <a:spLocks noGrp="1"/>
          </p:cNvSpPr>
          <p:nvPr>
            <p:ph type="dt" sz="half" idx="10"/>
          </p:nvPr>
        </p:nvSpPr>
        <p:spPr/>
        <p:txBody>
          <a:bodyPr/>
          <a:lstStyle/>
          <a:p>
            <a:pPr>
              <a:defRPr/>
            </a:pPr>
            <a:fld id="{C0F9D275-79A6-4A49-8E25-6DA4F51A5803}"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1A8C79E-5852-440F-9D4F-00B80231AABE}" type="slidenum">
              <a:rPr lang="en-US" altLang="zh-CN" sz="1400">
                <a:solidFill>
                  <a:schemeClr val="bg2"/>
                </a:solidFill>
                <a:latin typeface="Tahoma" panose="020B0604030504040204" pitchFamily="34" charset="0"/>
              </a:rPr>
              <a:pPr eaLnBrk="1" hangingPunct="1"/>
              <a:t>138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8" name="Rectangle 3"/>
          <p:cNvSpPr>
            <a:spLocks noGrp="1" noChangeArrowheads="1"/>
          </p:cNvSpPr>
          <p:nvPr>
            <p:ph idx="1"/>
          </p:nvPr>
        </p:nvSpPr>
        <p:spPr>
          <a:xfrm>
            <a:off x="685800" y="549275"/>
            <a:ext cx="7772400" cy="5394325"/>
          </a:xfrm>
        </p:spPr>
        <p:txBody>
          <a:bodyPr/>
          <a:lstStyle/>
          <a:p>
            <a:pPr eaLnBrk="1" hangingPunct="1"/>
            <a:r>
              <a:rPr lang="zh-CN" altLang="en-US" smtClean="0"/>
              <a:t>例：某计算机的</a:t>
            </a:r>
            <a:r>
              <a:rPr lang="en-US" altLang="zh-CN" smtClean="0"/>
              <a:t>CPU</a:t>
            </a:r>
            <a:r>
              <a:rPr lang="zh-CN" altLang="en-US" smtClean="0"/>
              <a:t>的主频为</a:t>
            </a:r>
            <a:r>
              <a:rPr lang="en-US" altLang="zh-CN" smtClean="0"/>
              <a:t>500MHz</a:t>
            </a:r>
            <a:r>
              <a:rPr lang="zh-CN" altLang="en-US" smtClean="0"/>
              <a:t>，所连接的某外设的最大数据传输率是</a:t>
            </a:r>
            <a:r>
              <a:rPr lang="en-US" altLang="zh-CN" smtClean="0"/>
              <a:t>20KBps</a:t>
            </a:r>
            <a:r>
              <a:rPr lang="zh-CN" altLang="en-US" smtClean="0"/>
              <a:t>，该外设接口中有一个</a:t>
            </a:r>
            <a:r>
              <a:rPr lang="en-US" altLang="zh-CN" smtClean="0"/>
              <a:t>16</a:t>
            </a:r>
            <a:r>
              <a:rPr lang="zh-CN" altLang="en-US" smtClean="0"/>
              <a:t>位的数据缓冲器，相应的中断服务程序的执行时间为</a:t>
            </a:r>
            <a:r>
              <a:rPr lang="en-US" altLang="zh-CN" smtClean="0"/>
              <a:t>500</a:t>
            </a:r>
            <a:r>
              <a:rPr lang="zh-CN" altLang="en-US" smtClean="0"/>
              <a:t>个时钟周期。请回答：</a:t>
            </a:r>
          </a:p>
          <a:p>
            <a:pPr eaLnBrk="1" hangingPunct="1"/>
            <a:r>
              <a:rPr lang="zh-CN" altLang="en-US" smtClean="0"/>
              <a:t>⑴是否可以用中断方式进行该外设的输入输出？若能，在该设备持续工作期间，</a:t>
            </a:r>
            <a:r>
              <a:rPr lang="en-US" altLang="zh-CN" smtClean="0"/>
              <a:t>CPU</a:t>
            </a:r>
            <a:r>
              <a:rPr lang="zh-CN" altLang="en-US" smtClean="0"/>
              <a:t>用于控制该设备进行</a:t>
            </a:r>
            <a:r>
              <a:rPr lang="en-US" altLang="zh-CN" smtClean="0"/>
              <a:t>I/O</a:t>
            </a:r>
            <a:r>
              <a:rPr lang="zh-CN" altLang="en-US" smtClean="0"/>
              <a:t>操作的时间占整个</a:t>
            </a:r>
            <a:r>
              <a:rPr lang="en-US" altLang="zh-CN" smtClean="0"/>
              <a:t>CPU</a:t>
            </a:r>
            <a:r>
              <a:rPr lang="zh-CN" altLang="en-US" smtClean="0"/>
              <a:t>时间的百分比大约是多少？</a:t>
            </a:r>
          </a:p>
          <a:p>
            <a:pPr eaLnBrk="1" hangingPunct="1"/>
            <a:r>
              <a:rPr lang="zh-CN" altLang="en-US" smtClean="0"/>
              <a:t>⑵若该设备的最大数据传输率改为</a:t>
            </a:r>
            <a:r>
              <a:rPr lang="en-US" altLang="zh-CN" smtClean="0"/>
              <a:t>20MBps</a:t>
            </a:r>
            <a:r>
              <a:rPr lang="zh-CN" altLang="en-US" smtClean="0"/>
              <a:t>，是否可以用中断方式进行该外设的输入输出？ </a:t>
            </a:r>
          </a:p>
        </p:txBody>
      </p:sp>
      <p:sp>
        <p:nvSpPr>
          <p:cNvPr id="3" name="日期占位符 3"/>
          <p:cNvSpPr>
            <a:spLocks noGrp="1"/>
          </p:cNvSpPr>
          <p:nvPr>
            <p:ph type="dt" sz="half" idx="10"/>
          </p:nvPr>
        </p:nvSpPr>
        <p:spPr/>
        <p:txBody>
          <a:bodyPr/>
          <a:lstStyle/>
          <a:p>
            <a:pPr>
              <a:defRPr/>
            </a:pPr>
            <a:fld id="{46AD143F-925B-45E6-9716-1335EA9B9BF6}"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35CDEC4-7F4F-4C80-A0C7-701960D98E7B}" type="slidenum">
              <a:rPr lang="en-US" altLang="zh-CN" sz="1400">
                <a:solidFill>
                  <a:schemeClr val="bg2"/>
                </a:solidFill>
                <a:latin typeface="Tahoma" panose="020B0604030504040204" pitchFamily="34" charset="0"/>
              </a:rPr>
              <a:pPr eaLnBrk="1" hangingPunct="1"/>
              <a:t>139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p:txBody>
          <a:bodyPr/>
          <a:lstStyle/>
          <a:p>
            <a:pPr eaLnBrk="1" hangingPunct="1"/>
            <a:r>
              <a:rPr lang="zh-CN" altLang="en-US" smtClean="0">
                <a:latin typeface="宋体" panose="02010600030101010101" pitchFamily="2" charset="-122"/>
              </a:rPr>
              <a:t>通道控制器</a:t>
            </a:r>
            <a:endParaRPr lang="zh-CN" altLang="en-US" smtClean="0"/>
          </a:p>
        </p:txBody>
      </p:sp>
      <p:sp>
        <p:nvSpPr>
          <p:cNvPr id="32772" name="Rectangle 2"/>
          <p:cNvSpPr>
            <a:spLocks noGrp="1" noChangeArrowheads="1"/>
          </p:cNvSpPr>
          <p:nvPr>
            <p:ph idx="1"/>
          </p:nvPr>
        </p:nvSpPr>
        <p:spPr>
          <a:xfrm>
            <a:off x="685800" y="1143000"/>
            <a:ext cx="7772400" cy="5357813"/>
          </a:xfrm>
        </p:spPr>
        <p:txBody>
          <a:bodyPr/>
          <a:lstStyle/>
          <a:p>
            <a:r>
              <a:rPr lang="zh-CN" altLang="en-US" smtClean="0"/>
              <a:t>通道控制器是专门负责</a:t>
            </a:r>
            <a:r>
              <a:rPr lang="en-US" altLang="zh-CN" smtClean="0"/>
              <a:t>I/O</a:t>
            </a:r>
            <a:r>
              <a:rPr lang="zh-CN" altLang="en-US" smtClean="0"/>
              <a:t>操作的控制器，它执行由专门的通道指令编制并存放在内存之中的通道程序实现对外设的控制。</a:t>
            </a:r>
            <a:endParaRPr lang="en-US" altLang="zh-CN" smtClean="0"/>
          </a:p>
          <a:p>
            <a:r>
              <a:rPr lang="zh-CN" altLang="en-US" smtClean="0"/>
              <a:t>通道控制连接方式下，由通道控制器控制实现主存与外设之间的直接数据交换，</a:t>
            </a:r>
            <a:r>
              <a:rPr lang="en-US" smtClean="0"/>
              <a:t> </a:t>
            </a:r>
            <a:r>
              <a:rPr lang="en-US" altLang="zh-CN" smtClean="0"/>
              <a:t>CPU</a:t>
            </a:r>
            <a:r>
              <a:rPr lang="zh-CN" altLang="en-US" smtClean="0"/>
              <a:t>不再负责具体的</a:t>
            </a:r>
            <a:r>
              <a:rPr lang="en-US" altLang="zh-CN" smtClean="0"/>
              <a:t>I/O</a:t>
            </a:r>
            <a:r>
              <a:rPr lang="zh-CN" altLang="en-US" smtClean="0"/>
              <a:t>控制，实现了处理机与通道控制器和外设的并行工作。</a:t>
            </a:r>
            <a:endParaRPr lang="en-US" altLang="zh-CN" smtClean="0"/>
          </a:p>
        </p:txBody>
      </p:sp>
      <p:sp>
        <p:nvSpPr>
          <p:cNvPr id="4" name="日期占位符 3"/>
          <p:cNvSpPr>
            <a:spLocks noGrp="1"/>
          </p:cNvSpPr>
          <p:nvPr>
            <p:ph type="dt" sz="half" idx="10"/>
          </p:nvPr>
        </p:nvSpPr>
        <p:spPr/>
        <p:txBody>
          <a:bodyPr/>
          <a:lstStyle/>
          <a:p>
            <a:pPr>
              <a:defRPr/>
            </a:pPr>
            <a:fld id="{B370D9FC-7FA0-4B57-8AB6-B9855821514E}"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E626580-DF6F-4209-81FE-565134775C14}" type="slidenum">
              <a:rPr lang="en-US" altLang="zh-CN" sz="1400">
                <a:solidFill>
                  <a:schemeClr val="bg2"/>
                </a:solidFill>
                <a:latin typeface="Tahoma" panose="020B0604030504040204" pitchFamily="34" charset="0"/>
              </a:rPr>
              <a:pPr eaLnBrk="1" hangingPunct="1"/>
              <a:t>14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539750" y="476250"/>
            <a:ext cx="8135938" cy="5905500"/>
          </a:xfrm>
        </p:spPr>
        <p:txBody>
          <a:bodyPr/>
          <a:lstStyle/>
          <a:p>
            <a:pPr eaLnBrk="1" hangingPunct="1"/>
            <a:r>
              <a:rPr lang="zh-CN" altLang="en-US" smtClean="0"/>
              <a:t>解：该外设接口中有一个</a:t>
            </a:r>
            <a:r>
              <a:rPr lang="en-US" altLang="zh-CN" smtClean="0"/>
              <a:t>16</a:t>
            </a:r>
            <a:r>
              <a:rPr lang="zh-CN" altLang="en-US" smtClean="0"/>
              <a:t>位的数据缓冲器，若采用中断方式进行</a:t>
            </a:r>
            <a:r>
              <a:rPr lang="en-US" altLang="zh-CN" smtClean="0"/>
              <a:t>I/O</a:t>
            </a:r>
            <a:r>
              <a:rPr lang="zh-CN" altLang="en-US" smtClean="0"/>
              <a:t>操作，可以每</a:t>
            </a:r>
            <a:r>
              <a:rPr lang="en-US" altLang="zh-CN" smtClean="0"/>
              <a:t>16</a:t>
            </a:r>
            <a:r>
              <a:rPr lang="zh-CN" altLang="en-US" smtClean="0"/>
              <a:t>位（即</a:t>
            </a:r>
            <a:r>
              <a:rPr lang="en-US" altLang="zh-CN" smtClean="0"/>
              <a:t>2</a:t>
            </a:r>
            <a:r>
              <a:rPr lang="zh-CN" altLang="en-US" smtClean="0"/>
              <a:t>个字节）进行一次中断请求，因此，中断请求的时间间隔为：</a:t>
            </a:r>
            <a:r>
              <a:rPr lang="en-US" altLang="zh-CN" smtClean="0"/>
              <a:t>2B/20KBps×10</a:t>
            </a:r>
            <a:r>
              <a:rPr lang="en-US" altLang="zh-CN" baseline="30000" smtClean="0"/>
              <a:t>6</a:t>
            </a:r>
            <a:r>
              <a:rPr lang="zh-CN" altLang="en-US" smtClean="0"/>
              <a:t>＝</a:t>
            </a:r>
            <a:r>
              <a:rPr lang="en-US" altLang="zh-CN" smtClean="0"/>
              <a:t>100µs</a:t>
            </a:r>
          </a:p>
          <a:p>
            <a:pPr eaLnBrk="1" hangingPunct="1"/>
            <a:r>
              <a:rPr lang="zh-CN" altLang="en-US" smtClean="0"/>
              <a:t>中断服务程序的执行时间为：</a:t>
            </a:r>
            <a:br>
              <a:rPr lang="zh-CN" altLang="en-US" smtClean="0"/>
            </a:br>
            <a:r>
              <a:rPr lang="en-US" altLang="zh-CN" smtClean="0"/>
              <a:t>500/500MHz×10</a:t>
            </a:r>
            <a:r>
              <a:rPr lang="en-US" altLang="zh-CN" baseline="30000" smtClean="0"/>
              <a:t>6</a:t>
            </a:r>
            <a:r>
              <a:rPr lang="zh-CN" altLang="en-US" smtClean="0"/>
              <a:t>＝</a:t>
            </a:r>
            <a:r>
              <a:rPr lang="en-US" altLang="zh-CN" smtClean="0"/>
              <a:t>1µs</a:t>
            </a:r>
          </a:p>
          <a:p>
            <a:pPr eaLnBrk="1" hangingPunct="1"/>
            <a:r>
              <a:rPr lang="zh-CN" altLang="en-US" smtClean="0"/>
              <a:t>中断响应时间相对于中断服务程序的执行时间来讲时间很短，故整个中断响应加中断服务的时间约为</a:t>
            </a:r>
            <a:r>
              <a:rPr lang="en-US" altLang="zh-CN" smtClean="0"/>
              <a:t>1µs</a:t>
            </a:r>
            <a:r>
              <a:rPr lang="zh-CN" altLang="en-US" smtClean="0"/>
              <a:t>多一点，远远小于中断请求的时间间隔。</a:t>
            </a:r>
          </a:p>
          <a:p>
            <a:pPr eaLnBrk="1" hangingPunct="1"/>
            <a:r>
              <a:rPr lang="zh-CN" altLang="en-US" smtClean="0"/>
              <a:t>因此</a:t>
            </a:r>
            <a:r>
              <a:rPr lang="zh-CN" altLang="en-US" smtClean="0">
                <a:solidFill>
                  <a:srgbClr val="FFFF00"/>
                </a:solidFill>
              </a:rPr>
              <a:t>可以用</a:t>
            </a:r>
            <a:r>
              <a:rPr lang="zh-CN" altLang="en-US" smtClean="0"/>
              <a:t>中断方式进行该外设的输入输出。</a:t>
            </a:r>
          </a:p>
          <a:p>
            <a:pPr eaLnBrk="1" hangingPunct="1"/>
            <a:r>
              <a:rPr lang="zh-CN" altLang="en-US" smtClean="0"/>
              <a:t>采用中断方式控制该设备进行</a:t>
            </a:r>
            <a:r>
              <a:rPr lang="en-US" altLang="zh-CN" smtClean="0"/>
              <a:t>I/O</a:t>
            </a:r>
            <a:r>
              <a:rPr lang="zh-CN" altLang="en-US" smtClean="0"/>
              <a:t>操作的时间占整个</a:t>
            </a:r>
            <a:r>
              <a:rPr lang="en-US" altLang="zh-CN" smtClean="0"/>
              <a:t>CPU</a:t>
            </a:r>
            <a:r>
              <a:rPr lang="zh-CN" altLang="en-US" smtClean="0"/>
              <a:t>时间的百分比大约为</a:t>
            </a:r>
            <a:r>
              <a:rPr lang="en-US" altLang="zh-CN" smtClean="0"/>
              <a:t>1/100</a:t>
            </a:r>
            <a:r>
              <a:rPr lang="zh-CN" altLang="en-US" smtClean="0"/>
              <a:t>＝</a:t>
            </a:r>
            <a:r>
              <a:rPr lang="en-US" altLang="zh-CN" smtClean="0"/>
              <a:t>1%</a:t>
            </a:r>
          </a:p>
        </p:txBody>
      </p:sp>
      <p:sp>
        <p:nvSpPr>
          <p:cNvPr id="3" name="日期占位符 3"/>
          <p:cNvSpPr>
            <a:spLocks noGrp="1"/>
          </p:cNvSpPr>
          <p:nvPr>
            <p:ph type="dt" sz="half" idx="10"/>
          </p:nvPr>
        </p:nvSpPr>
        <p:spPr/>
        <p:txBody>
          <a:bodyPr/>
          <a:lstStyle/>
          <a:p>
            <a:pPr>
              <a:defRPr/>
            </a:pPr>
            <a:fld id="{4ABAECE6-6CED-437A-8DAA-A9F6BA0747DB}"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E12DF01-280E-4B5A-A20F-DDB94499007D}" type="slidenum">
              <a:rPr lang="en-US" altLang="zh-CN" sz="1400">
                <a:solidFill>
                  <a:schemeClr val="bg2"/>
                </a:solidFill>
                <a:latin typeface="Tahoma" panose="020B0604030504040204" pitchFamily="34" charset="0"/>
              </a:rPr>
              <a:pPr eaLnBrk="1" hangingPunct="1"/>
              <a:t>140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6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a:xfrm>
            <a:off x="395288" y="476250"/>
            <a:ext cx="8280400" cy="5761038"/>
          </a:xfrm>
        </p:spPr>
        <p:txBody>
          <a:bodyPr/>
          <a:lstStyle/>
          <a:p>
            <a:pPr marL="533400" indent="-533400" eaLnBrk="1" hangingPunct="1"/>
            <a:r>
              <a:rPr lang="zh-CN" altLang="en-US" smtClean="0"/>
              <a:t>若该设备的最大数据传输率是</a:t>
            </a:r>
            <a:r>
              <a:rPr lang="en-US" altLang="zh-CN" smtClean="0"/>
              <a:t>20MBps</a:t>
            </a:r>
            <a:r>
              <a:rPr lang="zh-CN" altLang="en-US" smtClean="0"/>
              <a:t>，则中断请求的时间间隔为：</a:t>
            </a:r>
            <a:br>
              <a:rPr lang="zh-CN" altLang="en-US" smtClean="0"/>
            </a:br>
            <a:r>
              <a:rPr lang="en-US" altLang="zh-CN" smtClean="0"/>
              <a:t>2B/20MBps×10</a:t>
            </a:r>
            <a:r>
              <a:rPr lang="en-US" altLang="zh-CN" baseline="30000" smtClean="0"/>
              <a:t>6</a:t>
            </a:r>
            <a:r>
              <a:rPr lang="zh-CN" altLang="en-US" smtClean="0"/>
              <a:t>＝</a:t>
            </a:r>
            <a:r>
              <a:rPr lang="en-US" altLang="zh-CN" smtClean="0"/>
              <a:t>1µs</a:t>
            </a:r>
          </a:p>
          <a:p>
            <a:pPr marL="533400" indent="-533400" eaLnBrk="1" hangingPunct="1"/>
            <a:r>
              <a:rPr lang="zh-CN" altLang="en-US" smtClean="0"/>
              <a:t>而整个中断响应加中断服务的时间约为</a:t>
            </a:r>
            <a:r>
              <a:rPr lang="en-US" altLang="zh-CN" smtClean="0"/>
              <a:t>1µs</a:t>
            </a:r>
            <a:r>
              <a:rPr lang="zh-CN" altLang="en-US" smtClean="0"/>
              <a:t>多一点，即一次中断处理未完，新的请求就会来到，所以，</a:t>
            </a:r>
            <a:r>
              <a:rPr lang="zh-CN" altLang="en-US" smtClean="0">
                <a:solidFill>
                  <a:srgbClr val="FFFF00"/>
                </a:solidFill>
              </a:rPr>
              <a:t>不可以</a:t>
            </a:r>
            <a:r>
              <a:rPr lang="zh-CN" altLang="en-US" smtClean="0"/>
              <a:t>用中断方式控制该设备进行</a:t>
            </a:r>
            <a:r>
              <a:rPr lang="en-US" altLang="zh-CN" smtClean="0"/>
              <a:t>I/O</a:t>
            </a:r>
            <a:r>
              <a:rPr lang="zh-CN" altLang="en-US" smtClean="0"/>
              <a:t>操作。</a:t>
            </a:r>
          </a:p>
        </p:txBody>
      </p:sp>
      <p:sp>
        <p:nvSpPr>
          <p:cNvPr id="3" name="日期占位符 3"/>
          <p:cNvSpPr>
            <a:spLocks noGrp="1"/>
          </p:cNvSpPr>
          <p:nvPr>
            <p:ph type="dt" sz="half" idx="10"/>
          </p:nvPr>
        </p:nvSpPr>
        <p:spPr/>
        <p:txBody>
          <a:bodyPr/>
          <a:lstStyle/>
          <a:p>
            <a:pPr>
              <a:defRPr/>
            </a:pPr>
            <a:fld id="{BC734B2C-8ABF-4F6E-964C-4EE58273C4FE}"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8694E59-EE50-44F2-AF9A-ACD277A2CAAF}" type="slidenum">
              <a:rPr lang="en-US" altLang="zh-CN" sz="1400">
                <a:solidFill>
                  <a:schemeClr val="bg2"/>
                </a:solidFill>
                <a:latin typeface="Tahoma" panose="020B0604030504040204" pitchFamily="34" charset="0"/>
              </a:rPr>
              <a:pPr eaLnBrk="1" hangingPunct="1"/>
              <a:t>141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80" name="Rectangle 2"/>
          <p:cNvSpPr>
            <a:spLocks noGrp="1" noChangeArrowheads="1"/>
          </p:cNvSpPr>
          <p:nvPr>
            <p:ph type="title"/>
          </p:nvPr>
        </p:nvSpPr>
        <p:spPr/>
        <p:txBody>
          <a:bodyPr/>
          <a:lstStyle/>
          <a:p>
            <a:pPr eaLnBrk="1" hangingPunct="1"/>
            <a:r>
              <a:rPr lang="zh-CN" altLang="en-US" smtClean="0"/>
              <a:t>中断处理的全过程</a:t>
            </a:r>
          </a:p>
        </p:txBody>
      </p:sp>
      <p:sp>
        <p:nvSpPr>
          <p:cNvPr id="152581" name="Rectangle 3"/>
          <p:cNvSpPr>
            <a:spLocks noGrp="1" noChangeArrowheads="1"/>
          </p:cNvSpPr>
          <p:nvPr>
            <p:ph idx="1"/>
          </p:nvPr>
        </p:nvSpPr>
        <p:spPr/>
        <p:txBody>
          <a:bodyPr/>
          <a:lstStyle/>
          <a:p>
            <a:pPr eaLnBrk="1" hangingPunct="1">
              <a:lnSpc>
                <a:spcPct val="90000"/>
              </a:lnSpc>
            </a:pPr>
            <a:r>
              <a:rPr lang="en-US" altLang="zh-CN" smtClean="0"/>
              <a:t>① </a:t>
            </a:r>
            <a:r>
              <a:rPr lang="zh-CN" altLang="en-US" smtClean="0"/>
              <a:t>中断请求；</a:t>
            </a:r>
          </a:p>
          <a:p>
            <a:pPr eaLnBrk="1" hangingPunct="1">
              <a:lnSpc>
                <a:spcPct val="90000"/>
              </a:lnSpc>
            </a:pPr>
            <a:r>
              <a:rPr lang="zh-CN" altLang="en-US" smtClean="0"/>
              <a:t>② 择优响应；    </a:t>
            </a:r>
          </a:p>
          <a:p>
            <a:pPr eaLnBrk="1" hangingPunct="1">
              <a:lnSpc>
                <a:spcPct val="90000"/>
              </a:lnSpc>
            </a:pPr>
            <a:r>
              <a:rPr lang="zh-CN" altLang="en-US" smtClean="0"/>
              <a:t>③ 保护现场；</a:t>
            </a:r>
          </a:p>
          <a:p>
            <a:pPr eaLnBrk="1" hangingPunct="1">
              <a:lnSpc>
                <a:spcPct val="90000"/>
              </a:lnSpc>
            </a:pPr>
            <a:r>
              <a:rPr lang="zh-CN" altLang="en-US" smtClean="0"/>
              <a:t>④ 中断服务；</a:t>
            </a:r>
          </a:p>
          <a:p>
            <a:pPr eaLnBrk="1" hangingPunct="1">
              <a:lnSpc>
                <a:spcPct val="90000"/>
              </a:lnSpc>
            </a:pPr>
            <a:r>
              <a:rPr lang="zh-CN" altLang="en-US" smtClean="0"/>
              <a:t>⑤ 恢复现场；</a:t>
            </a:r>
          </a:p>
          <a:p>
            <a:pPr eaLnBrk="1" hangingPunct="1">
              <a:lnSpc>
                <a:spcPct val="90000"/>
              </a:lnSpc>
            </a:pPr>
            <a:r>
              <a:rPr lang="zh-CN" altLang="en-US" smtClean="0"/>
              <a:t>⑥ 中断返回；</a:t>
            </a:r>
          </a:p>
          <a:p>
            <a:pPr eaLnBrk="1" hangingPunct="1">
              <a:lnSpc>
                <a:spcPct val="90000"/>
              </a:lnSpc>
            </a:pPr>
            <a:r>
              <a:rPr lang="zh-CN" altLang="en-US" smtClean="0"/>
              <a:t>在中断处理的过程中，有些是由硬件完成的，有些是由软件完成的，因此中断是一种软、硬件结合的技术手段。不同的机器，软、硬件功能分配的比例有所不同。</a:t>
            </a:r>
          </a:p>
        </p:txBody>
      </p:sp>
      <p:sp>
        <p:nvSpPr>
          <p:cNvPr id="4" name="日期占位符 3"/>
          <p:cNvSpPr>
            <a:spLocks noGrp="1"/>
          </p:cNvSpPr>
          <p:nvPr>
            <p:ph type="dt" sz="half" idx="10"/>
          </p:nvPr>
        </p:nvSpPr>
        <p:spPr/>
        <p:txBody>
          <a:bodyPr/>
          <a:lstStyle/>
          <a:p>
            <a:pPr>
              <a:defRPr/>
            </a:pPr>
            <a:fld id="{582C87A3-7D22-40F7-8B82-71401165E3B1}"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A1753E3-9224-4424-A822-63301DEAEA70}" type="slidenum">
              <a:rPr lang="en-US" altLang="zh-CN" sz="1400">
                <a:solidFill>
                  <a:schemeClr val="bg2"/>
                </a:solidFill>
                <a:latin typeface="Tahoma" panose="020B0604030504040204" pitchFamily="34" charset="0"/>
              </a:rPr>
              <a:pPr eaLnBrk="1" hangingPunct="1"/>
              <a:t>142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04" name="Rectangle 2"/>
          <p:cNvSpPr>
            <a:spLocks noGrp="1" noChangeArrowheads="1"/>
          </p:cNvSpPr>
          <p:nvPr>
            <p:ph type="title"/>
          </p:nvPr>
        </p:nvSpPr>
        <p:spPr/>
        <p:txBody>
          <a:bodyPr/>
          <a:lstStyle/>
          <a:p>
            <a:pPr eaLnBrk="1" hangingPunct="1"/>
            <a:r>
              <a:rPr lang="en-US" altLang="zh-CN" smtClean="0"/>
              <a:t>9.4  </a:t>
            </a:r>
            <a:r>
              <a:rPr lang="zh-CN" altLang="en-US" smtClean="0"/>
              <a:t>直接存储器访问方式</a:t>
            </a:r>
            <a:endParaRPr lang="en-US" altLang="zh-CN" smtClean="0"/>
          </a:p>
        </p:txBody>
      </p:sp>
      <p:sp>
        <p:nvSpPr>
          <p:cNvPr id="129027" name="Rectangle 3"/>
          <p:cNvSpPr>
            <a:spLocks noGrp="1" noChangeArrowheads="1"/>
          </p:cNvSpPr>
          <p:nvPr>
            <p:ph idx="1"/>
          </p:nvPr>
        </p:nvSpPr>
        <p:spPr/>
        <p:txBody>
          <a:bodyPr/>
          <a:lstStyle/>
          <a:p>
            <a:pPr eaLnBrk="1" hangingPunct="1"/>
            <a:r>
              <a:rPr lang="zh-CN" altLang="en-US" smtClean="0"/>
              <a:t>直接存储器访问方式</a:t>
            </a:r>
            <a:r>
              <a:rPr lang="en-US" altLang="zh-CN" smtClean="0"/>
              <a:t>(Direct Memory Access)</a:t>
            </a:r>
            <a:br>
              <a:rPr lang="en-US" altLang="zh-CN" smtClean="0"/>
            </a:br>
            <a:r>
              <a:rPr lang="zh-CN" altLang="en-US" smtClean="0"/>
              <a:t>简称</a:t>
            </a:r>
            <a:r>
              <a:rPr lang="en-US" altLang="zh-CN" smtClean="0"/>
              <a:t>DMA</a:t>
            </a:r>
            <a:r>
              <a:rPr lang="zh-CN" altLang="en-US" smtClean="0"/>
              <a:t>方式。</a:t>
            </a:r>
          </a:p>
          <a:p>
            <a:pPr eaLnBrk="1" hangingPunct="1"/>
            <a:r>
              <a:rPr lang="en-US" altLang="zh-CN" smtClean="0">
                <a:solidFill>
                  <a:srgbClr val="FFFF00"/>
                </a:solidFill>
              </a:rPr>
              <a:t>DMA</a:t>
            </a:r>
            <a:r>
              <a:rPr lang="zh-CN" altLang="en-US" smtClean="0">
                <a:solidFill>
                  <a:srgbClr val="FFFF00"/>
                </a:solidFill>
              </a:rPr>
              <a:t>方式</a:t>
            </a:r>
            <a:r>
              <a:rPr lang="zh-CN" altLang="en-US" smtClean="0"/>
              <a:t>：以主存为中心，采用硬件手段在主存与</a:t>
            </a:r>
            <a:r>
              <a:rPr lang="en-US" altLang="zh-CN" smtClean="0"/>
              <a:t>I/O</a:t>
            </a:r>
            <a:r>
              <a:rPr lang="zh-CN" altLang="en-US" smtClean="0"/>
              <a:t>设备之间建立直接的数据传送通路，由</a:t>
            </a:r>
            <a:r>
              <a:rPr lang="en-US" altLang="zh-CN" smtClean="0"/>
              <a:t>DMA</a:t>
            </a:r>
            <a:r>
              <a:rPr lang="zh-CN" altLang="en-US" smtClean="0"/>
              <a:t>控制器（</a:t>
            </a:r>
            <a:r>
              <a:rPr lang="en-US" altLang="zh-CN" smtClean="0"/>
              <a:t>DMAC</a:t>
            </a:r>
            <a:r>
              <a:rPr lang="zh-CN" altLang="en-US" smtClean="0"/>
              <a:t>）取得总线控制权，控制主存与</a:t>
            </a:r>
            <a:r>
              <a:rPr lang="en-US" altLang="zh-CN" smtClean="0"/>
              <a:t>I/O</a:t>
            </a:r>
            <a:r>
              <a:rPr lang="zh-CN" altLang="en-US" smtClean="0"/>
              <a:t>设备之间的数据传送，在传送过程中不需要</a:t>
            </a:r>
            <a:r>
              <a:rPr lang="en-US" altLang="zh-CN" smtClean="0"/>
              <a:t>CPU</a:t>
            </a:r>
            <a:r>
              <a:rPr lang="zh-CN" altLang="en-US" smtClean="0"/>
              <a:t>的程序干预的数据传送控制方式。</a:t>
            </a:r>
          </a:p>
          <a:p>
            <a:pPr eaLnBrk="1" hangingPunct="1"/>
            <a:r>
              <a:rPr lang="en-US" altLang="zh-CN" smtClean="0"/>
              <a:t>DMA</a:t>
            </a:r>
            <a:r>
              <a:rPr lang="zh-CN" altLang="en-US" smtClean="0"/>
              <a:t>方式主要用于</a:t>
            </a:r>
            <a:r>
              <a:rPr lang="zh-CN" altLang="en-US" smtClean="0">
                <a:solidFill>
                  <a:srgbClr val="FFFF00"/>
                </a:solidFill>
              </a:rPr>
              <a:t>高速外设按照连续地址直接访问存储器</a:t>
            </a:r>
            <a:r>
              <a:rPr lang="zh-CN" altLang="en-US" smtClean="0"/>
              <a:t>。</a:t>
            </a:r>
          </a:p>
        </p:txBody>
      </p:sp>
      <p:sp>
        <p:nvSpPr>
          <p:cNvPr id="4" name="日期占位符 3"/>
          <p:cNvSpPr>
            <a:spLocks noGrp="1"/>
          </p:cNvSpPr>
          <p:nvPr>
            <p:ph type="dt" sz="half" idx="10"/>
          </p:nvPr>
        </p:nvSpPr>
        <p:spPr/>
        <p:txBody>
          <a:bodyPr/>
          <a:lstStyle/>
          <a:p>
            <a:pPr>
              <a:defRPr/>
            </a:pPr>
            <a:fld id="{621FEAEF-F6C8-4095-80CD-90947ED407A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B93FE34-ED06-44F9-816D-25176E15B87C}" type="slidenum">
              <a:rPr lang="en-US" altLang="zh-CN" sz="1400">
                <a:solidFill>
                  <a:schemeClr val="bg2"/>
                </a:solidFill>
                <a:latin typeface="Tahoma" panose="020B0604030504040204" pitchFamily="34" charset="0"/>
              </a:rPr>
              <a:pPr eaLnBrk="1" hangingPunct="1"/>
              <a:t>143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9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9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8" name="Rectangle 2"/>
          <p:cNvSpPr>
            <a:spLocks noGrp="1" noChangeArrowheads="1"/>
          </p:cNvSpPr>
          <p:nvPr>
            <p:ph type="title"/>
          </p:nvPr>
        </p:nvSpPr>
        <p:spPr>
          <a:xfrm>
            <a:off x="914400" y="533400"/>
            <a:ext cx="7467600" cy="838200"/>
          </a:xfrm>
        </p:spPr>
        <p:txBody>
          <a:bodyPr/>
          <a:lstStyle/>
          <a:p>
            <a:pPr eaLnBrk="1" hangingPunct="1"/>
            <a:r>
              <a:rPr lang="en-US" altLang="zh-CN" smtClean="0"/>
              <a:t>DMA</a:t>
            </a:r>
            <a:r>
              <a:rPr lang="zh-CN" altLang="en-US" smtClean="0"/>
              <a:t>方式</a:t>
            </a:r>
          </a:p>
        </p:txBody>
      </p:sp>
      <p:sp>
        <p:nvSpPr>
          <p:cNvPr id="18" name="日期占位符 3"/>
          <p:cNvSpPr>
            <a:spLocks noGrp="1"/>
          </p:cNvSpPr>
          <p:nvPr>
            <p:ph type="dt" sz="half" idx="10"/>
          </p:nvPr>
        </p:nvSpPr>
        <p:spPr/>
        <p:txBody>
          <a:bodyPr/>
          <a:lstStyle/>
          <a:p>
            <a:pPr>
              <a:defRPr/>
            </a:pPr>
            <a:fld id="{CEF61475-5F33-48F9-A13D-2489655F684E}" type="datetime1">
              <a:rPr lang="zh-CN" altLang="en-US"/>
              <a:pPr>
                <a:defRPr/>
              </a:pPr>
              <a:t>2021/9/12</a:t>
            </a:fld>
            <a:endParaRPr lang="en-US" altLang="zh-CN"/>
          </a:p>
        </p:txBody>
      </p:sp>
      <p:sp>
        <p:nvSpPr>
          <p:cNvPr id="20"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CD9742A-EBFF-4E9E-BBE2-55D3195A73F1}" type="slidenum">
              <a:rPr lang="en-US" altLang="zh-CN" sz="1400">
                <a:solidFill>
                  <a:schemeClr val="bg2"/>
                </a:solidFill>
                <a:latin typeface="Tahoma" panose="020B0604030504040204" pitchFamily="34" charset="0"/>
              </a:rPr>
              <a:pPr eaLnBrk="1" hangingPunct="1"/>
              <a:t>144</a:t>
            </a:fld>
            <a:endParaRPr lang="en-US" altLang="zh-CN" sz="1400">
              <a:solidFill>
                <a:schemeClr val="bg2"/>
              </a:solidFill>
              <a:latin typeface="Tahoma" panose="020B0604030504040204" pitchFamily="34" charset="0"/>
            </a:endParaRPr>
          </a:p>
        </p:txBody>
      </p:sp>
      <p:sp>
        <p:nvSpPr>
          <p:cNvPr id="154629" name="Rectangle 3"/>
          <p:cNvSpPr>
            <a:spLocks noChangeArrowheads="1"/>
          </p:cNvSpPr>
          <p:nvPr/>
        </p:nvSpPr>
        <p:spPr bwMode="auto">
          <a:xfrm>
            <a:off x="1905000" y="1828800"/>
            <a:ext cx="129540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latin typeface="宋体" panose="02010600030101010101" pitchFamily="2" charset="-122"/>
              </a:rPr>
              <a:t>CPU</a:t>
            </a:r>
          </a:p>
        </p:txBody>
      </p:sp>
      <p:sp>
        <p:nvSpPr>
          <p:cNvPr id="154630" name="Rectangle 4"/>
          <p:cNvSpPr>
            <a:spLocks noChangeArrowheads="1"/>
          </p:cNvSpPr>
          <p:nvPr/>
        </p:nvSpPr>
        <p:spPr bwMode="auto">
          <a:xfrm>
            <a:off x="1905000" y="3200400"/>
            <a:ext cx="129540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latin typeface="宋体" panose="02010600030101010101" pitchFamily="2" charset="-122"/>
              </a:rPr>
              <a:t>主存</a:t>
            </a:r>
          </a:p>
        </p:txBody>
      </p:sp>
      <p:sp>
        <p:nvSpPr>
          <p:cNvPr id="154631" name="Rectangle 5"/>
          <p:cNvSpPr>
            <a:spLocks noChangeArrowheads="1"/>
          </p:cNvSpPr>
          <p:nvPr/>
        </p:nvSpPr>
        <p:spPr bwMode="auto">
          <a:xfrm>
            <a:off x="4038600" y="3200400"/>
            <a:ext cx="129540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latin typeface="宋体" panose="02010600030101010101" pitchFamily="2" charset="-122"/>
              </a:rPr>
              <a:t>接口</a:t>
            </a:r>
          </a:p>
        </p:txBody>
      </p:sp>
      <p:sp>
        <p:nvSpPr>
          <p:cNvPr id="154632" name="Rectangle 6"/>
          <p:cNvSpPr>
            <a:spLocks noChangeArrowheads="1"/>
          </p:cNvSpPr>
          <p:nvPr/>
        </p:nvSpPr>
        <p:spPr bwMode="auto">
          <a:xfrm>
            <a:off x="6172200" y="3200400"/>
            <a:ext cx="129540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latin typeface="宋体" panose="02010600030101010101" pitchFamily="2" charset="-122"/>
              </a:rPr>
              <a:t>设备</a:t>
            </a:r>
          </a:p>
        </p:txBody>
      </p:sp>
      <p:sp>
        <p:nvSpPr>
          <p:cNvPr id="154633" name="Line 7"/>
          <p:cNvSpPr>
            <a:spLocks noChangeShapeType="1"/>
          </p:cNvSpPr>
          <p:nvPr/>
        </p:nvSpPr>
        <p:spPr bwMode="auto">
          <a:xfrm>
            <a:off x="5334000" y="3429000"/>
            <a:ext cx="8382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34" name="Line 8"/>
          <p:cNvSpPr>
            <a:spLocks noChangeShapeType="1"/>
          </p:cNvSpPr>
          <p:nvPr/>
        </p:nvSpPr>
        <p:spPr bwMode="auto">
          <a:xfrm>
            <a:off x="3200400" y="2057400"/>
            <a:ext cx="1295400" cy="11430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35" name="Line 9"/>
          <p:cNvSpPr>
            <a:spLocks noChangeShapeType="1"/>
          </p:cNvSpPr>
          <p:nvPr/>
        </p:nvSpPr>
        <p:spPr bwMode="auto">
          <a:xfrm>
            <a:off x="2514600" y="2362200"/>
            <a:ext cx="0" cy="8382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36" name="Line 10"/>
          <p:cNvSpPr>
            <a:spLocks noChangeShapeType="1"/>
          </p:cNvSpPr>
          <p:nvPr/>
        </p:nvSpPr>
        <p:spPr bwMode="auto">
          <a:xfrm flipV="1">
            <a:off x="4191000" y="3733800"/>
            <a:ext cx="609600" cy="838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37" name="Rectangle 11"/>
          <p:cNvSpPr>
            <a:spLocks noChangeArrowheads="1"/>
          </p:cNvSpPr>
          <p:nvPr/>
        </p:nvSpPr>
        <p:spPr bwMode="auto">
          <a:xfrm>
            <a:off x="2971800" y="4572000"/>
            <a:ext cx="1295400" cy="914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FFFF00"/>
                </a:solidFill>
                <a:latin typeface="宋体" panose="02010600030101010101" pitchFamily="2" charset="-122"/>
              </a:rPr>
              <a:t>DMA</a:t>
            </a:r>
          </a:p>
          <a:p>
            <a:pPr algn="ctr" eaLnBrk="1" hangingPunct="1"/>
            <a:r>
              <a:rPr lang="zh-CN" altLang="en-US" sz="2400" b="1">
                <a:solidFill>
                  <a:srgbClr val="FFFF00"/>
                </a:solidFill>
                <a:latin typeface="宋体" panose="02010600030101010101" pitchFamily="2" charset="-122"/>
              </a:rPr>
              <a:t>控制器</a:t>
            </a:r>
          </a:p>
        </p:txBody>
      </p:sp>
      <p:sp>
        <p:nvSpPr>
          <p:cNvPr id="154638" name="Line 12"/>
          <p:cNvSpPr>
            <a:spLocks noChangeShapeType="1"/>
          </p:cNvSpPr>
          <p:nvPr/>
        </p:nvSpPr>
        <p:spPr bwMode="auto">
          <a:xfrm flipH="1" flipV="1">
            <a:off x="2590800" y="3733800"/>
            <a:ext cx="457200" cy="83820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39" name="Text Box 13"/>
          <p:cNvSpPr txBox="1">
            <a:spLocks noChangeArrowheads="1"/>
          </p:cNvSpPr>
          <p:nvPr/>
        </p:nvSpPr>
        <p:spPr bwMode="auto">
          <a:xfrm>
            <a:off x="3810000" y="20574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程序控制</a:t>
            </a:r>
          </a:p>
        </p:txBody>
      </p:sp>
      <p:sp>
        <p:nvSpPr>
          <p:cNvPr id="154640" name="Text Box 14"/>
          <p:cNvSpPr txBox="1">
            <a:spLocks noChangeArrowheads="1"/>
          </p:cNvSpPr>
          <p:nvPr/>
        </p:nvSpPr>
        <p:spPr bwMode="auto">
          <a:xfrm>
            <a:off x="4572000" y="44958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solidFill>
                  <a:srgbClr val="FFFF00"/>
                </a:solidFill>
              </a:rPr>
              <a:t>DMA</a:t>
            </a:r>
            <a:r>
              <a:rPr lang="zh-CN" altLang="en-US" sz="2000" b="1">
                <a:solidFill>
                  <a:srgbClr val="FFFF00"/>
                </a:solidFill>
              </a:rPr>
              <a:t>控制</a:t>
            </a:r>
          </a:p>
        </p:txBody>
      </p:sp>
      <p:sp>
        <p:nvSpPr>
          <p:cNvPr id="154641" name="Line 15"/>
          <p:cNvSpPr>
            <a:spLocks noChangeShapeType="1"/>
          </p:cNvSpPr>
          <p:nvPr/>
        </p:nvSpPr>
        <p:spPr bwMode="auto">
          <a:xfrm flipH="1" flipV="1">
            <a:off x="3200400" y="3429000"/>
            <a:ext cx="8382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42" name="Line 16"/>
          <p:cNvSpPr>
            <a:spLocks noChangeShapeType="1"/>
          </p:cNvSpPr>
          <p:nvPr/>
        </p:nvSpPr>
        <p:spPr bwMode="auto">
          <a:xfrm flipV="1">
            <a:off x="4194175" y="3733800"/>
            <a:ext cx="609600" cy="83820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43" name="Line 17"/>
          <p:cNvSpPr>
            <a:spLocks noChangeShapeType="1"/>
          </p:cNvSpPr>
          <p:nvPr/>
        </p:nvSpPr>
        <p:spPr bwMode="auto">
          <a:xfrm flipH="1" flipV="1">
            <a:off x="3203575" y="3429000"/>
            <a:ext cx="838200" cy="0"/>
          </a:xfrm>
          <a:prstGeom prst="line">
            <a:avLst/>
          </a:prstGeom>
          <a:noFill/>
          <a:ln w="57150">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5652" name="Rectangle 2"/>
          <p:cNvSpPr>
            <a:spLocks noGrp="1" noChangeArrowheads="1"/>
          </p:cNvSpPr>
          <p:nvPr>
            <p:ph type="title"/>
          </p:nvPr>
        </p:nvSpPr>
        <p:spPr>
          <a:xfrm>
            <a:off x="381000" y="381000"/>
            <a:ext cx="8001000" cy="685800"/>
          </a:xfrm>
        </p:spPr>
        <p:txBody>
          <a:bodyPr/>
          <a:lstStyle/>
          <a:p>
            <a:pPr eaLnBrk="1" hangingPunct="1"/>
            <a:r>
              <a:rPr lang="en-US" altLang="zh-CN" smtClean="0">
                <a:latin typeface="宋体" panose="02010600030101010101" pitchFamily="2" charset="-122"/>
              </a:rPr>
              <a:t> </a:t>
            </a:r>
            <a:r>
              <a:rPr lang="en-US" altLang="zh-CN" smtClean="0"/>
              <a:t>9.4.1  DMA</a:t>
            </a:r>
            <a:r>
              <a:rPr lang="zh-CN" altLang="en-US" smtClean="0"/>
              <a:t>方式的特点与应用场合</a:t>
            </a:r>
          </a:p>
        </p:txBody>
      </p:sp>
      <p:sp>
        <p:nvSpPr>
          <p:cNvPr id="131075" name="Rectangle 3"/>
          <p:cNvSpPr>
            <a:spLocks noGrp="1" noChangeArrowheads="1"/>
          </p:cNvSpPr>
          <p:nvPr>
            <p:ph idx="1"/>
          </p:nvPr>
        </p:nvSpPr>
        <p:spPr>
          <a:xfrm>
            <a:off x="533400" y="1295400"/>
            <a:ext cx="8153400" cy="5105400"/>
          </a:xfrm>
        </p:spPr>
        <p:txBody>
          <a:bodyPr/>
          <a:lstStyle/>
          <a:p>
            <a:pPr eaLnBrk="1" hangingPunct="1"/>
            <a:r>
              <a:rPr lang="en-US" altLang="zh-CN" smtClean="0"/>
              <a:t>1. DMA</a:t>
            </a:r>
            <a:r>
              <a:rPr lang="zh-CN" altLang="en-US" smtClean="0"/>
              <a:t>方式的特点</a:t>
            </a:r>
          </a:p>
          <a:p>
            <a:pPr eaLnBrk="1" hangingPunct="1"/>
            <a:r>
              <a:rPr lang="zh-CN" altLang="en-US" smtClean="0"/>
              <a:t>⑴ 以响应随机请求的方式，实现主存与</a:t>
            </a:r>
            <a:r>
              <a:rPr lang="en-US" altLang="zh-CN" smtClean="0"/>
              <a:t>I/O</a:t>
            </a:r>
            <a:r>
              <a:rPr lang="zh-CN" altLang="en-US" smtClean="0"/>
              <a:t>设备间的快速数据传送。</a:t>
            </a:r>
          </a:p>
          <a:p>
            <a:pPr eaLnBrk="1" hangingPunct="1"/>
            <a:r>
              <a:rPr lang="zh-CN" altLang="en-US" smtClean="0"/>
              <a:t>⑵ 采用</a:t>
            </a:r>
            <a:r>
              <a:rPr lang="en-US" altLang="zh-CN" smtClean="0"/>
              <a:t>DMA</a:t>
            </a:r>
            <a:r>
              <a:rPr lang="zh-CN" altLang="en-US" smtClean="0"/>
              <a:t>方式控制数据传送时，仅需占用系统总线，不切换程序，不存在保存断点、保护现场、恢复现场、恢复断点等操作。因此</a:t>
            </a:r>
            <a:r>
              <a:rPr lang="en-US" altLang="zh-CN" smtClean="0"/>
              <a:t>DMA</a:t>
            </a:r>
            <a:r>
              <a:rPr lang="zh-CN" altLang="en-US" smtClean="0"/>
              <a:t>传送的插入不影响</a:t>
            </a:r>
            <a:r>
              <a:rPr lang="en-US" altLang="zh-CN" smtClean="0"/>
              <a:t>CPU</a:t>
            </a:r>
            <a:r>
              <a:rPr lang="zh-CN" altLang="en-US" smtClean="0"/>
              <a:t>的程序执行状态，除了访问主存的冲突外，</a:t>
            </a:r>
            <a:r>
              <a:rPr lang="en-US" altLang="zh-CN" smtClean="0"/>
              <a:t>CPU</a:t>
            </a:r>
            <a:r>
              <a:rPr lang="zh-CN" altLang="en-US" smtClean="0"/>
              <a:t>可以继续执行自己的程序，提高了</a:t>
            </a:r>
            <a:r>
              <a:rPr lang="en-US" altLang="zh-CN" smtClean="0"/>
              <a:t>CPU</a:t>
            </a:r>
            <a:r>
              <a:rPr lang="zh-CN" altLang="en-US" smtClean="0"/>
              <a:t>的利用率。</a:t>
            </a:r>
          </a:p>
          <a:p>
            <a:pPr eaLnBrk="1" hangingPunct="1"/>
            <a:r>
              <a:rPr lang="zh-CN" altLang="en-US" smtClean="0"/>
              <a:t>⑶ </a:t>
            </a:r>
            <a:r>
              <a:rPr lang="en-US" altLang="zh-CN" smtClean="0"/>
              <a:t>DMA</a:t>
            </a:r>
            <a:r>
              <a:rPr lang="zh-CN" altLang="en-US" smtClean="0"/>
              <a:t>方式只能处理简单的数据传送，难以识别与处理复杂的情况。  </a:t>
            </a:r>
          </a:p>
        </p:txBody>
      </p:sp>
      <p:sp>
        <p:nvSpPr>
          <p:cNvPr id="4" name="日期占位符 3"/>
          <p:cNvSpPr>
            <a:spLocks noGrp="1"/>
          </p:cNvSpPr>
          <p:nvPr>
            <p:ph type="dt" sz="half" idx="10"/>
          </p:nvPr>
        </p:nvSpPr>
        <p:spPr/>
        <p:txBody>
          <a:bodyPr/>
          <a:lstStyle/>
          <a:p>
            <a:pPr>
              <a:defRPr/>
            </a:pPr>
            <a:fld id="{2E400010-F687-4081-A007-9F9EF9DEAB83}"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56FE26E8-B236-4180-A15C-2B864015C08C}" type="slidenum">
              <a:rPr lang="en-US" altLang="zh-CN" sz="1400">
                <a:solidFill>
                  <a:schemeClr val="bg2"/>
                </a:solidFill>
                <a:latin typeface="Tahoma" panose="020B0604030504040204" pitchFamily="34" charset="0"/>
              </a:rPr>
              <a:pPr eaLnBrk="1" hangingPunct="1"/>
              <a:t>145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1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6" name="Rectangle 2"/>
          <p:cNvSpPr>
            <a:spLocks noGrp="1" noChangeArrowheads="1"/>
          </p:cNvSpPr>
          <p:nvPr>
            <p:ph idx="1"/>
          </p:nvPr>
        </p:nvSpPr>
        <p:spPr>
          <a:xfrm>
            <a:off x="685800" y="533400"/>
            <a:ext cx="7772400" cy="5867400"/>
          </a:xfrm>
        </p:spPr>
        <p:txBody>
          <a:bodyPr/>
          <a:lstStyle/>
          <a:p>
            <a:pPr eaLnBrk="1" hangingPunct="1"/>
            <a:r>
              <a:rPr lang="en-US" altLang="zh-CN" smtClean="0"/>
              <a:t>2. DMA</a:t>
            </a:r>
            <a:r>
              <a:rPr lang="zh-CN" altLang="en-US" smtClean="0"/>
              <a:t>方式的应用</a:t>
            </a:r>
          </a:p>
          <a:p>
            <a:pPr eaLnBrk="1" hangingPunct="1"/>
            <a:r>
              <a:rPr lang="en-US" altLang="zh-CN" smtClean="0"/>
              <a:t>DMA</a:t>
            </a:r>
            <a:r>
              <a:rPr lang="zh-CN" altLang="en-US" smtClean="0"/>
              <a:t>方式一般应用于主存与高速</a:t>
            </a:r>
            <a:r>
              <a:rPr lang="en-US" altLang="zh-CN" smtClean="0"/>
              <a:t>I/O</a:t>
            </a:r>
            <a:r>
              <a:rPr lang="zh-CN" altLang="en-US" smtClean="0"/>
              <a:t>设备间的简单数据传送</a:t>
            </a:r>
            <a:r>
              <a:rPr lang="en-US" altLang="zh-CN" smtClean="0"/>
              <a:t>(</a:t>
            </a:r>
            <a:r>
              <a:rPr lang="zh-CN" altLang="en-US" smtClean="0"/>
              <a:t>高速</a:t>
            </a:r>
            <a:r>
              <a:rPr lang="en-US" altLang="zh-CN" smtClean="0"/>
              <a:t>I/O</a:t>
            </a:r>
            <a:r>
              <a:rPr lang="zh-CN" altLang="en-US" smtClean="0"/>
              <a:t>设备如磁盘、磁带、光盘等外存储器</a:t>
            </a:r>
            <a:r>
              <a:rPr lang="en-US" altLang="zh-CN" smtClean="0"/>
              <a:t>)</a:t>
            </a:r>
            <a:r>
              <a:rPr lang="zh-CN" altLang="en-US" smtClean="0"/>
              <a:t>，以及其它带有局部存储器的外围设备、通信设备等。如：</a:t>
            </a:r>
          </a:p>
          <a:p>
            <a:pPr eaLnBrk="1" hangingPunct="1"/>
            <a:r>
              <a:rPr lang="zh-CN" altLang="en-US" smtClean="0"/>
              <a:t>⑴ 磁盘与主存的成块数据传送</a:t>
            </a:r>
          </a:p>
          <a:p>
            <a:pPr eaLnBrk="1" hangingPunct="1"/>
            <a:r>
              <a:rPr lang="zh-CN" altLang="en-US" smtClean="0"/>
              <a:t>⑵ 通信设备的批量数据传送</a:t>
            </a:r>
          </a:p>
          <a:p>
            <a:pPr eaLnBrk="1" hangingPunct="1"/>
            <a:r>
              <a:rPr lang="zh-CN" altLang="en-US" smtClean="0"/>
              <a:t>⑶ 动态存储器的刷新</a:t>
            </a:r>
          </a:p>
          <a:p>
            <a:pPr eaLnBrk="1" hangingPunct="1"/>
            <a:r>
              <a:rPr lang="zh-CN" altLang="en-US" smtClean="0"/>
              <a:t>⑷ 大批量数据采集系统</a:t>
            </a:r>
          </a:p>
        </p:txBody>
      </p:sp>
      <p:sp>
        <p:nvSpPr>
          <p:cNvPr id="3" name="日期占位符 3"/>
          <p:cNvSpPr>
            <a:spLocks noGrp="1"/>
          </p:cNvSpPr>
          <p:nvPr>
            <p:ph type="dt" sz="half" idx="10"/>
          </p:nvPr>
        </p:nvSpPr>
        <p:spPr/>
        <p:txBody>
          <a:bodyPr/>
          <a:lstStyle/>
          <a:p>
            <a:pPr>
              <a:defRPr/>
            </a:pPr>
            <a:fld id="{1596CA71-42A2-49B6-91A7-DF2A6BED56F3}"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2457B6E-FB8A-47B5-B97D-446FC67044B0}" type="slidenum">
              <a:rPr lang="en-US" altLang="zh-CN" sz="1400">
                <a:solidFill>
                  <a:schemeClr val="bg2"/>
                </a:solidFill>
                <a:latin typeface="Tahoma" panose="020B0604030504040204" pitchFamily="34" charset="0"/>
              </a:rPr>
              <a:pPr eaLnBrk="1" hangingPunct="1"/>
              <a:t>146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700" name="Rectangle 2"/>
          <p:cNvSpPr>
            <a:spLocks noGrp="1" noChangeArrowheads="1"/>
          </p:cNvSpPr>
          <p:nvPr>
            <p:ph idx="1"/>
          </p:nvPr>
        </p:nvSpPr>
        <p:spPr>
          <a:xfrm>
            <a:off x="685800" y="609600"/>
            <a:ext cx="7772400" cy="5334000"/>
          </a:xfrm>
        </p:spPr>
        <p:txBody>
          <a:bodyPr/>
          <a:lstStyle/>
          <a:p>
            <a:pPr eaLnBrk="1" hangingPunct="1"/>
            <a:r>
              <a:rPr lang="en-US" altLang="zh-CN" smtClean="0"/>
              <a:t>DMA</a:t>
            </a:r>
            <a:r>
              <a:rPr lang="zh-CN" altLang="en-US" smtClean="0"/>
              <a:t>传送是直接依靠硬件实现的，可用于快速的数据直传。但</a:t>
            </a:r>
            <a:r>
              <a:rPr lang="en-US" altLang="zh-CN" smtClean="0"/>
              <a:t>DMA</a:t>
            </a:r>
            <a:r>
              <a:rPr lang="zh-CN" altLang="en-US" smtClean="0"/>
              <a:t>方式本身不能处理复杂事态。因此，在某些场合常综合应用</a:t>
            </a:r>
            <a:r>
              <a:rPr lang="en-US" altLang="zh-CN" smtClean="0"/>
              <a:t>DMA</a:t>
            </a:r>
            <a:r>
              <a:rPr lang="zh-CN" altLang="en-US" smtClean="0"/>
              <a:t>方式与程序中断方式，二者互为补充。</a:t>
            </a:r>
          </a:p>
          <a:p>
            <a:pPr eaLnBrk="1" hangingPunct="1"/>
            <a:r>
              <a:rPr lang="zh-CN" altLang="en-US" smtClean="0"/>
              <a:t>典型的例子是磁盘调用，磁盘读写采用</a:t>
            </a:r>
            <a:r>
              <a:rPr lang="en-US" altLang="zh-CN" smtClean="0"/>
              <a:t>DMA</a:t>
            </a:r>
            <a:r>
              <a:rPr lang="zh-CN" altLang="en-US" smtClean="0"/>
              <a:t>方式进行数据传送，而对寻道是否正确的判别处理、批量传送结束后的善后处理，则采用程序中断方式。</a:t>
            </a:r>
          </a:p>
        </p:txBody>
      </p:sp>
      <p:sp>
        <p:nvSpPr>
          <p:cNvPr id="3" name="日期占位符 3"/>
          <p:cNvSpPr>
            <a:spLocks noGrp="1"/>
          </p:cNvSpPr>
          <p:nvPr>
            <p:ph type="dt" sz="half" idx="10"/>
          </p:nvPr>
        </p:nvSpPr>
        <p:spPr/>
        <p:txBody>
          <a:bodyPr/>
          <a:lstStyle/>
          <a:p>
            <a:pPr>
              <a:defRPr/>
            </a:pPr>
            <a:fld id="{176845AC-CC72-41A3-83A5-0B4E767C8469}"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3A05F7C-E491-49CA-AC57-407C2DAB8CED}" type="slidenum">
              <a:rPr lang="en-US" altLang="zh-CN" sz="1400">
                <a:solidFill>
                  <a:schemeClr val="bg2"/>
                </a:solidFill>
                <a:latin typeface="Tahoma" panose="020B0604030504040204" pitchFamily="34" charset="0"/>
              </a:rPr>
              <a:pPr eaLnBrk="1" hangingPunct="1"/>
              <a:t>147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4" name="Rectangle 2"/>
          <p:cNvSpPr>
            <a:spLocks noGrp="1" noChangeArrowheads="1"/>
          </p:cNvSpPr>
          <p:nvPr>
            <p:ph type="title"/>
          </p:nvPr>
        </p:nvSpPr>
        <p:spPr>
          <a:xfrm>
            <a:off x="381000" y="381000"/>
            <a:ext cx="8001000" cy="609600"/>
          </a:xfrm>
        </p:spPr>
        <p:txBody>
          <a:bodyPr/>
          <a:lstStyle/>
          <a:p>
            <a:pPr eaLnBrk="1" hangingPunct="1"/>
            <a:r>
              <a:rPr lang="en-US" altLang="zh-CN" smtClean="0"/>
              <a:t> 9.4.2  DMA</a:t>
            </a:r>
            <a:r>
              <a:rPr lang="zh-CN" altLang="en-US" smtClean="0"/>
              <a:t>的传送方式</a:t>
            </a:r>
          </a:p>
        </p:txBody>
      </p:sp>
      <p:sp>
        <p:nvSpPr>
          <p:cNvPr id="158725" name="Rectangle 3"/>
          <p:cNvSpPr>
            <a:spLocks noGrp="1" noChangeArrowheads="1"/>
          </p:cNvSpPr>
          <p:nvPr>
            <p:ph idx="1"/>
          </p:nvPr>
        </p:nvSpPr>
        <p:spPr>
          <a:xfrm>
            <a:off x="685800" y="1143000"/>
            <a:ext cx="7772400" cy="5029200"/>
          </a:xfrm>
        </p:spPr>
        <p:txBody>
          <a:bodyPr/>
          <a:lstStyle/>
          <a:p>
            <a:pPr algn="just" eaLnBrk="1" hangingPunct="1"/>
            <a:r>
              <a:rPr lang="en-US" altLang="zh-CN" sz="3200" smtClean="0"/>
              <a:t>1. CPU</a:t>
            </a:r>
            <a:r>
              <a:rPr lang="zh-CN" altLang="en-US" sz="3200" smtClean="0"/>
              <a:t>停机方式</a:t>
            </a:r>
          </a:p>
          <a:p>
            <a:pPr algn="just" eaLnBrk="1" hangingPunct="1"/>
            <a:r>
              <a:rPr lang="zh-CN" altLang="en-US" smtClean="0"/>
              <a:t>用</a:t>
            </a:r>
            <a:r>
              <a:rPr lang="en-US" altLang="zh-CN" smtClean="0"/>
              <a:t>CPU</a:t>
            </a:r>
            <a:r>
              <a:rPr lang="zh-CN" altLang="en-US" smtClean="0"/>
              <a:t>停机方式实现</a:t>
            </a:r>
            <a:r>
              <a:rPr lang="en-US" altLang="zh-CN" smtClean="0"/>
              <a:t>DMA</a:t>
            </a:r>
            <a:r>
              <a:rPr lang="zh-CN" altLang="en-US" smtClean="0"/>
              <a:t>传送时，</a:t>
            </a:r>
            <a:r>
              <a:rPr lang="en-US" altLang="zh-CN" smtClean="0"/>
              <a:t>CPU</a:t>
            </a:r>
            <a:r>
              <a:rPr lang="zh-CN" altLang="en-US" smtClean="0"/>
              <a:t>停止工作，让出对总线的控制权，而由</a:t>
            </a:r>
            <a:r>
              <a:rPr lang="en-US" altLang="zh-CN" smtClean="0"/>
              <a:t>DMAC</a:t>
            </a:r>
            <a:r>
              <a:rPr lang="zh-CN" altLang="en-US" smtClean="0"/>
              <a:t>接管总线，进行数据传送。数据传送结束后，再将总线交还给</a:t>
            </a:r>
            <a:r>
              <a:rPr lang="en-US" altLang="zh-CN" smtClean="0"/>
              <a:t>CPU</a:t>
            </a:r>
            <a:r>
              <a:rPr lang="zh-CN" altLang="en-US" smtClean="0"/>
              <a:t>。</a:t>
            </a:r>
          </a:p>
        </p:txBody>
      </p:sp>
      <p:sp>
        <p:nvSpPr>
          <p:cNvPr id="4" name="日期占位符 3"/>
          <p:cNvSpPr>
            <a:spLocks noGrp="1"/>
          </p:cNvSpPr>
          <p:nvPr>
            <p:ph type="dt" sz="half" idx="10"/>
          </p:nvPr>
        </p:nvSpPr>
        <p:spPr/>
        <p:txBody>
          <a:bodyPr/>
          <a:lstStyle/>
          <a:p>
            <a:pPr>
              <a:defRPr/>
            </a:pPr>
            <a:fld id="{4C5E1EFB-487F-466C-8F92-4BF7FF2AA793}"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AE39F8A-3709-4552-BE1F-3C30F9E6944A}" type="slidenum">
              <a:rPr lang="en-US" altLang="zh-CN" sz="1400">
                <a:solidFill>
                  <a:schemeClr val="bg2"/>
                </a:solidFill>
                <a:latin typeface="Tahoma" panose="020B0604030504040204" pitchFamily="34" charset="0"/>
              </a:rPr>
              <a:pPr eaLnBrk="1" hangingPunct="1"/>
              <a:t>148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8" name="Rectangle 2"/>
          <p:cNvSpPr>
            <a:spLocks noGrp="1" noChangeArrowheads="1"/>
          </p:cNvSpPr>
          <p:nvPr>
            <p:ph idx="1"/>
          </p:nvPr>
        </p:nvSpPr>
        <p:spPr/>
        <p:txBody>
          <a:bodyPr/>
          <a:lstStyle/>
          <a:p>
            <a:pPr eaLnBrk="1" hangingPunct="1"/>
            <a:endParaRPr lang="zh-CN" altLang="zh-CN" smtClean="0"/>
          </a:p>
        </p:txBody>
      </p:sp>
      <p:sp>
        <p:nvSpPr>
          <p:cNvPr id="4" name="日期占位符 3"/>
          <p:cNvSpPr>
            <a:spLocks noGrp="1"/>
          </p:cNvSpPr>
          <p:nvPr>
            <p:ph type="dt" sz="half" idx="10"/>
          </p:nvPr>
        </p:nvSpPr>
        <p:spPr/>
        <p:txBody>
          <a:bodyPr/>
          <a:lstStyle/>
          <a:p>
            <a:pPr>
              <a:defRPr/>
            </a:pPr>
            <a:fld id="{523708AB-8A89-4778-B817-FDE16C20410C}"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F4F0DC9-99B1-42C0-B4E9-0D06A4AEB478}" type="slidenum">
              <a:rPr lang="en-US" altLang="zh-CN" sz="1400">
                <a:solidFill>
                  <a:schemeClr val="bg2"/>
                </a:solidFill>
                <a:latin typeface="Tahoma" panose="020B0604030504040204" pitchFamily="34" charset="0"/>
              </a:rPr>
              <a:pPr eaLnBrk="1" hangingPunct="1"/>
              <a:t>149</a:t>
            </a:fld>
            <a:endParaRPr lang="en-US" altLang="zh-CN" sz="1400">
              <a:solidFill>
                <a:schemeClr val="bg2"/>
              </a:solidFill>
              <a:latin typeface="Tahoma" panose="020B0604030504040204" pitchFamily="34" charset="0"/>
            </a:endParaRPr>
          </a:p>
        </p:txBody>
      </p:sp>
      <p:pic>
        <p:nvPicPr>
          <p:cNvPr id="159749" name="Picture 3" descr="tu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381000" y="381000"/>
            <a:ext cx="8001000" cy="609600"/>
          </a:xfrm>
        </p:spPr>
        <p:txBody>
          <a:bodyPr/>
          <a:lstStyle/>
          <a:p>
            <a:pPr eaLnBrk="1" hangingPunct="1"/>
            <a:r>
              <a:rPr lang="zh-CN" altLang="en-US" smtClean="0">
                <a:solidFill>
                  <a:schemeClr val="tx1"/>
                </a:solidFill>
                <a:latin typeface="宋体" panose="02010600030101010101" pitchFamily="2" charset="-122"/>
              </a:rPr>
              <a:t>通道的四级连接方式</a:t>
            </a:r>
          </a:p>
        </p:txBody>
      </p:sp>
      <p:sp>
        <p:nvSpPr>
          <p:cNvPr id="3078" name="Rectangle 3"/>
          <p:cNvSpPr>
            <a:spLocks noGrp="1" noChangeArrowheads="1"/>
          </p:cNvSpPr>
          <p:nvPr>
            <p:ph idx="1"/>
          </p:nvPr>
        </p:nvSpPr>
        <p:spPr>
          <a:xfrm>
            <a:off x="428625" y="1071563"/>
            <a:ext cx="8215313" cy="4872037"/>
          </a:xfrm>
        </p:spPr>
        <p:txBody>
          <a:bodyPr/>
          <a:lstStyle/>
          <a:p>
            <a:pPr eaLnBrk="1" hangingPunct="1"/>
            <a:r>
              <a:rPr lang="zh-CN" altLang="en-US" smtClean="0"/>
              <a:t>通道控制器的一端与系统总线相连，另一端控制</a:t>
            </a:r>
            <a:r>
              <a:rPr lang="en-US" altLang="zh-CN" smtClean="0"/>
              <a:t>I/O</a:t>
            </a:r>
            <a:r>
              <a:rPr lang="zh-CN" altLang="en-US" smtClean="0"/>
              <a:t>总线；设备控制器及其所控制的设备连接到</a:t>
            </a:r>
            <a:r>
              <a:rPr lang="en-US" altLang="zh-CN" smtClean="0"/>
              <a:t>I/O</a:t>
            </a:r>
            <a:r>
              <a:rPr lang="zh-CN" altLang="en-US" smtClean="0"/>
              <a:t>总线上，构成了主机、通道、</a:t>
            </a:r>
            <a:r>
              <a:rPr lang="en-US" altLang="zh-CN" smtClean="0"/>
              <a:t>I/O</a:t>
            </a:r>
            <a:r>
              <a:rPr lang="zh-CN" altLang="en-US" smtClean="0"/>
              <a:t>接口（设备控制器）和外设的四级连接方式。</a:t>
            </a:r>
          </a:p>
          <a:p>
            <a:pPr eaLnBrk="1" hangingPunct="1"/>
            <a:endParaRPr lang="zh-CN" altLang="zh-CN" smtClean="0"/>
          </a:p>
        </p:txBody>
      </p:sp>
      <p:sp>
        <p:nvSpPr>
          <p:cNvPr id="5" name="日期占位符 3"/>
          <p:cNvSpPr>
            <a:spLocks noGrp="1"/>
          </p:cNvSpPr>
          <p:nvPr>
            <p:ph type="dt" sz="half" idx="10"/>
          </p:nvPr>
        </p:nvSpPr>
        <p:spPr/>
        <p:txBody>
          <a:bodyPr/>
          <a:lstStyle/>
          <a:p>
            <a:pPr>
              <a:defRPr/>
            </a:pPr>
            <a:fld id="{B046B574-E344-4062-8882-E917E44E70C6}"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51C3AEF-77CF-4DB4-B12E-B9BDF219490D}" type="slidenum">
              <a:rPr lang="en-US" altLang="zh-CN" sz="1400">
                <a:solidFill>
                  <a:schemeClr val="bg2"/>
                </a:solidFill>
                <a:latin typeface="Tahoma" panose="020B0604030504040204" pitchFamily="34" charset="0"/>
              </a:rPr>
              <a:pPr eaLnBrk="1" hangingPunct="1"/>
              <a:t>15</a:t>
            </a:fld>
            <a:endParaRPr lang="en-US" altLang="zh-CN" sz="1400">
              <a:solidFill>
                <a:schemeClr val="bg2"/>
              </a:solidFill>
              <a:latin typeface="Tahoma" panose="020B0604030504040204" pitchFamily="34" charset="0"/>
            </a:endParaRPr>
          </a:p>
        </p:txBody>
      </p:sp>
      <p:graphicFrame>
        <p:nvGraphicFramePr>
          <p:cNvPr id="3074" name="Object 5"/>
          <p:cNvGraphicFramePr>
            <a:graphicFrameLocks noChangeAspect="1"/>
          </p:cNvGraphicFramePr>
          <p:nvPr/>
        </p:nvGraphicFramePr>
        <p:xfrm>
          <a:off x="1071563" y="2928938"/>
          <a:ext cx="7143750" cy="3571875"/>
        </p:xfrm>
        <a:graphic>
          <a:graphicData uri="http://schemas.openxmlformats.org/presentationml/2006/ole">
            <mc:AlternateContent xmlns:mc="http://schemas.openxmlformats.org/markup-compatibility/2006">
              <mc:Choice xmlns:v="urn:schemas-microsoft-com:vml" Requires="v">
                <p:oleObj spid="_x0000_s3079" r:id="rId3" imgW="4605626" imgH="2761640" progId="">
                  <p:embed/>
                </p:oleObj>
              </mc:Choice>
              <mc:Fallback>
                <p:oleObj r:id="rId3" imgW="4605626" imgH="27616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2928938"/>
                        <a:ext cx="7143750" cy="3571875"/>
                      </a:xfrm>
                      <a:prstGeom prst="rect">
                        <a:avLst/>
                      </a:prstGeom>
                      <a:solidFill>
                        <a:schemeClr val="tx2"/>
                      </a:solidFill>
                    </p:spPr>
                  </p:pic>
                </p:oleObj>
              </mc:Fallback>
            </mc:AlternateContent>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2" name="Rectangle 2"/>
          <p:cNvSpPr>
            <a:spLocks noGrp="1" noChangeArrowheads="1"/>
          </p:cNvSpPr>
          <p:nvPr>
            <p:ph type="title"/>
          </p:nvPr>
        </p:nvSpPr>
        <p:spPr>
          <a:xfrm>
            <a:off x="381000" y="381000"/>
            <a:ext cx="8001000" cy="685800"/>
          </a:xfrm>
        </p:spPr>
        <p:txBody>
          <a:bodyPr/>
          <a:lstStyle/>
          <a:p>
            <a:pPr eaLnBrk="1" hangingPunct="1"/>
            <a:r>
              <a:rPr lang="en-US" altLang="zh-CN" smtClean="0"/>
              <a:t>CPU</a:t>
            </a:r>
            <a:r>
              <a:rPr lang="zh-CN" altLang="en-US" smtClean="0"/>
              <a:t>停机方式的特点</a:t>
            </a:r>
          </a:p>
        </p:txBody>
      </p:sp>
      <p:sp>
        <p:nvSpPr>
          <p:cNvPr id="160773" name="Rectangle 3"/>
          <p:cNvSpPr>
            <a:spLocks noGrp="1" noChangeArrowheads="1"/>
          </p:cNvSpPr>
          <p:nvPr>
            <p:ph idx="1"/>
          </p:nvPr>
        </p:nvSpPr>
        <p:spPr>
          <a:xfrm>
            <a:off x="685800" y="1295400"/>
            <a:ext cx="7848600" cy="4648200"/>
          </a:xfrm>
        </p:spPr>
        <p:txBody>
          <a:bodyPr/>
          <a:lstStyle/>
          <a:p>
            <a:pPr algn="just" eaLnBrk="1" hangingPunct="1"/>
            <a:r>
              <a:rPr lang="zh-CN" altLang="en-US" smtClean="0"/>
              <a:t>优点：</a:t>
            </a:r>
          </a:p>
          <a:p>
            <a:pPr algn="just" eaLnBrk="1" hangingPunct="1"/>
            <a:r>
              <a:rPr lang="zh-CN" altLang="en-US" smtClean="0"/>
              <a:t>控制简单，比较容易实现，是最常用、最简单的一种</a:t>
            </a:r>
            <a:r>
              <a:rPr lang="en-US" altLang="zh-CN" smtClean="0"/>
              <a:t>DMA</a:t>
            </a:r>
            <a:r>
              <a:rPr lang="zh-CN" altLang="en-US" smtClean="0"/>
              <a:t>实现方式，大部分</a:t>
            </a:r>
            <a:r>
              <a:rPr lang="en-US" altLang="zh-CN" smtClean="0"/>
              <a:t>DMAC</a:t>
            </a:r>
            <a:r>
              <a:rPr lang="zh-CN" altLang="en-US" smtClean="0"/>
              <a:t>都采用这种方式。</a:t>
            </a:r>
          </a:p>
          <a:p>
            <a:pPr algn="just" eaLnBrk="1" hangingPunct="1"/>
            <a:r>
              <a:rPr lang="zh-CN" altLang="en-US" smtClean="0"/>
              <a:t>缺点：</a:t>
            </a:r>
          </a:p>
          <a:p>
            <a:pPr algn="just" eaLnBrk="1" hangingPunct="1"/>
            <a:r>
              <a:rPr lang="zh-CN" altLang="en-US" smtClean="0"/>
              <a:t>由于在采用这种方式进行的</a:t>
            </a:r>
            <a:r>
              <a:rPr lang="en-US" altLang="zh-CN" smtClean="0"/>
              <a:t>DMA</a:t>
            </a:r>
            <a:r>
              <a:rPr lang="zh-CN" altLang="en-US" smtClean="0"/>
              <a:t>传送期间，使</a:t>
            </a:r>
            <a:r>
              <a:rPr lang="en-US" altLang="zh-CN" smtClean="0"/>
              <a:t>CPU</a:t>
            </a:r>
            <a:r>
              <a:rPr lang="zh-CN" altLang="en-US" smtClean="0"/>
              <a:t>处于空闲等待状态，降低了</a:t>
            </a:r>
            <a:r>
              <a:rPr lang="en-US" altLang="zh-CN" smtClean="0"/>
              <a:t>CPU</a:t>
            </a:r>
            <a:r>
              <a:rPr lang="zh-CN" altLang="en-US" smtClean="0"/>
              <a:t>的利用率，并且可能会影响到某些实时性很强的操作，如中断响应和对动态</a:t>
            </a:r>
            <a:r>
              <a:rPr lang="en-US" altLang="zh-CN" smtClean="0"/>
              <a:t>RAM</a:t>
            </a:r>
            <a:r>
              <a:rPr lang="zh-CN" altLang="en-US" smtClean="0"/>
              <a:t>的刷新等。</a:t>
            </a:r>
          </a:p>
          <a:p>
            <a:pPr eaLnBrk="1" hangingPunct="1"/>
            <a:endParaRPr lang="en-US" altLang="zh-CN" smtClean="0"/>
          </a:p>
        </p:txBody>
      </p:sp>
      <p:sp>
        <p:nvSpPr>
          <p:cNvPr id="4" name="日期占位符 3"/>
          <p:cNvSpPr>
            <a:spLocks noGrp="1"/>
          </p:cNvSpPr>
          <p:nvPr>
            <p:ph type="dt" sz="half" idx="10"/>
          </p:nvPr>
        </p:nvSpPr>
        <p:spPr/>
        <p:txBody>
          <a:bodyPr/>
          <a:lstStyle/>
          <a:p>
            <a:pPr>
              <a:defRPr/>
            </a:pPr>
            <a:fld id="{93F0B79E-716D-4FD8-9E38-90F6B568DADB}"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EDA0EF3-660D-45EA-8715-B2222146532F}" type="slidenum">
              <a:rPr lang="en-US" altLang="zh-CN" sz="1400">
                <a:solidFill>
                  <a:schemeClr val="bg2"/>
                </a:solidFill>
                <a:latin typeface="Tahoma" panose="020B0604030504040204" pitchFamily="34" charset="0"/>
              </a:rPr>
              <a:pPr eaLnBrk="1" hangingPunct="1"/>
              <a:t>150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6" name="Rectangle 2"/>
          <p:cNvSpPr>
            <a:spLocks noGrp="1" noChangeArrowheads="1"/>
          </p:cNvSpPr>
          <p:nvPr>
            <p:ph type="title"/>
          </p:nvPr>
        </p:nvSpPr>
        <p:spPr>
          <a:xfrm>
            <a:off x="381000" y="381000"/>
            <a:ext cx="8001000" cy="609600"/>
          </a:xfrm>
        </p:spPr>
        <p:txBody>
          <a:bodyPr/>
          <a:lstStyle/>
          <a:p>
            <a:pPr eaLnBrk="1" hangingPunct="1"/>
            <a:r>
              <a:rPr lang="en-US" altLang="zh-CN" smtClean="0">
                <a:solidFill>
                  <a:schemeClr val="tx1"/>
                </a:solidFill>
              </a:rPr>
              <a:t>2. </a:t>
            </a:r>
            <a:r>
              <a:rPr lang="zh-CN" altLang="en-US" smtClean="0">
                <a:solidFill>
                  <a:schemeClr val="tx1"/>
                </a:solidFill>
              </a:rPr>
              <a:t>周期挪用</a:t>
            </a:r>
            <a:r>
              <a:rPr lang="en-US" altLang="zh-CN" smtClean="0">
                <a:solidFill>
                  <a:schemeClr val="tx1"/>
                </a:solidFill>
              </a:rPr>
              <a:t>(</a:t>
            </a:r>
            <a:r>
              <a:rPr lang="zh-CN" altLang="en-US" smtClean="0">
                <a:solidFill>
                  <a:schemeClr val="tx1"/>
                </a:solidFill>
              </a:rPr>
              <a:t>周期窃取</a:t>
            </a:r>
            <a:r>
              <a:rPr lang="en-US" altLang="zh-CN" smtClean="0">
                <a:solidFill>
                  <a:schemeClr val="tx1"/>
                </a:solidFill>
              </a:rPr>
              <a:t>)</a:t>
            </a:r>
            <a:r>
              <a:rPr lang="zh-CN" altLang="en-US" smtClean="0">
                <a:solidFill>
                  <a:schemeClr val="tx1"/>
                </a:solidFill>
              </a:rPr>
              <a:t>方式</a:t>
            </a:r>
          </a:p>
        </p:txBody>
      </p:sp>
      <p:sp>
        <p:nvSpPr>
          <p:cNvPr id="161797" name="Rectangle 3"/>
          <p:cNvSpPr>
            <a:spLocks noGrp="1" noChangeArrowheads="1"/>
          </p:cNvSpPr>
          <p:nvPr>
            <p:ph idx="1"/>
          </p:nvPr>
        </p:nvSpPr>
        <p:spPr>
          <a:xfrm>
            <a:off x="457200" y="1295400"/>
            <a:ext cx="8001000" cy="4876800"/>
          </a:xfrm>
        </p:spPr>
        <p:txBody>
          <a:bodyPr/>
          <a:lstStyle/>
          <a:p>
            <a:pPr algn="just" eaLnBrk="1" hangingPunct="1">
              <a:lnSpc>
                <a:spcPct val="90000"/>
              </a:lnSpc>
            </a:pPr>
            <a:r>
              <a:rPr lang="zh-CN" altLang="en-US" smtClean="0"/>
              <a:t>当</a:t>
            </a:r>
            <a:r>
              <a:rPr lang="en-US" altLang="zh-CN" smtClean="0"/>
              <a:t>I/O</a:t>
            </a:r>
            <a:r>
              <a:rPr lang="zh-CN" altLang="en-US" smtClean="0"/>
              <a:t>设备无</a:t>
            </a:r>
            <a:r>
              <a:rPr lang="en-US" altLang="zh-CN" smtClean="0"/>
              <a:t>DMA</a:t>
            </a:r>
            <a:r>
              <a:rPr lang="zh-CN" altLang="en-US" smtClean="0"/>
              <a:t>传送请求时，</a:t>
            </a:r>
            <a:r>
              <a:rPr lang="en-US" altLang="zh-CN" smtClean="0"/>
              <a:t>CPU</a:t>
            </a:r>
            <a:r>
              <a:rPr lang="zh-CN" altLang="en-US" smtClean="0"/>
              <a:t>正常访问主存。当</a:t>
            </a:r>
            <a:r>
              <a:rPr lang="en-US" altLang="zh-CN" smtClean="0"/>
              <a:t>I/O</a:t>
            </a:r>
            <a:r>
              <a:rPr lang="zh-CN" altLang="en-US" smtClean="0"/>
              <a:t>设备</a:t>
            </a:r>
            <a:r>
              <a:rPr lang="zh-CN" altLang="en-GB" smtClean="0"/>
              <a:t>需要使用总线传送数据时，</a:t>
            </a:r>
            <a:r>
              <a:rPr lang="zh-CN" altLang="en-US" smtClean="0"/>
              <a:t>产生</a:t>
            </a:r>
            <a:r>
              <a:rPr lang="en-US" altLang="zh-CN" smtClean="0"/>
              <a:t>DMA</a:t>
            </a:r>
            <a:r>
              <a:rPr lang="zh-CN" altLang="en-US" smtClean="0"/>
              <a:t>请求，</a:t>
            </a:r>
            <a:r>
              <a:rPr lang="en-GB" altLang="zh-CN" smtClean="0"/>
              <a:t>DMAC</a:t>
            </a:r>
            <a:r>
              <a:rPr lang="zh-CN" altLang="en-GB" smtClean="0"/>
              <a:t>把总线请求发给</a:t>
            </a:r>
            <a:r>
              <a:rPr lang="en-GB" altLang="zh-CN" smtClean="0"/>
              <a:t>CPU。</a:t>
            </a:r>
          </a:p>
          <a:p>
            <a:pPr algn="just" eaLnBrk="1" hangingPunct="1">
              <a:lnSpc>
                <a:spcPct val="90000"/>
              </a:lnSpc>
            </a:pPr>
            <a:r>
              <a:rPr lang="zh-CN" altLang="en-GB" smtClean="0"/>
              <a:t>① 若</a:t>
            </a:r>
            <a:r>
              <a:rPr lang="en-GB" altLang="zh-CN" smtClean="0"/>
              <a:t>CPU</a:t>
            </a:r>
            <a:r>
              <a:rPr lang="zh-CN" altLang="en-GB" smtClean="0"/>
              <a:t>本身无使用总线的要求，</a:t>
            </a:r>
            <a:r>
              <a:rPr lang="en-GB" altLang="zh-CN" smtClean="0"/>
              <a:t>CPU</a:t>
            </a:r>
            <a:r>
              <a:rPr lang="zh-CN" altLang="en-GB" smtClean="0"/>
              <a:t>就把总线交给</a:t>
            </a:r>
            <a:r>
              <a:rPr lang="en-GB" altLang="zh-CN" smtClean="0"/>
              <a:t>DMAC，</a:t>
            </a:r>
            <a:r>
              <a:rPr lang="zh-CN" altLang="en-GB" smtClean="0"/>
              <a:t>由</a:t>
            </a:r>
            <a:r>
              <a:rPr lang="en-GB" altLang="zh-CN" smtClean="0"/>
              <a:t>DMAC</a:t>
            </a:r>
            <a:r>
              <a:rPr lang="zh-CN" altLang="en-GB" smtClean="0"/>
              <a:t>控制</a:t>
            </a:r>
            <a:r>
              <a:rPr lang="en-GB" altLang="zh-CN" smtClean="0"/>
              <a:t>I/O</a:t>
            </a:r>
            <a:r>
              <a:rPr lang="zh-CN" altLang="en-GB" smtClean="0"/>
              <a:t>设备使用总线</a:t>
            </a:r>
          </a:p>
          <a:p>
            <a:pPr algn="just" eaLnBrk="1" hangingPunct="1">
              <a:lnSpc>
                <a:spcPct val="90000"/>
              </a:lnSpc>
            </a:pPr>
            <a:r>
              <a:rPr lang="zh-CN" altLang="en-GB" smtClean="0"/>
              <a:t>② 如果此时</a:t>
            </a:r>
            <a:r>
              <a:rPr lang="en-GB" altLang="zh-CN" smtClean="0"/>
              <a:t>CPU</a:t>
            </a:r>
            <a:r>
              <a:rPr lang="zh-CN" altLang="en-GB" smtClean="0"/>
              <a:t>也要使用总线，则</a:t>
            </a:r>
            <a:r>
              <a:rPr lang="en-GB" altLang="zh-CN" smtClean="0"/>
              <a:t>CPU</a:t>
            </a:r>
            <a:r>
              <a:rPr lang="zh-CN" altLang="en-GB" smtClean="0"/>
              <a:t>自身进入一个或几个“空闲总线周期”状态，即</a:t>
            </a:r>
            <a:r>
              <a:rPr lang="en-GB" altLang="zh-CN" smtClean="0"/>
              <a:t>CPU</a:t>
            </a:r>
            <a:r>
              <a:rPr lang="zh-CN" altLang="en-GB" smtClean="0"/>
              <a:t>让出一个或几个总线周期给</a:t>
            </a:r>
            <a:r>
              <a:rPr lang="en-GB" altLang="zh-CN" smtClean="0"/>
              <a:t>DMAC（</a:t>
            </a:r>
            <a:r>
              <a:rPr lang="zh-CN" altLang="en-GB" smtClean="0"/>
              <a:t>也称</a:t>
            </a:r>
            <a:r>
              <a:rPr lang="en-GB" altLang="zh-CN" smtClean="0"/>
              <a:t>DMAC“</a:t>
            </a:r>
            <a:r>
              <a:rPr lang="zh-CN" altLang="en-GB" smtClean="0"/>
              <a:t>挪用”一个总线周期），</a:t>
            </a:r>
            <a:r>
              <a:rPr lang="en-GB" altLang="zh-CN" smtClean="0"/>
              <a:t>DMAC</a:t>
            </a:r>
            <a:r>
              <a:rPr lang="zh-CN" altLang="en-GB" smtClean="0"/>
              <a:t>利用此总线周期控制传送一个数据字后，再把总线交还给</a:t>
            </a:r>
            <a:r>
              <a:rPr lang="en-GB" altLang="zh-CN" smtClean="0"/>
              <a:t>CPU，</a:t>
            </a:r>
            <a:r>
              <a:rPr lang="zh-CN" altLang="en-GB" smtClean="0"/>
              <a:t>以便</a:t>
            </a:r>
            <a:r>
              <a:rPr lang="en-GB" altLang="zh-CN" smtClean="0"/>
              <a:t>CPU</a:t>
            </a:r>
            <a:r>
              <a:rPr lang="zh-CN" altLang="en-GB" smtClean="0"/>
              <a:t>可以继续执行总线操作。</a:t>
            </a:r>
            <a:r>
              <a:rPr lang="zh-CN" altLang="en-US" smtClean="0"/>
              <a:t> </a:t>
            </a:r>
          </a:p>
        </p:txBody>
      </p:sp>
      <p:sp>
        <p:nvSpPr>
          <p:cNvPr id="4" name="日期占位符 3"/>
          <p:cNvSpPr>
            <a:spLocks noGrp="1"/>
          </p:cNvSpPr>
          <p:nvPr>
            <p:ph type="dt" sz="half" idx="10"/>
          </p:nvPr>
        </p:nvSpPr>
        <p:spPr/>
        <p:txBody>
          <a:bodyPr/>
          <a:lstStyle/>
          <a:p>
            <a:pPr>
              <a:defRPr/>
            </a:pPr>
            <a:fld id="{339A4350-68F0-4E8E-8A52-8AA71C73EE5E}"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B30B3E4-9770-490A-BEF6-4BCC24A2E2E9}" type="slidenum">
              <a:rPr lang="en-US" altLang="zh-CN" sz="1400">
                <a:solidFill>
                  <a:schemeClr val="bg2"/>
                </a:solidFill>
                <a:latin typeface="Tahoma" panose="020B0604030504040204" pitchFamily="34" charset="0"/>
              </a:rPr>
              <a:pPr eaLnBrk="1" hangingPunct="1"/>
              <a:t>151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20" name="Rectangle 2"/>
          <p:cNvSpPr>
            <a:spLocks noGrp="1" noChangeArrowheads="1"/>
          </p:cNvSpPr>
          <p:nvPr>
            <p:ph type="title"/>
          </p:nvPr>
        </p:nvSpPr>
        <p:spPr/>
        <p:txBody>
          <a:bodyPr/>
          <a:lstStyle/>
          <a:p>
            <a:pPr algn="just" eaLnBrk="1" hangingPunct="1"/>
            <a:r>
              <a:rPr lang="zh-CN" altLang="en-US" smtClean="0"/>
              <a:t>周期挪用</a:t>
            </a:r>
            <a:endParaRPr lang="zh-CN" altLang="en-US" smtClean="0">
              <a:latin typeface="宋体" panose="02010600030101010101" pitchFamily="2" charset="-122"/>
              <a:ea typeface="宋体" panose="02010600030101010101" pitchFamily="2" charset="-122"/>
            </a:endParaRPr>
          </a:p>
        </p:txBody>
      </p:sp>
      <p:sp>
        <p:nvSpPr>
          <p:cNvPr id="162821" name="Rectangle 3"/>
          <p:cNvSpPr>
            <a:spLocks noGrp="1" noChangeArrowheads="1"/>
          </p:cNvSpPr>
          <p:nvPr>
            <p:ph idx="1"/>
          </p:nvPr>
        </p:nvSpPr>
        <p:spPr/>
        <p:txBody>
          <a:bodyPr/>
          <a:lstStyle/>
          <a:p>
            <a:pPr eaLnBrk="1" hangingPunct="1"/>
            <a:endParaRPr lang="zh-CN" altLang="zh-CN" smtClean="0">
              <a:latin typeface="宋体" panose="02010600030101010101" pitchFamily="2" charset="-122"/>
            </a:endParaRPr>
          </a:p>
        </p:txBody>
      </p:sp>
      <p:sp>
        <p:nvSpPr>
          <p:cNvPr id="5" name="日期占位符 3"/>
          <p:cNvSpPr>
            <a:spLocks noGrp="1"/>
          </p:cNvSpPr>
          <p:nvPr>
            <p:ph type="dt" sz="half" idx="10"/>
          </p:nvPr>
        </p:nvSpPr>
        <p:spPr/>
        <p:txBody>
          <a:bodyPr/>
          <a:lstStyle/>
          <a:p>
            <a:pPr>
              <a:defRPr/>
            </a:pPr>
            <a:fld id="{38919F31-A04E-4748-B51E-099FFC1D1ABD}"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B1BBEE6-6789-436E-A7C7-EA7C15144269}" type="slidenum">
              <a:rPr lang="en-US" altLang="zh-CN" sz="1400">
                <a:solidFill>
                  <a:schemeClr val="bg2"/>
                </a:solidFill>
                <a:latin typeface="Tahoma" panose="020B0604030504040204" pitchFamily="34" charset="0"/>
              </a:rPr>
              <a:pPr eaLnBrk="1" hangingPunct="1"/>
              <a:t>152</a:t>
            </a:fld>
            <a:endParaRPr lang="en-US" altLang="zh-CN" sz="1400">
              <a:solidFill>
                <a:schemeClr val="bg2"/>
              </a:solidFill>
              <a:latin typeface="Tahoma" panose="020B0604030504040204" pitchFamily="34" charset="0"/>
            </a:endParaRPr>
          </a:p>
        </p:txBody>
      </p:sp>
      <p:pic>
        <p:nvPicPr>
          <p:cNvPr id="162822" name="Picture 4" descr="t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8242" name="Rectangle 2"/>
          <p:cNvSpPr>
            <a:spLocks noGrp="1" noChangeArrowheads="1"/>
          </p:cNvSpPr>
          <p:nvPr>
            <p:ph idx="1"/>
          </p:nvPr>
        </p:nvSpPr>
        <p:spPr>
          <a:xfrm>
            <a:off x="381000" y="533400"/>
            <a:ext cx="8382000" cy="6019800"/>
          </a:xfrm>
        </p:spPr>
        <p:txBody>
          <a:bodyPr/>
          <a:lstStyle/>
          <a:p>
            <a:pPr algn="just" eaLnBrk="1" hangingPunct="1">
              <a:lnSpc>
                <a:spcPct val="90000"/>
              </a:lnSpc>
            </a:pPr>
            <a:r>
              <a:rPr lang="zh-CN" altLang="en-US" smtClean="0"/>
              <a:t>采用周期挪用方式时，外设要求</a:t>
            </a:r>
            <a:r>
              <a:rPr lang="en-US" altLang="zh-CN" smtClean="0"/>
              <a:t>DMA</a:t>
            </a:r>
            <a:r>
              <a:rPr lang="zh-CN" altLang="en-US" smtClean="0"/>
              <a:t>传送的三种情况：</a:t>
            </a:r>
          </a:p>
          <a:p>
            <a:pPr algn="just" eaLnBrk="1" hangingPunct="1">
              <a:lnSpc>
                <a:spcPct val="90000"/>
              </a:lnSpc>
            </a:pPr>
            <a:r>
              <a:rPr lang="zh-CN" altLang="en-US" smtClean="0"/>
              <a:t>⑴ </a:t>
            </a:r>
            <a:r>
              <a:rPr lang="zh-CN" altLang="en-US" smtClean="0">
                <a:solidFill>
                  <a:srgbClr val="FFFF00"/>
                </a:solidFill>
              </a:rPr>
              <a:t>外设要求</a:t>
            </a:r>
            <a:r>
              <a:rPr lang="en-US" altLang="zh-CN" smtClean="0">
                <a:solidFill>
                  <a:srgbClr val="FFFF00"/>
                </a:solidFill>
              </a:rPr>
              <a:t>DMA</a:t>
            </a:r>
            <a:r>
              <a:rPr lang="zh-CN" altLang="en-US" smtClean="0">
                <a:solidFill>
                  <a:srgbClr val="FFFF00"/>
                </a:solidFill>
              </a:rPr>
              <a:t>传送时，</a:t>
            </a:r>
            <a:r>
              <a:rPr lang="en-US" altLang="zh-CN" smtClean="0">
                <a:solidFill>
                  <a:srgbClr val="FFFF00"/>
                </a:solidFill>
              </a:rPr>
              <a:t>CPU</a:t>
            </a:r>
            <a:r>
              <a:rPr lang="zh-CN" altLang="en-US" smtClean="0">
                <a:solidFill>
                  <a:srgbClr val="FFFF00"/>
                </a:solidFill>
              </a:rPr>
              <a:t>不需访问主存</a:t>
            </a:r>
            <a:r>
              <a:rPr lang="en-US" altLang="zh-CN" smtClean="0">
                <a:solidFill>
                  <a:srgbClr val="FFFF00"/>
                </a:solidFill>
              </a:rPr>
              <a:t>(</a:t>
            </a:r>
            <a:r>
              <a:rPr lang="zh-CN" altLang="en-US" smtClean="0">
                <a:solidFill>
                  <a:srgbClr val="FFFF00"/>
                </a:solidFill>
              </a:rPr>
              <a:t>如</a:t>
            </a:r>
            <a:r>
              <a:rPr lang="en-US" altLang="zh-CN" smtClean="0">
                <a:solidFill>
                  <a:srgbClr val="FFFF00"/>
                </a:solidFill>
              </a:rPr>
              <a:t>CPU</a:t>
            </a:r>
            <a:r>
              <a:rPr lang="zh-CN" altLang="en-US" smtClean="0">
                <a:solidFill>
                  <a:srgbClr val="FFFF00"/>
                </a:solidFill>
              </a:rPr>
              <a:t>正在执行乘法指令</a:t>
            </a:r>
            <a:r>
              <a:rPr lang="zh-CN" altLang="en-US" smtClean="0"/>
              <a:t>，由于乘法指令执行时间较长，此时</a:t>
            </a:r>
            <a:r>
              <a:rPr lang="en-US" altLang="zh-CN" smtClean="0"/>
              <a:t>CPU</a:t>
            </a:r>
            <a:r>
              <a:rPr lang="zh-CN" altLang="en-US" smtClean="0"/>
              <a:t>不需访问主存</a:t>
            </a:r>
            <a:r>
              <a:rPr lang="en-US" altLang="zh-CN" smtClean="0"/>
              <a:t>)</a:t>
            </a:r>
            <a:r>
              <a:rPr lang="zh-CN" altLang="en-US" smtClean="0"/>
              <a:t>，故外设访存与</a:t>
            </a:r>
            <a:r>
              <a:rPr lang="en-US" altLang="zh-CN" smtClean="0"/>
              <a:t>CPU</a:t>
            </a:r>
            <a:r>
              <a:rPr lang="zh-CN" altLang="en-US" smtClean="0"/>
              <a:t>不发生冲突。</a:t>
            </a:r>
          </a:p>
          <a:p>
            <a:pPr algn="just" eaLnBrk="1" hangingPunct="1">
              <a:lnSpc>
                <a:spcPct val="90000"/>
              </a:lnSpc>
            </a:pPr>
            <a:r>
              <a:rPr lang="zh-CN" altLang="en-US" smtClean="0"/>
              <a:t>⑵ </a:t>
            </a:r>
            <a:r>
              <a:rPr lang="zh-CN" altLang="en-US" smtClean="0">
                <a:solidFill>
                  <a:srgbClr val="FFFF00"/>
                </a:solidFill>
              </a:rPr>
              <a:t>外设要求</a:t>
            </a:r>
            <a:r>
              <a:rPr lang="en-US" altLang="zh-CN" smtClean="0">
                <a:solidFill>
                  <a:srgbClr val="FFFF00"/>
                </a:solidFill>
              </a:rPr>
              <a:t>DMA</a:t>
            </a:r>
            <a:r>
              <a:rPr lang="zh-CN" altLang="en-US" smtClean="0">
                <a:solidFill>
                  <a:srgbClr val="FFFF00"/>
                </a:solidFill>
              </a:rPr>
              <a:t>传送时，</a:t>
            </a:r>
            <a:r>
              <a:rPr lang="en-US" altLang="zh-CN" smtClean="0">
                <a:solidFill>
                  <a:srgbClr val="FFFF00"/>
                </a:solidFill>
              </a:rPr>
              <a:t>CPU</a:t>
            </a:r>
            <a:r>
              <a:rPr lang="zh-CN" altLang="en-US" smtClean="0">
                <a:solidFill>
                  <a:srgbClr val="FFFF00"/>
                </a:solidFill>
              </a:rPr>
              <a:t>正在访存</a:t>
            </a:r>
            <a:r>
              <a:rPr lang="zh-CN" altLang="en-US" smtClean="0"/>
              <a:t>，此时必须等</a:t>
            </a:r>
            <a:r>
              <a:rPr lang="en-US" altLang="zh-CN" smtClean="0"/>
              <a:t>CPU</a:t>
            </a:r>
            <a:r>
              <a:rPr lang="zh-CN" altLang="en-US" smtClean="0"/>
              <a:t>存取周期结束后，</a:t>
            </a:r>
            <a:r>
              <a:rPr lang="en-US" altLang="zh-CN" smtClean="0"/>
              <a:t>CPU</a:t>
            </a:r>
            <a:r>
              <a:rPr lang="zh-CN" altLang="en-US" smtClean="0"/>
              <a:t>才能让出总线控制权。</a:t>
            </a:r>
          </a:p>
          <a:p>
            <a:pPr algn="just" eaLnBrk="1" hangingPunct="1">
              <a:lnSpc>
                <a:spcPct val="90000"/>
              </a:lnSpc>
            </a:pPr>
            <a:r>
              <a:rPr lang="zh-CN" altLang="en-US" smtClean="0"/>
              <a:t>⑶ </a:t>
            </a:r>
            <a:r>
              <a:rPr lang="zh-CN" altLang="en-US" smtClean="0">
                <a:solidFill>
                  <a:srgbClr val="FFFF00"/>
                </a:solidFill>
              </a:rPr>
              <a:t>外设要求访存时，</a:t>
            </a:r>
            <a:r>
              <a:rPr lang="en-US" altLang="zh-CN" smtClean="0">
                <a:solidFill>
                  <a:srgbClr val="FFFF00"/>
                </a:solidFill>
              </a:rPr>
              <a:t>CPU</a:t>
            </a:r>
            <a:r>
              <a:rPr lang="zh-CN" altLang="en-US" smtClean="0">
                <a:solidFill>
                  <a:srgbClr val="FFFF00"/>
                </a:solidFill>
              </a:rPr>
              <a:t>也要求访存</a:t>
            </a:r>
            <a:r>
              <a:rPr lang="zh-CN" altLang="en-US" smtClean="0"/>
              <a:t>，这就出现了访存冲突。此时要求</a:t>
            </a:r>
            <a:r>
              <a:rPr lang="zh-CN" altLang="en-US" u="sng" smtClean="0">
                <a:solidFill>
                  <a:srgbClr val="FFFF00"/>
                </a:solidFill>
              </a:rPr>
              <a:t>外设访存优先于</a:t>
            </a:r>
            <a:r>
              <a:rPr lang="en-US" altLang="zh-CN" u="sng" smtClean="0">
                <a:solidFill>
                  <a:srgbClr val="FFFF00"/>
                </a:solidFill>
              </a:rPr>
              <a:t>CPU</a:t>
            </a:r>
            <a:r>
              <a:rPr lang="zh-CN" altLang="en-US" u="sng" smtClean="0">
                <a:solidFill>
                  <a:srgbClr val="FFFF00"/>
                </a:solidFill>
              </a:rPr>
              <a:t>访存</a:t>
            </a:r>
            <a:r>
              <a:rPr lang="zh-CN" altLang="en-US" smtClean="0"/>
              <a:t>。因为外设不立即访存就可能丢失数据，这时</a:t>
            </a:r>
            <a:r>
              <a:rPr lang="en-US" altLang="zh-CN" smtClean="0"/>
              <a:t>DMAC</a:t>
            </a:r>
            <a:r>
              <a:rPr lang="zh-CN" altLang="en-US" smtClean="0"/>
              <a:t>要窃取一、二个存取周期，使</a:t>
            </a:r>
            <a:r>
              <a:rPr lang="en-US" altLang="zh-CN" smtClean="0"/>
              <a:t>CPU</a:t>
            </a:r>
            <a:r>
              <a:rPr lang="zh-CN" altLang="en-US" smtClean="0"/>
              <a:t>延缓一、二个存取周期再访存。</a:t>
            </a:r>
          </a:p>
        </p:txBody>
      </p:sp>
      <p:sp>
        <p:nvSpPr>
          <p:cNvPr id="3" name="日期占位符 3"/>
          <p:cNvSpPr>
            <a:spLocks noGrp="1"/>
          </p:cNvSpPr>
          <p:nvPr>
            <p:ph type="dt" sz="half" idx="10"/>
          </p:nvPr>
        </p:nvSpPr>
        <p:spPr/>
        <p:txBody>
          <a:bodyPr/>
          <a:lstStyle/>
          <a:p>
            <a:pPr>
              <a:defRPr/>
            </a:pPr>
            <a:fld id="{92121581-6B39-4707-8DCA-E03F7BC979FE}"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A4D9842-1FED-46F7-99E2-0913062F0C1E}" type="slidenum">
              <a:rPr lang="en-US" altLang="zh-CN" sz="1400">
                <a:solidFill>
                  <a:schemeClr val="bg2"/>
                </a:solidFill>
                <a:latin typeface="Tahoma" panose="020B0604030504040204" pitchFamily="34" charset="0"/>
              </a:rPr>
              <a:pPr eaLnBrk="1" hangingPunct="1"/>
              <a:t>153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2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build="p"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8"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周期挪用方式的优点</a:t>
            </a:r>
            <a:endParaRPr lang="zh-CN" altLang="en-US" smtClean="0"/>
          </a:p>
        </p:txBody>
      </p:sp>
      <p:sp>
        <p:nvSpPr>
          <p:cNvPr id="164869" name="Rectangle 3"/>
          <p:cNvSpPr>
            <a:spLocks noGrp="1" noChangeArrowheads="1"/>
          </p:cNvSpPr>
          <p:nvPr>
            <p:ph idx="1"/>
          </p:nvPr>
        </p:nvSpPr>
        <p:spPr/>
        <p:txBody>
          <a:bodyPr/>
          <a:lstStyle/>
          <a:p>
            <a:pPr eaLnBrk="1" hangingPunct="1"/>
            <a:r>
              <a:rPr lang="zh-CN" altLang="en-US" smtClean="0"/>
              <a:t>与</a:t>
            </a:r>
            <a:r>
              <a:rPr lang="en-US" altLang="zh-CN" smtClean="0"/>
              <a:t>CPU</a:t>
            </a:r>
            <a:r>
              <a:rPr lang="zh-CN" altLang="en-US" smtClean="0"/>
              <a:t>暂停访存的方式相比，周期挪用方式既实现了</a:t>
            </a:r>
            <a:r>
              <a:rPr lang="en-US" altLang="zh-CN" smtClean="0"/>
              <a:t>I/O</a:t>
            </a:r>
            <a:r>
              <a:rPr lang="zh-CN" altLang="en-US" smtClean="0"/>
              <a:t>传送，又较好地发挥了主存与</a:t>
            </a:r>
            <a:r>
              <a:rPr lang="en-US" altLang="zh-CN" smtClean="0"/>
              <a:t>CPU</a:t>
            </a:r>
            <a:r>
              <a:rPr lang="zh-CN" altLang="en-US" smtClean="0"/>
              <a:t>的效率，是一种广泛采用的方法。</a:t>
            </a:r>
          </a:p>
        </p:txBody>
      </p:sp>
      <p:sp>
        <p:nvSpPr>
          <p:cNvPr id="4" name="日期占位符 3"/>
          <p:cNvSpPr>
            <a:spLocks noGrp="1"/>
          </p:cNvSpPr>
          <p:nvPr>
            <p:ph type="dt" sz="half" idx="10"/>
          </p:nvPr>
        </p:nvSpPr>
        <p:spPr/>
        <p:txBody>
          <a:bodyPr/>
          <a:lstStyle/>
          <a:p>
            <a:pPr>
              <a:defRPr/>
            </a:pPr>
            <a:fld id="{E64A69DA-42DC-4A48-9C3A-D6E39BF73620}"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5CB6781-02AF-4E48-8C5E-2ACD6FFAC79A}" type="slidenum">
              <a:rPr lang="en-US" altLang="zh-CN" sz="1400">
                <a:solidFill>
                  <a:schemeClr val="bg2"/>
                </a:solidFill>
                <a:latin typeface="Tahoma" panose="020B0604030504040204" pitchFamily="34" charset="0"/>
              </a:rPr>
              <a:pPr eaLnBrk="1" hangingPunct="1"/>
              <a:t>154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2"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周期挪用方式的缺点</a:t>
            </a:r>
          </a:p>
        </p:txBody>
      </p:sp>
      <p:sp>
        <p:nvSpPr>
          <p:cNvPr id="165893" name="Rectangle 3"/>
          <p:cNvSpPr>
            <a:spLocks noGrp="1" noChangeArrowheads="1"/>
          </p:cNvSpPr>
          <p:nvPr>
            <p:ph idx="1"/>
          </p:nvPr>
        </p:nvSpPr>
        <p:spPr>
          <a:xfrm>
            <a:off x="685800" y="1295400"/>
            <a:ext cx="7772400" cy="4876800"/>
          </a:xfrm>
        </p:spPr>
        <p:txBody>
          <a:bodyPr/>
          <a:lstStyle/>
          <a:p>
            <a:pPr eaLnBrk="1" hangingPunct="1"/>
            <a:r>
              <a:rPr lang="zh-CN" altLang="en-US" smtClean="0"/>
              <a:t>每传送一个数据，</a:t>
            </a:r>
            <a:r>
              <a:rPr lang="en-US" altLang="zh-CN" smtClean="0"/>
              <a:t>DMA</a:t>
            </a:r>
            <a:r>
              <a:rPr lang="zh-CN" altLang="en-US" smtClean="0"/>
              <a:t>都要产生访问请求，待到</a:t>
            </a:r>
            <a:r>
              <a:rPr lang="en-US" altLang="zh-CN" smtClean="0"/>
              <a:t>CPU</a:t>
            </a:r>
            <a:r>
              <a:rPr lang="zh-CN" altLang="en-US" smtClean="0"/>
              <a:t>响应后才能传送，因此判优操作及总线切换操作非常频繁，其花费的时间开销较大。往往</a:t>
            </a:r>
            <a:r>
              <a:rPr lang="zh-CN" altLang="en-GB" smtClean="0"/>
              <a:t>在传输一个数据块时，需要</a:t>
            </a:r>
            <a:r>
              <a:rPr lang="en-GB" altLang="zh-CN" smtClean="0"/>
              <a:t>DMA</a:t>
            </a:r>
            <a:r>
              <a:rPr lang="zh-CN" altLang="en-GB" smtClean="0"/>
              <a:t>控制器多次申请使用总线，这影响了</a:t>
            </a:r>
            <a:r>
              <a:rPr lang="en-GB" altLang="zh-CN" smtClean="0"/>
              <a:t>DMA</a:t>
            </a:r>
            <a:r>
              <a:rPr lang="zh-CN" altLang="en-GB" smtClean="0"/>
              <a:t>的数据传输速度。</a:t>
            </a:r>
          </a:p>
        </p:txBody>
      </p:sp>
      <p:sp>
        <p:nvSpPr>
          <p:cNvPr id="4" name="日期占位符 3"/>
          <p:cNvSpPr>
            <a:spLocks noGrp="1"/>
          </p:cNvSpPr>
          <p:nvPr>
            <p:ph type="dt" sz="half" idx="10"/>
          </p:nvPr>
        </p:nvSpPr>
        <p:spPr/>
        <p:txBody>
          <a:bodyPr/>
          <a:lstStyle/>
          <a:p>
            <a:pPr>
              <a:defRPr/>
            </a:pPr>
            <a:fld id="{6A9C5D05-9F07-40DF-ABCA-9CF9655B7B4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0F6734D-437C-4B9C-925E-7B9FE3B9D5B8}" type="slidenum">
              <a:rPr lang="en-US" altLang="zh-CN" sz="1400">
                <a:solidFill>
                  <a:schemeClr val="bg2"/>
                </a:solidFill>
                <a:latin typeface="Tahoma" panose="020B0604030504040204" pitchFamily="34" charset="0"/>
              </a:rPr>
              <a:pPr eaLnBrk="1" hangingPunct="1"/>
              <a:t>155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6" name="Rectangle 3"/>
          <p:cNvSpPr>
            <a:spLocks noGrp="1" noChangeArrowheads="1"/>
          </p:cNvSpPr>
          <p:nvPr>
            <p:ph idx="1"/>
          </p:nvPr>
        </p:nvSpPr>
        <p:spPr>
          <a:xfrm>
            <a:off x="685800" y="914400"/>
            <a:ext cx="7772400" cy="5029200"/>
          </a:xfrm>
        </p:spPr>
        <p:txBody>
          <a:bodyPr/>
          <a:lstStyle/>
          <a:p>
            <a:pPr eaLnBrk="1" hangingPunct="1"/>
            <a:r>
              <a:rPr lang="zh-CN" altLang="en-US" smtClean="0"/>
              <a:t>周期挪用方式</a:t>
            </a:r>
            <a:r>
              <a:rPr lang="zh-CN" altLang="en-GB" smtClean="0"/>
              <a:t>适用于</a:t>
            </a:r>
            <a:r>
              <a:rPr lang="en-GB" altLang="zh-CN" smtClean="0"/>
              <a:t>I/O</a:t>
            </a:r>
            <a:r>
              <a:rPr lang="zh-CN" altLang="en-GB" smtClean="0"/>
              <a:t>设备接口控制器中数据缓冲器容量不大的场合，例如在接口控制器中仅设置一个数据寄存器的情形，对具有较大容量数据缓冲存储器的高速外设来说是不合适的。</a:t>
            </a:r>
            <a:r>
              <a:rPr lang="zh-CN" altLang="en-US" smtClean="0"/>
              <a:t> </a:t>
            </a:r>
          </a:p>
          <a:p>
            <a:pPr eaLnBrk="1" hangingPunct="1"/>
            <a:endParaRPr lang="en-US" altLang="zh-CN" smtClean="0"/>
          </a:p>
        </p:txBody>
      </p:sp>
      <p:sp>
        <p:nvSpPr>
          <p:cNvPr id="3" name="日期占位符 3"/>
          <p:cNvSpPr>
            <a:spLocks noGrp="1"/>
          </p:cNvSpPr>
          <p:nvPr>
            <p:ph type="dt" sz="half" idx="10"/>
          </p:nvPr>
        </p:nvSpPr>
        <p:spPr/>
        <p:txBody>
          <a:bodyPr/>
          <a:lstStyle/>
          <a:p>
            <a:pPr>
              <a:defRPr/>
            </a:pPr>
            <a:fld id="{4BF5561C-500B-4598-B59F-93161ED8FCB3}"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1BE9250-F99C-4264-8417-B4A602C5C59F}" type="slidenum">
              <a:rPr lang="en-US" altLang="zh-CN" sz="1400">
                <a:solidFill>
                  <a:schemeClr val="bg2"/>
                </a:solidFill>
                <a:latin typeface="Tahoma" panose="020B0604030504040204" pitchFamily="34" charset="0"/>
              </a:rPr>
              <a:pPr eaLnBrk="1" hangingPunct="1"/>
              <a:t>156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40" name="Rectangle 2"/>
          <p:cNvSpPr>
            <a:spLocks noGrp="1" noChangeArrowheads="1"/>
          </p:cNvSpPr>
          <p:nvPr>
            <p:ph type="title"/>
          </p:nvPr>
        </p:nvSpPr>
        <p:spPr>
          <a:xfrm>
            <a:off x="381000" y="381000"/>
            <a:ext cx="8001000" cy="685800"/>
          </a:xfrm>
        </p:spPr>
        <p:txBody>
          <a:bodyPr/>
          <a:lstStyle/>
          <a:p>
            <a:pPr algn="just" eaLnBrk="1" hangingPunct="1"/>
            <a:r>
              <a:rPr lang="en-US" altLang="zh-CN" smtClean="0"/>
              <a:t>3. DMA</a:t>
            </a:r>
            <a:r>
              <a:rPr lang="zh-CN" altLang="en-US" smtClean="0"/>
              <a:t>与</a:t>
            </a:r>
            <a:r>
              <a:rPr lang="en-US" altLang="zh-CN" smtClean="0"/>
              <a:t>CPU</a:t>
            </a:r>
            <a:r>
              <a:rPr lang="zh-CN" altLang="en-US" smtClean="0"/>
              <a:t>交替访问</a:t>
            </a:r>
            <a:r>
              <a:rPr lang="zh-CN" altLang="en-GB" smtClean="0"/>
              <a:t>内存方式</a:t>
            </a:r>
            <a:r>
              <a:rPr lang="zh-CN" altLang="en-US" smtClean="0"/>
              <a:t> </a:t>
            </a:r>
          </a:p>
        </p:txBody>
      </p:sp>
      <p:sp>
        <p:nvSpPr>
          <p:cNvPr id="167941" name="Rectangle 3"/>
          <p:cNvSpPr>
            <a:spLocks noGrp="1" noChangeArrowheads="1"/>
          </p:cNvSpPr>
          <p:nvPr>
            <p:ph idx="1"/>
          </p:nvPr>
        </p:nvSpPr>
        <p:spPr>
          <a:xfrm>
            <a:off x="381000" y="1143000"/>
            <a:ext cx="8305800" cy="5181600"/>
          </a:xfrm>
        </p:spPr>
        <p:txBody>
          <a:bodyPr/>
          <a:lstStyle/>
          <a:p>
            <a:pPr eaLnBrk="1" hangingPunct="1"/>
            <a:r>
              <a:rPr lang="zh-CN" altLang="en-US" smtClean="0"/>
              <a:t>将一个</a:t>
            </a:r>
            <a:r>
              <a:rPr lang="en-US" altLang="zh-CN" smtClean="0"/>
              <a:t>CPU</a:t>
            </a:r>
            <a:r>
              <a:rPr lang="zh-CN" altLang="en-US" smtClean="0"/>
              <a:t>周期分为两个分周期，与</a:t>
            </a:r>
            <a:r>
              <a:rPr lang="en-US" altLang="zh-CN" smtClean="0"/>
              <a:t>DMA</a:t>
            </a:r>
            <a:r>
              <a:rPr lang="zh-CN" altLang="en-US" smtClean="0"/>
              <a:t>分别使用。其中一个专供</a:t>
            </a:r>
            <a:r>
              <a:rPr lang="en-US" altLang="zh-CN" smtClean="0"/>
              <a:t>DMA</a:t>
            </a:r>
            <a:r>
              <a:rPr lang="zh-CN" altLang="en-US" smtClean="0"/>
              <a:t>访存，另一个专供</a:t>
            </a:r>
            <a:r>
              <a:rPr lang="en-US" altLang="zh-CN" smtClean="0"/>
              <a:t>CPU</a:t>
            </a:r>
            <a:r>
              <a:rPr lang="zh-CN" altLang="en-US" smtClean="0"/>
              <a:t>访存。</a:t>
            </a:r>
          </a:p>
          <a:p>
            <a:pPr eaLnBrk="1" hangingPunct="1"/>
            <a:r>
              <a:rPr lang="zh-CN" altLang="en-US" smtClean="0"/>
              <a:t>这种方式不需要总线使用权的申请建立和归还过程，总线使用权是通过不同的周期分别控制的。</a:t>
            </a:r>
          </a:p>
          <a:p>
            <a:pPr eaLnBrk="1" hangingPunct="1"/>
            <a:r>
              <a:rPr lang="zh-CN" altLang="en-US" smtClean="0"/>
              <a:t>在这种工作方式下，</a:t>
            </a:r>
            <a:r>
              <a:rPr lang="en-US" altLang="zh-CN" smtClean="0"/>
              <a:t>CPU</a:t>
            </a:r>
            <a:r>
              <a:rPr lang="zh-CN" altLang="en-US" smtClean="0"/>
              <a:t>既不停止主程序的运行也不进入等待状态，在</a:t>
            </a:r>
            <a:r>
              <a:rPr lang="en-US" altLang="zh-CN" smtClean="0"/>
              <a:t>CPU</a:t>
            </a:r>
            <a:r>
              <a:rPr lang="zh-CN" altLang="en-US" smtClean="0"/>
              <a:t>不知不觉中完成了</a:t>
            </a:r>
            <a:r>
              <a:rPr lang="en-US" altLang="zh-CN" smtClean="0"/>
              <a:t>DMA</a:t>
            </a:r>
            <a:r>
              <a:rPr lang="zh-CN" altLang="en-US" smtClean="0"/>
              <a:t>的数据传送，故又有“透明的</a:t>
            </a:r>
            <a:r>
              <a:rPr lang="en-US" altLang="zh-CN" smtClean="0"/>
              <a:t>DMA”</a:t>
            </a:r>
            <a:r>
              <a:rPr lang="zh-CN" altLang="en-US" smtClean="0"/>
              <a:t>方式之称，当然周期扩展方式会使</a:t>
            </a:r>
            <a:r>
              <a:rPr lang="en-US" altLang="zh-CN" smtClean="0"/>
              <a:t>CPU</a:t>
            </a:r>
            <a:r>
              <a:rPr lang="zh-CN" altLang="en-US" smtClean="0"/>
              <a:t>的处理速度减慢，其相应的硬件逻辑也变得更为复杂。</a:t>
            </a:r>
          </a:p>
        </p:txBody>
      </p:sp>
      <p:sp>
        <p:nvSpPr>
          <p:cNvPr id="4" name="日期占位符 3"/>
          <p:cNvSpPr>
            <a:spLocks noGrp="1"/>
          </p:cNvSpPr>
          <p:nvPr>
            <p:ph type="dt" sz="half" idx="10"/>
          </p:nvPr>
        </p:nvSpPr>
        <p:spPr/>
        <p:txBody>
          <a:bodyPr/>
          <a:lstStyle/>
          <a:p>
            <a:pPr>
              <a:defRPr/>
            </a:pPr>
            <a:fld id="{E773C4BC-F095-42CE-8E9D-77B8278780B7}"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C8245FB-0DC6-4C86-B387-A7CFD5AF5E51}" type="slidenum">
              <a:rPr lang="en-US" altLang="zh-CN" sz="1400">
                <a:solidFill>
                  <a:schemeClr val="bg2"/>
                </a:solidFill>
                <a:latin typeface="Tahoma" panose="020B0604030504040204" pitchFamily="34" charset="0"/>
              </a:rPr>
              <a:pPr eaLnBrk="1" hangingPunct="1"/>
              <a:t>157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4" name="Rectangle 2"/>
          <p:cNvSpPr>
            <a:spLocks noGrp="1" noChangeArrowheads="1"/>
          </p:cNvSpPr>
          <p:nvPr>
            <p:ph type="title"/>
          </p:nvPr>
        </p:nvSpPr>
        <p:spPr/>
        <p:txBody>
          <a:bodyPr/>
          <a:lstStyle/>
          <a:p>
            <a:pPr eaLnBrk="1" hangingPunct="1"/>
            <a:endParaRPr lang="zh-CN" altLang="zh-CN" smtClean="0">
              <a:latin typeface="宋体" panose="02010600030101010101" pitchFamily="2" charset="-122"/>
            </a:endParaRPr>
          </a:p>
        </p:txBody>
      </p:sp>
      <p:sp>
        <p:nvSpPr>
          <p:cNvPr id="168965"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93485733-C815-48AD-AD0B-70B5584A4D53}"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F0020BE-73B0-41BB-B447-04BE84291388}" type="slidenum">
              <a:rPr lang="en-US" altLang="zh-CN" sz="1400">
                <a:solidFill>
                  <a:schemeClr val="bg2"/>
                </a:solidFill>
                <a:latin typeface="Tahoma" panose="020B0604030504040204" pitchFamily="34" charset="0"/>
              </a:rPr>
              <a:pPr eaLnBrk="1" hangingPunct="1"/>
              <a:t>158</a:t>
            </a:fld>
            <a:endParaRPr lang="en-US" altLang="zh-CN" sz="1400">
              <a:solidFill>
                <a:schemeClr val="bg2"/>
              </a:solidFill>
              <a:latin typeface="Tahoma" panose="020B0604030504040204" pitchFamily="34" charset="0"/>
            </a:endParaRPr>
          </a:p>
        </p:txBody>
      </p:sp>
      <p:pic>
        <p:nvPicPr>
          <p:cNvPr id="168966" name="Picture 4" descr="tu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4455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8" name="Rectangle 2"/>
          <p:cNvSpPr>
            <a:spLocks noGrp="1" noChangeArrowheads="1"/>
          </p:cNvSpPr>
          <p:nvPr>
            <p:ph type="title"/>
          </p:nvPr>
        </p:nvSpPr>
        <p:spPr/>
        <p:txBody>
          <a:bodyPr/>
          <a:lstStyle/>
          <a:p>
            <a:pPr eaLnBrk="1" hangingPunct="1"/>
            <a:r>
              <a:rPr lang="zh-CN" altLang="en-GB" smtClean="0"/>
              <a:t>9.4.3   </a:t>
            </a:r>
            <a:r>
              <a:rPr lang="en-US" altLang="zh-CN" smtClean="0"/>
              <a:t>DMA</a:t>
            </a:r>
            <a:r>
              <a:rPr lang="zh-CN" altLang="en-US" smtClean="0"/>
              <a:t>的硬件组织 </a:t>
            </a:r>
          </a:p>
        </p:txBody>
      </p:sp>
      <p:sp>
        <p:nvSpPr>
          <p:cNvPr id="169989" name="Rectangle 3"/>
          <p:cNvSpPr>
            <a:spLocks noGrp="1" noChangeArrowheads="1"/>
          </p:cNvSpPr>
          <p:nvPr>
            <p:ph idx="1"/>
          </p:nvPr>
        </p:nvSpPr>
        <p:spPr>
          <a:xfrm>
            <a:off x="457200" y="1295400"/>
            <a:ext cx="8305800" cy="4648200"/>
          </a:xfrm>
        </p:spPr>
        <p:txBody>
          <a:bodyPr/>
          <a:lstStyle/>
          <a:p>
            <a:pPr eaLnBrk="1" hangingPunct="1"/>
            <a:r>
              <a:rPr lang="zh-CN" altLang="en-US" smtClean="0"/>
              <a:t>在目前的计算机系统中，通常专门设置了</a:t>
            </a:r>
            <a:r>
              <a:rPr lang="en-US" altLang="zh-CN" smtClean="0"/>
              <a:t>DMA</a:t>
            </a:r>
            <a:r>
              <a:rPr lang="zh-CN" altLang="en-US" smtClean="0"/>
              <a:t>控制器，并且较多采取</a:t>
            </a:r>
            <a:r>
              <a:rPr lang="en-US" altLang="zh-CN" smtClean="0"/>
              <a:t>DMA</a:t>
            </a:r>
            <a:r>
              <a:rPr lang="zh-CN" altLang="en-US" smtClean="0"/>
              <a:t>控制器与</a:t>
            </a:r>
            <a:r>
              <a:rPr lang="en-US" altLang="zh-CN" smtClean="0"/>
              <a:t>DMA</a:t>
            </a:r>
            <a:r>
              <a:rPr lang="zh-CN" altLang="en-US" smtClean="0"/>
              <a:t>接口相分离的方式。 </a:t>
            </a:r>
          </a:p>
          <a:p>
            <a:pPr eaLnBrk="1" hangingPunct="1"/>
            <a:r>
              <a:rPr lang="en-US" altLang="zh-CN" sz="3200" smtClean="0"/>
              <a:t>1. DMA</a:t>
            </a:r>
            <a:r>
              <a:rPr lang="zh-CN" altLang="en-US" sz="3200" smtClean="0"/>
              <a:t>控制器（</a:t>
            </a:r>
            <a:r>
              <a:rPr lang="en-US" altLang="zh-CN" sz="3200" smtClean="0"/>
              <a:t>DMAC</a:t>
            </a:r>
            <a:r>
              <a:rPr lang="zh-CN" altLang="en-US" sz="3200" smtClean="0"/>
              <a:t>）</a:t>
            </a:r>
          </a:p>
          <a:p>
            <a:pPr eaLnBrk="1" hangingPunct="1"/>
            <a:r>
              <a:rPr lang="en-US" altLang="zh-CN" smtClean="0"/>
              <a:t>DMAC</a:t>
            </a:r>
            <a:r>
              <a:rPr lang="zh-CN" altLang="en-US" smtClean="0"/>
              <a:t>负责申请、接管总线的控制权、发送地址和操作命令以及控制</a:t>
            </a:r>
            <a:r>
              <a:rPr lang="en-US" altLang="zh-CN" smtClean="0"/>
              <a:t>DMA</a:t>
            </a:r>
            <a:r>
              <a:rPr lang="zh-CN" altLang="en-US" smtClean="0"/>
              <a:t>传送过程的起始与终止。</a:t>
            </a:r>
          </a:p>
          <a:p>
            <a:pPr eaLnBrk="1" hangingPunct="1"/>
            <a:r>
              <a:rPr lang="en-US" altLang="zh-CN" smtClean="0"/>
              <a:t>DMA</a:t>
            </a:r>
            <a:r>
              <a:rPr lang="zh-CN" altLang="en-US" smtClean="0"/>
              <a:t>控制器独立于具体</a:t>
            </a:r>
            <a:r>
              <a:rPr lang="en-US" altLang="zh-CN" smtClean="0"/>
              <a:t>I/O</a:t>
            </a:r>
            <a:r>
              <a:rPr lang="zh-CN" altLang="en-US" smtClean="0"/>
              <a:t>设备，可以为各个设备通用。 </a:t>
            </a:r>
          </a:p>
        </p:txBody>
      </p:sp>
      <p:sp>
        <p:nvSpPr>
          <p:cNvPr id="4" name="日期占位符 3"/>
          <p:cNvSpPr>
            <a:spLocks noGrp="1"/>
          </p:cNvSpPr>
          <p:nvPr>
            <p:ph type="dt" sz="half" idx="10"/>
          </p:nvPr>
        </p:nvSpPr>
        <p:spPr/>
        <p:txBody>
          <a:bodyPr/>
          <a:lstStyle/>
          <a:p>
            <a:pPr>
              <a:defRPr/>
            </a:pPr>
            <a:fld id="{3F99035C-3E23-4F77-97C5-7963DD447E9E}"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6539277-D976-474A-9C10-C1CF2B325FC6}" type="slidenum">
              <a:rPr lang="en-US" altLang="zh-CN" sz="1400">
                <a:solidFill>
                  <a:schemeClr val="bg2"/>
                </a:solidFill>
                <a:latin typeface="Tahoma" panose="020B0604030504040204" pitchFamily="34" charset="0"/>
              </a:rPr>
              <a:pPr eaLnBrk="1" hangingPunct="1"/>
              <a:t>159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381000" y="457200"/>
            <a:ext cx="8001000" cy="838200"/>
          </a:xfrm>
        </p:spPr>
        <p:txBody>
          <a:bodyPr/>
          <a:lstStyle/>
          <a:p>
            <a:pPr eaLnBrk="1" hangingPunct="1"/>
            <a:r>
              <a:rPr lang="en-US" altLang="zh-CN" smtClean="0"/>
              <a:t>3</a:t>
            </a:r>
            <a:r>
              <a:rPr lang="zh-CN" altLang="en-US" smtClean="0"/>
              <a:t>．</a:t>
            </a:r>
            <a:r>
              <a:rPr lang="en-US" altLang="zh-CN" smtClean="0"/>
              <a:t>I/O</a:t>
            </a:r>
            <a:r>
              <a:rPr lang="zh-CN" altLang="en-US" smtClean="0"/>
              <a:t>处理机控制连接方式</a:t>
            </a:r>
            <a:endParaRPr lang="en-US" altLang="zh-CN" smtClean="0"/>
          </a:p>
        </p:txBody>
      </p:sp>
      <p:sp>
        <p:nvSpPr>
          <p:cNvPr id="33797" name="Rectangle 3"/>
          <p:cNvSpPr>
            <a:spLocks noGrp="1" noChangeArrowheads="1"/>
          </p:cNvSpPr>
          <p:nvPr>
            <p:ph idx="1"/>
          </p:nvPr>
        </p:nvSpPr>
        <p:spPr/>
        <p:txBody>
          <a:bodyPr/>
          <a:lstStyle/>
          <a:p>
            <a:pPr eaLnBrk="1" hangingPunct="1"/>
            <a:r>
              <a:rPr lang="en-US" altLang="zh-CN" smtClean="0">
                <a:solidFill>
                  <a:srgbClr val="FFFF00"/>
                </a:solidFill>
              </a:rPr>
              <a:t>I/O</a:t>
            </a:r>
            <a:r>
              <a:rPr lang="zh-CN" altLang="en-US" smtClean="0">
                <a:solidFill>
                  <a:srgbClr val="FFFF00"/>
                </a:solidFill>
              </a:rPr>
              <a:t>处理机</a:t>
            </a:r>
            <a:r>
              <a:rPr lang="en-US" altLang="zh-CN" smtClean="0">
                <a:solidFill>
                  <a:srgbClr val="FFFF00"/>
                </a:solidFill>
              </a:rPr>
              <a:t>(IOP)</a:t>
            </a:r>
            <a:endParaRPr lang="en-US" altLang="zh-CN" smtClean="0"/>
          </a:p>
          <a:p>
            <a:pPr eaLnBrk="1" hangingPunct="1"/>
            <a:r>
              <a:rPr lang="zh-CN" altLang="en-US" smtClean="0"/>
              <a:t>具有比</a:t>
            </a:r>
            <a:r>
              <a:rPr lang="en-US" altLang="zh-CN" smtClean="0"/>
              <a:t>I/O</a:t>
            </a:r>
            <a:r>
              <a:rPr lang="zh-CN" altLang="en-US" smtClean="0"/>
              <a:t>通道更强独立性的专用</a:t>
            </a:r>
            <a:r>
              <a:rPr lang="en-US" altLang="zh-CN" smtClean="0"/>
              <a:t>CPU</a:t>
            </a:r>
            <a:r>
              <a:rPr lang="zh-CN" altLang="en-US" smtClean="0"/>
              <a:t>。 </a:t>
            </a:r>
          </a:p>
          <a:p>
            <a:pPr eaLnBrk="1" hangingPunct="1"/>
            <a:r>
              <a:rPr lang="en-US" altLang="zh-CN" smtClean="0"/>
              <a:t>IOP</a:t>
            </a:r>
            <a:r>
              <a:rPr lang="zh-CN" altLang="en-US" smtClean="0"/>
              <a:t>有自己的指令系统，可编程控制，适应性强、通用性好。其程序的执行可与</a:t>
            </a:r>
            <a:r>
              <a:rPr lang="en-US" altLang="zh-CN" smtClean="0"/>
              <a:t>CPU</a:t>
            </a:r>
            <a:r>
              <a:rPr lang="zh-CN" altLang="en-US" smtClean="0"/>
              <a:t>并行，可使</a:t>
            </a:r>
            <a:r>
              <a:rPr lang="en-US" altLang="zh-CN" smtClean="0"/>
              <a:t>CPU</a:t>
            </a:r>
            <a:r>
              <a:rPr lang="zh-CN" altLang="en-US" smtClean="0"/>
              <a:t>彻底摆脱对</a:t>
            </a:r>
            <a:r>
              <a:rPr lang="en-US" altLang="zh-CN" smtClean="0"/>
              <a:t>I/O</a:t>
            </a:r>
            <a:r>
              <a:rPr lang="zh-CN" altLang="en-US" smtClean="0"/>
              <a:t>的控制任务。</a:t>
            </a:r>
          </a:p>
        </p:txBody>
      </p:sp>
      <p:sp>
        <p:nvSpPr>
          <p:cNvPr id="4" name="日期占位符 3"/>
          <p:cNvSpPr>
            <a:spLocks noGrp="1"/>
          </p:cNvSpPr>
          <p:nvPr>
            <p:ph type="dt" sz="half" idx="10"/>
          </p:nvPr>
        </p:nvSpPr>
        <p:spPr/>
        <p:txBody>
          <a:bodyPr/>
          <a:lstStyle/>
          <a:p>
            <a:pPr>
              <a:defRPr/>
            </a:pPr>
            <a:fld id="{40FF3BC7-29BC-45FF-B341-A43ADDC596A7}"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1727236-7AAE-4842-93C1-FE37DBF3B2C1}" type="slidenum">
              <a:rPr lang="en-US" altLang="zh-CN" sz="1400">
                <a:solidFill>
                  <a:schemeClr val="bg2"/>
                </a:solidFill>
                <a:latin typeface="Tahoma" panose="020B0604030504040204" pitchFamily="34" charset="0"/>
              </a:rPr>
              <a:pPr eaLnBrk="1" hangingPunct="1"/>
              <a:t>16</a:t>
            </a:fld>
            <a:endParaRPr lang="en-US" altLang="zh-CN" sz="1400">
              <a:solidFill>
                <a:schemeClr val="bg2"/>
              </a:solidFill>
              <a:latin typeface="Tahoma" panose="020B060403050404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2" name="Rectangle 2"/>
          <p:cNvSpPr>
            <a:spLocks noGrp="1" noChangeArrowheads="1"/>
          </p:cNvSpPr>
          <p:nvPr>
            <p:ph type="title"/>
          </p:nvPr>
        </p:nvSpPr>
        <p:spPr>
          <a:xfrm>
            <a:off x="381000" y="381000"/>
            <a:ext cx="8001000" cy="685800"/>
          </a:xfrm>
        </p:spPr>
        <p:txBody>
          <a:bodyPr/>
          <a:lstStyle/>
          <a:p>
            <a:pPr eaLnBrk="1" hangingPunct="1"/>
            <a:r>
              <a:rPr lang="en-US" altLang="zh-CN" smtClean="0">
                <a:latin typeface="隶书" panose="02010509060101010101" pitchFamily="49" charset="-122"/>
              </a:rPr>
              <a:t> </a:t>
            </a:r>
            <a:r>
              <a:rPr lang="en-US" altLang="zh-CN" smtClean="0">
                <a:solidFill>
                  <a:schemeClr val="tx1"/>
                </a:solidFill>
              </a:rPr>
              <a:t>DMAC</a:t>
            </a:r>
            <a:r>
              <a:rPr lang="zh-CN" altLang="en-US" smtClean="0">
                <a:solidFill>
                  <a:schemeClr val="tx1"/>
                </a:solidFill>
              </a:rPr>
              <a:t>的功能</a:t>
            </a:r>
            <a:endParaRPr lang="zh-CN" altLang="en-US" sz="3200" smtClean="0">
              <a:solidFill>
                <a:schemeClr val="tx1"/>
              </a:solidFill>
            </a:endParaRPr>
          </a:p>
        </p:txBody>
      </p:sp>
      <p:sp>
        <p:nvSpPr>
          <p:cNvPr id="171013" name="Rectangle 3"/>
          <p:cNvSpPr>
            <a:spLocks noGrp="1" noChangeArrowheads="1"/>
          </p:cNvSpPr>
          <p:nvPr>
            <p:ph idx="1"/>
          </p:nvPr>
        </p:nvSpPr>
        <p:spPr>
          <a:xfrm>
            <a:off x="381000" y="1295400"/>
            <a:ext cx="8382000" cy="5029200"/>
          </a:xfrm>
        </p:spPr>
        <p:txBody>
          <a:bodyPr/>
          <a:lstStyle/>
          <a:p>
            <a:pPr eaLnBrk="1" hangingPunct="1"/>
            <a:r>
              <a:rPr lang="en-US" altLang="zh-CN" smtClean="0">
                <a:solidFill>
                  <a:srgbClr val="FFFF00"/>
                </a:solidFill>
              </a:rPr>
              <a:t>①</a:t>
            </a:r>
            <a:r>
              <a:rPr lang="en-US" altLang="zh-CN" smtClean="0"/>
              <a:t> </a:t>
            </a:r>
            <a:r>
              <a:rPr lang="zh-CN" altLang="en-US" smtClean="0"/>
              <a:t>接收外设的</a:t>
            </a:r>
            <a:r>
              <a:rPr lang="en-US" altLang="zh-CN" smtClean="0"/>
              <a:t>DMA</a:t>
            </a:r>
            <a:r>
              <a:rPr lang="zh-CN" altLang="en-US" smtClean="0"/>
              <a:t>请求，向</a:t>
            </a:r>
            <a:r>
              <a:rPr lang="en-US" altLang="zh-CN" smtClean="0"/>
              <a:t>CPU</a:t>
            </a:r>
            <a:r>
              <a:rPr lang="zh-CN" altLang="en-US" smtClean="0"/>
              <a:t>发出总线请求信号。请求</a:t>
            </a:r>
            <a:r>
              <a:rPr lang="en-US" altLang="zh-CN" smtClean="0"/>
              <a:t>CPU</a:t>
            </a:r>
            <a:r>
              <a:rPr lang="zh-CN" altLang="en-US" smtClean="0"/>
              <a:t>让出总线。</a:t>
            </a:r>
          </a:p>
          <a:p>
            <a:pPr algn="just" eaLnBrk="1" hangingPunct="1"/>
            <a:r>
              <a:rPr lang="zh-CN" altLang="en-US" smtClean="0">
                <a:solidFill>
                  <a:srgbClr val="FFFF00"/>
                </a:solidFill>
              </a:rPr>
              <a:t>②</a:t>
            </a:r>
            <a:r>
              <a:rPr lang="zh-CN" altLang="en-US" smtClean="0"/>
              <a:t> 当</a:t>
            </a:r>
            <a:r>
              <a:rPr lang="en-US" altLang="zh-CN" smtClean="0"/>
              <a:t>CPU</a:t>
            </a:r>
            <a:r>
              <a:rPr lang="zh-CN" altLang="en-US" smtClean="0"/>
              <a:t>发出</a:t>
            </a:r>
            <a:r>
              <a:rPr lang="en-US" altLang="zh-CN" smtClean="0"/>
              <a:t>DMA</a:t>
            </a:r>
            <a:r>
              <a:rPr lang="zh-CN" altLang="en-US" smtClean="0"/>
              <a:t>响应信号之后，接管对总线的控制，进入</a:t>
            </a:r>
            <a:r>
              <a:rPr lang="en-US" altLang="zh-CN" smtClean="0"/>
              <a:t>DMA</a:t>
            </a:r>
            <a:r>
              <a:rPr lang="zh-CN" altLang="en-US" smtClean="0"/>
              <a:t>方式。</a:t>
            </a:r>
          </a:p>
          <a:p>
            <a:pPr algn="just" eaLnBrk="1" hangingPunct="1"/>
            <a:r>
              <a:rPr lang="zh-CN" altLang="en-US" smtClean="0">
                <a:solidFill>
                  <a:srgbClr val="FFFF00"/>
                </a:solidFill>
              </a:rPr>
              <a:t>③</a:t>
            </a:r>
            <a:r>
              <a:rPr lang="zh-CN" altLang="en-US" smtClean="0"/>
              <a:t> 对存储器寻址，输出和修改地址信息。    </a:t>
            </a:r>
          </a:p>
          <a:p>
            <a:pPr algn="just" eaLnBrk="1" hangingPunct="1"/>
            <a:r>
              <a:rPr lang="zh-CN" altLang="en-US" smtClean="0">
                <a:solidFill>
                  <a:srgbClr val="FFFF00"/>
                </a:solidFill>
              </a:rPr>
              <a:t>④</a:t>
            </a:r>
            <a:r>
              <a:rPr lang="zh-CN" altLang="en-US" smtClean="0"/>
              <a:t> 向存储器和外设发出相应的读</a:t>
            </a:r>
            <a:r>
              <a:rPr lang="en-US" altLang="zh-CN" smtClean="0"/>
              <a:t>/</a:t>
            </a:r>
            <a:r>
              <a:rPr lang="zh-CN" altLang="en-US" smtClean="0"/>
              <a:t>写控制信号。   </a:t>
            </a:r>
          </a:p>
          <a:p>
            <a:pPr algn="just" eaLnBrk="1" hangingPunct="1"/>
            <a:r>
              <a:rPr lang="zh-CN" altLang="en-US" smtClean="0">
                <a:solidFill>
                  <a:srgbClr val="FFFF00"/>
                </a:solidFill>
              </a:rPr>
              <a:t>⑤</a:t>
            </a:r>
            <a:r>
              <a:rPr lang="zh-CN" altLang="en-US" smtClean="0"/>
              <a:t> 控制传送的字节数，判断</a:t>
            </a:r>
            <a:r>
              <a:rPr lang="en-US" altLang="zh-CN" smtClean="0"/>
              <a:t>DMA</a:t>
            </a:r>
            <a:r>
              <a:rPr lang="zh-CN" altLang="en-US" smtClean="0"/>
              <a:t>传送是否结束。    </a:t>
            </a:r>
          </a:p>
          <a:p>
            <a:pPr algn="just" eaLnBrk="1" hangingPunct="1"/>
            <a:r>
              <a:rPr lang="zh-CN" altLang="en-US" smtClean="0">
                <a:solidFill>
                  <a:srgbClr val="FFFF00"/>
                </a:solidFill>
              </a:rPr>
              <a:t>⑥</a:t>
            </a:r>
            <a:r>
              <a:rPr lang="zh-CN" altLang="en-US" smtClean="0"/>
              <a:t> 在</a:t>
            </a:r>
            <a:r>
              <a:rPr lang="en-US" altLang="zh-CN" smtClean="0"/>
              <a:t>DMA</a:t>
            </a:r>
            <a:r>
              <a:rPr lang="zh-CN" altLang="en-US" smtClean="0"/>
              <a:t>传送结束以后，向</a:t>
            </a:r>
            <a:r>
              <a:rPr lang="en-US" altLang="zh-CN" smtClean="0"/>
              <a:t>CPU</a:t>
            </a:r>
            <a:r>
              <a:rPr lang="zh-CN" altLang="en-US" smtClean="0"/>
              <a:t>发出结束</a:t>
            </a:r>
            <a:r>
              <a:rPr lang="en-US" altLang="zh-CN" smtClean="0"/>
              <a:t>DMA</a:t>
            </a:r>
            <a:r>
              <a:rPr lang="zh-CN" altLang="en-US" smtClean="0"/>
              <a:t>请求信号，释放总线，使</a:t>
            </a:r>
            <a:r>
              <a:rPr lang="en-US" altLang="zh-CN" smtClean="0"/>
              <a:t>CPU</a:t>
            </a:r>
            <a:r>
              <a:rPr lang="zh-CN" altLang="en-US" smtClean="0"/>
              <a:t>恢复对总线的控制，继续正常工作。</a:t>
            </a:r>
          </a:p>
        </p:txBody>
      </p:sp>
      <p:sp>
        <p:nvSpPr>
          <p:cNvPr id="4" name="日期占位符 3"/>
          <p:cNvSpPr>
            <a:spLocks noGrp="1"/>
          </p:cNvSpPr>
          <p:nvPr>
            <p:ph type="dt" sz="half" idx="10"/>
          </p:nvPr>
        </p:nvSpPr>
        <p:spPr/>
        <p:txBody>
          <a:bodyPr/>
          <a:lstStyle/>
          <a:p>
            <a:pPr>
              <a:defRPr/>
            </a:pPr>
            <a:fld id="{E4F81F2F-F207-4B2C-8681-9D1C4328C93B}"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F248D13-69D6-479B-AD21-8E0ED57D717C}" type="slidenum">
              <a:rPr lang="en-US" altLang="zh-CN" sz="1400">
                <a:solidFill>
                  <a:schemeClr val="bg2"/>
                </a:solidFill>
                <a:latin typeface="Tahoma" panose="020B0604030504040204" pitchFamily="34" charset="0"/>
              </a:rPr>
              <a:pPr eaLnBrk="1" hangingPunct="1"/>
              <a:t>160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6" name="Rectangle 2"/>
          <p:cNvSpPr>
            <a:spLocks noGrp="1" noChangeArrowheads="1"/>
          </p:cNvSpPr>
          <p:nvPr>
            <p:ph idx="1"/>
          </p:nvPr>
        </p:nvSpPr>
        <p:spPr>
          <a:xfrm>
            <a:off x="457200" y="609600"/>
            <a:ext cx="8229600" cy="5867400"/>
          </a:xfrm>
        </p:spPr>
        <p:txBody>
          <a:bodyPr/>
          <a:lstStyle/>
          <a:p>
            <a:pPr eaLnBrk="1" hangingPunct="1"/>
            <a:r>
              <a:rPr lang="en-US" altLang="zh-CN" sz="3200" smtClean="0"/>
              <a:t>2. DMA</a:t>
            </a:r>
            <a:r>
              <a:rPr lang="zh-CN" altLang="en-US" sz="3200" smtClean="0"/>
              <a:t>接口</a:t>
            </a:r>
          </a:p>
          <a:p>
            <a:pPr eaLnBrk="1" hangingPunct="1"/>
            <a:r>
              <a:rPr lang="zh-CN" altLang="en-US" sz="3200" smtClean="0"/>
              <a:t>用于实现与设备的连接和数据缓冲，反映设备的特定要求。</a:t>
            </a:r>
          </a:p>
        </p:txBody>
      </p:sp>
      <p:sp>
        <p:nvSpPr>
          <p:cNvPr id="3" name="日期占位符 3"/>
          <p:cNvSpPr>
            <a:spLocks noGrp="1"/>
          </p:cNvSpPr>
          <p:nvPr>
            <p:ph type="dt" sz="half" idx="10"/>
          </p:nvPr>
        </p:nvSpPr>
        <p:spPr/>
        <p:txBody>
          <a:bodyPr/>
          <a:lstStyle/>
          <a:p>
            <a:pPr>
              <a:defRPr/>
            </a:pPr>
            <a:fld id="{39EBD57E-8C2E-49D6-AA34-D739170B0943}"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A354A17-83E3-4E0F-8C19-38409B3BD5C2}" type="slidenum">
              <a:rPr lang="en-US" altLang="zh-CN" sz="1400">
                <a:solidFill>
                  <a:schemeClr val="bg2"/>
                </a:solidFill>
                <a:latin typeface="Tahoma" panose="020B0604030504040204" pitchFamily="34" charset="0"/>
              </a:rPr>
              <a:pPr eaLnBrk="1" hangingPunct="1"/>
              <a:t>161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60" name="Rectangle 2"/>
          <p:cNvSpPr>
            <a:spLocks noGrp="1" noChangeArrowheads="1"/>
          </p:cNvSpPr>
          <p:nvPr>
            <p:ph type="title"/>
          </p:nvPr>
        </p:nvSpPr>
        <p:spPr/>
        <p:txBody>
          <a:bodyPr/>
          <a:lstStyle/>
          <a:p>
            <a:pPr eaLnBrk="1" hangingPunct="1"/>
            <a:r>
              <a:rPr lang="en-US" altLang="zh-CN" sz="4000" smtClean="0"/>
              <a:t>DMA</a:t>
            </a:r>
            <a:r>
              <a:rPr lang="zh-CN" altLang="en-US" sz="4000" smtClean="0"/>
              <a:t>接口的功能</a:t>
            </a:r>
            <a:endParaRPr lang="zh-CN" altLang="en-US" smtClean="0"/>
          </a:p>
        </p:txBody>
      </p:sp>
      <p:sp>
        <p:nvSpPr>
          <p:cNvPr id="173061" name="Rectangle 3"/>
          <p:cNvSpPr>
            <a:spLocks noGrp="1" noChangeArrowheads="1"/>
          </p:cNvSpPr>
          <p:nvPr>
            <p:ph idx="1"/>
          </p:nvPr>
        </p:nvSpPr>
        <p:spPr/>
        <p:txBody>
          <a:bodyPr/>
          <a:lstStyle/>
          <a:p>
            <a:pPr eaLnBrk="1" hangingPunct="1"/>
            <a:r>
              <a:rPr lang="en-US" altLang="zh-CN" smtClean="0"/>
              <a:t>① </a:t>
            </a:r>
            <a:r>
              <a:rPr lang="zh-CN" altLang="en-US" smtClean="0"/>
              <a:t>根据寻址信息访问</a:t>
            </a:r>
            <a:r>
              <a:rPr lang="en-US" altLang="zh-CN" smtClean="0"/>
              <a:t>I/O</a:t>
            </a:r>
            <a:r>
              <a:rPr lang="zh-CN" altLang="en-US" smtClean="0"/>
              <a:t>设备</a:t>
            </a:r>
          </a:p>
          <a:p>
            <a:pPr eaLnBrk="1" hangingPunct="1"/>
            <a:r>
              <a:rPr lang="zh-CN" altLang="en-US" smtClean="0"/>
              <a:t>② 将数据从设备读入数据缓冲寄存器，或将数据缓冲寄存器中的数据写入设备。</a:t>
            </a:r>
          </a:p>
          <a:p>
            <a:pPr eaLnBrk="1" hangingPunct="1"/>
            <a:r>
              <a:rPr lang="zh-CN" altLang="en-US" smtClean="0"/>
              <a:t>③ 在需要进行</a:t>
            </a:r>
            <a:r>
              <a:rPr lang="en-US" altLang="zh-CN" smtClean="0"/>
              <a:t>DMA</a:t>
            </a:r>
            <a:r>
              <a:rPr lang="zh-CN" altLang="en-US" smtClean="0"/>
              <a:t>传送时，向</a:t>
            </a:r>
            <a:r>
              <a:rPr lang="en-US" altLang="zh-CN" smtClean="0"/>
              <a:t>DMAC</a:t>
            </a:r>
            <a:r>
              <a:rPr lang="zh-CN" altLang="en-US" smtClean="0"/>
              <a:t>提出</a:t>
            </a:r>
            <a:r>
              <a:rPr lang="en-US" altLang="zh-CN" smtClean="0"/>
              <a:t>DMA</a:t>
            </a:r>
            <a:r>
              <a:rPr lang="zh-CN" altLang="en-US" smtClean="0"/>
              <a:t>请求。获得批准后，接口将数据缓冲寄存器中存放的数据经数据总线写入主存单元或将主存单元存放的内容写入接口中的数据缓冲寄存器。</a:t>
            </a:r>
          </a:p>
          <a:p>
            <a:pPr eaLnBrk="1" hangingPunct="1"/>
            <a:r>
              <a:rPr lang="en-US" altLang="zh-CN" smtClean="0"/>
              <a:t>DMA</a:t>
            </a:r>
            <a:r>
              <a:rPr lang="zh-CN" altLang="en-US" smtClean="0"/>
              <a:t>接口中一般包含数据缓冲寄存器、</a:t>
            </a:r>
            <a:r>
              <a:rPr lang="en-US" altLang="zh-CN" smtClean="0"/>
              <a:t>I/O</a:t>
            </a:r>
            <a:r>
              <a:rPr lang="zh-CN" altLang="en-US" smtClean="0"/>
              <a:t>设备寻址部件、</a:t>
            </a:r>
            <a:r>
              <a:rPr lang="en-US" altLang="zh-CN" smtClean="0"/>
              <a:t>DMA</a:t>
            </a:r>
            <a:r>
              <a:rPr lang="zh-CN" altLang="en-US" smtClean="0"/>
              <a:t>请求逻辑等。</a:t>
            </a:r>
            <a:endParaRPr lang="zh-CN" altLang="en-US" sz="2400" smtClean="0"/>
          </a:p>
        </p:txBody>
      </p:sp>
      <p:sp>
        <p:nvSpPr>
          <p:cNvPr id="4" name="日期占位符 3"/>
          <p:cNvSpPr>
            <a:spLocks noGrp="1"/>
          </p:cNvSpPr>
          <p:nvPr>
            <p:ph type="dt" sz="half" idx="10"/>
          </p:nvPr>
        </p:nvSpPr>
        <p:spPr/>
        <p:txBody>
          <a:bodyPr/>
          <a:lstStyle/>
          <a:p>
            <a:pPr>
              <a:defRPr/>
            </a:pPr>
            <a:fld id="{59C24FF1-8D59-49F4-B531-8C3F1195538F}"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09729B1-1F25-41DD-B6D3-2662345DEC0F}" type="slidenum">
              <a:rPr lang="en-US" altLang="zh-CN" sz="1400">
                <a:solidFill>
                  <a:schemeClr val="bg2"/>
                </a:solidFill>
                <a:latin typeface="Tahoma" panose="020B0604030504040204" pitchFamily="34" charset="0"/>
              </a:rPr>
              <a:pPr eaLnBrk="1" hangingPunct="1"/>
              <a:t>162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4" name="Rectangle 2"/>
          <p:cNvSpPr>
            <a:spLocks noGrp="1" noChangeArrowheads="1"/>
          </p:cNvSpPr>
          <p:nvPr>
            <p:ph type="title"/>
          </p:nvPr>
        </p:nvSpPr>
        <p:spPr>
          <a:xfrm>
            <a:off x="381000" y="381000"/>
            <a:ext cx="8001000" cy="685800"/>
          </a:xfrm>
        </p:spPr>
        <p:txBody>
          <a:bodyPr/>
          <a:lstStyle/>
          <a:p>
            <a:pPr eaLnBrk="1" hangingPunct="1"/>
            <a:r>
              <a:rPr lang="en-US" altLang="zh-CN" smtClean="0"/>
              <a:t>9.4.4  DMA</a:t>
            </a:r>
            <a:r>
              <a:rPr lang="zh-CN" altLang="en-US" smtClean="0"/>
              <a:t>控制器的组成</a:t>
            </a:r>
          </a:p>
        </p:txBody>
      </p:sp>
      <p:sp>
        <p:nvSpPr>
          <p:cNvPr id="174085" name="Rectangle 3"/>
          <p:cNvSpPr>
            <a:spLocks noGrp="1" noChangeArrowheads="1"/>
          </p:cNvSpPr>
          <p:nvPr>
            <p:ph idx="1"/>
          </p:nvPr>
        </p:nvSpPr>
        <p:spPr>
          <a:xfrm>
            <a:off x="685800" y="1143000"/>
            <a:ext cx="8077200" cy="5181600"/>
          </a:xfrm>
        </p:spPr>
        <p:txBody>
          <a:bodyPr/>
          <a:lstStyle/>
          <a:p>
            <a:pPr eaLnBrk="1" hangingPunct="1"/>
            <a:r>
              <a:rPr lang="en-US" altLang="zh-CN" smtClean="0"/>
              <a:t>1. DMAC</a:t>
            </a:r>
            <a:r>
              <a:rPr lang="zh-CN" altLang="en-US" smtClean="0"/>
              <a:t>的基本组成</a:t>
            </a:r>
          </a:p>
          <a:p>
            <a:pPr eaLnBrk="1" hangingPunct="1"/>
            <a:r>
              <a:rPr lang="zh-CN" altLang="en-US" smtClean="0"/>
              <a:t>为了实现</a:t>
            </a:r>
            <a:r>
              <a:rPr lang="en-US" altLang="zh-CN" smtClean="0"/>
              <a:t>DMAC</a:t>
            </a:r>
            <a:r>
              <a:rPr lang="zh-CN" altLang="en-US" smtClean="0"/>
              <a:t>的功能，</a:t>
            </a:r>
            <a:r>
              <a:rPr lang="en-US" altLang="zh-CN" smtClean="0"/>
              <a:t>DMAC</a:t>
            </a:r>
            <a:r>
              <a:rPr lang="zh-CN" altLang="en-US" smtClean="0"/>
              <a:t>内部除需要有接受和发送</a:t>
            </a:r>
            <a:r>
              <a:rPr lang="en-US" altLang="zh-CN" smtClean="0"/>
              <a:t>DMA</a:t>
            </a:r>
            <a:r>
              <a:rPr lang="zh-CN" altLang="en-US" smtClean="0"/>
              <a:t>请求和响应信号的能力外，还应具有地址寄存和计数功能，以便控制对存储器的寻址；具有传输量计数器，能够对传送的数据个数进行计数。</a:t>
            </a:r>
          </a:p>
        </p:txBody>
      </p:sp>
      <p:sp>
        <p:nvSpPr>
          <p:cNvPr id="4" name="日期占位符 3"/>
          <p:cNvSpPr>
            <a:spLocks noGrp="1"/>
          </p:cNvSpPr>
          <p:nvPr>
            <p:ph type="dt" sz="half" idx="10"/>
          </p:nvPr>
        </p:nvSpPr>
        <p:spPr/>
        <p:txBody>
          <a:bodyPr/>
          <a:lstStyle/>
          <a:p>
            <a:pPr>
              <a:defRPr/>
            </a:pPr>
            <a:fld id="{984EE848-9F9F-4E97-B7DA-CDE32030DE75}"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B909D9C-35B5-4EB5-86C9-80102DF1DA0C}" type="slidenum">
              <a:rPr lang="en-US" altLang="zh-CN" sz="1400">
                <a:solidFill>
                  <a:schemeClr val="bg2"/>
                </a:solidFill>
                <a:latin typeface="Tahoma" panose="020B0604030504040204" pitchFamily="34" charset="0"/>
              </a:rPr>
              <a:pPr eaLnBrk="1" hangingPunct="1"/>
              <a:t>163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CN" smtClean="0"/>
              <a:t>DMAC</a:t>
            </a:r>
            <a:r>
              <a:rPr lang="zh-CN" altLang="en-US" smtClean="0"/>
              <a:t>的基本组成</a:t>
            </a:r>
          </a:p>
        </p:txBody>
      </p:sp>
      <p:sp>
        <p:nvSpPr>
          <p:cNvPr id="14342" name="Rectangle 3"/>
          <p:cNvSpPr>
            <a:spLocks noGrp="1" noChangeArrowheads="1"/>
          </p:cNvSpPr>
          <p:nvPr>
            <p:ph idx="1"/>
          </p:nvPr>
        </p:nvSpPr>
        <p:spPr/>
        <p:txBody>
          <a:bodyPr/>
          <a:lstStyle/>
          <a:p>
            <a:pPr eaLnBrk="1" hangingPunct="1"/>
            <a:endParaRPr lang="zh-CN" altLang="zh-CN" smtClean="0"/>
          </a:p>
        </p:txBody>
      </p:sp>
      <p:sp>
        <p:nvSpPr>
          <p:cNvPr id="6" name="日期占位符 3"/>
          <p:cNvSpPr>
            <a:spLocks noGrp="1"/>
          </p:cNvSpPr>
          <p:nvPr>
            <p:ph type="dt" sz="half" idx="10"/>
          </p:nvPr>
        </p:nvSpPr>
        <p:spPr/>
        <p:txBody>
          <a:bodyPr/>
          <a:lstStyle/>
          <a:p>
            <a:pPr>
              <a:defRPr/>
            </a:pPr>
            <a:fld id="{A227DA8A-E018-4986-B788-952D82A9E70F}" type="datetime1">
              <a:rPr lang="zh-CN" altLang="en-US"/>
              <a:pPr>
                <a:defRPr/>
              </a:pPr>
              <a:t>2021/9/12</a:t>
            </a:fld>
            <a:endParaRPr lang="en-US" altLang="zh-CN"/>
          </a:p>
        </p:txBody>
      </p:sp>
      <p:sp>
        <p:nvSpPr>
          <p:cNvPr id="8"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0F3228A-EF75-4524-AFBC-D9D93E6A55B2}" type="slidenum">
              <a:rPr lang="en-US" altLang="zh-CN" sz="1400">
                <a:solidFill>
                  <a:schemeClr val="bg2"/>
                </a:solidFill>
                <a:latin typeface="Tahoma" panose="020B0604030504040204" pitchFamily="34" charset="0"/>
              </a:rPr>
              <a:pPr eaLnBrk="1" hangingPunct="1"/>
              <a:t>164</a:t>
            </a:fld>
            <a:endParaRPr lang="en-US" altLang="zh-CN" sz="1400">
              <a:solidFill>
                <a:schemeClr val="bg2"/>
              </a:solidFill>
              <a:latin typeface="Tahoma" panose="020B0604030504040204" pitchFamily="34" charset="0"/>
            </a:endParaRPr>
          </a:p>
        </p:txBody>
      </p:sp>
      <p:sp>
        <p:nvSpPr>
          <p:cNvPr id="14343" name="AutoShape 4">
            <a:hlinkClick r:id="" action="ppaction://hlinkshowjump?jump=lastslideviewed" highlightClick="1"/>
          </p:cNvPr>
          <p:cNvSpPr>
            <a:spLocks noChangeArrowheads="1"/>
          </p:cNvSpPr>
          <p:nvPr/>
        </p:nvSpPr>
        <p:spPr bwMode="auto">
          <a:xfrm>
            <a:off x="8686800" y="6553200"/>
            <a:ext cx="304800" cy="304800"/>
          </a:xfrm>
          <a:prstGeom prst="actionButtonForwardNex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14338" name="Object 5"/>
          <p:cNvGraphicFramePr>
            <a:graphicFrameLocks noChangeAspect="1"/>
          </p:cNvGraphicFramePr>
          <p:nvPr/>
        </p:nvGraphicFramePr>
        <p:xfrm>
          <a:off x="0" y="1143000"/>
          <a:ext cx="9144000" cy="5357813"/>
        </p:xfrm>
        <a:graphic>
          <a:graphicData uri="http://schemas.openxmlformats.org/presentationml/2006/ole">
            <mc:AlternateContent xmlns:mc="http://schemas.openxmlformats.org/markup-compatibility/2006">
              <mc:Choice xmlns:v="urn:schemas-microsoft-com:vml" Requires="v">
                <p:oleObj spid="_x0000_s14344" r:id="rId3" imgW="5674053" imgH="3357139" progId="">
                  <p:embed/>
                </p:oleObj>
              </mc:Choice>
              <mc:Fallback>
                <p:oleObj r:id="rId3" imgW="5674053" imgH="335713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144000" cy="5357813"/>
                      </a:xfrm>
                      <a:prstGeom prst="rect">
                        <a:avLst/>
                      </a:prstGeom>
                      <a:solidFill>
                        <a:schemeClr val="tx2"/>
                      </a:solidFill>
                    </p:spPr>
                  </p:pic>
                </p:oleObj>
              </mc:Fallback>
            </mc:AlternateContent>
          </a:graphicData>
        </a:graphic>
      </p:graphicFrame>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8" name="Rectangle 2"/>
          <p:cNvSpPr>
            <a:spLocks noGrp="1" noChangeArrowheads="1"/>
          </p:cNvSpPr>
          <p:nvPr>
            <p:ph idx="1"/>
          </p:nvPr>
        </p:nvSpPr>
        <p:spPr>
          <a:xfrm>
            <a:off x="457200" y="609600"/>
            <a:ext cx="8229600" cy="2895600"/>
          </a:xfrm>
        </p:spPr>
        <p:txBody>
          <a:bodyPr/>
          <a:lstStyle/>
          <a:p>
            <a:pPr eaLnBrk="1" hangingPunct="1"/>
            <a:r>
              <a:rPr lang="en-US" altLang="zh-CN" smtClean="0"/>
              <a:t>(1) </a:t>
            </a:r>
            <a:r>
              <a:rPr lang="zh-CN" altLang="en-US" smtClean="0">
                <a:solidFill>
                  <a:srgbClr val="FFFF00"/>
                </a:solidFill>
              </a:rPr>
              <a:t>主存地址寄存器</a:t>
            </a:r>
            <a:r>
              <a:rPr lang="en-US" altLang="zh-CN" smtClean="0">
                <a:solidFill>
                  <a:srgbClr val="FFFF00"/>
                </a:solidFill>
              </a:rPr>
              <a:t>MAR</a:t>
            </a:r>
          </a:p>
          <a:p>
            <a:pPr eaLnBrk="1" hangingPunct="1"/>
            <a:r>
              <a:rPr lang="zh-CN" altLang="en-US" smtClean="0"/>
              <a:t>用于存放主存中需要交换数据的地址。</a:t>
            </a:r>
          </a:p>
          <a:p>
            <a:pPr eaLnBrk="1" hangingPunct="1"/>
            <a:r>
              <a:rPr lang="zh-CN" altLang="en-US" smtClean="0"/>
              <a:t>在</a:t>
            </a:r>
            <a:r>
              <a:rPr lang="en-US" altLang="zh-CN" smtClean="0"/>
              <a:t>DMA</a:t>
            </a:r>
            <a:r>
              <a:rPr lang="zh-CN" altLang="en-US" smtClean="0"/>
              <a:t>传送前，须通过程序将数据在主存中的首地址送到主存地址寄存器。在</a:t>
            </a:r>
            <a:r>
              <a:rPr lang="en-US" altLang="zh-CN" smtClean="0"/>
              <a:t>DMA</a:t>
            </a:r>
            <a:r>
              <a:rPr lang="zh-CN" altLang="en-US" smtClean="0"/>
              <a:t>传送过程中，每交换一次数据，将地址寄存器内容加</a:t>
            </a:r>
            <a:r>
              <a:rPr lang="en-US" altLang="zh-CN" smtClean="0"/>
              <a:t>/</a:t>
            </a:r>
            <a:r>
              <a:rPr lang="zh-CN" altLang="en-US" smtClean="0"/>
              <a:t>减</a:t>
            </a:r>
            <a:r>
              <a:rPr lang="en-US" altLang="zh-CN" smtClean="0"/>
              <a:t>1</a:t>
            </a:r>
            <a:r>
              <a:rPr lang="zh-CN" altLang="en-US" smtClean="0"/>
              <a:t>，指向下一单元，直到一批数据传送完毕为止。</a:t>
            </a:r>
          </a:p>
        </p:txBody>
      </p:sp>
      <p:sp>
        <p:nvSpPr>
          <p:cNvPr id="5" name="日期占位符 3"/>
          <p:cNvSpPr>
            <a:spLocks noGrp="1"/>
          </p:cNvSpPr>
          <p:nvPr>
            <p:ph type="dt" sz="half" idx="10"/>
          </p:nvPr>
        </p:nvSpPr>
        <p:spPr/>
        <p:txBody>
          <a:bodyPr/>
          <a:lstStyle/>
          <a:p>
            <a:pPr>
              <a:defRPr/>
            </a:pPr>
            <a:fld id="{543A33A0-31E3-46D0-928F-744A847DC7FD}"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DD695A6-F322-4436-A5DF-5296E9AB1E5B}" type="slidenum">
              <a:rPr lang="en-US" altLang="zh-CN" sz="1400">
                <a:solidFill>
                  <a:schemeClr val="bg2"/>
                </a:solidFill>
                <a:latin typeface="Tahoma" panose="020B0604030504040204" pitchFamily="34" charset="0"/>
              </a:rPr>
              <a:pPr eaLnBrk="1" hangingPunct="1"/>
              <a:t>165</a:t>
            </a:fld>
            <a:endParaRPr lang="en-US" altLang="zh-CN" sz="1400">
              <a:solidFill>
                <a:schemeClr val="bg2"/>
              </a:solidFill>
              <a:latin typeface="Tahoma" panose="020B0604030504040204" pitchFamily="34" charset="0"/>
            </a:endParaRPr>
          </a:p>
        </p:txBody>
      </p:sp>
      <p:sp>
        <p:nvSpPr>
          <p:cNvPr id="175109" name="AutoShape 3">
            <a:hlinkClick r:id="" action="ppaction://hlinkshowjump?jump=previousslide" highlightClick="1"/>
          </p:cNvPr>
          <p:cNvSpPr>
            <a:spLocks noChangeArrowheads="1"/>
          </p:cNvSpPr>
          <p:nvPr/>
        </p:nvSpPr>
        <p:spPr bwMode="auto">
          <a:xfrm>
            <a:off x="8610600" y="6553200"/>
            <a:ext cx="3048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8485" name="Rectangle 5"/>
          <p:cNvSpPr>
            <a:spLocks noChangeArrowheads="1"/>
          </p:cNvSpPr>
          <p:nvPr/>
        </p:nvSpPr>
        <p:spPr bwMode="auto">
          <a:xfrm>
            <a:off x="533400" y="3505200"/>
            <a:ext cx="822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Tx/>
              <a:buChar char="•"/>
            </a:pPr>
            <a:r>
              <a:rPr kumimoji="1" lang="en-US" altLang="zh-CN" b="1"/>
              <a:t>(2) </a:t>
            </a:r>
            <a:r>
              <a:rPr kumimoji="1" lang="zh-CN" altLang="en-US" b="1">
                <a:solidFill>
                  <a:srgbClr val="FFFF00"/>
                </a:solidFill>
              </a:rPr>
              <a:t>传输量计数器</a:t>
            </a:r>
            <a:r>
              <a:rPr kumimoji="1" lang="zh-CN" altLang="en-US" b="1"/>
              <a:t> </a:t>
            </a:r>
            <a:r>
              <a:rPr kumimoji="1" lang="en-US" altLang="zh-CN" b="1">
                <a:solidFill>
                  <a:srgbClr val="FFFF00"/>
                </a:solidFill>
              </a:rPr>
              <a:t>WC</a:t>
            </a:r>
          </a:p>
          <a:p>
            <a:pPr eaLnBrk="1" hangingPunct="1">
              <a:spcBef>
                <a:spcPct val="20000"/>
              </a:spcBef>
              <a:buClr>
                <a:schemeClr val="accent1"/>
              </a:buClr>
              <a:buFontTx/>
              <a:buChar char="•"/>
            </a:pPr>
            <a:r>
              <a:rPr kumimoji="1" lang="zh-CN" altLang="en-US" b="1"/>
              <a:t>用于记录传送数据的总字数。</a:t>
            </a:r>
          </a:p>
          <a:p>
            <a:pPr eaLnBrk="1" hangingPunct="1">
              <a:spcBef>
                <a:spcPct val="20000"/>
              </a:spcBef>
              <a:buClr>
                <a:schemeClr val="accent1"/>
              </a:buClr>
              <a:buFontTx/>
              <a:buChar char="•"/>
            </a:pPr>
            <a:r>
              <a:rPr kumimoji="1" lang="zh-CN" altLang="en-US" b="1"/>
              <a:t>传输量计数器一般采用补码表示要传送的数据量。在</a:t>
            </a:r>
            <a:r>
              <a:rPr kumimoji="1" lang="en-US" altLang="zh-CN" b="1"/>
              <a:t>DMA</a:t>
            </a:r>
            <a:r>
              <a:rPr kumimoji="1" lang="zh-CN" altLang="en-US" b="1"/>
              <a:t>传送过程中，每传送一个字（或字节）</a:t>
            </a:r>
            <a:r>
              <a:rPr kumimoji="1" lang="en-US" altLang="zh-CN" b="1"/>
              <a:t>,</a:t>
            </a:r>
            <a:r>
              <a:rPr kumimoji="1" lang="zh-CN" altLang="en-US" b="1"/>
              <a:t>计数器自动加</a:t>
            </a:r>
            <a:r>
              <a:rPr kumimoji="1" lang="en-US" altLang="zh-CN" b="1"/>
              <a:t>1</a:t>
            </a:r>
            <a:r>
              <a:rPr kumimoji="1" lang="zh-CN" altLang="en-US" b="1"/>
              <a:t>，当</a:t>
            </a:r>
            <a:r>
              <a:rPr kumimoji="1" lang="en-US" altLang="zh-CN" b="1"/>
              <a:t>WC</a:t>
            </a:r>
            <a:r>
              <a:rPr kumimoji="1" lang="zh-CN" altLang="en-US" b="1"/>
              <a:t>内容溢出时，表示数据已全部传送完毕，</a:t>
            </a:r>
            <a:r>
              <a:rPr kumimoji="1" lang="en-US" altLang="zh-CN" b="1"/>
              <a:t>DMAC</a:t>
            </a:r>
            <a:r>
              <a:rPr kumimoji="1" lang="zh-CN" altLang="en-US" b="1"/>
              <a:t>发出</a:t>
            </a:r>
            <a:r>
              <a:rPr kumimoji="1" lang="en-US" altLang="zh-CN" b="1"/>
              <a:t>DMA</a:t>
            </a:r>
            <a:r>
              <a:rPr kumimoji="1" lang="zh-CN" altLang="en-US" b="1"/>
              <a:t>传送结束信号。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2" name="Rectangle 2"/>
          <p:cNvSpPr>
            <a:spLocks noGrp="1" noChangeArrowheads="1"/>
          </p:cNvSpPr>
          <p:nvPr>
            <p:ph idx="1"/>
          </p:nvPr>
        </p:nvSpPr>
        <p:spPr>
          <a:xfrm>
            <a:off x="685800" y="533400"/>
            <a:ext cx="7924800" cy="3733800"/>
          </a:xfrm>
        </p:spPr>
        <p:txBody>
          <a:bodyPr/>
          <a:lstStyle/>
          <a:p>
            <a:pPr eaLnBrk="1" hangingPunct="1">
              <a:lnSpc>
                <a:spcPct val="90000"/>
              </a:lnSpc>
            </a:pPr>
            <a:r>
              <a:rPr lang="en-US" altLang="zh-CN" smtClean="0"/>
              <a:t>(3) </a:t>
            </a:r>
            <a:r>
              <a:rPr lang="zh-CN" altLang="en-US" smtClean="0">
                <a:solidFill>
                  <a:srgbClr val="FFFF00"/>
                </a:solidFill>
              </a:rPr>
              <a:t>数据缓冲寄存器</a:t>
            </a:r>
            <a:r>
              <a:rPr lang="en-US" altLang="zh-CN" smtClean="0">
                <a:solidFill>
                  <a:srgbClr val="FFFF00"/>
                </a:solidFill>
              </a:rPr>
              <a:t>DBR</a:t>
            </a:r>
          </a:p>
          <a:p>
            <a:pPr eaLnBrk="1" hangingPunct="1">
              <a:lnSpc>
                <a:spcPct val="90000"/>
              </a:lnSpc>
            </a:pPr>
            <a:r>
              <a:rPr lang="zh-CN" altLang="en-US" smtClean="0"/>
              <a:t>用于暂存每次传送的数据。</a:t>
            </a:r>
          </a:p>
          <a:p>
            <a:pPr eaLnBrk="1" hangingPunct="1">
              <a:lnSpc>
                <a:spcPct val="90000"/>
              </a:lnSpc>
            </a:pPr>
            <a:r>
              <a:rPr lang="zh-CN" altLang="en-US" smtClean="0"/>
              <a:t>通常</a:t>
            </a:r>
            <a:r>
              <a:rPr lang="en-US" altLang="zh-CN" smtClean="0"/>
              <a:t>DMA</a:t>
            </a:r>
            <a:r>
              <a:rPr lang="zh-CN" altLang="en-US" smtClean="0"/>
              <a:t>接口与主存之间采用字传送，而</a:t>
            </a:r>
            <a:r>
              <a:rPr lang="en-US" altLang="zh-CN" smtClean="0"/>
              <a:t>DMA</a:t>
            </a:r>
            <a:r>
              <a:rPr lang="zh-CN" altLang="en-US" smtClean="0"/>
              <a:t>与设备之间可能是字节或位传送。因此</a:t>
            </a:r>
            <a:r>
              <a:rPr lang="en-US" altLang="zh-CN" smtClean="0"/>
              <a:t>DMA</a:t>
            </a:r>
            <a:r>
              <a:rPr lang="zh-CN" altLang="en-US" smtClean="0"/>
              <a:t>接口中还可能包括有装配或拆卸字信息的硬件逻辑，如数据移位缓冲寄存器、字节计数器等。有的系统采用外设控制器上的数据缓冲器与内存单元之间通过数据总线直传的方法，这样就可以不用数据缓冲寄存器。 </a:t>
            </a:r>
          </a:p>
        </p:txBody>
      </p:sp>
      <p:sp>
        <p:nvSpPr>
          <p:cNvPr id="5" name="日期占位符 3"/>
          <p:cNvSpPr>
            <a:spLocks noGrp="1"/>
          </p:cNvSpPr>
          <p:nvPr>
            <p:ph type="dt" sz="half" idx="10"/>
          </p:nvPr>
        </p:nvSpPr>
        <p:spPr/>
        <p:txBody>
          <a:bodyPr/>
          <a:lstStyle/>
          <a:p>
            <a:pPr>
              <a:defRPr/>
            </a:pPr>
            <a:fld id="{DAB8367F-3E34-462C-9F08-04CCB6CF29B3}"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6127DBF-EBA0-4AC9-83EC-405BBDE4BEA5}" type="slidenum">
              <a:rPr lang="en-US" altLang="zh-CN" sz="1400">
                <a:solidFill>
                  <a:schemeClr val="bg2"/>
                </a:solidFill>
                <a:latin typeface="Tahoma" panose="020B0604030504040204" pitchFamily="34" charset="0"/>
              </a:rPr>
              <a:pPr eaLnBrk="1" hangingPunct="1"/>
              <a:t>166</a:t>
            </a:fld>
            <a:endParaRPr lang="en-US" altLang="zh-CN" sz="1400">
              <a:solidFill>
                <a:schemeClr val="bg2"/>
              </a:solidFill>
              <a:latin typeface="Tahoma" panose="020B0604030504040204" pitchFamily="34" charset="0"/>
            </a:endParaRPr>
          </a:p>
        </p:txBody>
      </p:sp>
      <p:sp>
        <p:nvSpPr>
          <p:cNvPr id="176133" name="AutoShape 3">
            <a:hlinkClick r:id="rId2" action="ppaction://hlinksldjump" highlightClick="1"/>
          </p:cNvPr>
          <p:cNvSpPr>
            <a:spLocks noChangeArrowheads="1"/>
          </p:cNvSpPr>
          <p:nvPr/>
        </p:nvSpPr>
        <p:spPr bwMode="auto">
          <a:xfrm>
            <a:off x="8763000" y="65532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9508" name="Rectangle 4"/>
          <p:cNvSpPr>
            <a:spLocks noChangeArrowheads="1"/>
          </p:cNvSpPr>
          <p:nvPr/>
        </p:nvSpPr>
        <p:spPr bwMode="auto">
          <a:xfrm>
            <a:off x="685800" y="4343400"/>
            <a:ext cx="7924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accent1"/>
              </a:buClr>
              <a:buFontTx/>
              <a:buChar char="•"/>
            </a:pPr>
            <a:r>
              <a:rPr kumimoji="1" lang="en-US" altLang="zh-CN" b="1">
                <a:cs typeface="Times New Roman" panose="02020603050405020304" pitchFamily="18" charset="0"/>
              </a:rPr>
              <a:t>(4) </a:t>
            </a:r>
            <a:r>
              <a:rPr kumimoji="1" lang="zh-CN" altLang="en-US" b="1">
                <a:solidFill>
                  <a:srgbClr val="FFFF00"/>
                </a:solidFill>
                <a:cs typeface="Times New Roman" panose="02020603050405020304" pitchFamily="18" charset="0"/>
              </a:rPr>
              <a:t>设备地址寄存器</a:t>
            </a:r>
            <a:r>
              <a:rPr kumimoji="1" lang="en-US" altLang="zh-CN" b="1">
                <a:solidFill>
                  <a:srgbClr val="FFFF00"/>
                </a:solidFill>
                <a:cs typeface="Times New Roman" panose="02020603050405020304" pitchFamily="18" charset="0"/>
              </a:rPr>
              <a:t>DAR</a:t>
            </a:r>
          </a:p>
          <a:p>
            <a:pPr eaLnBrk="1" hangingPunct="1">
              <a:lnSpc>
                <a:spcPct val="90000"/>
              </a:lnSpc>
              <a:spcBef>
                <a:spcPct val="20000"/>
              </a:spcBef>
              <a:buClr>
                <a:schemeClr val="accent1"/>
              </a:buClr>
              <a:buFontTx/>
              <a:buChar char="•"/>
            </a:pPr>
            <a:r>
              <a:rPr kumimoji="1" lang="zh-CN" altLang="en-US" b="1">
                <a:cs typeface="Times New Roman" panose="02020603050405020304" pitchFamily="18" charset="0"/>
              </a:rPr>
              <a:t>存放</a:t>
            </a:r>
            <a:r>
              <a:rPr kumimoji="1" lang="en-US" altLang="zh-CN" b="1">
                <a:cs typeface="Times New Roman" panose="02020603050405020304" pitchFamily="18" charset="0"/>
              </a:rPr>
              <a:t>I/O</a:t>
            </a:r>
            <a:r>
              <a:rPr kumimoji="1" lang="zh-CN" altLang="en-US" b="1">
                <a:cs typeface="Times New Roman" panose="02020603050405020304" pitchFamily="18" charset="0"/>
              </a:rPr>
              <a:t>设备的设备码或表示设备信息存储区的寻址信息。如磁盘数据所在的区号、盘面号和柱面号。具体内容取决于设备的数据格式和地址的编址方式。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6" name="Rectangle 2"/>
          <p:cNvSpPr>
            <a:spLocks noGrp="1" noChangeArrowheads="1"/>
          </p:cNvSpPr>
          <p:nvPr>
            <p:ph idx="1"/>
          </p:nvPr>
        </p:nvSpPr>
        <p:spPr>
          <a:xfrm>
            <a:off x="685800" y="609600"/>
            <a:ext cx="7772400" cy="2057400"/>
          </a:xfrm>
        </p:spPr>
        <p:txBody>
          <a:bodyPr/>
          <a:lstStyle/>
          <a:p>
            <a:pPr eaLnBrk="1" hangingPunct="1"/>
            <a:r>
              <a:rPr lang="en-US" altLang="zh-CN" smtClean="0"/>
              <a:t>(5) </a:t>
            </a:r>
            <a:r>
              <a:rPr lang="zh-CN" altLang="en-US" smtClean="0">
                <a:solidFill>
                  <a:srgbClr val="FFFF00"/>
                </a:solidFill>
              </a:rPr>
              <a:t>控制</a:t>
            </a:r>
            <a:r>
              <a:rPr lang="en-US" altLang="zh-CN" smtClean="0">
                <a:solidFill>
                  <a:srgbClr val="FFFF00"/>
                </a:solidFill>
              </a:rPr>
              <a:t>/</a:t>
            </a:r>
            <a:r>
              <a:rPr lang="zh-CN" altLang="en-US" smtClean="0">
                <a:solidFill>
                  <a:srgbClr val="FFFF00"/>
                </a:solidFill>
              </a:rPr>
              <a:t>状态寄存器</a:t>
            </a:r>
            <a:r>
              <a:rPr lang="zh-CN" altLang="en-US" smtClean="0"/>
              <a:t> </a:t>
            </a:r>
            <a:r>
              <a:rPr lang="en-US" altLang="zh-CN" smtClean="0">
                <a:solidFill>
                  <a:srgbClr val="FFFF00"/>
                </a:solidFill>
              </a:rPr>
              <a:t>CSR</a:t>
            </a:r>
          </a:p>
          <a:p>
            <a:pPr eaLnBrk="1" hangingPunct="1"/>
            <a:r>
              <a:rPr lang="zh-CN" altLang="en-US" smtClean="0"/>
              <a:t>存放有关控制和状态信息，如传送方式、读</a:t>
            </a:r>
            <a:r>
              <a:rPr lang="en-US" altLang="zh-CN" smtClean="0"/>
              <a:t>/</a:t>
            </a:r>
            <a:r>
              <a:rPr lang="zh-CN" altLang="en-US" smtClean="0"/>
              <a:t>写状态、传送完毕与否等。也可使用多个寄存器，分别存放控制字和状态字。</a:t>
            </a:r>
          </a:p>
        </p:txBody>
      </p:sp>
      <p:sp>
        <p:nvSpPr>
          <p:cNvPr id="5" name="日期占位符 3"/>
          <p:cNvSpPr>
            <a:spLocks noGrp="1"/>
          </p:cNvSpPr>
          <p:nvPr>
            <p:ph type="dt" sz="half" idx="10"/>
          </p:nvPr>
        </p:nvSpPr>
        <p:spPr/>
        <p:txBody>
          <a:bodyPr/>
          <a:lstStyle/>
          <a:p>
            <a:pPr>
              <a:defRPr/>
            </a:pPr>
            <a:fld id="{C9A696D7-3CA6-4B73-A19B-18C6E9562F0D}"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A092825-FE3A-4209-8482-719BE5BB1248}" type="slidenum">
              <a:rPr lang="en-US" altLang="zh-CN" sz="1400">
                <a:solidFill>
                  <a:schemeClr val="bg2"/>
                </a:solidFill>
                <a:latin typeface="Tahoma" panose="020B0604030504040204" pitchFamily="34" charset="0"/>
              </a:rPr>
              <a:pPr eaLnBrk="1" hangingPunct="1"/>
              <a:t>167</a:t>
            </a:fld>
            <a:endParaRPr lang="en-US" altLang="zh-CN" sz="1400">
              <a:solidFill>
                <a:schemeClr val="bg2"/>
              </a:solidFill>
              <a:latin typeface="Tahoma" panose="020B0604030504040204" pitchFamily="34" charset="0"/>
            </a:endParaRPr>
          </a:p>
        </p:txBody>
      </p:sp>
      <p:sp>
        <p:nvSpPr>
          <p:cNvPr id="177157" name="AutoShape 3">
            <a:hlinkClick r:id="rId2" action="ppaction://hlinksldjump" highlightClick="1"/>
          </p:cNvPr>
          <p:cNvSpPr>
            <a:spLocks noChangeArrowheads="1"/>
          </p:cNvSpPr>
          <p:nvPr/>
        </p:nvSpPr>
        <p:spPr bwMode="auto">
          <a:xfrm>
            <a:off x="8305800" y="60960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0532" name="Rectangle 4"/>
          <p:cNvSpPr>
            <a:spLocks noChangeArrowheads="1"/>
          </p:cNvSpPr>
          <p:nvPr/>
        </p:nvSpPr>
        <p:spPr bwMode="auto">
          <a:xfrm>
            <a:off x="609600" y="2819400"/>
            <a:ext cx="7772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Tx/>
              <a:buChar char="•"/>
            </a:pPr>
            <a:r>
              <a:rPr kumimoji="1" lang="en-US" altLang="zh-CN" b="1"/>
              <a:t>(6) </a:t>
            </a:r>
            <a:r>
              <a:rPr kumimoji="1" lang="en-US" altLang="zh-CN" b="1">
                <a:solidFill>
                  <a:srgbClr val="FFFF00"/>
                </a:solidFill>
              </a:rPr>
              <a:t>DMA</a:t>
            </a:r>
            <a:r>
              <a:rPr kumimoji="1" lang="zh-CN" altLang="en-US" b="1">
                <a:solidFill>
                  <a:srgbClr val="FFFF00"/>
                </a:solidFill>
              </a:rPr>
              <a:t>控制逻辑</a:t>
            </a:r>
          </a:p>
          <a:p>
            <a:pPr eaLnBrk="1" hangingPunct="1">
              <a:spcBef>
                <a:spcPct val="20000"/>
              </a:spcBef>
              <a:buClr>
                <a:schemeClr val="accent1"/>
              </a:buClr>
              <a:buFontTx/>
              <a:buChar char="•"/>
            </a:pPr>
            <a:r>
              <a:rPr kumimoji="1" lang="en-US" altLang="zh-CN" b="1"/>
              <a:t>DMA</a:t>
            </a:r>
            <a:r>
              <a:rPr kumimoji="1" lang="zh-CN" altLang="en-US" b="1"/>
              <a:t>控制逻辑负责完成</a:t>
            </a:r>
            <a:r>
              <a:rPr kumimoji="1" lang="en-US" altLang="zh-CN" b="1"/>
              <a:t>DMA</a:t>
            </a:r>
            <a:r>
              <a:rPr kumimoji="1" lang="zh-CN" altLang="en-US" b="1"/>
              <a:t>的预处理（初始化各类寄存器）、接收设备控制器送来的</a:t>
            </a:r>
            <a:r>
              <a:rPr kumimoji="1" lang="en-US" altLang="zh-CN" b="1"/>
              <a:t>DMA</a:t>
            </a:r>
            <a:r>
              <a:rPr kumimoji="1" lang="zh-CN" altLang="en-US" b="1"/>
              <a:t>请求信号、向设备控制器回答</a:t>
            </a:r>
            <a:r>
              <a:rPr kumimoji="1" lang="en-US" altLang="zh-CN" b="1"/>
              <a:t>DMA</a:t>
            </a:r>
            <a:r>
              <a:rPr kumimoji="1" lang="zh-CN" altLang="en-US" b="1"/>
              <a:t>允许（应答）信号、向系统申请总线以及控制总线实现</a:t>
            </a:r>
            <a:r>
              <a:rPr kumimoji="1" lang="en-US" altLang="zh-CN" b="1"/>
              <a:t>DMA</a:t>
            </a:r>
            <a:r>
              <a:rPr kumimoji="1" lang="zh-CN" altLang="en-US" b="1"/>
              <a:t>传输控制等工作。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80" name="Rectangle 2"/>
          <p:cNvSpPr>
            <a:spLocks noGrp="1" noChangeArrowheads="1"/>
          </p:cNvSpPr>
          <p:nvPr>
            <p:ph idx="1"/>
          </p:nvPr>
        </p:nvSpPr>
        <p:spPr>
          <a:xfrm>
            <a:off x="685800" y="762000"/>
            <a:ext cx="7772400" cy="5181600"/>
          </a:xfrm>
        </p:spPr>
        <p:txBody>
          <a:bodyPr/>
          <a:lstStyle/>
          <a:p>
            <a:pPr eaLnBrk="1" hangingPunct="1"/>
            <a:r>
              <a:rPr lang="en-US" altLang="zh-CN" smtClean="0"/>
              <a:t>(7) </a:t>
            </a:r>
            <a:r>
              <a:rPr lang="en-US" altLang="zh-CN" smtClean="0">
                <a:solidFill>
                  <a:srgbClr val="FFFF00"/>
                </a:solidFill>
              </a:rPr>
              <a:t>DMA</a:t>
            </a:r>
            <a:r>
              <a:rPr lang="zh-CN" altLang="en-US" smtClean="0">
                <a:solidFill>
                  <a:srgbClr val="FFFF00"/>
                </a:solidFill>
              </a:rPr>
              <a:t>中断控制逻辑</a:t>
            </a:r>
          </a:p>
          <a:p>
            <a:pPr eaLnBrk="1" hangingPunct="1"/>
            <a:r>
              <a:rPr lang="en-US" altLang="zh-CN" smtClean="0"/>
              <a:t>DMA</a:t>
            </a:r>
            <a:r>
              <a:rPr lang="zh-CN" altLang="en-US" smtClean="0"/>
              <a:t>中断控制逻辑负责在</a:t>
            </a:r>
            <a:r>
              <a:rPr lang="en-US" altLang="zh-CN" smtClean="0"/>
              <a:t>DMA</a:t>
            </a:r>
            <a:r>
              <a:rPr lang="zh-CN" altLang="en-US" smtClean="0"/>
              <a:t>操作完成后向</a:t>
            </a:r>
            <a:r>
              <a:rPr lang="en-US" altLang="zh-CN" smtClean="0"/>
              <a:t>CPU</a:t>
            </a:r>
            <a:r>
              <a:rPr lang="zh-CN" altLang="en-US" smtClean="0"/>
              <a:t>发出中断请求，申请</a:t>
            </a:r>
            <a:r>
              <a:rPr lang="en-US" altLang="zh-CN" smtClean="0"/>
              <a:t>CPU</a:t>
            </a:r>
            <a:r>
              <a:rPr lang="zh-CN" altLang="en-US" smtClean="0"/>
              <a:t>对</a:t>
            </a:r>
            <a:r>
              <a:rPr lang="en-US" altLang="zh-CN" smtClean="0"/>
              <a:t>DMA</a:t>
            </a:r>
            <a:r>
              <a:rPr lang="zh-CN" altLang="en-US" smtClean="0"/>
              <a:t>操作进行后处理或进行下一次</a:t>
            </a:r>
            <a:r>
              <a:rPr lang="en-US" altLang="zh-CN" smtClean="0"/>
              <a:t>DMA</a:t>
            </a:r>
            <a:r>
              <a:rPr lang="zh-CN" altLang="en-US" smtClean="0"/>
              <a:t>传送的预处理。</a:t>
            </a:r>
          </a:p>
          <a:p>
            <a:pPr eaLnBrk="1" hangingPunct="1"/>
            <a:r>
              <a:rPr lang="zh-CN" altLang="en-US" smtClean="0"/>
              <a:t>注意</a:t>
            </a:r>
            <a:r>
              <a:rPr lang="en-US" altLang="zh-CN" smtClean="0"/>
              <a:t>: DMA</a:t>
            </a:r>
            <a:r>
              <a:rPr lang="zh-CN" altLang="en-US" smtClean="0"/>
              <a:t>传送过程中的中断与</a:t>
            </a:r>
            <a:r>
              <a:rPr lang="en-US" altLang="zh-CN" smtClean="0"/>
              <a:t>I/O</a:t>
            </a:r>
            <a:r>
              <a:rPr lang="zh-CN" altLang="en-US" smtClean="0"/>
              <a:t>中断的技术相同，但中断的目的不同。</a:t>
            </a:r>
            <a:r>
              <a:rPr lang="en-US" altLang="zh-CN" smtClean="0"/>
              <a:t>I/O</a:t>
            </a:r>
            <a:r>
              <a:rPr lang="zh-CN" altLang="en-US" smtClean="0"/>
              <a:t>中断是为了数据的输入或输出，</a:t>
            </a:r>
            <a:r>
              <a:rPr lang="en-US" altLang="zh-CN" smtClean="0"/>
              <a:t>DMA</a:t>
            </a:r>
            <a:r>
              <a:rPr lang="zh-CN" altLang="en-US" smtClean="0"/>
              <a:t>传送过程中的中断是为了报告一批数据传送结束。它们是</a:t>
            </a:r>
            <a:r>
              <a:rPr lang="en-US" altLang="zh-CN" smtClean="0"/>
              <a:t>I/O</a:t>
            </a:r>
            <a:r>
              <a:rPr lang="zh-CN" altLang="en-US" smtClean="0"/>
              <a:t>系统中不同的中断事件。</a:t>
            </a:r>
          </a:p>
        </p:txBody>
      </p:sp>
      <p:sp>
        <p:nvSpPr>
          <p:cNvPr id="4" name="日期占位符 3"/>
          <p:cNvSpPr>
            <a:spLocks noGrp="1"/>
          </p:cNvSpPr>
          <p:nvPr>
            <p:ph type="dt" sz="half" idx="10"/>
          </p:nvPr>
        </p:nvSpPr>
        <p:spPr/>
        <p:txBody>
          <a:bodyPr/>
          <a:lstStyle/>
          <a:p>
            <a:pPr>
              <a:defRPr/>
            </a:pPr>
            <a:fld id="{991C69A3-631A-4193-93A4-9728411575C0}"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827F998-D8B4-4745-99D4-AF9FBE1C9577}" type="slidenum">
              <a:rPr lang="en-US" altLang="zh-CN" sz="1400">
                <a:solidFill>
                  <a:schemeClr val="bg2"/>
                </a:solidFill>
                <a:latin typeface="Tahoma" panose="020B0604030504040204" pitchFamily="34" charset="0"/>
              </a:rPr>
              <a:pPr eaLnBrk="1" hangingPunct="1"/>
              <a:t>168</a:t>
            </a:fld>
            <a:endParaRPr lang="en-US" altLang="zh-CN" sz="1400">
              <a:solidFill>
                <a:schemeClr val="bg2"/>
              </a:solidFill>
              <a:latin typeface="Tahoma" panose="020B0604030504040204" pitchFamily="34" charset="0"/>
            </a:endParaRPr>
          </a:p>
        </p:txBody>
      </p:sp>
      <p:sp>
        <p:nvSpPr>
          <p:cNvPr id="178181" name="AutoShape 3">
            <a:hlinkClick r:id="rId2" action="ppaction://hlinksldjump" highlightClick="1"/>
          </p:cNvPr>
          <p:cNvSpPr>
            <a:spLocks noChangeArrowheads="1"/>
          </p:cNvSpPr>
          <p:nvPr/>
        </p:nvSpPr>
        <p:spPr bwMode="auto">
          <a:xfrm>
            <a:off x="8458200" y="65532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4" name="Rectangle 2"/>
          <p:cNvSpPr>
            <a:spLocks noGrp="1" noChangeArrowheads="1"/>
          </p:cNvSpPr>
          <p:nvPr>
            <p:ph idx="1"/>
          </p:nvPr>
        </p:nvSpPr>
        <p:spPr>
          <a:xfrm>
            <a:off x="685800" y="685800"/>
            <a:ext cx="7772400" cy="5257800"/>
          </a:xfrm>
        </p:spPr>
        <p:txBody>
          <a:bodyPr/>
          <a:lstStyle/>
          <a:p>
            <a:pPr eaLnBrk="1" hangingPunct="1"/>
            <a:r>
              <a:rPr lang="en-US" altLang="zh-CN" smtClean="0"/>
              <a:t>(8) </a:t>
            </a:r>
            <a:r>
              <a:rPr lang="zh-CN" altLang="en-US" smtClean="0">
                <a:solidFill>
                  <a:srgbClr val="FFFF00"/>
                </a:solidFill>
              </a:rPr>
              <a:t>数据线、地址线和控制信号线</a:t>
            </a:r>
            <a:r>
              <a:rPr lang="zh-CN" altLang="en-US" smtClean="0"/>
              <a:t> </a:t>
            </a:r>
          </a:p>
          <a:p>
            <a:pPr eaLnBrk="1" hangingPunct="1"/>
            <a:r>
              <a:rPr lang="en-US" altLang="zh-CN" smtClean="0">
                <a:latin typeface="宋体" panose="02010600030101010101" pitchFamily="2" charset="-122"/>
              </a:rPr>
              <a:t>DMA</a:t>
            </a:r>
            <a:r>
              <a:rPr lang="zh-CN" altLang="en-US" smtClean="0">
                <a:latin typeface="宋体" panose="02010600030101010101" pitchFamily="2" charset="-122"/>
              </a:rPr>
              <a:t>控制器中设置了与主机和</a:t>
            </a:r>
            <a:r>
              <a:rPr lang="en-US" altLang="zh-CN" smtClean="0">
                <a:latin typeface="宋体" panose="02010600030101010101" pitchFamily="2" charset="-122"/>
              </a:rPr>
              <a:t>I/O</a:t>
            </a:r>
            <a:r>
              <a:rPr lang="zh-CN" altLang="en-US" smtClean="0">
                <a:latin typeface="宋体" panose="02010600030101010101" pitchFamily="2" charset="-122"/>
              </a:rPr>
              <a:t>设备两个方向的数据线、地址线和控制信号线以及有关收发与驱动电路。</a:t>
            </a:r>
            <a:r>
              <a:rPr lang="zh-CN" altLang="en-US" smtClean="0"/>
              <a:t> </a:t>
            </a:r>
          </a:p>
        </p:txBody>
      </p:sp>
      <p:sp>
        <p:nvSpPr>
          <p:cNvPr id="4" name="日期占位符 3"/>
          <p:cNvSpPr>
            <a:spLocks noGrp="1"/>
          </p:cNvSpPr>
          <p:nvPr>
            <p:ph type="dt" sz="half" idx="10"/>
          </p:nvPr>
        </p:nvSpPr>
        <p:spPr/>
        <p:txBody>
          <a:bodyPr/>
          <a:lstStyle/>
          <a:p>
            <a:pPr>
              <a:defRPr/>
            </a:pPr>
            <a:fld id="{BCB7A904-72AA-4B28-A8C2-36CEE0F5C670}"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BE81880-1DAF-4358-8F53-5E698671DB3A}" type="slidenum">
              <a:rPr lang="en-US" altLang="zh-CN" sz="1400">
                <a:solidFill>
                  <a:schemeClr val="bg2"/>
                </a:solidFill>
                <a:latin typeface="Tahoma" panose="020B0604030504040204" pitchFamily="34" charset="0"/>
              </a:rPr>
              <a:pPr eaLnBrk="1" hangingPunct="1"/>
              <a:t>169</a:t>
            </a:fld>
            <a:endParaRPr lang="en-US" altLang="zh-CN" sz="1400">
              <a:solidFill>
                <a:schemeClr val="bg2"/>
              </a:solidFill>
              <a:latin typeface="Tahoma" panose="020B0604030504040204" pitchFamily="34" charset="0"/>
            </a:endParaRPr>
          </a:p>
        </p:txBody>
      </p:sp>
      <p:sp>
        <p:nvSpPr>
          <p:cNvPr id="179205" name="AutoShape 3">
            <a:hlinkClick r:id="rId2" action="ppaction://hlinksldjump" highlightClick="1"/>
          </p:cNvPr>
          <p:cNvSpPr>
            <a:spLocks noChangeArrowheads="1"/>
          </p:cNvSpPr>
          <p:nvPr/>
        </p:nvSpPr>
        <p:spPr bwMode="auto">
          <a:xfrm>
            <a:off x="8534400" y="63246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685800" y="642938"/>
            <a:ext cx="7772400" cy="5300662"/>
          </a:xfrm>
        </p:spPr>
        <p:txBody>
          <a:bodyPr/>
          <a:lstStyle/>
          <a:p>
            <a:pPr eaLnBrk="1" hangingPunct="1"/>
            <a:r>
              <a:rPr lang="en-US" altLang="zh-CN" smtClean="0"/>
              <a:t>IOP</a:t>
            </a:r>
            <a:r>
              <a:rPr lang="zh-CN" altLang="en-US" smtClean="0"/>
              <a:t>可大可小，大的如在巨型机系统中，</a:t>
            </a:r>
            <a:r>
              <a:rPr lang="en-US" altLang="zh-CN" smtClean="0"/>
              <a:t>IOP</a:t>
            </a:r>
            <a:r>
              <a:rPr lang="zh-CN" altLang="en-US" smtClean="0"/>
              <a:t>可为一台通用的小型机或中型计算机，称为</a:t>
            </a:r>
            <a:r>
              <a:rPr lang="zh-CN" altLang="en-US" smtClean="0">
                <a:solidFill>
                  <a:srgbClr val="FFFF00"/>
                </a:solidFill>
              </a:rPr>
              <a:t>前端处理机</a:t>
            </a:r>
            <a:r>
              <a:rPr lang="zh-CN" altLang="en-US" smtClean="0"/>
              <a:t>；小的则为一块大规模集成电路芯片，如</a:t>
            </a:r>
            <a:r>
              <a:rPr lang="en-US" altLang="zh-CN" smtClean="0"/>
              <a:t>Intel</a:t>
            </a:r>
            <a:r>
              <a:rPr lang="zh-CN" altLang="en-US" smtClean="0"/>
              <a:t>公司为其微处理器</a:t>
            </a:r>
            <a:r>
              <a:rPr lang="en-US" altLang="zh-CN" smtClean="0"/>
              <a:t>(CPU)8086</a:t>
            </a:r>
            <a:r>
              <a:rPr lang="zh-CN" altLang="en-US" smtClean="0"/>
              <a:t>配套的</a:t>
            </a:r>
            <a:r>
              <a:rPr lang="en-US" altLang="zh-CN" smtClean="0"/>
              <a:t>IOP—8089</a:t>
            </a:r>
            <a:r>
              <a:rPr lang="zh-CN" altLang="en-US" smtClean="0"/>
              <a:t>。</a:t>
            </a:r>
            <a:endParaRPr lang="en-US" altLang="zh-CN" smtClean="0"/>
          </a:p>
          <a:p>
            <a:pPr eaLnBrk="1" hangingPunct="1"/>
            <a:r>
              <a:rPr lang="zh-CN" altLang="en-US" smtClean="0"/>
              <a:t>主机与</a:t>
            </a:r>
            <a:r>
              <a:rPr lang="en-US" altLang="zh-CN" smtClean="0"/>
              <a:t>I/O</a:t>
            </a:r>
            <a:r>
              <a:rPr lang="zh-CN" altLang="en-US" smtClean="0"/>
              <a:t>处理机之间可以通过高带宽总线或高速专用互联网络实现互联。</a:t>
            </a:r>
          </a:p>
          <a:p>
            <a:endParaRPr lang="zh-CN" altLang="en-US" smtClean="0"/>
          </a:p>
        </p:txBody>
      </p:sp>
      <p:sp>
        <p:nvSpPr>
          <p:cNvPr id="4" name="日期占位符 3"/>
          <p:cNvSpPr>
            <a:spLocks noGrp="1"/>
          </p:cNvSpPr>
          <p:nvPr>
            <p:ph type="dt" sz="half" idx="10"/>
          </p:nvPr>
        </p:nvSpPr>
        <p:spPr/>
        <p:txBody>
          <a:bodyPr/>
          <a:lstStyle/>
          <a:p>
            <a:pPr>
              <a:defRPr/>
            </a:pPr>
            <a:fld id="{32ECDEFD-34CE-4EA6-BFA9-AA135B02186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88F5D31-A726-4ACA-AAAA-8278D70DE385}" type="slidenum">
              <a:rPr lang="en-US" altLang="zh-CN" sz="1400">
                <a:solidFill>
                  <a:schemeClr val="bg2"/>
                </a:solidFill>
                <a:latin typeface="Tahoma" panose="020B0604030504040204" pitchFamily="34" charset="0"/>
              </a:rPr>
              <a:pPr eaLnBrk="1" hangingPunct="1"/>
              <a:t>17</a:t>
            </a:fld>
            <a:endParaRPr lang="en-US" altLang="zh-CN" sz="1400">
              <a:solidFill>
                <a:schemeClr val="bg2"/>
              </a:solidFill>
              <a:latin typeface="Tahoma" panose="020B0604030504040204" pitchFamily="34"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8" name="Rectangle 2"/>
          <p:cNvSpPr>
            <a:spLocks noGrp="1" noChangeArrowheads="1"/>
          </p:cNvSpPr>
          <p:nvPr>
            <p:ph type="title"/>
          </p:nvPr>
        </p:nvSpPr>
        <p:spPr>
          <a:xfrm>
            <a:off x="381000" y="381000"/>
            <a:ext cx="8262938" cy="838200"/>
          </a:xfrm>
        </p:spPr>
        <p:txBody>
          <a:bodyPr/>
          <a:lstStyle/>
          <a:p>
            <a:pPr eaLnBrk="1" hangingPunct="1"/>
            <a:r>
              <a:rPr lang="en-US" altLang="zh-CN" smtClean="0"/>
              <a:t>9.4.5  DMA</a:t>
            </a:r>
            <a:r>
              <a:rPr lang="zh-CN" altLang="en-US" smtClean="0"/>
              <a:t>控制方式下的数据传送过程 </a:t>
            </a:r>
          </a:p>
        </p:txBody>
      </p:sp>
      <p:sp>
        <p:nvSpPr>
          <p:cNvPr id="180229" name="Rectangle 3"/>
          <p:cNvSpPr>
            <a:spLocks noGrp="1" noChangeArrowheads="1"/>
          </p:cNvSpPr>
          <p:nvPr>
            <p:ph idx="1"/>
          </p:nvPr>
        </p:nvSpPr>
        <p:spPr>
          <a:xfrm>
            <a:off x="250825" y="1143000"/>
            <a:ext cx="8642350" cy="5410200"/>
          </a:xfrm>
        </p:spPr>
        <p:txBody>
          <a:bodyPr/>
          <a:lstStyle/>
          <a:p>
            <a:pPr eaLnBrk="1" hangingPunct="1"/>
            <a:r>
              <a:rPr lang="en-US" altLang="zh-CN" smtClean="0"/>
              <a:t>1. </a:t>
            </a:r>
            <a:r>
              <a:rPr lang="en-US" altLang="zh-CN" smtClean="0">
                <a:solidFill>
                  <a:srgbClr val="FFFF00"/>
                </a:solidFill>
              </a:rPr>
              <a:t>DMA</a:t>
            </a:r>
            <a:r>
              <a:rPr lang="zh-CN" altLang="en-US" smtClean="0">
                <a:solidFill>
                  <a:srgbClr val="FFFF00"/>
                </a:solidFill>
              </a:rPr>
              <a:t>预处理</a:t>
            </a:r>
          </a:p>
          <a:p>
            <a:pPr eaLnBrk="1" hangingPunct="1"/>
            <a:r>
              <a:rPr lang="zh-CN" altLang="en-US" smtClean="0"/>
              <a:t>在</a:t>
            </a:r>
            <a:r>
              <a:rPr lang="en-US" altLang="zh-CN" smtClean="0"/>
              <a:t>DMAC</a:t>
            </a:r>
            <a:r>
              <a:rPr lang="zh-CN" altLang="en-US" smtClean="0"/>
              <a:t>开始工作之前，</a:t>
            </a:r>
            <a:r>
              <a:rPr lang="en-US" altLang="zh-CN" smtClean="0"/>
              <a:t>CPU</a:t>
            </a:r>
            <a:r>
              <a:rPr lang="zh-CN" altLang="en-US" smtClean="0"/>
              <a:t>必须给它预置的信息：</a:t>
            </a:r>
          </a:p>
          <a:p>
            <a:pPr eaLnBrk="1" hangingPunct="1"/>
            <a:r>
              <a:rPr lang="zh-CN" altLang="en-US" smtClean="0"/>
              <a:t>① 控制寄存器写入</a:t>
            </a:r>
            <a:r>
              <a:rPr lang="en-US" altLang="zh-CN" smtClean="0"/>
              <a:t>DMA</a:t>
            </a:r>
            <a:r>
              <a:rPr lang="zh-CN" altLang="en-US" smtClean="0"/>
              <a:t>操作命令。给</a:t>
            </a:r>
            <a:r>
              <a:rPr lang="en-US" altLang="zh-CN" smtClean="0"/>
              <a:t>DMA</a:t>
            </a:r>
            <a:r>
              <a:rPr lang="zh-CN" altLang="en-US" smtClean="0"/>
              <a:t>控制逻辑指明数据传送方向是输入</a:t>
            </a:r>
            <a:r>
              <a:rPr lang="en-US" altLang="zh-CN" smtClean="0"/>
              <a:t>(</a:t>
            </a:r>
            <a:r>
              <a:rPr lang="zh-CN" altLang="en-US" smtClean="0"/>
              <a:t>主存写</a:t>
            </a:r>
            <a:r>
              <a:rPr lang="en-US" altLang="zh-CN" smtClean="0"/>
              <a:t>)</a:t>
            </a:r>
            <a:r>
              <a:rPr lang="zh-CN" altLang="en-US" smtClean="0"/>
              <a:t>还是输出</a:t>
            </a:r>
            <a:r>
              <a:rPr lang="en-US" altLang="zh-CN" smtClean="0"/>
              <a:t>(</a:t>
            </a:r>
            <a:r>
              <a:rPr lang="zh-CN" altLang="en-US" smtClean="0"/>
              <a:t>主存读</a:t>
            </a:r>
            <a:r>
              <a:rPr lang="en-US" altLang="zh-CN" smtClean="0"/>
              <a:t>)</a:t>
            </a:r>
            <a:r>
              <a:rPr lang="zh-CN" altLang="en-US" smtClean="0"/>
              <a:t>。</a:t>
            </a:r>
          </a:p>
          <a:p>
            <a:pPr eaLnBrk="1" hangingPunct="1"/>
            <a:r>
              <a:rPr lang="zh-CN" altLang="en-US" smtClean="0"/>
              <a:t>② 向</a:t>
            </a:r>
            <a:r>
              <a:rPr lang="en-US" altLang="zh-CN" smtClean="0"/>
              <a:t>DMA</a:t>
            </a:r>
            <a:r>
              <a:rPr lang="zh-CN" altLang="en-US" smtClean="0"/>
              <a:t>设备地址寄存器送入设备号，并启动设备。</a:t>
            </a:r>
          </a:p>
          <a:p>
            <a:pPr eaLnBrk="1" hangingPunct="1"/>
            <a:r>
              <a:rPr lang="zh-CN" altLang="en-US" smtClean="0"/>
              <a:t>③ 向</a:t>
            </a:r>
            <a:r>
              <a:rPr lang="en-US" altLang="zh-CN" smtClean="0"/>
              <a:t>DMA</a:t>
            </a:r>
            <a:r>
              <a:rPr lang="zh-CN" altLang="en-US" smtClean="0"/>
              <a:t>主存地址寄存器送入交换数据的主存起始地址。</a:t>
            </a:r>
          </a:p>
          <a:p>
            <a:pPr eaLnBrk="1" hangingPunct="1"/>
            <a:r>
              <a:rPr lang="zh-CN" altLang="en-US" smtClean="0"/>
              <a:t>④ 向传输量计数器送入交换数据的个数。</a:t>
            </a:r>
          </a:p>
        </p:txBody>
      </p:sp>
      <p:sp>
        <p:nvSpPr>
          <p:cNvPr id="5" name="日期占位符 3"/>
          <p:cNvSpPr>
            <a:spLocks noGrp="1"/>
          </p:cNvSpPr>
          <p:nvPr>
            <p:ph type="dt" sz="half" idx="10"/>
          </p:nvPr>
        </p:nvSpPr>
        <p:spPr/>
        <p:txBody>
          <a:bodyPr/>
          <a:lstStyle/>
          <a:p>
            <a:pPr>
              <a:defRPr/>
            </a:pPr>
            <a:fld id="{BB73FDAE-C57D-4669-A91F-7F08CC107B49}"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3EB51E3-E052-4BFC-BAE5-EB9CC54EC99A}" type="slidenum">
              <a:rPr lang="en-US" altLang="zh-CN" sz="1400">
                <a:solidFill>
                  <a:schemeClr val="bg2"/>
                </a:solidFill>
                <a:latin typeface="Tahoma" panose="020B0604030504040204" pitchFamily="34" charset="0"/>
              </a:rPr>
              <a:pPr eaLnBrk="1" hangingPunct="1"/>
              <a:t>170</a:t>
            </a:fld>
            <a:endParaRPr lang="en-US" altLang="zh-CN" sz="1400">
              <a:solidFill>
                <a:schemeClr val="bg2"/>
              </a:solidFill>
              <a:latin typeface="Tahoma" panose="020B0604030504040204" pitchFamily="34" charset="0"/>
            </a:endParaRPr>
          </a:p>
        </p:txBody>
      </p:sp>
      <p:sp>
        <p:nvSpPr>
          <p:cNvPr id="180230" name="AutoShape 4">
            <a:hlinkClick r:id="rId2" action="ppaction://hlinksldjump" highlightClick="1"/>
          </p:cNvPr>
          <p:cNvSpPr>
            <a:spLocks noChangeArrowheads="1"/>
          </p:cNvSpPr>
          <p:nvPr/>
        </p:nvSpPr>
        <p:spPr bwMode="auto">
          <a:xfrm>
            <a:off x="8534400" y="63246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2" name="Rectangle 2"/>
          <p:cNvSpPr>
            <a:spLocks noGrp="1" noChangeArrowheads="1"/>
          </p:cNvSpPr>
          <p:nvPr>
            <p:ph idx="1"/>
          </p:nvPr>
        </p:nvSpPr>
        <p:spPr>
          <a:xfrm>
            <a:off x="685800" y="685800"/>
            <a:ext cx="7772400" cy="5638800"/>
          </a:xfrm>
        </p:spPr>
        <p:txBody>
          <a:bodyPr/>
          <a:lstStyle/>
          <a:p>
            <a:pPr eaLnBrk="1" hangingPunct="1"/>
            <a:r>
              <a:rPr lang="zh-CN" altLang="en-US" smtClean="0">
                <a:solidFill>
                  <a:srgbClr val="FFFF00"/>
                </a:solidFill>
              </a:rPr>
              <a:t>预处理</a:t>
            </a:r>
            <a:r>
              <a:rPr lang="zh-CN" altLang="en-US" smtClean="0"/>
              <a:t>工作由</a:t>
            </a:r>
            <a:r>
              <a:rPr lang="en-US" altLang="zh-CN" smtClean="0"/>
              <a:t>CPU</a:t>
            </a:r>
            <a:r>
              <a:rPr lang="zh-CN" altLang="en-US" smtClean="0"/>
              <a:t>执行几条输入输出指令完成，称为初始化工作。初始化工作完成后，</a:t>
            </a:r>
            <a:r>
              <a:rPr lang="en-US" altLang="zh-CN" smtClean="0"/>
              <a:t>CPU</a:t>
            </a:r>
            <a:r>
              <a:rPr lang="zh-CN" altLang="en-US" smtClean="0"/>
              <a:t>继续执行原来的程序。</a:t>
            </a:r>
          </a:p>
          <a:p>
            <a:pPr eaLnBrk="1" hangingPunct="1"/>
            <a:r>
              <a:rPr lang="zh-CN" altLang="en-US" smtClean="0"/>
              <a:t>当外部设备准备好发送的数据</a:t>
            </a:r>
            <a:r>
              <a:rPr lang="en-US" altLang="zh-CN" smtClean="0"/>
              <a:t>(</a:t>
            </a:r>
            <a:r>
              <a:rPr lang="zh-CN" altLang="en-US" smtClean="0"/>
              <a:t>输入</a:t>
            </a:r>
            <a:r>
              <a:rPr lang="en-US" altLang="zh-CN" smtClean="0"/>
              <a:t>)</a:t>
            </a:r>
            <a:r>
              <a:rPr lang="zh-CN" altLang="en-US" smtClean="0"/>
              <a:t>或上次接受的数据已经处理完毕</a:t>
            </a:r>
            <a:r>
              <a:rPr lang="en-US" altLang="zh-CN" smtClean="0"/>
              <a:t>(</a:t>
            </a:r>
            <a:r>
              <a:rPr lang="zh-CN" altLang="en-US" smtClean="0"/>
              <a:t>输出</a:t>
            </a:r>
            <a:r>
              <a:rPr lang="en-US" altLang="zh-CN" smtClean="0"/>
              <a:t>)</a:t>
            </a:r>
            <a:r>
              <a:rPr lang="zh-CN" altLang="en-US" smtClean="0"/>
              <a:t>时，它便通过</a:t>
            </a:r>
            <a:r>
              <a:rPr lang="en-US" altLang="zh-CN" smtClean="0"/>
              <a:t>DMA</a:t>
            </a:r>
            <a:r>
              <a:rPr lang="zh-CN" altLang="en-US" smtClean="0"/>
              <a:t>接口向</a:t>
            </a:r>
            <a:r>
              <a:rPr lang="en-US" altLang="zh-CN" smtClean="0"/>
              <a:t>CPU</a:t>
            </a:r>
            <a:r>
              <a:rPr lang="zh-CN" altLang="en-US" smtClean="0"/>
              <a:t>提出占用总线的申请，若有多个</a:t>
            </a:r>
            <a:r>
              <a:rPr lang="en-US" altLang="zh-CN" smtClean="0"/>
              <a:t>DMA</a:t>
            </a:r>
            <a:r>
              <a:rPr lang="zh-CN" altLang="en-US" smtClean="0"/>
              <a:t>同时申请，则按轻重缓急由硬件排队判优逻辑决定优先等级。待设备得到主存总线的控制权后，数据的传送便由该</a:t>
            </a:r>
            <a:r>
              <a:rPr lang="en-US" altLang="zh-CN" smtClean="0"/>
              <a:t>DMAC</a:t>
            </a:r>
            <a:r>
              <a:rPr lang="zh-CN" altLang="en-US" smtClean="0"/>
              <a:t>进行管理。</a:t>
            </a:r>
          </a:p>
        </p:txBody>
      </p:sp>
      <p:sp>
        <p:nvSpPr>
          <p:cNvPr id="3" name="日期占位符 3"/>
          <p:cNvSpPr>
            <a:spLocks noGrp="1"/>
          </p:cNvSpPr>
          <p:nvPr>
            <p:ph type="dt" sz="half" idx="10"/>
          </p:nvPr>
        </p:nvSpPr>
        <p:spPr/>
        <p:txBody>
          <a:bodyPr/>
          <a:lstStyle/>
          <a:p>
            <a:pPr>
              <a:defRPr/>
            </a:pPr>
            <a:fld id="{85BB47D7-889C-4FA7-92D7-9DAE88B26FE2}"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4F30F80-F34B-4726-92A6-FD731AC01F0D}" type="slidenum">
              <a:rPr lang="en-US" altLang="zh-CN" sz="1400">
                <a:solidFill>
                  <a:schemeClr val="bg2"/>
                </a:solidFill>
                <a:latin typeface="Tahoma" panose="020B0604030504040204" pitchFamily="34" charset="0"/>
              </a:rPr>
              <a:pPr eaLnBrk="1" hangingPunct="1"/>
              <a:t>171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6" name="Rectangle 2"/>
          <p:cNvSpPr>
            <a:spLocks noGrp="1" noChangeArrowheads="1"/>
          </p:cNvSpPr>
          <p:nvPr>
            <p:ph type="title"/>
          </p:nvPr>
        </p:nvSpPr>
        <p:spPr/>
        <p:txBody>
          <a:bodyPr/>
          <a:lstStyle/>
          <a:p>
            <a:pPr eaLnBrk="1" hangingPunct="1"/>
            <a:r>
              <a:rPr lang="en-US" altLang="zh-CN" smtClean="0">
                <a:solidFill>
                  <a:schemeClr val="tx1"/>
                </a:solidFill>
              </a:rPr>
              <a:t>2</a:t>
            </a:r>
            <a:r>
              <a:rPr lang="zh-CN" altLang="en-US" smtClean="0">
                <a:solidFill>
                  <a:schemeClr val="tx1"/>
                </a:solidFill>
              </a:rPr>
              <a:t>．</a:t>
            </a:r>
            <a:r>
              <a:rPr lang="zh-CN" altLang="en-US" smtClean="0">
                <a:solidFill>
                  <a:srgbClr val="FFFF00"/>
                </a:solidFill>
              </a:rPr>
              <a:t>数据交换操作 </a:t>
            </a:r>
          </a:p>
        </p:txBody>
      </p:sp>
      <p:sp>
        <p:nvSpPr>
          <p:cNvPr id="182277" name="Rectangle 3"/>
          <p:cNvSpPr>
            <a:spLocks noGrp="1" noChangeArrowheads="1"/>
          </p:cNvSpPr>
          <p:nvPr>
            <p:ph idx="1"/>
          </p:nvPr>
        </p:nvSpPr>
        <p:spPr/>
        <p:txBody>
          <a:bodyPr/>
          <a:lstStyle/>
          <a:p>
            <a:pPr eaLnBrk="1" hangingPunct="1"/>
            <a:r>
              <a:rPr lang="en-US" altLang="zh-CN" smtClean="0"/>
              <a:t>DMAC</a:t>
            </a:r>
            <a:r>
              <a:rPr lang="zh-CN" altLang="en-US" smtClean="0"/>
              <a:t>获得总线后，即可按规定的传送方式，进行数据的输入或输出操作，直到将所有数据传输完毕，</a:t>
            </a:r>
            <a:r>
              <a:rPr lang="en-US" altLang="zh-CN" smtClean="0"/>
              <a:t>DMAC</a:t>
            </a:r>
            <a:r>
              <a:rPr lang="zh-CN" altLang="en-US" smtClean="0"/>
              <a:t>将总线交还给</a:t>
            </a:r>
            <a:r>
              <a:rPr lang="en-US" altLang="zh-CN" smtClean="0"/>
              <a:t>CPU</a:t>
            </a:r>
            <a:r>
              <a:rPr lang="zh-CN" altLang="en-US" smtClean="0"/>
              <a:t>。需要时还向</a:t>
            </a:r>
            <a:r>
              <a:rPr lang="en-US" altLang="zh-CN" smtClean="0"/>
              <a:t>CPU</a:t>
            </a:r>
            <a:r>
              <a:rPr lang="zh-CN" altLang="en-US" smtClean="0"/>
              <a:t>发出中断请求。</a:t>
            </a:r>
          </a:p>
        </p:txBody>
      </p:sp>
      <p:sp>
        <p:nvSpPr>
          <p:cNvPr id="4" name="日期占位符 3"/>
          <p:cNvSpPr>
            <a:spLocks noGrp="1"/>
          </p:cNvSpPr>
          <p:nvPr>
            <p:ph type="dt" sz="half" idx="10"/>
          </p:nvPr>
        </p:nvSpPr>
        <p:spPr/>
        <p:txBody>
          <a:bodyPr/>
          <a:lstStyle/>
          <a:p>
            <a:pPr>
              <a:defRPr/>
            </a:pPr>
            <a:fld id="{780463C4-E3DB-4E53-8A1C-4D1FB509C5B1}"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09A71D2-7137-414A-8B99-EA0E04F0CCBE}" type="slidenum">
              <a:rPr lang="en-US" altLang="zh-CN" sz="1400">
                <a:solidFill>
                  <a:schemeClr val="bg2"/>
                </a:solidFill>
                <a:latin typeface="Tahoma" panose="020B0604030504040204" pitchFamily="34" charset="0"/>
              </a:rPr>
              <a:pPr eaLnBrk="1" hangingPunct="1"/>
              <a:t>172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301" name="Rectangle 3"/>
          <p:cNvSpPr>
            <a:spLocks noGrp="1" noChangeArrowheads="1"/>
          </p:cNvSpPr>
          <p:nvPr>
            <p:ph type="title"/>
          </p:nvPr>
        </p:nvSpPr>
        <p:spPr/>
        <p:txBody>
          <a:bodyPr/>
          <a:lstStyle/>
          <a:p>
            <a:pPr eaLnBrk="1" hangingPunct="1"/>
            <a:r>
              <a:rPr lang="en-US" altLang="zh-CN" smtClean="0"/>
              <a:t>3. </a:t>
            </a:r>
            <a:r>
              <a:rPr lang="en-US" altLang="zh-CN" smtClean="0">
                <a:solidFill>
                  <a:srgbClr val="FFFF00"/>
                </a:solidFill>
              </a:rPr>
              <a:t>DMA</a:t>
            </a:r>
            <a:r>
              <a:rPr lang="zh-CN" altLang="en-US" smtClean="0">
                <a:solidFill>
                  <a:srgbClr val="FFFF00"/>
                </a:solidFill>
              </a:rPr>
              <a:t>后处理</a:t>
            </a:r>
          </a:p>
        </p:txBody>
      </p:sp>
      <p:sp>
        <p:nvSpPr>
          <p:cNvPr id="183300" name="Rectangle 2"/>
          <p:cNvSpPr>
            <a:spLocks noGrp="1" noChangeArrowheads="1"/>
          </p:cNvSpPr>
          <p:nvPr>
            <p:ph idx="1"/>
          </p:nvPr>
        </p:nvSpPr>
        <p:spPr>
          <a:xfrm>
            <a:off x="457200" y="1219200"/>
            <a:ext cx="8305800" cy="4724400"/>
          </a:xfrm>
        </p:spPr>
        <p:txBody>
          <a:bodyPr/>
          <a:lstStyle/>
          <a:p>
            <a:pPr eaLnBrk="1" hangingPunct="1"/>
            <a:r>
              <a:rPr lang="en-US" altLang="zh-CN" smtClean="0"/>
              <a:t>CPU</a:t>
            </a:r>
            <a:r>
              <a:rPr lang="zh-CN" altLang="en-US" smtClean="0"/>
              <a:t>响应中断后，为</a:t>
            </a:r>
            <a:r>
              <a:rPr lang="en-US" altLang="zh-CN" smtClean="0"/>
              <a:t>DMA</a:t>
            </a:r>
            <a:r>
              <a:rPr lang="zh-CN" altLang="en-US" smtClean="0"/>
              <a:t>传送作结束处理工作。</a:t>
            </a:r>
          </a:p>
          <a:p>
            <a:pPr eaLnBrk="1" hangingPunct="1"/>
            <a:r>
              <a:rPr lang="zh-CN" altLang="en-US" smtClean="0"/>
              <a:t>① 校验送入主存的数据是否正确</a:t>
            </a:r>
          </a:p>
          <a:p>
            <a:pPr eaLnBrk="1" hangingPunct="1"/>
            <a:r>
              <a:rPr lang="zh-CN" altLang="en-US" smtClean="0"/>
              <a:t>② 决定是否继续用</a:t>
            </a:r>
            <a:r>
              <a:rPr lang="en-US" altLang="zh-CN" smtClean="0"/>
              <a:t>DMA</a:t>
            </a:r>
            <a:r>
              <a:rPr lang="zh-CN" altLang="en-US" smtClean="0"/>
              <a:t>方式传送，还是结束传送</a:t>
            </a:r>
          </a:p>
          <a:p>
            <a:pPr eaLnBrk="1" hangingPunct="1"/>
            <a:r>
              <a:rPr lang="zh-CN" altLang="en-US" smtClean="0"/>
              <a:t>③ 测试在传送过程中是否发生了错误</a:t>
            </a:r>
          </a:p>
          <a:p>
            <a:pPr eaLnBrk="1" hangingPunct="1"/>
            <a:r>
              <a:rPr lang="zh-CN" altLang="en-US" smtClean="0"/>
              <a:t>④ 判断传送工作是否正常结束</a:t>
            </a:r>
          </a:p>
        </p:txBody>
      </p:sp>
      <p:sp>
        <p:nvSpPr>
          <p:cNvPr id="4" name="日期占位符 3"/>
          <p:cNvSpPr>
            <a:spLocks noGrp="1"/>
          </p:cNvSpPr>
          <p:nvPr>
            <p:ph type="dt" sz="half" idx="10"/>
          </p:nvPr>
        </p:nvSpPr>
        <p:spPr/>
        <p:txBody>
          <a:bodyPr/>
          <a:lstStyle/>
          <a:p>
            <a:pPr>
              <a:defRPr/>
            </a:pPr>
            <a:fld id="{5F15E38C-6AAB-4455-87ED-9B92E36167E4}"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FE9B448-0A7A-4830-BE40-87A799C488FB}" type="slidenum">
              <a:rPr lang="en-US" altLang="zh-CN" sz="1400">
                <a:solidFill>
                  <a:schemeClr val="bg2"/>
                </a:solidFill>
                <a:latin typeface="Tahoma" panose="020B0604030504040204" pitchFamily="34" charset="0"/>
              </a:rPr>
              <a:pPr eaLnBrk="1" hangingPunct="1"/>
              <a:t>173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endParaRPr lang="zh-CN" altLang="zh-CN" smtClean="0"/>
          </a:p>
        </p:txBody>
      </p:sp>
      <p:sp>
        <p:nvSpPr>
          <p:cNvPr id="15366" name="Rectangle 3"/>
          <p:cNvSpPr>
            <a:spLocks noGrp="1" noChangeArrowheads="1"/>
          </p:cNvSpPr>
          <p:nvPr>
            <p:ph idx="1"/>
          </p:nvPr>
        </p:nvSpPr>
        <p:spPr/>
        <p:txBody>
          <a:bodyPr/>
          <a:lstStyle/>
          <a:p>
            <a:pPr eaLnBrk="1" hangingPunct="1"/>
            <a:endParaRPr lang="zh-CN" altLang="zh-CN" smtClean="0"/>
          </a:p>
        </p:txBody>
      </p:sp>
      <p:sp>
        <p:nvSpPr>
          <p:cNvPr id="6" name="日期占位符 3"/>
          <p:cNvSpPr>
            <a:spLocks noGrp="1"/>
          </p:cNvSpPr>
          <p:nvPr>
            <p:ph type="dt" sz="half" idx="10"/>
          </p:nvPr>
        </p:nvSpPr>
        <p:spPr/>
        <p:txBody>
          <a:bodyPr/>
          <a:lstStyle/>
          <a:p>
            <a:pPr>
              <a:defRPr/>
            </a:pPr>
            <a:fld id="{5696AE85-10B0-46B5-86BF-111D6266F138}" type="datetime1">
              <a:rPr lang="zh-CN" altLang="en-US"/>
              <a:pPr>
                <a:defRPr/>
              </a:pPr>
              <a:t>2021/9/12</a:t>
            </a:fld>
            <a:endParaRPr lang="en-US" altLang="zh-CN"/>
          </a:p>
        </p:txBody>
      </p:sp>
      <p:sp>
        <p:nvSpPr>
          <p:cNvPr id="8"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DCE226D-E684-474F-9AC9-F43475C13626}" type="slidenum">
              <a:rPr lang="en-US" altLang="zh-CN" sz="1400">
                <a:solidFill>
                  <a:schemeClr val="bg2"/>
                </a:solidFill>
                <a:latin typeface="Tahoma" panose="020B0604030504040204" pitchFamily="34" charset="0"/>
              </a:rPr>
              <a:pPr eaLnBrk="1" hangingPunct="1"/>
              <a:t>174</a:t>
            </a:fld>
            <a:endParaRPr lang="en-US" altLang="zh-CN" sz="1400">
              <a:solidFill>
                <a:schemeClr val="bg2"/>
              </a:solidFill>
              <a:latin typeface="Tahoma" panose="020B0604030504040204" pitchFamily="34" charset="0"/>
            </a:endParaRPr>
          </a:p>
        </p:txBody>
      </p:sp>
      <p:sp>
        <p:nvSpPr>
          <p:cNvPr id="15367" name="Rectangle 4"/>
          <p:cNvSpPr>
            <a:spLocks noChangeArrowheads="1"/>
          </p:cNvSpPr>
          <p:nvPr/>
        </p:nvSpPr>
        <p:spPr bwMode="auto">
          <a:xfrm>
            <a:off x="1952625" y="1138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15362" name="Object 5"/>
          <p:cNvGraphicFramePr>
            <a:graphicFrameLocks noChangeAspect="1"/>
          </p:cNvGraphicFramePr>
          <p:nvPr/>
        </p:nvGraphicFramePr>
        <p:xfrm>
          <a:off x="685800" y="30163"/>
          <a:ext cx="7848600" cy="6864350"/>
        </p:xfrm>
        <a:graphic>
          <a:graphicData uri="http://schemas.openxmlformats.org/presentationml/2006/ole">
            <mc:AlternateContent xmlns:mc="http://schemas.openxmlformats.org/markup-compatibility/2006">
              <mc:Choice xmlns:v="urn:schemas-microsoft-com:vml" Requires="v">
                <p:oleObj spid="_x0000_s15368" r:id="rId3" imgW="5257800" imgH="5099622" progId="">
                  <p:embed/>
                </p:oleObj>
              </mc:Choice>
              <mc:Fallback>
                <p:oleObj r:id="rId3" imgW="5257800" imgH="5099622"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0163"/>
                        <a:ext cx="7848600" cy="6864350"/>
                      </a:xfrm>
                      <a:prstGeom prst="rect">
                        <a:avLst/>
                      </a:prstGeom>
                      <a:solidFill>
                        <a:schemeClr val="tx2"/>
                      </a:solidFill>
                    </p:spPr>
                  </p:pic>
                </p:oleObj>
              </mc:Fallback>
            </mc:AlternateContent>
          </a:graphicData>
        </a:graphic>
      </p:graphicFrame>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endParaRPr lang="zh-CN" altLang="zh-CN" smtClean="0"/>
          </a:p>
        </p:txBody>
      </p:sp>
      <p:sp>
        <p:nvSpPr>
          <p:cNvPr id="16390" name="Rectangle 3"/>
          <p:cNvSpPr>
            <a:spLocks noGrp="1" noChangeArrowheads="1"/>
          </p:cNvSpPr>
          <p:nvPr>
            <p:ph idx="1"/>
          </p:nvPr>
        </p:nvSpPr>
        <p:spPr/>
        <p:txBody>
          <a:bodyPr/>
          <a:lstStyle/>
          <a:p>
            <a:pPr eaLnBrk="1" hangingPunct="1"/>
            <a:endParaRPr lang="zh-CN" altLang="zh-CN" smtClean="0"/>
          </a:p>
        </p:txBody>
      </p:sp>
      <p:sp>
        <p:nvSpPr>
          <p:cNvPr id="17" name="日期占位符 3"/>
          <p:cNvSpPr>
            <a:spLocks noGrp="1"/>
          </p:cNvSpPr>
          <p:nvPr>
            <p:ph type="dt" sz="half" idx="10"/>
          </p:nvPr>
        </p:nvSpPr>
        <p:spPr/>
        <p:txBody>
          <a:bodyPr/>
          <a:lstStyle/>
          <a:p>
            <a:pPr>
              <a:defRPr/>
            </a:pPr>
            <a:fld id="{E792EB0C-194E-4416-8576-D62365D628FD}" type="datetime1">
              <a:rPr lang="zh-CN" altLang="en-US"/>
              <a:pPr>
                <a:defRPr/>
              </a:pPr>
              <a:t>2021/9/12</a:t>
            </a:fld>
            <a:endParaRPr lang="en-US" altLang="zh-CN"/>
          </a:p>
        </p:txBody>
      </p:sp>
      <p:sp>
        <p:nvSpPr>
          <p:cNvPr id="19"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76B1F55-974B-47ED-BCB1-640E9A299990}" type="slidenum">
              <a:rPr lang="en-US" altLang="zh-CN" sz="1400">
                <a:solidFill>
                  <a:schemeClr val="bg2"/>
                </a:solidFill>
                <a:latin typeface="Tahoma" panose="020B0604030504040204" pitchFamily="34" charset="0"/>
              </a:rPr>
              <a:pPr eaLnBrk="1" hangingPunct="1"/>
              <a:t>175</a:t>
            </a:fld>
            <a:endParaRPr lang="en-US" altLang="zh-CN" sz="1400">
              <a:solidFill>
                <a:schemeClr val="bg2"/>
              </a:solidFill>
              <a:latin typeface="Tahoma" panose="020B0604030504040204" pitchFamily="34" charset="0"/>
            </a:endParaRPr>
          </a:p>
        </p:txBody>
      </p:sp>
      <p:graphicFrame>
        <p:nvGraphicFramePr>
          <p:cNvPr id="16386" name="Object 4"/>
          <p:cNvGraphicFramePr>
            <a:graphicFrameLocks noChangeAspect="1"/>
          </p:cNvGraphicFramePr>
          <p:nvPr/>
        </p:nvGraphicFramePr>
        <p:xfrm>
          <a:off x="152400" y="152400"/>
          <a:ext cx="8839200" cy="6200775"/>
        </p:xfrm>
        <a:graphic>
          <a:graphicData uri="http://schemas.openxmlformats.org/presentationml/2006/ole">
            <mc:AlternateContent xmlns:mc="http://schemas.openxmlformats.org/markup-compatibility/2006">
              <mc:Choice xmlns:v="urn:schemas-microsoft-com:vml" Requires="v">
                <p:oleObj spid="_x0000_s16403" name="位图图像" r:id="rId3" imgW="6706536" imgH="4704762" progId="PBrush">
                  <p:embed/>
                </p:oleObj>
              </mc:Choice>
              <mc:Fallback>
                <p:oleObj name="位图图像" r:id="rId3" imgW="6706536" imgH="4704762"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839200"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1" name="AutoShape 5">
            <a:hlinkClick r:id="" action="ppaction://hlinkshowjump?jump=lastslideviewed" highlightClick="1"/>
          </p:cNvPr>
          <p:cNvSpPr>
            <a:spLocks noChangeArrowheads="1"/>
          </p:cNvSpPr>
          <p:nvPr/>
        </p:nvSpPr>
        <p:spPr bwMode="auto">
          <a:xfrm>
            <a:off x="8458200" y="6553200"/>
            <a:ext cx="457200" cy="304800"/>
          </a:xfrm>
          <a:prstGeom prst="actionButtonForwardNex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8726" name="AutoShape 6"/>
          <p:cNvSpPr>
            <a:spLocks noChangeArrowheads="1"/>
          </p:cNvSpPr>
          <p:nvPr/>
        </p:nvSpPr>
        <p:spPr bwMode="auto">
          <a:xfrm>
            <a:off x="5580063" y="5013325"/>
            <a:ext cx="431800" cy="720725"/>
          </a:xfrm>
          <a:prstGeom prst="upDownArrow">
            <a:avLst>
              <a:gd name="adj1" fmla="val 50000"/>
              <a:gd name="adj2" fmla="val 33382"/>
            </a:avLst>
          </a:prstGeom>
          <a:solidFill>
            <a:srgbClr val="FF0000"/>
          </a:solidFill>
          <a:ln w="28575">
            <a:solidFill>
              <a:schemeClr val="tx1"/>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8727" name="Line 7"/>
          <p:cNvSpPr>
            <a:spLocks noChangeShapeType="1"/>
          </p:cNvSpPr>
          <p:nvPr/>
        </p:nvSpPr>
        <p:spPr bwMode="auto">
          <a:xfrm flipH="1">
            <a:off x="3924300" y="5949950"/>
            <a:ext cx="15113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28" name="Line 8"/>
          <p:cNvSpPr>
            <a:spLocks noChangeShapeType="1"/>
          </p:cNvSpPr>
          <p:nvPr/>
        </p:nvSpPr>
        <p:spPr bwMode="auto">
          <a:xfrm flipV="1">
            <a:off x="3924300" y="4508500"/>
            <a:ext cx="0" cy="14414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29" name="Line 9"/>
          <p:cNvSpPr>
            <a:spLocks noChangeShapeType="1"/>
          </p:cNvSpPr>
          <p:nvPr/>
        </p:nvSpPr>
        <p:spPr bwMode="auto">
          <a:xfrm flipV="1">
            <a:off x="3995738" y="620713"/>
            <a:ext cx="0" cy="13684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30" name="Line 10"/>
          <p:cNvSpPr>
            <a:spLocks noChangeShapeType="1"/>
          </p:cNvSpPr>
          <p:nvPr/>
        </p:nvSpPr>
        <p:spPr bwMode="auto">
          <a:xfrm>
            <a:off x="3708400" y="620713"/>
            <a:ext cx="0" cy="13684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32" name="AutoShape 12"/>
          <p:cNvSpPr>
            <a:spLocks noChangeArrowheads="1"/>
          </p:cNvSpPr>
          <p:nvPr/>
        </p:nvSpPr>
        <p:spPr bwMode="auto">
          <a:xfrm>
            <a:off x="6877050" y="549275"/>
            <a:ext cx="360363" cy="1439863"/>
          </a:xfrm>
          <a:prstGeom prst="upArrow">
            <a:avLst>
              <a:gd name="adj1" fmla="val 50000"/>
              <a:gd name="adj2" fmla="val 99890"/>
            </a:avLst>
          </a:prstGeom>
          <a:solidFill>
            <a:srgbClr val="FF0000"/>
          </a:solidFill>
          <a:ln w="28575">
            <a:solidFill>
              <a:schemeClr val="tx1"/>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8734" name="Line 14"/>
          <p:cNvSpPr>
            <a:spLocks noChangeShapeType="1"/>
          </p:cNvSpPr>
          <p:nvPr/>
        </p:nvSpPr>
        <p:spPr bwMode="auto">
          <a:xfrm>
            <a:off x="3708400" y="4437063"/>
            <a:ext cx="0" cy="172878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35" name="Line 15"/>
          <p:cNvSpPr>
            <a:spLocks noChangeShapeType="1"/>
          </p:cNvSpPr>
          <p:nvPr/>
        </p:nvSpPr>
        <p:spPr bwMode="auto">
          <a:xfrm>
            <a:off x="3708400" y="6092825"/>
            <a:ext cx="17272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36" name="AutoShape 16"/>
          <p:cNvSpPr>
            <a:spLocks noChangeArrowheads="1"/>
          </p:cNvSpPr>
          <p:nvPr/>
        </p:nvSpPr>
        <p:spPr bwMode="auto">
          <a:xfrm>
            <a:off x="5546725" y="549275"/>
            <a:ext cx="431800" cy="4032250"/>
          </a:xfrm>
          <a:prstGeom prst="upDownArrow">
            <a:avLst>
              <a:gd name="adj1" fmla="val 50000"/>
              <a:gd name="adj2" fmla="val 69129"/>
            </a:avLst>
          </a:prstGeom>
          <a:solidFill>
            <a:srgbClr val="FF0000"/>
          </a:solidFill>
          <a:ln w="28575">
            <a:solidFill>
              <a:schemeClr val="tx1"/>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8737" name="Oval 17"/>
          <p:cNvSpPr>
            <a:spLocks noChangeArrowheads="1"/>
          </p:cNvSpPr>
          <p:nvPr/>
        </p:nvSpPr>
        <p:spPr bwMode="auto">
          <a:xfrm>
            <a:off x="7667625" y="1989138"/>
            <a:ext cx="433388" cy="4318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8738" name="Oval 18"/>
          <p:cNvSpPr>
            <a:spLocks noChangeArrowheads="1"/>
          </p:cNvSpPr>
          <p:nvPr/>
        </p:nvSpPr>
        <p:spPr bwMode="auto">
          <a:xfrm>
            <a:off x="7667625" y="2852738"/>
            <a:ext cx="433388" cy="4318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58726"/>
                                        </p:tgtEl>
                                        <p:attrNameLst>
                                          <p:attrName>style.visibility</p:attrName>
                                        </p:attrNameLst>
                                      </p:cBhvr>
                                      <p:to>
                                        <p:strVal val="visible"/>
                                      </p:to>
                                    </p:set>
                                    <p:anim calcmode="lin" valueType="num">
                                      <p:cBhvr>
                                        <p:cTn id="7" dur="500" fill="hold"/>
                                        <p:tgtEl>
                                          <p:spTgt spid="158726"/>
                                        </p:tgtEl>
                                        <p:attrNameLst>
                                          <p:attrName>ppt_x</p:attrName>
                                        </p:attrNameLst>
                                      </p:cBhvr>
                                      <p:tavLst>
                                        <p:tav tm="0">
                                          <p:val>
                                            <p:strVal val="#ppt_x"/>
                                          </p:val>
                                        </p:tav>
                                        <p:tav tm="100000">
                                          <p:val>
                                            <p:strVal val="#ppt_x"/>
                                          </p:val>
                                        </p:tav>
                                      </p:tavLst>
                                    </p:anim>
                                    <p:anim calcmode="lin" valueType="num">
                                      <p:cBhvr>
                                        <p:cTn id="8" dur="500" fill="hold"/>
                                        <p:tgtEl>
                                          <p:spTgt spid="158726"/>
                                        </p:tgtEl>
                                        <p:attrNameLst>
                                          <p:attrName>ppt_y</p:attrName>
                                        </p:attrNameLst>
                                      </p:cBhvr>
                                      <p:tavLst>
                                        <p:tav tm="0">
                                          <p:val>
                                            <p:strVal val="#ppt_y+#ppt_h/2"/>
                                          </p:val>
                                        </p:tav>
                                        <p:tav tm="100000">
                                          <p:val>
                                            <p:strVal val="#ppt_y"/>
                                          </p:val>
                                        </p:tav>
                                      </p:tavLst>
                                    </p:anim>
                                    <p:anim calcmode="lin" valueType="num">
                                      <p:cBhvr>
                                        <p:cTn id="9" dur="500" fill="hold"/>
                                        <p:tgtEl>
                                          <p:spTgt spid="158726"/>
                                        </p:tgtEl>
                                        <p:attrNameLst>
                                          <p:attrName>ppt_w</p:attrName>
                                        </p:attrNameLst>
                                      </p:cBhvr>
                                      <p:tavLst>
                                        <p:tav tm="0">
                                          <p:val>
                                            <p:strVal val="#ppt_w"/>
                                          </p:val>
                                        </p:tav>
                                        <p:tav tm="100000">
                                          <p:val>
                                            <p:strVal val="#ppt_w"/>
                                          </p:val>
                                        </p:tav>
                                      </p:tavLst>
                                    </p:anim>
                                    <p:anim calcmode="lin" valueType="num">
                                      <p:cBhvr>
                                        <p:cTn id="10" dur="500" fill="hold"/>
                                        <p:tgtEl>
                                          <p:spTgt spid="158726"/>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158727"/>
                                        </p:tgtEl>
                                        <p:attrNameLst>
                                          <p:attrName>style.visibility</p:attrName>
                                        </p:attrNameLst>
                                      </p:cBhvr>
                                      <p:to>
                                        <p:strVal val="visible"/>
                                      </p:to>
                                    </p:set>
                                    <p:anim calcmode="lin" valueType="num">
                                      <p:cBhvr>
                                        <p:cTn id="15" dur="500" fill="hold"/>
                                        <p:tgtEl>
                                          <p:spTgt spid="158727"/>
                                        </p:tgtEl>
                                        <p:attrNameLst>
                                          <p:attrName>ppt_x</p:attrName>
                                        </p:attrNameLst>
                                      </p:cBhvr>
                                      <p:tavLst>
                                        <p:tav tm="0">
                                          <p:val>
                                            <p:strVal val="#ppt_x+#ppt_w/2"/>
                                          </p:val>
                                        </p:tav>
                                        <p:tav tm="100000">
                                          <p:val>
                                            <p:strVal val="#ppt_x"/>
                                          </p:val>
                                        </p:tav>
                                      </p:tavLst>
                                    </p:anim>
                                    <p:anim calcmode="lin" valueType="num">
                                      <p:cBhvr>
                                        <p:cTn id="16" dur="500" fill="hold"/>
                                        <p:tgtEl>
                                          <p:spTgt spid="158727"/>
                                        </p:tgtEl>
                                        <p:attrNameLst>
                                          <p:attrName>ppt_y</p:attrName>
                                        </p:attrNameLst>
                                      </p:cBhvr>
                                      <p:tavLst>
                                        <p:tav tm="0">
                                          <p:val>
                                            <p:strVal val="#ppt_y"/>
                                          </p:val>
                                        </p:tav>
                                        <p:tav tm="100000">
                                          <p:val>
                                            <p:strVal val="#ppt_y"/>
                                          </p:val>
                                        </p:tav>
                                      </p:tavLst>
                                    </p:anim>
                                    <p:anim calcmode="lin" valueType="num">
                                      <p:cBhvr>
                                        <p:cTn id="17" dur="500" fill="hold"/>
                                        <p:tgtEl>
                                          <p:spTgt spid="158727"/>
                                        </p:tgtEl>
                                        <p:attrNameLst>
                                          <p:attrName>ppt_w</p:attrName>
                                        </p:attrNameLst>
                                      </p:cBhvr>
                                      <p:tavLst>
                                        <p:tav tm="0">
                                          <p:val>
                                            <p:fltVal val="0"/>
                                          </p:val>
                                        </p:tav>
                                        <p:tav tm="100000">
                                          <p:val>
                                            <p:strVal val="#ppt_w"/>
                                          </p:val>
                                        </p:tav>
                                      </p:tavLst>
                                    </p:anim>
                                    <p:anim calcmode="lin" valueType="num">
                                      <p:cBhvr>
                                        <p:cTn id="18" dur="500" fill="hold"/>
                                        <p:tgtEl>
                                          <p:spTgt spid="158727"/>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158728"/>
                                        </p:tgtEl>
                                        <p:attrNameLst>
                                          <p:attrName>style.visibility</p:attrName>
                                        </p:attrNameLst>
                                      </p:cBhvr>
                                      <p:to>
                                        <p:strVal val="visible"/>
                                      </p:to>
                                    </p:set>
                                    <p:anim calcmode="lin" valueType="num">
                                      <p:cBhvr>
                                        <p:cTn id="23" dur="500" fill="hold"/>
                                        <p:tgtEl>
                                          <p:spTgt spid="158728"/>
                                        </p:tgtEl>
                                        <p:attrNameLst>
                                          <p:attrName>ppt_x</p:attrName>
                                        </p:attrNameLst>
                                      </p:cBhvr>
                                      <p:tavLst>
                                        <p:tav tm="0">
                                          <p:val>
                                            <p:strVal val="#ppt_x"/>
                                          </p:val>
                                        </p:tav>
                                        <p:tav tm="100000">
                                          <p:val>
                                            <p:strVal val="#ppt_x"/>
                                          </p:val>
                                        </p:tav>
                                      </p:tavLst>
                                    </p:anim>
                                    <p:anim calcmode="lin" valueType="num">
                                      <p:cBhvr>
                                        <p:cTn id="24" dur="500" fill="hold"/>
                                        <p:tgtEl>
                                          <p:spTgt spid="158728"/>
                                        </p:tgtEl>
                                        <p:attrNameLst>
                                          <p:attrName>ppt_y</p:attrName>
                                        </p:attrNameLst>
                                      </p:cBhvr>
                                      <p:tavLst>
                                        <p:tav tm="0">
                                          <p:val>
                                            <p:strVal val="#ppt_y+#ppt_h/2"/>
                                          </p:val>
                                        </p:tav>
                                        <p:tav tm="100000">
                                          <p:val>
                                            <p:strVal val="#ppt_y"/>
                                          </p:val>
                                        </p:tav>
                                      </p:tavLst>
                                    </p:anim>
                                    <p:anim calcmode="lin" valueType="num">
                                      <p:cBhvr>
                                        <p:cTn id="25" dur="500" fill="hold"/>
                                        <p:tgtEl>
                                          <p:spTgt spid="158728"/>
                                        </p:tgtEl>
                                        <p:attrNameLst>
                                          <p:attrName>ppt_w</p:attrName>
                                        </p:attrNameLst>
                                      </p:cBhvr>
                                      <p:tavLst>
                                        <p:tav tm="0">
                                          <p:val>
                                            <p:strVal val="#ppt_w"/>
                                          </p:val>
                                        </p:tav>
                                        <p:tav tm="100000">
                                          <p:val>
                                            <p:strVal val="#ppt_w"/>
                                          </p:val>
                                        </p:tav>
                                      </p:tavLst>
                                    </p:anim>
                                    <p:anim calcmode="lin" valueType="num">
                                      <p:cBhvr>
                                        <p:cTn id="26" dur="500" fill="hold"/>
                                        <p:tgtEl>
                                          <p:spTgt spid="158728"/>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158729"/>
                                        </p:tgtEl>
                                        <p:attrNameLst>
                                          <p:attrName>style.visibility</p:attrName>
                                        </p:attrNameLst>
                                      </p:cBhvr>
                                      <p:to>
                                        <p:strVal val="visible"/>
                                      </p:to>
                                    </p:set>
                                    <p:anim calcmode="lin" valueType="num">
                                      <p:cBhvr>
                                        <p:cTn id="31" dur="500" fill="hold"/>
                                        <p:tgtEl>
                                          <p:spTgt spid="158729"/>
                                        </p:tgtEl>
                                        <p:attrNameLst>
                                          <p:attrName>ppt_x</p:attrName>
                                        </p:attrNameLst>
                                      </p:cBhvr>
                                      <p:tavLst>
                                        <p:tav tm="0">
                                          <p:val>
                                            <p:strVal val="#ppt_x"/>
                                          </p:val>
                                        </p:tav>
                                        <p:tav tm="100000">
                                          <p:val>
                                            <p:strVal val="#ppt_x"/>
                                          </p:val>
                                        </p:tav>
                                      </p:tavLst>
                                    </p:anim>
                                    <p:anim calcmode="lin" valueType="num">
                                      <p:cBhvr>
                                        <p:cTn id="32" dur="500" fill="hold"/>
                                        <p:tgtEl>
                                          <p:spTgt spid="158729"/>
                                        </p:tgtEl>
                                        <p:attrNameLst>
                                          <p:attrName>ppt_y</p:attrName>
                                        </p:attrNameLst>
                                      </p:cBhvr>
                                      <p:tavLst>
                                        <p:tav tm="0">
                                          <p:val>
                                            <p:strVal val="#ppt_y+#ppt_h/2"/>
                                          </p:val>
                                        </p:tav>
                                        <p:tav tm="100000">
                                          <p:val>
                                            <p:strVal val="#ppt_y"/>
                                          </p:val>
                                        </p:tav>
                                      </p:tavLst>
                                    </p:anim>
                                    <p:anim calcmode="lin" valueType="num">
                                      <p:cBhvr>
                                        <p:cTn id="33" dur="500" fill="hold"/>
                                        <p:tgtEl>
                                          <p:spTgt spid="158729"/>
                                        </p:tgtEl>
                                        <p:attrNameLst>
                                          <p:attrName>ppt_w</p:attrName>
                                        </p:attrNameLst>
                                      </p:cBhvr>
                                      <p:tavLst>
                                        <p:tav tm="0">
                                          <p:val>
                                            <p:strVal val="#ppt_w"/>
                                          </p:val>
                                        </p:tav>
                                        <p:tav tm="100000">
                                          <p:val>
                                            <p:strVal val="#ppt_w"/>
                                          </p:val>
                                        </p:tav>
                                      </p:tavLst>
                                    </p:anim>
                                    <p:anim calcmode="lin" valueType="num">
                                      <p:cBhvr>
                                        <p:cTn id="34" dur="500" fill="hold"/>
                                        <p:tgtEl>
                                          <p:spTgt spid="158729"/>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158730"/>
                                        </p:tgtEl>
                                        <p:attrNameLst>
                                          <p:attrName>style.visibility</p:attrName>
                                        </p:attrNameLst>
                                      </p:cBhvr>
                                      <p:to>
                                        <p:strVal val="visible"/>
                                      </p:to>
                                    </p:set>
                                    <p:anim calcmode="lin" valueType="num">
                                      <p:cBhvr>
                                        <p:cTn id="39" dur="500" fill="hold"/>
                                        <p:tgtEl>
                                          <p:spTgt spid="158730"/>
                                        </p:tgtEl>
                                        <p:attrNameLst>
                                          <p:attrName>ppt_x</p:attrName>
                                        </p:attrNameLst>
                                      </p:cBhvr>
                                      <p:tavLst>
                                        <p:tav tm="0">
                                          <p:val>
                                            <p:strVal val="#ppt_x"/>
                                          </p:val>
                                        </p:tav>
                                        <p:tav tm="100000">
                                          <p:val>
                                            <p:strVal val="#ppt_x"/>
                                          </p:val>
                                        </p:tav>
                                      </p:tavLst>
                                    </p:anim>
                                    <p:anim calcmode="lin" valueType="num">
                                      <p:cBhvr>
                                        <p:cTn id="40" dur="500" fill="hold"/>
                                        <p:tgtEl>
                                          <p:spTgt spid="158730"/>
                                        </p:tgtEl>
                                        <p:attrNameLst>
                                          <p:attrName>ppt_y</p:attrName>
                                        </p:attrNameLst>
                                      </p:cBhvr>
                                      <p:tavLst>
                                        <p:tav tm="0">
                                          <p:val>
                                            <p:strVal val="#ppt_y-#ppt_h/2"/>
                                          </p:val>
                                        </p:tav>
                                        <p:tav tm="100000">
                                          <p:val>
                                            <p:strVal val="#ppt_y"/>
                                          </p:val>
                                        </p:tav>
                                      </p:tavLst>
                                    </p:anim>
                                    <p:anim calcmode="lin" valueType="num">
                                      <p:cBhvr>
                                        <p:cTn id="41" dur="500" fill="hold"/>
                                        <p:tgtEl>
                                          <p:spTgt spid="158730"/>
                                        </p:tgtEl>
                                        <p:attrNameLst>
                                          <p:attrName>ppt_w</p:attrName>
                                        </p:attrNameLst>
                                      </p:cBhvr>
                                      <p:tavLst>
                                        <p:tav tm="0">
                                          <p:val>
                                            <p:strVal val="#ppt_w"/>
                                          </p:val>
                                        </p:tav>
                                        <p:tav tm="100000">
                                          <p:val>
                                            <p:strVal val="#ppt_w"/>
                                          </p:val>
                                        </p:tav>
                                      </p:tavLst>
                                    </p:anim>
                                    <p:anim calcmode="lin" valueType="num">
                                      <p:cBhvr>
                                        <p:cTn id="42" dur="500" fill="hold"/>
                                        <p:tgtEl>
                                          <p:spTgt spid="158730"/>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158732"/>
                                        </p:tgtEl>
                                        <p:attrNameLst>
                                          <p:attrName>style.visibility</p:attrName>
                                        </p:attrNameLst>
                                      </p:cBhvr>
                                      <p:to>
                                        <p:strVal val="visible"/>
                                      </p:to>
                                    </p:set>
                                    <p:anim calcmode="lin" valueType="num">
                                      <p:cBhvr>
                                        <p:cTn id="47" dur="500" fill="hold"/>
                                        <p:tgtEl>
                                          <p:spTgt spid="158732"/>
                                        </p:tgtEl>
                                        <p:attrNameLst>
                                          <p:attrName>ppt_x</p:attrName>
                                        </p:attrNameLst>
                                      </p:cBhvr>
                                      <p:tavLst>
                                        <p:tav tm="0">
                                          <p:val>
                                            <p:strVal val="#ppt_x"/>
                                          </p:val>
                                        </p:tav>
                                        <p:tav tm="100000">
                                          <p:val>
                                            <p:strVal val="#ppt_x"/>
                                          </p:val>
                                        </p:tav>
                                      </p:tavLst>
                                    </p:anim>
                                    <p:anim calcmode="lin" valueType="num">
                                      <p:cBhvr>
                                        <p:cTn id="48" dur="500" fill="hold"/>
                                        <p:tgtEl>
                                          <p:spTgt spid="158732"/>
                                        </p:tgtEl>
                                        <p:attrNameLst>
                                          <p:attrName>ppt_y</p:attrName>
                                        </p:attrNameLst>
                                      </p:cBhvr>
                                      <p:tavLst>
                                        <p:tav tm="0">
                                          <p:val>
                                            <p:strVal val="#ppt_y+#ppt_h/2"/>
                                          </p:val>
                                        </p:tav>
                                        <p:tav tm="100000">
                                          <p:val>
                                            <p:strVal val="#ppt_y"/>
                                          </p:val>
                                        </p:tav>
                                      </p:tavLst>
                                    </p:anim>
                                    <p:anim calcmode="lin" valueType="num">
                                      <p:cBhvr>
                                        <p:cTn id="49" dur="500" fill="hold"/>
                                        <p:tgtEl>
                                          <p:spTgt spid="158732"/>
                                        </p:tgtEl>
                                        <p:attrNameLst>
                                          <p:attrName>ppt_w</p:attrName>
                                        </p:attrNameLst>
                                      </p:cBhvr>
                                      <p:tavLst>
                                        <p:tav tm="0">
                                          <p:val>
                                            <p:strVal val="#ppt_w"/>
                                          </p:val>
                                        </p:tav>
                                        <p:tav tm="100000">
                                          <p:val>
                                            <p:strVal val="#ppt_w"/>
                                          </p:val>
                                        </p:tav>
                                      </p:tavLst>
                                    </p:anim>
                                    <p:anim calcmode="lin" valueType="num">
                                      <p:cBhvr>
                                        <p:cTn id="50" dur="500" fill="hold"/>
                                        <p:tgtEl>
                                          <p:spTgt spid="158732"/>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 fill="hold" grpId="0" nodeType="clickEffect">
                                  <p:stCondLst>
                                    <p:cond delay="0"/>
                                  </p:stCondLst>
                                  <p:childTnLst>
                                    <p:set>
                                      <p:cBhvr>
                                        <p:cTn id="54" dur="1" fill="hold">
                                          <p:stCondLst>
                                            <p:cond delay="0"/>
                                          </p:stCondLst>
                                        </p:cTn>
                                        <p:tgtEl>
                                          <p:spTgt spid="158734"/>
                                        </p:tgtEl>
                                        <p:attrNameLst>
                                          <p:attrName>style.visibility</p:attrName>
                                        </p:attrNameLst>
                                      </p:cBhvr>
                                      <p:to>
                                        <p:strVal val="visible"/>
                                      </p:to>
                                    </p:set>
                                    <p:anim calcmode="lin" valueType="num">
                                      <p:cBhvr>
                                        <p:cTn id="55" dur="500" fill="hold"/>
                                        <p:tgtEl>
                                          <p:spTgt spid="158734"/>
                                        </p:tgtEl>
                                        <p:attrNameLst>
                                          <p:attrName>ppt_x</p:attrName>
                                        </p:attrNameLst>
                                      </p:cBhvr>
                                      <p:tavLst>
                                        <p:tav tm="0">
                                          <p:val>
                                            <p:strVal val="#ppt_x"/>
                                          </p:val>
                                        </p:tav>
                                        <p:tav tm="100000">
                                          <p:val>
                                            <p:strVal val="#ppt_x"/>
                                          </p:val>
                                        </p:tav>
                                      </p:tavLst>
                                    </p:anim>
                                    <p:anim calcmode="lin" valueType="num">
                                      <p:cBhvr>
                                        <p:cTn id="56" dur="500" fill="hold"/>
                                        <p:tgtEl>
                                          <p:spTgt spid="158734"/>
                                        </p:tgtEl>
                                        <p:attrNameLst>
                                          <p:attrName>ppt_y</p:attrName>
                                        </p:attrNameLst>
                                      </p:cBhvr>
                                      <p:tavLst>
                                        <p:tav tm="0">
                                          <p:val>
                                            <p:strVal val="#ppt_y-#ppt_h/2"/>
                                          </p:val>
                                        </p:tav>
                                        <p:tav tm="100000">
                                          <p:val>
                                            <p:strVal val="#ppt_y"/>
                                          </p:val>
                                        </p:tav>
                                      </p:tavLst>
                                    </p:anim>
                                    <p:anim calcmode="lin" valueType="num">
                                      <p:cBhvr>
                                        <p:cTn id="57" dur="500" fill="hold"/>
                                        <p:tgtEl>
                                          <p:spTgt spid="158734"/>
                                        </p:tgtEl>
                                        <p:attrNameLst>
                                          <p:attrName>ppt_w</p:attrName>
                                        </p:attrNameLst>
                                      </p:cBhvr>
                                      <p:tavLst>
                                        <p:tav tm="0">
                                          <p:val>
                                            <p:strVal val="#ppt_w"/>
                                          </p:val>
                                        </p:tav>
                                        <p:tav tm="100000">
                                          <p:val>
                                            <p:strVal val="#ppt_w"/>
                                          </p:val>
                                        </p:tav>
                                      </p:tavLst>
                                    </p:anim>
                                    <p:anim calcmode="lin" valueType="num">
                                      <p:cBhvr>
                                        <p:cTn id="58" dur="500" fill="hold"/>
                                        <p:tgtEl>
                                          <p:spTgt spid="158734"/>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158735"/>
                                        </p:tgtEl>
                                        <p:attrNameLst>
                                          <p:attrName>style.visibility</p:attrName>
                                        </p:attrNameLst>
                                      </p:cBhvr>
                                      <p:to>
                                        <p:strVal val="visible"/>
                                      </p:to>
                                    </p:set>
                                    <p:anim calcmode="lin" valueType="num">
                                      <p:cBhvr>
                                        <p:cTn id="63" dur="500" fill="hold"/>
                                        <p:tgtEl>
                                          <p:spTgt spid="158735"/>
                                        </p:tgtEl>
                                        <p:attrNameLst>
                                          <p:attrName>ppt_x</p:attrName>
                                        </p:attrNameLst>
                                      </p:cBhvr>
                                      <p:tavLst>
                                        <p:tav tm="0">
                                          <p:val>
                                            <p:strVal val="#ppt_x-#ppt_w/2"/>
                                          </p:val>
                                        </p:tav>
                                        <p:tav tm="100000">
                                          <p:val>
                                            <p:strVal val="#ppt_x"/>
                                          </p:val>
                                        </p:tav>
                                      </p:tavLst>
                                    </p:anim>
                                    <p:anim calcmode="lin" valueType="num">
                                      <p:cBhvr>
                                        <p:cTn id="64" dur="500" fill="hold"/>
                                        <p:tgtEl>
                                          <p:spTgt spid="158735"/>
                                        </p:tgtEl>
                                        <p:attrNameLst>
                                          <p:attrName>ppt_y</p:attrName>
                                        </p:attrNameLst>
                                      </p:cBhvr>
                                      <p:tavLst>
                                        <p:tav tm="0">
                                          <p:val>
                                            <p:strVal val="#ppt_y"/>
                                          </p:val>
                                        </p:tav>
                                        <p:tav tm="100000">
                                          <p:val>
                                            <p:strVal val="#ppt_y"/>
                                          </p:val>
                                        </p:tav>
                                      </p:tavLst>
                                    </p:anim>
                                    <p:anim calcmode="lin" valueType="num">
                                      <p:cBhvr>
                                        <p:cTn id="65" dur="500" fill="hold"/>
                                        <p:tgtEl>
                                          <p:spTgt spid="158735"/>
                                        </p:tgtEl>
                                        <p:attrNameLst>
                                          <p:attrName>ppt_w</p:attrName>
                                        </p:attrNameLst>
                                      </p:cBhvr>
                                      <p:tavLst>
                                        <p:tav tm="0">
                                          <p:val>
                                            <p:fltVal val="0"/>
                                          </p:val>
                                        </p:tav>
                                        <p:tav tm="100000">
                                          <p:val>
                                            <p:strVal val="#ppt_w"/>
                                          </p:val>
                                        </p:tav>
                                      </p:tavLst>
                                    </p:anim>
                                    <p:anim calcmode="lin" valueType="num">
                                      <p:cBhvr>
                                        <p:cTn id="66" dur="500" fill="hold"/>
                                        <p:tgtEl>
                                          <p:spTgt spid="158735"/>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158736"/>
                                        </p:tgtEl>
                                        <p:attrNameLst>
                                          <p:attrName>style.visibility</p:attrName>
                                        </p:attrNameLst>
                                      </p:cBhvr>
                                      <p:to>
                                        <p:strVal val="visible"/>
                                      </p:to>
                                    </p:set>
                                    <p:anim calcmode="lin" valueType="num">
                                      <p:cBhvr>
                                        <p:cTn id="71" dur="500" fill="hold"/>
                                        <p:tgtEl>
                                          <p:spTgt spid="158736"/>
                                        </p:tgtEl>
                                        <p:attrNameLst>
                                          <p:attrName>ppt_x</p:attrName>
                                        </p:attrNameLst>
                                      </p:cBhvr>
                                      <p:tavLst>
                                        <p:tav tm="0">
                                          <p:val>
                                            <p:strVal val="#ppt_x"/>
                                          </p:val>
                                        </p:tav>
                                        <p:tav tm="100000">
                                          <p:val>
                                            <p:strVal val="#ppt_x"/>
                                          </p:val>
                                        </p:tav>
                                      </p:tavLst>
                                    </p:anim>
                                    <p:anim calcmode="lin" valueType="num">
                                      <p:cBhvr>
                                        <p:cTn id="72" dur="500" fill="hold"/>
                                        <p:tgtEl>
                                          <p:spTgt spid="158736"/>
                                        </p:tgtEl>
                                        <p:attrNameLst>
                                          <p:attrName>ppt_y</p:attrName>
                                        </p:attrNameLst>
                                      </p:cBhvr>
                                      <p:tavLst>
                                        <p:tav tm="0">
                                          <p:val>
                                            <p:strVal val="#ppt_y+#ppt_h/2"/>
                                          </p:val>
                                        </p:tav>
                                        <p:tav tm="100000">
                                          <p:val>
                                            <p:strVal val="#ppt_y"/>
                                          </p:val>
                                        </p:tav>
                                      </p:tavLst>
                                    </p:anim>
                                    <p:anim calcmode="lin" valueType="num">
                                      <p:cBhvr>
                                        <p:cTn id="73" dur="500" fill="hold"/>
                                        <p:tgtEl>
                                          <p:spTgt spid="158736"/>
                                        </p:tgtEl>
                                        <p:attrNameLst>
                                          <p:attrName>ppt_w</p:attrName>
                                        </p:attrNameLst>
                                      </p:cBhvr>
                                      <p:tavLst>
                                        <p:tav tm="0">
                                          <p:val>
                                            <p:strVal val="#ppt_w"/>
                                          </p:val>
                                        </p:tav>
                                        <p:tav tm="100000">
                                          <p:val>
                                            <p:strVal val="#ppt_w"/>
                                          </p:val>
                                        </p:tav>
                                      </p:tavLst>
                                    </p:anim>
                                    <p:anim calcmode="lin" valueType="num">
                                      <p:cBhvr>
                                        <p:cTn id="74" dur="500" fill="hold"/>
                                        <p:tgtEl>
                                          <p:spTgt spid="158736"/>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873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58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animBg="1"/>
      <p:bldP spid="158727" grpId="0" animBg="1"/>
      <p:bldP spid="158728" grpId="0" animBg="1"/>
      <p:bldP spid="158729" grpId="0" animBg="1"/>
      <p:bldP spid="158730" grpId="0" animBg="1"/>
      <p:bldP spid="158732" grpId="0" animBg="1"/>
      <p:bldP spid="158734" grpId="0" animBg="1"/>
      <p:bldP spid="158735" grpId="0" animBg="1"/>
      <p:bldP spid="158736" grpId="0" animBg="1"/>
      <p:bldP spid="158737" grpId="0" animBg="1"/>
      <p:bldP spid="158738" grpId="0" animBg="1"/>
    </p:bld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4" name="Rectangle 2"/>
          <p:cNvSpPr>
            <a:spLocks noGrp="1" noChangeArrowheads="1"/>
          </p:cNvSpPr>
          <p:nvPr>
            <p:ph idx="1"/>
          </p:nvPr>
        </p:nvSpPr>
        <p:spPr>
          <a:xfrm>
            <a:off x="685800" y="533400"/>
            <a:ext cx="7772400" cy="5867400"/>
          </a:xfrm>
        </p:spPr>
        <p:txBody>
          <a:bodyPr/>
          <a:lstStyle/>
          <a:p>
            <a:pPr eaLnBrk="1" hangingPunct="1"/>
            <a:r>
              <a:rPr lang="zh-CN" altLang="en-US" smtClean="0"/>
              <a:t>例：</a:t>
            </a:r>
            <a:r>
              <a:rPr lang="en-US" altLang="zh-CN" smtClean="0"/>
              <a:t>DMA</a:t>
            </a:r>
            <a:r>
              <a:rPr lang="zh-CN" altLang="en-US" smtClean="0"/>
              <a:t>数据输入过程（</a:t>
            </a:r>
            <a:r>
              <a:rPr lang="en-US" altLang="zh-CN" smtClean="0"/>
              <a:t>DMA</a:t>
            </a:r>
            <a:r>
              <a:rPr lang="zh-CN" altLang="en-US" smtClean="0"/>
              <a:t>写）</a:t>
            </a:r>
          </a:p>
          <a:p>
            <a:pPr eaLnBrk="1" hangingPunct="1"/>
            <a:r>
              <a:rPr lang="zh-CN" altLang="en-US" smtClean="0"/>
              <a:t>① 从设备读入一个字到</a:t>
            </a:r>
            <a:r>
              <a:rPr lang="en-US" altLang="zh-CN" smtClean="0"/>
              <a:t>DMA</a:t>
            </a:r>
            <a:r>
              <a:rPr lang="zh-CN" altLang="en-US" smtClean="0"/>
              <a:t>的数据缓冲寄存器</a:t>
            </a:r>
            <a:r>
              <a:rPr lang="en-US" altLang="zh-CN" smtClean="0"/>
              <a:t>BR</a:t>
            </a:r>
            <a:r>
              <a:rPr lang="zh-CN" altLang="en-US" smtClean="0"/>
              <a:t>中，表示数据缓冲寄存器“满” ；</a:t>
            </a:r>
          </a:p>
          <a:p>
            <a:pPr eaLnBrk="1" hangingPunct="1"/>
            <a:r>
              <a:rPr lang="zh-CN" altLang="en-US" smtClean="0"/>
              <a:t>② 外设向</a:t>
            </a:r>
            <a:r>
              <a:rPr lang="en-US" altLang="zh-CN" smtClean="0"/>
              <a:t>DMAC</a:t>
            </a:r>
            <a:r>
              <a:rPr lang="zh-CN" altLang="en-US" smtClean="0"/>
              <a:t>发请求</a:t>
            </a:r>
            <a:r>
              <a:rPr lang="en-US" altLang="zh-CN" smtClean="0"/>
              <a:t>(DREQ)</a:t>
            </a:r>
            <a:r>
              <a:rPr lang="zh-CN" altLang="en-US" smtClean="0"/>
              <a:t>；</a:t>
            </a:r>
          </a:p>
          <a:p>
            <a:pPr eaLnBrk="1" hangingPunct="1"/>
            <a:r>
              <a:rPr lang="zh-CN" altLang="en-US" smtClean="0"/>
              <a:t>③ </a:t>
            </a:r>
            <a:r>
              <a:rPr lang="en-US" altLang="zh-CN" smtClean="0"/>
              <a:t>DMAC</a:t>
            </a:r>
            <a:r>
              <a:rPr lang="zh-CN" altLang="en-US" smtClean="0"/>
              <a:t>向</a:t>
            </a:r>
            <a:r>
              <a:rPr lang="en-US" altLang="zh-CN" smtClean="0"/>
              <a:t>CPU</a:t>
            </a:r>
            <a:r>
              <a:rPr lang="zh-CN" altLang="en-US" smtClean="0"/>
              <a:t>申请总线控制权</a:t>
            </a:r>
            <a:r>
              <a:rPr lang="en-US" altLang="zh-CN" smtClean="0"/>
              <a:t>(HRQ)</a:t>
            </a:r>
            <a:r>
              <a:rPr lang="zh-CN" altLang="en-US" smtClean="0"/>
              <a:t>；</a:t>
            </a:r>
          </a:p>
          <a:p>
            <a:pPr eaLnBrk="1" hangingPunct="1"/>
            <a:r>
              <a:rPr lang="zh-CN" altLang="en-US" smtClean="0"/>
              <a:t>④ </a:t>
            </a:r>
            <a:r>
              <a:rPr lang="en-US" altLang="zh-CN" smtClean="0"/>
              <a:t>CPU</a:t>
            </a:r>
            <a:r>
              <a:rPr lang="zh-CN" altLang="en-US" smtClean="0"/>
              <a:t>发回</a:t>
            </a:r>
            <a:r>
              <a:rPr lang="en-US" altLang="zh-CN" smtClean="0"/>
              <a:t>HLDA</a:t>
            </a:r>
            <a:r>
              <a:rPr lang="zh-CN" altLang="en-US" smtClean="0"/>
              <a:t>信号，表示允许将总线控制权交给</a:t>
            </a:r>
            <a:r>
              <a:rPr lang="en-US" altLang="zh-CN" smtClean="0"/>
              <a:t>DMAC</a:t>
            </a:r>
            <a:r>
              <a:rPr lang="zh-CN" altLang="en-US" smtClean="0"/>
              <a:t>；</a:t>
            </a:r>
          </a:p>
          <a:p>
            <a:pPr eaLnBrk="1" hangingPunct="1"/>
            <a:r>
              <a:rPr lang="zh-CN" altLang="en-US" smtClean="0"/>
              <a:t>⑤ 将</a:t>
            </a:r>
            <a:r>
              <a:rPr lang="en-US" altLang="zh-CN" smtClean="0"/>
              <a:t>DMA</a:t>
            </a:r>
            <a:r>
              <a:rPr lang="zh-CN" altLang="en-US" smtClean="0"/>
              <a:t>主存地址寄存器中的主存地址送地址总线；</a:t>
            </a:r>
          </a:p>
          <a:p>
            <a:pPr eaLnBrk="1" hangingPunct="1"/>
            <a:r>
              <a:rPr lang="zh-CN" altLang="en-US" smtClean="0"/>
              <a:t>⑥ 通知设备已被授予一个</a:t>
            </a:r>
            <a:r>
              <a:rPr lang="en-US" altLang="zh-CN" smtClean="0"/>
              <a:t>DMA</a:t>
            </a:r>
            <a:r>
              <a:rPr lang="zh-CN" altLang="en-US" smtClean="0"/>
              <a:t>周期</a:t>
            </a:r>
            <a:r>
              <a:rPr lang="en-US" altLang="zh-CN" smtClean="0"/>
              <a:t>(DACK)</a:t>
            </a:r>
            <a:r>
              <a:rPr lang="zh-CN" altLang="en-US" smtClean="0"/>
              <a:t>，并为交换下一个字做准备；</a:t>
            </a:r>
          </a:p>
        </p:txBody>
      </p:sp>
      <p:sp>
        <p:nvSpPr>
          <p:cNvPr id="4" name="日期占位符 3"/>
          <p:cNvSpPr>
            <a:spLocks noGrp="1"/>
          </p:cNvSpPr>
          <p:nvPr>
            <p:ph type="dt" sz="half" idx="10"/>
          </p:nvPr>
        </p:nvSpPr>
        <p:spPr/>
        <p:txBody>
          <a:bodyPr/>
          <a:lstStyle/>
          <a:p>
            <a:pPr>
              <a:defRPr/>
            </a:pPr>
            <a:fld id="{2488DF32-3030-4439-86F5-7C9C4374A9C2}"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42A9D20-171B-4327-83B2-8922C70A5505}" type="slidenum">
              <a:rPr lang="en-US" altLang="zh-CN" sz="1400">
                <a:solidFill>
                  <a:schemeClr val="bg2"/>
                </a:solidFill>
                <a:latin typeface="Tahoma" panose="020B0604030504040204" pitchFamily="34" charset="0"/>
              </a:rPr>
              <a:pPr eaLnBrk="1" hangingPunct="1"/>
              <a:t>176</a:t>
            </a:fld>
            <a:endParaRPr lang="en-US" altLang="zh-CN" sz="1400">
              <a:solidFill>
                <a:schemeClr val="bg2"/>
              </a:solidFill>
              <a:latin typeface="Tahoma" panose="020B0604030504040204" pitchFamily="34" charset="0"/>
            </a:endParaRPr>
          </a:p>
        </p:txBody>
      </p:sp>
      <p:sp>
        <p:nvSpPr>
          <p:cNvPr id="184325" name="AutoShape 3">
            <a:hlinkClick r:id="rId2" action="ppaction://hlinksldjump" highlightClick="1"/>
          </p:cNvPr>
          <p:cNvSpPr>
            <a:spLocks noChangeArrowheads="1"/>
          </p:cNvSpPr>
          <p:nvPr/>
        </p:nvSpPr>
        <p:spPr bwMode="auto">
          <a:xfrm>
            <a:off x="8382000" y="6019800"/>
            <a:ext cx="3048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8" name="Rectangle 2"/>
          <p:cNvSpPr>
            <a:spLocks noGrp="1" noChangeArrowheads="1"/>
          </p:cNvSpPr>
          <p:nvPr>
            <p:ph idx="1"/>
          </p:nvPr>
        </p:nvSpPr>
        <p:spPr>
          <a:xfrm>
            <a:off x="685800" y="609600"/>
            <a:ext cx="7772400" cy="5334000"/>
          </a:xfrm>
        </p:spPr>
        <p:txBody>
          <a:bodyPr/>
          <a:lstStyle/>
          <a:p>
            <a:pPr eaLnBrk="1" hangingPunct="1"/>
            <a:r>
              <a:rPr lang="en-US" altLang="zh-CN" smtClean="0"/>
              <a:t>⑦ </a:t>
            </a:r>
            <a:r>
              <a:rPr lang="zh-CN" altLang="en-US" smtClean="0"/>
              <a:t>将</a:t>
            </a:r>
            <a:r>
              <a:rPr lang="en-US" altLang="zh-CN" smtClean="0"/>
              <a:t>DMA</a:t>
            </a:r>
            <a:r>
              <a:rPr lang="zh-CN" altLang="en-US" smtClean="0"/>
              <a:t>数据缓冲寄存器的内容送数据总线；</a:t>
            </a:r>
          </a:p>
          <a:p>
            <a:pPr eaLnBrk="1" hangingPunct="1"/>
            <a:r>
              <a:rPr lang="zh-CN" altLang="en-US" smtClean="0"/>
              <a:t>⑧ 向存储器发写命令：</a:t>
            </a:r>
          </a:p>
          <a:p>
            <a:pPr eaLnBrk="1" hangingPunct="1"/>
            <a:r>
              <a:rPr lang="zh-CN" altLang="en-US" smtClean="0"/>
              <a:t>⑨ 修改主存地址和字计数值；</a:t>
            </a:r>
          </a:p>
          <a:p>
            <a:pPr eaLnBrk="1" hangingPunct="1"/>
            <a:r>
              <a:rPr lang="zh-CN" altLang="en-US" smtClean="0"/>
              <a:t>⑩ 判断数据块是否传送结束，若未结束，则继续传送；若已结束，</a:t>
            </a:r>
            <a:r>
              <a:rPr lang="en-US" altLang="zh-CN" smtClean="0"/>
              <a:t>(</a:t>
            </a:r>
            <a:r>
              <a:rPr lang="zh-CN" altLang="en-US" smtClean="0"/>
              <a:t>字计数器计数为</a:t>
            </a:r>
            <a:r>
              <a:rPr lang="en-US" altLang="zh-CN" smtClean="0"/>
              <a:t>0)</a:t>
            </a:r>
            <a:r>
              <a:rPr lang="zh-CN" altLang="en-US" smtClean="0"/>
              <a:t>，则向</a:t>
            </a:r>
            <a:r>
              <a:rPr lang="en-US" altLang="zh-CN" smtClean="0"/>
              <a:t>CPU</a:t>
            </a:r>
            <a:r>
              <a:rPr lang="zh-CN" altLang="en-US" smtClean="0"/>
              <a:t>申请程序中断，标志数据块传送结束。</a:t>
            </a:r>
          </a:p>
        </p:txBody>
      </p:sp>
      <p:sp>
        <p:nvSpPr>
          <p:cNvPr id="4" name="日期占位符 3"/>
          <p:cNvSpPr>
            <a:spLocks noGrp="1"/>
          </p:cNvSpPr>
          <p:nvPr>
            <p:ph type="dt" sz="half" idx="10"/>
          </p:nvPr>
        </p:nvSpPr>
        <p:spPr/>
        <p:txBody>
          <a:bodyPr/>
          <a:lstStyle/>
          <a:p>
            <a:pPr>
              <a:defRPr/>
            </a:pPr>
            <a:fld id="{BD276BB3-75F6-437A-9A95-0EB613C7D52E}"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121ED18-2D36-4F77-BDC5-544A4BCF0081}" type="slidenum">
              <a:rPr lang="en-US" altLang="zh-CN" sz="1400">
                <a:solidFill>
                  <a:schemeClr val="bg2"/>
                </a:solidFill>
                <a:latin typeface="Tahoma" panose="020B0604030504040204" pitchFamily="34" charset="0"/>
              </a:rPr>
              <a:pPr eaLnBrk="1" hangingPunct="1"/>
              <a:t>177</a:t>
            </a:fld>
            <a:endParaRPr lang="en-US" altLang="zh-CN" sz="1400">
              <a:solidFill>
                <a:schemeClr val="bg2"/>
              </a:solidFill>
              <a:latin typeface="Tahoma" panose="020B0604030504040204" pitchFamily="34" charset="0"/>
            </a:endParaRPr>
          </a:p>
        </p:txBody>
      </p:sp>
      <p:sp>
        <p:nvSpPr>
          <p:cNvPr id="185349" name="AutoShape 3">
            <a:hlinkClick r:id="rId2" action="ppaction://hlinksldjump" highlightClick="1"/>
          </p:cNvPr>
          <p:cNvSpPr>
            <a:spLocks noChangeArrowheads="1"/>
          </p:cNvSpPr>
          <p:nvPr/>
        </p:nvSpPr>
        <p:spPr bwMode="auto">
          <a:xfrm>
            <a:off x="8382000" y="6019800"/>
            <a:ext cx="3048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2" name="Rectangle 2"/>
          <p:cNvSpPr>
            <a:spLocks noGrp="1" noChangeArrowheads="1"/>
          </p:cNvSpPr>
          <p:nvPr>
            <p:ph idx="1"/>
          </p:nvPr>
        </p:nvSpPr>
        <p:spPr>
          <a:xfrm>
            <a:off x="685800" y="533400"/>
            <a:ext cx="7772400" cy="5410200"/>
          </a:xfrm>
        </p:spPr>
        <p:txBody>
          <a:bodyPr/>
          <a:lstStyle/>
          <a:p>
            <a:pPr eaLnBrk="1" hangingPunct="1"/>
            <a:r>
              <a:rPr lang="zh-CN" altLang="en-US" smtClean="0"/>
              <a:t>例：</a:t>
            </a:r>
            <a:r>
              <a:rPr lang="en-US" altLang="zh-CN" smtClean="0"/>
              <a:t>DMA</a:t>
            </a:r>
            <a:r>
              <a:rPr lang="zh-CN" altLang="en-US" smtClean="0"/>
              <a:t>数据输出过程（</a:t>
            </a:r>
            <a:r>
              <a:rPr lang="en-US" altLang="zh-CN" smtClean="0"/>
              <a:t>DMA</a:t>
            </a:r>
            <a:r>
              <a:rPr lang="zh-CN" altLang="en-US" smtClean="0"/>
              <a:t>读）</a:t>
            </a:r>
          </a:p>
          <a:p>
            <a:pPr eaLnBrk="1" hangingPunct="1"/>
            <a:r>
              <a:rPr lang="zh-CN" altLang="en-US" smtClean="0"/>
              <a:t>① 当</a:t>
            </a:r>
            <a:r>
              <a:rPr lang="en-US" altLang="zh-CN" smtClean="0"/>
              <a:t>DMA</a:t>
            </a:r>
            <a:r>
              <a:rPr lang="zh-CN" altLang="en-US" smtClean="0"/>
              <a:t>数据缓冲寄存器已将输出数据送至</a:t>
            </a:r>
            <a:r>
              <a:rPr lang="en-US" altLang="zh-CN" smtClean="0"/>
              <a:t>I/O</a:t>
            </a:r>
            <a:r>
              <a:rPr lang="zh-CN" altLang="en-US" smtClean="0"/>
              <a:t>设备后，表示数据缓冲寄存器已“空”；    </a:t>
            </a:r>
          </a:p>
          <a:p>
            <a:pPr eaLnBrk="1" hangingPunct="1"/>
            <a:r>
              <a:rPr lang="zh-CN" altLang="en-US" smtClean="0"/>
              <a:t>② 外设向</a:t>
            </a:r>
            <a:r>
              <a:rPr lang="en-US" altLang="zh-CN" smtClean="0"/>
              <a:t>DMAC</a:t>
            </a:r>
            <a:r>
              <a:rPr lang="zh-CN" altLang="en-US" smtClean="0"/>
              <a:t>发请求</a:t>
            </a:r>
            <a:r>
              <a:rPr lang="en-US" altLang="zh-CN" smtClean="0"/>
              <a:t>(DREQ)</a:t>
            </a:r>
            <a:r>
              <a:rPr lang="zh-CN" altLang="en-US" smtClean="0"/>
              <a:t>；</a:t>
            </a:r>
          </a:p>
          <a:p>
            <a:pPr eaLnBrk="1" hangingPunct="1"/>
            <a:r>
              <a:rPr lang="zh-CN" altLang="en-US" smtClean="0"/>
              <a:t>③ </a:t>
            </a:r>
            <a:r>
              <a:rPr lang="en-US" altLang="zh-CN" smtClean="0"/>
              <a:t>DMAC</a:t>
            </a:r>
            <a:r>
              <a:rPr lang="zh-CN" altLang="en-US" smtClean="0"/>
              <a:t>向</a:t>
            </a:r>
            <a:r>
              <a:rPr lang="en-US" altLang="zh-CN" smtClean="0"/>
              <a:t>CPU</a:t>
            </a:r>
            <a:r>
              <a:rPr lang="zh-CN" altLang="en-US" smtClean="0"/>
              <a:t>申请总线控制权</a:t>
            </a:r>
            <a:r>
              <a:rPr lang="en-US" altLang="zh-CN" smtClean="0"/>
              <a:t>(HRQ)</a:t>
            </a:r>
            <a:r>
              <a:rPr lang="zh-CN" altLang="en-US" smtClean="0"/>
              <a:t>；</a:t>
            </a:r>
          </a:p>
          <a:p>
            <a:pPr eaLnBrk="1" hangingPunct="1"/>
            <a:r>
              <a:rPr lang="zh-CN" altLang="en-US" smtClean="0"/>
              <a:t>④ </a:t>
            </a:r>
            <a:r>
              <a:rPr lang="en-US" altLang="zh-CN" smtClean="0"/>
              <a:t>CPU</a:t>
            </a:r>
            <a:r>
              <a:rPr lang="zh-CN" altLang="en-US" smtClean="0"/>
              <a:t>发回</a:t>
            </a:r>
            <a:r>
              <a:rPr lang="en-US" altLang="zh-CN" smtClean="0"/>
              <a:t>HLDA</a:t>
            </a:r>
            <a:r>
              <a:rPr lang="zh-CN" altLang="en-US" smtClean="0"/>
              <a:t>信号，表示允许将总线控制权交给</a:t>
            </a:r>
            <a:r>
              <a:rPr lang="en-US" altLang="zh-CN" smtClean="0"/>
              <a:t>DMAC</a:t>
            </a:r>
            <a:r>
              <a:rPr lang="zh-CN" altLang="en-US" smtClean="0"/>
              <a:t>使用；</a:t>
            </a:r>
          </a:p>
          <a:p>
            <a:pPr eaLnBrk="1" hangingPunct="1"/>
            <a:r>
              <a:rPr lang="zh-CN" altLang="en-US" smtClean="0"/>
              <a:t>⑤ 将</a:t>
            </a:r>
            <a:r>
              <a:rPr lang="en-US" altLang="zh-CN" smtClean="0"/>
              <a:t>DMA</a:t>
            </a:r>
            <a:r>
              <a:rPr lang="zh-CN" altLang="en-US" smtClean="0"/>
              <a:t>主存地址寄存器中的主存地址送地址总线，并发存储器读命令；</a:t>
            </a:r>
          </a:p>
          <a:p>
            <a:pPr eaLnBrk="1" hangingPunct="1"/>
            <a:r>
              <a:rPr lang="zh-CN" altLang="en-US" smtClean="0"/>
              <a:t>⑥ 通知设备已被授予一个</a:t>
            </a:r>
            <a:r>
              <a:rPr lang="en-US" altLang="zh-CN" smtClean="0"/>
              <a:t>DMA</a:t>
            </a:r>
            <a:r>
              <a:rPr lang="zh-CN" altLang="en-US" smtClean="0"/>
              <a:t>周期</a:t>
            </a:r>
            <a:r>
              <a:rPr lang="en-US" altLang="zh-CN" smtClean="0"/>
              <a:t>(DACK)</a:t>
            </a:r>
            <a:r>
              <a:rPr lang="zh-CN" altLang="en-US" smtClean="0"/>
              <a:t>，并为交换下一个字做准备：</a:t>
            </a:r>
          </a:p>
        </p:txBody>
      </p:sp>
      <p:sp>
        <p:nvSpPr>
          <p:cNvPr id="4" name="日期占位符 3"/>
          <p:cNvSpPr>
            <a:spLocks noGrp="1"/>
          </p:cNvSpPr>
          <p:nvPr>
            <p:ph type="dt" sz="half" idx="10"/>
          </p:nvPr>
        </p:nvSpPr>
        <p:spPr/>
        <p:txBody>
          <a:bodyPr/>
          <a:lstStyle/>
          <a:p>
            <a:pPr>
              <a:defRPr/>
            </a:pPr>
            <a:fld id="{16D26875-64EF-4FD2-8042-BC899D928798}"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56627B2-524B-4765-BC61-10E17E20A8A4}" type="slidenum">
              <a:rPr lang="en-US" altLang="zh-CN" sz="1400">
                <a:solidFill>
                  <a:schemeClr val="bg2"/>
                </a:solidFill>
                <a:latin typeface="Tahoma" panose="020B0604030504040204" pitchFamily="34" charset="0"/>
              </a:rPr>
              <a:pPr eaLnBrk="1" hangingPunct="1"/>
              <a:t>178</a:t>
            </a:fld>
            <a:endParaRPr lang="en-US" altLang="zh-CN" sz="1400">
              <a:solidFill>
                <a:schemeClr val="bg2"/>
              </a:solidFill>
              <a:latin typeface="Tahoma" panose="020B0604030504040204" pitchFamily="34" charset="0"/>
            </a:endParaRPr>
          </a:p>
        </p:txBody>
      </p:sp>
      <p:sp>
        <p:nvSpPr>
          <p:cNvPr id="186373" name="AutoShape 3">
            <a:hlinkClick r:id="rId2" action="ppaction://hlinksldjump" highlightClick="1"/>
          </p:cNvPr>
          <p:cNvSpPr>
            <a:spLocks noChangeArrowheads="1"/>
          </p:cNvSpPr>
          <p:nvPr/>
        </p:nvSpPr>
        <p:spPr bwMode="auto">
          <a:xfrm>
            <a:off x="8458200" y="62484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6" name="Rectangle 2"/>
          <p:cNvSpPr>
            <a:spLocks noGrp="1" noChangeArrowheads="1"/>
          </p:cNvSpPr>
          <p:nvPr>
            <p:ph idx="1"/>
          </p:nvPr>
        </p:nvSpPr>
        <p:spPr>
          <a:xfrm>
            <a:off x="685800" y="533400"/>
            <a:ext cx="7772400" cy="5410200"/>
          </a:xfrm>
        </p:spPr>
        <p:txBody>
          <a:bodyPr/>
          <a:lstStyle/>
          <a:p>
            <a:pPr eaLnBrk="1" hangingPunct="1"/>
            <a:r>
              <a:rPr lang="en-US" altLang="zh-CN" smtClean="0"/>
              <a:t>⑦ </a:t>
            </a:r>
            <a:r>
              <a:rPr lang="zh-CN" altLang="en-US" smtClean="0"/>
              <a:t>主存将相应地址单元的内容通过数据总线读入到</a:t>
            </a:r>
            <a:r>
              <a:rPr lang="en-US" altLang="zh-CN" smtClean="0"/>
              <a:t>DMA</a:t>
            </a:r>
            <a:r>
              <a:rPr lang="zh-CN" altLang="en-US" smtClean="0"/>
              <a:t>的数据缓冲寄存器中；</a:t>
            </a:r>
          </a:p>
          <a:p>
            <a:pPr eaLnBrk="1" hangingPunct="1"/>
            <a:r>
              <a:rPr lang="zh-CN" altLang="en-US" smtClean="0"/>
              <a:t>⑧ 将</a:t>
            </a:r>
            <a:r>
              <a:rPr lang="en-US" altLang="zh-CN" smtClean="0"/>
              <a:t>DMA</a:t>
            </a:r>
            <a:r>
              <a:rPr lang="zh-CN" altLang="en-US" smtClean="0"/>
              <a:t>数据缓冲寄存器的内容送到输出设备；</a:t>
            </a:r>
          </a:p>
          <a:p>
            <a:pPr eaLnBrk="1" hangingPunct="1"/>
            <a:r>
              <a:rPr lang="zh-CN" altLang="en-US" smtClean="0"/>
              <a:t>⑨ 修改主存地址和字计数值：</a:t>
            </a:r>
          </a:p>
          <a:p>
            <a:pPr eaLnBrk="1" hangingPunct="1"/>
            <a:r>
              <a:rPr lang="zh-CN" altLang="en-US" smtClean="0"/>
              <a:t>⑩ 判断数据块是否已传送完毕，若未完，继续传送；若已送完，则向</a:t>
            </a:r>
            <a:r>
              <a:rPr lang="en-US" altLang="zh-CN" smtClean="0"/>
              <a:t>CPU</a:t>
            </a:r>
            <a:r>
              <a:rPr lang="zh-CN" altLang="en-US" smtClean="0"/>
              <a:t>申请程序中断。</a:t>
            </a:r>
          </a:p>
        </p:txBody>
      </p:sp>
      <p:sp>
        <p:nvSpPr>
          <p:cNvPr id="4" name="日期占位符 3"/>
          <p:cNvSpPr>
            <a:spLocks noGrp="1"/>
          </p:cNvSpPr>
          <p:nvPr>
            <p:ph type="dt" sz="half" idx="10"/>
          </p:nvPr>
        </p:nvSpPr>
        <p:spPr/>
        <p:txBody>
          <a:bodyPr/>
          <a:lstStyle/>
          <a:p>
            <a:pPr>
              <a:defRPr/>
            </a:pPr>
            <a:fld id="{5B76F267-3F9B-4C7E-8402-F6C10180AD87}"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C3E98FD-4ABF-45E5-85EC-4DF534EAC891}" type="slidenum">
              <a:rPr lang="en-US" altLang="zh-CN" sz="1400">
                <a:solidFill>
                  <a:schemeClr val="bg2"/>
                </a:solidFill>
                <a:latin typeface="Tahoma" panose="020B0604030504040204" pitchFamily="34" charset="0"/>
              </a:rPr>
              <a:pPr eaLnBrk="1" hangingPunct="1"/>
              <a:t>179</a:t>
            </a:fld>
            <a:endParaRPr lang="en-US" altLang="zh-CN" sz="1400">
              <a:solidFill>
                <a:schemeClr val="bg2"/>
              </a:solidFill>
              <a:latin typeface="Tahoma" panose="020B0604030504040204" pitchFamily="34" charset="0"/>
            </a:endParaRPr>
          </a:p>
        </p:txBody>
      </p:sp>
      <p:sp>
        <p:nvSpPr>
          <p:cNvPr id="187397" name="AutoShape 3">
            <a:hlinkClick r:id="rId2" action="ppaction://hlinksldjump" highlightClick="1"/>
          </p:cNvPr>
          <p:cNvSpPr>
            <a:spLocks noChangeArrowheads="1"/>
          </p:cNvSpPr>
          <p:nvPr/>
        </p:nvSpPr>
        <p:spPr bwMode="auto">
          <a:xfrm>
            <a:off x="8382000" y="6019800"/>
            <a:ext cx="3048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zh-CN" smtClean="0"/>
              <a:t>9.1.4  I/O</a:t>
            </a:r>
            <a:r>
              <a:rPr lang="zh-CN" altLang="en-US" smtClean="0"/>
              <a:t>信息传送的控制方式</a:t>
            </a:r>
          </a:p>
        </p:txBody>
      </p:sp>
      <p:sp>
        <p:nvSpPr>
          <p:cNvPr id="35845" name="Rectangle 3"/>
          <p:cNvSpPr>
            <a:spLocks noGrp="1" noChangeArrowheads="1"/>
          </p:cNvSpPr>
          <p:nvPr>
            <p:ph idx="1"/>
          </p:nvPr>
        </p:nvSpPr>
        <p:spPr>
          <a:xfrm>
            <a:off x="685800" y="1295400"/>
            <a:ext cx="7772400" cy="4876800"/>
          </a:xfrm>
        </p:spPr>
        <p:txBody>
          <a:bodyPr/>
          <a:lstStyle/>
          <a:p>
            <a:pPr eaLnBrk="1" hangingPunct="1"/>
            <a:r>
              <a:rPr lang="en-US" altLang="zh-CN" smtClean="0"/>
              <a:t>I/O</a:t>
            </a:r>
            <a:r>
              <a:rPr lang="zh-CN" altLang="en-US" smtClean="0"/>
              <a:t>数据传送控制方式也称</a:t>
            </a:r>
            <a:r>
              <a:rPr lang="en-US" altLang="zh-CN" smtClean="0"/>
              <a:t>I/O</a:t>
            </a:r>
            <a:r>
              <a:rPr lang="zh-CN" altLang="en-US" smtClean="0"/>
              <a:t>信息交换方式。</a:t>
            </a:r>
          </a:p>
          <a:p>
            <a:pPr eaLnBrk="1" hangingPunct="1"/>
            <a:r>
              <a:rPr lang="en-US" altLang="zh-CN" smtClean="0"/>
              <a:t>I/O</a:t>
            </a:r>
            <a:r>
              <a:rPr lang="zh-CN" altLang="en-US" smtClean="0"/>
              <a:t>数据传送控制方式与主机和外设之间的连接方式有很大的关系，各种方式有不同的适用对象和应用场合，需要相应的硬件来加以支撑。</a:t>
            </a:r>
            <a:r>
              <a:rPr lang="zh-CN" altLang="en-US" smtClean="0">
                <a:latin typeface="宋体" panose="02010600030101010101" pitchFamily="2" charset="-122"/>
              </a:rPr>
              <a:t> </a:t>
            </a:r>
          </a:p>
        </p:txBody>
      </p:sp>
      <p:sp>
        <p:nvSpPr>
          <p:cNvPr id="4" name="日期占位符 3"/>
          <p:cNvSpPr>
            <a:spLocks noGrp="1"/>
          </p:cNvSpPr>
          <p:nvPr>
            <p:ph type="dt" sz="half" idx="10"/>
          </p:nvPr>
        </p:nvSpPr>
        <p:spPr/>
        <p:txBody>
          <a:bodyPr/>
          <a:lstStyle/>
          <a:p>
            <a:pPr>
              <a:defRPr/>
            </a:pPr>
            <a:fld id="{CDAF9466-8858-43B1-8E88-49805C13E89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410DE4B-77AB-426B-A43B-4338F2D1B5F6}" type="slidenum">
              <a:rPr lang="en-US" altLang="zh-CN" sz="1400">
                <a:solidFill>
                  <a:schemeClr val="bg2"/>
                </a:solidFill>
                <a:latin typeface="Tahoma" panose="020B0604030504040204" pitchFamily="34" charset="0"/>
              </a:rPr>
              <a:pPr eaLnBrk="1" hangingPunct="1"/>
              <a:t>18</a:t>
            </a:fld>
            <a:endParaRPr lang="en-US" altLang="zh-CN" sz="1400">
              <a:solidFill>
                <a:schemeClr val="bg2"/>
              </a:solidFill>
              <a:latin typeface="Tahoma" panose="020B0604030504040204" pitchFamily="34"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20" name="Rectangle 3"/>
          <p:cNvSpPr>
            <a:spLocks noGrp="1" noChangeArrowheads="1"/>
          </p:cNvSpPr>
          <p:nvPr>
            <p:ph idx="1"/>
          </p:nvPr>
        </p:nvSpPr>
        <p:spPr>
          <a:xfrm>
            <a:off x="685800" y="549275"/>
            <a:ext cx="7772400" cy="5394325"/>
          </a:xfrm>
        </p:spPr>
        <p:txBody>
          <a:bodyPr/>
          <a:lstStyle/>
          <a:p>
            <a:pPr eaLnBrk="1" hangingPunct="1">
              <a:lnSpc>
                <a:spcPct val="110000"/>
              </a:lnSpc>
            </a:pPr>
            <a:r>
              <a:rPr lang="zh-CN" altLang="en-US" smtClean="0"/>
              <a:t>例：某磁盘采用</a:t>
            </a:r>
            <a:r>
              <a:rPr lang="en-US" altLang="zh-CN" smtClean="0"/>
              <a:t>DMA</a:t>
            </a:r>
            <a:r>
              <a:rPr lang="zh-CN" altLang="en-US" smtClean="0"/>
              <a:t>方式与主机交换信息，其数据传输率为</a:t>
            </a:r>
            <a:r>
              <a:rPr lang="en-US" altLang="zh-CN" smtClean="0"/>
              <a:t>2MB/s</a:t>
            </a:r>
            <a:r>
              <a:rPr lang="zh-CN" altLang="en-US" smtClean="0"/>
              <a:t>。设</a:t>
            </a:r>
            <a:r>
              <a:rPr lang="en-US" altLang="zh-CN" smtClean="0"/>
              <a:t>DMA</a:t>
            </a:r>
            <a:r>
              <a:rPr lang="zh-CN" altLang="en-US" smtClean="0"/>
              <a:t>预处理需要</a:t>
            </a:r>
            <a:r>
              <a:rPr lang="en-US" altLang="zh-CN" smtClean="0"/>
              <a:t>1000</a:t>
            </a:r>
            <a:r>
              <a:rPr lang="zh-CN" altLang="en-US" smtClean="0"/>
              <a:t>个时钟周期，</a:t>
            </a:r>
            <a:r>
              <a:rPr lang="en-US" altLang="zh-CN" smtClean="0"/>
              <a:t>DMA</a:t>
            </a:r>
            <a:r>
              <a:rPr lang="zh-CN" altLang="en-US" smtClean="0"/>
              <a:t>传送完成后的中断处理需要</a:t>
            </a:r>
            <a:r>
              <a:rPr lang="en-US" altLang="zh-CN" smtClean="0"/>
              <a:t>500</a:t>
            </a:r>
            <a:r>
              <a:rPr lang="zh-CN" altLang="en-US" smtClean="0"/>
              <a:t>个时钟周期，</a:t>
            </a:r>
            <a:r>
              <a:rPr lang="en-US" altLang="zh-CN" smtClean="0"/>
              <a:t>DMA</a:t>
            </a:r>
            <a:r>
              <a:rPr lang="zh-CN" altLang="en-US" smtClean="0"/>
              <a:t>平均传输的数据块的大小为</a:t>
            </a:r>
            <a:r>
              <a:rPr lang="en-US" altLang="zh-CN" smtClean="0"/>
              <a:t>4KB</a:t>
            </a:r>
            <a:r>
              <a:rPr lang="zh-CN" altLang="en-US" smtClean="0"/>
              <a:t>。设处理机工作的时钟频率为</a:t>
            </a:r>
            <a:r>
              <a:rPr lang="en-US" altLang="zh-CN" smtClean="0"/>
              <a:t>50MHz</a:t>
            </a:r>
            <a:r>
              <a:rPr lang="zh-CN" altLang="en-US" smtClean="0"/>
              <a:t>，请计算磁盘工作时</a:t>
            </a:r>
            <a:r>
              <a:rPr lang="en-US" altLang="zh-CN" smtClean="0"/>
              <a:t>DMA</a:t>
            </a:r>
            <a:r>
              <a:rPr lang="zh-CN" altLang="en-US" smtClean="0"/>
              <a:t>操作时间占用</a:t>
            </a:r>
            <a:r>
              <a:rPr lang="en-US" altLang="zh-CN" smtClean="0"/>
              <a:t>CPU</a:t>
            </a:r>
            <a:r>
              <a:rPr lang="zh-CN" altLang="en-US" smtClean="0"/>
              <a:t>工作时间的比率（设不考虑</a:t>
            </a:r>
            <a:r>
              <a:rPr lang="en-US" altLang="zh-CN" smtClean="0"/>
              <a:t>DMA</a:t>
            </a:r>
            <a:r>
              <a:rPr lang="zh-CN" altLang="en-US" smtClean="0"/>
              <a:t>操作与</a:t>
            </a:r>
            <a:r>
              <a:rPr lang="en-US" altLang="zh-CN" smtClean="0"/>
              <a:t>CPU</a:t>
            </a:r>
            <a:r>
              <a:rPr lang="zh-CN" altLang="en-US" smtClean="0"/>
              <a:t>争用主存产生的影响）。</a:t>
            </a:r>
          </a:p>
        </p:txBody>
      </p:sp>
      <p:sp>
        <p:nvSpPr>
          <p:cNvPr id="3" name="日期占位符 3"/>
          <p:cNvSpPr>
            <a:spLocks noGrp="1"/>
          </p:cNvSpPr>
          <p:nvPr>
            <p:ph type="dt" sz="half" idx="10"/>
          </p:nvPr>
        </p:nvSpPr>
        <p:spPr/>
        <p:txBody>
          <a:bodyPr/>
          <a:lstStyle/>
          <a:p>
            <a:pPr>
              <a:defRPr/>
            </a:pPr>
            <a:fld id="{B5E20B87-CF15-41CB-BFE9-C548232D4D7E}"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8EDAC89-7121-41A7-9B0E-DBA8276E64E3}" type="slidenum">
              <a:rPr lang="en-US" altLang="zh-CN" sz="1400">
                <a:solidFill>
                  <a:schemeClr val="bg2"/>
                </a:solidFill>
                <a:latin typeface="Tahoma" panose="020B0604030504040204" pitchFamily="34" charset="0"/>
              </a:rPr>
              <a:pPr eaLnBrk="1" hangingPunct="1"/>
              <a:t>180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4" name="Rectangle 3"/>
          <p:cNvSpPr>
            <a:spLocks noGrp="1" noChangeArrowheads="1"/>
          </p:cNvSpPr>
          <p:nvPr>
            <p:ph idx="1"/>
          </p:nvPr>
        </p:nvSpPr>
        <p:spPr>
          <a:xfrm>
            <a:off x="685800" y="404813"/>
            <a:ext cx="7773988" cy="5976937"/>
          </a:xfrm>
        </p:spPr>
        <p:txBody>
          <a:bodyPr/>
          <a:lstStyle/>
          <a:p>
            <a:pPr eaLnBrk="1" hangingPunct="1">
              <a:lnSpc>
                <a:spcPct val="90000"/>
              </a:lnSpc>
            </a:pPr>
            <a:r>
              <a:rPr lang="zh-CN" altLang="en-US" smtClean="0"/>
              <a:t>解：</a:t>
            </a:r>
            <a:r>
              <a:rPr lang="en-US" altLang="zh-CN" smtClean="0"/>
              <a:t>DMA</a:t>
            </a:r>
            <a:r>
              <a:rPr lang="zh-CN" altLang="en-US" smtClean="0"/>
              <a:t>处理</a:t>
            </a:r>
            <a:r>
              <a:rPr lang="en-US" altLang="zh-CN" smtClean="0"/>
              <a:t>3</a:t>
            </a:r>
            <a:r>
              <a:rPr lang="zh-CN" altLang="en-US" smtClean="0"/>
              <a:t>个工作时段中，需要</a:t>
            </a:r>
            <a:r>
              <a:rPr lang="en-US" altLang="zh-CN" smtClean="0"/>
              <a:t>CPU</a:t>
            </a:r>
            <a:r>
              <a:rPr lang="zh-CN" altLang="en-US" smtClean="0"/>
              <a:t>参与的是预处理时段和传送完成后的中断处理时段，一次</a:t>
            </a:r>
            <a:r>
              <a:rPr lang="en-US" altLang="zh-CN" smtClean="0"/>
              <a:t>DMA</a:t>
            </a:r>
            <a:r>
              <a:rPr lang="zh-CN" altLang="en-US" smtClean="0"/>
              <a:t>传送需要一次预处理和一次中断后处理。</a:t>
            </a:r>
          </a:p>
          <a:p>
            <a:pPr eaLnBrk="1" hangingPunct="1">
              <a:lnSpc>
                <a:spcPct val="90000"/>
              </a:lnSpc>
            </a:pPr>
            <a:r>
              <a:rPr lang="zh-CN" altLang="en-US" smtClean="0"/>
              <a:t>要达到</a:t>
            </a:r>
            <a:r>
              <a:rPr lang="en-US" altLang="zh-CN" smtClean="0"/>
              <a:t>2MB/s</a:t>
            </a:r>
            <a:r>
              <a:rPr lang="zh-CN" altLang="en-US" smtClean="0"/>
              <a:t>的数据传输率，磁盘每秒需要执行的</a:t>
            </a:r>
            <a:r>
              <a:rPr lang="en-US" altLang="zh-CN" smtClean="0"/>
              <a:t>DMA</a:t>
            </a:r>
            <a:r>
              <a:rPr lang="zh-CN" altLang="en-US" smtClean="0"/>
              <a:t>次数为：</a:t>
            </a:r>
            <a:r>
              <a:rPr lang="en-US" altLang="zh-CN" smtClean="0"/>
              <a:t>2MB/4KB</a:t>
            </a:r>
            <a:r>
              <a:rPr lang="zh-CN" altLang="en-US" smtClean="0"/>
              <a:t>＝</a:t>
            </a:r>
            <a:r>
              <a:rPr lang="en-US" altLang="zh-CN" smtClean="0"/>
              <a:t>500</a:t>
            </a:r>
            <a:r>
              <a:rPr lang="zh-CN" altLang="en-US" smtClean="0"/>
              <a:t>次</a:t>
            </a:r>
          </a:p>
          <a:p>
            <a:pPr eaLnBrk="1" hangingPunct="1">
              <a:lnSpc>
                <a:spcPct val="90000"/>
              </a:lnSpc>
            </a:pPr>
            <a:r>
              <a:rPr lang="zh-CN" altLang="en-US" smtClean="0"/>
              <a:t>每次</a:t>
            </a:r>
            <a:r>
              <a:rPr lang="en-US" altLang="zh-CN" smtClean="0"/>
              <a:t>DMA</a:t>
            </a:r>
            <a:r>
              <a:rPr lang="zh-CN" altLang="en-US" smtClean="0"/>
              <a:t>操作所需要的</a:t>
            </a:r>
            <a:r>
              <a:rPr lang="en-US" altLang="zh-CN" smtClean="0"/>
              <a:t>CPU</a:t>
            </a:r>
            <a:r>
              <a:rPr lang="zh-CN" altLang="en-US" smtClean="0"/>
              <a:t>时间为：</a:t>
            </a:r>
          </a:p>
          <a:p>
            <a:pPr eaLnBrk="1" hangingPunct="1">
              <a:lnSpc>
                <a:spcPct val="90000"/>
              </a:lnSpc>
            </a:pPr>
            <a:r>
              <a:rPr lang="en-US" altLang="zh-CN" smtClean="0"/>
              <a:t>1000</a:t>
            </a:r>
            <a:r>
              <a:rPr lang="zh-CN" altLang="en-US" smtClean="0"/>
              <a:t>＋</a:t>
            </a:r>
            <a:r>
              <a:rPr lang="en-US" altLang="zh-CN" smtClean="0"/>
              <a:t>500</a:t>
            </a:r>
            <a:r>
              <a:rPr lang="zh-CN" altLang="en-US" smtClean="0"/>
              <a:t>＝</a:t>
            </a:r>
            <a:r>
              <a:rPr lang="en-US" altLang="zh-CN" smtClean="0"/>
              <a:t>1500</a:t>
            </a:r>
            <a:r>
              <a:rPr lang="zh-CN" altLang="en-US" smtClean="0"/>
              <a:t>时钟周期</a:t>
            </a:r>
          </a:p>
          <a:p>
            <a:pPr eaLnBrk="1" hangingPunct="1">
              <a:lnSpc>
                <a:spcPct val="90000"/>
              </a:lnSpc>
            </a:pPr>
            <a:r>
              <a:rPr lang="zh-CN" altLang="en-US" smtClean="0"/>
              <a:t>主频为</a:t>
            </a:r>
            <a:r>
              <a:rPr lang="en-US" altLang="zh-CN" smtClean="0"/>
              <a:t>50MHz</a:t>
            </a:r>
            <a:r>
              <a:rPr lang="zh-CN" altLang="en-US" smtClean="0"/>
              <a:t>的</a:t>
            </a:r>
            <a:r>
              <a:rPr lang="en-US" altLang="zh-CN" smtClean="0"/>
              <a:t>CPU</a:t>
            </a:r>
            <a:r>
              <a:rPr lang="zh-CN" altLang="en-US" smtClean="0"/>
              <a:t>每秒的时钟周期数为：</a:t>
            </a:r>
          </a:p>
          <a:p>
            <a:pPr eaLnBrk="1" hangingPunct="1">
              <a:lnSpc>
                <a:spcPct val="90000"/>
              </a:lnSpc>
            </a:pPr>
            <a:r>
              <a:rPr lang="en-US" altLang="zh-CN" smtClean="0"/>
              <a:t>50×10</a:t>
            </a:r>
            <a:r>
              <a:rPr lang="en-US" altLang="zh-CN" baseline="30000" smtClean="0"/>
              <a:t>6</a:t>
            </a:r>
            <a:r>
              <a:rPr lang="zh-CN" altLang="en-US" smtClean="0"/>
              <a:t>个时钟周期</a:t>
            </a:r>
          </a:p>
          <a:p>
            <a:pPr eaLnBrk="1" hangingPunct="1">
              <a:lnSpc>
                <a:spcPct val="90000"/>
              </a:lnSpc>
            </a:pPr>
            <a:r>
              <a:rPr lang="zh-CN" altLang="en-US" smtClean="0"/>
              <a:t>则磁盘工作时</a:t>
            </a:r>
            <a:r>
              <a:rPr lang="en-US" altLang="zh-CN" smtClean="0"/>
              <a:t>DMA</a:t>
            </a:r>
            <a:r>
              <a:rPr lang="zh-CN" altLang="en-US" smtClean="0"/>
              <a:t>操作时间占用</a:t>
            </a:r>
            <a:r>
              <a:rPr lang="en-US" altLang="zh-CN" smtClean="0"/>
              <a:t>CPU</a:t>
            </a:r>
            <a:r>
              <a:rPr lang="zh-CN" altLang="en-US" smtClean="0"/>
              <a:t>工作时间的比率为：</a:t>
            </a:r>
          </a:p>
          <a:p>
            <a:pPr eaLnBrk="1" hangingPunct="1">
              <a:lnSpc>
                <a:spcPct val="90000"/>
              </a:lnSpc>
            </a:pPr>
            <a:r>
              <a:rPr lang="en-US" altLang="zh-CN" smtClean="0"/>
              <a:t>500×(1000</a:t>
            </a:r>
            <a:r>
              <a:rPr lang="zh-CN" altLang="en-US" smtClean="0"/>
              <a:t>＋</a:t>
            </a:r>
            <a:r>
              <a:rPr lang="en-US" altLang="zh-CN" smtClean="0"/>
              <a:t>500)/ 50×10</a:t>
            </a:r>
            <a:r>
              <a:rPr lang="en-US" altLang="zh-CN" baseline="30000" smtClean="0"/>
              <a:t>6 </a:t>
            </a:r>
            <a:r>
              <a:rPr lang="zh-CN" altLang="en-US" smtClean="0"/>
              <a:t>＝</a:t>
            </a:r>
            <a:r>
              <a:rPr lang="en-US" altLang="zh-CN" smtClean="0"/>
              <a:t>0.75/50</a:t>
            </a:r>
            <a:r>
              <a:rPr lang="zh-CN" altLang="en-US" smtClean="0"/>
              <a:t>＝</a:t>
            </a:r>
            <a:r>
              <a:rPr lang="en-US" altLang="zh-CN" smtClean="0"/>
              <a:t>1.5</a:t>
            </a:r>
            <a:r>
              <a:rPr lang="zh-CN" altLang="en-US" smtClean="0"/>
              <a:t>％</a:t>
            </a:r>
          </a:p>
        </p:txBody>
      </p:sp>
      <p:sp>
        <p:nvSpPr>
          <p:cNvPr id="3" name="日期占位符 3"/>
          <p:cNvSpPr>
            <a:spLocks noGrp="1"/>
          </p:cNvSpPr>
          <p:nvPr>
            <p:ph type="dt" sz="half" idx="10"/>
          </p:nvPr>
        </p:nvSpPr>
        <p:spPr/>
        <p:txBody>
          <a:bodyPr/>
          <a:lstStyle/>
          <a:p>
            <a:pPr>
              <a:defRPr/>
            </a:pPr>
            <a:fld id="{788C5651-911C-4B03-9090-C79A9D76EAD1}"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9AD185B-3808-4F88-A64B-32C705DFD64E}" type="slidenum">
              <a:rPr lang="en-US" altLang="zh-CN" sz="1400">
                <a:solidFill>
                  <a:schemeClr val="bg2"/>
                </a:solidFill>
                <a:latin typeface="Tahoma" panose="020B0604030504040204" pitchFamily="34" charset="0"/>
              </a:rPr>
              <a:pPr eaLnBrk="1" hangingPunct="1"/>
              <a:t>181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8" name="Rectangle 2"/>
          <p:cNvSpPr>
            <a:spLocks noGrp="1" noChangeArrowheads="1"/>
          </p:cNvSpPr>
          <p:nvPr>
            <p:ph type="title"/>
          </p:nvPr>
        </p:nvSpPr>
        <p:spPr/>
        <p:txBody>
          <a:bodyPr/>
          <a:lstStyle/>
          <a:p>
            <a:pPr eaLnBrk="1" hangingPunct="1"/>
            <a:r>
              <a:rPr lang="en-US" altLang="zh-CN" smtClean="0"/>
              <a:t>DMA</a:t>
            </a:r>
            <a:r>
              <a:rPr lang="zh-CN" altLang="en-US" smtClean="0"/>
              <a:t>方式与程序中断的比较</a:t>
            </a:r>
          </a:p>
        </p:txBody>
      </p:sp>
      <p:sp>
        <p:nvSpPr>
          <p:cNvPr id="26" name="日期占位符 3"/>
          <p:cNvSpPr>
            <a:spLocks noGrp="1"/>
          </p:cNvSpPr>
          <p:nvPr>
            <p:ph type="dt" sz="half" idx="10"/>
          </p:nvPr>
        </p:nvSpPr>
        <p:spPr/>
        <p:txBody>
          <a:bodyPr/>
          <a:lstStyle/>
          <a:p>
            <a:pPr>
              <a:defRPr/>
            </a:pPr>
            <a:fld id="{0CCDD384-88B5-411B-A3C7-646115DB1221}" type="datetime1">
              <a:rPr lang="zh-CN" altLang="en-US"/>
              <a:pPr>
                <a:defRPr/>
              </a:pPr>
              <a:t>2021/9/12</a:t>
            </a:fld>
            <a:endParaRPr lang="en-US" altLang="zh-CN"/>
          </a:p>
        </p:txBody>
      </p:sp>
      <p:sp>
        <p:nvSpPr>
          <p:cNvPr id="28"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030ED71-8C5A-4178-A04C-FB1847B6579C}" type="slidenum">
              <a:rPr lang="en-US" altLang="zh-CN" sz="1400">
                <a:solidFill>
                  <a:schemeClr val="bg2"/>
                </a:solidFill>
                <a:latin typeface="Tahoma" panose="020B0604030504040204" pitchFamily="34" charset="0"/>
              </a:rPr>
              <a:pPr eaLnBrk="1" hangingPunct="1"/>
              <a:t>182</a:t>
            </a:fld>
            <a:endParaRPr lang="en-US" altLang="zh-CN" sz="1400">
              <a:solidFill>
                <a:schemeClr val="bg2"/>
              </a:solidFill>
              <a:latin typeface="Tahoma" panose="020B0604030504040204" pitchFamily="34" charset="0"/>
            </a:endParaRPr>
          </a:p>
        </p:txBody>
      </p:sp>
      <p:graphicFrame>
        <p:nvGraphicFramePr>
          <p:cNvPr id="163866" name="Group 26"/>
          <p:cNvGraphicFramePr>
            <a:graphicFrameLocks noGrp="1"/>
          </p:cNvGraphicFramePr>
          <p:nvPr/>
        </p:nvGraphicFramePr>
        <p:xfrm>
          <a:off x="533400" y="1143000"/>
          <a:ext cx="8229600" cy="5434013"/>
        </p:xfrm>
        <a:graphic>
          <a:graphicData uri="http://schemas.openxmlformats.org/drawingml/2006/table">
            <a:tbl>
              <a:tblPr/>
              <a:tblGrid>
                <a:gridCol w="4114800"/>
                <a:gridCol w="4114800"/>
              </a:tblGrid>
              <a:tr h="457227">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程序中断</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DMA</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方式</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57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以</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CPU</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为中心，采用软硬结合，以软件为主的方式，控制设备与主机之间的数据传送。</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以主存为中心，采用硬件手段，控制设备与主存间直接进行数据传送。</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57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因为需要程序切换，所以需要保护与恢复现场。</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由</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DMA</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控制器直接控制数据传送。在数据传送期间，不需要</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CPU</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干预，不需保护与恢复现场。</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31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适合于慢速外设。</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适合于快速外设。</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必须在一条指令执行结束后才能响应。</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在一个访存周期结束后即可响应。</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31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可实现多种处理功能</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仅用于数据传送</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2"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总结</a:t>
            </a:r>
          </a:p>
        </p:txBody>
      </p:sp>
      <p:sp>
        <p:nvSpPr>
          <p:cNvPr id="191493" name="Rectangle 3"/>
          <p:cNvSpPr>
            <a:spLocks noGrp="1" noChangeArrowheads="1"/>
          </p:cNvSpPr>
          <p:nvPr>
            <p:ph idx="1"/>
          </p:nvPr>
        </p:nvSpPr>
        <p:spPr>
          <a:xfrm>
            <a:off x="685800" y="1066800"/>
            <a:ext cx="7772400" cy="5257800"/>
          </a:xfrm>
        </p:spPr>
        <p:txBody>
          <a:bodyPr/>
          <a:lstStyle/>
          <a:p>
            <a:pPr eaLnBrk="1" hangingPunct="1"/>
            <a:r>
              <a:rPr lang="zh-CN" altLang="en-US" smtClean="0"/>
              <a:t>直接程序控制（查询式传送）：外设与主机工作完全串行。</a:t>
            </a:r>
          </a:p>
          <a:p>
            <a:pPr eaLnBrk="1" hangingPunct="1"/>
            <a:r>
              <a:rPr lang="zh-CN" altLang="en-US" smtClean="0"/>
              <a:t>程序中断：外设与主机工作大部分并行。</a:t>
            </a:r>
          </a:p>
          <a:p>
            <a:pPr eaLnBrk="1" hangingPunct="1"/>
            <a:r>
              <a:rPr lang="en-US" altLang="zh-CN" smtClean="0"/>
              <a:t>DMA</a:t>
            </a:r>
            <a:r>
              <a:rPr lang="zh-CN" altLang="en-US" smtClean="0"/>
              <a:t>方式：外设与主机工作几乎完全并行，系统开销很小。</a:t>
            </a:r>
          </a:p>
          <a:p>
            <a:pPr eaLnBrk="1" hangingPunct="1"/>
            <a:r>
              <a:rPr lang="zh-CN" altLang="en-US" smtClean="0"/>
              <a:t>随着</a:t>
            </a:r>
            <a:r>
              <a:rPr lang="en-US" altLang="zh-CN" smtClean="0"/>
              <a:t>I/O</a:t>
            </a:r>
            <a:r>
              <a:rPr lang="zh-CN" altLang="en-US" smtClean="0"/>
              <a:t>系统的日益复杂，仅靠中断和</a:t>
            </a:r>
            <a:r>
              <a:rPr lang="en-US" altLang="zh-CN" smtClean="0"/>
              <a:t>DMA</a:t>
            </a:r>
            <a:r>
              <a:rPr lang="zh-CN" altLang="en-US" smtClean="0"/>
              <a:t>方式已不能满足要求。因为程序中断的系统开销较大；</a:t>
            </a:r>
            <a:r>
              <a:rPr lang="en-US" altLang="zh-CN" smtClean="0"/>
              <a:t>DMAC</a:t>
            </a:r>
            <a:r>
              <a:rPr lang="zh-CN" altLang="en-US" smtClean="0"/>
              <a:t>可带的设备少，功能简单，且系统中多个</a:t>
            </a:r>
            <a:r>
              <a:rPr lang="en-US" altLang="zh-CN" smtClean="0"/>
              <a:t>DMAC</a:t>
            </a:r>
            <a:r>
              <a:rPr lang="zh-CN" altLang="en-US" smtClean="0"/>
              <a:t>容易造成访存冲突，所以又出现了通道和</a:t>
            </a:r>
            <a:r>
              <a:rPr lang="en-US" altLang="zh-CN" smtClean="0"/>
              <a:t>I/O</a:t>
            </a:r>
            <a:r>
              <a:rPr lang="zh-CN" altLang="en-US" smtClean="0"/>
              <a:t>处理机方式，从而可以更好地控制</a:t>
            </a:r>
            <a:r>
              <a:rPr lang="en-US" altLang="zh-CN" smtClean="0"/>
              <a:t>I/O</a:t>
            </a:r>
            <a:r>
              <a:rPr lang="zh-CN" altLang="en-US" smtClean="0"/>
              <a:t>系统的工作。</a:t>
            </a:r>
          </a:p>
        </p:txBody>
      </p:sp>
      <p:sp>
        <p:nvSpPr>
          <p:cNvPr id="4" name="日期占位符 3"/>
          <p:cNvSpPr>
            <a:spLocks noGrp="1"/>
          </p:cNvSpPr>
          <p:nvPr>
            <p:ph type="dt" sz="half" idx="10"/>
          </p:nvPr>
        </p:nvSpPr>
        <p:spPr/>
        <p:txBody>
          <a:bodyPr/>
          <a:lstStyle/>
          <a:p>
            <a:pPr>
              <a:defRPr/>
            </a:pPr>
            <a:fld id="{F408D8D3-F8B8-4C8D-91F0-CD9E2956C0A9}"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16EC244-46E3-46B5-91AE-AC0CADE28FBE}" type="slidenum">
              <a:rPr lang="en-US" altLang="zh-CN" sz="1400">
                <a:solidFill>
                  <a:schemeClr val="bg2"/>
                </a:solidFill>
                <a:latin typeface="Tahoma" panose="020B0604030504040204" pitchFamily="34" charset="0"/>
              </a:rPr>
              <a:pPr eaLnBrk="1" hangingPunct="1"/>
              <a:t>183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6" name="Rectangle 2"/>
          <p:cNvSpPr>
            <a:spLocks noGrp="1" noChangeArrowheads="1"/>
          </p:cNvSpPr>
          <p:nvPr>
            <p:ph type="title"/>
          </p:nvPr>
        </p:nvSpPr>
        <p:spPr/>
        <p:txBody>
          <a:bodyPr/>
          <a:lstStyle/>
          <a:p>
            <a:pPr eaLnBrk="1" hangingPunct="1"/>
            <a:r>
              <a:rPr lang="en-US" altLang="zh-CN" smtClean="0"/>
              <a:t>9.5  I/O</a:t>
            </a:r>
            <a:r>
              <a:rPr lang="zh-CN" altLang="en-US" smtClean="0"/>
              <a:t>通道方式 </a:t>
            </a:r>
          </a:p>
        </p:txBody>
      </p:sp>
      <p:sp>
        <p:nvSpPr>
          <p:cNvPr id="192517" name="Rectangle 3"/>
          <p:cNvSpPr>
            <a:spLocks noGrp="1" noChangeArrowheads="1"/>
          </p:cNvSpPr>
          <p:nvPr>
            <p:ph idx="1"/>
          </p:nvPr>
        </p:nvSpPr>
        <p:spPr>
          <a:xfrm>
            <a:off x="685800" y="1143000"/>
            <a:ext cx="7772400" cy="5257800"/>
          </a:xfrm>
        </p:spPr>
        <p:txBody>
          <a:bodyPr/>
          <a:lstStyle/>
          <a:p>
            <a:pPr eaLnBrk="1" hangingPunct="1"/>
            <a:r>
              <a:rPr lang="en-US" altLang="zh-CN" sz="3200" smtClean="0"/>
              <a:t>1. </a:t>
            </a:r>
            <a:r>
              <a:rPr lang="zh-CN" altLang="en-US" sz="3200" smtClean="0"/>
              <a:t>概述</a:t>
            </a:r>
            <a:r>
              <a:rPr lang="zh-CN" altLang="en-US" smtClean="0"/>
              <a:t> </a:t>
            </a:r>
          </a:p>
          <a:p>
            <a:pPr eaLnBrk="1" hangingPunct="1"/>
            <a:r>
              <a:rPr lang="en-US" altLang="zh-CN" smtClean="0"/>
              <a:t>I/O</a:t>
            </a:r>
            <a:r>
              <a:rPr lang="zh-CN" altLang="en-US" smtClean="0"/>
              <a:t>通道是一种能够执行有限</a:t>
            </a:r>
            <a:r>
              <a:rPr lang="en-US" altLang="zh-CN" smtClean="0"/>
              <a:t>I/O</a:t>
            </a:r>
            <a:r>
              <a:rPr lang="zh-CN" altLang="en-US" smtClean="0"/>
              <a:t>指令，并且能够被多台外围设备共享的小型</a:t>
            </a:r>
            <a:r>
              <a:rPr lang="en-US" altLang="zh-CN" smtClean="0"/>
              <a:t>DMA</a:t>
            </a:r>
            <a:r>
              <a:rPr lang="zh-CN" altLang="en-US" smtClean="0"/>
              <a:t>专用处理机。</a:t>
            </a:r>
          </a:p>
          <a:p>
            <a:pPr eaLnBrk="1" hangingPunct="1"/>
            <a:r>
              <a:rPr lang="zh-CN" altLang="en-US" smtClean="0"/>
              <a:t>在计算机系统中，通道作为一个独立的</a:t>
            </a:r>
            <a:r>
              <a:rPr lang="en-US" altLang="zh-CN" smtClean="0"/>
              <a:t>I/O</a:t>
            </a:r>
            <a:r>
              <a:rPr lang="zh-CN" altLang="en-US" smtClean="0"/>
              <a:t>控制部件，能执行有限的</a:t>
            </a:r>
            <a:r>
              <a:rPr lang="en-US" altLang="zh-CN" smtClean="0"/>
              <a:t>I/O</a:t>
            </a:r>
            <a:r>
              <a:rPr lang="zh-CN" altLang="en-US" smtClean="0"/>
              <a:t>通道指令，代替</a:t>
            </a:r>
            <a:r>
              <a:rPr lang="en-US" altLang="zh-CN" smtClean="0"/>
              <a:t>CPU</a:t>
            </a:r>
            <a:r>
              <a:rPr lang="zh-CN" altLang="en-US" smtClean="0"/>
              <a:t>管理和控制外设。通道使主机与</a:t>
            </a:r>
            <a:r>
              <a:rPr lang="en-US" altLang="zh-CN" smtClean="0"/>
              <a:t>I/O</a:t>
            </a:r>
            <a:r>
              <a:rPr lang="zh-CN" altLang="en-US" smtClean="0"/>
              <a:t>设备之间能够达到更高的并行程度。</a:t>
            </a:r>
          </a:p>
          <a:p>
            <a:pPr eaLnBrk="1" hangingPunct="1"/>
            <a:r>
              <a:rPr lang="en-US" altLang="zh-CN" smtClean="0"/>
              <a:t>I/O</a:t>
            </a:r>
            <a:r>
              <a:rPr lang="zh-CN" altLang="en-US" smtClean="0"/>
              <a:t>通道的任务</a:t>
            </a:r>
          </a:p>
          <a:p>
            <a:pPr eaLnBrk="1" hangingPunct="1"/>
            <a:r>
              <a:rPr lang="zh-CN" altLang="en-US" smtClean="0"/>
              <a:t>控制、管理输入</a:t>
            </a:r>
            <a:r>
              <a:rPr lang="en-US" altLang="zh-CN" smtClean="0"/>
              <a:t>/</a:t>
            </a:r>
            <a:r>
              <a:rPr lang="zh-CN" altLang="en-US" smtClean="0"/>
              <a:t>输出操作，为</a:t>
            </a:r>
            <a:r>
              <a:rPr lang="en-US" altLang="zh-CN" smtClean="0"/>
              <a:t>I/O</a:t>
            </a:r>
            <a:r>
              <a:rPr lang="zh-CN" altLang="en-US" smtClean="0"/>
              <a:t>设备提供传送数据的通道。 </a:t>
            </a:r>
          </a:p>
        </p:txBody>
      </p:sp>
      <p:sp>
        <p:nvSpPr>
          <p:cNvPr id="4" name="日期占位符 3"/>
          <p:cNvSpPr>
            <a:spLocks noGrp="1"/>
          </p:cNvSpPr>
          <p:nvPr>
            <p:ph type="dt" sz="half" idx="10"/>
          </p:nvPr>
        </p:nvSpPr>
        <p:spPr/>
        <p:txBody>
          <a:bodyPr/>
          <a:lstStyle/>
          <a:p>
            <a:pPr>
              <a:defRPr/>
            </a:pPr>
            <a:fld id="{9CA33D5C-1D8C-465A-AA8A-20575813A37F}"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AF175FE-1B14-44B5-AAFD-D21079356A00}" type="slidenum">
              <a:rPr lang="en-US" altLang="zh-CN" sz="1400">
                <a:solidFill>
                  <a:schemeClr val="bg2"/>
                </a:solidFill>
                <a:latin typeface="Tahoma" panose="020B0604030504040204" pitchFamily="34" charset="0"/>
              </a:rPr>
              <a:pPr eaLnBrk="1" hangingPunct="1"/>
              <a:t>184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40" name="Rectangle 2"/>
          <p:cNvSpPr>
            <a:spLocks noGrp="1" noChangeArrowheads="1"/>
          </p:cNvSpPr>
          <p:nvPr>
            <p:ph type="title"/>
          </p:nvPr>
        </p:nvSpPr>
        <p:spPr/>
        <p:txBody>
          <a:bodyPr/>
          <a:lstStyle/>
          <a:p>
            <a:pPr eaLnBrk="1" hangingPunct="1"/>
            <a:r>
              <a:rPr lang="en-US" altLang="zh-CN" smtClean="0"/>
              <a:t>I/O</a:t>
            </a:r>
            <a:r>
              <a:rPr lang="zh-CN" altLang="en-US" smtClean="0"/>
              <a:t>通道的特点</a:t>
            </a:r>
          </a:p>
        </p:txBody>
      </p:sp>
      <p:sp>
        <p:nvSpPr>
          <p:cNvPr id="193541" name="Rectangle 3"/>
          <p:cNvSpPr>
            <a:spLocks noGrp="1" noChangeArrowheads="1"/>
          </p:cNvSpPr>
          <p:nvPr>
            <p:ph idx="1"/>
          </p:nvPr>
        </p:nvSpPr>
        <p:spPr>
          <a:xfrm>
            <a:off x="457200" y="1371600"/>
            <a:ext cx="8153400" cy="4724400"/>
          </a:xfrm>
        </p:spPr>
        <p:txBody>
          <a:bodyPr/>
          <a:lstStyle/>
          <a:p>
            <a:pPr eaLnBrk="1" hangingPunct="1"/>
            <a:r>
              <a:rPr lang="en-US" altLang="zh-CN" smtClean="0">
                <a:solidFill>
                  <a:srgbClr val="FFFF00"/>
                </a:solidFill>
              </a:rPr>
              <a:t>⑴</a:t>
            </a:r>
            <a:r>
              <a:rPr lang="en-US" altLang="zh-CN" smtClean="0"/>
              <a:t> I/O</a:t>
            </a:r>
            <a:r>
              <a:rPr lang="zh-CN" altLang="en-US" smtClean="0"/>
              <a:t>通道有自己的指令系统，能够独立执行用通道命令编写的输入输出控制程序，产生相应的控制信号控制设备的工作。</a:t>
            </a:r>
          </a:p>
          <a:p>
            <a:pPr eaLnBrk="1" hangingPunct="1"/>
            <a:r>
              <a:rPr lang="zh-CN" altLang="en-US" smtClean="0">
                <a:solidFill>
                  <a:srgbClr val="FFFF00"/>
                </a:solidFill>
              </a:rPr>
              <a:t>⑵</a:t>
            </a:r>
            <a:r>
              <a:rPr lang="zh-CN" altLang="en-US" smtClean="0"/>
              <a:t> </a:t>
            </a:r>
            <a:r>
              <a:rPr lang="en-US" altLang="zh-CN" smtClean="0"/>
              <a:t>I/O</a:t>
            </a:r>
            <a:r>
              <a:rPr lang="zh-CN" altLang="en-US" smtClean="0"/>
              <a:t>通道可根据需要控制多种不同的设备。</a:t>
            </a:r>
          </a:p>
          <a:p>
            <a:pPr eaLnBrk="1" hangingPunct="1"/>
            <a:r>
              <a:rPr lang="zh-CN" altLang="en-US" smtClean="0">
                <a:solidFill>
                  <a:srgbClr val="FFFF00"/>
                </a:solidFill>
              </a:rPr>
              <a:t>⑶</a:t>
            </a:r>
            <a:r>
              <a:rPr lang="zh-CN" altLang="en-US" smtClean="0"/>
              <a:t>  每个</a:t>
            </a:r>
            <a:r>
              <a:rPr lang="en-US" altLang="zh-CN" smtClean="0"/>
              <a:t>I/O</a:t>
            </a:r>
            <a:r>
              <a:rPr lang="zh-CN" altLang="en-US" smtClean="0"/>
              <a:t>通道可以连接多个外部设备，每个外设对应一个子通道。</a:t>
            </a:r>
          </a:p>
          <a:p>
            <a:pPr eaLnBrk="1" hangingPunct="1"/>
            <a:r>
              <a:rPr lang="zh-CN" altLang="en-US" smtClean="0">
                <a:solidFill>
                  <a:srgbClr val="FFFF00"/>
                </a:solidFill>
              </a:rPr>
              <a:t>⑷</a:t>
            </a:r>
            <a:r>
              <a:rPr lang="zh-CN" altLang="en-US" smtClean="0"/>
              <a:t> </a:t>
            </a:r>
            <a:r>
              <a:rPr lang="en-US" altLang="zh-CN" smtClean="0"/>
              <a:t>I/O</a:t>
            </a:r>
            <a:r>
              <a:rPr lang="zh-CN" altLang="en-US" smtClean="0"/>
              <a:t>通道通过系统中的数据通路与设备的控制器进行通信。</a:t>
            </a:r>
          </a:p>
        </p:txBody>
      </p:sp>
      <p:sp>
        <p:nvSpPr>
          <p:cNvPr id="4" name="日期占位符 3"/>
          <p:cNvSpPr>
            <a:spLocks noGrp="1"/>
          </p:cNvSpPr>
          <p:nvPr>
            <p:ph type="dt" sz="half" idx="10"/>
          </p:nvPr>
        </p:nvSpPr>
        <p:spPr/>
        <p:txBody>
          <a:bodyPr/>
          <a:lstStyle/>
          <a:p>
            <a:pPr>
              <a:defRPr/>
            </a:pPr>
            <a:fld id="{27C1B309-D89D-482B-9E93-7DF2596ECCD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21133DB-FF9E-4FA6-A4E3-E343DB40D99C}" type="slidenum">
              <a:rPr lang="en-US" altLang="zh-CN" sz="1400">
                <a:solidFill>
                  <a:schemeClr val="bg2"/>
                </a:solidFill>
                <a:latin typeface="Tahoma" panose="020B0604030504040204" pitchFamily="34" charset="0"/>
              </a:rPr>
              <a:pPr eaLnBrk="1" hangingPunct="1"/>
              <a:t>185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4" name="Rectangle 2"/>
          <p:cNvSpPr>
            <a:spLocks noGrp="1" noChangeArrowheads="1"/>
          </p:cNvSpPr>
          <p:nvPr>
            <p:ph type="title"/>
          </p:nvPr>
        </p:nvSpPr>
        <p:spPr>
          <a:xfrm>
            <a:off x="381000" y="381000"/>
            <a:ext cx="8001000" cy="754063"/>
          </a:xfrm>
        </p:spPr>
        <p:txBody>
          <a:bodyPr/>
          <a:lstStyle/>
          <a:p>
            <a:pPr eaLnBrk="1" hangingPunct="1"/>
            <a:r>
              <a:rPr lang="en-US" altLang="zh-CN" smtClean="0"/>
              <a:t>I/O</a:t>
            </a:r>
            <a:r>
              <a:rPr lang="zh-CN" altLang="en-US" smtClean="0"/>
              <a:t>通道与</a:t>
            </a:r>
            <a:r>
              <a:rPr lang="en-US" altLang="zh-CN" smtClean="0"/>
              <a:t>DMA</a:t>
            </a:r>
            <a:r>
              <a:rPr lang="zh-CN" altLang="en-US" smtClean="0"/>
              <a:t>方式的异同</a:t>
            </a:r>
          </a:p>
        </p:txBody>
      </p:sp>
      <p:sp>
        <p:nvSpPr>
          <p:cNvPr id="194565" name="Rectangle 3"/>
          <p:cNvSpPr>
            <a:spLocks noGrp="1" noChangeArrowheads="1"/>
          </p:cNvSpPr>
          <p:nvPr>
            <p:ph idx="1"/>
          </p:nvPr>
        </p:nvSpPr>
        <p:spPr>
          <a:xfrm>
            <a:off x="457200" y="1371600"/>
            <a:ext cx="8305800" cy="4724400"/>
          </a:xfrm>
        </p:spPr>
        <p:txBody>
          <a:bodyPr/>
          <a:lstStyle/>
          <a:p>
            <a:pPr eaLnBrk="1" hangingPunct="1">
              <a:lnSpc>
                <a:spcPct val="90000"/>
              </a:lnSpc>
            </a:pPr>
            <a:r>
              <a:rPr lang="en-US" altLang="zh-CN" smtClean="0"/>
              <a:t>⑴ </a:t>
            </a:r>
            <a:r>
              <a:rPr lang="zh-CN" altLang="en-US" smtClean="0"/>
              <a:t>相同点</a:t>
            </a:r>
          </a:p>
          <a:p>
            <a:pPr eaLnBrk="1" hangingPunct="1">
              <a:lnSpc>
                <a:spcPct val="90000"/>
              </a:lnSpc>
            </a:pPr>
            <a:r>
              <a:rPr lang="en-US" altLang="zh-CN" smtClean="0"/>
              <a:t>I/O</a:t>
            </a:r>
            <a:r>
              <a:rPr lang="zh-CN" altLang="en-US" smtClean="0"/>
              <a:t>通道与</a:t>
            </a:r>
            <a:r>
              <a:rPr lang="en-US" altLang="zh-CN" smtClean="0"/>
              <a:t>DMA</a:t>
            </a:r>
            <a:r>
              <a:rPr lang="zh-CN" altLang="en-US" smtClean="0"/>
              <a:t>方式都是在主存与</a:t>
            </a:r>
            <a:r>
              <a:rPr lang="en-US" altLang="zh-CN" smtClean="0"/>
              <a:t>I/O</a:t>
            </a:r>
            <a:r>
              <a:rPr lang="zh-CN" altLang="en-US" smtClean="0"/>
              <a:t>设备之间建立数据通路，用控制器控制数据的直接传送。</a:t>
            </a:r>
          </a:p>
          <a:p>
            <a:pPr eaLnBrk="1" hangingPunct="1">
              <a:lnSpc>
                <a:spcPct val="90000"/>
              </a:lnSpc>
            </a:pPr>
            <a:r>
              <a:rPr lang="zh-CN" altLang="en-US" smtClean="0"/>
              <a:t>⑵ 不同点</a:t>
            </a:r>
          </a:p>
          <a:p>
            <a:pPr eaLnBrk="1" hangingPunct="1">
              <a:lnSpc>
                <a:spcPct val="90000"/>
              </a:lnSpc>
            </a:pPr>
            <a:r>
              <a:rPr lang="en-US" altLang="zh-CN" smtClean="0"/>
              <a:t>DMA</a:t>
            </a:r>
            <a:r>
              <a:rPr lang="zh-CN" altLang="en-US" smtClean="0"/>
              <a:t>方式通过硬件控制主存与设备之间的信息传送。 </a:t>
            </a:r>
            <a:r>
              <a:rPr lang="en-US" altLang="zh-CN" smtClean="0"/>
              <a:t>I/O</a:t>
            </a:r>
            <a:r>
              <a:rPr lang="zh-CN" altLang="en-US" smtClean="0"/>
              <a:t>通道通过执行通道程序控制主存与设备之间的信息传送。</a:t>
            </a:r>
          </a:p>
          <a:p>
            <a:pPr eaLnBrk="1" hangingPunct="1">
              <a:lnSpc>
                <a:spcPct val="90000"/>
              </a:lnSpc>
            </a:pPr>
            <a:r>
              <a:rPr lang="en-US" altLang="zh-CN" smtClean="0"/>
              <a:t>DMA</a:t>
            </a:r>
            <a:r>
              <a:rPr lang="zh-CN" altLang="en-US" smtClean="0"/>
              <a:t>方式只能控制少量的同类设备，只能传送数据。 </a:t>
            </a:r>
            <a:r>
              <a:rPr lang="en-US" altLang="zh-CN" smtClean="0"/>
              <a:t>I/O</a:t>
            </a:r>
            <a:r>
              <a:rPr lang="zh-CN" altLang="en-US" smtClean="0"/>
              <a:t>通道可控制多种不同的设备，除传送数据外，还可以接口的初始化、故障诊断与处理等工作。</a:t>
            </a:r>
          </a:p>
        </p:txBody>
      </p:sp>
      <p:sp>
        <p:nvSpPr>
          <p:cNvPr id="4" name="日期占位符 3"/>
          <p:cNvSpPr>
            <a:spLocks noGrp="1"/>
          </p:cNvSpPr>
          <p:nvPr>
            <p:ph type="dt" sz="half" idx="10"/>
          </p:nvPr>
        </p:nvSpPr>
        <p:spPr/>
        <p:txBody>
          <a:bodyPr/>
          <a:lstStyle/>
          <a:p>
            <a:pPr>
              <a:defRPr/>
            </a:pPr>
            <a:fld id="{C47C5CFE-7676-4750-B515-1994C65343A6}"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8A0F0F1-EFE4-41EF-8B05-6021A9743D1B}" type="slidenum">
              <a:rPr lang="en-US" altLang="zh-CN" sz="1400">
                <a:solidFill>
                  <a:schemeClr val="bg2"/>
                </a:solidFill>
                <a:latin typeface="Tahoma" panose="020B0604030504040204" pitchFamily="34" charset="0"/>
              </a:rPr>
              <a:pPr eaLnBrk="1" hangingPunct="1"/>
              <a:t>186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8" name="Rectangle 2"/>
          <p:cNvSpPr>
            <a:spLocks noGrp="1" noChangeArrowheads="1"/>
          </p:cNvSpPr>
          <p:nvPr>
            <p:ph type="title"/>
          </p:nvPr>
        </p:nvSpPr>
        <p:spPr/>
        <p:txBody>
          <a:bodyPr/>
          <a:lstStyle/>
          <a:p>
            <a:pPr eaLnBrk="1" hangingPunct="1"/>
            <a:r>
              <a:rPr lang="en-US" altLang="zh-CN" smtClean="0"/>
              <a:t>I/O</a:t>
            </a:r>
            <a:r>
              <a:rPr lang="zh-CN" altLang="en-US" smtClean="0"/>
              <a:t>通道与程序中断方式的异同</a:t>
            </a:r>
          </a:p>
        </p:txBody>
      </p:sp>
      <p:sp>
        <p:nvSpPr>
          <p:cNvPr id="195589" name="Rectangle 3"/>
          <p:cNvSpPr>
            <a:spLocks noGrp="1" noChangeArrowheads="1"/>
          </p:cNvSpPr>
          <p:nvPr>
            <p:ph idx="1"/>
          </p:nvPr>
        </p:nvSpPr>
        <p:spPr>
          <a:xfrm>
            <a:off x="685800" y="1295400"/>
            <a:ext cx="8001000" cy="5029200"/>
          </a:xfrm>
        </p:spPr>
        <p:txBody>
          <a:bodyPr/>
          <a:lstStyle/>
          <a:p>
            <a:pPr eaLnBrk="1" hangingPunct="1"/>
            <a:r>
              <a:rPr lang="en-US" altLang="zh-CN" smtClean="0"/>
              <a:t>⑴ </a:t>
            </a:r>
            <a:r>
              <a:rPr lang="zh-CN" altLang="en-US" smtClean="0"/>
              <a:t>相同点</a:t>
            </a:r>
          </a:p>
          <a:p>
            <a:pPr eaLnBrk="1" hangingPunct="1"/>
            <a:r>
              <a:rPr lang="en-US" altLang="zh-CN" smtClean="0"/>
              <a:t>I/O</a:t>
            </a:r>
            <a:r>
              <a:rPr lang="zh-CN" altLang="en-US" smtClean="0"/>
              <a:t>通道与程序中断方式都是通过执行程序去管理</a:t>
            </a:r>
            <a:r>
              <a:rPr lang="en-US" altLang="zh-CN" smtClean="0"/>
              <a:t>I/O</a:t>
            </a:r>
            <a:r>
              <a:rPr lang="zh-CN" altLang="en-US" smtClean="0"/>
              <a:t>操作，因而灵活性较强，都可以通过扩展程序的功能来扩展处理能力。</a:t>
            </a:r>
          </a:p>
          <a:p>
            <a:pPr eaLnBrk="1" hangingPunct="1"/>
            <a:r>
              <a:rPr lang="zh-CN" altLang="en-US" smtClean="0"/>
              <a:t>⑵ 不同点</a:t>
            </a:r>
          </a:p>
          <a:p>
            <a:pPr eaLnBrk="1" hangingPunct="1"/>
            <a:r>
              <a:rPr lang="zh-CN" altLang="en-US" smtClean="0"/>
              <a:t>程序中断方式在数据传输时需要占用</a:t>
            </a:r>
            <a:r>
              <a:rPr lang="en-US" altLang="zh-CN" smtClean="0"/>
              <a:t>CPU</a:t>
            </a:r>
            <a:r>
              <a:rPr lang="zh-CN" altLang="en-US" smtClean="0"/>
              <a:t>的时间；</a:t>
            </a:r>
          </a:p>
          <a:p>
            <a:pPr eaLnBrk="1" hangingPunct="1"/>
            <a:r>
              <a:rPr lang="en-US" altLang="zh-CN" smtClean="0"/>
              <a:t>I/O</a:t>
            </a:r>
            <a:r>
              <a:rPr lang="zh-CN" altLang="en-US" smtClean="0"/>
              <a:t>通道在被</a:t>
            </a:r>
            <a:r>
              <a:rPr lang="en-US" altLang="zh-CN" smtClean="0"/>
              <a:t>CPU</a:t>
            </a:r>
            <a:r>
              <a:rPr lang="zh-CN" altLang="en-US" smtClean="0"/>
              <a:t>启动后，基本可以取代</a:t>
            </a:r>
            <a:r>
              <a:rPr lang="en-US" altLang="zh-CN" smtClean="0"/>
              <a:t>CPU</a:t>
            </a:r>
            <a:r>
              <a:rPr lang="zh-CN" altLang="en-US" smtClean="0"/>
              <a:t>去管理</a:t>
            </a:r>
            <a:r>
              <a:rPr lang="en-US" altLang="zh-CN" smtClean="0"/>
              <a:t>I/O</a:t>
            </a:r>
            <a:r>
              <a:rPr lang="zh-CN" altLang="en-US" smtClean="0"/>
              <a:t>操作，使</a:t>
            </a:r>
            <a:r>
              <a:rPr lang="en-US" altLang="zh-CN" smtClean="0"/>
              <a:t>CPU</a:t>
            </a:r>
            <a:r>
              <a:rPr lang="zh-CN" altLang="en-US" smtClean="0"/>
              <a:t>可以从大部分</a:t>
            </a:r>
            <a:r>
              <a:rPr lang="en-US" altLang="zh-CN" smtClean="0"/>
              <a:t>I/O</a:t>
            </a:r>
            <a:r>
              <a:rPr lang="zh-CN" altLang="en-US" smtClean="0"/>
              <a:t>管理中解脱出来。</a:t>
            </a:r>
          </a:p>
        </p:txBody>
      </p:sp>
      <p:sp>
        <p:nvSpPr>
          <p:cNvPr id="4" name="日期占位符 3"/>
          <p:cNvSpPr>
            <a:spLocks noGrp="1"/>
          </p:cNvSpPr>
          <p:nvPr>
            <p:ph type="dt" sz="half" idx="10"/>
          </p:nvPr>
        </p:nvSpPr>
        <p:spPr/>
        <p:txBody>
          <a:bodyPr/>
          <a:lstStyle/>
          <a:p>
            <a:pPr>
              <a:defRPr/>
            </a:pPr>
            <a:fld id="{FCC96547-8535-4781-BA67-5B0E77E28A89}"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4850FFB-9093-4DC1-B1E8-6D4CC12B9126}" type="slidenum">
              <a:rPr lang="en-US" altLang="zh-CN" sz="1400">
                <a:solidFill>
                  <a:schemeClr val="bg2"/>
                </a:solidFill>
                <a:latin typeface="Tahoma" panose="020B0604030504040204" pitchFamily="34" charset="0"/>
              </a:rPr>
              <a:pPr eaLnBrk="1" hangingPunct="1"/>
              <a:t>187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2" name="Rectangle 2"/>
          <p:cNvSpPr>
            <a:spLocks noGrp="1" noChangeArrowheads="1"/>
          </p:cNvSpPr>
          <p:nvPr>
            <p:ph type="title"/>
          </p:nvPr>
        </p:nvSpPr>
        <p:spPr>
          <a:xfrm>
            <a:off x="457200" y="304800"/>
            <a:ext cx="7772400" cy="533400"/>
          </a:xfrm>
        </p:spPr>
        <p:txBody>
          <a:bodyPr/>
          <a:lstStyle/>
          <a:p>
            <a:pPr eaLnBrk="1" hangingPunct="1"/>
            <a:r>
              <a:rPr lang="zh-CN" altLang="en-US" smtClean="0"/>
              <a:t>带有</a:t>
            </a:r>
            <a:r>
              <a:rPr lang="en-US" altLang="zh-CN" smtClean="0"/>
              <a:t>I/O</a:t>
            </a:r>
            <a:r>
              <a:rPr lang="zh-CN" altLang="en-US" smtClean="0"/>
              <a:t>通道的</a:t>
            </a:r>
            <a:r>
              <a:rPr lang="en-US" altLang="zh-CN" smtClean="0"/>
              <a:t>I/O</a:t>
            </a:r>
            <a:r>
              <a:rPr lang="zh-CN" altLang="en-US" smtClean="0"/>
              <a:t>系统结构</a:t>
            </a:r>
          </a:p>
        </p:txBody>
      </p:sp>
      <p:sp>
        <p:nvSpPr>
          <p:cNvPr id="196613" name="Rectangle 3"/>
          <p:cNvSpPr>
            <a:spLocks noGrp="1" noChangeArrowheads="1"/>
          </p:cNvSpPr>
          <p:nvPr>
            <p:ph idx="1"/>
          </p:nvPr>
        </p:nvSpPr>
        <p:spPr>
          <a:xfrm>
            <a:off x="457200" y="1066800"/>
            <a:ext cx="8229600" cy="5029200"/>
          </a:xfrm>
        </p:spPr>
        <p:txBody>
          <a:bodyPr/>
          <a:lstStyle/>
          <a:p>
            <a:pPr eaLnBrk="1" hangingPunct="1"/>
            <a:r>
              <a:rPr lang="zh-CN" altLang="en-US" smtClean="0"/>
              <a:t>主机</a:t>
            </a:r>
            <a:r>
              <a:rPr lang="en-US" altLang="zh-CN" smtClean="0"/>
              <a:t>—</a:t>
            </a:r>
            <a:r>
              <a:rPr lang="zh-CN" altLang="en-US" smtClean="0"/>
              <a:t>通道</a:t>
            </a:r>
            <a:r>
              <a:rPr lang="en-US" altLang="zh-CN" smtClean="0"/>
              <a:t>—</a:t>
            </a:r>
            <a:r>
              <a:rPr lang="zh-CN" altLang="en-US" smtClean="0"/>
              <a:t>设备控制器</a:t>
            </a:r>
            <a:r>
              <a:rPr lang="en-US" altLang="zh-CN" smtClean="0"/>
              <a:t>—</a:t>
            </a:r>
            <a:r>
              <a:rPr lang="zh-CN" altLang="en-US" smtClean="0"/>
              <a:t>设备</a:t>
            </a:r>
            <a:r>
              <a:rPr lang="zh-CN" altLang="en-US" smtClean="0">
                <a:latin typeface="宋体" panose="02010600030101010101" pitchFamily="2" charset="-122"/>
              </a:rPr>
              <a:t>四级连接方式。</a:t>
            </a:r>
            <a:r>
              <a:rPr lang="zh-CN" altLang="en-US" smtClean="0">
                <a:latin typeface="隶书" panose="02010509060101010101" pitchFamily="49" charset="-122"/>
              </a:rPr>
              <a:t> </a:t>
            </a:r>
            <a:br>
              <a:rPr lang="zh-CN" altLang="en-US" smtClean="0">
                <a:latin typeface="隶书" panose="02010509060101010101" pitchFamily="49" charset="-122"/>
              </a:rPr>
            </a:br>
            <a:endParaRPr lang="zh-CN" altLang="en-US" smtClean="0">
              <a:latin typeface="隶书" panose="02010509060101010101" pitchFamily="49" charset="-122"/>
            </a:endParaRPr>
          </a:p>
        </p:txBody>
      </p:sp>
      <p:sp>
        <p:nvSpPr>
          <p:cNvPr id="5" name="日期占位符 3"/>
          <p:cNvSpPr>
            <a:spLocks noGrp="1"/>
          </p:cNvSpPr>
          <p:nvPr>
            <p:ph type="dt" sz="half" idx="10"/>
          </p:nvPr>
        </p:nvSpPr>
        <p:spPr/>
        <p:txBody>
          <a:bodyPr/>
          <a:lstStyle/>
          <a:p>
            <a:pPr>
              <a:defRPr/>
            </a:pPr>
            <a:fld id="{994BD4C3-657C-4E24-A7B5-F6ABE4270374}"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51C1FF03-C65B-4B1C-9427-95E1B4B270E8}" type="slidenum">
              <a:rPr lang="en-US" altLang="zh-CN" sz="1400">
                <a:solidFill>
                  <a:schemeClr val="bg2"/>
                </a:solidFill>
                <a:latin typeface="Tahoma" panose="020B0604030504040204" pitchFamily="34" charset="0"/>
              </a:rPr>
              <a:pPr eaLnBrk="1" hangingPunct="1"/>
              <a:t>188</a:t>
            </a:fld>
            <a:endParaRPr lang="en-US" altLang="zh-CN" sz="1400">
              <a:solidFill>
                <a:schemeClr val="bg2"/>
              </a:solidFill>
              <a:latin typeface="Tahoma" panose="020B0604030504040204" pitchFamily="34" charset="0"/>
            </a:endParaRPr>
          </a:p>
        </p:txBody>
      </p:sp>
      <p:pic>
        <p:nvPicPr>
          <p:cNvPr id="196614" name="Picture 4" descr="t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724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6" name="Rectangle 2"/>
          <p:cNvSpPr>
            <a:spLocks noGrp="1" noChangeArrowheads="1"/>
          </p:cNvSpPr>
          <p:nvPr>
            <p:ph type="title"/>
          </p:nvPr>
        </p:nvSpPr>
        <p:spPr>
          <a:xfrm>
            <a:off x="381000" y="381000"/>
            <a:ext cx="8001000" cy="503238"/>
          </a:xfrm>
        </p:spPr>
        <p:txBody>
          <a:bodyPr/>
          <a:lstStyle/>
          <a:p>
            <a:pPr eaLnBrk="1" hangingPunct="1"/>
            <a:r>
              <a:rPr lang="en-US" altLang="zh-CN" smtClean="0">
                <a:latin typeface="隶书" panose="02010509060101010101" pitchFamily="49" charset="-122"/>
              </a:rPr>
              <a:t>⑴ </a:t>
            </a:r>
            <a:r>
              <a:rPr lang="en-US" altLang="zh-CN" smtClean="0"/>
              <a:t>CPU</a:t>
            </a:r>
            <a:r>
              <a:rPr lang="zh-CN" altLang="en-US" smtClean="0"/>
              <a:t>的任务</a:t>
            </a:r>
          </a:p>
        </p:txBody>
      </p:sp>
      <p:sp>
        <p:nvSpPr>
          <p:cNvPr id="197637" name="Rectangle 3"/>
          <p:cNvSpPr>
            <a:spLocks noGrp="1" noChangeArrowheads="1"/>
          </p:cNvSpPr>
          <p:nvPr>
            <p:ph idx="1"/>
          </p:nvPr>
        </p:nvSpPr>
        <p:spPr>
          <a:xfrm>
            <a:off x="457200" y="1295400"/>
            <a:ext cx="8305800" cy="4800600"/>
          </a:xfrm>
        </p:spPr>
        <p:txBody>
          <a:bodyPr/>
          <a:lstStyle/>
          <a:p>
            <a:pPr eaLnBrk="1" hangingPunct="1"/>
            <a:r>
              <a:rPr lang="zh-CN" altLang="en-US" smtClean="0"/>
              <a:t>执行</a:t>
            </a:r>
            <a:r>
              <a:rPr lang="en-US" altLang="zh-CN" smtClean="0"/>
              <a:t>I/O</a:t>
            </a:r>
            <a:r>
              <a:rPr lang="zh-CN" altLang="en-US" smtClean="0"/>
              <a:t>指令。</a:t>
            </a:r>
          </a:p>
          <a:p>
            <a:pPr eaLnBrk="1" hangingPunct="1"/>
            <a:r>
              <a:rPr lang="zh-CN" altLang="en-US" smtClean="0"/>
              <a:t>启动</a:t>
            </a:r>
            <a:r>
              <a:rPr lang="en-US" altLang="zh-CN" smtClean="0"/>
              <a:t>/</a:t>
            </a:r>
            <a:r>
              <a:rPr lang="zh-CN" altLang="en-US" smtClean="0"/>
              <a:t>关闭通道与设备。</a:t>
            </a:r>
          </a:p>
          <a:p>
            <a:pPr eaLnBrk="1" hangingPunct="1"/>
            <a:r>
              <a:rPr lang="zh-CN" altLang="en-US" smtClean="0"/>
              <a:t>处理来自通道的中断，如数据传输中断、故障中断等。</a:t>
            </a:r>
          </a:p>
          <a:p>
            <a:pPr eaLnBrk="1" hangingPunct="1"/>
            <a:endParaRPr lang="zh-CN" altLang="en-US" smtClean="0"/>
          </a:p>
          <a:p>
            <a:pPr eaLnBrk="1" hangingPunct="1"/>
            <a:r>
              <a:rPr lang="zh-CN" altLang="en-US" smtClean="0">
                <a:solidFill>
                  <a:srgbClr val="FFFF00"/>
                </a:solidFill>
                <a:latin typeface="隶书" panose="02010509060101010101" pitchFamily="49" charset="-122"/>
              </a:rPr>
              <a:t>通道的管理的任务由操作系统完成</a:t>
            </a:r>
            <a:r>
              <a:rPr lang="zh-CN" altLang="en-US" smtClean="0">
                <a:latin typeface="隶书" panose="02010509060101010101" pitchFamily="49" charset="-122"/>
              </a:rPr>
              <a:t>。</a:t>
            </a:r>
          </a:p>
        </p:txBody>
      </p:sp>
      <p:sp>
        <p:nvSpPr>
          <p:cNvPr id="4" name="日期占位符 3"/>
          <p:cNvSpPr>
            <a:spLocks noGrp="1"/>
          </p:cNvSpPr>
          <p:nvPr>
            <p:ph type="dt" sz="half" idx="10"/>
          </p:nvPr>
        </p:nvSpPr>
        <p:spPr/>
        <p:txBody>
          <a:bodyPr/>
          <a:lstStyle/>
          <a:p>
            <a:pPr>
              <a:defRPr/>
            </a:pPr>
            <a:fld id="{A36BBEED-07E6-4D8A-ACAA-45D54D2A266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69C04E0-544F-44E5-B5A7-C51C5245F538}" type="slidenum">
              <a:rPr lang="en-US" altLang="zh-CN" sz="1400">
                <a:solidFill>
                  <a:schemeClr val="bg2"/>
                </a:solidFill>
                <a:latin typeface="Tahoma" panose="020B0604030504040204" pitchFamily="34" charset="0"/>
              </a:rPr>
              <a:pPr eaLnBrk="1" hangingPunct="1"/>
              <a:t>189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Rectangle 2"/>
          <p:cNvSpPr>
            <a:spLocks noGrp="1" noChangeArrowheads="1"/>
          </p:cNvSpPr>
          <p:nvPr>
            <p:ph idx="1"/>
          </p:nvPr>
        </p:nvSpPr>
        <p:spPr>
          <a:xfrm>
            <a:off x="428625" y="457200"/>
            <a:ext cx="8258175" cy="6186488"/>
          </a:xfrm>
        </p:spPr>
        <p:txBody>
          <a:bodyPr/>
          <a:lstStyle/>
          <a:p>
            <a:pPr eaLnBrk="1" hangingPunct="1"/>
            <a:r>
              <a:rPr lang="zh-CN" altLang="en-US" smtClean="0"/>
              <a:t>按</a:t>
            </a:r>
            <a:r>
              <a:rPr lang="en-US" altLang="zh-CN" smtClean="0"/>
              <a:t>I/O</a:t>
            </a:r>
            <a:r>
              <a:rPr lang="zh-CN" altLang="en-US" smtClean="0"/>
              <a:t>控制的组织方式和外设与主机并行工作程度以及数据传送的控制方式，对</a:t>
            </a:r>
            <a:r>
              <a:rPr lang="en-US" altLang="zh-CN" smtClean="0"/>
              <a:t>I/O</a:t>
            </a:r>
            <a:r>
              <a:rPr lang="zh-CN" altLang="en-US" smtClean="0"/>
              <a:t>数据传送控制分类如下：</a:t>
            </a:r>
          </a:p>
          <a:p>
            <a:pPr eaLnBrk="1" hangingPunct="1"/>
            <a:endParaRPr lang="zh-CN" altLang="en-US" sz="2400" smtClean="0">
              <a:latin typeface="宋体" panose="02010600030101010101" pitchFamily="2" charset="-122"/>
            </a:endParaRPr>
          </a:p>
          <a:p>
            <a:pPr eaLnBrk="1" hangingPunct="1"/>
            <a:r>
              <a:rPr lang="zh-CN" altLang="en-US" sz="2400" smtClean="0">
                <a:latin typeface="宋体" panose="02010600030101010101" pitchFamily="2" charset="-122"/>
              </a:rPr>
              <a:t>         直接程序控制方式</a:t>
            </a:r>
          </a:p>
          <a:p>
            <a:pPr eaLnBrk="1" hangingPunct="1"/>
            <a:r>
              <a:rPr lang="zh-CN" altLang="en-US" sz="2400" smtClean="0">
                <a:latin typeface="宋体" panose="02010600030101010101" pitchFamily="2" charset="-122"/>
              </a:rPr>
              <a:t>           </a:t>
            </a:r>
          </a:p>
          <a:p>
            <a:pPr eaLnBrk="1" hangingPunct="1"/>
            <a:r>
              <a:rPr lang="zh-CN" altLang="en-US" sz="2400" smtClean="0">
                <a:latin typeface="宋体" panose="02010600030101010101" pitchFamily="2" charset="-122"/>
              </a:rPr>
              <a:t>         程序中断方式</a:t>
            </a:r>
          </a:p>
          <a:p>
            <a:pPr eaLnBrk="1" hangingPunct="1"/>
            <a:r>
              <a:rPr lang="zh-CN" altLang="en-US" sz="2400" smtClean="0">
                <a:latin typeface="宋体" panose="02010600030101010101" pitchFamily="2" charset="-122"/>
              </a:rPr>
              <a:t>           </a:t>
            </a:r>
          </a:p>
          <a:p>
            <a:pPr eaLnBrk="1" hangingPunct="1"/>
            <a:r>
              <a:rPr lang="zh-CN" altLang="en-US" sz="2400" smtClean="0">
                <a:latin typeface="宋体" panose="02010600030101010101" pitchFamily="2" charset="-122"/>
              </a:rPr>
              <a:t>         </a:t>
            </a:r>
            <a:r>
              <a:rPr lang="en-US" altLang="zh-CN" sz="2400" smtClean="0"/>
              <a:t>DMA</a:t>
            </a:r>
            <a:r>
              <a:rPr lang="zh-CN" altLang="en-US" sz="2400" smtClean="0"/>
              <a:t>方式</a:t>
            </a:r>
          </a:p>
          <a:p>
            <a:pPr eaLnBrk="1" hangingPunct="1"/>
            <a:endParaRPr lang="zh-CN" altLang="en-US" sz="2400" smtClean="0">
              <a:latin typeface="宋体" panose="02010600030101010101" pitchFamily="2" charset="-122"/>
            </a:endParaRPr>
          </a:p>
          <a:p>
            <a:pPr eaLnBrk="1" hangingPunct="1"/>
            <a:r>
              <a:rPr lang="zh-CN" altLang="en-US" sz="2400" smtClean="0">
                <a:latin typeface="宋体" panose="02010600030101010101" pitchFamily="2" charset="-122"/>
              </a:rPr>
              <a:t>         通道方式</a:t>
            </a:r>
          </a:p>
          <a:p>
            <a:pPr eaLnBrk="1" hangingPunct="1"/>
            <a:endParaRPr lang="zh-CN" altLang="en-US" sz="2400" smtClean="0">
              <a:latin typeface="宋体" panose="02010600030101010101" pitchFamily="2" charset="-122"/>
            </a:endParaRPr>
          </a:p>
          <a:p>
            <a:pPr eaLnBrk="1" hangingPunct="1"/>
            <a:r>
              <a:rPr lang="zh-CN" altLang="en-US" sz="2400" smtClean="0">
                <a:latin typeface="宋体" panose="02010600030101010101" pitchFamily="2" charset="-122"/>
              </a:rPr>
              <a:t>         </a:t>
            </a:r>
            <a:r>
              <a:rPr lang="en-US" altLang="zh-CN" sz="2400" smtClean="0"/>
              <a:t>I/O</a:t>
            </a:r>
            <a:r>
              <a:rPr lang="zh-CN" altLang="en-US" sz="2400" smtClean="0"/>
              <a:t>处理机方式</a:t>
            </a:r>
            <a:endParaRPr lang="zh-CN" altLang="en-US" smtClean="0"/>
          </a:p>
        </p:txBody>
      </p:sp>
      <p:sp>
        <p:nvSpPr>
          <p:cNvPr id="17" name="日期占位符 3"/>
          <p:cNvSpPr>
            <a:spLocks noGrp="1"/>
          </p:cNvSpPr>
          <p:nvPr>
            <p:ph type="dt" sz="half" idx="10"/>
          </p:nvPr>
        </p:nvSpPr>
        <p:spPr/>
        <p:txBody>
          <a:bodyPr/>
          <a:lstStyle/>
          <a:p>
            <a:pPr>
              <a:defRPr/>
            </a:pPr>
            <a:fld id="{E4039CF8-C412-41E7-BF60-D1999CE29F51}" type="datetime1">
              <a:rPr lang="zh-CN" altLang="en-US"/>
              <a:pPr>
                <a:defRPr/>
              </a:pPr>
              <a:t>2021/9/12</a:t>
            </a:fld>
            <a:endParaRPr lang="en-US" altLang="zh-CN"/>
          </a:p>
        </p:txBody>
      </p:sp>
      <p:sp>
        <p:nvSpPr>
          <p:cNvPr id="19"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57688E2-BF54-4181-A3EF-C6CE9F0CC7FE}" type="slidenum">
              <a:rPr lang="en-US" altLang="zh-CN" sz="1400">
                <a:solidFill>
                  <a:schemeClr val="bg2"/>
                </a:solidFill>
                <a:latin typeface="Tahoma" panose="020B0604030504040204" pitchFamily="34" charset="0"/>
              </a:rPr>
              <a:pPr eaLnBrk="1" hangingPunct="1"/>
              <a:t>19</a:t>
            </a:fld>
            <a:endParaRPr lang="en-US" altLang="zh-CN" sz="1400">
              <a:solidFill>
                <a:schemeClr val="bg2"/>
              </a:solidFill>
              <a:latin typeface="Tahoma" panose="020B0604030504040204" pitchFamily="34" charset="0"/>
            </a:endParaRPr>
          </a:p>
        </p:txBody>
      </p:sp>
      <p:sp>
        <p:nvSpPr>
          <p:cNvPr id="36869" name="Text Box 3"/>
          <p:cNvSpPr txBox="1">
            <a:spLocks noChangeArrowheads="1"/>
          </p:cNvSpPr>
          <p:nvPr/>
        </p:nvSpPr>
        <p:spPr bwMode="auto">
          <a:xfrm>
            <a:off x="533400" y="4191000"/>
            <a:ext cx="1371600" cy="1095375"/>
          </a:xfrm>
          <a:prstGeom prst="rect">
            <a:avLst/>
          </a:prstGeom>
          <a:solidFill>
            <a:srgbClr val="000099"/>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由</a:t>
            </a:r>
            <a:r>
              <a:rPr kumimoji="1" lang="zh-CN" altLang="en-US" sz="2400" b="1">
                <a:latin typeface="宋体" panose="02010600030101010101" pitchFamily="2" charset="-122"/>
              </a:rPr>
              <a:t>专有硬件控制的数据传送</a:t>
            </a:r>
          </a:p>
        </p:txBody>
      </p:sp>
      <p:sp>
        <p:nvSpPr>
          <p:cNvPr id="36870" name="Text Box 4"/>
          <p:cNvSpPr txBox="1">
            <a:spLocks noChangeArrowheads="1"/>
          </p:cNvSpPr>
          <p:nvPr/>
        </p:nvSpPr>
        <p:spPr bwMode="auto">
          <a:xfrm>
            <a:off x="533400" y="2362200"/>
            <a:ext cx="1295400" cy="1095375"/>
          </a:xfrm>
          <a:prstGeom prst="rect">
            <a:avLst/>
          </a:prstGeom>
          <a:solidFill>
            <a:srgbClr val="000099"/>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由</a:t>
            </a:r>
            <a:r>
              <a:rPr kumimoji="1" lang="zh-CN" altLang="en-US" sz="2400" b="1">
                <a:latin typeface="宋体" panose="02010600030101010101" pitchFamily="2" charset="-122"/>
              </a:rPr>
              <a:t>程序控制的数据传送</a:t>
            </a:r>
          </a:p>
        </p:txBody>
      </p:sp>
      <p:sp>
        <p:nvSpPr>
          <p:cNvPr id="36871" name="AutoShape 5"/>
          <p:cNvSpPr>
            <a:spLocks/>
          </p:cNvSpPr>
          <p:nvPr/>
        </p:nvSpPr>
        <p:spPr bwMode="auto">
          <a:xfrm>
            <a:off x="1905000" y="2438400"/>
            <a:ext cx="228600" cy="1066800"/>
          </a:xfrm>
          <a:prstGeom prst="leftBrace">
            <a:avLst>
              <a:gd name="adj1" fmla="val 38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6872" name="AutoShape 6"/>
          <p:cNvSpPr>
            <a:spLocks/>
          </p:cNvSpPr>
          <p:nvPr/>
        </p:nvSpPr>
        <p:spPr bwMode="auto">
          <a:xfrm>
            <a:off x="1828800" y="4191000"/>
            <a:ext cx="304800" cy="1828800"/>
          </a:xfrm>
          <a:prstGeom prst="lef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6873" name="Text Box 7"/>
          <p:cNvSpPr txBox="1">
            <a:spLocks noChangeArrowheads="1"/>
          </p:cNvSpPr>
          <p:nvPr/>
        </p:nvSpPr>
        <p:spPr bwMode="auto">
          <a:xfrm>
            <a:off x="4800600" y="4648200"/>
            <a:ext cx="1295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采用辅助硬件实现</a:t>
            </a:r>
          </a:p>
        </p:txBody>
      </p:sp>
      <p:sp>
        <p:nvSpPr>
          <p:cNvPr id="36874" name="AutoShape 8"/>
          <p:cNvSpPr>
            <a:spLocks/>
          </p:cNvSpPr>
          <p:nvPr/>
        </p:nvSpPr>
        <p:spPr bwMode="auto">
          <a:xfrm>
            <a:off x="5486400" y="3962400"/>
            <a:ext cx="152400" cy="381000"/>
          </a:xfrm>
          <a:prstGeom prst="rightBrace">
            <a:avLst>
              <a:gd name="adj1" fmla="val 208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6875" name="Text Box 9"/>
          <p:cNvSpPr txBox="1">
            <a:spLocks noChangeArrowheads="1"/>
          </p:cNvSpPr>
          <p:nvPr/>
        </p:nvSpPr>
        <p:spPr bwMode="auto">
          <a:xfrm>
            <a:off x="5943600" y="3810000"/>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适合快速外设</a:t>
            </a:r>
          </a:p>
        </p:txBody>
      </p:sp>
      <p:sp>
        <p:nvSpPr>
          <p:cNvPr id="36876" name="AutoShape 10"/>
          <p:cNvSpPr>
            <a:spLocks/>
          </p:cNvSpPr>
          <p:nvPr/>
        </p:nvSpPr>
        <p:spPr bwMode="auto">
          <a:xfrm>
            <a:off x="6248400" y="4953000"/>
            <a:ext cx="228600" cy="1219200"/>
          </a:xfrm>
          <a:prstGeom prst="rightBrace">
            <a:avLst>
              <a:gd name="adj1" fmla="val 4444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6877" name="Text Box 11"/>
          <p:cNvSpPr txBox="1">
            <a:spLocks noChangeArrowheads="1"/>
          </p:cNvSpPr>
          <p:nvPr/>
        </p:nvSpPr>
        <p:spPr bwMode="auto">
          <a:xfrm>
            <a:off x="6629400" y="5105400"/>
            <a:ext cx="213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快、慢设备均适用</a:t>
            </a:r>
          </a:p>
          <a:p>
            <a:pPr algn="ctr" eaLnBrk="1" hangingPunct="1">
              <a:spcBef>
                <a:spcPct val="50000"/>
              </a:spcBef>
            </a:pPr>
            <a:r>
              <a:rPr lang="zh-CN" altLang="en-US" sz="2000" b="1"/>
              <a:t>适合于大、中型机</a:t>
            </a:r>
          </a:p>
        </p:txBody>
      </p:sp>
      <p:sp>
        <p:nvSpPr>
          <p:cNvPr id="36878" name="AutoShape 12"/>
          <p:cNvSpPr>
            <a:spLocks/>
          </p:cNvSpPr>
          <p:nvPr/>
        </p:nvSpPr>
        <p:spPr bwMode="auto">
          <a:xfrm>
            <a:off x="4419600" y="4038600"/>
            <a:ext cx="228600" cy="2133600"/>
          </a:xfrm>
          <a:prstGeom prst="rightBrace">
            <a:avLst>
              <a:gd name="adj1" fmla="val 7777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6879" name="AutoShape 13"/>
          <p:cNvSpPr>
            <a:spLocks/>
          </p:cNvSpPr>
          <p:nvPr/>
        </p:nvSpPr>
        <p:spPr bwMode="auto">
          <a:xfrm>
            <a:off x="5486400" y="2286000"/>
            <a:ext cx="228600" cy="1219200"/>
          </a:xfrm>
          <a:prstGeom prst="rightBrace">
            <a:avLst>
              <a:gd name="adj1" fmla="val 4444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6880" name="Text Box 14"/>
          <p:cNvSpPr txBox="1">
            <a:spLocks noChangeArrowheads="1"/>
          </p:cNvSpPr>
          <p:nvPr/>
        </p:nvSpPr>
        <p:spPr bwMode="auto">
          <a:xfrm>
            <a:off x="5943600" y="2590800"/>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适合慢速外设</a:t>
            </a:r>
          </a:p>
        </p:txBody>
      </p:sp>
      <p:sp>
        <p:nvSpPr>
          <p:cNvPr id="36881" name="AutoShape 15"/>
          <p:cNvSpPr>
            <a:spLocks/>
          </p:cNvSpPr>
          <p:nvPr/>
        </p:nvSpPr>
        <p:spPr bwMode="auto">
          <a:xfrm>
            <a:off x="7696200" y="2133600"/>
            <a:ext cx="228600" cy="2133600"/>
          </a:xfrm>
          <a:prstGeom prst="rightBrace">
            <a:avLst>
              <a:gd name="adj1" fmla="val 7777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6882" name="Text Box 16"/>
          <p:cNvSpPr txBox="1">
            <a:spLocks noChangeArrowheads="1"/>
          </p:cNvSpPr>
          <p:nvPr/>
        </p:nvSpPr>
        <p:spPr bwMode="auto">
          <a:xfrm>
            <a:off x="8077200" y="2057400"/>
            <a:ext cx="457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适合于小微型机</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60" name="Rectangle 2"/>
          <p:cNvSpPr>
            <a:spLocks noGrp="1" noChangeArrowheads="1"/>
          </p:cNvSpPr>
          <p:nvPr>
            <p:ph type="title"/>
          </p:nvPr>
        </p:nvSpPr>
        <p:spPr>
          <a:xfrm>
            <a:off x="381000" y="381000"/>
            <a:ext cx="8001000" cy="419100"/>
          </a:xfrm>
        </p:spPr>
        <p:txBody>
          <a:bodyPr/>
          <a:lstStyle/>
          <a:p>
            <a:pPr eaLnBrk="1" hangingPunct="1"/>
            <a:r>
              <a:rPr lang="en-US" altLang="zh-CN" smtClean="0"/>
              <a:t>⑵ I/O</a:t>
            </a:r>
            <a:r>
              <a:rPr lang="zh-CN" altLang="en-US" smtClean="0"/>
              <a:t>通道的任务</a:t>
            </a:r>
            <a:endParaRPr lang="zh-CN" altLang="en-US" sz="2800" smtClean="0">
              <a:ea typeface="宋体" panose="02010600030101010101" pitchFamily="2" charset="-122"/>
            </a:endParaRPr>
          </a:p>
        </p:txBody>
      </p:sp>
      <p:sp>
        <p:nvSpPr>
          <p:cNvPr id="198661" name="Rectangle 3"/>
          <p:cNvSpPr>
            <a:spLocks noGrp="1" noChangeArrowheads="1"/>
          </p:cNvSpPr>
          <p:nvPr>
            <p:ph idx="1"/>
          </p:nvPr>
        </p:nvSpPr>
        <p:spPr>
          <a:xfrm>
            <a:off x="457200" y="1143000"/>
            <a:ext cx="8305800" cy="5334000"/>
          </a:xfrm>
        </p:spPr>
        <p:txBody>
          <a:bodyPr/>
          <a:lstStyle/>
          <a:p>
            <a:pPr eaLnBrk="1" hangingPunct="1">
              <a:lnSpc>
                <a:spcPct val="90000"/>
              </a:lnSpc>
            </a:pPr>
            <a:r>
              <a:rPr lang="en-US" altLang="zh-CN" smtClean="0">
                <a:solidFill>
                  <a:srgbClr val="FFFF00"/>
                </a:solidFill>
              </a:rPr>
              <a:t>①</a:t>
            </a:r>
            <a:r>
              <a:rPr lang="en-US" altLang="zh-CN" smtClean="0"/>
              <a:t> </a:t>
            </a:r>
            <a:r>
              <a:rPr lang="zh-CN" altLang="en-US" smtClean="0"/>
              <a:t>接受</a:t>
            </a:r>
            <a:r>
              <a:rPr lang="en-US" altLang="zh-CN" smtClean="0"/>
              <a:t>CPU</a:t>
            </a:r>
            <a:r>
              <a:rPr lang="zh-CN" altLang="en-US" smtClean="0"/>
              <a:t>发来的</a:t>
            </a:r>
            <a:r>
              <a:rPr lang="en-US" altLang="zh-CN" smtClean="0"/>
              <a:t>I/O</a:t>
            </a:r>
            <a:r>
              <a:rPr lang="zh-CN" altLang="en-US" smtClean="0"/>
              <a:t>指令，与指定的设备连接</a:t>
            </a:r>
            <a:r>
              <a:rPr lang="en-US" altLang="zh-CN" smtClean="0"/>
              <a:t>,</a:t>
            </a:r>
            <a:r>
              <a:rPr lang="zh-CN" altLang="en-US" smtClean="0"/>
              <a:t>访问指定的设备。</a:t>
            </a:r>
          </a:p>
          <a:p>
            <a:pPr eaLnBrk="1" hangingPunct="1">
              <a:lnSpc>
                <a:spcPct val="90000"/>
              </a:lnSpc>
            </a:pPr>
            <a:r>
              <a:rPr lang="zh-CN" altLang="en-US" smtClean="0">
                <a:solidFill>
                  <a:srgbClr val="FFFF00"/>
                </a:solidFill>
              </a:rPr>
              <a:t>②</a:t>
            </a:r>
            <a:r>
              <a:rPr lang="zh-CN" altLang="en-US" smtClean="0"/>
              <a:t> 执行</a:t>
            </a:r>
            <a:r>
              <a:rPr lang="en-US" altLang="zh-CN" smtClean="0"/>
              <a:t>CPU</a:t>
            </a:r>
            <a:r>
              <a:rPr lang="zh-CN" altLang="en-US" smtClean="0"/>
              <a:t>为通道组织的通道程序。</a:t>
            </a:r>
          </a:p>
          <a:p>
            <a:pPr eaLnBrk="1" hangingPunct="1">
              <a:lnSpc>
                <a:spcPct val="90000"/>
              </a:lnSpc>
            </a:pPr>
            <a:r>
              <a:rPr lang="zh-CN" altLang="en-US" smtClean="0"/>
              <a:t>从通道缓冲区中读取通道指令，经译码分析，向指定的设备控制器或设备发出各种操作控制命令。</a:t>
            </a:r>
          </a:p>
          <a:p>
            <a:pPr eaLnBrk="1" hangingPunct="1">
              <a:lnSpc>
                <a:spcPct val="90000"/>
              </a:lnSpc>
            </a:pPr>
            <a:r>
              <a:rPr lang="zh-CN" altLang="en-US" smtClean="0">
                <a:solidFill>
                  <a:srgbClr val="FFFF00"/>
                </a:solidFill>
              </a:rPr>
              <a:t>③</a:t>
            </a:r>
            <a:r>
              <a:rPr lang="zh-CN" altLang="en-US" smtClean="0"/>
              <a:t> 组织和控制数据在内存与外设之间的信息传送操作。</a:t>
            </a:r>
          </a:p>
          <a:p>
            <a:pPr eaLnBrk="1" hangingPunct="1">
              <a:lnSpc>
                <a:spcPct val="90000"/>
              </a:lnSpc>
            </a:pPr>
            <a:r>
              <a:rPr lang="zh-CN" altLang="en-US" smtClean="0"/>
              <a:t>根据需要提供数据缓存空间以及数据存入内存或从内存中读取的地址；提供外设的有关地址；控制传送的数据量；指定传送工作结束时要进行的操作，根据对传送数据的计数判断数据传送工作是否结束。</a:t>
            </a:r>
          </a:p>
        </p:txBody>
      </p:sp>
      <p:sp>
        <p:nvSpPr>
          <p:cNvPr id="4" name="日期占位符 3"/>
          <p:cNvSpPr>
            <a:spLocks noGrp="1"/>
          </p:cNvSpPr>
          <p:nvPr>
            <p:ph type="dt" sz="half" idx="10"/>
          </p:nvPr>
        </p:nvSpPr>
        <p:spPr/>
        <p:txBody>
          <a:bodyPr/>
          <a:lstStyle/>
          <a:p>
            <a:pPr>
              <a:defRPr/>
            </a:pPr>
            <a:fld id="{8E243C57-CE42-42B1-B31F-F5FC123BCDC1}"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A048472-4058-40B4-85F8-94D9FCCF2F88}" type="slidenum">
              <a:rPr lang="en-US" altLang="zh-CN" sz="1400">
                <a:solidFill>
                  <a:schemeClr val="bg2"/>
                </a:solidFill>
                <a:latin typeface="Tahoma" panose="020B0604030504040204" pitchFamily="34" charset="0"/>
              </a:rPr>
              <a:pPr eaLnBrk="1" hangingPunct="1"/>
              <a:t>190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4" name="Rectangle 2"/>
          <p:cNvSpPr>
            <a:spLocks noGrp="1" noChangeArrowheads="1"/>
          </p:cNvSpPr>
          <p:nvPr>
            <p:ph idx="1"/>
          </p:nvPr>
        </p:nvSpPr>
        <p:spPr>
          <a:xfrm>
            <a:off x="457200" y="609600"/>
            <a:ext cx="8305800" cy="5638800"/>
          </a:xfrm>
        </p:spPr>
        <p:txBody>
          <a:bodyPr/>
          <a:lstStyle/>
          <a:p>
            <a:pPr eaLnBrk="1" hangingPunct="1"/>
            <a:r>
              <a:rPr lang="en-US" altLang="zh-CN" smtClean="0">
                <a:solidFill>
                  <a:srgbClr val="FFFF00"/>
                </a:solidFill>
              </a:rPr>
              <a:t>④</a:t>
            </a:r>
            <a:r>
              <a:rPr lang="en-US" altLang="zh-CN" smtClean="0"/>
              <a:t> </a:t>
            </a:r>
            <a:r>
              <a:rPr lang="zh-CN" altLang="en-US" smtClean="0"/>
              <a:t>在数据传输过程中完成必要的格式变换，例如，把字拆卸为字节，或者把字节装配成字等。</a:t>
            </a:r>
          </a:p>
          <a:p>
            <a:pPr eaLnBrk="1" hangingPunct="1"/>
            <a:r>
              <a:rPr lang="zh-CN" altLang="en-US" smtClean="0">
                <a:solidFill>
                  <a:srgbClr val="FFFF00"/>
                </a:solidFill>
              </a:rPr>
              <a:t>⑤</a:t>
            </a:r>
            <a:r>
              <a:rPr lang="zh-CN" altLang="en-US" smtClean="0"/>
              <a:t> 读取和接收外设的状态信息， 检查外围设备的工作状态是正常还是故障，形成通道状态信息，并根据需要将设备的状态信息送往主存指定单元保存。</a:t>
            </a:r>
          </a:p>
          <a:p>
            <a:pPr eaLnBrk="1" hangingPunct="1"/>
            <a:r>
              <a:rPr lang="zh-CN" altLang="en-US" smtClean="0">
                <a:solidFill>
                  <a:srgbClr val="FFFF00"/>
                </a:solidFill>
              </a:rPr>
              <a:t>⑥</a:t>
            </a:r>
            <a:r>
              <a:rPr lang="zh-CN" altLang="en-US" smtClean="0"/>
              <a:t> 向</a:t>
            </a:r>
            <a:r>
              <a:rPr lang="en-US" altLang="zh-CN" smtClean="0"/>
              <a:t>CPU</a:t>
            </a:r>
            <a:r>
              <a:rPr lang="zh-CN" altLang="en-US" smtClean="0"/>
              <a:t>发出</a:t>
            </a:r>
            <a:r>
              <a:rPr lang="en-US" altLang="zh-CN" smtClean="0"/>
              <a:t>I/O</a:t>
            </a:r>
            <a:r>
              <a:rPr lang="zh-CN" altLang="en-US" smtClean="0"/>
              <a:t>中断请求。</a:t>
            </a:r>
          </a:p>
          <a:p>
            <a:pPr eaLnBrk="1" hangingPunct="1"/>
            <a:r>
              <a:rPr lang="zh-CN" altLang="en-US" smtClean="0"/>
              <a:t>对来自外设及通道的中断请求按优先次序进行排队后报告</a:t>
            </a:r>
            <a:r>
              <a:rPr lang="en-US" altLang="zh-CN" smtClean="0"/>
              <a:t>CPU</a:t>
            </a:r>
            <a:r>
              <a:rPr lang="zh-CN" altLang="en-US" smtClean="0"/>
              <a:t>。</a:t>
            </a:r>
          </a:p>
          <a:p>
            <a:pPr eaLnBrk="1" hangingPunct="1"/>
            <a:r>
              <a:rPr lang="zh-CN" altLang="en-US" smtClean="0"/>
              <a:t>通道使用</a:t>
            </a:r>
            <a:r>
              <a:rPr lang="zh-CN" altLang="en-US" smtClean="0">
                <a:solidFill>
                  <a:srgbClr val="FFFF00"/>
                </a:solidFill>
              </a:rPr>
              <a:t>通道指令</a:t>
            </a:r>
            <a:r>
              <a:rPr lang="zh-CN" altLang="en-US" smtClean="0"/>
              <a:t>控制设备进行数据传送操作，并以</a:t>
            </a:r>
            <a:r>
              <a:rPr lang="zh-CN" altLang="en-US" smtClean="0">
                <a:solidFill>
                  <a:srgbClr val="FFFF00"/>
                </a:solidFill>
              </a:rPr>
              <a:t>通道状态字</a:t>
            </a:r>
            <a:r>
              <a:rPr lang="zh-CN" altLang="en-US" smtClean="0"/>
              <a:t>的形式接收设备控制器提供的外部设备的状态。</a:t>
            </a:r>
          </a:p>
        </p:txBody>
      </p:sp>
      <p:sp>
        <p:nvSpPr>
          <p:cNvPr id="3" name="日期占位符 3"/>
          <p:cNvSpPr>
            <a:spLocks noGrp="1"/>
          </p:cNvSpPr>
          <p:nvPr>
            <p:ph type="dt" sz="half" idx="10"/>
          </p:nvPr>
        </p:nvSpPr>
        <p:spPr/>
        <p:txBody>
          <a:bodyPr/>
          <a:lstStyle/>
          <a:p>
            <a:pPr>
              <a:defRPr/>
            </a:pPr>
            <a:fld id="{C8FE673A-D020-4BF8-BCF6-28A248DE1036}"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A667FBB-90F7-4523-9C0D-6BE1966D30C7}" type="slidenum">
              <a:rPr lang="en-US" altLang="zh-CN" sz="1400">
                <a:solidFill>
                  <a:schemeClr val="bg2"/>
                </a:solidFill>
                <a:latin typeface="Tahoma" panose="020B0604030504040204" pitchFamily="34" charset="0"/>
              </a:rPr>
              <a:pPr eaLnBrk="1" hangingPunct="1"/>
              <a:t>191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8" name="Rectangle 2"/>
          <p:cNvSpPr>
            <a:spLocks noGrp="1" noChangeArrowheads="1"/>
          </p:cNvSpPr>
          <p:nvPr>
            <p:ph type="title"/>
          </p:nvPr>
        </p:nvSpPr>
        <p:spPr>
          <a:xfrm>
            <a:off x="381000" y="381000"/>
            <a:ext cx="8001000" cy="669925"/>
          </a:xfrm>
        </p:spPr>
        <p:txBody>
          <a:bodyPr/>
          <a:lstStyle/>
          <a:p>
            <a:pPr eaLnBrk="1" hangingPunct="1"/>
            <a:r>
              <a:rPr lang="en-US" altLang="zh-CN" smtClean="0"/>
              <a:t>⑶ </a:t>
            </a:r>
            <a:r>
              <a:rPr lang="zh-CN" altLang="en-US" smtClean="0"/>
              <a:t>设备控制器的任务</a:t>
            </a:r>
          </a:p>
        </p:txBody>
      </p:sp>
      <p:sp>
        <p:nvSpPr>
          <p:cNvPr id="200709" name="Rectangle 3"/>
          <p:cNvSpPr>
            <a:spLocks noGrp="1" noChangeArrowheads="1"/>
          </p:cNvSpPr>
          <p:nvPr>
            <p:ph idx="1"/>
          </p:nvPr>
        </p:nvSpPr>
        <p:spPr>
          <a:xfrm>
            <a:off x="457200" y="1371600"/>
            <a:ext cx="8305800" cy="4724400"/>
          </a:xfrm>
        </p:spPr>
        <p:txBody>
          <a:bodyPr/>
          <a:lstStyle/>
          <a:p>
            <a:pPr eaLnBrk="1" hangingPunct="1">
              <a:lnSpc>
                <a:spcPct val="90000"/>
              </a:lnSpc>
            </a:pPr>
            <a:r>
              <a:rPr lang="en-US" altLang="zh-CN" smtClean="0">
                <a:solidFill>
                  <a:srgbClr val="FFFF00"/>
                </a:solidFill>
              </a:rPr>
              <a:t>①</a:t>
            </a:r>
            <a:r>
              <a:rPr lang="en-US" altLang="zh-CN" smtClean="0"/>
              <a:t> </a:t>
            </a:r>
            <a:r>
              <a:rPr lang="zh-CN" altLang="en-US" smtClean="0"/>
              <a:t>从通道接受通道指令，控制外部设备完成指定的操作。</a:t>
            </a:r>
          </a:p>
          <a:p>
            <a:pPr eaLnBrk="1" hangingPunct="1">
              <a:lnSpc>
                <a:spcPct val="90000"/>
              </a:lnSpc>
            </a:pPr>
            <a:r>
              <a:rPr lang="zh-CN" altLang="en-US" smtClean="0"/>
              <a:t>如控制外设的启</a:t>
            </a:r>
            <a:r>
              <a:rPr lang="en-US" altLang="zh-CN" smtClean="0"/>
              <a:t>/</a:t>
            </a:r>
            <a:r>
              <a:rPr lang="zh-CN" altLang="en-US" smtClean="0"/>
              <a:t>停，向设备发出各种非标准的控制信号等。</a:t>
            </a:r>
          </a:p>
          <a:p>
            <a:pPr eaLnBrk="1" hangingPunct="1">
              <a:lnSpc>
                <a:spcPct val="90000"/>
              </a:lnSpc>
            </a:pPr>
            <a:r>
              <a:rPr lang="zh-CN" altLang="en-US" smtClean="0">
                <a:solidFill>
                  <a:srgbClr val="FFFF00"/>
                </a:solidFill>
              </a:rPr>
              <a:t>② </a:t>
            </a:r>
            <a:r>
              <a:rPr lang="zh-CN" altLang="en-US" smtClean="0"/>
              <a:t>向通道提供外部设备的状态。</a:t>
            </a:r>
          </a:p>
          <a:p>
            <a:pPr eaLnBrk="1" hangingPunct="1">
              <a:lnSpc>
                <a:spcPct val="90000"/>
              </a:lnSpc>
            </a:pPr>
            <a:r>
              <a:rPr lang="zh-CN" altLang="en-US" smtClean="0"/>
              <a:t>如设备的忙、闲、出错信息等。</a:t>
            </a:r>
          </a:p>
          <a:p>
            <a:pPr eaLnBrk="1" hangingPunct="1">
              <a:lnSpc>
                <a:spcPct val="90000"/>
              </a:lnSpc>
            </a:pPr>
            <a:r>
              <a:rPr lang="zh-CN" altLang="en-US" smtClean="0">
                <a:solidFill>
                  <a:srgbClr val="FFFF00"/>
                </a:solidFill>
              </a:rPr>
              <a:t>③</a:t>
            </a:r>
            <a:r>
              <a:rPr lang="zh-CN" altLang="en-US" smtClean="0"/>
              <a:t> 将各种外部设备的不同信号转换成通道能够识别的标准信号。</a:t>
            </a:r>
          </a:p>
          <a:p>
            <a:pPr eaLnBrk="1" hangingPunct="1">
              <a:lnSpc>
                <a:spcPct val="90000"/>
              </a:lnSpc>
            </a:pPr>
            <a:r>
              <a:rPr lang="zh-CN" altLang="en-US" smtClean="0">
                <a:solidFill>
                  <a:srgbClr val="FFFF00"/>
                </a:solidFill>
              </a:rPr>
              <a:t>④</a:t>
            </a:r>
            <a:r>
              <a:rPr lang="zh-CN" altLang="en-US" smtClean="0"/>
              <a:t> 控制辅助操作。</a:t>
            </a:r>
          </a:p>
          <a:p>
            <a:pPr eaLnBrk="1" hangingPunct="1">
              <a:lnSpc>
                <a:spcPct val="90000"/>
              </a:lnSpc>
            </a:pPr>
            <a:r>
              <a:rPr lang="zh-CN" altLang="en-US" smtClean="0"/>
              <a:t>如磁带的进带、倒带等操作。</a:t>
            </a:r>
          </a:p>
        </p:txBody>
      </p:sp>
      <p:sp>
        <p:nvSpPr>
          <p:cNvPr id="4" name="日期占位符 3"/>
          <p:cNvSpPr>
            <a:spLocks noGrp="1"/>
          </p:cNvSpPr>
          <p:nvPr>
            <p:ph type="dt" sz="half" idx="10"/>
          </p:nvPr>
        </p:nvSpPr>
        <p:spPr/>
        <p:txBody>
          <a:bodyPr/>
          <a:lstStyle/>
          <a:p>
            <a:pPr>
              <a:defRPr/>
            </a:pPr>
            <a:fld id="{3CDCB5FE-B18E-4BC9-9CC4-13700EE5AC2B}"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B6BD37E-CFF3-4A92-88F3-F9DDB94905E6}" type="slidenum">
              <a:rPr lang="en-US" altLang="zh-CN" sz="1400">
                <a:solidFill>
                  <a:schemeClr val="bg2"/>
                </a:solidFill>
                <a:latin typeface="Tahoma" panose="020B0604030504040204" pitchFamily="34" charset="0"/>
              </a:rPr>
              <a:pPr eaLnBrk="1" hangingPunct="1"/>
              <a:t>192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2" name="Rectangle 2"/>
          <p:cNvSpPr>
            <a:spLocks noGrp="1" noChangeArrowheads="1"/>
          </p:cNvSpPr>
          <p:nvPr>
            <p:ph type="title"/>
          </p:nvPr>
        </p:nvSpPr>
        <p:spPr/>
        <p:txBody>
          <a:bodyPr/>
          <a:lstStyle/>
          <a:p>
            <a:pPr eaLnBrk="1" hangingPunct="1"/>
            <a:endParaRPr lang="zh-CN" altLang="zh-CN" smtClean="0"/>
          </a:p>
        </p:txBody>
      </p:sp>
      <p:sp>
        <p:nvSpPr>
          <p:cNvPr id="201733" name="Rectangle 3"/>
          <p:cNvSpPr>
            <a:spLocks noGrp="1" noChangeArrowheads="1"/>
          </p:cNvSpPr>
          <p:nvPr>
            <p:ph idx="1"/>
          </p:nvPr>
        </p:nvSpPr>
        <p:spPr/>
        <p:txBody>
          <a:bodyPr/>
          <a:lstStyle/>
          <a:p>
            <a:pPr eaLnBrk="1" hangingPunct="1"/>
            <a:endParaRPr lang="zh-CN" altLang="zh-CN" smtClean="0"/>
          </a:p>
        </p:txBody>
      </p:sp>
      <p:sp>
        <p:nvSpPr>
          <p:cNvPr id="6" name="日期占位符 3"/>
          <p:cNvSpPr>
            <a:spLocks noGrp="1"/>
          </p:cNvSpPr>
          <p:nvPr>
            <p:ph type="dt" sz="half" idx="10"/>
          </p:nvPr>
        </p:nvSpPr>
        <p:spPr/>
        <p:txBody>
          <a:bodyPr/>
          <a:lstStyle/>
          <a:p>
            <a:pPr>
              <a:defRPr/>
            </a:pPr>
            <a:fld id="{7C29A216-F0FD-4B3A-A8E6-62CD24894D3D}" type="datetime1">
              <a:rPr lang="zh-CN" altLang="en-US"/>
              <a:pPr>
                <a:defRPr/>
              </a:pPr>
              <a:t>2021/9/12</a:t>
            </a:fld>
            <a:endParaRPr lang="en-US" altLang="zh-CN"/>
          </a:p>
        </p:txBody>
      </p:sp>
      <p:sp>
        <p:nvSpPr>
          <p:cNvPr id="8"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215B610-3C4F-46B5-BC5E-9F6548CFC657}" type="slidenum">
              <a:rPr lang="en-US" altLang="zh-CN" sz="1400">
                <a:solidFill>
                  <a:schemeClr val="bg2"/>
                </a:solidFill>
                <a:latin typeface="Tahoma" panose="020B0604030504040204" pitchFamily="34" charset="0"/>
              </a:rPr>
              <a:pPr eaLnBrk="1" hangingPunct="1"/>
              <a:t>193</a:t>
            </a:fld>
            <a:endParaRPr lang="en-US" altLang="zh-CN" sz="1400">
              <a:solidFill>
                <a:schemeClr val="bg2"/>
              </a:solidFill>
              <a:latin typeface="Tahoma" panose="020B0604030504040204" pitchFamily="34" charset="0"/>
            </a:endParaRPr>
          </a:p>
        </p:txBody>
      </p:sp>
      <p:pic>
        <p:nvPicPr>
          <p:cNvPr id="201734" name="Picture 4" descr="t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5" name="AutoShape 5">
            <a:hlinkClick r:id="" action="ppaction://hlinkshowjump?jump=lastslideviewed" highlightClick="1"/>
          </p:cNvPr>
          <p:cNvSpPr>
            <a:spLocks noChangeArrowheads="1"/>
          </p:cNvSpPr>
          <p:nvPr/>
        </p:nvSpPr>
        <p:spPr bwMode="auto">
          <a:xfrm>
            <a:off x="8604250" y="6424613"/>
            <a:ext cx="539750" cy="433387"/>
          </a:xfrm>
          <a:prstGeom prst="actionButtonForwardNext">
            <a:avLst/>
          </a:prstGeom>
          <a:noFill/>
          <a:ln w="222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6" name="Rectangle 2"/>
          <p:cNvSpPr>
            <a:spLocks noGrp="1" noChangeArrowheads="1"/>
          </p:cNvSpPr>
          <p:nvPr>
            <p:ph type="title"/>
          </p:nvPr>
        </p:nvSpPr>
        <p:spPr/>
        <p:txBody>
          <a:bodyPr/>
          <a:lstStyle/>
          <a:p>
            <a:pPr eaLnBrk="1" hangingPunct="1"/>
            <a:r>
              <a:rPr lang="en-US" altLang="zh-CN" smtClean="0"/>
              <a:t>2. </a:t>
            </a:r>
            <a:r>
              <a:rPr lang="zh-CN" altLang="en-US" smtClean="0"/>
              <a:t>通道的类型</a:t>
            </a:r>
          </a:p>
        </p:txBody>
      </p:sp>
      <p:sp>
        <p:nvSpPr>
          <p:cNvPr id="202757" name="Rectangle 3"/>
          <p:cNvSpPr>
            <a:spLocks noGrp="1" noChangeArrowheads="1"/>
          </p:cNvSpPr>
          <p:nvPr>
            <p:ph idx="1"/>
          </p:nvPr>
        </p:nvSpPr>
        <p:spPr>
          <a:xfrm>
            <a:off x="457200" y="1295400"/>
            <a:ext cx="8305800" cy="4953000"/>
          </a:xfrm>
        </p:spPr>
        <p:txBody>
          <a:bodyPr/>
          <a:lstStyle/>
          <a:p>
            <a:pPr eaLnBrk="1" hangingPunct="1">
              <a:lnSpc>
                <a:spcPct val="90000"/>
              </a:lnSpc>
            </a:pPr>
            <a:r>
              <a:rPr lang="zh-CN" altLang="en-US" smtClean="0"/>
              <a:t>根据多台外设共享通道的不同情况，可将通道分为三种类型。</a:t>
            </a:r>
          </a:p>
          <a:p>
            <a:pPr eaLnBrk="1" hangingPunct="1">
              <a:lnSpc>
                <a:spcPct val="90000"/>
              </a:lnSpc>
            </a:pPr>
            <a:r>
              <a:rPr lang="en-US" altLang="zh-CN" smtClean="0"/>
              <a:t>1</a:t>
            </a:r>
            <a:r>
              <a:rPr lang="zh-CN" altLang="en-US" smtClean="0"/>
              <a:t>）</a:t>
            </a:r>
            <a:r>
              <a:rPr lang="zh-CN" altLang="en-US" smtClean="0">
                <a:solidFill>
                  <a:srgbClr val="FFFF00"/>
                </a:solidFill>
              </a:rPr>
              <a:t>字节多路通道</a:t>
            </a:r>
          </a:p>
          <a:p>
            <a:pPr eaLnBrk="1" hangingPunct="1">
              <a:lnSpc>
                <a:spcPct val="90000"/>
              </a:lnSpc>
            </a:pPr>
            <a:r>
              <a:rPr lang="zh-CN" altLang="en-US" smtClean="0">
                <a:latin typeface="宋体" panose="02010600030101010101" pitchFamily="2" charset="-122"/>
              </a:rPr>
              <a:t>字节多路通道是一种简单的共享通道，可以依靠通道与</a:t>
            </a:r>
            <a:r>
              <a:rPr lang="en-US" altLang="zh-CN" smtClean="0">
                <a:latin typeface="宋体" panose="02010600030101010101" pitchFamily="2" charset="-122"/>
              </a:rPr>
              <a:t>CPU</a:t>
            </a:r>
            <a:r>
              <a:rPr lang="zh-CN" altLang="en-US" smtClean="0">
                <a:latin typeface="宋体" panose="02010600030101010101" pitchFamily="2" charset="-122"/>
              </a:rPr>
              <a:t>之间的高速数据通路分时地为多台设备服务。</a:t>
            </a:r>
          </a:p>
          <a:p>
            <a:pPr eaLnBrk="1" hangingPunct="1">
              <a:lnSpc>
                <a:spcPct val="90000"/>
              </a:lnSpc>
            </a:pPr>
            <a:r>
              <a:rPr lang="zh-CN" altLang="en-US" smtClean="0">
                <a:latin typeface="宋体" panose="02010600030101010101" pitchFamily="2" charset="-122"/>
              </a:rPr>
              <a:t>在字节多路通道中，一个通道含有多个子通道，使用公共的控制部分。每个子通道连接一个设备控制器，一个设备控制器可连接多台设备，设备可以采用</a:t>
            </a:r>
            <a:r>
              <a:rPr lang="zh-CN" altLang="en-US" smtClean="0">
                <a:solidFill>
                  <a:srgbClr val="FFFF00"/>
                </a:solidFill>
                <a:latin typeface="宋体" panose="02010600030101010101" pitchFamily="2" charset="-122"/>
              </a:rPr>
              <a:t>字节交叉模式分时交替地</a:t>
            </a:r>
            <a:r>
              <a:rPr lang="zh-CN" altLang="en-US" smtClean="0">
                <a:latin typeface="宋体" panose="02010600030101010101" pitchFamily="2" charset="-122"/>
              </a:rPr>
              <a:t>使用通道进行数据传送。</a:t>
            </a:r>
          </a:p>
        </p:txBody>
      </p:sp>
      <p:sp>
        <p:nvSpPr>
          <p:cNvPr id="4" name="日期占位符 3"/>
          <p:cNvSpPr>
            <a:spLocks noGrp="1"/>
          </p:cNvSpPr>
          <p:nvPr>
            <p:ph type="dt" sz="half" idx="10"/>
          </p:nvPr>
        </p:nvSpPr>
        <p:spPr/>
        <p:txBody>
          <a:bodyPr/>
          <a:lstStyle/>
          <a:p>
            <a:pPr>
              <a:defRPr/>
            </a:pPr>
            <a:fld id="{FE83F9D9-AC24-43BD-9800-02F4DF389D44}"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3C30B24-C7B0-4B47-A2D8-1539F22AA045}" type="slidenum">
              <a:rPr lang="en-US" altLang="zh-CN" sz="1400">
                <a:solidFill>
                  <a:schemeClr val="bg2"/>
                </a:solidFill>
                <a:latin typeface="Tahoma" panose="020B0604030504040204" pitchFamily="34" charset="0"/>
              </a:rPr>
              <a:pPr eaLnBrk="1" hangingPunct="1"/>
              <a:t>194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80" name="Rectangle 2"/>
          <p:cNvSpPr>
            <a:spLocks noGrp="1" noChangeArrowheads="1"/>
          </p:cNvSpPr>
          <p:nvPr>
            <p:ph idx="1"/>
          </p:nvPr>
        </p:nvSpPr>
        <p:spPr>
          <a:xfrm>
            <a:off x="457200" y="838200"/>
            <a:ext cx="8305800" cy="5562600"/>
          </a:xfrm>
        </p:spPr>
        <p:txBody>
          <a:bodyPr/>
          <a:lstStyle/>
          <a:p>
            <a:pPr eaLnBrk="1" hangingPunct="1"/>
            <a:r>
              <a:rPr lang="zh-CN" altLang="en-US" smtClean="0">
                <a:solidFill>
                  <a:srgbClr val="FFFF00"/>
                </a:solidFill>
              </a:rPr>
              <a:t>字节交叉模式：</a:t>
            </a:r>
            <a:r>
              <a:rPr lang="zh-CN" altLang="en-US" smtClean="0"/>
              <a:t>连接在通道上的各个设备轮流占用一个很短的时间片传输一个字节。</a:t>
            </a:r>
          </a:p>
          <a:p>
            <a:pPr eaLnBrk="1" hangingPunct="1"/>
            <a:endParaRPr lang="zh-CN" altLang="en-US" smtClean="0">
              <a:latin typeface="宋体" panose="02010600030101010101" pitchFamily="2" charset="-122"/>
            </a:endParaRPr>
          </a:p>
          <a:p>
            <a:pPr eaLnBrk="1" hangingPunct="1"/>
            <a:r>
              <a:rPr lang="zh-CN" altLang="en-US" smtClean="0">
                <a:latin typeface="宋体" panose="02010600030101010101" pitchFamily="2" charset="-122"/>
              </a:rPr>
              <a:t>字节多路通道要求每种设备分时占用通道一个很短的时间段，不同的设备在各自分得的时间段内与通道建立传输连接，实现数据的传送。</a:t>
            </a:r>
            <a:r>
              <a:rPr lang="zh-CN" altLang="en-US" smtClean="0"/>
              <a:t> </a:t>
            </a:r>
          </a:p>
        </p:txBody>
      </p:sp>
      <p:sp>
        <p:nvSpPr>
          <p:cNvPr id="3" name="日期占位符 3"/>
          <p:cNvSpPr>
            <a:spLocks noGrp="1"/>
          </p:cNvSpPr>
          <p:nvPr>
            <p:ph type="dt" sz="half" idx="10"/>
          </p:nvPr>
        </p:nvSpPr>
        <p:spPr/>
        <p:txBody>
          <a:bodyPr/>
          <a:lstStyle/>
          <a:p>
            <a:pPr>
              <a:defRPr/>
            </a:pPr>
            <a:fld id="{0623794C-9508-4094-82CE-CA89BC92ECE6}"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BBC5D65-926F-47F0-B92E-3C69AD34C3FF}" type="slidenum">
              <a:rPr lang="en-US" altLang="zh-CN" sz="1400">
                <a:solidFill>
                  <a:schemeClr val="bg2"/>
                </a:solidFill>
                <a:latin typeface="Tahoma" panose="020B0604030504040204" pitchFamily="34" charset="0"/>
              </a:rPr>
              <a:pPr eaLnBrk="1" hangingPunct="1"/>
              <a:t>195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4" name="Rectangle 2"/>
          <p:cNvSpPr>
            <a:spLocks noGrp="1" noChangeArrowheads="1"/>
          </p:cNvSpPr>
          <p:nvPr>
            <p:ph type="title"/>
          </p:nvPr>
        </p:nvSpPr>
        <p:spPr>
          <a:xfrm>
            <a:off x="457200" y="457200"/>
            <a:ext cx="7772400" cy="457200"/>
          </a:xfrm>
        </p:spPr>
        <p:txBody>
          <a:bodyPr/>
          <a:lstStyle/>
          <a:p>
            <a:pPr eaLnBrk="1" hangingPunct="1"/>
            <a:r>
              <a:rPr lang="zh-CN" altLang="en-US" smtClean="0"/>
              <a:t>字节多路通道的结构</a:t>
            </a:r>
          </a:p>
        </p:txBody>
      </p:sp>
      <p:sp>
        <p:nvSpPr>
          <p:cNvPr id="204805"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FCABFAD2-2D06-423C-B5C3-227181723D46}"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17802E1-AF6B-4C65-8BE2-B5D3F718E08C}" type="slidenum">
              <a:rPr lang="en-US" altLang="zh-CN" sz="1400">
                <a:solidFill>
                  <a:schemeClr val="bg2"/>
                </a:solidFill>
                <a:latin typeface="Tahoma" panose="020B0604030504040204" pitchFamily="34" charset="0"/>
              </a:rPr>
              <a:pPr eaLnBrk="1" hangingPunct="1"/>
              <a:t>196</a:t>
            </a:fld>
            <a:endParaRPr lang="en-US" altLang="zh-CN" sz="1400">
              <a:solidFill>
                <a:schemeClr val="bg2"/>
              </a:solidFill>
              <a:latin typeface="Tahoma" panose="020B0604030504040204" pitchFamily="34" charset="0"/>
            </a:endParaRPr>
          </a:p>
        </p:txBody>
      </p:sp>
      <p:pic>
        <p:nvPicPr>
          <p:cNvPr id="204806" name="Picture 4" descr="t1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543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8" name="Rectangle 2"/>
          <p:cNvSpPr>
            <a:spLocks noGrp="1" noChangeArrowheads="1"/>
          </p:cNvSpPr>
          <p:nvPr>
            <p:ph type="title"/>
          </p:nvPr>
        </p:nvSpPr>
        <p:spPr/>
        <p:txBody>
          <a:bodyPr/>
          <a:lstStyle/>
          <a:p>
            <a:pPr eaLnBrk="1" hangingPunct="1"/>
            <a:r>
              <a:rPr lang="zh-CN" altLang="en-US" smtClean="0"/>
              <a:t>字节多路通道的信息传送方式</a:t>
            </a:r>
          </a:p>
        </p:txBody>
      </p:sp>
      <p:sp>
        <p:nvSpPr>
          <p:cNvPr id="81" name="日期占位符 3"/>
          <p:cNvSpPr>
            <a:spLocks noGrp="1"/>
          </p:cNvSpPr>
          <p:nvPr>
            <p:ph type="dt" sz="half" idx="10"/>
          </p:nvPr>
        </p:nvSpPr>
        <p:spPr/>
        <p:txBody>
          <a:bodyPr/>
          <a:lstStyle/>
          <a:p>
            <a:pPr>
              <a:defRPr/>
            </a:pPr>
            <a:fld id="{38A17075-9C09-4B15-B7A9-284B062DD689}" type="datetime1">
              <a:rPr lang="zh-CN" altLang="en-US"/>
              <a:pPr>
                <a:defRPr/>
              </a:pPr>
              <a:t>2021/9/12</a:t>
            </a:fld>
            <a:endParaRPr lang="en-US" altLang="zh-CN"/>
          </a:p>
        </p:txBody>
      </p:sp>
      <p:sp>
        <p:nvSpPr>
          <p:cNvPr id="83"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55B01E8-E46D-4765-B1E9-14DE69387DE5}" type="slidenum">
              <a:rPr lang="en-US" altLang="zh-CN" sz="1400">
                <a:solidFill>
                  <a:schemeClr val="bg2"/>
                </a:solidFill>
                <a:latin typeface="Tahoma" panose="020B0604030504040204" pitchFamily="34" charset="0"/>
              </a:rPr>
              <a:pPr eaLnBrk="1" hangingPunct="1"/>
              <a:t>197</a:t>
            </a:fld>
            <a:endParaRPr lang="en-US" altLang="zh-CN" sz="1400">
              <a:solidFill>
                <a:schemeClr val="bg2"/>
              </a:solidFill>
              <a:latin typeface="Tahoma" panose="020B0604030504040204" pitchFamily="34" charset="0"/>
            </a:endParaRPr>
          </a:p>
        </p:txBody>
      </p:sp>
      <p:sp>
        <p:nvSpPr>
          <p:cNvPr id="205829" name="Rectangle 3"/>
          <p:cNvSpPr>
            <a:spLocks noChangeArrowheads="1"/>
          </p:cNvSpPr>
          <p:nvPr/>
        </p:nvSpPr>
        <p:spPr bwMode="auto">
          <a:xfrm>
            <a:off x="1066800" y="1676400"/>
            <a:ext cx="4343400" cy="3048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178180" name="Group 4"/>
          <p:cNvGraphicFramePr>
            <a:graphicFrameLocks noGrp="1"/>
          </p:cNvGraphicFramePr>
          <p:nvPr/>
        </p:nvGraphicFramePr>
        <p:xfrm>
          <a:off x="1219200" y="1981200"/>
          <a:ext cx="2743200" cy="457200"/>
        </p:xfrm>
        <a:graphic>
          <a:graphicData uri="http://schemas.openxmlformats.org/drawingml/2006/table">
            <a:tbl>
              <a:tblPr/>
              <a:tblGrid>
                <a:gridCol w="457200"/>
                <a:gridCol w="457200"/>
                <a:gridCol w="457200"/>
                <a:gridCol w="457200"/>
                <a:gridCol w="457200"/>
                <a:gridCol w="457200"/>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8196" name="Group 20"/>
          <p:cNvGraphicFramePr>
            <a:graphicFrameLocks noGrp="1"/>
          </p:cNvGraphicFramePr>
          <p:nvPr/>
        </p:nvGraphicFramePr>
        <p:xfrm>
          <a:off x="1219200" y="2971800"/>
          <a:ext cx="2743200" cy="457200"/>
        </p:xfrm>
        <a:graphic>
          <a:graphicData uri="http://schemas.openxmlformats.org/drawingml/2006/table">
            <a:tbl>
              <a:tblPr/>
              <a:tblGrid>
                <a:gridCol w="457200"/>
                <a:gridCol w="457200"/>
                <a:gridCol w="457200"/>
                <a:gridCol w="457200"/>
                <a:gridCol w="457200"/>
                <a:gridCol w="457200"/>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B</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B</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B</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B</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B</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B</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8212" name="Group 36"/>
          <p:cNvGraphicFramePr>
            <a:graphicFrameLocks noGrp="1"/>
          </p:cNvGraphicFramePr>
          <p:nvPr/>
        </p:nvGraphicFramePr>
        <p:xfrm>
          <a:off x="1219200" y="3962400"/>
          <a:ext cx="2743200" cy="457200"/>
        </p:xfrm>
        <a:graphic>
          <a:graphicData uri="http://schemas.openxmlformats.org/drawingml/2006/table">
            <a:tbl>
              <a:tblPr/>
              <a:tblGrid>
                <a:gridCol w="457200"/>
                <a:gridCol w="457200"/>
                <a:gridCol w="457200"/>
                <a:gridCol w="457200"/>
                <a:gridCol w="457200"/>
                <a:gridCol w="457200"/>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C</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C</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C</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C</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C</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C</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878" name="Text Box 52"/>
          <p:cNvSpPr txBox="1">
            <a:spLocks noChangeArrowheads="1"/>
          </p:cNvSpPr>
          <p:nvPr/>
        </p:nvSpPr>
        <p:spPr bwMode="auto">
          <a:xfrm>
            <a:off x="4572000" y="2362200"/>
            <a:ext cx="457200" cy="152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b="1"/>
              <a:t>通道控制</a:t>
            </a:r>
          </a:p>
        </p:txBody>
      </p:sp>
      <p:sp>
        <p:nvSpPr>
          <p:cNvPr id="205879" name="Line 53"/>
          <p:cNvSpPr>
            <a:spLocks noChangeShapeType="1"/>
          </p:cNvSpPr>
          <p:nvPr/>
        </p:nvSpPr>
        <p:spPr bwMode="auto">
          <a:xfrm>
            <a:off x="533400" y="22098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880" name="Line 54"/>
          <p:cNvSpPr>
            <a:spLocks noChangeShapeType="1"/>
          </p:cNvSpPr>
          <p:nvPr/>
        </p:nvSpPr>
        <p:spPr bwMode="auto">
          <a:xfrm>
            <a:off x="533400" y="32004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881" name="Line 55"/>
          <p:cNvSpPr>
            <a:spLocks noChangeShapeType="1"/>
          </p:cNvSpPr>
          <p:nvPr/>
        </p:nvSpPr>
        <p:spPr bwMode="auto">
          <a:xfrm>
            <a:off x="533400" y="41910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882" name="Line 56"/>
          <p:cNvSpPr>
            <a:spLocks noChangeShapeType="1"/>
          </p:cNvSpPr>
          <p:nvPr/>
        </p:nvSpPr>
        <p:spPr bwMode="auto">
          <a:xfrm>
            <a:off x="3962400" y="2209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883" name="Line 57"/>
          <p:cNvSpPr>
            <a:spLocks noChangeShapeType="1"/>
          </p:cNvSpPr>
          <p:nvPr/>
        </p:nvSpPr>
        <p:spPr bwMode="auto">
          <a:xfrm>
            <a:off x="3962400" y="3200400"/>
            <a:ext cx="6096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05884" name="Line 58"/>
          <p:cNvSpPr>
            <a:spLocks noChangeShapeType="1"/>
          </p:cNvSpPr>
          <p:nvPr/>
        </p:nvSpPr>
        <p:spPr bwMode="auto">
          <a:xfrm>
            <a:off x="3962400" y="41910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885" name="Line 59"/>
          <p:cNvSpPr>
            <a:spLocks noChangeShapeType="1"/>
          </p:cNvSpPr>
          <p:nvPr/>
        </p:nvSpPr>
        <p:spPr bwMode="auto">
          <a:xfrm>
            <a:off x="4267200" y="22098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886" name="Line 60"/>
          <p:cNvSpPr>
            <a:spLocks noChangeShapeType="1"/>
          </p:cNvSpPr>
          <p:nvPr/>
        </p:nvSpPr>
        <p:spPr bwMode="auto">
          <a:xfrm>
            <a:off x="4267200" y="36576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887" name="Line 61"/>
          <p:cNvSpPr>
            <a:spLocks noChangeShapeType="1"/>
          </p:cNvSpPr>
          <p:nvPr/>
        </p:nvSpPr>
        <p:spPr bwMode="auto">
          <a:xfrm>
            <a:off x="4267200" y="2743200"/>
            <a:ext cx="304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05888" name="Line 62"/>
          <p:cNvSpPr>
            <a:spLocks noChangeShapeType="1"/>
          </p:cNvSpPr>
          <p:nvPr/>
        </p:nvSpPr>
        <p:spPr bwMode="auto">
          <a:xfrm>
            <a:off x="4267200" y="3657600"/>
            <a:ext cx="304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8262" name="Group 86"/>
          <p:cNvGraphicFramePr>
            <a:graphicFrameLocks noGrp="1"/>
          </p:cNvGraphicFramePr>
          <p:nvPr/>
        </p:nvGraphicFramePr>
        <p:xfrm>
          <a:off x="5867400" y="2971800"/>
          <a:ext cx="2743200" cy="457200"/>
        </p:xfrm>
        <a:graphic>
          <a:graphicData uri="http://schemas.openxmlformats.org/drawingml/2006/table">
            <a:tbl>
              <a:tblPr/>
              <a:tblGrid>
                <a:gridCol w="457200"/>
                <a:gridCol w="457200"/>
                <a:gridCol w="457200"/>
                <a:gridCol w="457200"/>
                <a:gridCol w="457200"/>
                <a:gridCol w="457200"/>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C</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B</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C</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B</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a:t>
                      </a:r>
                      <a:r>
                        <a:rPr kumimoji="1" lang="en-US" altLang="zh-CN" sz="2000" b="1" i="0" u="none" strike="noStrike" cap="none" normalizeH="0" baseline="-2500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905" name="AutoShape 79"/>
          <p:cNvSpPr>
            <a:spLocks noChangeArrowheads="1"/>
          </p:cNvSpPr>
          <p:nvPr/>
        </p:nvSpPr>
        <p:spPr bwMode="auto">
          <a:xfrm>
            <a:off x="5029200" y="3124200"/>
            <a:ext cx="762000" cy="169863"/>
          </a:xfrm>
          <a:prstGeom prst="rightArrow">
            <a:avLst>
              <a:gd name="adj1" fmla="val 50000"/>
              <a:gd name="adj2" fmla="val 112149"/>
            </a:avLst>
          </a:prstGeom>
          <a:solidFill>
            <a:srgbClr val="000099"/>
          </a:solidFill>
          <a:ln w="28575">
            <a:solidFill>
              <a:schemeClr val="tx1"/>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05906" name="Text Box 80"/>
          <p:cNvSpPr txBox="1">
            <a:spLocks noChangeArrowheads="1"/>
          </p:cNvSpPr>
          <p:nvPr/>
        </p:nvSpPr>
        <p:spPr bwMode="auto">
          <a:xfrm>
            <a:off x="1600200" y="5181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b="1"/>
              <a:t>A</a:t>
            </a:r>
            <a:r>
              <a:rPr kumimoji="1" lang="en-US" altLang="zh-CN" sz="2400" b="1" baseline="-25000"/>
              <a:t>i</a:t>
            </a:r>
            <a:r>
              <a:rPr kumimoji="1" lang="zh-CN" altLang="en-US" sz="2400" b="1"/>
              <a:t>、</a:t>
            </a:r>
            <a:r>
              <a:rPr kumimoji="1" lang="en-US" altLang="zh-CN" sz="2400" b="1"/>
              <a:t>B</a:t>
            </a:r>
            <a:r>
              <a:rPr kumimoji="1" lang="en-US" altLang="zh-CN" sz="2400" b="1" baseline="-25000"/>
              <a:t>i</a:t>
            </a:r>
            <a:r>
              <a:rPr kumimoji="1" lang="zh-CN" altLang="en-US" sz="2400" b="1"/>
              <a:t>、</a:t>
            </a:r>
            <a:r>
              <a:rPr kumimoji="1" lang="en-US" altLang="zh-CN" sz="2400" b="1"/>
              <a:t>C</a:t>
            </a:r>
            <a:r>
              <a:rPr kumimoji="1" lang="en-US" altLang="zh-CN" sz="2400" b="1" baseline="-25000"/>
              <a:t>i</a:t>
            </a:r>
            <a:r>
              <a:rPr kumimoji="1" lang="en-US" altLang="zh-CN" sz="2400" b="1"/>
              <a:t> </a:t>
            </a:r>
            <a:r>
              <a:rPr kumimoji="1" lang="zh-CN" altLang="en-US" sz="2400" b="1"/>
              <a:t>分别为传送的字节信息</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2" name="Rectangle 2"/>
          <p:cNvSpPr>
            <a:spLocks noGrp="1" noChangeArrowheads="1"/>
          </p:cNvSpPr>
          <p:nvPr>
            <p:ph type="title"/>
          </p:nvPr>
        </p:nvSpPr>
        <p:spPr>
          <a:xfrm>
            <a:off x="381000" y="381000"/>
            <a:ext cx="8001000" cy="503238"/>
          </a:xfrm>
        </p:spPr>
        <p:txBody>
          <a:bodyPr/>
          <a:lstStyle/>
          <a:p>
            <a:pPr eaLnBrk="1" hangingPunct="1"/>
            <a:r>
              <a:rPr lang="en-US" altLang="zh-CN" smtClean="0"/>
              <a:t>2</a:t>
            </a:r>
            <a:r>
              <a:rPr lang="zh-CN" altLang="en-US" smtClean="0"/>
              <a:t>）</a:t>
            </a:r>
            <a:r>
              <a:rPr lang="zh-CN" altLang="en-US" smtClean="0">
                <a:solidFill>
                  <a:srgbClr val="FFFF00"/>
                </a:solidFill>
              </a:rPr>
              <a:t>选择通道</a:t>
            </a:r>
          </a:p>
        </p:txBody>
      </p:sp>
      <p:sp>
        <p:nvSpPr>
          <p:cNvPr id="206853" name="Rectangle 3"/>
          <p:cNvSpPr>
            <a:spLocks noGrp="1" noChangeArrowheads="1"/>
          </p:cNvSpPr>
          <p:nvPr>
            <p:ph idx="1"/>
          </p:nvPr>
        </p:nvSpPr>
        <p:spPr>
          <a:xfrm>
            <a:off x="457200" y="1143000"/>
            <a:ext cx="8305800" cy="4953000"/>
          </a:xfrm>
        </p:spPr>
        <p:txBody>
          <a:bodyPr/>
          <a:lstStyle/>
          <a:p>
            <a:pPr eaLnBrk="1" hangingPunct="1"/>
            <a:r>
              <a:rPr lang="zh-CN" altLang="en-US" smtClean="0"/>
              <a:t>选择通道只有一套完整的硬件，以</a:t>
            </a:r>
            <a:r>
              <a:rPr lang="zh-CN" altLang="en-US" smtClean="0">
                <a:solidFill>
                  <a:srgbClr val="FFFF00"/>
                </a:solidFill>
              </a:rPr>
              <a:t>独占的方式</a:t>
            </a:r>
            <a:r>
              <a:rPr lang="zh-CN" altLang="en-US" smtClean="0"/>
              <a:t>工作，逐个轮流地为物理上连接的几台高速外设服务。</a:t>
            </a:r>
          </a:p>
          <a:p>
            <a:pPr eaLnBrk="1" hangingPunct="1"/>
            <a:r>
              <a:rPr lang="zh-CN" altLang="en-US" smtClean="0"/>
              <a:t>选择通道在一段时间内单独为一台外设服务，但在不同的时间内可以选择不同的设备。</a:t>
            </a:r>
          </a:p>
          <a:p>
            <a:pPr eaLnBrk="1" hangingPunct="1"/>
            <a:r>
              <a:rPr lang="zh-CN" altLang="en-US" smtClean="0"/>
              <a:t>选择通道一旦选中某一设备，通道就进入“忙”状态直到该设备的数据传输工作全部结束为止。</a:t>
            </a:r>
          </a:p>
          <a:p>
            <a:pPr eaLnBrk="1" hangingPunct="1"/>
            <a:r>
              <a:rPr lang="zh-CN" altLang="en-US" smtClean="0"/>
              <a:t>选择通道传送的数据宽度是可变的，它为一台外设传送完数据后才转去处理其他外设。</a:t>
            </a:r>
          </a:p>
        </p:txBody>
      </p:sp>
      <p:sp>
        <p:nvSpPr>
          <p:cNvPr id="4" name="日期占位符 3"/>
          <p:cNvSpPr>
            <a:spLocks noGrp="1"/>
          </p:cNvSpPr>
          <p:nvPr>
            <p:ph type="dt" sz="half" idx="10"/>
          </p:nvPr>
        </p:nvSpPr>
        <p:spPr/>
        <p:txBody>
          <a:bodyPr/>
          <a:lstStyle/>
          <a:p>
            <a:pPr>
              <a:defRPr/>
            </a:pPr>
            <a:fld id="{90FB8203-DCF9-484D-944D-45F9CF35D311}"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4754E9D-78B8-4EE7-B0AD-01A00C434405}" type="slidenum">
              <a:rPr lang="en-US" altLang="zh-CN" sz="1400">
                <a:solidFill>
                  <a:schemeClr val="bg2"/>
                </a:solidFill>
                <a:latin typeface="Tahoma" panose="020B0604030504040204" pitchFamily="34" charset="0"/>
              </a:rPr>
              <a:pPr eaLnBrk="1" hangingPunct="1"/>
              <a:t>198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6" name="Rectangle 2"/>
          <p:cNvSpPr>
            <a:spLocks noGrp="1" noChangeArrowheads="1"/>
          </p:cNvSpPr>
          <p:nvPr>
            <p:ph type="title"/>
          </p:nvPr>
        </p:nvSpPr>
        <p:spPr>
          <a:xfrm>
            <a:off x="381000" y="381000"/>
            <a:ext cx="8001000" cy="503238"/>
          </a:xfrm>
        </p:spPr>
        <p:txBody>
          <a:bodyPr/>
          <a:lstStyle/>
          <a:p>
            <a:pPr eaLnBrk="1" hangingPunct="1"/>
            <a:r>
              <a:rPr lang="zh-CN" altLang="en-US" smtClean="0"/>
              <a:t>选择通道的结构</a:t>
            </a:r>
          </a:p>
        </p:txBody>
      </p:sp>
      <p:sp>
        <p:nvSpPr>
          <p:cNvPr id="207877"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02ECED34-0A94-45FB-B863-38EEC3739200}"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FE850E8-9136-46DA-948E-10030B1BB52B}" type="slidenum">
              <a:rPr lang="en-US" altLang="zh-CN" sz="1400">
                <a:solidFill>
                  <a:schemeClr val="bg2"/>
                </a:solidFill>
                <a:latin typeface="Tahoma" panose="020B0604030504040204" pitchFamily="34" charset="0"/>
              </a:rPr>
              <a:pPr eaLnBrk="1" hangingPunct="1"/>
              <a:t>199</a:t>
            </a:fld>
            <a:endParaRPr lang="en-US" altLang="zh-CN" sz="1400">
              <a:solidFill>
                <a:schemeClr val="bg2"/>
              </a:solidFill>
              <a:latin typeface="Tahoma" panose="020B0604030504040204" pitchFamily="34" charset="0"/>
            </a:endParaRPr>
          </a:p>
        </p:txBody>
      </p:sp>
      <p:pic>
        <p:nvPicPr>
          <p:cNvPr id="207878" name="Picture 4" descr="t1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991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zh-CN" altLang="en-US" sz="4400" b="0" smtClean="0">
                <a:latin typeface="隶书" panose="02010509060101010101" pitchFamily="49" charset="-122"/>
              </a:rPr>
              <a:t>本章学习</a:t>
            </a:r>
            <a:r>
              <a:rPr lang="zh-CN" altLang="en-US" sz="4400" b="0" smtClean="0"/>
              <a:t>内容</a:t>
            </a:r>
          </a:p>
        </p:txBody>
      </p:sp>
      <p:sp>
        <p:nvSpPr>
          <p:cNvPr id="22533" name="Rectangle 3"/>
          <p:cNvSpPr>
            <a:spLocks noGrp="1" noChangeArrowheads="1"/>
          </p:cNvSpPr>
          <p:nvPr>
            <p:ph idx="1"/>
          </p:nvPr>
        </p:nvSpPr>
        <p:spPr/>
        <p:txBody>
          <a:bodyPr/>
          <a:lstStyle/>
          <a:p>
            <a:pPr eaLnBrk="1" hangingPunct="1"/>
            <a:r>
              <a:rPr lang="en-US" altLang="zh-CN" sz="3200" smtClean="0"/>
              <a:t>I/O</a:t>
            </a:r>
            <a:r>
              <a:rPr lang="zh-CN" altLang="en-US" sz="3200" smtClean="0"/>
              <a:t>系统的功能</a:t>
            </a:r>
          </a:p>
          <a:p>
            <a:pPr eaLnBrk="1" hangingPunct="1"/>
            <a:r>
              <a:rPr lang="zh-CN" altLang="en-US" sz="3200" smtClean="0"/>
              <a:t>接口的功能</a:t>
            </a:r>
          </a:p>
          <a:p>
            <a:pPr eaLnBrk="1" hangingPunct="1"/>
            <a:r>
              <a:rPr lang="zh-CN" altLang="en-US" sz="3200" smtClean="0"/>
              <a:t>中断的基本概念</a:t>
            </a:r>
          </a:p>
          <a:p>
            <a:pPr eaLnBrk="1" hangingPunct="1"/>
            <a:r>
              <a:rPr lang="en-US" altLang="zh-CN" sz="3200" smtClean="0"/>
              <a:t>DMA</a:t>
            </a:r>
            <a:r>
              <a:rPr lang="zh-CN" altLang="en-US" sz="3200" smtClean="0"/>
              <a:t>的基本概念</a:t>
            </a:r>
          </a:p>
          <a:p>
            <a:pPr eaLnBrk="1" hangingPunct="1"/>
            <a:r>
              <a:rPr lang="zh-CN" altLang="en-US" sz="3200" smtClean="0"/>
              <a:t>通道的基本概念</a:t>
            </a:r>
          </a:p>
        </p:txBody>
      </p:sp>
      <p:sp>
        <p:nvSpPr>
          <p:cNvPr id="4" name="日期占位符 3"/>
          <p:cNvSpPr>
            <a:spLocks noGrp="1"/>
          </p:cNvSpPr>
          <p:nvPr>
            <p:ph type="dt" sz="half" idx="10"/>
          </p:nvPr>
        </p:nvSpPr>
        <p:spPr/>
        <p:txBody>
          <a:bodyPr/>
          <a:lstStyle/>
          <a:p>
            <a:pPr>
              <a:defRPr/>
            </a:pPr>
            <a:fld id="{491EB0C0-DE7E-463E-99FB-4E3E8E1353E6}"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27F7B95-4E7E-4EDE-98BF-DF5A49375058}" type="slidenum">
              <a:rPr lang="en-US" altLang="zh-CN" sz="1400">
                <a:solidFill>
                  <a:schemeClr val="bg2"/>
                </a:solidFill>
                <a:latin typeface="Tahoma" panose="020B0604030504040204" pitchFamily="34" charset="0"/>
              </a:rPr>
              <a:pPr eaLnBrk="1" hangingPunct="1"/>
              <a:t>2</a:t>
            </a:fld>
            <a:endParaRPr lang="en-US" altLang="zh-CN" sz="1400">
              <a:solidFill>
                <a:schemeClr val="bg2"/>
              </a:solidFill>
              <a:latin typeface="Tahoma" panose="020B060403050404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a:t>
            </a:r>
            <a:r>
              <a:rPr lang="en-US" altLang="zh-CN" smtClean="0">
                <a:latin typeface="隶书" panose="02010509060101010101" pitchFamily="49" charset="-122"/>
              </a:rPr>
              <a:t>1</a:t>
            </a:r>
            <a:r>
              <a:rPr lang="zh-CN" altLang="en-US" smtClean="0">
                <a:latin typeface="隶书" panose="02010509060101010101" pitchFamily="49" charset="-122"/>
              </a:rPr>
              <a:t>）由程序控制的数据传送</a:t>
            </a:r>
          </a:p>
        </p:txBody>
      </p:sp>
      <p:sp>
        <p:nvSpPr>
          <p:cNvPr id="26627" name="Rectangle 3"/>
          <p:cNvSpPr>
            <a:spLocks noGrp="1" noChangeArrowheads="1"/>
          </p:cNvSpPr>
          <p:nvPr>
            <p:ph idx="1"/>
          </p:nvPr>
        </p:nvSpPr>
        <p:spPr/>
        <p:txBody>
          <a:bodyPr/>
          <a:lstStyle/>
          <a:p>
            <a:pPr eaLnBrk="1" hangingPunct="1"/>
            <a:r>
              <a:rPr lang="zh-CN" altLang="en-US" smtClean="0"/>
              <a:t>这种控制方式是指在主机和设备之间的</a:t>
            </a:r>
            <a:r>
              <a:rPr lang="en-US" altLang="zh-CN" smtClean="0"/>
              <a:t>I/O</a:t>
            </a:r>
            <a:r>
              <a:rPr lang="zh-CN" altLang="en-US" smtClean="0"/>
              <a:t>数据传送，需要通过处理机执行具体的</a:t>
            </a:r>
            <a:r>
              <a:rPr lang="en-US" altLang="zh-CN" smtClean="0"/>
              <a:t>I/O</a:t>
            </a:r>
            <a:r>
              <a:rPr lang="zh-CN" altLang="en-US" smtClean="0"/>
              <a:t>指令来完成。即由处理机执行所谓的</a:t>
            </a:r>
            <a:r>
              <a:rPr lang="en-US" altLang="zh-CN" smtClean="0"/>
              <a:t>I/O</a:t>
            </a:r>
            <a:r>
              <a:rPr lang="zh-CN" altLang="en-US" smtClean="0"/>
              <a:t>程序，实现对整个</a:t>
            </a:r>
            <a:r>
              <a:rPr lang="en-US" altLang="zh-CN" smtClean="0"/>
              <a:t>I/O</a:t>
            </a:r>
            <a:r>
              <a:rPr lang="zh-CN" altLang="en-US" smtClean="0"/>
              <a:t>数据传送过程的全程监督与管理。</a:t>
            </a:r>
          </a:p>
          <a:p>
            <a:pPr eaLnBrk="1" hangingPunct="1"/>
            <a:endParaRPr lang="zh-CN" altLang="en-US" smtClean="0"/>
          </a:p>
          <a:p>
            <a:pPr eaLnBrk="1" hangingPunct="1"/>
            <a:r>
              <a:rPr lang="zh-CN" altLang="en-US" smtClean="0"/>
              <a:t>程序控制方式一般在总线型连接方式中采用。</a:t>
            </a:r>
          </a:p>
          <a:p>
            <a:pPr eaLnBrk="1" hangingPunct="1"/>
            <a:endParaRPr lang="zh-CN" altLang="en-US" smtClean="0"/>
          </a:p>
          <a:p>
            <a:pPr eaLnBrk="1" hangingPunct="1"/>
            <a:r>
              <a:rPr lang="zh-CN" altLang="en-US" smtClean="0"/>
              <a:t>由程序控制的数据传送可进一步分为</a:t>
            </a:r>
            <a:r>
              <a:rPr lang="zh-CN" altLang="en-US" smtClean="0">
                <a:solidFill>
                  <a:srgbClr val="FFFF00"/>
                </a:solidFill>
              </a:rPr>
              <a:t>直接程序控制方式</a:t>
            </a:r>
            <a:r>
              <a:rPr lang="zh-CN" altLang="en-US" smtClean="0"/>
              <a:t>和</a:t>
            </a:r>
            <a:r>
              <a:rPr lang="zh-CN" altLang="en-US" smtClean="0">
                <a:solidFill>
                  <a:srgbClr val="FFFF00"/>
                </a:solidFill>
              </a:rPr>
              <a:t>程序中断传送方式</a:t>
            </a:r>
            <a:r>
              <a:rPr lang="zh-CN" altLang="en-US" smtClean="0"/>
              <a:t>。 </a:t>
            </a:r>
          </a:p>
        </p:txBody>
      </p:sp>
      <p:sp>
        <p:nvSpPr>
          <p:cNvPr id="4" name="日期占位符 3"/>
          <p:cNvSpPr>
            <a:spLocks noGrp="1"/>
          </p:cNvSpPr>
          <p:nvPr>
            <p:ph type="dt" sz="half" idx="10"/>
          </p:nvPr>
        </p:nvSpPr>
        <p:spPr/>
        <p:txBody>
          <a:bodyPr/>
          <a:lstStyle/>
          <a:p>
            <a:pPr>
              <a:defRPr/>
            </a:pPr>
            <a:fld id="{6676DE23-F191-487D-A338-37106F0AF814}"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E552221-5E06-42E0-AF8B-76A25282BEBB}" type="slidenum">
              <a:rPr lang="en-US" altLang="zh-CN" sz="1400">
                <a:solidFill>
                  <a:schemeClr val="bg2"/>
                </a:solidFill>
                <a:latin typeface="Tahoma" panose="020B0604030504040204" pitchFamily="34" charset="0"/>
              </a:rPr>
              <a:pPr eaLnBrk="1" hangingPunct="1"/>
              <a:t>20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900" name="Rectangle 2"/>
          <p:cNvSpPr>
            <a:spLocks noGrp="1" noChangeArrowheads="1"/>
          </p:cNvSpPr>
          <p:nvPr>
            <p:ph type="title"/>
          </p:nvPr>
        </p:nvSpPr>
        <p:spPr/>
        <p:txBody>
          <a:bodyPr/>
          <a:lstStyle/>
          <a:p>
            <a:pPr eaLnBrk="1" hangingPunct="1"/>
            <a:r>
              <a:rPr lang="zh-CN" altLang="en-US" smtClean="0"/>
              <a:t>选择通道的信息传送方式</a:t>
            </a:r>
          </a:p>
        </p:txBody>
      </p:sp>
      <p:sp>
        <p:nvSpPr>
          <p:cNvPr id="40" name="日期占位符 3"/>
          <p:cNvSpPr>
            <a:spLocks noGrp="1"/>
          </p:cNvSpPr>
          <p:nvPr>
            <p:ph type="dt" sz="half" idx="10"/>
          </p:nvPr>
        </p:nvSpPr>
        <p:spPr/>
        <p:txBody>
          <a:bodyPr/>
          <a:lstStyle/>
          <a:p>
            <a:pPr>
              <a:defRPr/>
            </a:pPr>
            <a:fld id="{D68D0C50-1C8F-4EC3-A861-E811EB7BDA8A}" type="datetime1">
              <a:rPr lang="zh-CN" altLang="en-US"/>
              <a:pPr>
                <a:defRPr/>
              </a:pPr>
              <a:t>2021/9/12</a:t>
            </a:fld>
            <a:endParaRPr lang="en-US" altLang="zh-CN"/>
          </a:p>
        </p:txBody>
      </p:sp>
      <p:sp>
        <p:nvSpPr>
          <p:cNvPr id="42"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C0C12AA-5A2C-4C5D-B348-DE966CE2BA11}" type="slidenum">
              <a:rPr lang="en-US" altLang="zh-CN" sz="1400">
                <a:solidFill>
                  <a:schemeClr val="bg2"/>
                </a:solidFill>
                <a:latin typeface="Tahoma" panose="020B0604030504040204" pitchFamily="34" charset="0"/>
              </a:rPr>
              <a:pPr eaLnBrk="1" hangingPunct="1"/>
              <a:t>200</a:t>
            </a:fld>
            <a:endParaRPr lang="en-US" altLang="zh-CN" sz="1400">
              <a:solidFill>
                <a:schemeClr val="bg2"/>
              </a:solidFill>
              <a:latin typeface="Tahoma" panose="020B0604030504040204" pitchFamily="34" charset="0"/>
            </a:endParaRPr>
          </a:p>
        </p:txBody>
      </p:sp>
      <p:graphicFrame>
        <p:nvGraphicFramePr>
          <p:cNvPr id="181251" name="Group 3"/>
          <p:cNvGraphicFramePr>
            <a:graphicFrameLocks noGrp="1"/>
          </p:cNvGraphicFramePr>
          <p:nvPr/>
        </p:nvGraphicFramePr>
        <p:xfrm>
          <a:off x="1219200" y="1981200"/>
          <a:ext cx="2057400" cy="579438"/>
        </p:xfrm>
        <a:graphic>
          <a:graphicData uri="http://schemas.openxmlformats.org/drawingml/2006/table">
            <a:tbl>
              <a:tblPr/>
              <a:tblGrid>
                <a:gridCol w="2057400"/>
              </a:tblGrid>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a:t>
                      </a: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8907" name="Text Box 9"/>
          <p:cNvSpPr txBox="1">
            <a:spLocks noChangeArrowheads="1"/>
          </p:cNvSpPr>
          <p:nvPr/>
        </p:nvSpPr>
        <p:spPr bwMode="auto">
          <a:xfrm>
            <a:off x="3886200" y="2362200"/>
            <a:ext cx="457200" cy="152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b="1"/>
              <a:t>通道</a:t>
            </a:r>
          </a:p>
        </p:txBody>
      </p:sp>
      <p:sp>
        <p:nvSpPr>
          <p:cNvPr id="208908" name="Line 10"/>
          <p:cNvSpPr>
            <a:spLocks noChangeShapeType="1"/>
          </p:cNvSpPr>
          <p:nvPr/>
        </p:nvSpPr>
        <p:spPr bwMode="auto">
          <a:xfrm>
            <a:off x="533400" y="22098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8909" name="Line 11"/>
          <p:cNvSpPr>
            <a:spLocks noChangeShapeType="1"/>
          </p:cNvSpPr>
          <p:nvPr/>
        </p:nvSpPr>
        <p:spPr bwMode="auto">
          <a:xfrm>
            <a:off x="533400" y="32004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8910" name="Line 12"/>
          <p:cNvSpPr>
            <a:spLocks noChangeShapeType="1"/>
          </p:cNvSpPr>
          <p:nvPr/>
        </p:nvSpPr>
        <p:spPr bwMode="auto">
          <a:xfrm>
            <a:off x="533400" y="41910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8911" name="Line 13"/>
          <p:cNvSpPr>
            <a:spLocks noChangeShapeType="1"/>
          </p:cNvSpPr>
          <p:nvPr/>
        </p:nvSpPr>
        <p:spPr bwMode="auto">
          <a:xfrm>
            <a:off x="3276600" y="2209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8912" name="Line 14"/>
          <p:cNvSpPr>
            <a:spLocks noChangeShapeType="1"/>
          </p:cNvSpPr>
          <p:nvPr/>
        </p:nvSpPr>
        <p:spPr bwMode="auto">
          <a:xfrm>
            <a:off x="3276600" y="3200400"/>
            <a:ext cx="6096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08913" name="Line 15"/>
          <p:cNvSpPr>
            <a:spLocks noChangeShapeType="1"/>
          </p:cNvSpPr>
          <p:nvPr/>
        </p:nvSpPr>
        <p:spPr bwMode="auto">
          <a:xfrm>
            <a:off x="3276600" y="41910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8914" name="Line 16"/>
          <p:cNvSpPr>
            <a:spLocks noChangeShapeType="1"/>
          </p:cNvSpPr>
          <p:nvPr/>
        </p:nvSpPr>
        <p:spPr bwMode="auto">
          <a:xfrm>
            <a:off x="3581400" y="22098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8915" name="Line 17"/>
          <p:cNvSpPr>
            <a:spLocks noChangeShapeType="1"/>
          </p:cNvSpPr>
          <p:nvPr/>
        </p:nvSpPr>
        <p:spPr bwMode="auto">
          <a:xfrm>
            <a:off x="3581400" y="36576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8916" name="Line 18"/>
          <p:cNvSpPr>
            <a:spLocks noChangeShapeType="1"/>
          </p:cNvSpPr>
          <p:nvPr/>
        </p:nvSpPr>
        <p:spPr bwMode="auto">
          <a:xfrm>
            <a:off x="3581400" y="2743200"/>
            <a:ext cx="304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08917" name="Line 19"/>
          <p:cNvSpPr>
            <a:spLocks noChangeShapeType="1"/>
          </p:cNvSpPr>
          <p:nvPr/>
        </p:nvSpPr>
        <p:spPr bwMode="auto">
          <a:xfrm>
            <a:off x="3581400" y="3657600"/>
            <a:ext cx="304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81268" name="Group 20"/>
          <p:cNvGraphicFramePr>
            <a:graphicFrameLocks noGrp="1"/>
          </p:cNvGraphicFramePr>
          <p:nvPr/>
        </p:nvGraphicFramePr>
        <p:xfrm>
          <a:off x="5181600" y="2819400"/>
          <a:ext cx="3352800" cy="685800"/>
        </p:xfrm>
        <a:graphic>
          <a:graphicData uri="http://schemas.openxmlformats.org/drawingml/2006/table">
            <a:tbl>
              <a:tblPr/>
              <a:tblGrid>
                <a:gridCol w="3352800"/>
              </a:tblGrid>
              <a:tr h="685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 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8924" name="AutoShape 26"/>
          <p:cNvSpPr>
            <a:spLocks noChangeArrowheads="1"/>
          </p:cNvSpPr>
          <p:nvPr/>
        </p:nvSpPr>
        <p:spPr bwMode="auto">
          <a:xfrm>
            <a:off x="4343400" y="3124200"/>
            <a:ext cx="762000" cy="169863"/>
          </a:xfrm>
          <a:prstGeom prst="rightArrow">
            <a:avLst>
              <a:gd name="adj1" fmla="val 50000"/>
              <a:gd name="adj2" fmla="val 112149"/>
            </a:avLst>
          </a:prstGeom>
          <a:solidFill>
            <a:srgbClr val="000099"/>
          </a:solidFill>
          <a:ln w="28575">
            <a:solidFill>
              <a:schemeClr val="tx1"/>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181275" name="Group 27"/>
          <p:cNvGraphicFramePr>
            <a:graphicFrameLocks noGrp="1"/>
          </p:cNvGraphicFramePr>
          <p:nvPr/>
        </p:nvGraphicFramePr>
        <p:xfrm>
          <a:off x="1219200" y="2895600"/>
          <a:ext cx="2057400" cy="579438"/>
        </p:xfrm>
        <a:graphic>
          <a:graphicData uri="http://schemas.openxmlformats.org/drawingml/2006/table">
            <a:tbl>
              <a:tblPr/>
              <a:tblGrid>
                <a:gridCol w="2057400"/>
              </a:tblGrid>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a:t>
                      </a: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1281" name="Group 33"/>
          <p:cNvGraphicFramePr>
            <a:graphicFrameLocks noGrp="1"/>
          </p:cNvGraphicFramePr>
          <p:nvPr/>
        </p:nvGraphicFramePr>
        <p:xfrm>
          <a:off x="1219200" y="3886200"/>
          <a:ext cx="2057400" cy="579438"/>
        </p:xfrm>
        <a:graphic>
          <a:graphicData uri="http://schemas.openxmlformats.org/drawingml/2006/table">
            <a:tbl>
              <a:tblPr/>
              <a:tblGrid>
                <a:gridCol w="2057400"/>
              </a:tblGrid>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a:t>
                      </a: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8937" name="Rectangle 39"/>
          <p:cNvSpPr>
            <a:spLocks noChangeArrowheads="1"/>
          </p:cNvSpPr>
          <p:nvPr/>
        </p:nvSpPr>
        <p:spPr bwMode="auto">
          <a:xfrm>
            <a:off x="838200" y="4876800"/>
            <a:ext cx="701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2400" b="1">
                <a:solidFill>
                  <a:srgbClr val="FFFFFF"/>
                </a:solidFill>
              </a:rPr>
              <a:t>A</a:t>
            </a:r>
            <a:r>
              <a:rPr kumimoji="1" lang="en-US" altLang="zh-CN" sz="2400" b="1" baseline="-25000">
                <a:solidFill>
                  <a:srgbClr val="FFFFFF"/>
                </a:solidFill>
              </a:rPr>
              <a:t>1</a:t>
            </a:r>
            <a:r>
              <a:rPr kumimoji="1" lang="en-US" altLang="zh-CN" sz="3600" b="1">
                <a:solidFill>
                  <a:srgbClr val="FFFFFF"/>
                </a:solidFill>
              </a:rPr>
              <a:t>…</a:t>
            </a:r>
            <a:r>
              <a:rPr kumimoji="1" lang="en-US" altLang="zh-CN" sz="2400" b="1">
                <a:solidFill>
                  <a:srgbClr val="FFFFFF"/>
                </a:solidFill>
              </a:rPr>
              <a:t>A</a:t>
            </a:r>
            <a:r>
              <a:rPr kumimoji="1" lang="en-US" altLang="zh-CN" sz="2400" b="1" baseline="-25000">
                <a:solidFill>
                  <a:srgbClr val="FFFFFF"/>
                </a:solidFill>
              </a:rPr>
              <a:t>n </a:t>
            </a:r>
            <a:r>
              <a:rPr kumimoji="1" lang="zh-CN" altLang="en-US" sz="2400" b="1">
                <a:solidFill>
                  <a:srgbClr val="FFFFFF"/>
                </a:solidFill>
              </a:rPr>
              <a:t>、</a:t>
            </a:r>
            <a:r>
              <a:rPr kumimoji="1" lang="en-US" altLang="zh-CN" sz="2400" b="1">
                <a:solidFill>
                  <a:srgbClr val="FFFFFF"/>
                </a:solidFill>
              </a:rPr>
              <a:t>B</a:t>
            </a:r>
            <a:r>
              <a:rPr kumimoji="1" lang="en-US" altLang="zh-CN" sz="2400" b="1" baseline="-25000">
                <a:solidFill>
                  <a:srgbClr val="FFFFFF"/>
                </a:solidFill>
              </a:rPr>
              <a:t>1</a:t>
            </a:r>
            <a:r>
              <a:rPr kumimoji="1" lang="en-US" altLang="zh-CN" sz="3600" b="1">
                <a:solidFill>
                  <a:srgbClr val="FFFFFF"/>
                </a:solidFill>
              </a:rPr>
              <a:t>…</a:t>
            </a:r>
            <a:r>
              <a:rPr kumimoji="1" lang="en-US" altLang="zh-CN" sz="2400" b="1">
                <a:solidFill>
                  <a:srgbClr val="FFFFFF"/>
                </a:solidFill>
              </a:rPr>
              <a:t>B</a:t>
            </a:r>
            <a:r>
              <a:rPr kumimoji="1" lang="en-US" altLang="zh-CN" sz="2400" b="1" baseline="-25000">
                <a:solidFill>
                  <a:srgbClr val="FFFFFF"/>
                </a:solidFill>
              </a:rPr>
              <a:t>n </a:t>
            </a:r>
            <a:r>
              <a:rPr kumimoji="1" lang="zh-CN" altLang="en-US" sz="2400" b="1">
                <a:solidFill>
                  <a:srgbClr val="FFFFFF"/>
                </a:solidFill>
              </a:rPr>
              <a:t>、</a:t>
            </a:r>
            <a:r>
              <a:rPr kumimoji="1" lang="zh-CN" altLang="en-US" sz="2400" b="1" baseline="-25000">
                <a:solidFill>
                  <a:srgbClr val="FFFFFF"/>
                </a:solidFill>
              </a:rPr>
              <a:t> </a:t>
            </a:r>
            <a:r>
              <a:rPr kumimoji="1" lang="en-US" altLang="zh-CN" sz="2400" b="1">
                <a:solidFill>
                  <a:srgbClr val="FFFFFF"/>
                </a:solidFill>
              </a:rPr>
              <a:t>C</a:t>
            </a:r>
            <a:r>
              <a:rPr kumimoji="1" lang="en-US" altLang="zh-CN" sz="2400" b="1" baseline="-25000">
                <a:solidFill>
                  <a:srgbClr val="FFFFFF"/>
                </a:solidFill>
              </a:rPr>
              <a:t>1</a:t>
            </a:r>
            <a:r>
              <a:rPr kumimoji="1" lang="en-US" altLang="zh-CN" sz="3600" b="1">
                <a:solidFill>
                  <a:srgbClr val="FFFFFF"/>
                </a:solidFill>
              </a:rPr>
              <a:t>…</a:t>
            </a:r>
            <a:r>
              <a:rPr kumimoji="1" lang="en-US" altLang="zh-CN" sz="2400" b="1">
                <a:solidFill>
                  <a:srgbClr val="FFFFFF"/>
                </a:solidFill>
              </a:rPr>
              <a:t>C</a:t>
            </a:r>
            <a:r>
              <a:rPr kumimoji="1" lang="en-US" altLang="zh-CN" sz="2400" b="1" baseline="-25000">
                <a:solidFill>
                  <a:srgbClr val="FFFFFF"/>
                </a:solidFill>
              </a:rPr>
              <a:t>n   </a:t>
            </a:r>
            <a:r>
              <a:rPr kumimoji="1" lang="zh-CN" altLang="en-US" sz="2400" b="1">
                <a:solidFill>
                  <a:srgbClr val="FFFFFF"/>
                </a:solidFill>
              </a:rPr>
              <a:t>分别为成组数据</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4" name="Rectangle 2"/>
          <p:cNvSpPr>
            <a:spLocks noGrp="1" noChangeArrowheads="1"/>
          </p:cNvSpPr>
          <p:nvPr>
            <p:ph type="title"/>
          </p:nvPr>
        </p:nvSpPr>
        <p:spPr>
          <a:xfrm>
            <a:off x="381000" y="381000"/>
            <a:ext cx="8001000" cy="587375"/>
          </a:xfrm>
        </p:spPr>
        <p:txBody>
          <a:bodyPr/>
          <a:lstStyle/>
          <a:p>
            <a:pPr eaLnBrk="1" hangingPunct="1"/>
            <a:r>
              <a:rPr lang="en-US" altLang="zh-CN" smtClean="0"/>
              <a:t>3</a:t>
            </a:r>
            <a:r>
              <a:rPr lang="zh-CN" altLang="en-US" smtClean="0"/>
              <a:t>）</a:t>
            </a:r>
            <a:r>
              <a:rPr lang="zh-CN" altLang="en-US" smtClean="0">
                <a:solidFill>
                  <a:srgbClr val="FFFF00"/>
                </a:solidFill>
              </a:rPr>
              <a:t>数组多路通道</a:t>
            </a:r>
          </a:p>
        </p:txBody>
      </p:sp>
      <p:sp>
        <p:nvSpPr>
          <p:cNvPr id="209925" name="Rectangle 3"/>
          <p:cNvSpPr>
            <a:spLocks noGrp="1" noChangeArrowheads="1"/>
          </p:cNvSpPr>
          <p:nvPr>
            <p:ph idx="1"/>
          </p:nvPr>
        </p:nvSpPr>
        <p:spPr>
          <a:xfrm>
            <a:off x="457200" y="1143000"/>
            <a:ext cx="8305800" cy="4953000"/>
          </a:xfrm>
        </p:spPr>
        <p:txBody>
          <a:bodyPr/>
          <a:lstStyle/>
          <a:p>
            <a:pPr eaLnBrk="1" hangingPunct="1">
              <a:lnSpc>
                <a:spcPct val="90000"/>
              </a:lnSpc>
            </a:pPr>
            <a:r>
              <a:rPr lang="zh-CN" altLang="en-US" smtClean="0"/>
              <a:t>数组多路通道将字节多路通道和选择通道的特性结合起来。一个通道可带有多个子通道，各子通道以</a:t>
            </a:r>
            <a:r>
              <a:rPr lang="zh-CN" altLang="en-US" smtClean="0">
                <a:solidFill>
                  <a:srgbClr val="FFFF00"/>
                </a:solidFill>
              </a:rPr>
              <a:t>成组交叉模式</a:t>
            </a:r>
            <a:r>
              <a:rPr lang="zh-CN" altLang="en-US" smtClean="0"/>
              <a:t>轮流使用通道。</a:t>
            </a:r>
          </a:p>
          <a:p>
            <a:pPr eaLnBrk="1" hangingPunct="1">
              <a:lnSpc>
                <a:spcPct val="90000"/>
              </a:lnSpc>
            </a:pPr>
            <a:r>
              <a:rPr lang="zh-CN" altLang="en-US" smtClean="0">
                <a:solidFill>
                  <a:srgbClr val="FFFF00"/>
                </a:solidFill>
              </a:rPr>
              <a:t>成组交叉模式</a:t>
            </a:r>
            <a:r>
              <a:rPr lang="zh-CN" altLang="en-US" smtClean="0"/>
              <a:t>：利用通道传送完一组数据（数据块）后让出通道。</a:t>
            </a:r>
          </a:p>
          <a:p>
            <a:pPr eaLnBrk="1" hangingPunct="1">
              <a:lnSpc>
                <a:spcPct val="90000"/>
              </a:lnSpc>
            </a:pPr>
            <a:r>
              <a:rPr lang="zh-CN" altLang="en-US" smtClean="0"/>
              <a:t>数组多路通道适用于以数组为单位的高速外设。</a:t>
            </a:r>
          </a:p>
          <a:p>
            <a:pPr eaLnBrk="1" hangingPunct="1">
              <a:lnSpc>
                <a:spcPct val="90000"/>
              </a:lnSpc>
            </a:pPr>
            <a:r>
              <a:rPr lang="zh-CN" altLang="en-US" smtClean="0"/>
              <a:t>数组多路通道选择一个高速设备后，先向其发出一个寻找的命令，然后在这个设备寻找期间可以为其他设备服务。在设备寻找完成后再与其真正建立数据连接，并一直维持到一个数据块传输完毕。</a:t>
            </a:r>
          </a:p>
        </p:txBody>
      </p:sp>
      <p:sp>
        <p:nvSpPr>
          <p:cNvPr id="4" name="日期占位符 3"/>
          <p:cNvSpPr>
            <a:spLocks noGrp="1"/>
          </p:cNvSpPr>
          <p:nvPr>
            <p:ph type="dt" sz="half" idx="10"/>
          </p:nvPr>
        </p:nvSpPr>
        <p:spPr/>
        <p:txBody>
          <a:bodyPr/>
          <a:lstStyle/>
          <a:p>
            <a:pPr>
              <a:defRPr/>
            </a:pPr>
            <a:fld id="{FD95D697-CE1F-42AC-BDDF-111964A53C73}"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360BEF7-D267-4544-93BB-C6A04D7831A7}" type="slidenum">
              <a:rPr lang="en-US" altLang="zh-CN" sz="1400">
                <a:solidFill>
                  <a:schemeClr val="bg2"/>
                </a:solidFill>
                <a:latin typeface="Tahoma" panose="020B0604030504040204" pitchFamily="34" charset="0"/>
              </a:rPr>
              <a:pPr eaLnBrk="1" hangingPunct="1"/>
              <a:t>201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8" name="Rectangle 2"/>
          <p:cNvSpPr>
            <a:spLocks noGrp="1" noChangeArrowheads="1"/>
          </p:cNvSpPr>
          <p:nvPr>
            <p:ph idx="1"/>
          </p:nvPr>
        </p:nvSpPr>
        <p:spPr>
          <a:xfrm>
            <a:off x="457200" y="685800"/>
            <a:ext cx="8305800" cy="5410200"/>
          </a:xfrm>
        </p:spPr>
        <p:txBody>
          <a:bodyPr/>
          <a:lstStyle/>
          <a:p>
            <a:pPr eaLnBrk="1" hangingPunct="1"/>
            <a:r>
              <a:rPr lang="zh-CN" altLang="en-US" smtClean="0"/>
              <a:t>数组多路通道的数据宽度是定长的，它既保留了选择通道高速传输的优点，又充分利用了控制型操作的时间间隔为其他设备服务，使通道的功能得到有效发挥，因此数组多路通道在实际系统中得到较为广泛的应用。</a:t>
            </a:r>
          </a:p>
        </p:txBody>
      </p:sp>
      <p:sp>
        <p:nvSpPr>
          <p:cNvPr id="3" name="日期占位符 3"/>
          <p:cNvSpPr>
            <a:spLocks noGrp="1"/>
          </p:cNvSpPr>
          <p:nvPr>
            <p:ph type="dt" sz="half" idx="10"/>
          </p:nvPr>
        </p:nvSpPr>
        <p:spPr/>
        <p:txBody>
          <a:bodyPr/>
          <a:lstStyle/>
          <a:p>
            <a:pPr>
              <a:defRPr/>
            </a:pPr>
            <a:fld id="{ACE0D0B5-D6BA-4A44-BFC6-60E77D06C382}"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3A8261A-966B-4E1C-81A4-275CE64155B6}" type="slidenum">
              <a:rPr lang="en-US" altLang="zh-CN" sz="1400">
                <a:solidFill>
                  <a:schemeClr val="bg2"/>
                </a:solidFill>
                <a:latin typeface="Tahoma" panose="020B0604030504040204" pitchFamily="34" charset="0"/>
              </a:rPr>
              <a:pPr eaLnBrk="1" hangingPunct="1"/>
              <a:t>202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1972" name="Rectangle 2"/>
          <p:cNvSpPr>
            <a:spLocks noGrp="1" noChangeArrowheads="1"/>
          </p:cNvSpPr>
          <p:nvPr>
            <p:ph type="title"/>
          </p:nvPr>
        </p:nvSpPr>
        <p:spPr>
          <a:xfrm>
            <a:off x="381000" y="381000"/>
            <a:ext cx="8001000" cy="754063"/>
          </a:xfrm>
        </p:spPr>
        <p:txBody>
          <a:bodyPr/>
          <a:lstStyle/>
          <a:p>
            <a:pPr eaLnBrk="1" hangingPunct="1"/>
            <a:r>
              <a:rPr lang="zh-CN" altLang="en-US" smtClean="0"/>
              <a:t>数组多路通道的信息传送方式</a:t>
            </a:r>
          </a:p>
        </p:txBody>
      </p:sp>
      <p:sp>
        <p:nvSpPr>
          <p:cNvPr id="40" name="日期占位符 3"/>
          <p:cNvSpPr>
            <a:spLocks noGrp="1"/>
          </p:cNvSpPr>
          <p:nvPr>
            <p:ph type="dt" sz="half" idx="10"/>
          </p:nvPr>
        </p:nvSpPr>
        <p:spPr/>
        <p:txBody>
          <a:bodyPr/>
          <a:lstStyle/>
          <a:p>
            <a:pPr>
              <a:defRPr/>
            </a:pPr>
            <a:fld id="{C933E0DA-CB8B-4184-9E35-C75504F68C6C}" type="datetime1">
              <a:rPr lang="zh-CN" altLang="en-US"/>
              <a:pPr>
                <a:defRPr/>
              </a:pPr>
              <a:t>2021/9/12</a:t>
            </a:fld>
            <a:endParaRPr lang="en-US" altLang="zh-CN"/>
          </a:p>
        </p:txBody>
      </p:sp>
      <p:sp>
        <p:nvSpPr>
          <p:cNvPr id="42"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5988B2E-A2F5-4A0E-89A1-9CE989A178FC}" type="slidenum">
              <a:rPr lang="en-US" altLang="zh-CN" sz="1400">
                <a:solidFill>
                  <a:schemeClr val="bg2"/>
                </a:solidFill>
                <a:latin typeface="Tahoma" panose="020B0604030504040204" pitchFamily="34" charset="0"/>
              </a:rPr>
              <a:pPr eaLnBrk="1" hangingPunct="1"/>
              <a:t>203</a:t>
            </a:fld>
            <a:endParaRPr lang="en-US" altLang="zh-CN" sz="1400">
              <a:solidFill>
                <a:schemeClr val="bg2"/>
              </a:solidFill>
              <a:latin typeface="Tahoma" panose="020B0604030504040204" pitchFamily="34" charset="0"/>
            </a:endParaRPr>
          </a:p>
        </p:txBody>
      </p:sp>
      <p:graphicFrame>
        <p:nvGraphicFramePr>
          <p:cNvPr id="184323" name="Group 3"/>
          <p:cNvGraphicFramePr>
            <a:graphicFrameLocks noGrp="1"/>
          </p:cNvGraphicFramePr>
          <p:nvPr/>
        </p:nvGraphicFramePr>
        <p:xfrm>
          <a:off x="762000" y="1828800"/>
          <a:ext cx="2514600" cy="685800"/>
        </p:xfrm>
        <a:graphic>
          <a:graphicData uri="http://schemas.openxmlformats.org/drawingml/2006/table">
            <a:tbl>
              <a:tblPr/>
              <a:tblGrid>
                <a:gridCol w="2514600"/>
              </a:tblGrid>
              <a:tr h="685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 </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a:t>
                      </a:r>
                      <a:r>
                        <a:rPr kumimoji="1" lang="zh-CN" altLang="en-US" sz="2000" b="1" i="0" u="none" strike="noStrike" cap="none" normalizeH="0" baseline="-2500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 </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1979" name="Text Box 9"/>
          <p:cNvSpPr txBox="1">
            <a:spLocks noChangeArrowheads="1"/>
          </p:cNvSpPr>
          <p:nvPr/>
        </p:nvSpPr>
        <p:spPr bwMode="auto">
          <a:xfrm>
            <a:off x="3886200" y="2362200"/>
            <a:ext cx="457200" cy="152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b="1"/>
              <a:t>通道</a:t>
            </a:r>
          </a:p>
        </p:txBody>
      </p:sp>
      <p:sp>
        <p:nvSpPr>
          <p:cNvPr id="211980" name="Line 10"/>
          <p:cNvSpPr>
            <a:spLocks noChangeShapeType="1"/>
          </p:cNvSpPr>
          <p:nvPr/>
        </p:nvSpPr>
        <p:spPr bwMode="auto">
          <a:xfrm>
            <a:off x="457200" y="2209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1981" name="Line 11"/>
          <p:cNvSpPr>
            <a:spLocks noChangeShapeType="1"/>
          </p:cNvSpPr>
          <p:nvPr/>
        </p:nvSpPr>
        <p:spPr bwMode="auto">
          <a:xfrm>
            <a:off x="3276600" y="2209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1982" name="Line 12"/>
          <p:cNvSpPr>
            <a:spLocks noChangeShapeType="1"/>
          </p:cNvSpPr>
          <p:nvPr/>
        </p:nvSpPr>
        <p:spPr bwMode="auto">
          <a:xfrm>
            <a:off x="3276600" y="3200400"/>
            <a:ext cx="6096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11983" name="Line 13"/>
          <p:cNvSpPr>
            <a:spLocks noChangeShapeType="1"/>
          </p:cNvSpPr>
          <p:nvPr/>
        </p:nvSpPr>
        <p:spPr bwMode="auto">
          <a:xfrm>
            <a:off x="3276600" y="41910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1984" name="Line 14"/>
          <p:cNvSpPr>
            <a:spLocks noChangeShapeType="1"/>
          </p:cNvSpPr>
          <p:nvPr/>
        </p:nvSpPr>
        <p:spPr bwMode="auto">
          <a:xfrm>
            <a:off x="3581400" y="22098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1985" name="Line 15"/>
          <p:cNvSpPr>
            <a:spLocks noChangeShapeType="1"/>
          </p:cNvSpPr>
          <p:nvPr/>
        </p:nvSpPr>
        <p:spPr bwMode="auto">
          <a:xfrm>
            <a:off x="3581400" y="36576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1986" name="Line 16"/>
          <p:cNvSpPr>
            <a:spLocks noChangeShapeType="1"/>
          </p:cNvSpPr>
          <p:nvPr/>
        </p:nvSpPr>
        <p:spPr bwMode="auto">
          <a:xfrm>
            <a:off x="3581400" y="2743200"/>
            <a:ext cx="304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11987" name="Line 17"/>
          <p:cNvSpPr>
            <a:spLocks noChangeShapeType="1"/>
          </p:cNvSpPr>
          <p:nvPr/>
        </p:nvSpPr>
        <p:spPr bwMode="auto">
          <a:xfrm>
            <a:off x="3581400" y="3657600"/>
            <a:ext cx="304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84361" name="Group 41"/>
          <p:cNvGraphicFramePr>
            <a:graphicFrameLocks noGrp="1"/>
          </p:cNvGraphicFramePr>
          <p:nvPr/>
        </p:nvGraphicFramePr>
        <p:xfrm>
          <a:off x="4932363" y="2590800"/>
          <a:ext cx="4211637" cy="1219200"/>
        </p:xfrm>
        <a:graphic>
          <a:graphicData uri="http://schemas.openxmlformats.org/drawingml/2006/table">
            <a:tbl>
              <a:tblPr/>
              <a:tblGrid>
                <a:gridCol w="4211637"/>
              </a:tblGrid>
              <a:tr h="1219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2k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2k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2k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1994" name="AutoShape 24"/>
          <p:cNvSpPr>
            <a:spLocks noChangeArrowheads="1"/>
          </p:cNvSpPr>
          <p:nvPr/>
        </p:nvSpPr>
        <p:spPr bwMode="auto">
          <a:xfrm>
            <a:off x="4343400" y="3124200"/>
            <a:ext cx="588963" cy="131763"/>
          </a:xfrm>
          <a:prstGeom prst="rightArrow">
            <a:avLst>
              <a:gd name="adj1" fmla="val 50000"/>
              <a:gd name="adj2" fmla="val 111747"/>
            </a:avLst>
          </a:prstGeom>
          <a:solidFill>
            <a:srgbClr val="000099"/>
          </a:solidFill>
          <a:ln w="28575">
            <a:solidFill>
              <a:schemeClr val="tx1"/>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11995" name="Rectangle 25"/>
          <p:cNvSpPr>
            <a:spLocks noChangeArrowheads="1"/>
          </p:cNvSpPr>
          <p:nvPr/>
        </p:nvSpPr>
        <p:spPr bwMode="auto">
          <a:xfrm>
            <a:off x="838200" y="4876800"/>
            <a:ext cx="701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2400" b="1">
                <a:solidFill>
                  <a:srgbClr val="FFFFFF"/>
                </a:solidFill>
              </a:rPr>
              <a:t>A</a:t>
            </a:r>
            <a:r>
              <a:rPr kumimoji="1" lang="en-US" altLang="zh-CN" sz="2400" b="1" baseline="-25000">
                <a:solidFill>
                  <a:srgbClr val="FFFFFF"/>
                </a:solidFill>
              </a:rPr>
              <a:t>1</a:t>
            </a:r>
            <a:r>
              <a:rPr kumimoji="1" lang="en-US" altLang="zh-CN" sz="3600" b="1">
                <a:solidFill>
                  <a:srgbClr val="FFFFFF"/>
                </a:solidFill>
              </a:rPr>
              <a:t>…</a:t>
            </a:r>
            <a:r>
              <a:rPr kumimoji="1" lang="en-US" altLang="zh-CN" sz="2400" b="1">
                <a:solidFill>
                  <a:srgbClr val="FFFFFF"/>
                </a:solidFill>
              </a:rPr>
              <a:t>A</a:t>
            </a:r>
            <a:r>
              <a:rPr kumimoji="1" lang="en-US" altLang="zh-CN" sz="2400" b="1" baseline="-25000">
                <a:solidFill>
                  <a:srgbClr val="FFFFFF"/>
                </a:solidFill>
              </a:rPr>
              <a:t>k </a:t>
            </a:r>
            <a:r>
              <a:rPr kumimoji="1" lang="zh-CN" altLang="en-US" sz="2400" b="1">
                <a:solidFill>
                  <a:srgbClr val="FFFFFF"/>
                </a:solidFill>
              </a:rPr>
              <a:t>、</a:t>
            </a:r>
            <a:r>
              <a:rPr kumimoji="1" lang="en-US" altLang="zh-CN" sz="2400" b="1">
                <a:solidFill>
                  <a:srgbClr val="FFFFFF"/>
                </a:solidFill>
              </a:rPr>
              <a:t>B</a:t>
            </a:r>
            <a:r>
              <a:rPr kumimoji="1" lang="en-US" altLang="zh-CN" sz="2400" b="1" baseline="-25000">
                <a:solidFill>
                  <a:srgbClr val="FFFFFF"/>
                </a:solidFill>
              </a:rPr>
              <a:t>1</a:t>
            </a:r>
            <a:r>
              <a:rPr kumimoji="1" lang="en-US" altLang="zh-CN" sz="3600" b="1">
                <a:solidFill>
                  <a:srgbClr val="FFFFFF"/>
                </a:solidFill>
              </a:rPr>
              <a:t>…</a:t>
            </a:r>
            <a:r>
              <a:rPr kumimoji="1" lang="en-US" altLang="zh-CN" sz="2400" b="1">
                <a:solidFill>
                  <a:srgbClr val="FFFFFF"/>
                </a:solidFill>
              </a:rPr>
              <a:t>B</a:t>
            </a:r>
            <a:r>
              <a:rPr kumimoji="1" lang="en-US" altLang="zh-CN" sz="2400" b="1" baseline="-25000">
                <a:solidFill>
                  <a:srgbClr val="FFFFFF"/>
                </a:solidFill>
              </a:rPr>
              <a:t>k </a:t>
            </a:r>
            <a:r>
              <a:rPr kumimoji="1" lang="zh-CN" altLang="en-US" sz="2400" b="1">
                <a:solidFill>
                  <a:srgbClr val="FFFFFF"/>
                </a:solidFill>
              </a:rPr>
              <a:t>、</a:t>
            </a:r>
            <a:r>
              <a:rPr kumimoji="1" lang="zh-CN" altLang="en-US" sz="2400" b="1" baseline="-25000">
                <a:solidFill>
                  <a:srgbClr val="FFFFFF"/>
                </a:solidFill>
              </a:rPr>
              <a:t> </a:t>
            </a:r>
            <a:r>
              <a:rPr kumimoji="1" lang="en-US" altLang="zh-CN" sz="2400" b="1">
                <a:solidFill>
                  <a:srgbClr val="FFFFFF"/>
                </a:solidFill>
              </a:rPr>
              <a:t>C</a:t>
            </a:r>
            <a:r>
              <a:rPr kumimoji="1" lang="en-US" altLang="zh-CN" sz="2400" b="1" baseline="-25000">
                <a:solidFill>
                  <a:srgbClr val="FFFFFF"/>
                </a:solidFill>
              </a:rPr>
              <a:t>1</a:t>
            </a:r>
            <a:r>
              <a:rPr kumimoji="1" lang="en-US" altLang="zh-CN" sz="3600" b="1">
                <a:solidFill>
                  <a:srgbClr val="FFFFFF"/>
                </a:solidFill>
              </a:rPr>
              <a:t>…</a:t>
            </a:r>
            <a:r>
              <a:rPr kumimoji="1" lang="en-US" altLang="zh-CN" sz="2400" b="1">
                <a:solidFill>
                  <a:srgbClr val="FFFFFF"/>
                </a:solidFill>
              </a:rPr>
              <a:t>C</a:t>
            </a:r>
            <a:r>
              <a:rPr kumimoji="1" lang="en-US" altLang="zh-CN" sz="2400" b="1" baseline="-25000">
                <a:solidFill>
                  <a:srgbClr val="FFFFFF"/>
                </a:solidFill>
              </a:rPr>
              <a:t>k   </a:t>
            </a:r>
            <a:r>
              <a:rPr kumimoji="1" lang="zh-CN" altLang="en-US" sz="2400" b="1">
                <a:solidFill>
                  <a:srgbClr val="FFFFFF"/>
                </a:solidFill>
              </a:rPr>
              <a:t>分别为数据块</a:t>
            </a:r>
          </a:p>
        </p:txBody>
      </p:sp>
      <p:graphicFrame>
        <p:nvGraphicFramePr>
          <p:cNvPr id="184346" name="Group 26"/>
          <p:cNvGraphicFramePr>
            <a:graphicFrameLocks noGrp="1"/>
          </p:cNvGraphicFramePr>
          <p:nvPr/>
        </p:nvGraphicFramePr>
        <p:xfrm>
          <a:off x="762000" y="2895600"/>
          <a:ext cx="2514600" cy="685800"/>
        </p:xfrm>
        <a:graphic>
          <a:graphicData uri="http://schemas.openxmlformats.org/drawingml/2006/table">
            <a:tbl>
              <a:tblPr/>
              <a:tblGrid>
                <a:gridCol w="2514600"/>
              </a:tblGrid>
              <a:tr h="685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 </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a:t>
                      </a:r>
                      <a:r>
                        <a:rPr kumimoji="1" lang="zh-CN" altLang="en-US" sz="2000" b="1" i="0" u="none" strike="noStrike" cap="none" normalizeH="0" baseline="-2500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 </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2002" name="Line 32"/>
          <p:cNvSpPr>
            <a:spLocks noChangeShapeType="1"/>
          </p:cNvSpPr>
          <p:nvPr/>
        </p:nvSpPr>
        <p:spPr bwMode="auto">
          <a:xfrm>
            <a:off x="457200" y="32766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84353" name="Group 33"/>
          <p:cNvGraphicFramePr>
            <a:graphicFrameLocks noGrp="1"/>
          </p:cNvGraphicFramePr>
          <p:nvPr/>
        </p:nvGraphicFramePr>
        <p:xfrm>
          <a:off x="762000" y="3810000"/>
          <a:ext cx="2514600" cy="1066800"/>
        </p:xfrm>
        <a:graphic>
          <a:graphicData uri="http://schemas.openxmlformats.org/drawingml/2006/table">
            <a:tbl>
              <a:tblPr/>
              <a:tblGrid>
                <a:gridCol w="2514600"/>
              </a:tblGrid>
              <a:tr h="685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 </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k</a:t>
                      </a:r>
                      <a:r>
                        <a:rPr kumimoji="1" lang="zh-CN" altLang="en-US" sz="2000" b="1" i="0" u="none" strike="noStrike" cap="none" normalizeH="0" baseline="-2500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 </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2009" name="Line 39"/>
          <p:cNvSpPr>
            <a:spLocks noChangeShapeType="1"/>
          </p:cNvSpPr>
          <p:nvPr/>
        </p:nvSpPr>
        <p:spPr bwMode="auto">
          <a:xfrm>
            <a:off x="457200" y="41910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6" name="Rectangle 2"/>
          <p:cNvSpPr>
            <a:spLocks noGrp="1" noChangeArrowheads="1"/>
          </p:cNvSpPr>
          <p:nvPr>
            <p:ph idx="1"/>
          </p:nvPr>
        </p:nvSpPr>
        <p:spPr>
          <a:xfrm>
            <a:off x="457200" y="533400"/>
            <a:ext cx="8305800" cy="5562600"/>
          </a:xfrm>
        </p:spPr>
        <p:txBody>
          <a:bodyPr/>
          <a:lstStyle/>
          <a:p>
            <a:pPr eaLnBrk="1" hangingPunct="1"/>
            <a:r>
              <a:rPr lang="zh-CN" altLang="en-US" smtClean="0"/>
              <a:t>字节多路通道和数组多路通道的异同：</a:t>
            </a:r>
          </a:p>
          <a:p>
            <a:pPr eaLnBrk="1" hangingPunct="1"/>
            <a:r>
              <a:rPr lang="zh-CN" altLang="en-US" smtClean="0">
                <a:solidFill>
                  <a:srgbClr val="FFFF00"/>
                </a:solidFill>
              </a:rPr>
              <a:t>相同点</a:t>
            </a:r>
            <a:r>
              <a:rPr lang="zh-CN" altLang="en-US" smtClean="0"/>
              <a:t>：</a:t>
            </a:r>
          </a:p>
          <a:p>
            <a:pPr eaLnBrk="1" hangingPunct="1"/>
            <a:r>
              <a:rPr lang="zh-CN" altLang="en-US" smtClean="0"/>
              <a:t>都是多路通道，在一段时间内可以交替地执行多个设备的通道程序。</a:t>
            </a:r>
          </a:p>
          <a:p>
            <a:pPr eaLnBrk="1" hangingPunct="1"/>
            <a:r>
              <a:rPr lang="zh-CN" altLang="en-US" smtClean="0">
                <a:solidFill>
                  <a:srgbClr val="FFFF00"/>
                </a:solidFill>
              </a:rPr>
              <a:t>不同点</a:t>
            </a:r>
            <a:r>
              <a:rPr lang="zh-CN" altLang="en-US" smtClean="0"/>
              <a:t>：</a:t>
            </a:r>
          </a:p>
          <a:p>
            <a:pPr eaLnBrk="1" hangingPunct="1"/>
            <a:r>
              <a:rPr lang="zh-CN" altLang="en-US" smtClean="0"/>
              <a:t>① 数组多路通道允许多个设备同时工作，但只允许一个设备进行传输型操作，其他设备只能进行控制型操作。</a:t>
            </a:r>
          </a:p>
          <a:p>
            <a:pPr eaLnBrk="1" hangingPunct="1"/>
            <a:r>
              <a:rPr lang="zh-CN" altLang="en-US" smtClean="0"/>
              <a:t>字节多路通道不仅允许多个设备同时操作，而且允许它们同时进行传输型操作。</a:t>
            </a:r>
          </a:p>
        </p:txBody>
      </p:sp>
      <p:sp>
        <p:nvSpPr>
          <p:cNvPr id="3" name="日期占位符 3"/>
          <p:cNvSpPr>
            <a:spLocks noGrp="1"/>
          </p:cNvSpPr>
          <p:nvPr>
            <p:ph type="dt" sz="half" idx="10"/>
          </p:nvPr>
        </p:nvSpPr>
        <p:spPr/>
        <p:txBody>
          <a:bodyPr/>
          <a:lstStyle/>
          <a:p>
            <a:pPr>
              <a:defRPr/>
            </a:pPr>
            <a:fld id="{F548A7E7-C009-478C-9A72-5FBB8216553C}"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DFF2D5F-3421-4D9A-8098-E98DB6EC1838}" type="slidenum">
              <a:rPr lang="en-US" altLang="zh-CN" sz="1400">
                <a:solidFill>
                  <a:schemeClr val="bg2"/>
                </a:solidFill>
                <a:latin typeface="Tahoma" panose="020B0604030504040204" pitchFamily="34" charset="0"/>
              </a:rPr>
              <a:pPr eaLnBrk="1" hangingPunct="1"/>
              <a:t>204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20" name="Rectangle 2"/>
          <p:cNvSpPr>
            <a:spLocks noGrp="1" noChangeArrowheads="1"/>
          </p:cNvSpPr>
          <p:nvPr>
            <p:ph idx="1"/>
          </p:nvPr>
        </p:nvSpPr>
        <p:spPr>
          <a:xfrm>
            <a:off x="457200" y="762000"/>
            <a:ext cx="8153400" cy="5334000"/>
          </a:xfrm>
        </p:spPr>
        <p:txBody>
          <a:bodyPr/>
          <a:lstStyle/>
          <a:p>
            <a:pPr eaLnBrk="1" hangingPunct="1"/>
            <a:r>
              <a:rPr lang="en-US" altLang="zh-CN" smtClean="0"/>
              <a:t>② </a:t>
            </a:r>
            <a:r>
              <a:rPr lang="zh-CN" altLang="en-US" smtClean="0">
                <a:solidFill>
                  <a:srgbClr val="FFFF00"/>
                </a:solidFill>
              </a:rPr>
              <a:t>数组多路通道与设备之间的数据传送的基本单位是数据块</a:t>
            </a:r>
            <a:r>
              <a:rPr lang="zh-CN" altLang="en-US" smtClean="0"/>
              <a:t>，通道必须为一个设备传送完一个数据块以后才能为别的设备传送数据块。</a:t>
            </a:r>
          </a:p>
          <a:p>
            <a:pPr eaLnBrk="1" hangingPunct="1"/>
            <a:r>
              <a:rPr lang="zh-CN" altLang="en-US" smtClean="0">
                <a:solidFill>
                  <a:srgbClr val="FFFF00"/>
                </a:solidFill>
              </a:rPr>
              <a:t>字节多路通道与设备之间的数据传送基本单位是字节</a:t>
            </a:r>
            <a:r>
              <a:rPr lang="zh-CN" altLang="en-US" smtClean="0"/>
              <a:t>。通道为一个设备传送一个字节之后，又可以为另一个设备传送一个字节，因此各设备与通道之间的数据传送是以字节为单位交替进行的。</a:t>
            </a:r>
          </a:p>
        </p:txBody>
      </p:sp>
      <p:sp>
        <p:nvSpPr>
          <p:cNvPr id="3" name="日期占位符 3"/>
          <p:cNvSpPr>
            <a:spLocks noGrp="1"/>
          </p:cNvSpPr>
          <p:nvPr>
            <p:ph type="dt" sz="half" idx="10"/>
          </p:nvPr>
        </p:nvSpPr>
        <p:spPr/>
        <p:txBody>
          <a:bodyPr/>
          <a:lstStyle/>
          <a:p>
            <a:pPr>
              <a:defRPr/>
            </a:pPr>
            <a:fld id="{4291B2FD-F4B0-47ED-ABBC-69E64FB057B0}"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B813AD9-FAF7-4239-A84C-C2737F1E23B2}" type="slidenum">
              <a:rPr lang="en-US" altLang="zh-CN" sz="1400">
                <a:solidFill>
                  <a:schemeClr val="bg2"/>
                </a:solidFill>
                <a:latin typeface="Tahoma" panose="020B0604030504040204" pitchFamily="34" charset="0"/>
              </a:rPr>
              <a:pPr eaLnBrk="1" hangingPunct="1"/>
              <a:t>205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4" name="Rectangle 2"/>
          <p:cNvSpPr>
            <a:spLocks noGrp="1" noChangeArrowheads="1"/>
          </p:cNvSpPr>
          <p:nvPr>
            <p:ph type="title"/>
          </p:nvPr>
        </p:nvSpPr>
        <p:spPr>
          <a:xfrm>
            <a:off x="381000" y="381000"/>
            <a:ext cx="8305800" cy="838200"/>
          </a:xfrm>
        </p:spPr>
        <p:txBody>
          <a:bodyPr/>
          <a:lstStyle/>
          <a:p>
            <a:pPr eaLnBrk="1" hangingPunct="1"/>
            <a:r>
              <a:rPr lang="en-US" altLang="zh-CN" sz="3200" smtClean="0"/>
              <a:t>3.  I/O</a:t>
            </a:r>
            <a:r>
              <a:rPr lang="zh-CN" altLang="en-US" sz="3200" smtClean="0"/>
              <a:t>指令、</a:t>
            </a:r>
            <a:r>
              <a:rPr lang="en-US" altLang="zh-CN" sz="3200" smtClean="0"/>
              <a:t>I/O</a:t>
            </a:r>
            <a:r>
              <a:rPr lang="zh-CN" altLang="en-US" sz="3200" smtClean="0"/>
              <a:t>通道指令与</a:t>
            </a:r>
            <a:r>
              <a:rPr lang="en-US" altLang="zh-CN" sz="3200" smtClean="0"/>
              <a:t>I/O</a:t>
            </a:r>
            <a:r>
              <a:rPr lang="zh-CN" altLang="en-US" sz="3200" smtClean="0"/>
              <a:t>通道程序</a:t>
            </a:r>
            <a:r>
              <a:rPr lang="zh-CN" altLang="en-US" smtClean="0">
                <a:latin typeface="隶书" panose="02010509060101010101" pitchFamily="49" charset="-122"/>
              </a:rPr>
              <a:t> </a:t>
            </a:r>
          </a:p>
        </p:txBody>
      </p:sp>
      <p:sp>
        <p:nvSpPr>
          <p:cNvPr id="215045" name="Rectangle 3"/>
          <p:cNvSpPr>
            <a:spLocks noGrp="1" noChangeArrowheads="1"/>
          </p:cNvSpPr>
          <p:nvPr>
            <p:ph idx="1"/>
          </p:nvPr>
        </p:nvSpPr>
        <p:spPr/>
        <p:txBody>
          <a:bodyPr/>
          <a:lstStyle/>
          <a:p>
            <a:pPr eaLnBrk="1" hangingPunct="1"/>
            <a:r>
              <a:rPr lang="en-US" altLang="zh-CN" sz="3200" smtClean="0"/>
              <a:t>I/O</a:t>
            </a:r>
            <a:r>
              <a:rPr lang="zh-CN" altLang="en-US" sz="3200" smtClean="0"/>
              <a:t>指令</a:t>
            </a:r>
            <a:endParaRPr lang="zh-CN" altLang="en-US" sz="3200" smtClean="0">
              <a:solidFill>
                <a:srgbClr val="FFFF00"/>
              </a:solidFill>
            </a:endParaRPr>
          </a:p>
          <a:p>
            <a:pPr eaLnBrk="1" hangingPunct="1"/>
            <a:r>
              <a:rPr lang="en-US" altLang="zh-CN" smtClean="0"/>
              <a:t>I/O</a:t>
            </a:r>
            <a:r>
              <a:rPr lang="zh-CN" altLang="en-US" smtClean="0"/>
              <a:t>指令是计算机系统给用户使用的指令系统的一部分。由</a:t>
            </a:r>
            <a:r>
              <a:rPr lang="en-US" altLang="zh-CN" smtClean="0"/>
              <a:t>CPU</a:t>
            </a:r>
            <a:r>
              <a:rPr lang="zh-CN" altLang="en-US" smtClean="0"/>
              <a:t>负责解释执行。</a:t>
            </a:r>
          </a:p>
          <a:p>
            <a:pPr eaLnBrk="1" hangingPunct="1"/>
            <a:r>
              <a:rPr lang="zh-CN" altLang="en-US" smtClean="0"/>
              <a:t>采用通道控制器后，</a:t>
            </a:r>
            <a:r>
              <a:rPr lang="en-US" altLang="zh-CN" smtClean="0"/>
              <a:t>I/O</a:t>
            </a:r>
            <a:r>
              <a:rPr lang="zh-CN" altLang="en-US" smtClean="0"/>
              <a:t>指令不再直接控制</a:t>
            </a:r>
            <a:r>
              <a:rPr lang="en-US" altLang="zh-CN" smtClean="0"/>
              <a:t>I/O</a:t>
            </a:r>
            <a:r>
              <a:rPr lang="zh-CN" altLang="en-US" smtClean="0"/>
              <a:t>数据的具体传送，一般只用于负责启、停</a:t>
            </a:r>
            <a:r>
              <a:rPr lang="en-US" altLang="zh-CN" smtClean="0"/>
              <a:t>I/O</a:t>
            </a:r>
            <a:r>
              <a:rPr lang="zh-CN" altLang="en-US" smtClean="0"/>
              <a:t>通道，查询通道及</a:t>
            </a:r>
            <a:r>
              <a:rPr lang="en-US" altLang="zh-CN" smtClean="0"/>
              <a:t>I/O</a:t>
            </a:r>
            <a:r>
              <a:rPr lang="zh-CN" altLang="en-US" smtClean="0"/>
              <a:t>设备状态，控制</a:t>
            </a:r>
            <a:r>
              <a:rPr lang="en-US" altLang="zh-CN" smtClean="0"/>
              <a:t>I/O</a:t>
            </a:r>
            <a:r>
              <a:rPr lang="zh-CN" altLang="en-US" smtClean="0"/>
              <a:t>通道进行某些操作等。 </a:t>
            </a:r>
          </a:p>
        </p:txBody>
      </p:sp>
      <p:sp>
        <p:nvSpPr>
          <p:cNvPr id="4" name="日期占位符 3"/>
          <p:cNvSpPr>
            <a:spLocks noGrp="1"/>
          </p:cNvSpPr>
          <p:nvPr>
            <p:ph type="dt" sz="half" idx="10"/>
          </p:nvPr>
        </p:nvSpPr>
        <p:spPr/>
        <p:txBody>
          <a:bodyPr/>
          <a:lstStyle/>
          <a:p>
            <a:pPr>
              <a:defRPr/>
            </a:pPr>
            <a:fld id="{88D4A6A2-97F0-4BC6-A0BE-7DC1F2A4FA97}"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79E9EAB-F6A6-4DA4-8C5E-9CFD7FEF13A0}" type="slidenum">
              <a:rPr lang="en-US" altLang="zh-CN" sz="1400">
                <a:solidFill>
                  <a:schemeClr val="bg2"/>
                </a:solidFill>
                <a:latin typeface="Tahoma" panose="020B0604030504040204" pitchFamily="34" charset="0"/>
              </a:rPr>
              <a:pPr eaLnBrk="1" hangingPunct="1"/>
              <a:t>206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8" name="Rectangle 2"/>
          <p:cNvSpPr>
            <a:spLocks noGrp="1" noChangeArrowheads="1"/>
          </p:cNvSpPr>
          <p:nvPr>
            <p:ph idx="1"/>
          </p:nvPr>
        </p:nvSpPr>
        <p:spPr>
          <a:xfrm>
            <a:off x="685800" y="685800"/>
            <a:ext cx="7772400" cy="5257800"/>
          </a:xfrm>
        </p:spPr>
        <p:txBody>
          <a:bodyPr/>
          <a:lstStyle/>
          <a:p>
            <a:pPr eaLnBrk="1" hangingPunct="1"/>
            <a:r>
              <a:rPr lang="en-US" altLang="zh-CN" sz="3200" smtClean="0"/>
              <a:t>I/O</a:t>
            </a:r>
            <a:r>
              <a:rPr lang="zh-CN" altLang="en-US" sz="3200" smtClean="0"/>
              <a:t>通道指令</a:t>
            </a:r>
          </a:p>
          <a:p>
            <a:pPr eaLnBrk="1" hangingPunct="1"/>
            <a:r>
              <a:rPr lang="en-US" altLang="zh-CN" smtClean="0"/>
              <a:t>I/O</a:t>
            </a:r>
            <a:r>
              <a:rPr lang="zh-CN" altLang="en-US" smtClean="0"/>
              <a:t>通道指令又称为</a:t>
            </a:r>
            <a:r>
              <a:rPr lang="en-US" altLang="zh-CN" smtClean="0"/>
              <a:t>I/O</a:t>
            </a:r>
            <a:r>
              <a:rPr lang="zh-CN" altLang="en-US" smtClean="0"/>
              <a:t>通道控制字（</a:t>
            </a:r>
            <a:r>
              <a:rPr lang="en-US" altLang="zh-CN" smtClean="0"/>
              <a:t>CCW</a:t>
            </a:r>
            <a:r>
              <a:rPr lang="zh-CN" altLang="en-US" smtClean="0"/>
              <a:t>）。 </a:t>
            </a:r>
            <a:r>
              <a:rPr lang="en-US" altLang="zh-CN" smtClean="0"/>
              <a:t>CCW</a:t>
            </a:r>
            <a:r>
              <a:rPr lang="zh-CN" altLang="en-US" smtClean="0"/>
              <a:t>是用于编制</a:t>
            </a:r>
            <a:r>
              <a:rPr lang="en-US" altLang="zh-CN" smtClean="0"/>
              <a:t>I/O</a:t>
            </a:r>
            <a:r>
              <a:rPr lang="zh-CN" altLang="en-US" smtClean="0"/>
              <a:t>通道程序的指令，专供</a:t>
            </a:r>
            <a:r>
              <a:rPr lang="en-US" altLang="zh-CN" smtClean="0"/>
              <a:t>I/O</a:t>
            </a:r>
            <a:r>
              <a:rPr lang="zh-CN" altLang="en-US" smtClean="0"/>
              <a:t>通道解释执行，以实现</a:t>
            </a:r>
            <a:r>
              <a:rPr lang="en-US" altLang="zh-CN" smtClean="0"/>
              <a:t>I/O</a:t>
            </a:r>
            <a:r>
              <a:rPr lang="zh-CN" altLang="en-US" smtClean="0"/>
              <a:t>数据传输等</a:t>
            </a:r>
            <a:r>
              <a:rPr lang="en-US" altLang="zh-CN" smtClean="0"/>
              <a:t>I/O</a:t>
            </a:r>
            <a:r>
              <a:rPr lang="zh-CN" altLang="en-US" smtClean="0"/>
              <a:t>操作。</a:t>
            </a:r>
          </a:p>
          <a:p>
            <a:pPr eaLnBrk="1" hangingPunct="1"/>
            <a:r>
              <a:rPr lang="en-US" altLang="zh-CN" sz="3200" smtClean="0"/>
              <a:t>I/O</a:t>
            </a:r>
            <a:r>
              <a:rPr lang="zh-CN" altLang="en-US" sz="3200" smtClean="0"/>
              <a:t>通道程序</a:t>
            </a:r>
          </a:p>
          <a:p>
            <a:pPr eaLnBrk="1" hangingPunct="1"/>
            <a:r>
              <a:rPr lang="zh-CN" altLang="en-US" smtClean="0"/>
              <a:t>用</a:t>
            </a:r>
            <a:r>
              <a:rPr lang="en-US" altLang="zh-CN" smtClean="0"/>
              <a:t>CCW</a:t>
            </a:r>
            <a:r>
              <a:rPr lang="zh-CN" altLang="en-US" smtClean="0"/>
              <a:t>编制成有关的</a:t>
            </a:r>
            <a:r>
              <a:rPr lang="en-US" altLang="zh-CN" smtClean="0"/>
              <a:t>I/O</a:t>
            </a:r>
            <a:r>
              <a:rPr lang="zh-CN" altLang="en-US" smtClean="0"/>
              <a:t>通道程序，在</a:t>
            </a:r>
            <a:r>
              <a:rPr lang="en-US" altLang="zh-CN" smtClean="0"/>
              <a:t>CPU</a:t>
            </a:r>
            <a:r>
              <a:rPr lang="zh-CN" altLang="en-US" smtClean="0"/>
              <a:t>的命令下启动通道程序实现有关</a:t>
            </a:r>
            <a:r>
              <a:rPr lang="en-US" altLang="zh-CN" smtClean="0"/>
              <a:t>I/O</a:t>
            </a:r>
            <a:r>
              <a:rPr lang="zh-CN" altLang="en-US" smtClean="0"/>
              <a:t>操作，完成</a:t>
            </a:r>
            <a:r>
              <a:rPr lang="en-US" altLang="zh-CN" smtClean="0"/>
              <a:t>I/O</a:t>
            </a:r>
            <a:r>
              <a:rPr lang="zh-CN" altLang="en-US" smtClean="0"/>
              <a:t>通道对</a:t>
            </a:r>
            <a:r>
              <a:rPr lang="en-US" altLang="zh-CN" smtClean="0"/>
              <a:t>I/O</a:t>
            </a:r>
            <a:r>
              <a:rPr lang="zh-CN" altLang="en-US" smtClean="0"/>
              <a:t>设备的具体控制。</a:t>
            </a:r>
          </a:p>
        </p:txBody>
      </p:sp>
      <p:sp>
        <p:nvSpPr>
          <p:cNvPr id="3" name="日期占位符 3"/>
          <p:cNvSpPr>
            <a:spLocks noGrp="1"/>
          </p:cNvSpPr>
          <p:nvPr>
            <p:ph type="dt" sz="half" idx="10"/>
          </p:nvPr>
        </p:nvSpPr>
        <p:spPr/>
        <p:txBody>
          <a:bodyPr/>
          <a:lstStyle/>
          <a:p>
            <a:pPr>
              <a:defRPr/>
            </a:pPr>
            <a:fld id="{B4756F33-5CB2-46EA-A42F-1D8EF9A17561}"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256CDBC-9EE1-41B7-84D9-8C4EFA1F1790}" type="slidenum">
              <a:rPr lang="en-US" altLang="zh-CN" sz="1400">
                <a:solidFill>
                  <a:schemeClr val="bg2"/>
                </a:solidFill>
                <a:latin typeface="Tahoma" panose="020B0604030504040204" pitchFamily="34" charset="0"/>
              </a:rPr>
              <a:pPr eaLnBrk="1" hangingPunct="1"/>
              <a:t>207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2" name="Rectangle 2"/>
          <p:cNvSpPr>
            <a:spLocks noGrp="1" noChangeArrowheads="1"/>
          </p:cNvSpPr>
          <p:nvPr>
            <p:ph idx="1"/>
          </p:nvPr>
        </p:nvSpPr>
        <p:spPr>
          <a:xfrm>
            <a:off x="685800" y="838200"/>
            <a:ext cx="7772400" cy="5105400"/>
          </a:xfrm>
        </p:spPr>
        <p:txBody>
          <a:bodyPr/>
          <a:lstStyle/>
          <a:p>
            <a:pPr eaLnBrk="1" hangingPunct="1"/>
            <a:r>
              <a:rPr lang="zh-CN" altLang="en-US" smtClean="0"/>
              <a:t>在早期的</a:t>
            </a:r>
            <a:r>
              <a:rPr lang="en-US" altLang="zh-CN" smtClean="0"/>
              <a:t>I/O</a:t>
            </a:r>
            <a:r>
              <a:rPr lang="zh-CN" altLang="en-US" smtClean="0"/>
              <a:t>通道实现中，</a:t>
            </a:r>
            <a:r>
              <a:rPr lang="en-US" altLang="zh-CN" smtClean="0"/>
              <a:t>I/O</a:t>
            </a:r>
            <a:r>
              <a:rPr lang="zh-CN" altLang="en-US" smtClean="0"/>
              <a:t>通道程序存放在主机的主存中，即</a:t>
            </a:r>
            <a:r>
              <a:rPr lang="en-US" altLang="zh-CN" smtClean="0"/>
              <a:t>I/O</a:t>
            </a:r>
            <a:r>
              <a:rPr lang="zh-CN" altLang="en-US" smtClean="0"/>
              <a:t>通道与</a:t>
            </a:r>
            <a:r>
              <a:rPr lang="en-US" altLang="zh-CN" smtClean="0"/>
              <a:t>CPU</a:t>
            </a:r>
            <a:r>
              <a:rPr lang="zh-CN" altLang="en-US" smtClean="0"/>
              <a:t>共用主存。</a:t>
            </a:r>
          </a:p>
          <a:p>
            <a:pPr eaLnBrk="1" hangingPunct="1"/>
            <a:r>
              <a:rPr lang="zh-CN" altLang="en-US" smtClean="0"/>
              <a:t>目前，计算机系统中通常为</a:t>
            </a:r>
            <a:r>
              <a:rPr lang="en-US" altLang="zh-CN" smtClean="0"/>
              <a:t>I/O</a:t>
            </a:r>
            <a:r>
              <a:rPr lang="zh-CN" altLang="en-US" smtClean="0"/>
              <a:t>通道配置了局部存储器。这样可以减少</a:t>
            </a:r>
            <a:r>
              <a:rPr lang="en-US" altLang="zh-CN" smtClean="0"/>
              <a:t>CPU</a:t>
            </a:r>
            <a:r>
              <a:rPr lang="zh-CN" altLang="en-US" smtClean="0"/>
              <a:t>与</a:t>
            </a:r>
            <a:r>
              <a:rPr lang="en-US" altLang="zh-CN" smtClean="0"/>
              <a:t>I/O</a:t>
            </a:r>
            <a:r>
              <a:rPr lang="zh-CN" altLang="en-US" smtClean="0"/>
              <a:t>通道之间的冲突，进一步提高</a:t>
            </a:r>
            <a:r>
              <a:rPr lang="en-US" altLang="zh-CN" smtClean="0"/>
              <a:t>CPU</a:t>
            </a:r>
            <a:r>
              <a:rPr lang="zh-CN" altLang="en-US" smtClean="0"/>
              <a:t>与</a:t>
            </a:r>
            <a:r>
              <a:rPr lang="en-US" altLang="zh-CN" smtClean="0"/>
              <a:t>I/O</a:t>
            </a:r>
            <a:r>
              <a:rPr lang="zh-CN" altLang="en-US" smtClean="0"/>
              <a:t>通道工作的并行度。</a:t>
            </a:r>
            <a:r>
              <a:rPr lang="zh-CN" altLang="en-US" smtClean="0">
                <a:latin typeface="宋体" panose="02010600030101010101" pitchFamily="2" charset="-122"/>
              </a:rPr>
              <a:t> </a:t>
            </a:r>
          </a:p>
        </p:txBody>
      </p:sp>
      <p:sp>
        <p:nvSpPr>
          <p:cNvPr id="3" name="日期占位符 3"/>
          <p:cNvSpPr>
            <a:spLocks noGrp="1"/>
          </p:cNvSpPr>
          <p:nvPr>
            <p:ph type="dt" sz="half" idx="10"/>
          </p:nvPr>
        </p:nvSpPr>
        <p:spPr/>
        <p:txBody>
          <a:bodyPr/>
          <a:lstStyle/>
          <a:p>
            <a:pPr>
              <a:defRPr/>
            </a:pPr>
            <a:fld id="{C3BFF2FB-83EA-492F-B981-843A47684384}"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B4F3FA9-0FB2-46D5-A9F3-45CAF22C6F0A}" type="slidenum">
              <a:rPr lang="en-US" altLang="zh-CN" sz="1400">
                <a:solidFill>
                  <a:schemeClr val="bg2"/>
                </a:solidFill>
                <a:latin typeface="Tahoma" panose="020B0604030504040204" pitchFamily="34" charset="0"/>
              </a:rPr>
              <a:pPr eaLnBrk="1" hangingPunct="1"/>
              <a:t>208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6" name="Rectangle 2"/>
          <p:cNvSpPr>
            <a:spLocks noGrp="1" noChangeArrowheads="1"/>
          </p:cNvSpPr>
          <p:nvPr>
            <p:ph type="title"/>
          </p:nvPr>
        </p:nvSpPr>
        <p:spPr>
          <a:xfrm>
            <a:off x="381000" y="381000"/>
            <a:ext cx="8001000" cy="587375"/>
          </a:xfrm>
        </p:spPr>
        <p:txBody>
          <a:bodyPr/>
          <a:lstStyle/>
          <a:p>
            <a:pPr eaLnBrk="1" hangingPunct="1"/>
            <a:r>
              <a:rPr lang="en-US" altLang="zh-CN" smtClean="0"/>
              <a:t>4. </a:t>
            </a:r>
            <a:r>
              <a:rPr lang="zh-CN" altLang="en-US" smtClean="0"/>
              <a:t>通道的组成结构 </a:t>
            </a:r>
          </a:p>
        </p:txBody>
      </p:sp>
      <p:sp>
        <p:nvSpPr>
          <p:cNvPr id="218117" name="Rectangle 3"/>
          <p:cNvSpPr>
            <a:spLocks noGrp="1" noChangeArrowheads="1"/>
          </p:cNvSpPr>
          <p:nvPr>
            <p:ph idx="1"/>
          </p:nvPr>
        </p:nvSpPr>
        <p:spPr>
          <a:xfrm>
            <a:off x="457200" y="1219200"/>
            <a:ext cx="8305800" cy="4876800"/>
          </a:xfrm>
        </p:spPr>
        <p:txBody>
          <a:bodyPr/>
          <a:lstStyle/>
          <a:p>
            <a:pPr eaLnBrk="1" hangingPunct="1"/>
            <a:r>
              <a:rPr lang="zh-CN" altLang="en-US" smtClean="0"/>
              <a:t>通道的主要硬件包括寄存器部分和控制部分。</a:t>
            </a:r>
          </a:p>
          <a:p>
            <a:pPr eaLnBrk="1" hangingPunct="1"/>
            <a:r>
              <a:rPr lang="zh-CN" altLang="en-US" smtClean="0"/>
              <a:t>⑴ </a:t>
            </a:r>
            <a:r>
              <a:rPr lang="zh-CN" altLang="en-US" smtClean="0">
                <a:solidFill>
                  <a:srgbClr val="FFFF00"/>
                </a:solidFill>
              </a:rPr>
              <a:t>寄存器部分</a:t>
            </a:r>
          </a:p>
          <a:p>
            <a:pPr eaLnBrk="1" hangingPunct="1"/>
            <a:r>
              <a:rPr lang="zh-CN" altLang="en-US" smtClean="0"/>
              <a:t>数据缓冲寄存器</a:t>
            </a:r>
            <a:r>
              <a:rPr lang="en-US" altLang="zh-CN" smtClean="0"/>
              <a:t>(DBR)</a:t>
            </a:r>
            <a:r>
              <a:rPr lang="zh-CN" altLang="en-US" smtClean="0"/>
              <a:t>、主存地址计数器、传输量计数器</a:t>
            </a:r>
            <a:r>
              <a:rPr lang="en-US" altLang="zh-CN" smtClean="0"/>
              <a:t>(WCNT)</a:t>
            </a:r>
            <a:r>
              <a:rPr lang="zh-CN" altLang="en-US" smtClean="0"/>
              <a:t>、通道命令字寄存器</a:t>
            </a:r>
            <a:r>
              <a:rPr lang="en-US" altLang="zh-CN" smtClean="0"/>
              <a:t>(CCWR)</a:t>
            </a:r>
            <a:r>
              <a:rPr lang="zh-CN" altLang="en-US" smtClean="0"/>
              <a:t>、通道地址寄存器</a:t>
            </a:r>
            <a:r>
              <a:rPr lang="en-US" altLang="zh-CN" smtClean="0"/>
              <a:t>(CAR)</a:t>
            </a:r>
            <a:r>
              <a:rPr lang="zh-CN" altLang="en-US" smtClean="0"/>
              <a:t>，通道状态字寄存器</a:t>
            </a:r>
            <a:r>
              <a:rPr lang="en-US" altLang="zh-CN" smtClean="0"/>
              <a:t>(CSWR ) </a:t>
            </a:r>
            <a:r>
              <a:rPr lang="zh-CN" altLang="en-US" smtClean="0"/>
              <a:t>。</a:t>
            </a:r>
          </a:p>
          <a:p>
            <a:pPr eaLnBrk="1" hangingPunct="1"/>
            <a:r>
              <a:rPr lang="zh-CN" altLang="en-US" smtClean="0"/>
              <a:t>⑵ </a:t>
            </a:r>
            <a:r>
              <a:rPr lang="zh-CN" altLang="en-US" smtClean="0">
                <a:solidFill>
                  <a:srgbClr val="FFFF00"/>
                </a:solidFill>
              </a:rPr>
              <a:t>控制部分</a:t>
            </a:r>
          </a:p>
          <a:p>
            <a:pPr eaLnBrk="1" hangingPunct="1"/>
            <a:r>
              <a:rPr lang="zh-CN" altLang="en-US" smtClean="0"/>
              <a:t>包括数据装配和拆卸控制、数据传送控制、地址分配控制、分时控制等控制逻辑。</a:t>
            </a:r>
          </a:p>
        </p:txBody>
      </p:sp>
      <p:sp>
        <p:nvSpPr>
          <p:cNvPr id="4" name="日期占位符 3"/>
          <p:cNvSpPr>
            <a:spLocks noGrp="1"/>
          </p:cNvSpPr>
          <p:nvPr>
            <p:ph type="dt" sz="half" idx="10"/>
          </p:nvPr>
        </p:nvSpPr>
        <p:spPr/>
        <p:txBody>
          <a:bodyPr/>
          <a:lstStyle/>
          <a:p>
            <a:pPr>
              <a:defRPr/>
            </a:pPr>
            <a:fld id="{378E5863-B529-4887-A35F-CAC6B41E067C}"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FFBAD9E-6332-4EF0-A10B-E7124237DC15}" type="slidenum">
              <a:rPr lang="en-US" altLang="zh-CN" sz="1400">
                <a:solidFill>
                  <a:schemeClr val="bg2"/>
                </a:solidFill>
                <a:latin typeface="Tahoma" panose="020B0604030504040204" pitchFamily="34" charset="0"/>
              </a:rPr>
              <a:pPr eaLnBrk="1" hangingPunct="1"/>
              <a:t>209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a:t>
            </a:r>
            <a:r>
              <a:rPr lang="en-US" altLang="zh-CN" smtClean="0">
                <a:latin typeface="隶书" panose="02010509060101010101" pitchFamily="49" charset="-122"/>
              </a:rPr>
              <a:t>2</a:t>
            </a:r>
            <a:r>
              <a:rPr lang="zh-CN" altLang="en-US" smtClean="0">
                <a:latin typeface="隶书" panose="02010509060101010101" pitchFamily="49" charset="-122"/>
              </a:rPr>
              <a:t>）由专有硬件控制的数据传送</a:t>
            </a:r>
          </a:p>
        </p:txBody>
      </p:sp>
      <p:sp>
        <p:nvSpPr>
          <p:cNvPr id="27651" name="Rectangle 3"/>
          <p:cNvSpPr>
            <a:spLocks noGrp="1" noChangeArrowheads="1"/>
          </p:cNvSpPr>
          <p:nvPr>
            <p:ph idx="1"/>
          </p:nvPr>
        </p:nvSpPr>
        <p:spPr/>
        <p:txBody>
          <a:bodyPr/>
          <a:lstStyle/>
          <a:p>
            <a:pPr eaLnBrk="1" hangingPunct="1"/>
            <a:r>
              <a:rPr lang="zh-CN" altLang="en-US" smtClean="0"/>
              <a:t>这种控制方式需要在系统中设置专门用于控制</a:t>
            </a:r>
            <a:r>
              <a:rPr lang="en-US" altLang="zh-CN" smtClean="0"/>
              <a:t>I/O</a:t>
            </a:r>
            <a:r>
              <a:rPr lang="zh-CN" altLang="en-US" smtClean="0"/>
              <a:t>数据传输的硬件装置，处理机只要启动这些装置，就会在它们的控制下完成</a:t>
            </a:r>
            <a:r>
              <a:rPr lang="en-US" altLang="zh-CN" smtClean="0"/>
              <a:t>I/O</a:t>
            </a:r>
            <a:r>
              <a:rPr lang="zh-CN" altLang="en-US" smtClean="0"/>
              <a:t>数据传输，因此具体的</a:t>
            </a:r>
            <a:r>
              <a:rPr lang="en-US" altLang="zh-CN" smtClean="0"/>
              <a:t>I/O</a:t>
            </a:r>
            <a:r>
              <a:rPr lang="zh-CN" altLang="en-US" smtClean="0"/>
              <a:t>数据传输过程无需处理机的控制。</a:t>
            </a:r>
          </a:p>
          <a:p>
            <a:pPr eaLnBrk="1" hangingPunct="1"/>
            <a:r>
              <a:rPr lang="zh-CN" altLang="en-US" smtClean="0"/>
              <a:t>由专有硬件控制的数据传送可具体分为：</a:t>
            </a:r>
          </a:p>
          <a:p>
            <a:pPr eaLnBrk="1" hangingPunct="1"/>
            <a:r>
              <a:rPr lang="zh-CN" altLang="en-US" smtClean="0">
                <a:solidFill>
                  <a:srgbClr val="FFFF00"/>
                </a:solidFill>
              </a:rPr>
              <a:t>直接存储器存取（</a:t>
            </a:r>
            <a:r>
              <a:rPr lang="en-US" altLang="zh-CN" smtClean="0">
                <a:solidFill>
                  <a:srgbClr val="FFFF00"/>
                </a:solidFill>
              </a:rPr>
              <a:t>DMA</a:t>
            </a:r>
            <a:r>
              <a:rPr lang="zh-CN" altLang="en-US" smtClean="0">
                <a:solidFill>
                  <a:srgbClr val="FFFF00"/>
                </a:solidFill>
              </a:rPr>
              <a:t>）方式</a:t>
            </a:r>
          </a:p>
          <a:p>
            <a:pPr eaLnBrk="1" hangingPunct="1"/>
            <a:r>
              <a:rPr lang="zh-CN" altLang="en-US" smtClean="0">
                <a:solidFill>
                  <a:srgbClr val="FFFF00"/>
                </a:solidFill>
              </a:rPr>
              <a:t>通道控制方式</a:t>
            </a:r>
            <a:endParaRPr lang="zh-CN" altLang="en-US" smtClean="0"/>
          </a:p>
          <a:p>
            <a:pPr eaLnBrk="1" hangingPunct="1"/>
            <a:r>
              <a:rPr lang="en-US" altLang="zh-CN" smtClean="0">
                <a:solidFill>
                  <a:srgbClr val="FFFF00"/>
                </a:solidFill>
              </a:rPr>
              <a:t>I/O</a:t>
            </a:r>
            <a:r>
              <a:rPr lang="zh-CN" altLang="en-US" smtClean="0">
                <a:solidFill>
                  <a:srgbClr val="FFFF00"/>
                </a:solidFill>
              </a:rPr>
              <a:t>处理机控制方式</a:t>
            </a:r>
            <a:endParaRPr lang="zh-CN" altLang="en-US" smtClean="0"/>
          </a:p>
        </p:txBody>
      </p:sp>
      <p:sp>
        <p:nvSpPr>
          <p:cNvPr id="4" name="日期占位符 3"/>
          <p:cNvSpPr>
            <a:spLocks noGrp="1"/>
          </p:cNvSpPr>
          <p:nvPr>
            <p:ph type="dt" sz="half" idx="10"/>
          </p:nvPr>
        </p:nvSpPr>
        <p:spPr/>
        <p:txBody>
          <a:bodyPr/>
          <a:lstStyle/>
          <a:p>
            <a:pPr>
              <a:defRPr/>
            </a:pPr>
            <a:fld id="{046A421E-98BE-42EA-8596-D513558007B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85BC59C-8635-43CE-9F74-449D11E17B54}" type="slidenum">
              <a:rPr lang="en-US" altLang="zh-CN" sz="1400">
                <a:solidFill>
                  <a:schemeClr val="bg2"/>
                </a:solidFill>
                <a:latin typeface="Tahoma" panose="020B0604030504040204" pitchFamily="34" charset="0"/>
              </a:rPr>
              <a:pPr eaLnBrk="1" hangingPunct="1"/>
              <a:t>21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endParaRPr lang="zh-CN" altLang="zh-CN" smtClean="0"/>
          </a:p>
        </p:txBody>
      </p:sp>
      <p:sp>
        <p:nvSpPr>
          <p:cNvPr id="17414" name="Rectangle 3"/>
          <p:cNvSpPr>
            <a:spLocks noGrp="1" noChangeArrowheads="1"/>
          </p:cNvSpPr>
          <p:nvPr>
            <p:ph idx="1"/>
          </p:nvPr>
        </p:nvSpPr>
        <p:spPr/>
        <p:txBody>
          <a:bodyPr/>
          <a:lstStyle/>
          <a:p>
            <a:pPr eaLnBrk="1" hangingPunct="1"/>
            <a:endParaRPr lang="zh-CN" altLang="zh-CN" smtClean="0"/>
          </a:p>
        </p:txBody>
      </p:sp>
      <p:sp>
        <p:nvSpPr>
          <p:cNvPr id="6" name="日期占位符 3"/>
          <p:cNvSpPr>
            <a:spLocks noGrp="1"/>
          </p:cNvSpPr>
          <p:nvPr>
            <p:ph type="dt" sz="half" idx="10"/>
          </p:nvPr>
        </p:nvSpPr>
        <p:spPr/>
        <p:txBody>
          <a:bodyPr/>
          <a:lstStyle/>
          <a:p>
            <a:pPr>
              <a:defRPr/>
            </a:pPr>
            <a:fld id="{629D4F01-B37B-43E9-BC7C-97C6245EE88D}" type="datetime1">
              <a:rPr lang="zh-CN" altLang="en-US"/>
              <a:pPr>
                <a:defRPr/>
              </a:pPr>
              <a:t>2021/9/12</a:t>
            </a:fld>
            <a:endParaRPr lang="en-US" altLang="zh-CN"/>
          </a:p>
        </p:txBody>
      </p:sp>
      <p:sp>
        <p:nvSpPr>
          <p:cNvPr id="8"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2945ECE-FBA2-4BCE-AE88-17853FD24815}" type="slidenum">
              <a:rPr lang="en-US" altLang="zh-CN" sz="1400">
                <a:solidFill>
                  <a:schemeClr val="bg2"/>
                </a:solidFill>
                <a:latin typeface="Tahoma" panose="020B0604030504040204" pitchFamily="34" charset="0"/>
              </a:rPr>
              <a:pPr eaLnBrk="1" hangingPunct="1"/>
              <a:t>210</a:t>
            </a:fld>
            <a:endParaRPr lang="en-US" altLang="zh-CN" sz="1400">
              <a:solidFill>
                <a:schemeClr val="bg2"/>
              </a:solidFill>
              <a:latin typeface="Tahoma" panose="020B0604030504040204" pitchFamily="34" charset="0"/>
            </a:endParaRPr>
          </a:p>
        </p:txBody>
      </p:sp>
      <p:graphicFrame>
        <p:nvGraphicFramePr>
          <p:cNvPr id="17410" name="Object 4"/>
          <p:cNvGraphicFramePr>
            <a:graphicFrameLocks noChangeAspect="1"/>
          </p:cNvGraphicFramePr>
          <p:nvPr/>
        </p:nvGraphicFramePr>
        <p:xfrm>
          <a:off x="0" y="50800"/>
          <a:ext cx="9144000" cy="6754813"/>
        </p:xfrm>
        <a:graphic>
          <a:graphicData uri="http://schemas.openxmlformats.org/presentationml/2006/ole">
            <mc:AlternateContent xmlns:mc="http://schemas.openxmlformats.org/markup-compatibility/2006">
              <mc:Choice xmlns:v="urn:schemas-microsoft-com:vml" Requires="v">
                <p:oleObj spid="_x0000_s17416" name="位图图像" r:id="rId3" imgW="7621064" imgH="5630061" progId="PBrush">
                  <p:embed/>
                </p:oleObj>
              </mc:Choice>
              <mc:Fallback>
                <p:oleObj name="位图图像" r:id="rId3" imgW="7621064" imgH="563006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800"/>
                        <a:ext cx="9144000" cy="675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5" name="AutoShape 5">
            <a:hlinkClick r:id="" action="ppaction://hlinkshowjump?jump=lastslideviewed" highlightClick="1"/>
          </p:cNvPr>
          <p:cNvSpPr>
            <a:spLocks noChangeArrowheads="1"/>
          </p:cNvSpPr>
          <p:nvPr/>
        </p:nvSpPr>
        <p:spPr bwMode="auto">
          <a:xfrm>
            <a:off x="1187450" y="6424613"/>
            <a:ext cx="539750" cy="433387"/>
          </a:xfrm>
          <a:prstGeom prst="actionButtonForwardNext">
            <a:avLst/>
          </a:prstGeom>
          <a:noFill/>
          <a:ln w="222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40" name="Rectangle 2"/>
          <p:cNvSpPr>
            <a:spLocks noGrp="1" noChangeArrowheads="1"/>
          </p:cNvSpPr>
          <p:nvPr>
            <p:ph type="title"/>
          </p:nvPr>
        </p:nvSpPr>
        <p:spPr>
          <a:xfrm>
            <a:off x="381000" y="381000"/>
            <a:ext cx="8001000" cy="669925"/>
          </a:xfrm>
        </p:spPr>
        <p:txBody>
          <a:bodyPr/>
          <a:lstStyle/>
          <a:p>
            <a:pPr eaLnBrk="1" hangingPunct="1"/>
            <a:r>
              <a:rPr lang="en-US" altLang="zh-CN" smtClean="0"/>
              <a:t>5. </a:t>
            </a:r>
            <a:r>
              <a:rPr lang="zh-CN" altLang="en-US" smtClean="0"/>
              <a:t>通道的工作过程</a:t>
            </a:r>
          </a:p>
        </p:txBody>
      </p:sp>
      <p:sp>
        <p:nvSpPr>
          <p:cNvPr id="219141" name="Rectangle 3"/>
          <p:cNvSpPr>
            <a:spLocks noGrp="1" noChangeArrowheads="1"/>
          </p:cNvSpPr>
          <p:nvPr>
            <p:ph idx="1"/>
          </p:nvPr>
        </p:nvSpPr>
        <p:spPr>
          <a:xfrm>
            <a:off x="457200" y="1371600"/>
            <a:ext cx="8305800" cy="4953000"/>
          </a:xfrm>
        </p:spPr>
        <p:txBody>
          <a:bodyPr/>
          <a:lstStyle/>
          <a:p>
            <a:pPr eaLnBrk="1" hangingPunct="1"/>
            <a:r>
              <a:rPr lang="zh-CN" altLang="en-US" smtClean="0"/>
              <a:t>在具有通道的计算机中，用户程序通常通过调用通道程序来完成数据输入输出的过程。其中</a:t>
            </a:r>
            <a:r>
              <a:rPr lang="en-US" altLang="zh-CN" smtClean="0"/>
              <a:t>CPU</a:t>
            </a:r>
            <a:r>
              <a:rPr lang="zh-CN" altLang="en-US" smtClean="0"/>
              <a:t>执行用户程序和管理程序，通道处理机执行通道程序。</a:t>
            </a:r>
          </a:p>
          <a:p>
            <a:pPr eaLnBrk="1" hangingPunct="1"/>
            <a:r>
              <a:rPr lang="zh-CN" altLang="en-US" smtClean="0"/>
              <a:t>在编制通道程序时，应根据</a:t>
            </a:r>
            <a:r>
              <a:rPr lang="en-US" altLang="zh-CN" smtClean="0"/>
              <a:t>I/O</a:t>
            </a:r>
            <a:r>
              <a:rPr lang="zh-CN" altLang="en-US" smtClean="0"/>
              <a:t>设备的需要在主存中开辟相应的输入</a:t>
            </a:r>
            <a:r>
              <a:rPr lang="en-US" altLang="zh-CN" smtClean="0"/>
              <a:t>/</a:t>
            </a:r>
            <a:r>
              <a:rPr lang="zh-CN" altLang="en-US" smtClean="0"/>
              <a:t>输出缓冲区，一般采取多缓冲区技术。</a:t>
            </a:r>
          </a:p>
        </p:txBody>
      </p:sp>
      <p:sp>
        <p:nvSpPr>
          <p:cNvPr id="4" name="日期占位符 3"/>
          <p:cNvSpPr>
            <a:spLocks noGrp="1"/>
          </p:cNvSpPr>
          <p:nvPr>
            <p:ph type="dt" sz="half" idx="10"/>
          </p:nvPr>
        </p:nvSpPr>
        <p:spPr/>
        <p:txBody>
          <a:bodyPr/>
          <a:lstStyle/>
          <a:p>
            <a:pPr>
              <a:defRPr/>
            </a:pPr>
            <a:fld id="{0812C999-681C-42D2-B46C-8C048386C180}"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8B3EB2E-48A9-4103-9E4B-B8846EDFEFC2}" type="slidenum">
              <a:rPr lang="en-US" altLang="zh-CN" sz="1400">
                <a:solidFill>
                  <a:schemeClr val="bg2"/>
                </a:solidFill>
                <a:latin typeface="Tahoma" panose="020B0604030504040204" pitchFamily="34" charset="0"/>
              </a:rPr>
              <a:pPr eaLnBrk="1" hangingPunct="1"/>
              <a:t>211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endParaRPr lang="zh-CN" altLang="zh-CN" smtClean="0"/>
          </a:p>
        </p:txBody>
      </p:sp>
      <p:sp>
        <p:nvSpPr>
          <p:cNvPr id="18438" name="Rectangle 3"/>
          <p:cNvSpPr>
            <a:spLocks noGrp="1" noChangeArrowheads="1"/>
          </p:cNvSpPr>
          <p:nvPr>
            <p:ph idx="1"/>
          </p:nvPr>
        </p:nvSpPr>
        <p:spPr/>
        <p:txBody>
          <a:bodyPr/>
          <a:lstStyle/>
          <a:p>
            <a:pPr eaLnBrk="1" hangingPunct="1"/>
            <a:endParaRPr lang="zh-CN" altLang="zh-CN" smtClean="0"/>
          </a:p>
        </p:txBody>
      </p:sp>
      <p:sp>
        <p:nvSpPr>
          <p:cNvPr id="7" name="日期占位符 3"/>
          <p:cNvSpPr>
            <a:spLocks noGrp="1"/>
          </p:cNvSpPr>
          <p:nvPr>
            <p:ph type="dt" sz="half" idx="10"/>
          </p:nvPr>
        </p:nvSpPr>
        <p:spPr/>
        <p:txBody>
          <a:bodyPr/>
          <a:lstStyle/>
          <a:p>
            <a:pPr>
              <a:defRPr/>
            </a:pPr>
            <a:fld id="{D20A5847-C75E-42DD-9456-79054E70FE6E}" type="datetime1">
              <a:rPr lang="zh-CN" altLang="en-US"/>
              <a:pPr>
                <a:defRPr/>
              </a:pPr>
              <a:t>2021/9/12</a:t>
            </a:fld>
            <a:endParaRPr lang="en-US" altLang="zh-CN"/>
          </a:p>
        </p:txBody>
      </p:sp>
      <p:sp>
        <p:nvSpPr>
          <p:cNvPr id="9"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9A85C57-7B58-46F4-AEEE-265F0868BA52}" type="slidenum">
              <a:rPr lang="en-US" altLang="zh-CN" sz="1400">
                <a:solidFill>
                  <a:schemeClr val="bg2"/>
                </a:solidFill>
                <a:latin typeface="Tahoma" panose="020B0604030504040204" pitchFamily="34" charset="0"/>
              </a:rPr>
              <a:pPr eaLnBrk="1" hangingPunct="1"/>
              <a:t>212</a:t>
            </a:fld>
            <a:endParaRPr lang="en-US" altLang="zh-CN" sz="1400">
              <a:solidFill>
                <a:schemeClr val="bg2"/>
              </a:solidFill>
              <a:latin typeface="Tahoma" panose="020B0604030504040204" pitchFamily="34" charset="0"/>
            </a:endParaRPr>
          </a:p>
        </p:txBody>
      </p:sp>
      <p:sp>
        <p:nvSpPr>
          <p:cNvPr id="18439" name="Rectangle 4"/>
          <p:cNvSpPr>
            <a:spLocks noChangeArrowheads="1"/>
          </p:cNvSpPr>
          <p:nvPr/>
        </p:nvSpPr>
        <p:spPr bwMode="auto">
          <a:xfrm>
            <a:off x="1933575" y="1524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18434" name="Object 5"/>
          <p:cNvGraphicFramePr>
            <a:graphicFrameLocks noChangeAspect="1"/>
          </p:cNvGraphicFramePr>
          <p:nvPr/>
        </p:nvGraphicFramePr>
        <p:xfrm>
          <a:off x="0" y="128588"/>
          <a:ext cx="9144000" cy="6600825"/>
        </p:xfrm>
        <a:graphic>
          <a:graphicData uri="http://schemas.openxmlformats.org/presentationml/2006/ole">
            <mc:AlternateContent xmlns:mc="http://schemas.openxmlformats.org/markup-compatibility/2006">
              <mc:Choice xmlns:v="urn:schemas-microsoft-com:vml" Requires="v">
                <p:oleObj spid="_x0000_s18441" r:id="rId3" imgW="5366759" imgH="3871245" progId="">
                  <p:embed/>
                </p:oleObj>
              </mc:Choice>
              <mc:Fallback>
                <p:oleObj r:id="rId3" imgW="5366759" imgH="3871245"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8588"/>
                        <a:ext cx="9144000" cy="6600825"/>
                      </a:xfrm>
                      <a:prstGeom prst="rect">
                        <a:avLst/>
                      </a:prstGeom>
                      <a:solidFill>
                        <a:schemeClr val="tx2"/>
                      </a:solidFill>
                    </p:spPr>
                  </p:pic>
                </p:oleObj>
              </mc:Fallback>
            </mc:AlternateContent>
          </a:graphicData>
        </a:graphic>
      </p:graphicFrame>
      <p:sp>
        <p:nvSpPr>
          <p:cNvPr id="18440" name="AutoShape 6">
            <a:hlinkClick r:id="" action="ppaction://hlinkshowjump?jump=lastslideviewed" highlightClick="1"/>
          </p:cNvPr>
          <p:cNvSpPr>
            <a:spLocks noChangeArrowheads="1"/>
          </p:cNvSpPr>
          <p:nvPr/>
        </p:nvSpPr>
        <p:spPr bwMode="auto">
          <a:xfrm>
            <a:off x="8604250" y="6308725"/>
            <a:ext cx="539750" cy="433388"/>
          </a:xfrm>
          <a:prstGeom prst="actionButtonForwardNext">
            <a:avLst/>
          </a:prstGeom>
          <a:noFill/>
          <a:ln w="222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4" name="Rectangle 2"/>
          <p:cNvSpPr>
            <a:spLocks noGrp="1" noChangeArrowheads="1"/>
          </p:cNvSpPr>
          <p:nvPr>
            <p:ph idx="1"/>
          </p:nvPr>
        </p:nvSpPr>
        <p:spPr>
          <a:xfrm>
            <a:off x="457200" y="457200"/>
            <a:ext cx="8305800" cy="5638800"/>
          </a:xfrm>
        </p:spPr>
        <p:txBody>
          <a:bodyPr/>
          <a:lstStyle/>
          <a:p>
            <a:pPr eaLnBrk="1" hangingPunct="1"/>
            <a:r>
              <a:rPr lang="en-US" altLang="zh-CN" smtClean="0"/>
              <a:t>1</a:t>
            </a:r>
            <a:r>
              <a:rPr lang="zh-CN" altLang="en-US" smtClean="0"/>
              <a:t>）在用户程序中使用广义指令进入管理程序，由</a:t>
            </a:r>
            <a:r>
              <a:rPr lang="en-US" altLang="zh-CN" smtClean="0"/>
              <a:t>CPU</a:t>
            </a:r>
            <a:r>
              <a:rPr lang="zh-CN" altLang="en-US" smtClean="0"/>
              <a:t>通过管理程序组织一个通道程序，并启动通道。</a:t>
            </a:r>
          </a:p>
          <a:p>
            <a:pPr eaLnBrk="1" hangingPunct="1"/>
            <a:r>
              <a:rPr lang="zh-CN" altLang="en-US" smtClean="0">
                <a:solidFill>
                  <a:srgbClr val="FFFF00"/>
                </a:solidFill>
              </a:rPr>
              <a:t>广义指令</a:t>
            </a:r>
            <a:r>
              <a:rPr lang="zh-CN" altLang="en-US" smtClean="0"/>
              <a:t>由一条访管指令和若干个参数组成。访管指令的地址码部分实际上就是这条访管指令要调用的管理程序入口地址。</a:t>
            </a:r>
          </a:p>
          <a:p>
            <a:pPr eaLnBrk="1" hangingPunct="1"/>
            <a:r>
              <a:rPr lang="zh-CN" altLang="en-US" smtClean="0"/>
              <a:t>⑴ 当用户程序执行到要求进行</a:t>
            </a:r>
            <a:r>
              <a:rPr lang="en-US" altLang="zh-CN" smtClean="0"/>
              <a:t>I/O</a:t>
            </a:r>
            <a:r>
              <a:rPr lang="zh-CN" altLang="en-US" smtClean="0"/>
              <a:t>操作的访管指令时，产生自愿访管中断请求。</a:t>
            </a:r>
            <a:r>
              <a:rPr lang="en-US" altLang="zh-CN" smtClean="0"/>
              <a:t>CPU</a:t>
            </a:r>
            <a:r>
              <a:rPr lang="zh-CN" altLang="en-US" smtClean="0"/>
              <a:t>响应这个中断请求后，转向管理程序入口。</a:t>
            </a:r>
          </a:p>
          <a:p>
            <a:pPr eaLnBrk="1" hangingPunct="1"/>
            <a:r>
              <a:rPr lang="zh-CN" altLang="en-US" smtClean="0"/>
              <a:t>⑵ 管理程序根据广义指令提供的参数包括设备号、交换长度和主存起始地址等信息来编制通道程序。编制好的通道程序放在主存中与这个通道相对应的通道程序缓冲区中。</a:t>
            </a:r>
          </a:p>
        </p:txBody>
      </p:sp>
      <p:sp>
        <p:nvSpPr>
          <p:cNvPr id="4" name="日期占位符 3"/>
          <p:cNvSpPr>
            <a:spLocks noGrp="1"/>
          </p:cNvSpPr>
          <p:nvPr>
            <p:ph type="dt" sz="half" idx="10"/>
          </p:nvPr>
        </p:nvSpPr>
        <p:spPr/>
        <p:txBody>
          <a:bodyPr/>
          <a:lstStyle/>
          <a:p>
            <a:pPr>
              <a:defRPr/>
            </a:pPr>
            <a:fld id="{44A2A399-7EA0-4060-BE9E-7B2E7608B829}"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87D38FF-E4AA-4662-A312-8648590EAD2B}" type="slidenum">
              <a:rPr lang="en-US" altLang="zh-CN" sz="1400">
                <a:solidFill>
                  <a:schemeClr val="bg2"/>
                </a:solidFill>
                <a:latin typeface="Tahoma" panose="020B0604030504040204" pitchFamily="34" charset="0"/>
              </a:rPr>
              <a:pPr eaLnBrk="1" hangingPunct="1"/>
              <a:t>213</a:t>
            </a:fld>
            <a:endParaRPr lang="en-US" altLang="zh-CN" sz="1400">
              <a:solidFill>
                <a:schemeClr val="bg2"/>
              </a:solidFill>
              <a:latin typeface="Tahoma" panose="020B0604030504040204" pitchFamily="34" charset="0"/>
            </a:endParaRPr>
          </a:p>
        </p:txBody>
      </p:sp>
      <p:sp>
        <p:nvSpPr>
          <p:cNvPr id="220165" name="AutoShape 3">
            <a:hlinkClick r:id="rId2" action="ppaction://hlinksldjump" highlightClick="1"/>
          </p:cNvPr>
          <p:cNvSpPr>
            <a:spLocks noChangeArrowheads="1"/>
          </p:cNvSpPr>
          <p:nvPr/>
        </p:nvSpPr>
        <p:spPr bwMode="auto">
          <a:xfrm>
            <a:off x="8534400" y="65532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8" name="Rectangle 2"/>
          <p:cNvSpPr>
            <a:spLocks noGrp="1" noChangeArrowheads="1"/>
          </p:cNvSpPr>
          <p:nvPr>
            <p:ph idx="1"/>
          </p:nvPr>
        </p:nvSpPr>
        <p:spPr>
          <a:xfrm>
            <a:off x="457200" y="533400"/>
            <a:ext cx="8305800" cy="5562600"/>
          </a:xfrm>
        </p:spPr>
        <p:txBody>
          <a:bodyPr/>
          <a:lstStyle/>
          <a:p>
            <a:pPr eaLnBrk="1" hangingPunct="1"/>
            <a:r>
              <a:rPr lang="en-US" altLang="zh-CN" smtClean="0">
                <a:latin typeface="宋体" panose="02010600030101010101" pitchFamily="2" charset="-122"/>
              </a:rPr>
              <a:t>⑶ </a:t>
            </a:r>
            <a:r>
              <a:rPr lang="zh-CN" altLang="en-US" smtClean="0">
                <a:latin typeface="宋体" panose="02010600030101010101" pitchFamily="2" charset="-122"/>
              </a:rPr>
              <a:t>管理程序把通道程序的入口地址置入主存储器中的通道地址单元（例如，</a:t>
            </a:r>
            <a:r>
              <a:rPr lang="en-US" altLang="zh-CN" smtClean="0">
                <a:latin typeface="宋体" panose="02010600030101010101" pitchFamily="2" charset="-122"/>
              </a:rPr>
              <a:t>IBM4300</a:t>
            </a:r>
            <a:r>
              <a:rPr lang="zh-CN" altLang="en-US" smtClean="0">
                <a:latin typeface="宋体" panose="02010600030101010101" pitchFamily="2" charset="-122"/>
              </a:rPr>
              <a:t>约定为</a:t>
            </a:r>
            <a:r>
              <a:rPr lang="en-US" altLang="zh-CN" smtClean="0">
                <a:latin typeface="宋体" panose="02010600030101010101" pitchFamily="2" charset="-122"/>
              </a:rPr>
              <a:t>77</a:t>
            </a:r>
            <a:r>
              <a:rPr lang="zh-CN" altLang="en-US" smtClean="0">
                <a:latin typeface="宋体" panose="02010600030101010101" pitchFamily="2" charset="-122"/>
              </a:rPr>
              <a:t>号单元）。</a:t>
            </a:r>
          </a:p>
          <a:p>
            <a:pPr eaLnBrk="1" hangingPunct="1"/>
            <a:r>
              <a:rPr lang="zh-CN" altLang="en-US" smtClean="0">
                <a:latin typeface="宋体" panose="02010600030101010101" pitchFamily="2" charset="-122"/>
              </a:rPr>
              <a:t>⑷ 在管理程序的最后，用一条启动</a:t>
            </a:r>
            <a:r>
              <a:rPr lang="en-US" altLang="zh-CN" smtClean="0">
                <a:latin typeface="宋体" panose="02010600030101010101" pitchFamily="2" charset="-122"/>
              </a:rPr>
              <a:t>I/O</a:t>
            </a:r>
            <a:r>
              <a:rPr lang="zh-CN" altLang="en-US" smtClean="0">
                <a:latin typeface="宋体" panose="02010600030101010101" pitchFamily="2" charset="-122"/>
              </a:rPr>
              <a:t>设备指令</a:t>
            </a:r>
            <a:r>
              <a:rPr lang="en-US" altLang="zh-CN" smtClean="0">
                <a:latin typeface="宋体" panose="02010600030101010101" pitchFamily="2" charset="-122"/>
              </a:rPr>
              <a:t>SIO</a:t>
            </a:r>
            <a:r>
              <a:rPr lang="zh-CN" altLang="en-US" smtClean="0">
                <a:latin typeface="宋体" panose="02010600030101010101" pitchFamily="2" charset="-122"/>
              </a:rPr>
              <a:t>启动通道开始工作。</a:t>
            </a:r>
          </a:p>
        </p:txBody>
      </p:sp>
      <p:sp>
        <p:nvSpPr>
          <p:cNvPr id="4" name="日期占位符 3"/>
          <p:cNvSpPr>
            <a:spLocks noGrp="1"/>
          </p:cNvSpPr>
          <p:nvPr>
            <p:ph type="dt" sz="half" idx="10"/>
          </p:nvPr>
        </p:nvSpPr>
        <p:spPr/>
        <p:txBody>
          <a:bodyPr/>
          <a:lstStyle/>
          <a:p>
            <a:pPr>
              <a:defRPr/>
            </a:pPr>
            <a:fld id="{CE77E1F6-5ECF-478E-AB84-605298D79CA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B9FDF6D-2569-4B05-887D-A2421542704F}" type="slidenum">
              <a:rPr lang="en-US" altLang="zh-CN" sz="1400">
                <a:solidFill>
                  <a:schemeClr val="bg2"/>
                </a:solidFill>
                <a:latin typeface="Tahoma" panose="020B0604030504040204" pitchFamily="34" charset="0"/>
              </a:rPr>
              <a:pPr eaLnBrk="1" hangingPunct="1"/>
              <a:t>214</a:t>
            </a:fld>
            <a:endParaRPr lang="en-US" altLang="zh-CN" sz="1400">
              <a:solidFill>
                <a:schemeClr val="bg2"/>
              </a:solidFill>
              <a:latin typeface="Tahoma" panose="020B0604030504040204" pitchFamily="34" charset="0"/>
            </a:endParaRPr>
          </a:p>
        </p:txBody>
      </p:sp>
      <p:sp>
        <p:nvSpPr>
          <p:cNvPr id="221189" name="AutoShape 3">
            <a:hlinkClick r:id="rId2" action="ppaction://hlinksldjump" highlightClick="1"/>
          </p:cNvPr>
          <p:cNvSpPr>
            <a:spLocks noChangeArrowheads="1"/>
          </p:cNvSpPr>
          <p:nvPr/>
        </p:nvSpPr>
        <p:spPr bwMode="auto">
          <a:xfrm>
            <a:off x="8534400" y="65532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2"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2</a:t>
            </a:r>
            <a:r>
              <a:rPr lang="zh-CN" altLang="en-US" smtClean="0">
                <a:latin typeface="隶书" panose="02010509060101010101" pitchFamily="49" charset="-122"/>
              </a:rPr>
              <a:t>）</a:t>
            </a:r>
            <a:r>
              <a:rPr lang="en-US" altLang="zh-CN" smtClean="0">
                <a:latin typeface="隶书" panose="02010509060101010101" pitchFamily="49" charset="-122"/>
              </a:rPr>
              <a:t> </a:t>
            </a:r>
            <a:r>
              <a:rPr lang="zh-CN" altLang="en-US" smtClean="0">
                <a:latin typeface="隶书" panose="02010509060101010101" pitchFamily="49" charset="-122"/>
              </a:rPr>
              <a:t>通道进入设备选择阶段</a:t>
            </a:r>
          </a:p>
        </p:txBody>
      </p:sp>
      <p:sp>
        <p:nvSpPr>
          <p:cNvPr id="222213" name="Rectangle 3"/>
          <p:cNvSpPr>
            <a:spLocks noGrp="1" noChangeArrowheads="1"/>
          </p:cNvSpPr>
          <p:nvPr>
            <p:ph idx="1"/>
          </p:nvPr>
        </p:nvSpPr>
        <p:spPr>
          <a:xfrm>
            <a:off x="457200" y="1447800"/>
            <a:ext cx="8153400" cy="4648200"/>
          </a:xfrm>
        </p:spPr>
        <p:txBody>
          <a:bodyPr/>
          <a:lstStyle/>
          <a:p>
            <a:pPr eaLnBrk="1" hangingPunct="1"/>
            <a:r>
              <a:rPr lang="en-US" altLang="zh-CN" smtClean="0">
                <a:solidFill>
                  <a:srgbClr val="FFFF00"/>
                </a:solidFill>
              </a:rPr>
              <a:t>⑴</a:t>
            </a:r>
            <a:r>
              <a:rPr lang="en-US" altLang="zh-CN" smtClean="0"/>
              <a:t> </a:t>
            </a:r>
            <a:r>
              <a:rPr lang="zh-CN" altLang="en-US" smtClean="0"/>
              <a:t>根据启动</a:t>
            </a:r>
            <a:r>
              <a:rPr lang="en-US" altLang="zh-CN" smtClean="0"/>
              <a:t>I/O</a:t>
            </a:r>
            <a:r>
              <a:rPr lang="zh-CN" altLang="en-US" smtClean="0"/>
              <a:t>指令中给出的通道和设备信息，选择通道和设备。</a:t>
            </a:r>
          </a:p>
          <a:p>
            <a:pPr eaLnBrk="1" hangingPunct="1"/>
            <a:endParaRPr lang="zh-CN" altLang="en-US" smtClean="0"/>
          </a:p>
          <a:p>
            <a:pPr eaLnBrk="1" hangingPunct="1"/>
            <a:r>
              <a:rPr lang="zh-CN" altLang="en-US" smtClean="0">
                <a:solidFill>
                  <a:srgbClr val="FFFF00"/>
                </a:solidFill>
              </a:rPr>
              <a:t>⑵</a:t>
            </a:r>
            <a:r>
              <a:rPr lang="zh-CN" altLang="en-US" smtClean="0"/>
              <a:t> 如果指定的通道和子通道是在线且空闲的，就从主存中取出通道地址字</a:t>
            </a:r>
            <a:r>
              <a:rPr lang="en-US" altLang="zh-CN" smtClean="0"/>
              <a:t>CAW</a:t>
            </a:r>
            <a:r>
              <a:rPr lang="zh-CN" altLang="en-US" smtClean="0"/>
              <a:t>，按照</a:t>
            </a:r>
            <a:r>
              <a:rPr lang="en-US" altLang="zh-CN" smtClean="0"/>
              <a:t>CAW</a:t>
            </a:r>
            <a:r>
              <a:rPr lang="zh-CN" altLang="en-US" smtClean="0"/>
              <a:t>给出的通道程序起始地址从主存的通道缓冲区中取出第一条通道指令。</a:t>
            </a:r>
          </a:p>
        </p:txBody>
      </p:sp>
      <p:sp>
        <p:nvSpPr>
          <p:cNvPr id="5" name="日期占位符 3"/>
          <p:cNvSpPr>
            <a:spLocks noGrp="1"/>
          </p:cNvSpPr>
          <p:nvPr>
            <p:ph type="dt" sz="half" idx="10"/>
          </p:nvPr>
        </p:nvSpPr>
        <p:spPr/>
        <p:txBody>
          <a:bodyPr/>
          <a:lstStyle/>
          <a:p>
            <a:pPr>
              <a:defRPr/>
            </a:pPr>
            <a:fld id="{634330A8-23E2-4D03-99D0-448A46B1BF61}"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2951311-E11A-4862-B52E-26E03E1079B4}" type="slidenum">
              <a:rPr lang="en-US" altLang="zh-CN" sz="1400">
                <a:solidFill>
                  <a:schemeClr val="bg2"/>
                </a:solidFill>
                <a:latin typeface="Tahoma" panose="020B0604030504040204" pitchFamily="34" charset="0"/>
              </a:rPr>
              <a:pPr eaLnBrk="1" hangingPunct="1"/>
              <a:t>215</a:t>
            </a:fld>
            <a:endParaRPr lang="en-US" altLang="zh-CN" sz="1400">
              <a:solidFill>
                <a:schemeClr val="bg2"/>
              </a:solidFill>
              <a:latin typeface="Tahoma" panose="020B0604030504040204" pitchFamily="34" charset="0"/>
            </a:endParaRPr>
          </a:p>
        </p:txBody>
      </p:sp>
      <p:sp>
        <p:nvSpPr>
          <p:cNvPr id="222214" name="AutoShape 4">
            <a:hlinkClick r:id="rId2" action="ppaction://hlinksldjump" highlightClick="1"/>
          </p:cNvPr>
          <p:cNvSpPr>
            <a:spLocks noChangeArrowheads="1"/>
          </p:cNvSpPr>
          <p:nvPr/>
        </p:nvSpPr>
        <p:spPr bwMode="auto">
          <a:xfrm>
            <a:off x="8534400" y="65532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6" name="Rectangle 2"/>
          <p:cNvSpPr>
            <a:spLocks noGrp="1" noChangeArrowheads="1"/>
          </p:cNvSpPr>
          <p:nvPr>
            <p:ph idx="1"/>
          </p:nvPr>
        </p:nvSpPr>
        <p:spPr>
          <a:xfrm>
            <a:off x="457200" y="571500"/>
            <a:ext cx="8305800" cy="5524500"/>
          </a:xfrm>
        </p:spPr>
        <p:txBody>
          <a:bodyPr/>
          <a:lstStyle/>
          <a:p>
            <a:pPr eaLnBrk="1" hangingPunct="1"/>
            <a:r>
              <a:rPr lang="en-US" altLang="zh-CN" smtClean="0">
                <a:solidFill>
                  <a:srgbClr val="FFFF00"/>
                </a:solidFill>
              </a:rPr>
              <a:t>⑶</a:t>
            </a:r>
            <a:r>
              <a:rPr lang="en-US" altLang="zh-CN" smtClean="0"/>
              <a:t> </a:t>
            </a:r>
            <a:r>
              <a:rPr lang="zh-CN" altLang="en-US" smtClean="0"/>
              <a:t>选择指定的设备控制器和设备。判断被选择的设备是否在线（接通且空闲）。</a:t>
            </a:r>
          </a:p>
          <a:p>
            <a:pPr eaLnBrk="1" hangingPunct="1"/>
            <a:r>
              <a:rPr lang="zh-CN" altLang="en-US" smtClean="0"/>
              <a:t>如果判断被选择的设备接通且空闲，就向它发启动命令。设备被启动后，如果启动正常，就将向通道发回“启动正常”回答信号，表示这台设备已经接受并执行了启动命令，完成设备的启动过程。</a:t>
            </a:r>
          </a:p>
          <a:p>
            <a:pPr eaLnBrk="1" hangingPunct="1"/>
            <a:endParaRPr lang="zh-CN" altLang="en-US" smtClean="0"/>
          </a:p>
          <a:p>
            <a:pPr eaLnBrk="1" hangingPunct="1"/>
            <a:r>
              <a:rPr lang="zh-CN" altLang="en-US" smtClean="0">
                <a:solidFill>
                  <a:srgbClr val="FFFF00"/>
                </a:solidFill>
              </a:rPr>
              <a:t>⑷</a:t>
            </a:r>
            <a:r>
              <a:rPr lang="zh-CN" altLang="en-US" smtClean="0"/>
              <a:t> 通道开始执行通道程序，进入信息传送阶段，同时管理程序返回用户程序继续执行。</a:t>
            </a:r>
          </a:p>
        </p:txBody>
      </p:sp>
      <p:sp>
        <p:nvSpPr>
          <p:cNvPr id="4" name="日期占位符 3"/>
          <p:cNvSpPr>
            <a:spLocks noGrp="1"/>
          </p:cNvSpPr>
          <p:nvPr>
            <p:ph type="dt" sz="half" idx="10"/>
          </p:nvPr>
        </p:nvSpPr>
        <p:spPr/>
        <p:txBody>
          <a:bodyPr/>
          <a:lstStyle/>
          <a:p>
            <a:pPr>
              <a:defRPr/>
            </a:pPr>
            <a:fld id="{0B0C3687-2370-48DC-87AF-49F8A20A2DA2}"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2C81547-FBB3-4637-B681-3805DB870C32}" type="slidenum">
              <a:rPr lang="en-US" altLang="zh-CN" sz="1400">
                <a:solidFill>
                  <a:schemeClr val="bg2"/>
                </a:solidFill>
                <a:latin typeface="Tahoma" panose="020B0604030504040204" pitchFamily="34" charset="0"/>
              </a:rPr>
              <a:pPr eaLnBrk="1" hangingPunct="1"/>
              <a:t>216</a:t>
            </a:fld>
            <a:endParaRPr lang="en-US" altLang="zh-CN" sz="1400">
              <a:solidFill>
                <a:schemeClr val="bg2"/>
              </a:solidFill>
              <a:latin typeface="Tahoma" panose="020B0604030504040204" pitchFamily="34" charset="0"/>
            </a:endParaRPr>
          </a:p>
        </p:txBody>
      </p:sp>
      <p:sp>
        <p:nvSpPr>
          <p:cNvPr id="223237" name="AutoShape 4">
            <a:hlinkClick r:id="rId2" action="ppaction://hlinksldjump" highlightClick="1"/>
          </p:cNvPr>
          <p:cNvSpPr>
            <a:spLocks noChangeArrowheads="1"/>
          </p:cNvSpPr>
          <p:nvPr/>
        </p:nvSpPr>
        <p:spPr bwMode="auto">
          <a:xfrm>
            <a:off x="8534400" y="65532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60" name="Rectangle 2"/>
          <p:cNvSpPr>
            <a:spLocks noGrp="1" noChangeArrowheads="1"/>
          </p:cNvSpPr>
          <p:nvPr>
            <p:ph type="title"/>
          </p:nvPr>
        </p:nvSpPr>
        <p:spPr>
          <a:xfrm>
            <a:off x="381000" y="381000"/>
            <a:ext cx="8001000" cy="503238"/>
          </a:xfrm>
        </p:spPr>
        <p:txBody>
          <a:bodyPr/>
          <a:lstStyle/>
          <a:p>
            <a:pPr eaLnBrk="1" hangingPunct="1"/>
            <a:r>
              <a:rPr lang="en-US" altLang="zh-CN" smtClean="0"/>
              <a:t>3</a:t>
            </a:r>
            <a:r>
              <a:rPr lang="zh-CN" altLang="en-US" smtClean="0"/>
              <a:t>）</a:t>
            </a:r>
            <a:r>
              <a:rPr lang="en-US" altLang="zh-CN" smtClean="0"/>
              <a:t>  </a:t>
            </a:r>
            <a:r>
              <a:rPr lang="zh-CN" altLang="en-US" smtClean="0"/>
              <a:t>信息传送阶段 </a:t>
            </a:r>
          </a:p>
        </p:txBody>
      </p:sp>
      <p:sp>
        <p:nvSpPr>
          <p:cNvPr id="224261" name="Rectangle 3"/>
          <p:cNvSpPr>
            <a:spLocks noGrp="1" noChangeArrowheads="1"/>
          </p:cNvSpPr>
          <p:nvPr>
            <p:ph idx="1"/>
          </p:nvPr>
        </p:nvSpPr>
        <p:spPr>
          <a:xfrm>
            <a:off x="457200" y="1295400"/>
            <a:ext cx="8305800" cy="4800600"/>
          </a:xfrm>
        </p:spPr>
        <p:txBody>
          <a:bodyPr/>
          <a:lstStyle/>
          <a:p>
            <a:pPr eaLnBrk="1" hangingPunct="1"/>
            <a:r>
              <a:rPr lang="en-US" altLang="zh-CN" smtClean="0">
                <a:latin typeface="宋体" panose="02010600030101010101" pitchFamily="2" charset="-122"/>
              </a:rPr>
              <a:t>⑴ </a:t>
            </a:r>
            <a:r>
              <a:rPr lang="zh-CN" altLang="en-US" smtClean="0">
                <a:latin typeface="宋体" panose="02010600030101010101" pitchFamily="2" charset="-122"/>
              </a:rPr>
              <a:t>通道执行通道程序，控制主存</a:t>
            </a:r>
            <a:r>
              <a:rPr lang="en-US" altLang="zh-CN" smtClean="0"/>
              <a:t>—</a:t>
            </a:r>
            <a:r>
              <a:rPr lang="zh-CN" altLang="en-US" smtClean="0">
                <a:latin typeface="宋体" panose="02010600030101010101" pitchFamily="2" charset="-122"/>
              </a:rPr>
              <a:t>通道</a:t>
            </a:r>
            <a:r>
              <a:rPr lang="en-US" altLang="zh-CN" smtClean="0"/>
              <a:t>—</a:t>
            </a:r>
            <a:r>
              <a:rPr lang="zh-CN" altLang="en-US" smtClean="0">
                <a:latin typeface="宋体" panose="02010600030101010101" pitchFamily="2" charset="-122"/>
              </a:rPr>
              <a:t>设备之间的信息传送，直至完成指定的</a:t>
            </a:r>
            <a:r>
              <a:rPr lang="en-US" altLang="zh-CN" smtClean="0">
                <a:latin typeface="宋体" panose="02010600030101010101" pitchFamily="2" charset="-122"/>
              </a:rPr>
              <a:t>I/O</a:t>
            </a:r>
            <a:r>
              <a:rPr lang="zh-CN" altLang="en-US" smtClean="0">
                <a:latin typeface="宋体" panose="02010600030101010101" pitchFamily="2" charset="-122"/>
              </a:rPr>
              <a:t>工作。</a:t>
            </a:r>
          </a:p>
          <a:p>
            <a:pPr eaLnBrk="1" hangingPunct="1"/>
            <a:r>
              <a:rPr lang="zh-CN" altLang="en-US" smtClean="0">
                <a:latin typeface="宋体" panose="02010600030101010101" pitchFamily="2" charset="-122"/>
              </a:rPr>
              <a:t>⑵ 当通道执行完通道程序的最后一条通道指令</a:t>
            </a:r>
            <a:r>
              <a:rPr lang="zh-CN" altLang="en-US" smtClean="0"/>
              <a:t>“</a:t>
            </a:r>
            <a:r>
              <a:rPr lang="zh-CN" altLang="en-US" smtClean="0">
                <a:latin typeface="宋体" panose="02010600030101010101" pitchFamily="2" charset="-122"/>
              </a:rPr>
              <a:t>断开通道</a:t>
            </a:r>
            <a:r>
              <a:rPr lang="zh-CN" altLang="en-US" smtClean="0"/>
              <a:t>”</a:t>
            </a:r>
            <a:r>
              <a:rPr lang="zh-CN" altLang="en-US" smtClean="0">
                <a:latin typeface="宋体" panose="02010600030101010101" pitchFamily="2" charset="-122"/>
              </a:rPr>
              <a:t>时，通道的数据传输工作就全部结束，进入通道信息传送结束阶段。</a:t>
            </a:r>
          </a:p>
          <a:p>
            <a:pPr eaLnBrk="1" hangingPunct="1"/>
            <a:r>
              <a:rPr lang="zh-CN" altLang="en-US" smtClean="0">
                <a:latin typeface="宋体" panose="02010600030101010101" pitchFamily="2" charset="-122"/>
              </a:rPr>
              <a:t>⑶ 通道程序执行完后，向用户程序发出中断请求，进行数据传送结束的处理。</a:t>
            </a:r>
          </a:p>
        </p:txBody>
      </p:sp>
      <p:sp>
        <p:nvSpPr>
          <p:cNvPr id="5" name="日期占位符 3"/>
          <p:cNvSpPr>
            <a:spLocks noGrp="1"/>
          </p:cNvSpPr>
          <p:nvPr>
            <p:ph type="dt" sz="half" idx="10"/>
          </p:nvPr>
        </p:nvSpPr>
        <p:spPr/>
        <p:txBody>
          <a:bodyPr/>
          <a:lstStyle/>
          <a:p>
            <a:pPr>
              <a:defRPr/>
            </a:pPr>
            <a:fld id="{16B06D62-D011-43E3-93FA-78619F9236E8}"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E67805B-5765-4BF7-9AFA-CCEFD61D45FE}" type="slidenum">
              <a:rPr lang="en-US" altLang="zh-CN" sz="1400">
                <a:solidFill>
                  <a:schemeClr val="bg2"/>
                </a:solidFill>
                <a:latin typeface="Tahoma" panose="020B0604030504040204" pitchFamily="34" charset="0"/>
              </a:rPr>
              <a:pPr eaLnBrk="1" hangingPunct="1"/>
              <a:t>217</a:t>
            </a:fld>
            <a:endParaRPr lang="en-US" altLang="zh-CN" sz="1400">
              <a:solidFill>
                <a:schemeClr val="bg2"/>
              </a:solidFill>
              <a:latin typeface="Tahoma" panose="020B0604030504040204" pitchFamily="34" charset="0"/>
            </a:endParaRPr>
          </a:p>
        </p:txBody>
      </p:sp>
      <p:sp>
        <p:nvSpPr>
          <p:cNvPr id="224262" name="AutoShape 5">
            <a:hlinkClick r:id="rId2" action="ppaction://hlinksldjump" highlightClick="1"/>
          </p:cNvPr>
          <p:cNvSpPr>
            <a:spLocks noChangeArrowheads="1"/>
          </p:cNvSpPr>
          <p:nvPr/>
        </p:nvSpPr>
        <p:spPr bwMode="auto">
          <a:xfrm>
            <a:off x="8534400" y="65532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4" name="Rectangle 2"/>
          <p:cNvSpPr>
            <a:spLocks noGrp="1" noChangeArrowheads="1"/>
          </p:cNvSpPr>
          <p:nvPr>
            <p:ph type="title"/>
          </p:nvPr>
        </p:nvSpPr>
        <p:spPr>
          <a:xfrm>
            <a:off x="381000" y="381000"/>
            <a:ext cx="8001000" cy="503238"/>
          </a:xfrm>
        </p:spPr>
        <p:txBody>
          <a:bodyPr/>
          <a:lstStyle/>
          <a:p>
            <a:pPr eaLnBrk="1" hangingPunct="1"/>
            <a:r>
              <a:rPr lang="en-US" altLang="zh-CN" smtClean="0"/>
              <a:t>4</a:t>
            </a:r>
            <a:r>
              <a:rPr lang="zh-CN" altLang="en-US" smtClean="0"/>
              <a:t>）</a:t>
            </a:r>
            <a:r>
              <a:rPr lang="en-US" altLang="zh-CN" smtClean="0"/>
              <a:t>  </a:t>
            </a:r>
            <a:r>
              <a:rPr lang="zh-CN" altLang="en-US" smtClean="0"/>
              <a:t>通道信息传送结束阶段</a:t>
            </a:r>
          </a:p>
        </p:txBody>
      </p:sp>
      <p:sp>
        <p:nvSpPr>
          <p:cNvPr id="225285" name="Rectangle 3"/>
          <p:cNvSpPr>
            <a:spLocks noGrp="1" noChangeArrowheads="1"/>
          </p:cNvSpPr>
          <p:nvPr>
            <p:ph idx="1"/>
          </p:nvPr>
        </p:nvSpPr>
        <p:spPr>
          <a:xfrm>
            <a:off x="457200" y="1143000"/>
            <a:ext cx="8305800" cy="5181600"/>
          </a:xfrm>
        </p:spPr>
        <p:txBody>
          <a:bodyPr/>
          <a:lstStyle/>
          <a:p>
            <a:pPr eaLnBrk="1" hangingPunct="1"/>
            <a:r>
              <a:rPr lang="en-US" altLang="zh-CN" smtClean="0">
                <a:solidFill>
                  <a:srgbClr val="FFFF00"/>
                </a:solidFill>
              </a:rPr>
              <a:t>⑴</a:t>
            </a:r>
            <a:r>
              <a:rPr lang="en-US" altLang="zh-CN" smtClean="0"/>
              <a:t> </a:t>
            </a:r>
            <a:r>
              <a:rPr lang="zh-CN" altLang="en-US" smtClean="0"/>
              <a:t>执行完 “断开通道”指令后，通道向</a:t>
            </a:r>
            <a:r>
              <a:rPr lang="en-US" altLang="zh-CN" smtClean="0"/>
              <a:t>CPU</a:t>
            </a:r>
            <a:r>
              <a:rPr lang="zh-CN" altLang="en-US" smtClean="0"/>
              <a:t>发中断请求。 </a:t>
            </a:r>
            <a:r>
              <a:rPr lang="en-US" altLang="zh-CN" smtClean="0"/>
              <a:t>CPU</a:t>
            </a:r>
            <a:r>
              <a:rPr lang="zh-CN" altLang="en-US" smtClean="0"/>
              <a:t>响应中断请求后，再次进入操作系统，调用管理程序对</a:t>
            </a:r>
            <a:r>
              <a:rPr lang="en-US" altLang="zh-CN" smtClean="0"/>
              <a:t>I/O</a:t>
            </a:r>
            <a:r>
              <a:rPr lang="zh-CN" altLang="en-US" smtClean="0"/>
              <a:t>中断请求进行处理。</a:t>
            </a:r>
          </a:p>
          <a:p>
            <a:pPr eaLnBrk="1" hangingPunct="1"/>
            <a:r>
              <a:rPr lang="zh-CN" altLang="en-US" smtClean="0"/>
              <a:t>如果是正常结束，则管理程序进行必要的登记等工作后关闭通道，等待下一次通道传输。</a:t>
            </a:r>
          </a:p>
          <a:p>
            <a:pPr eaLnBrk="1" hangingPunct="1"/>
            <a:r>
              <a:rPr lang="zh-CN" altLang="en-US" smtClean="0"/>
              <a:t>如果是故障、错误等异常情况，则进行异常处理。</a:t>
            </a:r>
          </a:p>
          <a:p>
            <a:pPr eaLnBrk="1" hangingPunct="1"/>
            <a:r>
              <a:rPr lang="zh-CN" altLang="en-US" smtClean="0">
                <a:solidFill>
                  <a:srgbClr val="FFFF00"/>
                </a:solidFill>
              </a:rPr>
              <a:t>⑵</a:t>
            </a:r>
            <a:r>
              <a:rPr lang="zh-CN" altLang="en-US" smtClean="0"/>
              <a:t> </a:t>
            </a:r>
            <a:r>
              <a:rPr lang="en-US" altLang="zh-CN" smtClean="0"/>
              <a:t>CPU</a:t>
            </a:r>
            <a:r>
              <a:rPr lang="zh-CN" altLang="en-US" smtClean="0"/>
              <a:t>返回用户程序继续执行。</a:t>
            </a:r>
          </a:p>
        </p:txBody>
      </p:sp>
      <p:sp>
        <p:nvSpPr>
          <p:cNvPr id="5" name="日期占位符 3"/>
          <p:cNvSpPr>
            <a:spLocks noGrp="1"/>
          </p:cNvSpPr>
          <p:nvPr>
            <p:ph type="dt" sz="half" idx="10"/>
          </p:nvPr>
        </p:nvSpPr>
        <p:spPr/>
        <p:txBody>
          <a:bodyPr/>
          <a:lstStyle/>
          <a:p>
            <a:pPr>
              <a:defRPr/>
            </a:pPr>
            <a:fld id="{55D8B8E8-BED2-4CEB-A542-BC54CCCAF8A9}"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7604D93-03E9-4DEC-BE28-F9F54770673F}" type="slidenum">
              <a:rPr lang="en-US" altLang="zh-CN" sz="1400">
                <a:solidFill>
                  <a:schemeClr val="bg2"/>
                </a:solidFill>
                <a:latin typeface="Tahoma" panose="020B0604030504040204" pitchFamily="34" charset="0"/>
              </a:rPr>
              <a:pPr eaLnBrk="1" hangingPunct="1"/>
              <a:t>218</a:t>
            </a:fld>
            <a:endParaRPr lang="en-US" altLang="zh-CN" sz="1400">
              <a:solidFill>
                <a:schemeClr val="bg2"/>
              </a:solidFill>
              <a:latin typeface="Tahoma" panose="020B0604030504040204" pitchFamily="34" charset="0"/>
            </a:endParaRPr>
          </a:p>
        </p:txBody>
      </p:sp>
      <p:sp>
        <p:nvSpPr>
          <p:cNvPr id="225286" name="AutoShape 5">
            <a:hlinkClick r:id="rId2" action="ppaction://hlinksldjump" highlightClick="1"/>
          </p:cNvPr>
          <p:cNvSpPr>
            <a:spLocks noChangeArrowheads="1"/>
          </p:cNvSpPr>
          <p:nvPr/>
        </p:nvSpPr>
        <p:spPr bwMode="auto">
          <a:xfrm>
            <a:off x="8534400" y="6553200"/>
            <a:ext cx="381000" cy="304800"/>
          </a:xfrm>
          <a:prstGeom prst="actionButtonBackPrevious">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8" name="Rectangle 2"/>
          <p:cNvSpPr>
            <a:spLocks noGrp="1" noChangeArrowheads="1"/>
          </p:cNvSpPr>
          <p:nvPr>
            <p:ph type="title"/>
          </p:nvPr>
        </p:nvSpPr>
        <p:spPr/>
        <p:txBody>
          <a:bodyPr/>
          <a:lstStyle/>
          <a:p>
            <a:pPr eaLnBrk="1" hangingPunct="1"/>
            <a:endParaRPr lang="zh-CN" altLang="zh-CN" smtClean="0"/>
          </a:p>
        </p:txBody>
      </p:sp>
      <p:sp>
        <p:nvSpPr>
          <p:cNvPr id="226309" name="Rectangle 3"/>
          <p:cNvSpPr>
            <a:spLocks noGrp="1" noChangeArrowheads="1"/>
          </p:cNvSpPr>
          <p:nvPr>
            <p:ph idx="1"/>
          </p:nvPr>
        </p:nvSpPr>
        <p:spPr/>
        <p:txBody>
          <a:bodyPr/>
          <a:lstStyle/>
          <a:p>
            <a:pPr eaLnBrk="1" hangingPunct="1">
              <a:buFontTx/>
              <a:buNone/>
            </a:pPr>
            <a:endParaRPr lang="zh-CN" altLang="zh-CN" smtClean="0"/>
          </a:p>
        </p:txBody>
      </p:sp>
      <p:sp>
        <p:nvSpPr>
          <p:cNvPr id="5" name="日期占位符 3"/>
          <p:cNvSpPr>
            <a:spLocks noGrp="1"/>
          </p:cNvSpPr>
          <p:nvPr>
            <p:ph type="dt" sz="half" idx="10"/>
          </p:nvPr>
        </p:nvSpPr>
        <p:spPr/>
        <p:txBody>
          <a:bodyPr/>
          <a:lstStyle/>
          <a:p>
            <a:pPr>
              <a:defRPr/>
            </a:pPr>
            <a:fld id="{0CB5899B-7408-4C53-9239-8866241A6236}"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411F13C-8AB7-491E-8749-2610610CC8C5}" type="slidenum">
              <a:rPr lang="en-US" altLang="zh-CN" sz="1400">
                <a:solidFill>
                  <a:schemeClr val="bg2"/>
                </a:solidFill>
                <a:latin typeface="Tahoma" panose="020B0604030504040204" pitchFamily="34" charset="0"/>
              </a:rPr>
              <a:pPr eaLnBrk="1" hangingPunct="1"/>
              <a:t>219</a:t>
            </a:fld>
            <a:endParaRPr lang="en-US" altLang="zh-CN" sz="1400">
              <a:solidFill>
                <a:schemeClr val="bg2"/>
              </a:solidFill>
              <a:latin typeface="Tahoma" panose="020B0604030504040204" pitchFamily="34" charset="0"/>
            </a:endParaRPr>
          </a:p>
        </p:txBody>
      </p:sp>
      <p:pic>
        <p:nvPicPr>
          <p:cNvPr id="226310" name="Picture 4" descr="t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381000"/>
            <a:ext cx="888365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381000" y="381000"/>
            <a:ext cx="8001000" cy="685800"/>
          </a:xfrm>
        </p:spPr>
        <p:txBody>
          <a:bodyPr/>
          <a:lstStyle/>
          <a:p>
            <a:pPr eaLnBrk="1" hangingPunct="1"/>
            <a:r>
              <a:rPr lang="en-US" altLang="zh-CN" smtClean="0"/>
              <a:t>9.2   </a:t>
            </a:r>
            <a:r>
              <a:rPr lang="en-US" altLang="zh-CN" smtClean="0">
                <a:solidFill>
                  <a:schemeClr val="tx1"/>
                </a:solidFill>
              </a:rPr>
              <a:t>I/O</a:t>
            </a:r>
            <a:r>
              <a:rPr lang="zh-CN" altLang="en-US" smtClean="0"/>
              <a:t>接口</a:t>
            </a:r>
          </a:p>
        </p:txBody>
      </p:sp>
      <p:sp>
        <p:nvSpPr>
          <p:cNvPr id="39941" name="Rectangle 3"/>
          <p:cNvSpPr>
            <a:spLocks noGrp="1" noChangeArrowheads="1"/>
          </p:cNvSpPr>
          <p:nvPr>
            <p:ph idx="1"/>
          </p:nvPr>
        </p:nvSpPr>
        <p:spPr/>
        <p:txBody>
          <a:bodyPr/>
          <a:lstStyle/>
          <a:p>
            <a:pPr eaLnBrk="1" hangingPunct="1"/>
            <a:r>
              <a:rPr lang="zh-CN" altLang="en-US" smtClean="0">
                <a:solidFill>
                  <a:srgbClr val="FFFF00"/>
                </a:solidFill>
              </a:rPr>
              <a:t>接口</a:t>
            </a:r>
            <a:r>
              <a:rPr lang="zh-CN" altLang="en-US" smtClean="0"/>
              <a:t>：通常指设备</a:t>
            </a:r>
            <a:r>
              <a:rPr lang="en-US" altLang="zh-CN" smtClean="0"/>
              <a:t>(</a:t>
            </a:r>
            <a:r>
              <a:rPr lang="zh-CN" altLang="en-US" smtClean="0"/>
              <a:t>硬件</a:t>
            </a:r>
            <a:r>
              <a:rPr lang="en-US" altLang="zh-CN" smtClean="0"/>
              <a:t>)</a:t>
            </a:r>
            <a:r>
              <a:rPr lang="zh-CN" altLang="en-US" smtClean="0"/>
              <a:t>之间的界面。</a:t>
            </a:r>
          </a:p>
          <a:p>
            <a:pPr eaLnBrk="1" hangingPunct="1"/>
            <a:r>
              <a:rPr lang="en-US" altLang="zh-CN" smtClean="0">
                <a:solidFill>
                  <a:srgbClr val="FFFF00"/>
                </a:solidFill>
              </a:rPr>
              <a:t>I/O</a:t>
            </a:r>
            <a:r>
              <a:rPr lang="zh-CN" altLang="en-US" smtClean="0">
                <a:solidFill>
                  <a:srgbClr val="FFFF00"/>
                </a:solidFill>
              </a:rPr>
              <a:t>接口</a:t>
            </a:r>
            <a:r>
              <a:rPr lang="en-US" altLang="zh-CN" smtClean="0"/>
              <a:t>:</a:t>
            </a:r>
            <a:r>
              <a:rPr lang="zh-CN" altLang="en-US" smtClean="0"/>
              <a:t>主机</a:t>
            </a:r>
            <a:r>
              <a:rPr lang="en-US" altLang="zh-CN" smtClean="0"/>
              <a:t>(</a:t>
            </a:r>
            <a:r>
              <a:rPr lang="zh-CN" altLang="en-US" smtClean="0"/>
              <a:t>系统总线</a:t>
            </a:r>
            <a:r>
              <a:rPr lang="en-US" altLang="zh-CN" smtClean="0"/>
              <a:t>)</a:t>
            </a:r>
            <a:r>
              <a:rPr lang="zh-CN" altLang="en-US" smtClean="0"/>
              <a:t>与外设或其它外部系统之间的接口逻辑。</a:t>
            </a:r>
            <a:endParaRPr lang="en-US" altLang="zh-CN" smtClean="0"/>
          </a:p>
          <a:p>
            <a:pPr eaLnBrk="1" hangingPunct="1"/>
            <a:r>
              <a:rPr lang="zh-CN" altLang="en-US" smtClean="0"/>
              <a:t>当主机与外设相连时，必须要有相应的接口逻辑部件来解决两者之间的操作同步与协调、工作速度的匹配以及数据格式的转换等问题。</a:t>
            </a:r>
            <a:endParaRPr lang="en-US" altLang="zh-CN" smtClean="0"/>
          </a:p>
        </p:txBody>
      </p:sp>
      <p:sp>
        <p:nvSpPr>
          <p:cNvPr id="4" name="日期占位符 3"/>
          <p:cNvSpPr>
            <a:spLocks noGrp="1"/>
          </p:cNvSpPr>
          <p:nvPr>
            <p:ph type="dt" sz="half" idx="10"/>
          </p:nvPr>
        </p:nvSpPr>
        <p:spPr/>
        <p:txBody>
          <a:bodyPr/>
          <a:lstStyle/>
          <a:p>
            <a:pPr>
              <a:defRPr/>
            </a:pPr>
            <a:fld id="{AC993166-2651-452D-B0A4-1DCBF8C78634}"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FF32D6D-AB18-4E48-9CEC-D58270741BCF}" type="slidenum">
              <a:rPr lang="en-US" altLang="zh-CN" sz="1400">
                <a:solidFill>
                  <a:schemeClr val="bg2"/>
                </a:solidFill>
                <a:latin typeface="Tahoma" panose="020B0604030504040204" pitchFamily="34" charset="0"/>
              </a:rPr>
              <a:pPr eaLnBrk="1" hangingPunct="1"/>
              <a:t>22</a:t>
            </a:fld>
            <a:endParaRPr lang="en-US" altLang="zh-CN" sz="1400">
              <a:solidFill>
                <a:schemeClr val="bg2"/>
              </a:solidFill>
              <a:latin typeface="Tahoma" panose="020B0604030504040204" pitchFamily="34" charset="0"/>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2" name="Rectangle 2"/>
          <p:cNvSpPr>
            <a:spLocks noGrp="1" noChangeArrowheads="1"/>
          </p:cNvSpPr>
          <p:nvPr>
            <p:ph idx="1"/>
          </p:nvPr>
        </p:nvSpPr>
        <p:spPr>
          <a:xfrm>
            <a:off x="457200" y="457200"/>
            <a:ext cx="8153400" cy="5867400"/>
          </a:xfrm>
        </p:spPr>
        <p:txBody>
          <a:bodyPr/>
          <a:lstStyle/>
          <a:p>
            <a:pPr eaLnBrk="1" hangingPunct="1"/>
            <a:r>
              <a:rPr lang="zh-CN" altLang="en-US" smtClean="0"/>
              <a:t>在通道与设备之间的数据传送过程中的设备选择工作</a:t>
            </a:r>
          </a:p>
          <a:p>
            <a:pPr eaLnBrk="1" hangingPunct="1"/>
            <a:r>
              <a:rPr lang="zh-CN" altLang="en-US" smtClean="0"/>
              <a:t>① 如果一个通道只管理一台高速设备，完成一次数据传送过程只需要做一次设备选择工作。</a:t>
            </a:r>
          </a:p>
          <a:p>
            <a:pPr eaLnBrk="1" hangingPunct="1"/>
            <a:r>
              <a:rPr lang="zh-CN" altLang="en-US" smtClean="0"/>
              <a:t>② 如果在同一个通道中有多台设备同时工作则要反复重新选择设备，即找出当前要传送数据的是哪一台设备。</a:t>
            </a:r>
          </a:p>
          <a:p>
            <a:pPr eaLnBrk="1" hangingPunct="1"/>
            <a:r>
              <a:rPr lang="zh-CN" altLang="en-US" smtClean="0"/>
              <a:t>对于低速设备，每传送完一字节就要重新选择设备；对于高速设备，通常每传送完一个数据块后需要重新选择设备。</a:t>
            </a:r>
          </a:p>
        </p:txBody>
      </p:sp>
      <p:sp>
        <p:nvSpPr>
          <p:cNvPr id="3" name="日期占位符 3"/>
          <p:cNvSpPr>
            <a:spLocks noGrp="1"/>
          </p:cNvSpPr>
          <p:nvPr>
            <p:ph type="dt" sz="half" idx="10"/>
          </p:nvPr>
        </p:nvSpPr>
        <p:spPr/>
        <p:txBody>
          <a:bodyPr/>
          <a:lstStyle/>
          <a:p>
            <a:pPr>
              <a:defRPr/>
            </a:pPr>
            <a:fld id="{2C015357-859F-4486-AF37-9603CE899E10}"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81D22E3-0BF7-4F86-8F06-08CB75034445}" type="slidenum">
              <a:rPr lang="en-US" altLang="zh-CN" sz="1400">
                <a:solidFill>
                  <a:schemeClr val="bg2"/>
                </a:solidFill>
                <a:latin typeface="Tahoma" panose="020B0604030504040204" pitchFamily="34" charset="0"/>
              </a:rPr>
              <a:pPr eaLnBrk="1" hangingPunct="1"/>
              <a:t>220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6" name="Rectangle 2"/>
          <p:cNvSpPr>
            <a:spLocks noGrp="1" noChangeArrowheads="1"/>
          </p:cNvSpPr>
          <p:nvPr>
            <p:ph idx="1"/>
          </p:nvPr>
        </p:nvSpPr>
        <p:spPr>
          <a:xfrm>
            <a:off x="457200" y="609600"/>
            <a:ext cx="8229600" cy="5486400"/>
          </a:xfrm>
        </p:spPr>
        <p:txBody>
          <a:bodyPr/>
          <a:lstStyle/>
          <a:p>
            <a:pPr eaLnBrk="1" hangingPunct="1"/>
            <a:r>
              <a:rPr lang="zh-CN" altLang="en-US" smtClean="0"/>
              <a:t>采用通道方式后，每完成一次</a:t>
            </a:r>
            <a:r>
              <a:rPr lang="en-US" altLang="zh-CN" smtClean="0"/>
              <a:t>I/O</a:t>
            </a:r>
            <a:r>
              <a:rPr lang="zh-CN" altLang="en-US" smtClean="0"/>
              <a:t>工作，</a:t>
            </a:r>
            <a:r>
              <a:rPr lang="en-US" altLang="zh-CN" smtClean="0"/>
              <a:t>CPU</a:t>
            </a:r>
            <a:r>
              <a:rPr lang="zh-CN" altLang="en-US" smtClean="0"/>
              <a:t>只需要两次调用管理程序，大大减少了对用户程序的打扰。同时当系统中有多个通道同时工作时，</a:t>
            </a:r>
            <a:r>
              <a:rPr lang="en-US" altLang="zh-CN" smtClean="0"/>
              <a:t>CPU</a:t>
            </a:r>
            <a:r>
              <a:rPr lang="zh-CN" altLang="en-US" smtClean="0"/>
              <a:t>可以与多种不同类型、不同工作速度的外围设备充分地并行工作。</a:t>
            </a:r>
          </a:p>
        </p:txBody>
      </p:sp>
      <p:sp>
        <p:nvSpPr>
          <p:cNvPr id="3" name="日期占位符 3"/>
          <p:cNvSpPr>
            <a:spLocks noGrp="1"/>
          </p:cNvSpPr>
          <p:nvPr>
            <p:ph type="dt" sz="half" idx="10"/>
          </p:nvPr>
        </p:nvSpPr>
        <p:spPr/>
        <p:txBody>
          <a:bodyPr/>
          <a:lstStyle/>
          <a:p>
            <a:pPr>
              <a:defRPr/>
            </a:pPr>
            <a:fld id="{EA3BCAF7-30D0-433A-929E-BD2B2A0E61A9}"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012AF6E-5B01-4D27-944F-BD5DFF3B27E9}" type="slidenum">
              <a:rPr lang="en-US" altLang="zh-CN" sz="1400">
                <a:solidFill>
                  <a:schemeClr val="bg2"/>
                </a:solidFill>
                <a:latin typeface="Tahoma" panose="020B0604030504040204" pitchFamily="34" charset="0"/>
              </a:rPr>
              <a:pPr eaLnBrk="1" hangingPunct="1"/>
              <a:t>221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685800" y="714375"/>
            <a:ext cx="7772400" cy="5229225"/>
          </a:xfrm>
        </p:spPr>
        <p:txBody>
          <a:bodyPr/>
          <a:lstStyle/>
          <a:p>
            <a:pPr eaLnBrk="1" hangingPunct="1"/>
            <a:r>
              <a:rPr lang="zh-CN" altLang="en-US" smtClean="0"/>
              <a:t>在现代计算机中，为实现设备间通讯，需要相应的软硬件技术支持，即接口技术。</a:t>
            </a:r>
            <a:endParaRPr lang="en-US" altLang="zh-CN" smtClean="0"/>
          </a:p>
          <a:p>
            <a:pPr eaLnBrk="1" hangingPunct="1"/>
            <a:r>
              <a:rPr lang="zh-CN" altLang="en-US" smtClean="0"/>
              <a:t>软件之间交接的部分称为软件接口。</a:t>
            </a:r>
            <a:endParaRPr lang="en-US" altLang="zh-CN" smtClean="0"/>
          </a:p>
          <a:p>
            <a:pPr eaLnBrk="1" hangingPunct="1"/>
            <a:r>
              <a:rPr lang="zh-CN" altLang="en-US" smtClean="0"/>
              <a:t>硬件与软件相互作用，所涉及到的软件与硬件逻辑，称为软硬接口。</a:t>
            </a:r>
            <a:endParaRPr lang="en-US" altLang="zh-CN" smtClean="0"/>
          </a:p>
          <a:p>
            <a:pPr eaLnBrk="1" hangingPunct="1"/>
            <a:r>
              <a:rPr lang="en-US" altLang="zh-CN" smtClean="0"/>
              <a:t>I/O</a:t>
            </a:r>
            <a:r>
              <a:rPr lang="zh-CN" altLang="en-US" smtClean="0"/>
              <a:t>接口也称为输入输出控制器或</a:t>
            </a:r>
            <a:r>
              <a:rPr lang="en-US" altLang="zh-CN" smtClean="0"/>
              <a:t>I/O</a:t>
            </a:r>
            <a:r>
              <a:rPr lang="zh-CN" altLang="en-US" smtClean="0"/>
              <a:t>模块。</a:t>
            </a:r>
          </a:p>
          <a:p>
            <a:endParaRPr lang="zh-CN" altLang="en-US" smtClean="0"/>
          </a:p>
        </p:txBody>
      </p:sp>
      <p:sp>
        <p:nvSpPr>
          <p:cNvPr id="4" name="日期占位符 3"/>
          <p:cNvSpPr>
            <a:spLocks noGrp="1"/>
          </p:cNvSpPr>
          <p:nvPr>
            <p:ph type="dt" sz="half" idx="10"/>
          </p:nvPr>
        </p:nvSpPr>
        <p:spPr/>
        <p:txBody>
          <a:bodyPr/>
          <a:lstStyle/>
          <a:p>
            <a:pPr>
              <a:defRPr/>
            </a:pPr>
            <a:fld id="{32ECDEFD-34CE-4EA6-BFA9-AA135B02186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FFB55F3-9199-4B12-8930-7C3E0A60EDC4}" type="slidenum">
              <a:rPr lang="en-US" altLang="zh-CN" sz="1400">
                <a:solidFill>
                  <a:schemeClr val="bg2"/>
                </a:solidFill>
                <a:latin typeface="Tahoma" panose="020B0604030504040204" pitchFamily="34" charset="0"/>
              </a:rPr>
              <a:pPr eaLnBrk="1" hangingPunct="1"/>
              <a:t>23</a:t>
            </a:fld>
            <a:endParaRPr lang="en-US" altLang="zh-CN" sz="1400">
              <a:solidFill>
                <a:schemeClr val="bg2"/>
              </a:solidFill>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zh-CN" smtClean="0"/>
              <a:t>9.2.1  </a:t>
            </a:r>
            <a:r>
              <a:rPr lang="en-US" altLang="zh-CN" smtClean="0">
                <a:solidFill>
                  <a:schemeClr val="tx1"/>
                </a:solidFill>
              </a:rPr>
              <a:t>I/O</a:t>
            </a:r>
            <a:r>
              <a:rPr lang="zh-CN" altLang="en-US" smtClean="0"/>
              <a:t>接口的基本功能</a:t>
            </a:r>
          </a:p>
        </p:txBody>
      </p:sp>
      <p:sp>
        <p:nvSpPr>
          <p:cNvPr id="41989" name="Rectangle 3"/>
          <p:cNvSpPr>
            <a:spLocks noGrp="1" noChangeArrowheads="1"/>
          </p:cNvSpPr>
          <p:nvPr>
            <p:ph idx="1"/>
          </p:nvPr>
        </p:nvSpPr>
        <p:spPr/>
        <p:txBody>
          <a:bodyPr/>
          <a:lstStyle/>
          <a:p>
            <a:pPr eaLnBrk="1" hangingPunct="1"/>
            <a:r>
              <a:rPr lang="en-US" altLang="zh-CN" sz="3200" smtClean="0"/>
              <a:t>1. </a:t>
            </a:r>
            <a:r>
              <a:rPr lang="zh-CN" altLang="en-US" sz="3200" smtClean="0"/>
              <a:t>实现数据的传送、缓冲、隔离和锁存。</a:t>
            </a:r>
            <a:endParaRPr lang="en-US" altLang="zh-CN" sz="3200" smtClean="0"/>
          </a:p>
          <a:p>
            <a:pPr algn="just" eaLnBrk="1" hangingPunct="1">
              <a:lnSpc>
                <a:spcPct val="90000"/>
              </a:lnSpc>
            </a:pPr>
            <a:r>
              <a:rPr lang="zh-CN" altLang="en-US" smtClean="0"/>
              <a:t>主机与外设之间传输的数据信息包括数字量、  模拟量、</a:t>
            </a:r>
            <a:r>
              <a:rPr lang="en-US" altLang="zh-CN" smtClean="0"/>
              <a:t> </a:t>
            </a:r>
            <a:r>
              <a:rPr lang="zh-CN" altLang="en-US" smtClean="0"/>
              <a:t>开关量。</a:t>
            </a:r>
            <a:endParaRPr lang="en-US" altLang="zh-CN" smtClean="0"/>
          </a:p>
          <a:p>
            <a:pPr eaLnBrk="1" hangingPunct="1"/>
            <a:r>
              <a:rPr lang="zh-CN" altLang="en-US" smtClean="0">
                <a:latin typeface="宋体" panose="02010600030101010101" pitchFamily="2" charset="-122"/>
              </a:rPr>
              <a:t>数据输入：指外设的数据信息通过外设与接口之间的数据线进入接口，再经由接口送到系统的数据总线。</a:t>
            </a:r>
          </a:p>
          <a:p>
            <a:pPr eaLnBrk="1" hangingPunct="1"/>
            <a:r>
              <a:rPr lang="zh-CN" altLang="en-US" smtClean="0">
                <a:latin typeface="宋体" panose="02010600030101010101" pitchFamily="2" charset="-122"/>
              </a:rPr>
              <a:t>数据输出：指系统的数据信息经过系统数据总线进入接口，再通过接口送到外设。</a:t>
            </a:r>
            <a:endParaRPr lang="zh-CN" altLang="en-US" smtClean="0"/>
          </a:p>
          <a:p>
            <a:pPr eaLnBrk="1" hangingPunct="1"/>
            <a:endParaRPr lang="zh-CN" altLang="en-US" smtClean="0"/>
          </a:p>
        </p:txBody>
      </p:sp>
      <p:sp>
        <p:nvSpPr>
          <p:cNvPr id="4" name="日期占位符 3"/>
          <p:cNvSpPr>
            <a:spLocks noGrp="1"/>
          </p:cNvSpPr>
          <p:nvPr>
            <p:ph type="dt" sz="half" idx="10"/>
          </p:nvPr>
        </p:nvSpPr>
        <p:spPr/>
        <p:txBody>
          <a:bodyPr/>
          <a:lstStyle/>
          <a:p>
            <a:pPr>
              <a:defRPr/>
            </a:pPr>
            <a:fld id="{104480C9-8669-4A40-8C0A-F69924ABFD10}"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5654FF88-8C6C-411C-9972-12A3DFBF7109}" type="slidenum">
              <a:rPr lang="en-US" altLang="zh-CN" sz="1400">
                <a:solidFill>
                  <a:schemeClr val="bg2"/>
                </a:solidFill>
                <a:latin typeface="Tahoma" panose="020B0604030504040204" pitchFamily="34" charset="0"/>
              </a:rPr>
              <a:pPr eaLnBrk="1" hangingPunct="1"/>
              <a:t>24</a:t>
            </a:fld>
            <a:endParaRPr lang="en-US" altLang="zh-CN" sz="1400">
              <a:solidFill>
                <a:schemeClr val="bg2"/>
              </a:solidFill>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685800" y="571500"/>
            <a:ext cx="7772400" cy="5372100"/>
          </a:xfrm>
        </p:spPr>
        <p:txBody>
          <a:bodyPr/>
          <a:lstStyle/>
          <a:p>
            <a:r>
              <a:rPr lang="zh-CN" altLang="en-US" smtClean="0"/>
              <a:t>在接口电路中，需要设置一个或几个数据缓冲寄存器（数据锁存器），提供主机与外设之间的数据通路以及数据的缓冲，控制实现主机与外设之间数据传输速度上的匹配。</a:t>
            </a:r>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29FAFD4-9374-44B7-9061-017BA13FB20A}" type="slidenum">
              <a:rPr lang="en-US" altLang="zh-CN" sz="1400">
                <a:solidFill>
                  <a:schemeClr val="bg2"/>
                </a:solidFill>
                <a:latin typeface="Tahoma" panose="020B0604030504040204" pitchFamily="34" charset="0"/>
              </a:rPr>
              <a:pPr eaLnBrk="1" hangingPunct="1"/>
              <a:t>25</a:t>
            </a:fld>
            <a:endParaRPr lang="en-US" altLang="zh-CN" sz="1400">
              <a:solidFill>
                <a:schemeClr val="bg2"/>
              </a:solidFill>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2.</a:t>
            </a:r>
            <a:r>
              <a:rPr lang="zh-CN" altLang="en-US" smtClean="0"/>
              <a:t> 实现信号形式和数据格式转换。</a:t>
            </a:r>
            <a:br>
              <a:rPr lang="zh-CN" altLang="en-US" smtClean="0"/>
            </a:br>
            <a:endParaRPr lang="zh-CN" altLang="en-US" smtClean="0"/>
          </a:p>
        </p:txBody>
      </p:sp>
      <p:sp>
        <p:nvSpPr>
          <p:cNvPr id="44035" name="内容占位符 2"/>
          <p:cNvSpPr>
            <a:spLocks noGrp="1"/>
          </p:cNvSpPr>
          <p:nvPr>
            <p:ph idx="1"/>
          </p:nvPr>
        </p:nvSpPr>
        <p:spPr/>
        <p:txBody>
          <a:bodyPr/>
          <a:lstStyle/>
          <a:p>
            <a:r>
              <a:rPr lang="en-US" altLang="zh-CN" smtClean="0"/>
              <a:t>(1)  </a:t>
            </a:r>
            <a:r>
              <a:rPr lang="zh-CN" altLang="en-US" smtClean="0"/>
              <a:t>模拟信号</a:t>
            </a:r>
            <a:r>
              <a:rPr lang="en-US" altLang="zh-CN" smtClean="0"/>
              <a:t>/</a:t>
            </a:r>
            <a:r>
              <a:rPr lang="zh-CN" altLang="en-US" smtClean="0"/>
              <a:t>数字信号之间的转换。</a:t>
            </a:r>
            <a:endParaRPr lang="en-US" altLang="zh-CN" smtClean="0"/>
          </a:p>
          <a:p>
            <a:r>
              <a:rPr lang="en-US" altLang="zh-CN" smtClean="0"/>
              <a:t>(2)  ASCII</a:t>
            </a:r>
            <a:r>
              <a:rPr lang="zh-CN" altLang="en-US" smtClean="0"/>
              <a:t>编码与二进制编码之间的转换。</a:t>
            </a:r>
            <a:endParaRPr lang="en-US" altLang="zh-CN" smtClean="0"/>
          </a:p>
          <a:p>
            <a:r>
              <a:rPr lang="en-US" altLang="zh-CN" smtClean="0"/>
              <a:t>(3) </a:t>
            </a:r>
            <a:r>
              <a:rPr lang="zh-CN" altLang="en-US" smtClean="0"/>
              <a:t>串行数据与并行数据格式之间的转换。</a:t>
            </a:r>
            <a:endParaRPr lang="en-US" altLang="zh-CN" smtClean="0"/>
          </a:p>
          <a:p>
            <a:r>
              <a:rPr lang="en-US" altLang="zh-CN" smtClean="0"/>
              <a:t>(4) </a:t>
            </a:r>
            <a:r>
              <a:rPr lang="zh-CN" altLang="en-US" smtClean="0"/>
              <a:t>电平转换。</a:t>
            </a:r>
            <a:endParaRPr lang="en-US" altLang="zh-CN" smtClean="0"/>
          </a:p>
        </p:txBody>
      </p:sp>
      <p:sp>
        <p:nvSpPr>
          <p:cNvPr id="4" name="日期占位符 3"/>
          <p:cNvSpPr>
            <a:spLocks noGrp="1"/>
          </p:cNvSpPr>
          <p:nvPr>
            <p:ph type="dt" sz="half" idx="10"/>
          </p:nvPr>
        </p:nvSpPr>
        <p:spPr/>
        <p:txBody>
          <a:bodyPr/>
          <a:lstStyle/>
          <a:p>
            <a:pPr>
              <a:defRPr/>
            </a:pPr>
            <a:fld id="{3DB6E008-B077-4E2D-A8CF-89971E01B3B0}"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6596F47-189E-4BDC-8F87-331F0E0F981A}" type="slidenum">
              <a:rPr lang="en-US" altLang="zh-CN" sz="1400">
                <a:solidFill>
                  <a:schemeClr val="bg2"/>
                </a:solidFill>
                <a:latin typeface="Tahoma" panose="020B0604030504040204" pitchFamily="34" charset="0"/>
              </a:rPr>
              <a:pPr eaLnBrk="1" hangingPunct="1"/>
              <a:t>26</a:t>
            </a:fld>
            <a:endParaRPr lang="en-US" altLang="zh-CN" sz="1400">
              <a:solidFill>
                <a:schemeClr val="bg2"/>
              </a:solidFill>
              <a:latin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mtClean="0"/>
              <a:t>3.</a:t>
            </a:r>
            <a:r>
              <a:rPr lang="zh-CN" altLang="en-US" smtClean="0"/>
              <a:t> 控制主机与外设之间的通信联络</a:t>
            </a:r>
          </a:p>
        </p:txBody>
      </p:sp>
      <p:sp>
        <p:nvSpPr>
          <p:cNvPr id="45059" name="内容占位符 2"/>
          <p:cNvSpPr>
            <a:spLocks noGrp="1"/>
          </p:cNvSpPr>
          <p:nvPr>
            <p:ph idx="1"/>
          </p:nvPr>
        </p:nvSpPr>
        <p:spPr/>
        <p:txBody>
          <a:bodyPr/>
          <a:lstStyle/>
          <a:p>
            <a:pPr eaLnBrk="1" hangingPunct="1"/>
            <a:r>
              <a:rPr lang="zh-CN" altLang="en-US" smtClean="0"/>
              <a:t>主机与外设之间的通信联络控制包括命令译码、状态字的生成、同步控制、设备选择以及中断控制等等。</a:t>
            </a:r>
            <a:endParaRPr lang="en-US" altLang="zh-CN" smtClean="0"/>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1F2FB7A-8CA2-4FD9-9814-F4CC49D8A12D}" type="slidenum">
              <a:rPr lang="en-US" altLang="zh-CN" sz="1400">
                <a:solidFill>
                  <a:schemeClr val="bg2"/>
                </a:solidFill>
                <a:latin typeface="Tahoma" panose="020B0604030504040204" pitchFamily="34" charset="0"/>
              </a:rPr>
              <a:pPr eaLnBrk="1" hangingPunct="1"/>
              <a:t>27</a:t>
            </a:fld>
            <a:endParaRPr lang="en-US" altLang="zh-CN" sz="1400">
              <a:solidFill>
                <a:schemeClr val="bg2"/>
              </a:solidFill>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4" name="Rectangle 2"/>
          <p:cNvSpPr>
            <a:spLocks noGrp="1" noChangeArrowheads="1"/>
          </p:cNvSpPr>
          <p:nvPr>
            <p:ph idx="1"/>
          </p:nvPr>
        </p:nvSpPr>
        <p:spPr>
          <a:xfrm>
            <a:off x="685800" y="533400"/>
            <a:ext cx="7772400" cy="5715000"/>
          </a:xfrm>
        </p:spPr>
        <p:txBody>
          <a:bodyPr/>
          <a:lstStyle/>
          <a:p>
            <a:pPr algn="just" eaLnBrk="1" hangingPunct="1"/>
            <a:r>
              <a:rPr lang="en-US" altLang="zh-CN" smtClean="0">
                <a:latin typeface="宋体" panose="02010600030101010101" pitchFamily="2" charset="-122"/>
              </a:rPr>
              <a:t>(1) </a:t>
            </a:r>
            <a:r>
              <a:rPr lang="zh-CN" altLang="en-US" smtClean="0">
                <a:latin typeface="宋体" panose="02010600030101010101" pitchFamily="2" charset="-122"/>
              </a:rPr>
              <a:t>控制命令信息</a:t>
            </a:r>
          </a:p>
          <a:p>
            <a:pPr eaLnBrk="1" hangingPunct="1"/>
            <a:r>
              <a:rPr lang="zh-CN" altLang="en-US" smtClean="0"/>
              <a:t>在外设的工作过程中，</a:t>
            </a:r>
            <a:r>
              <a:rPr lang="en-US" altLang="zh-CN" smtClean="0"/>
              <a:t>CPU</a:t>
            </a:r>
            <a:r>
              <a:rPr lang="zh-CN" altLang="en-US" smtClean="0"/>
              <a:t>需要通过控制信息控制外设的工作，如对外设的启动和停止等。</a:t>
            </a:r>
            <a:endParaRPr lang="en-US" altLang="zh-CN" smtClean="0"/>
          </a:p>
          <a:p>
            <a:pPr eaLnBrk="1" hangingPunct="1"/>
            <a:r>
              <a:rPr lang="zh-CN" altLang="en-US" smtClean="0"/>
              <a:t>主机发给外设的控制命令通常采用命令编码字的格式，而实现对外设控制的物理信号有时需要采用电流、电压等模拟量的形式，因此接口电路需要对主机送来的命令字译码并形成外设所需的信号形式。</a:t>
            </a:r>
          </a:p>
        </p:txBody>
      </p:sp>
      <p:sp>
        <p:nvSpPr>
          <p:cNvPr id="3" name="日期占位符 3"/>
          <p:cNvSpPr>
            <a:spLocks noGrp="1"/>
          </p:cNvSpPr>
          <p:nvPr>
            <p:ph type="dt" sz="half" idx="10"/>
          </p:nvPr>
        </p:nvSpPr>
        <p:spPr/>
        <p:txBody>
          <a:bodyPr/>
          <a:lstStyle/>
          <a:p>
            <a:pPr>
              <a:defRPr/>
            </a:pPr>
            <a:fld id="{9CF79A65-6FBA-4C50-B6E6-8A38AFE50300}"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877C189-A893-4D9A-ADE4-E5B68153CF36}" type="slidenum">
              <a:rPr lang="en-US" altLang="zh-CN" sz="1400">
                <a:solidFill>
                  <a:schemeClr val="bg2"/>
                </a:solidFill>
                <a:latin typeface="Tahoma" panose="020B0604030504040204" pitchFamily="34" charset="0"/>
              </a:rPr>
              <a:pPr eaLnBrk="1" hangingPunct="1"/>
              <a:t>28</a:t>
            </a:fld>
            <a:endParaRPr lang="en-US" altLang="zh-CN" sz="1400">
              <a:solidFill>
                <a:schemeClr val="bg2"/>
              </a:solidFill>
              <a:latin typeface="Tahom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Rectangle 2"/>
          <p:cNvSpPr>
            <a:spLocks noGrp="1" noChangeArrowheads="1"/>
          </p:cNvSpPr>
          <p:nvPr>
            <p:ph idx="1"/>
          </p:nvPr>
        </p:nvSpPr>
        <p:spPr>
          <a:xfrm>
            <a:off x="685800" y="457200"/>
            <a:ext cx="7772400" cy="5486400"/>
          </a:xfrm>
        </p:spPr>
        <p:txBody>
          <a:bodyPr/>
          <a:lstStyle/>
          <a:p>
            <a:pPr algn="just" eaLnBrk="1" hangingPunct="1"/>
            <a:r>
              <a:rPr lang="en-US" altLang="zh-CN" smtClean="0"/>
              <a:t>⑵ </a:t>
            </a:r>
            <a:r>
              <a:rPr lang="zh-CN" altLang="en-US" smtClean="0"/>
              <a:t>状态信息</a:t>
            </a:r>
          </a:p>
          <a:p>
            <a:pPr eaLnBrk="1" hangingPunct="1"/>
            <a:r>
              <a:rPr lang="zh-CN" altLang="en-US" smtClean="0"/>
              <a:t>状态信息就是反映当前外设所处的工作状态的信息。</a:t>
            </a:r>
          </a:p>
          <a:p>
            <a:pPr eaLnBrk="1" hangingPunct="1"/>
            <a:r>
              <a:rPr lang="zh-CN" altLang="en-US" smtClean="0"/>
              <a:t>在与外设进行数据信息的交换时，</a:t>
            </a:r>
            <a:r>
              <a:rPr lang="en-US" altLang="zh-CN" smtClean="0"/>
              <a:t>CPU</a:t>
            </a:r>
            <a:r>
              <a:rPr lang="zh-CN" altLang="en-US" smtClean="0"/>
              <a:t>需要通过状态信息了解外设的工作状态。通常外设用</a:t>
            </a:r>
            <a:r>
              <a:rPr lang="zh-CN" altLang="en-US" smtClean="0">
                <a:solidFill>
                  <a:srgbClr val="FFFF00"/>
                </a:solidFill>
              </a:rPr>
              <a:t>准备好（</a:t>
            </a:r>
            <a:r>
              <a:rPr lang="en-US" altLang="zh-CN" smtClean="0">
                <a:solidFill>
                  <a:srgbClr val="FFFF00"/>
                </a:solidFill>
              </a:rPr>
              <a:t>READY</a:t>
            </a:r>
            <a:r>
              <a:rPr lang="zh-CN" altLang="en-US" smtClean="0">
                <a:solidFill>
                  <a:srgbClr val="FFFF00"/>
                </a:solidFill>
              </a:rPr>
              <a:t>）</a:t>
            </a:r>
            <a:r>
              <a:rPr lang="zh-CN" altLang="en-US" smtClean="0"/>
              <a:t>信号来表明是否准备就绪；用</a:t>
            </a:r>
            <a:r>
              <a:rPr lang="zh-CN" altLang="en-US" smtClean="0">
                <a:solidFill>
                  <a:srgbClr val="FFFF00"/>
                </a:solidFill>
              </a:rPr>
              <a:t>忙（</a:t>
            </a:r>
            <a:r>
              <a:rPr lang="en-US" altLang="zh-CN" smtClean="0">
                <a:solidFill>
                  <a:srgbClr val="FFFF00"/>
                </a:solidFill>
              </a:rPr>
              <a:t>BUSY</a:t>
            </a:r>
            <a:r>
              <a:rPr lang="zh-CN" altLang="en-US" smtClean="0">
                <a:solidFill>
                  <a:srgbClr val="FFFF00"/>
                </a:solidFill>
              </a:rPr>
              <a:t>）</a:t>
            </a:r>
            <a:r>
              <a:rPr lang="zh-CN" altLang="en-US" smtClean="0"/>
              <a:t>信号表示是否处于空闲状态。</a:t>
            </a:r>
            <a:endParaRPr lang="en-US" altLang="zh-CN" smtClean="0"/>
          </a:p>
          <a:p>
            <a:pPr eaLnBrk="1" hangingPunct="1"/>
            <a:r>
              <a:rPr lang="zh-CN" altLang="en-US" smtClean="0"/>
              <a:t>若外设回送给接口的状态是采用模拟形式的信号，接口就需要对这些信号进行编码形成状态字，以便主机通过读取状态字来了解命令的执行情况。</a:t>
            </a:r>
          </a:p>
        </p:txBody>
      </p:sp>
      <p:sp>
        <p:nvSpPr>
          <p:cNvPr id="3" name="日期占位符 3"/>
          <p:cNvSpPr>
            <a:spLocks noGrp="1"/>
          </p:cNvSpPr>
          <p:nvPr>
            <p:ph type="dt" sz="half" idx="10"/>
          </p:nvPr>
        </p:nvSpPr>
        <p:spPr/>
        <p:txBody>
          <a:bodyPr/>
          <a:lstStyle/>
          <a:p>
            <a:pPr>
              <a:defRPr/>
            </a:pPr>
            <a:fld id="{0D018F00-5C8B-42BC-B339-7B7659A5C574}"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41FF072-E86A-4CF0-B74C-94D23D604D16}" type="slidenum">
              <a:rPr lang="en-US" altLang="zh-CN" sz="1400">
                <a:solidFill>
                  <a:schemeClr val="bg2"/>
                </a:solidFill>
                <a:latin typeface="Tahoma" panose="020B0604030504040204" pitchFamily="34" charset="0"/>
              </a:rPr>
              <a:pPr eaLnBrk="1" hangingPunct="1"/>
              <a:t>29</a:t>
            </a:fld>
            <a:endParaRPr lang="en-US" altLang="zh-CN" sz="1400">
              <a:solidFill>
                <a:schemeClr val="bg2"/>
              </a:solidFill>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zh-CN" smtClean="0"/>
              <a:t>9.1  I/O</a:t>
            </a:r>
            <a:r>
              <a:rPr lang="zh-CN" altLang="en-US" smtClean="0"/>
              <a:t>系统概述</a:t>
            </a:r>
          </a:p>
        </p:txBody>
      </p:sp>
      <p:sp>
        <p:nvSpPr>
          <p:cNvPr id="23557" name="Rectangle 3"/>
          <p:cNvSpPr>
            <a:spLocks noGrp="1" noChangeArrowheads="1"/>
          </p:cNvSpPr>
          <p:nvPr>
            <p:ph idx="1"/>
          </p:nvPr>
        </p:nvSpPr>
        <p:spPr>
          <a:xfrm>
            <a:off x="381000" y="1295400"/>
            <a:ext cx="8305800" cy="5181600"/>
          </a:xfrm>
        </p:spPr>
        <p:txBody>
          <a:bodyPr/>
          <a:lstStyle/>
          <a:p>
            <a:pPr eaLnBrk="1" hangingPunct="1"/>
            <a:r>
              <a:rPr lang="en-US" altLang="zh-CN" smtClean="0"/>
              <a:t>I/O</a:t>
            </a:r>
            <a:r>
              <a:rPr lang="zh-CN" altLang="en-US" smtClean="0"/>
              <a:t>系统即输入</a:t>
            </a:r>
            <a:r>
              <a:rPr lang="en-US" altLang="zh-CN" smtClean="0"/>
              <a:t>/</a:t>
            </a:r>
            <a:r>
              <a:rPr lang="zh-CN" altLang="en-US" smtClean="0"/>
              <a:t>输出系统，是计算机系统中实现主机与外界数据交换的软、硬件系统。</a:t>
            </a:r>
            <a:endParaRPr lang="en-US" altLang="zh-CN" smtClean="0"/>
          </a:p>
          <a:p>
            <a:pPr eaLnBrk="1" hangingPunct="1"/>
            <a:r>
              <a:rPr lang="en-US" altLang="zh-CN" smtClean="0"/>
              <a:t>I/O</a:t>
            </a:r>
            <a:r>
              <a:rPr lang="zh-CN" altLang="en-US" smtClean="0"/>
              <a:t>系统的基本功能：</a:t>
            </a:r>
          </a:p>
          <a:p>
            <a:pPr eaLnBrk="1" hangingPunct="1"/>
            <a:r>
              <a:rPr lang="zh-CN" altLang="en-US" smtClean="0">
                <a:solidFill>
                  <a:srgbClr val="FFFF00"/>
                </a:solidFill>
              </a:rPr>
              <a:t>①</a:t>
            </a:r>
            <a:r>
              <a:rPr lang="zh-CN" altLang="en-US" smtClean="0"/>
              <a:t> 为数据传输操作选择输入</a:t>
            </a:r>
            <a:r>
              <a:rPr lang="en-US" altLang="zh-CN" smtClean="0"/>
              <a:t>/</a:t>
            </a:r>
            <a:r>
              <a:rPr lang="zh-CN" altLang="en-US" smtClean="0"/>
              <a:t>输出设备。</a:t>
            </a:r>
          </a:p>
          <a:p>
            <a:pPr eaLnBrk="1" hangingPunct="1"/>
            <a:r>
              <a:rPr lang="zh-CN" altLang="en-US" smtClean="0">
                <a:solidFill>
                  <a:srgbClr val="FFFF00"/>
                </a:solidFill>
              </a:rPr>
              <a:t>②</a:t>
            </a:r>
            <a:r>
              <a:rPr lang="zh-CN" altLang="en-US" smtClean="0"/>
              <a:t> 控制被选的输入</a:t>
            </a:r>
            <a:r>
              <a:rPr lang="en-US" altLang="zh-CN" smtClean="0"/>
              <a:t>/</a:t>
            </a:r>
            <a:r>
              <a:rPr lang="zh-CN" altLang="en-US" smtClean="0"/>
              <a:t>输出设备与主机之间的信息交换。</a:t>
            </a:r>
            <a:endParaRPr lang="zh-CN" altLang="en-US" sz="2400" smtClean="0"/>
          </a:p>
        </p:txBody>
      </p:sp>
      <p:sp>
        <p:nvSpPr>
          <p:cNvPr id="4" name="日期占位符 3"/>
          <p:cNvSpPr>
            <a:spLocks noGrp="1"/>
          </p:cNvSpPr>
          <p:nvPr>
            <p:ph type="dt" sz="half" idx="10"/>
          </p:nvPr>
        </p:nvSpPr>
        <p:spPr/>
        <p:txBody>
          <a:bodyPr/>
          <a:lstStyle/>
          <a:p>
            <a:pPr>
              <a:defRPr/>
            </a:pPr>
            <a:fld id="{981DE2B2-5222-4A91-814C-5520055F85E0}"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3426124-B3E3-4ED6-82E0-245E63814B1D}" type="slidenum">
              <a:rPr lang="en-US" altLang="zh-CN" sz="1400">
                <a:solidFill>
                  <a:schemeClr val="bg2"/>
                </a:solidFill>
                <a:latin typeface="Tahoma" panose="020B0604030504040204" pitchFamily="34" charset="0"/>
              </a:rPr>
              <a:pPr eaLnBrk="1" hangingPunct="1"/>
              <a:t>3</a:t>
            </a:fld>
            <a:endParaRPr lang="en-US" altLang="zh-CN" sz="1400">
              <a:solidFill>
                <a:schemeClr val="bg2"/>
              </a:solidFill>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685800" y="714375"/>
            <a:ext cx="7772400" cy="5229225"/>
          </a:xfrm>
        </p:spPr>
        <p:txBody>
          <a:bodyPr/>
          <a:lstStyle/>
          <a:p>
            <a:r>
              <a:rPr lang="en-US" altLang="zh-CN" smtClean="0"/>
              <a:t>(3) </a:t>
            </a:r>
            <a:r>
              <a:rPr lang="zh-CN" altLang="en-US" smtClean="0"/>
              <a:t>同步信号</a:t>
            </a:r>
            <a:endParaRPr lang="en-US" altLang="zh-CN" smtClean="0"/>
          </a:p>
          <a:p>
            <a:r>
              <a:rPr lang="zh-CN" altLang="en-US" smtClean="0"/>
              <a:t>当主机或外设将数据发送到接口后，接口需要给出数据已经“就绪”的信号通知对方可以取走数据进行处理，即需要有同步信号实现同步控制。</a:t>
            </a:r>
          </a:p>
          <a:p>
            <a:r>
              <a:rPr lang="en-US" altLang="zh-CN" smtClean="0"/>
              <a:t>(4) </a:t>
            </a:r>
            <a:r>
              <a:rPr lang="zh-CN" altLang="en-US" smtClean="0"/>
              <a:t>设备选择信号</a:t>
            </a:r>
            <a:endParaRPr lang="en-US" altLang="zh-CN" smtClean="0"/>
          </a:p>
          <a:p>
            <a:r>
              <a:rPr lang="zh-CN" altLang="en-US" smtClean="0"/>
              <a:t>设备选择信号用于指示选中的设备。</a:t>
            </a:r>
            <a:endParaRPr lang="en-US" altLang="zh-CN" smtClean="0"/>
          </a:p>
          <a:p>
            <a:r>
              <a:rPr lang="zh-CN" altLang="en-US" smtClean="0"/>
              <a:t>它通常作为数据选通信号被送到三态门电路的控制端上使三态门电路脱离高阻状态，以便选中的设备可以参与数据交换。因此，每个设备接口中都有一个专门的设备选择电路。</a:t>
            </a:r>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000DC40-8902-44BA-B406-6B6B1A0AD72B}" type="slidenum">
              <a:rPr lang="en-US" altLang="zh-CN" sz="1400">
                <a:solidFill>
                  <a:schemeClr val="bg2"/>
                </a:solidFill>
                <a:latin typeface="Tahoma" panose="020B0604030504040204" pitchFamily="34" charset="0"/>
              </a:rPr>
              <a:pPr eaLnBrk="1" hangingPunct="1"/>
              <a:t>30</a:t>
            </a:fld>
            <a:endParaRPr lang="en-US" altLang="zh-CN" sz="1400">
              <a:solidFill>
                <a:schemeClr val="bg2"/>
              </a:solidFill>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500063" y="571500"/>
            <a:ext cx="8215312" cy="5372100"/>
          </a:xfrm>
        </p:spPr>
        <p:txBody>
          <a:bodyPr/>
          <a:lstStyle/>
          <a:p>
            <a:r>
              <a:rPr lang="en-US" altLang="zh-CN" smtClean="0"/>
              <a:t>(5) </a:t>
            </a:r>
            <a:r>
              <a:rPr lang="zh-CN" altLang="en-US" smtClean="0"/>
              <a:t>中断及</a:t>
            </a:r>
            <a:r>
              <a:rPr lang="en-US" altLang="zh-CN" smtClean="0"/>
              <a:t>DMA</a:t>
            </a:r>
            <a:r>
              <a:rPr lang="zh-CN" altLang="en-US" smtClean="0"/>
              <a:t>控制逻辑</a:t>
            </a:r>
            <a:endParaRPr lang="en-US" altLang="zh-CN" smtClean="0"/>
          </a:p>
          <a:p>
            <a:r>
              <a:rPr lang="zh-CN" altLang="en-US" smtClean="0"/>
              <a:t>如果系统中采用中断方式控制主机与外设之间的信息交换，接口中则应有中断控制逻辑。该逻辑负责实现中断请求信号的产生与记录、中断的屏蔽、中断优先级的排队以及生成、发送中断向量码（用来标识中断源及中断类型） 等。</a:t>
            </a:r>
          </a:p>
          <a:p>
            <a:r>
              <a:rPr lang="zh-CN" altLang="en-US" smtClean="0"/>
              <a:t>如果系统中采用的</a:t>
            </a:r>
            <a:r>
              <a:rPr lang="en-US" altLang="zh-CN" smtClean="0"/>
              <a:t>DMA</a:t>
            </a:r>
            <a:r>
              <a:rPr lang="zh-CN" altLang="en-US" smtClean="0"/>
              <a:t>方式控制主机与外设之间的信息交换，则接口中就应有</a:t>
            </a:r>
            <a:r>
              <a:rPr lang="en-US" altLang="zh-CN" smtClean="0"/>
              <a:t>DMA</a:t>
            </a:r>
            <a:r>
              <a:rPr lang="zh-CN" altLang="en-US" smtClean="0"/>
              <a:t>控制逻辑。该逻辑负责发送</a:t>
            </a:r>
            <a:r>
              <a:rPr lang="en-US" altLang="zh-CN" smtClean="0"/>
              <a:t>DMA</a:t>
            </a:r>
            <a:r>
              <a:rPr lang="zh-CN" altLang="en-US" smtClean="0"/>
              <a:t>请求、实现</a:t>
            </a:r>
            <a:r>
              <a:rPr lang="en-US" altLang="zh-CN" smtClean="0"/>
              <a:t>DMA</a:t>
            </a:r>
            <a:r>
              <a:rPr lang="zh-CN" altLang="en-US" smtClean="0"/>
              <a:t>优先级的比较、系统总线的申请以及系统总线的接管与释放等。</a:t>
            </a:r>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4E5DF6A-8F31-47CC-B3E0-E673634B6E97}" type="slidenum">
              <a:rPr lang="en-US" altLang="zh-CN" sz="1400">
                <a:solidFill>
                  <a:schemeClr val="bg2"/>
                </a:solidFill>
                <a:latin typeface="Tahoma" panose="020B0604030504040204" pitchFamily="34" charset="0"/>
              </a:rPr>
              <a:pPr eaLnBrk="1" hangingPunct="1"/>
              <a:t>31</a:t>
            </a:fld>
            <a:endParaRPr lang="en-US" altLang="zh-CN" sz="1400">
              <a:solidFill>
                <a:schemeClr val="bg2"/>
              </a:solidFill>
              <a:latin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t>4. </a:t>
            </a:r>
            <a:r>
              <a:rPr lang="zh-CN" altLang="en-US" smtClean="0"/>
              <a:t>寻址</a:t>
            </a:r>
          </a:p>
        </p:txBody>
      </p:sp>
      <p:sp>
        <p:nvSpPr>
          <p:cNvPr id="50179" name="内容占位符 2"/>
          <p:cNvSpPr>
            <a:spLocks noGrp="1"/>
          </p:cNvSpPr>
          <p:nvPr>
            <p:ph idx="1"/>
          </p:nvPr>
        </p:nvSpPr>
        <p:spPr>
          <a:xfrm>
            <a:off x="685800" y="1295400"/>
            <a:ext cx="7958138" cy="4648200"/>
          </a:xfrm>
        </p:spPr>
        <p:txBody>
          <a:bodyPr/>
          <a:lstStyle/>
          <a:p>
            <a:r>
              <a:rPr lang="zh-CN" altLang="en-US" smtClean="0"/>
              <a:t>寻址就是识别设备地址，选择指定的设备和</a:t>
            </a:r>
            <a:r>
              <a:rPr lang="en-US" altLang="zh-CN" smtClean="0"/>
              <a:t>I/O</a:t>
            </a:r>
            <a:r>
              <a:rPr lang="zh-CN" altLang="en-US" smtClean="0"/>
              <a:t>端口。</a:t>
            </a:r>
            <a:endParaRPr lang="en-US" altLang="zh-CN" smtClean="0"/>
          </a:p>
          <a:p>
            <a:r>
              <a:rPr lang="zh-CN" altLang="en-US" smtClean="0"/>
              <a:t>在一个计算机系统中，通常会连接多个外设，为了对</a:t>
            </a:r>
            <a:r>
              <a:rPr lang="en-US" altLang="zh-CN" smtClean="0"/>
              <a:t>I/O</a:t>
            </a:r>
            <a:r>
              <a:rPr lang="zh-CN" altLang="en-US" smtClean="0"/>
              <a:t>设备进行选择，必须给每个设备分配一个或多个地址码，也称为设备号或设备码。</a:t>
            </a:r>
            <a:endParaRPr lang="en-US" altLang="zh-CN" smtClean="0"/>
          </a:p>
          <a:p>
            <a:endParaRPr lang="zh-CN" altLang="en-US" smtClean="0"/>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022A2B2-A59C-4431-B340-8D5023185455}" type="slidenum">
              <a:rPr lang="en-US" altLang="zh-CN" sz="1400">
                <a:solidFill>
                  <a:schemeClr val="bg2"/>
                </a:solidFill>
                <a:latin typeface="Tahoma" panose="020B0604030504040204" pitchFamily="34" charset="0"/>
              </a:rPr>
              <a:pPr eaLnBrk="1" hangingPunct="1"/>
              <a:t>32</a:t>
            </a:fld>
            <a:endParaRPr lang="en-US" altLang="zh-CN" sz="1400">
              <a:solidFill>
                <a:schemeClr val="bg2"/>
              </a:solidFill>
              <a:latin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zh-CN" sz="4000" smtClean="0"/>
              <a:t>I/O</a:t>
            </a:r>
            <a:r>
              <a:rPr lang="zh-CN" altLang="en-US" sz="4000" smtClean="0"/>
              <a:t>信息的传送</a:t>
            </a:r>
          </a:p>
        </p:txBody>
      </p:sp>
      <p:sp>
        <p:nvSpPr>
          <p:cNvPr id="207875" name="Rectangle 3"/>
          <p:cNvSpPr>
            <a:spLocks noGrp="1" noChangeArrowheads="1"/>
          </p:cNvSpPr>
          <p:nvPr>
            <p:ph idx="1"/>
          </p:nvPr>
        </p:nvSpPr>
        <p:spPr>
          <a:xfrm>
            <a:off x="685800" y="1295400"/>
            <a:ext cx="7772400" cy="4953000"/>
          </a:xfrm>
        </p:spPr>
        <p:txBody>
          <a:bodyPr/>
          <a:lstStyle/>
          <a:p>
            <a:pPr eaLnBrk="1" hangingPunct="1"/>
            <a:r>
              <a:rPr lang="zh-CN" altLang="en-US" smtClean="0"/>
              <a:t>在计算机系统中，数据信息、状态信息和控制信息各不相同，应该分别传送。 </a:t>
            </a:r>
          </a:p>
          <a:p>
            <a:pPr eaLnBrk="1" hangingPunct="1"/>
            <a:r>
              <a:rPr lang="zh-CN" altLang="en-US" smtClean="0"/>
              <a:t>为了便于处理，</a:t>
            </a:r>
            <a:r>
              <a:rPr lang="zh-CN" altLang="en-US" smtClean="0">
                <a:solidFill>
                  <a:srgbClr val="FFFF00"/>
                </a:solidFill>
              </a:rPr>
              <a:t>将状态信息、控制信息也广义地看成数据信息，通过数据总线来传送。</a:t>
            </a:r>
            <a:r>
              <a:rPr lang="zh-CN" altLang="en-US" smtClean="0"/>
              <a:t>为了区别这三种信息，在接口线路中将它们分别送入不同的寄存器。</a:t>
            </a:r>
          </a:p>
          <a:p>
            <a:pPr eaLnBrk="1" hangingPunct="1"/>
            <a:r>
              <a:rPr lang="en-US" altLang="zh-CN" smtClean="0"/>
              <a:t>CPU</a:t>
            </a:r>
            <a:r>
              <a:rPr lang="zh-CN" altLang="en-US" smtClean="0"/>
              <a:t>同外设之间的信息传送实质上是对相应的寄存器进行“读”或“写”操作。</a:t>
            </a:r>
          </a:p>
          <a:p>
            <a:pPr eaLnBrk="1" hangingPunct="1"/>
            <a:r>
              <a:rPr lang="zh-CN" altLang="en-US" smtClean="0">
                <a:solidFill>
                  <a:srgbClr val="FFFF00"/>
                </a:solidFill>
              </a:rPr>
              <a:t>端口</a:t>
            </a:r>
            <a:r>
              <a:rPr lang="zh-CN" altLang="en-US" smtClean="0"/>
              <a:t>（</a:t>
            </a:r>
            <a:r>
              <a:rPr lang="en-US" altLang="zh-CN" smtClean="0"/>
              <a:t>Port</a:t>
            </a:r>
            <a:r>
              <a:rPr lang="zh-CN" altLang="en-US" smtClean="0"/>
              <a:t>或</a:t>
            </a:r>
            <a:r>
              <a:rPr lang="en-US" altLang="zh-CN" smtClean="0"/>
              <a:t>I/O</a:t>
            </a:r>
            <a:r>
              <a:rPr lang="zh-CN" altLang="en-US" smtClean="0"/>
              <a:t>端口）：接口中可以由</a:t>
            </a:r>
            <a:r>
              <a:rPr lang="en-US" altLang="zh-CN" smtClean="0"/>
              <a:t>CPU</a:t>
            </a:r>
            <a:r>
              <a:rPr lang="zh-CN" altLang="en-US" smtClean="0"/>
              <a:t>进行读或写的寄存器。</a:t>
            </a:r>
          </a:p>
        </p:txBody>
      </p:sp>
      <p:sp>
        <p:nvSpPr>
          <p:cNvPr id="4" name="日期占位符 3"/>
          <p:cNvSpPr>
            <a:spLocks noGrp="1"/>
          </p:cNvSpPr>
          <p:nvPr>
            <p:ph type="dt" sz="half" idx="10"/>
          </p:nvPr>
        </p:nvSpPr>
        <p:spPr/>
        <p:txBody>
          <a:bodyPr/>
          <a:lstStyle/>
          <a:p>
            <a:pPr>
              <a:defRPr/>
            </a:pPr>
            <a:fld id="{3158EF58-AC2E-4D9D-BA9D-76C0BC317199}"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71D71AE-1324-40AA-A65E-41F04F217A84}" type="slidenum">
              <a:rPr lang="en-US" altLang="zh-CN" sz="1400">
                <a:solidFill>
                  <a:schemeClr val="bg2"/>
                </a:solidFill>
                <a:latin typeface="Tahoma" panose="020B0604030504040204" pitchFamily="34" charset="0"/>
              </a:rPr>
              <a:pPr eaLnBrk="1" hangingPunct="1"/>
              <a:t>33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381000" y="381000"/>
            <a:ext cx="8001000" cy="690563"/>
          </a:xfrm>
        </p:spPr>
        <p:txBody>
          <a:bodyPr/>
          <a:lstStyle/>
          <a:p>
            <a:pPr eaLnBrk="1" hangingPunct="1"/>
            <a:r>
              <a:rPr lang="en-US" altLang="zh-CN" smtClean="0"/>
              <a:t>I/O</a:t>
            </a:r>
            <a:r>
              <a:rPr lang="zh-CN" altLang="en-US" smtClean="0"/>
              <a:t>端口的寻址方式 </a:t>
            </a:r>
          </a:p>
        </p:txBody>
      </p:sp>
      <p:sp>
        <p:nvSpPr>
          <p:cNvPr id="52229" name="Rectangle 3"/>
          <p:cNvSpPr>
            <a:spLocks noGrp="1" noChangeArrowheads="1"/>
          </p:cNvSpPr>
          <p:nvPr>
            <p:ph idx="1"/>
          </p:nvPr>
        </p:nvSpPr>
        <p:spPr>
          <a:xfrm>
            <a:off x="457200" y="1295400"/>
            <a:ext cx="8229600" cy="4648200"/>
          </a:xfrm>
        </p:spPr>
        <p:txBody>
          <a:bodyPr/>
          <a:lstStyle/>
          <a:p>
            <a:pPr eaLnBrk="1" hangingPunct="1"/>
            <a:r>
              <a:rPr lang="zh-CN" altLang="en-US" smtClean="0"/>
              <a:t>外设是接在相应的</a:t>
            </a:r>
            <a:r>
              <a:rPr lang="en-US" altLang="zh-CN" smtClean="0"/>
              <a:t>I/O</a:t>
            </a:r>
            <a:r>
              <a:rPr lang="zh-CN" altLang="en-US" smtClean="0"/>
              <a:t>接口上的，因此主机对设备的寻址实质上就是对</a:t>
            </a:r>
            <a:r>
              <a:rPr lang="en-US" altLang="zh-CN" smtClean="0"/>
              <a:t>I/O</a:t>
            </a:r>
            <a:r>
              <a:rPr lang="zh-CN" altLang="en-US" smtClean="0"/>
              <a:t>接口中寄存器的寻址，设备号或设备码实际上就是该设备控制器上某个寄存器的地址，也称为端口地址。</a:t>
            </a:r>
            <a:endParaRPr lang="en-US" altLang="zh-CN" smtClean="0"/>
          </a:p>
          <a:p>
            <a:pPr eaLnBrk="1" hangingPunct="1"/>
            <a:r>
              <a:rPr lang="zh-CN" altLang="en-US" smtClean="0"/>
              <a:t>对</a:t>
            </a:r>
            <a:r>
              <a:rPr lang="en-US" altLang="zh-CN" smtClean="0"/>
              <a:t>I/O</a:t>
            </a:r>
            <a:r>
              <a:rPr lang="zh-CN" altLang="en-US" smtClean="0"/>
              <a:t>设备的寻址实质上就是对</a:t>
            </a:r>
            <a:r>
              <a:rPr lang="en-US" altLang="zh-CN" smtClean="0"/>
              <a:t>I/O</a:t>
            </a:r>
            <a:r>
              <a:rPr lang="zh-CN" altLang="en-US" smtClean="0"/>
              <a:t>端口的寻址。</a:t>
            </a:r>
            <a:endParaRPr lang="en-US" altLang="zh-CN" smtClean="0"/>
          </a:p>
        </p:txBody>
      </p:sp>
      <p:sp>
        <p:nvSpPr>
          <p:cNvPr id="4" name="日期占位符 3"/>
          <p:cNvSpPr>
            <a:spLocks noGrp="1"/>
          </p:cNvSpPr>
          <p:nvPr>
            <p:ph type="dt" sz="half" idx="10"/>
          </p:nvPr>
        </p:nvSpPr>
        <p:spPr/>
        <p:txBody>
          <a:bodyPr/>
          <a:lstStyle/>
          <a:p>
            <a:pPr>
              <a:defRPr/>
            </a:pPr>
            <a:fld id="{88478008-4BBF-42ED-886D-742EB609B814}"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53DA469-6E54-4B78-B1B4-08AFF949C1BC}" type="slidenum">
              <a:rPr lang="en-US" altLang="zh-CN" sz="1400">
                <a:solidFill>
                  <a:schemeClr val="bg2"/>
                </a:solidFill>
                <a:latin typeface="Tahoma" panose="020B0604030504040204" pitchFamily="34" charset="0"/>
              </a:rPr>
              <a:pPr eaLnBrk="1" hangingPunct="1"/>
              <a:t>34</a:t>
            </a:fld>
            <a:endParaRPr lang="en-US" altLang="zh-CN" sz="1400">
              <a:solidFill>
                <a:schemeClr val="bg2"/>
              </a:solidFill>
              <a:latin typeface="Tahom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9" name="Rectangle 2"/>
          <p:cNvSpPr>
            <a:spLocks noGrp="1" noChangeArrowheads="1"/>
          </p:cNvSpPr>
          <p:nvPr>
            <p:ph type="title"/>
          </p:nvPr>
        </p:nvSpPr>
        <p:spPr>
          <a:xfrm>
            <a:off x="381000" y="381000"/>
            <a:ext cx="8001000" cy="690563"/>
          </a:xfrm>
        </p:spPr>
        <p:txBody>
          <a:bodyPr/>
          <a:lstStyle/>
          <a:p>
            <a:pPr eaLnBrk="1" hangingPunct="1"/>
            <a:r>
              <a:rPr lang="zh-CN" altLang="en-US" smtClean="0">
                <a:solidFill>
                  <a:schemeClr val="tx1"/>
                </a:solidFill>
              </a:rPr>
              <a:t>（</a:t>
            </a:r>
            <a:r>
              <a:rPr lang="en-US" altLang="zh-CN" smtClean="0">
                <a:solidFill>
                  <a:schemeClr val="tx1"/>
                </a:solidFill>
              </a:rPr>
              <a:t>1</a:t>
            </a:r>
            <a:r>
              <a:rPr lang="zh-CN" altLang="en-US" smtClean="0">
                <a:solidFill>
                  <a:schemeClr val="tx1"/>
                </a:solidFill>
              </a:rPr>
              <a:t>）</a:t>
            </a:r>
            <a:r>
              <a:rPr lang="en-US" altLang="zh-CN" smtClean="0">
                <a:solidFill>
                  <a:schemeClr val="tx1"/>
                </a:solidFill>
              </a:rPr>
              <a:t>I/O</a:t>
            </a:r>
            <a:r>
              <a:rPr lang="zh-CN" altLang="en-US" smtClean="0">
                <a:solidFill>
                  <a:schemeClr val="tx1"/>
                </a:solidFill>
              </a:rPr>
              <a:t>端口独立编址</a:t>
            </a:r>
          </a:p>
        </p:txBody>
      </p:sp>
      <p:sp>
        <p:nvSpPr>
          <p:cNvPr id="53252" name="Rectangle 2"/>
          <p:cNvSpPr>
            <a:spLocks noGrp="1" noChangeArrowheads="1"/>
          </p:cNvSpPr>
          <p:nvPr>
            <p:ph idx="1"/>
          </p:nvPr>
        </p:nvSpPr>
        <p:spPr>
          <a:xfrm>
            <a:off x="457200" y="1214438"/>
            <a:ext cx="8305800" cy="5262562"/>
          </a:xfrm>
        </p:spPr>
        <p:txBody>
          <a:bodyPr lIns="18000" rIns="18000"/>
          <a:lstStyle/>
          <a:p>
            <a:pPr algn="just" eaLnBrk="1" hangingPunct="1"/>
            <a:r>
              <a:rPr lang="zh-CN" altLang="en-US" smtClean="0"/>
              <a:t>将</a:t>
            </a:r>
            <a:r>
              <a:rPr lang="en-US" altLang="zh-CN" smtClean="0"/>
              <a:t>I/O</a:t>
            </a:r>
            <a:r>
              <a:rPr lang="zh-CN" altLang="en-US" smtClean="0"/>
              <a:t>端口与存储器单元分别独立进行编址，</a:t>
            </a:r>
            <a:r>
              <a:rPr lang="en-US" altLang="zh-CN" smtClean="0"/>
              <a:t>CPU</a:t>
            </a:r>
            <a:r>
              <a:rPr lang="zh-CN" altLang="en-US" smtClean="0"/>
              <a:t>访问外设时，需使用专门的</a:t>
            </a:r>
            <a:r>
              <a:rPr lang="en-US" altLang="zh-CN" smtClean="0"/>
              <a:t>I/O</a:t>
            </a:r>
            <a:r>
              <a:rPr lang="zh-CN" altLang="en-US" smtClean="0"/>
              <a:t>指令，并需要有与接口电路联系的单独的控制信号。</a:t>
            </a:r>
          </a:p>
          <a:p>
            <a:pPr algn="just" eaLnBrk="1" hangingPunct="1"/>
            <a:r>
              <a:rPr lang="zh-CN" altLang="en-US" smtClean="0"/>
              <a:t>也称为</a:t>
            </a:r>
            <a:r>
              <a:rPr lang="en-US" altLang="zh-CN" smtClean="0">
                <a:solidFill>
                  <a:srgbClr val="FFFF00"/>
                </a:solidFill>
              </a:rPr>
              <a:t>I/O</a:t>
            </a:r>
            <a:r>
              <a:rPr lang="zh-CN" altLang="en-US" smtClean="0">
                <a:solidFill>
                  <a:srgbClr val="FFFF00"/>
                </a:solidFill>
              </a:rPr>
              <a:t>端口寻址输入输出方式</a:t>
            </a:r>
            <a:r>
              <a:rPr lang="zh-CN" altLang="en-US" smtClean="0"/>
              <a:t>。</a:t>
            </a:r>
          </a:p>
        </p:txBody>
      </p:sp>
      <p:sp>
        <p:nvSpPr>
          <p:cNvPr id="9" name="日期占位符 3"/>
          <p:cNvSpPr>
            <a:spLocks noGrp="1"/>
          </p:cNvSpPr>
          <p:nvPr>
            <p:ph type="dt" sz="half" idx="10"/>
          </p:nvPr>
        </p:nvSpPr>
        <p:spPr/>
        <p:txBody>
          <a:bodyPr/>
          <a:lstStyle/>
          <a:p>
            <a:pPr>
              <a:defRPr/>
            </a:pPr>
            <a:fld id="{1BB82687-88A8-4CBE-A4FD-292F9416353D}" type="datetime1">
              <a:rPr lang="zh-CN" altLang="en-US"/>
              <a:pPr>
                <a:defRPr/>
              </a:pPr>
              <a:t>2021/9/12</a:t>
            </a:fld>
            <a:endParaRPr lang="en-US" altLang="zh-CN"/>
          </a:p>
        </p:txBody>
      </p:sp>
      <p:sp>
        <p:nvSpPr>
          <p:cNvPr id="11"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E806CE0-565D-4571-AF9A-022407A50C15}" type="slidenum">
              <a:rPr lang="en-US" altLang="zh-CN" sz="1400">
                <a:solidFill>
                  <a:schemeClr val="bg2"/>
                </a:solidFill>
                <a:latin typeface="Tahoma" panose="020B0604030504040204" pitchFamily="34" charset="0"/>
              </a:rPr>
              <a:pPr eaLnBrk="1" hangingPunct="1"/>
              <a:t>35</a:t>
            </a:fld>
            <a:endParaRPr lang="en-US" altLang="zh-CN" sz="1400">
              <a:solidFill>
                <a:schemeClr val="bg2"/>
              </a:solidFill>
              <a:latin typeface="Tahoma" panose="020B0604030504040204" pitchFamily="34" charset="0"/>
            </a:endParaRPr>
          </a:p>
        </p:txBody>
      </p:sp>
      <p:sp>
        <p:nvSpPr>
          <p:cNvPr id="53253" name="Text Box 3"/>
          <p:cNvSpPr txBox="1">
            <a:spLocks noChangeArrowheads="1"/>
          </p:cNvSpPr>
          <p:nvPr/>
        </p:nvSpPr>
        <p:spPr bwMode="auto">
          <a:xfrm>
            <a:off x="2486025" y="3500438"/>
            <a:ext cx="1943100" cy="2592387"/>
          </a:xfrm>
          <a:prstGeom prst="rect">
            <a:avLst/>
          </a:prstGeom>
          <a:noFill/>
          <a:ln w="412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存储器</a:t>
            </a:r>
          </a:p>
        </p:txBody>
      </p:sp>
      <p:sp>
        <p:nvSpPr>
          <p:cNvPr id="53254" name="Text Box 4"/>
          <p:cNvSpPr txBox="1">
            <a:spLocks noChangeArrowheads="1"/>
          </p:cNvSpPr>
          <p:nvPr/>
        </p:nvSpPr>
        <p:spPr bwMode="auto">
          <a:xfrm>
            <a:off x="6661150" y="4219575"/>
            <a:ext cx="1655763" cy="1800225"/>
          </a:xfrm>
          <a:prstGeom prst="rect">
            <a:avLst/>
          </a:prstGeom>
          <a:noFill/>
          <a:ln w="412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I/O</a:t>
            </a:r>
            <a:r>
              <a:rPr lang="zh-CN" altLang="en-US" b="1"/>
              <a:t>端口</a:t>
            </a:r>
          </a:p>
        </p:txBody>
      </p:sp>
      <p:sp>
        <p:nvSpPr>
          <p:cNvPr id="53255" name="Text Box 5"/>
          <p:cNvSpPr txBox="1">
            <a:spLocks noChangeArrowheads="1"/>
          </p:cNvSpPr>
          <p:nvPr/>
        </p:nvSpPr>
        <p:spPr bwMode="auto">
          <a:xfrm>
            <a:off x="901700" y="5588000"/>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FFFFH</a:t>
            </a:r>
          </a:p>
        </p:txBody>
      </p:sp>
      <p:sp>
        <p:nvSpPr>
          <p:cNvPr id="53256" name="Text Box 6"/>
          <p:cNvSpPr txBox="1">
            <a:spLocks noChangeArrowheads="1"/>
          </p:cNvSpPr>
          <p:nvPr/>
        </p:nvSpPr>
        <p:spPr bwMode="auto">
          <a:xfrm>
            <a:off x="901700" y="35004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0000H</a:t>
            </a:r>
          </a:p>
        </p:txBody>
      </p:sp>
      <p:sp>
        <p:nvSpPr>
          <p:cNvPr id="53257" name="Text Box 7"/>
          <p:cNvSpPr txBox="1">
            <a:spLocks noChangeArrowheads="1"/>
          </p:cNvSpPr>
          <p:nvPr/>
        </p:nvSpPr>
        <p:spPr bwMode="auto">
          <a:xfrm>
            <a:off x="5076825" y="5588000"/>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FFFH</a:t>
            </a:r>
          </a:p>
        </p:txBody>
      </p:sp>
      <p:sp>
        <p:nvSpPr>
          <p:cNvPr id="53258" name="Text Box 8"/>
          <p:cNvSpPr txBox="1">
            <a:spLocks noChangeArrowheads="1"/>
          </p:cNvSpPr>
          <p:nvPr/>
        </p:nvSpPr>
        <p:spPr bwMode="auto">
          <a:xfrm>
            <a:off x="5076825" y="41481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000H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zh-CN" smtClean="0"/>
              <a:t>IBMPC</a:t>
            </a:r>
            <a:r>
              <a:rPr lang="zh-CN" altLang="en-US" smtClean="0"/>
              <a:t>中</a:t>
            </a:r>
            <a:r>
              <a:rPr lang="en-US" altLang="zh-CN" smtClean="0"/>
              <a:t>I/O</a:t>
            </a:r>
            <a:r>
              <a:rPr lang="zh-CN" altLang="en-US" smtClean="0"/>
              <a:t>地址的分配 </a:t>
            </a:r>
          </a:p>
        </p:txBody>
      </p:sp>
      <p:sp>
        <p:nvSpPr>
          <p:cNvPr id="29" name="日期占位符 3"/>
          <p:cNvSpPr>
            <a:spLocks noGrp="1"/>
          </p:cNvSpPr>
          <p:nvPr>
            <p:ph type="dt" sz="half" idx="10"/>
          </p:nvPr>
        </p:nvSpPr>
        <p:spPr/>
        <p:txBody>
          <a:bodyPr/>
          <a:lstStyle/>
          <a:p>
            <a:pPr>
              <a:defRPr/>
            </a:pPr>
            <a:fld id="{54C7C4F1-16BA-4C8D-B864-D8EAF187BD58}" type="datetime1">
              <a:rPr lang="zh-CN" altLang="en-US"/>
              <a:pPr>
                <a:defRPr/>
              </a:pPr>
              <a:t>2021/9/12</a:t>
            </a:fld>
            <a:endParaRPr lang="en-US" altLang="zh-CN"/>
          </a:p>
        </p:txBody>
      </p:sp>
      <p:sp>
        <p:nvSpPr>
          <p:cNvPr id="31"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0DE9ABA-5C0A-43BF-8A3E-359836B0CE10}" type="slidenum">
              <a:rPr lang="en-US" altLang="zh-CN" sz="1400">
                <a:solidFill>
                  <a:schemeClr val="bg2"/>
                </a:solidFill>
                <a:latin typeface="Tahoma" panose="020B0604030504040204" pitchFamily="34" charset="0"/>
              </a:rPr>
              <a:pPr eaLnBrk="1" hangingPunct="1"/>
              <a:t>36</a:t>
            </a:fld>
            <a:endParaRPr lang="en-US" altLang="zh-CN" sz="1400">
              <a:solidFill>
                <a:schemeClr val="bg2"/>
              </a:solidFill>
              <a:latin typeface="Tahoma" panose="020B0604030504040204" pitchFamily="34" charset="0"/>
            </a:endParaRPr>
          </a:p>
        </p:txBody>
      </p:sp>
      <p:graphicFrame>
        <p:nvGraphicFramePr>
          <p:cNvPr id="220192" name="Group 32"/>
          <p:cNvGraphicFramePr>
            <a:graphicFrameLocks noGrp="1"/>
          </p:cNvGraphicFramePr>
          <p:nvPr/>
        </p:nvGraphicFramePr>
        <p:xfrm>
          <a:off x="468313" y="1397000"/>
          <a:ext cx="8280400" cy="4175125"/>
        </p:xfrm>
        <a:graphic>
          <a:graphicData uri="http://schemas.openxmlformats.org/drawingml/2006/table">
            <a:tbl>
              <a:tblPr/>
              <a:tblGrid>
                <a:gridCol w="3240087"/>
                <a:gridCol w="2279650"/>
                <a:gridCol w="2760663"/>
              </a:tblGrid>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输入／输出设备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占用地址数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地址</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(16</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进制</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39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硬盘控制器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16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320</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32F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软盘控制器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8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3F0</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3F7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彩色图形显示适配器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16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3D0</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3DF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异步通讯控制器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8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3F8</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3FF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0" name="Rectangle 3"/>
          <p:cNvSpPr>
            <a:spLocks noGrp="1" noChangeArrowheads="1"/>
          </p:cNvSpPr>
          <p:nvPr>
            <p:ph idx="1"/>
          </p:nvPr>
        </p:nvSpPr>
        <p:spPr>
          <a:xfrm>
            <a:off x="685800" y="620713"/>
            <a:ext cx="7772400" cy="5322887"/>
          </a:xfrm>
        </p:spPr>
        <p:txBody>
          <a:bodyPr/>
          <a:lstStyle/>
          <a:p>
            <a:pPr algn="just" eaLnBrk="1" hangingPunct="1"/>
            <a:r>
              <a:rPr lang="en-US" altLang="zh-CN" smtClean="0"/>
              <a:t>I/O</a:t>
            </a:r>
            <a:r>
              <a:rPr lang="zh-CN" altLang="en-US" smtClean="0"/>
              <a:t>端口独立编址方式的优点：</a:t>
            </a:r>
          </a:p>
          <a:p>
            <a:pPr algn="just" eaLnBrk="1" hangingPunct="1"/>
            <a:r>
              <a:rPr lang="zh-CN" altLang="en-US" smtClean="0"/>
              <a:t>① </a:t>
            </a:r>
            <a:r>
              <a:rPr lang="en-US" altLang="zh-CN" smtClean="0"/>
              <a:t>I/O</a:t>
            </a:r>
            <a:r>
              <a:rPr lang="zh-CN" altLang="en-US" smtClean="0"/>
              <a:t>端口具有独立的地址空间，不占用内存空间。</a:t>
            </a:r>
          </a:p>
          <a:p>
            <a:pPr algn="just" eaLnBrk="1" hangingPunct="1"/>
            <a:r>
              <a:rPr lang="zh-CN" altLang="en-US" smtClean="0"/>
              <a:t>② </a:t>
            </a:r>
            <a:r>
              <a:rPr lang="en-US" altLang="zh-CN" smtClean="0"/>
              <a:t>I/O</a:t>
            </a:r>
            <a:r>
              <a:rPr lang="zh-CN" altLang="en-US" smtClean="0"/>
              <a:t>指令中的地址字段的长度较短，可以节省指令存储空间和指令执行时间。</a:t>
            </a:r>
          </a:p>
          <a:p>
            <a:pPr algn="just" eaLnBrk="1" hangingPunct="1"/>
            <a:r>
              <a:rPr lang="zh-CN" altLang="en-US" smtClean="0"/>
              <a:t>③ 由于访问存储器和访问</a:t>
            </a:r>
            <a:r>
              <a:rPr lang="en-US" altLang="zh-CN" smtClean="0"/>
              <a:t>I/O</a:t>
            </a:r>
            <a:r>
              <a:rPr lang="zh-CN" altLang="en-US" smtClean="0"/>
              <a:t>端口使用不同的指令，因此编制的程序比较清晰易读。</a:t>
            </a:r>
          </a:p>
          <a:p>
            <a:pPr algn="just" eaLnBrk="1" hangingPunct="1"/>
            <a:r>
              <a:rPr lang="en-US" altLang="zh-CN" smtClean="0"/>
              <a:t>I/O</a:t>
            </a:r>
            <a:r>
              <a:rPr lang="zh-CN" altLang="en-US" smtClean="0"/>
              <a:t>端口独立编址方式的缺点：</a:t>
            </a:r>
          </a:p>
          <a:p>
            <a:pPr algn="just" eaLnBrk="1" hangingPunct="1"/>
            <a:r>
              <a:rPr lang="en-US" altLang="zh-CN" smtClean="0"/>
              <a:t>I/O</a:t>
            </a:r>
            <a:r>
              <a:rPr lang="zh-CN" altLang="en-US" smtClean="0"/>
              <a:t>操作指令的种类通常没有存储器操作指令丰富，设计程序时不够方便。</a:t>
            </a:r>
          </a:p>
        </p:txBody>
      </p:sp>
      <p:sp>
        <p:nvSpPr>
          <p:cNvPr id="3" name="日期占位符 3"/>
          <p:cNvSpPr>
            <a:spLocks noGrp="1"/>
          </p:cNvSpPr>
          <p:nvPr>
            <p:ph type="dt" sz="half" idx="10"/>
          </p:nvPr>
        </p:nvSpPr>
        <p:spPr/>
        <p:txBody>
          <a:bodyPr/>
          <a:lstStyle/>
          <a:p>
            <a:pPr>
              <a:defRPr/>
            </a:pPr>
            <a:fld id="{47CD9588-DA49-401F-A134-E92A2A2E68EB}"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2AA598F-0F5F-4669-BDF0-5FD0995D43F9}" type="slidenum">
              <a:rPr lang="en-US" altLang="zh-CN" sz="1400">
                <a:solidFill>
                  <a:schemeClr val="bg2"/>
                </a:solidFill>
                <a:latin typeface="Tahoma" panose="020B0604030504040204" pitchFamily="34" charset="0"/>
              </a:rPr>
              <a:pPr eaLnBrk="1" hangingPunct="1"/>
              <a:t>37</a:t>
            </a:fld>
            <a:endParaRPr lang="en-US" altLang="zh-CN" sz="1400">
              <a:solidFill>
                <a:schemeClr val="bg2"/>
              </a:solidFill>
              <a:latin typeface="Tahoma" panose="020B060403050404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solidFill>
                  <a:schemeClr val="tx1"/>
                </a:solidFill>
              </a:rPr>
              <a:t>（</a:t>
            </a:r>
            <a:r>
              <a:rPr lang="en-US" altLang="zh-CN" smtClean="0">
                <a:solidFill>
                  <a:schemeClr val="tx1"/>
                </a:solidFill>
              </a:rPr>
              <a:t>2</a:t>
            </a:r>
            <a:r>
              <a:rPr lang="zh-CN" altLang="en-US" smtClean="0">
                <a:solidFill>
                  <a:schemeClr val="tx1"/>
                </a:solidFill>
              </a:rPr>
              <a:t>） </a:t>
            </a:r>
            <a:r>
              <a:rPr lang="en-US" altLang="zh-CN" smtClean="0">
                <a:solidFill>
                  <a:schemeClr val="tx1"/>
                </a:solidFill>
              </a:rPr>
              <a:t>I/O</a:t>
            </a:r>
            <a:r>
              <a:rPr lang="zh-CN" altLang="en-US" smtClean="0">
                <a:solidFill>
                  <a:schemeClr val="tx1"/>
                </a:solidFill>
              </a:rPr>
              <a:t>端口与主存统一编址</a:t>
            </a:r>
            <a:r>
              <a:rPr lang="zh-CN" altLang="en-US" smtClean="0">
                <a:solidFill>
                  <a:srgbClr val="FFFF00"/>
                </a:solidFill>
              </a:rPr>
              <a:t/>
            </a:r>
            <a:br>
              <a:rPr lang="zh-CN" altLang="en-US" smtClean="0">
                <a:solidFill>
                  <a:srgbClr val="FFFF00"/>
                </a:solidFill>
              </a:rPr>
            </a:br>
            <a:endParaRPr lang="zh-CN" altLang="en-US" smtClean="0"/>
          </a:p>
        </p:txBody>
      </p:sp>
      <p:sp>
        <p:nvSpPr>
          <p:cNvPr id="56323" name="内容占位符 2"/>
          <p:cNvSpPr>
            <a:spLocks noGrp="1"/>
          </p:cNvSpPr>
          <p:nvPr>
            <p:ph idx="1"/>
          </p:nvPr>
        </p:nvSpPr>
        <p:spPr/>
        <p:txBody>
          <a:bodyPr/>
          <a:lstStyle/>
          <a:p>
            <a:pPr algn="just" eaLnBrk="1" hangingPunct="1"/>
            <a:r>
              <a:rPr lang="zh-CN" altLang="en-US" smtClean="0"/>
              <a:t>将一个</a:t>
            </a:r>
            <a:r>
              <a:rPr lang="en-US" altLang="zh-CN" smtClean="0"/>
              <a:t>I/O</a:t>
            </a:r>
            <a:r>
              <a:rPr lang="zh-CN" altLang="en-US" smtClean="0"/>
              <a:t>端口作为存储器中的一个单元对待，每一个</a:t>
            </a:r>
            <a:r>
              <a:rPr lang="en-US" altLang="zh-CN" smtClean="0"/>
              <a:t>I/O</a:t>
            </a:r>
            <a:r>
              <a:rPr lang="zh-CN" altLang="en-US" smtClean="0"/>
              <a:t>端口占用一个存储器单元地址。编址时将</a:t>
            </a:r>
            <a:r>
              <a:rPr lang="en-US" altLang="zh-CN" smtClean="0"/>
              <a:t>I/O</a:t>
            </a:r>
            <a:r>
              <a:rPr lang="zh-CN" altLang="en-US" smtClean="0"/>
              <a:t>端口与存储器单元一起进行编址。</a:t>
            </a:r>
          </a:p>
          <a:p>
            <a:pPr algn="just" eaLnBrk="1" hangingPunct="1"/>
            <a:r>
              <a:rPr lang="zh-CN" altLang="en-US" smtClean="0"/>
              <a:t>又称为</a:t>
            </a:r>
            <a:r>
              <a:rPr lang="zh-CN" altLang="en-US" smtClean="0">
                <a:solidFill>
                  <a:srgbClr val="FFFF00"/>
                </a:solidFill>
              </a:rPr>
              <a:t>存储器对应的输入输出方式或存储器映象编址方式</a:t>
            </a:r>
            <a:r>
              <a:rPr lang="zh-CN" altLang="en-US" smtClean="0"/>
              <a:t>。</a:t>
            </a:r>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4355914-D458-43D2-B4CD-EC2E7912B75B}" type="slidenum">
              <a:rPr lang="en-US" altLang="zh-CN" sz="1400">
                <a:solidFill>
                  <a:schemeClr val="bg2"/>
                </a:solidFill>
                <a:latin typeface="Tahoma" panose="020B0604030504040204" pitchFamily="34" charset="0"/>
              </a:rPr>
              <a:pPr eaLnBrk="1" hangingPunct="1"/>
              <a:t>38</a:t>
            </a:fld>
            <a:endParaRPr lang="en-US" altLang="zh-CN" sz="1400">
              <a:solidFill>
                <a:schemeClr val="bg2"/>
              </a:solidFill>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8" name="Rectangle 2"/>
          <p:cNvSpPr>
            <a:spLocks noGrp="1" noChangeArrowheads="1"/>
          </p:cNvSpPr>
          <p:nvPr>
            <p:ph idx="1"/>
          </p:nvPr>
        </p:nvSpPr>
        <p:spPr>
          <a:xfrm>
            <a:off x="611188" y="476250"/>
            <a:ext cx="7772400" cy="649288"/>
          </a:xfrm>
        </p:spPr>
        <p:txBody>
          <a:bodyPr/>
          <a:lstStyle/>
          <a:p>
            <a:pPr eaLnBrk="1" hangingPunct="1">
              <a:buFontTx/>
              <a:buNone/>
            </a:pPr>
            <a:r>
              <a:rPr lang="en-US" altLang="zh-CN" sz="3600" smtClean="0">
                <a:ea typeface="隶书" panose="02010509060101010101" pitchFamily="49" charset="-122"/>
              </a:rPr>
              <a:t>I/O</a:t>
            </a:r>
            <a:r>
              <a:rPr lang="zh-CN" altLang="en-US" sz="3600" smtClean="0">
                <a:ea typeface="隶书" panose="02010509060101010101" pitchFamily="49" charset="-122"/>
              </a:rPr>
              <a:t>端口与主存统一编址</a:t>
            </a:r>
          </a:p>
        </p:txBody>
      </p:sp>
      <p:sp>
        <p:nvSpPr>
          <p:cNvPr id="13" name="日期占位符 3"/>
          <p:cNvSpPr>
            <a:spLocks noGrp="1"/>
          </p:cNvSpPr>
          <p:nvPr>
            <p:ph type="dt" sz="half" idx="10"/>
          </p:nvPr>
        </p:nvSpPr>
        <p:spPr/>
        <p:txBody>
          <a:bodyPr/>
          <a:lstStyle/>
          <a:p>
            <a:pPr>
              <a:defRPr/>
            </a:pPr>
            <a:fld id="{53AED914-CD5F-4839-A99E-957EFDC104A8}" type="datetime1">
              <a:rPr lang="zh-CN" altLang="en-US"/>
              <a:pPr>
                <a:defRPr/>
              </a:pPr>
              <a:t>2021/9/12</a:t>
            </a:fld>
            <a:endParaRPr lang="en-US" altLang="zh-CN"/>
          </a:p>
        </p:txBody>
      </p:sp>
      <p:sp>
        <p:nvSpPr>
          <p:cNvPr id="1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742EB33-B061-4071-8F2A-AB75C6ED93C7}" type="slidenum">
              <a:rPr lang="en-US" altLang="zh-CN" sz="1400">
                <a:solidFill>
                  <a:schemeClr val="bg2"/>
                </a:solidFill>
                <a:latin typeface="Tahoma" panose="020B0604030504040204" pitchFamily="34" charset="0"/>
              </a:rPr>
              <a:pPr eaLnBrk="1" hangingPunct="1"/>
              <a:t>39</a:t>
            </a:fld>
            <a:endParaRPr lang="en-US" altLang="zh-CN" sz="1400">
              <a:solidFill>
                <a:schemeClr val="bg2"/>
              </a:solidFill>
              <a:latin typeface="Tahoma" panose="020B0604030504040204" pitchFamily="34" charset="0"/>
            </a:endParaRPr>
          </a:p>
        </p:txBody>
      </p:sp>
      <p:graphicFrame>
        <p:nvGraphicFramePr>
          <p:cNvPr id="221187" name="Group 3"/>
          <p:cNvGraphicFramePr>
            <a:graphicFrameLocks noGrp="1"/>
          </p:cNvGraphicFramePr>
          <p:nvPr/>
        </p:nvGraphicFramePr>
        <p:xfrm>
          <a:off x="3059113" y="1341438"/>
          <a:ext cx="3384550" cy="4525962"/>
        </p:xfrm>
        <a:graphic>
          <a:graphicData uri="http://schemas.openxmlformats.org/drawingml/2006/table">
            <a:tbl>
              <a:tblPr/>
              <a:tblGrid>
                <a:gridCol w="3384550"/>
              </a:tblGrid>
              <a:tr h="18161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3600" b="1" i="0" u="none" strike="noStrike" cap="none" normalizeH="0" baseline="0" smtClean="0">
                          <a:ln>
                            <a:noFill/>
                          </a:ln>
                          <a:solidFill>
                            <a:schemeClr val="tx1"/>
                          </a:solidFill>
                          <a:effectLst/>
                          <a:latin typeface="Times New Roman" pitchFamily="18" charset="0"/>
                          <a:ea typeface="宋体" pitchFamily="2" charset="-122"/>
                        </a:rPr>
                        <a:t>内存</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3600" b="1" i="0" u="none" strike="noStrike" cap="none" normalizeH="0" baseline="0" smtClean="0">
                          <a:ln>
                            <a:noFill/>
                          </a:ln>
                          <a:solidFill>
                            <a:schemeClr val="tx1"/>
                          </a:solidFill>
                          <a:effectLst/>
                          <a:latin typeface="Times New Roman" pitchFamily="18" charset="0"/>
                          <a:ea typeface="宋体" pitchFamily="2" charset="-122"/>
                        </a:rPr>
                        <a:t>I/O</a:t>
                      </a:r>
                      <a:r>
                        <a:rPr kumimoji="1" lang="zh-CN" altLang="en-US" sz="3600" b="1" i="0" u="none" strike="noStrike" cap="none" normalizeH="0" baseline="0" smtClean="0">
                          <a:ln>
                            <a:noFill/>
                          </a:ln>
                          <a:solidFill>
                            <a:schemeClr val="tx1"/>
                          </a:solidFill>
                          <a:effectLst/>
                          <a:latin typeface="Times New Roman" pitchFamily="18" charset="0"/>
                          <a:ea typeface="宋体" pitchFamily="2" charset="-122"/>
                        </a:rPr>
                        <a:t>端口</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41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3600" b="1" i="0" u="none" strike="noStrike" cap="none" normalizeH="0" baseline="0" smtClean="0">
                          <a:ln>
                            <a:noFill/>
                          </a:ln>
                          <a:solidFill>
                            <a:schemeClr val="tx1"/>
                          </a:solidFill>
                          <a:effectLst/>
                          <a:latin typeface="Times New Roman" pitchFamily="18" charset="0"/>
                          <a:ea typeface="宋体" pitchFamily="2" charset="-122"/>
                        </a:rPr>
                        <a:t>内存</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zh-CN" smtClean="0"/>
              <a:t>9.1.1  I/O</a:t>
            </a:r>
            <a:r>
              <a:rPr lang="zh-CN" altLang="en-US" smtClean="0"/>
              <a:t>系统需解决的主要问题</a:t>
            </a:r>
          </a:p>
        </p:txBody>
      </p:sp>
      <p:sp>
        <p:nvSpPr>
          <p:cNvPr id="10243" name="Rectangle 3"/>
          <p:cNvSpPr>
            <a:spLocks noGrp="1" noChangeArrowheads="1"/>
          </p:cNvSpPr>
          <p:nvPr>
            <p:ph idx="1"/>
          </p:nvPr>
        </p:nvSpPr>
        <p:spPr>
          <a:xfrm>
            <a:off x="457200" y="1295400"/>
            <a:ext cx="8305800" cy="5105400"/>
          </a:xfrm>
        </p:spPr>
        <p:txBody>
          <a:bodyPr/>
          <a:lstStyle/>
          <a:p>
            <a:pPr eaLnBrk="1" hangingPunct="1"/>
            <a:r>
              <a:rPr lang="en-US" altLang="zh-CN" smtClean="0"/>
              <a:t>I/O</a:t>
            </a:r>
            <a:r>
              <a:rPr lang="zh-CN" altLang="en-US" smtClean="0"/>
              <a:t>系统主要用于解决主机与外部设备间的数据交换的问题，使外设与主机能够协调一致地工作。</a:t>
            </a:r>
            <a:endParaRPr lang="en-US" altLang="zh-CN" smtClean="0"/>
          </a:p>
          <a:p>
            <a:pPr eaLnBrk="1" hangingPunct="1"/>
            <a:r>
              <a:rPr lang="zh-CN" altLang="en-US" smtClean="0"/>
              <a:t> （</a:t>
            </a:r>
            <a:r>
              <a:rPr lang="en-US" altLang="zh-CN" smtClean="0"/>
              <a:t>1</a:t>
            </a:r>
            <a:r>
              <a:rPr lang="zh-CN" altLang="en-US" smtClean="0"/>
              <a:t>） 使处理机与外设在数据处理的速度上能够相互匹配。</a:t>
            </a:r>
            <a:br>
              <a:rPr lang="zh-CN" altLang="en-US" smtClean="0"/>
            </a:br>
            <a:r>
              <a:rPr lang="zh-CN" altLang="en-US" smtClean="0"/>
              <a:t>解决方法：缓冲技术 </a:t>
            </a:r>
          </a:p>
          <a:p>
            <a:pPr eaLnBrk="1" hangingPunct="1"/>
            <a:r>
              <a:rPr lang="zh-CN" altLang="en-US" smtClean="0"/>
              <a:t>（</a:t>
            </a:r>
            <a:r>
              <a:rPr lang="en-US" altLang="zh-CN" smtClean="0"/>
              <a:t>2</a:t>
            </a:r>
            <a:r>
              <a:rPr lang="zh-CN" altLang="en-US" smtClean="0"/>
              <a:t>） 使处理机与外设能够并行工作，以提高整个计算机系统的工作效率。</a:t>
            </a:r>
            <a:br>
              <a:rPr lang="zh-CN" altLang="en-US" smtClean="0"/>
            </a:br>
            <a:r>
              <a:rPr lang="zh-CN" altLang="en-US" smtClean="0"/>
              <a:t>解决方法：减少处理机对外设的直接控制，甚至处理机不再干预对外设的控制，而交由专门的硬件装置去实现对外部设备的管理与监督</a:t>
            </a:r>
            <a:r>
              <a:rPr lang="zh-CN" altLang="en-US" smtClean="0">
                <a:latin typeface="宋体" panose="02010600030101010101" pitchFamily="2" charset="-122"/>
              </a:rPr>
              <a:t>。</a:t>
            </a:r>
            <a:endParaRPr lang="zh-CN" altLang="en-US" smtClean="0"/>
          </a:p>
        </p:txBody>
      </p:sp>
      <p:sp>
        <p:nvSpPr>
          <p:cNvPr id="4" name="日期占位符 3"/>
          <p:cNvSpPr>
            <a:spLocks noGrp="1"/>
          </p:cNvSpPr>
          <p:nvPr>
            <p:ph type="dt" sz="half" idx="10"/>
          </p:nvPr>
        </p:nvSpPr>
        <p:spPr/>
        <p:txBody>
          <a:bodyPr/>
          <a:lstStyle/>
          <a:p>
            <a:pPr>
              <a:defRPr/>
            </a:pPr>
            <a:fld id="{D1F09CAC-DA07-4130-91F9-7E71D7FD9496}"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34B8B02-A19E-44DA-ABD5-243C5DAF5322}" type="slidenum">
              <a:rPr lang="en-US" altLang="zh-CN" sz="1400">
                <a:solidFill>
                  <a:schemeClr val="bg2"/>
                </a:solidFill>
                <a:latin typeface="Tahoma" panose="020B0604030504040204" pitchFamily="34" charset="0"/>
              </a:rPr>
              <a:pPr eaLnBrk="1" hangingPunct="1"/>
              <a:t>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2" name="Rectangle 2"/>
          <p:cNvSpPr>
            <a:spLocks noGrp="1" noChangeArrowheads="1"/>
          </p:cNvSpPr>
          <p:nvPr>
            <p:ph idx="1"/>
          </p:nvPr>
        </p:nvSpPr>
        <p:spPr>
          <a:xfrm>
            <a:off x="685800" y="609600"/>
            <a:ext cx="7772400" cy="5867400"/>
          </a:xfrm>
        </p:spPr>
        <p:txBody>
          <a:bodyPr/>
          <a:lstStyle/>
          <a:p>
            <a:pPr algn="just" eaLnBrk="1" hangingPunct="1"/>
            <a:r>
              <a:rPr lang="en-US" altLang="zh-CN" smtClean="0"/>
              <a:t>I/O</a:t>
            </a:r>
            <a:r>
              <a:rPr lang="zh-CN" altLang="en-US" smtClean="0"/>
              <a:t>端口与主存统一编址方式的优点：</a:t>
            </a:r>
          </a:p>
          <a:p>
            <a:pPr algn="just" eaLnBrk="1" hangingPunct="1"/>
            <a:r>
              <a:rPr lang="zh-CN" altLang="en-US" smtClean="0"/>
              <a:t>① </a:t>
            </a:r>
            <a:r>
              <a:rPr lang="en-US" altLang="zh-CN" smtClean="0"/>
              <a:t>CPU</a:t>
            </a:r>
            <a:r>
              <a:rPr lang="zh-CN" altLang="en-US" smtClean="0"/>
              <a:t>可使用所有存储器操作指令对</a:t>
            </a:r>
            <a:r>
              <a:rPr lang="en-US" altLang="zh-CN" smtClean="0"/>
              <a:t>I/O</a:t>
            </a:r>
            <a:r>
              <a:rPr lang="zh-CN" altLang="en-US" smtClean="0"/>
              <a:t>端口中数据进行操作，十分灵活和方便。</a:t>
            </a:r>
          </a:p>
          <a:p>
            <a:pPr algn="just" eaLnBrk="1" hangingPunct="1"/>
            <a:r>
              <a:rPr lang="zh-CN" altLang="en-US" smtClean="0"/>
              <a:t>② 不需要用专门的指令及控制信号区分是存储器还是</a:t>
            </a:r>
            <a:r>
              <a:rPr lang="en-US" altLang="zh-CN" smtClean="0"/>
              <a:t>I/O</a:t>
            </a:r>
            <a:r>
              <a:rPr lang="zh-CN" altLang="en-US" smtClean="0"/>
              <a:t>操作。使得系统相对简单。</a:t>
            </a:r>
          </a:p>
          <a:p>
            <a:pPr algn="just" eaLnBrk="1" hangingPunct="1"/>
            <a:r>
              <a:rPr lang="en-US" altLang="zh-CN" smtClean="0"/>
              <a:t>I/O</a:t>
            </a:r>
            <a:r>
              <a:rPr lang="zh-CN" altLang="en-US" smtClean="0"/>
              <a:t>端口与主存统一编址方式存在的问题：</a:t>
            </a:r>
          </a:p>
          <a:p>
            <a:pPr algn="just" eaLnBrk="1" hangingPunct="1"/>
            <a:r>
              <a:rPr lang="zh-CN" altLang="en-US" smtClean="0"/>
              <a:t>① </a:t>
            </a:r>
            <a:r>
              <a:rPr lang="en-US" altLang="zh-CN" smtClean="0"/>
              <a:t>I/O</a:t>
            </a:r>
            <a:r>
              <a:rPr lang="zh-CN" altLang="en-US" smtClean="0"/>
              <a:t>端口占用了内存单元的部分地址空间，使内存容量减小。</a:t>
            </a:r>
          </a:p>
          <a:p>
            <a:pPr algn="just" eaLnBrk="1" hangingPunct="1"/>
            <a:r>
              <a:rPr lang="zh-CN" altLang="en-US" smtClean="0"/>
              <a:t>② 由于在程序中不易分清指令访问的是存储器还是</a:t>
            </a:r>
            <a:r>
              <a:rPr lang="en-US" altLang="zh-CN" smtClean="0"/>
              <a:t>I/O</a:t>
            </a:r>
            <a:r>
              <a:rPr lang="zh-CN" altLang="en-US" smtClean="0"/>
              <a:t>端口，所以采用这种方式编制的程序不易阅读。</a:t>
            </a:r>
          </a:p>
        </p:txBody>
      </p:sp>
      <p:sp>
        <p:nvSpPr>
          <p:cNvPr id="3" name="日期占位符 3"/>
          <p:cNvSpPr>
            <a:spLocks noGrp="1"/>
          </p:cNvSpPr>
          <p:nvPr>
            <p:ph type="dt" sz="half" idx="10"/>
          </p:nvPr>
        </p:nvSpPr>
        <p:spPr/>
        <p:txBody>
          <a:bodyPr/>
          <a:lstStyle/>
          <a:p>
            <a:pPr>
              <a:defRPr/>
            </a:pPr>
            <a:fld id="{34704A09-18F7-44B9-B046-B8C2846CEACD}"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21CC6C0-AB48-457C-84F0-5E5720A79537}" type="slidenum">
              <a:rPr lang="en-US" altLang="zh-CN" sz="1400">
                <a:solidFill>
                  <a:schemeClr val="bg2"/>
                </a:solidFill>
                <a:latin typeface="Tahoma" panose="020B0604030504040204" pitchFamily="34" charset="0"/>
              </a:rPr>
              <a:pPr eaLnBrk="1" hangingPunct="1"/>
              <a:t>40</a:t>
            </a:fld>
            <a:endParaRPr lang="en-US" altLang="zh-CN" sz="1400">
              <a:solidFill>
                <a:schemeClr val="bg2"/>
              </a:solidFill>
              <a:latin typeface="Tahoma" panose="020B060403050404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xfrm>
            <a:off x="457200" y="381000"/>
            <a:ext cx="8001000" cy="685800"/>
          </a:xfrm>
        </p:spPr>
        <p:txBody>
          <a:bodyPr lIns="36000" rIns="36000"/>
          <a:lstStyle/>
          <a:p>
            <a:pPr algn="just" eaLnBrk="1" hangingPunct="1"/>
            <a:r>
              <a:rPr lang="en-US" altLang="zh-CN" smtClean="0"/>
              <a:t>9.2.2  I/O </a:t>
            </a:r>
            <a:r>
              <a:rPr lang="zh-CN" altLang="en-US" smtClean="0"/>
              <a:t>接口的分类</a:t>
            </a:r>
          </a:p>
        </p:txBody>
      </p:sp>
      <p:sp>
        <p:nvSpPr>
          <p:cNvPr id="59397" name="Rectangle 3"/>
          <p:cNvSpPr>
            <a:spLocks noGrp="1" noChangeArrowheads="1"/>
          </p:cNvSpPr>
          <p:nvPr>
            <p:ph idx="1"/>
          </p:nvPr>
        </p:nvSpPr>
        <p:spPr>
          <a:xfrm>
            <a:off x="685800" y="1371600"/>
            <a:ext cx="7772400" cy="4648200"/>
          </a:xfrm>
        </p:spPr>
        <p:txBody>
          <a:bodyPr/>
          <a:lstStyle/>
          <a:p>
            <a:pPr eaLnBrk="1" hangingPunct="1"/>
            <a:r>
              <a:rPr lang="en-US" altLang="zh-CN" smtClean="0"/>
              <a:t>1.</a:t>
            </a:r>
            <a:r>
              <a:rPr lang="zh-CN" altLang="en-US" smtClean="0"/>
              <a:t>并行接口与串行接口</a:t>
            </a:r>
          </a:p>
          <a:p>
            <a:pPr eaLnBrk="1" hangingPunct="1"/>
            <a:r>
              <a:rPr lang="zh-CN" altLang="en-US" smtClean="0">
                <a:solidFill>
                  <a:srgbClr val="FFFF00"/>
                </a:solidFill>
              </a:rPr>
              <a:t>并行接口</a:t>
            </a:r>
            <a:r>
              <a:rPr lang="zh-CN" altLang="en-US" smtClean="0"/>
              <a:t>：接口与设备之间的信息传送是将一个字或一个字节的所有位同时并行地进行传送的。</a:t>
            </a:r>
          </a:p>
          <a:p>
            <a:pPr eaLnBrk="1" hangingPunct="1"/>
            <a:r>
              <a:rPr lang="zh-CN" altLang="en-US" smtClean="0">
                <a:solidFill>
                  <a:srgbClr val="FFFF00"/>
                </a:solidFill>
              </a:rPr>
              <a:t>串行接口</a:t>
            </a:r>
            <a:r>
              <a:rPr lang="zh-CN" altLang="en-US" smtClean="0"/>
              <a:t>：接口与设备之间的信息传送是逐位串行进行的。</a:t>
            </a:r>
          </a:p>
        </p:txBody>
      </p:sp>
      <p:sp>
        <p:nvSpPr>
          <p:cNvPr id="4" name="日期占位符 3"/>
          <p:cNvSpPr>
            <a:spLocks noGrp="1"/>
          </p:cNvSpPr>
          <p:nvPr>
            <p:ph type="dt" sz="half" idx="10"/>
          </p:nvPr>
        </p:nvSpPr>
        <p:spPr/>
        <p:txBody>
          <a:bodyPr/>
          <a:lstStyle/>
          <a:p>
            <a:pPr>
              <a:defRPr/>
            </a:pPr>
            <a:fld id="{D44473A2-8541-4713-B4E0-DC0EBA949177}"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229BAFD-78CE-4F17-9A1E-151A03489513}" type="slidenum">
              <a:rPr lang="en-US" altLang="zh-CN" sz="1400">
                <a:solidFill>
                  <a:schemeClr val="bg2"/>
                </a:solidFill>
                <a:latin typeface="Tahoma" panose="020B0604030504040204" pitchFamily="34" charset="0"/>
              </a:rPr>
              <a:pPr eaLnBrk="1" hangingPunct="1"/>
              <a:t>41</a:t>
            </a:fld>
            <a:endParaRPr lang="en-US" altLang="zh-CN" sz="1400">
              <a:solidFill>
                <a:schemeClr val="bg2"/>
              </a:solidFill>
              <a:latin typeface="Tahom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日期占位符 3"/>
          <p:cNvSpPr>
            <a:spLocks noGrp="1"/>
          </p:cNvSpPr>
          <p:nvPr>
            <p:ph type="dt" sz="half" idx="10"/>
          </p:nvPr>
        </p:nvSpPr>
        <p:spPr/>
        <p:txBody>
          <a:bodyPr/>
          <a:lstStyle/>
          <a:p>
            <a:pPr>
              <a:defRPr/>
            </a:pPr>
            <a:fld id="{4A787516-494F-4838-96CF-D4C771A13A88}" type="datetime1">
              <a:rPr lang="zh-CN" altLang="en-US"/>
              <a:pPr>
                <a:defRPr/>
              </a:pPr>
              <a:t>2021/9/12</a:t>
            </a:fld>
            <a:endParaRPr lang="en-US" altLang="zh-CN"/>
          </a:p>
        </p:txBody>
      </p:sp>
      <p:sp>
        <p:nvSpPr>
          <p:cNvPr id="20"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1924D63-1B45-4871-BD44-CBFEC80FBAEE}" type="slidenum">
              <a:rPr lang="en-US" altLang="zh-CN" sz="1400">
                <a:solidFill>
                  <a:schemeClr val="bg2"/>
                </a:solidFill>
                <a:latin typeface="Tahoma" panose="020B0604030504040204" pitchFamily="34" charset="0"/>
              </a:rPr>
              <a:pPr eaLnBrk="1" hangingPunct="1"/>
              <a:t>42</a:t>
            </a:fld>
            <a:endParaRPr lang="en-US" altLang="zh-CN" sz="1400">
              <a:solidFill>
                <a:schemeClr val="bg2"/>
              </a:solidFill>
              <a:latin typeface="Tahoma" panose="020B0604030504040204" pitchFamily="34" charset="0"/>
            </a:endParaRPr>
          </a:p>
        </p:txBody>
      </p:sp>
      <p:sp>
        <p:nvSpPr>
          <p:cNvPr id="60420" name="Text Box 2"/>
          <p:cNvSpPr txBox="1">
            <a:spLocks noChangeArrowheads="1"/>
          </p:cNvSpPr>
          <p:nvPr/>
        </p:nvSpPr>
        <p:spPr bwMode="auto">
          <a:xfrm>
            <a:off x="1981200" y="787400"/>
            <a:ext cx="593725" cy="2032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主机</a:t>
            </a:r>
          </a:p>
        </p:txBody>
      </p:sp>
      <p:sp>
        <p:nvSpPr>
          <p:cNvPr id="60421" name="Text Box 3"/>
          <p:cNvSpPr txBox="1">
            <a:spLocks noChangeArrowheads="1"/>
          </p:cNvSpPr>
          <p:nvPr/>
        </p:nvSpPr>
        <p:spPr bwMode="auto">
          <a:xfrm>
            <a:off x="4065588" y="787400"/>
            <a:ext cx="593725" cy="2032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串行接口</a:t>
            </a:r>
          </a:p>
        </p:txBody>
      </p:sp>
      <p:sp>
        <p:nvSpPr>
          <p:cNvPr id="60422" name="AutoShape 4"/>
          <p:cNvSpPr>
            <a:spLocks noChangeArrowheads="1"/>
          </p:cNvSpPr>
          <p:nvPr/>
        </p:nvSpPr>
        <p:spPr bwMode="auto">
          <a:xfrm>
            <a:off x="2590800" y="1752600"/>
            <a:ext cx="1474788" cy="355600"/>
          </a:xfrm>
          <a:prstGeom prst="leftRightArrow">
            <a:avLst>
              <a:gd name="adj1" fmla="val 50000"/>
              <a:gd name="adj2" fmla="val 82946"/>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60423" name="Text Box 5"/>
          <p:cNvSpPr txBox="1">
            <a:spLocks noChangeArrowheads="1"/>
          </p:cNvSpPr>
          <p:nvPr/>
        </p:nvSpPr>
        <p:spPr bwMode="auto">
          <a:xfrm>
            <a:off x="6340475" y="787400"/>
            <a:ext cx="593725" cy="2032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外设</a:t>
            </a:r>
          </a:p>
        </p:txBody>
      </p:sp>
      <p:sp>
        <p:nvSpPr>
          <p:cNvPr id="60424" name="Line 6"/>
          <p:cNvSpPr>
            <a:spLocks noChangeShapeType="1"/>
          </p:cNvSpPr>
          <p:nvPr/>
        </p:nvSpPr>
        <p:spPr bwMode="auto">
          <a:xfrm>
            <a:off x="4659313" y="1295400"/>
            <a:ext cx="1681162"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5" name="Text Box 7"/>
          <p:cNvSpPr txBox="1">
            <a:spLocks noChangeArrowheads="1"/>
          </p:cNvSpPr>
          <p:nvPr/>
        </p:nvSpPr>
        <p:spPr bwMode="auto">
          <a:xfrm>
            <a:off x="4953000" y="889000"/>
            <a:ext cx="10874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TxD</a:t>
            </a:r>
          </a:p>
        </p:txBody>
      </p:sp>
      <p:sp>
        <p:nvSpPr>
          <p:cNvPr id="60426" name="Line 8"/>
          <p:cNvSpPr>
            <a:spLocks noChangeShapeType="1"/>
          </p:cNvSpPr>
          <p:nvPr/>
        </p:nvSpPr>
        <p:spPr bwMode="auto">
          <a:xfrm>
            <a:off x="4659313" y="2311400"/>
            <a:ext cx="1681162" cy="15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Text Box 9"/>
          <p:cNvSpPr txBox="1">
            <a:spLocks noChangeArrowheads="1"/>
          </p:cNvSpPr>
          <p:nvPr/>
        </p:nvSpPr>
        <p:spPr bwMode="auto">
          <a:xfrm>
            <a:off x="4953000" y="1905000"/>
            <a:ext cx="10874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RxD</a:t>
            </a:r>
          </a:p>
        </p:txBody>
      </p:sp>
      <p:sp>
        <p:nvSpPr>
          <p:cNvPr id="60428" name="Text Box 10"/>
          <p:cNvSpPr txBox="1">
            <a:spLocks noChangeArrowheads="1"/>
          </p:cNvSpPr>
          <p:nvPr/>
        </p:nvSpPr>
        <p:spPr bwMode="auto">
          <a:xfrm>
            <a:off x="2819400" y="1219200"/>
            <a:ext cx="10874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D</a:t>
            </a:r>
            <a:r>
              <a:rPr lang="en-US" altLang="zh-CN" sz="2000" b="1" baseline="-25000"/>
              <a:t>n</a:t>
            </a:r>
            <a:r>
              <a:rPr lang="zh-CN" altLang="en-US" sz="2000" b="1" baseline="-25000"/>
              <a:t>－</a:t>
            </a:r>
            <a:r>
              <a:rPr lang="en-US" altLang="zh-CN" sz="2000" b="1" baseline="-25000"/>
              <a:t>1</a:t>
            </a:r>
            <a:r>
              <a:rPr lang="zh-CN" altLang="en-US" sz="2000" b="1" baseline="-25000"/>
              <a:t>～</a:t>
            </a:r>
            <a:r>
              <a:rPr lang="en-US" altLang="zh-CN" sz="2000" b="1" baseline="-25000"/>
              <a:t>0</a:t>
            </a:r>
          </a:p>
        </p:txBody>
      </p:sp>
      <p:sp>
        <p:nvSpPr>
          <p:cNvPr id="60429" name="Text Box 11"/>
          <p:cNvSpPr txBox="1">
            <a:spLocks noChangeArrowheads="1"/>
          </p:cNvSpPr>
          <p:nvPr/>
        </p:nvSpPr>
        <p:spPr bwMode="auto">
          <a:xfrm>
            <a:off x="1981200" y="3657600"/>
            <a:ext cx="593725" cy="2032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主机</a:t>
            </a:r>
          </a:p>
        </p:txBody>
      </p:sp>
      <p:sp>
        <p:nvSpPr>
          <p:cNvPr id="60430" name="Text Box 12"/>
          <p:cNvSpPr txBox="1">
            <a:spLocks noChangeArrowheads="1"/>
          </p:cNvSpPr>
          <p:nvPr/>
        </p:nvSpPr>
        <p:spPr bwMode="auto">
          <a:xfrm>
            <a:off x="4065588" y="3657600"/>
            <a:ext cx="593725" cy="2032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并行接口</a:t>
            </a:r>
          </a:p>
        </p:txBody>
      </p:sp>
      <p:sp>
        <p:nvSpPr>
          <p:cNvPr id="60431" name="AutoShape 13"/>
          <p:cNvSpPr>
            <a:spLocks noChangeArrowheads="1"/>
          </p:cNvSpPr>
          <p:nvPr/>
        </p:nvSpPr>
        <p:spPr bwMode="auto">
          <a:xfrm>
            <a:off x="2590800" y="4597400"/>
            <a:ext cx="1474788" cy="355600"/>
          </a:xfrm>
          <a:prstGeom prst="leftRightArrow">
            <a:avLst>
              <a:gd name="adj1" fmla="val 50000"/>
              <a:gd name="adj2" fmla="val 82946"/>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60432" name="Text Box 14"/>
          <p:cNvSpPr txBox="1">
            <a:spLocks noChangeArrowheads="1"/>
          </p:cNvSpPr>
          <p:nvPr/>
        </p:nvSpPr>
        <p:spPr bwMode="auto">
          <a:xfrm>
            <a:off x="6340475" y="3657600"/>
            <a:ext cx="593725" cy="2032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外设</a:t>
            </a:r>
          </a:p>
        </p:txBody>
      </p:sp>
      <p:sp>
        <p:nvSpPr>
          <p:cNvPr id="60433" name="Text Box 15"/>
          <p:cNvSpPr txBox="1">
            <a:spLocks noChangeArrowheads="1"/>
          </p:cNvSpPr>
          <p:nvPr/>
        </p:nvSpPr>
        <p:spPr bwMode="auto">
          <a:xfrm>
            <a:off x="2819400" y="4089400"/>
            <a:ext cx="10874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D</a:t>
            </a:r>
            <a:r>
              <a:rPr lang="en-US" altLang="zh-CN" sz="2000" b="1" baseline="-25000"/>
              <a:t>n</a:t>
            </a:r>
            <a:r>
              <a:rPr lang="zh-CN" altLang="en-US" sz="2000" b="1" baseline="-25000"/>
              <a:t>－</a:t>
            </a:r>
            <a:r>
              <a:rPr lang="en-US" altLang="zh-CN" sz="2000" b="1" baseline="-25000"/>
              <a:t>1</a:t>
            </a:r>
            <a:r>
              <a:rPr lang="zh-CN" altLang="en-US" sz="2000" b="1" baseline="-25000"/>
              <a:t>～</a:t>
            </a:r>
            <a:r>
              <a:rPr lang="en-US" altLang="zh-CN" sz="2000" b="1" baseline="-25000"/>
              <a:t>0</a:t>
            </a:r>
          </a:p>
        </p:txBody>
      </p:sp>
      <p:sp>
        <p:nvSpPr>
          <p:cNvPr id="60434" name="AutoShape 16"/>
          <p:cNvSpPr>
            <a:spLocks noChangeArrowheads="1"/>
          </p:cNvSpPr>
          <p:nvPr/>
        </p:nvSpPr>
        <p:spPr bwMode="auto">
          <a:xfrm>
            <a:off x="4664075" y="4597400"/>
            <a:ext cx="1676400" cy="355600"/>
          </a:xfrm>
          <a:prstGeom prst="leftRightArrow">
            <a:avLst>
              <a:gd name="adj1" fmla="val 50000"/>
              <a:gd name="adj2" fmla="val 94286"/>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60435" name="Text Box 17"/>
          <p:cNvSpPr txBox="1">
            <a:spLocks noChangeArrowheads="1"/>
          </p:cNvSpPr>
          <p:nvPr/>
        </p:nvSpPr>
        <p:spPr bwMode="auto">
          <a:xfrm>
            <a:off x="4948238" y="4089400"/>
            <a:ext cx="10874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I/O</a:t>
            </a:r>
            <a:r>
              <a:rPr lang="en-US" altLang="zh-CN" sz="2000" b="1" baseline="-25000">
                <a:latin typeface="宋体" panose="02010600030101010101" pitchFamily="2" charset="-122"/>
              </a:rPr>
              <a:t>n</a:t>
            </a:r>
            <a:r>
              <a:rPr lang="zh-CN" altLang="en-US" sz="2000" b="1" baseline="-25000">
                <a:latin typeface="宋体" panose="02010600030101010101" pitchFamily="2" charset="-122"/>
              </a:rPr>
              <a:t>－</a:t>
            </a:r>
            <a:r>
              <a:rPr lang="en-US" altLang="zh-CN" sz="2000" b="1" baseline="-25000">
                <a:latin typeface="宋体" panose="02010600030101010101" pitchFamily="2" charset="-122"/>
              </a:rPr>
              <a:t>1</a:t>
            </a:r>
            <a:r>
              <a:rPr lang="zh-CN" altLang="en-US" sz="2000" b="1" baseline="-25000">
                <a:latin typeface="宋体" panose="02010600030101010101" pitchFamily="2" charset="-122"/>
              </a:rPr>
              <a:t>～</a:t>
            </a:r>
            <a:r>
              <a:rPr lang="en-US" altLang="zh-CN" sz="2000" b="1" baseline="-25000">
                <a:latin typeface="宋体" panose="02010600030101010101" pitchFamily="2" charset="-122"/>
              </a:rPr>
              <a:t>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Rectangle 2"/>
          <p:cNvSpPr>
            <a:spLocks noGrp="1" noChangeArrowheads="1"/>
          </p:cNvSpPr>
          <p:nvPr>
            <p:ph idx="1"/>
          </p:nvPr>
        </p:nvSpPr>
        <p:spPr>
          <a:xfrm>
            <a:off x="533400" y="457200"/>
            <a:ext cx="7924800" cy="5486400"/>
          </a:xfrm>
        </p:spPr>
        <p:txBody>
          <a:bodyPr/>
          <a:lstStyle/>
          <a:p>
            <a:pPr eaLnBrk="1" hangingPunct="1"/>
            <a:r>
              <a:rPr lang="en-US" altLang="zh-CN" smtClean="0">
                <a:latin typeface="宋体" panose="02010600030101010101" pitchFamily="2" charset="-122"/>
              </a:rPr>
              <a:t>2.</a:t>
            </a:r>
            <a:r>
              <a:rPr lang="zh-CN" altLang="en-US" smtClean="0">
                <a:latin typeface="宋体" panose="02010600030101010101" pitchFamily="2" charset="-122"/>
              </a:rPr>
              <a:t>同步接口与异步接口</a:t>
            </a:r>
          </a:p>
          <a:p>
            <a:pPr eaLnBrk="1" hangingPunct="1"/>
            <a:r>
              <a:rPr lang="zh-CN" altLang="en-US" smtClean="0">
                <a:solidFill>
                  <a:srgbClr val="FFFF00"/>
                </a:solidFill>
                <a:latin typeface="宋体" panose="02010600030101010101" pitchFamily="2" charset="-122"/>
              </a:rPr>
              <a:t>同步接口</a:t>
            </a:r>
            <a:r>
              <a:rPr lang="zh-CN" altLang="en-US" smtClean="0">
                <a:latin typeface="宋体" panose="02010600030101010101" pitchFamily="2" charset="-122"/>
              </a:rPr>
              <a:t>：一般与同步总线相连，接口与总线采用统一时钟信号，无论</a:t>
            </a:r>
            <a:r>
              <a:rPr lang="en-US" altLang="zh-CN" smtClean="0">
                <a:latin typeface="宋体" panose="02010600030101010101" pitchFamily="2" charset="-122"/>
              </a:rPr>
              <a:t>CPU</a:t>
            </a:r>
            <a:r>
              <a:rPr lang="zh-CN" altLang="en-US" smtClean="0">
                <a:latin typeface="宋体" panose="02010600030101010101" pitchFamily="2" charset="-122"/>
              </a:rPr>
              <a:t>与</a:t>
            </a:r>
            <a:r>
              <a:rPr lang="en-US" altLang="zh-CN" smtClean="0">
                <a:latin typeface="宋体" panose="02010600030101010101" pitchFamily="2" charset="-122"/>
              </a:rPr>
              <a:t>I/O</a:t>
            </a:r>
            <a:r>
              <a:rPr lang="zh-CN" altLang="en-US" smtClean="0">
                <a:latin typeface="宋体" panose="02010600030101010101" pitchFamily="2" charset="-122"/>
              </a:rPr>
              <a:t>设备，还是存储器与</a:t>
            </a:r>
            <a:r>
              <a:rPr lang="en-US" altLang="zh-CN" smtClean="0">
                <a:latin typeface="宋体" panose="02010600030101010101" pitchFamily="2" charset="-122"/>
              </a:rPr>
              <a:t>I/O</a:t>
            </a:r>
            <a:r>
              <a:rPr lang="zh-CN" altLang="en-US" smtClean="0">
                <a:latin typeface="宋体" panose="02010600030101010101" pitchFamily="2" charset="-122"/>
              </a:rPr>
              <a:t>设备交换信息，都与总线同步时钟脉冲同步。</a:t>
            </a:r>
          </a:p>
          <a:p>
            <a:pPr eaLnBrk="1" hangingPunct="1"/>
            <a:r>
              <a:rPr lang="zh-CN" altLang="en-US" smtClean="0">
                <a:solidFill>
                  <a:srgbClr val="FFFF00"/>
                </a:solidFill>
                <a:latin typeface="宋体" panose="02010600030101010101" pitchFamily="2" charset="-122"/>
              </a:rPr>
              <a:t>异步接口</a:t>
            </a:r>
            <a:r>
              <a:rPr lang="zh-CN" altLang="en-US" smtClean="0">
                <a:latin typeface="宋体" panose="02010600030101010101" pitchFamily="2" charset="-122"/>
              </a:rPr>
              <a:t>：与异步总线相连，接口与系统总线之间采用异步应答方式。</a:t>
            </a:r>
          </a:p>
        </p:txBody>
      </p:sp>
      <p:sp>
        <p:nvSpPr>
          <p:cNvPr id="3" name="日期占位符 3"/>
          <p:cNvSpPr>
            <a:spLocks noGrp="1"/>
          </p:cNvSpPr>
          <p:nvPr>
            <p:ph type="dt" sz="half" idx="10"/>
          </p:nvPr>
        </p:nvSpPr>
        <p:spPr/>
        <p:txBody>
          <a:bodyPr/>
          <a:lstStyle/>
          <a:p>
            <a:pPr>
              <a:defRPr/>
            </a:pPr>
            <a:fld id="{73D0BF40-E78F-4023-90E8-03C1BC641700}"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C68ADEB-61A8-4F90-BC40-49FA866C53B9}" type="slidenum">
              <a:rPr lang="en-US" altLang="zh-CN" sz="1400">
                <a:solidFill>
                  <a:schemeClr val="bg2"/>
                </a:solidFill>
                <a:latin typeface="Tahoma" panose="020B0604030504040204" pitchFamily="34" charset="0"/>
              </a:rPr>
              <a:pPr eaLnBrk="1" hangingPunct="1"/>
              <a:t>43</a:t>
            </a:fld>
            <a:endParaRPr lang="en-US" altLang="zh-CN" sz="1400">
              <a:solidFill>
                <a:schemeClr val="bg2"/>
              </a:solidFill>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8" name="Rectangle 2"/>
          <p:cNvSpPr>
            <a:spLocks noGrp="1" noChangeArrowheads="1"/>
          </p:cNvSpPr>
          <p:nvPr>
            <p:ph idx="1"/>
          </p:nvPr>
        </p:nvSpPr>
        <p:spPr>
          <a:xfrm>
            <a:off x="685800" y="609600"/>
            <a:ext cx="7772400" cy="5334000"/>
          </a:xfrm>
        </p:spPr>
        <p:txBody>
          <a:bodyPr/>
          <a:lstStyle/>
          <a:p>
            <a:pPr eaLnBrk="1" hangingPunct="1"/>
            <a:r>
              <a:rPr lang="en-US" altLang="zh-CN" smtClean="0">
                <a:latin typeface="宋体" panose="02010600030101010101" pitchFamily="2" charset="-122"/>
              </a:rPr>
              <a:t>3.</a:t>
            </a:r>
            <a:r>
              <a:rPr lang="zh-CN" altLang="en-US" smtClean="0"/>
              <a:t>直接程序控制、程序中断和直接存储器存取接口</a:t>
            </a:r>
            <a:endParaRPr lang="zh-CN" altLang="en-US" smtClean="0">
              <a:latin typeface="宋体" panose="02010600030101010101" pitchFamily="2" charset="-122"/>
            </a:endParaRPr>
          </a:p>
          <a:p>
            <a:pPr eaLnBrk="1" hangingPunct="1"/>
            <a:r>
              <a:rPr lang="zh-CN" altLang="en-US" smtClean="0">
                <a:solidFill>
                  <a:srgbClr val="FFFF00"/>
                </a:solidFill>
              </a:rPr>
              <a:t>直接程序控制接口</a:t>
            </a:r>
            <a:r>
              <a:rPr lang="zh-CN" altLang="en-US" smtClean="0"/>
              <a:t>：采用直接程序控制方式进行信息交换的接口。</a:t>
            </a:r>
          </a:p>
          <a:p>
            <a:pPr eaLnBrk="1" hangingPunct="1"/>
            <a:r>
              <a:rPr lang="zh-CN" altLang="en-US" smtClean="0">
                <a:solidFill>
                  <a:srgbClr val="FFFF00"/>
                </a:solidFill>
              </a:rPr>
              <a:t>程序中断接口</a:t>
            </a:r>
            <a:r>
              <a:rPr lang="zh-CN" altLang="en-US" smtClean="0"/>
              <a:t>：主机与外设以程序中断方式进行信息交换控制的接口。</a:t>
            </a:r>
          </a:p>
          <a:p>
            <a:pPr eaLnBrk="1" hangingPunct="1"/>
            <a:r>
              <a:rPr lang="zh-CN" altLang="en-US" smtClean="0">
                <a:solidFill>
                  <a:srgbClr val="FFFF00"/>
                </a:solidFill>
              </a:rPr>
              <a:t>直接存储器存取接口</a:t>
            </a:r>
            <a:r>
              <a:rPr lang="zh-CN" altLang="en-US" smtClean="0"/>
              <a:t>：以直接存储器存取</a:t>
            </a:r>
            <a:r>
              <a:rPr lang="en-US" altLang="zh-CN" smtClean="0"/>
              <a:t>(DMA)</a:t>
            </a:r>
            <a:r>
              <a:rPr lang="zh-CN" altLang="en-US" smtClean="0"/>
              <a:t>方式控制信息传送的接口。</a:t>
            </a:r>
          </a:p>
        </p:txBody>
      </p:sp>
      <p:sp>
        <p:nvSpPr>
          <p:cNvPr id="3" name="日期占位符 3"/>
          <p:cNvSpPr>
            <a:spLocks noGrp="1"/>
          </p:cNvSpPr>
          <p:nvPr>
            <p:ph type="dt" sz="half" idx="10"/>
          </p:nvPr>
        </p:nvSpPr>
        <p:spPr/>
        <p:txBody>
          <a:bodyPr/>
          <a:lstStyle/>
          <a:p>
            <a:pPr>
              <a:defRPr/>
            </a:pPr>
            <a:fld id="{5D4E343E-6794-4E63-A535-59321C7E9D91}"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84B36C3-CA2A-459E-9843-83BF4AAFE7D8}" type="slidenum">
              <a:rPr lang="en-US" altLang="zh-CN" sz="1400">
                <a:solidFill>
                  <a:schemeClr val="bg2"/>
                </a:solidFill>
                <a:latin typeface="Tahoma" panose="020B0604030504040204" pitchFamily="34" charset="0"/>
              </a:rPr>
              <a:pPr eaLnBrk="1" hangingPunct="1"/>
              <a:t>44</a:t>
            </a:fld>
            <a:endParaRPr lang="en-US" altLang="zh-CN" sz="1400">
              <a:solidFill>
                <a:schemeClr val="bg2"/>
              </a:solidFill>
              <a:latin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zh-CN" altLang="en-US" smtClean="0"/>
              <a:t>接口的基本组成</a:t>
            </a:r>
          </a:p>
        </p:txBody>
      </p:sp>
      <p:sp>
        <p:nvSpPr>
          <p:cNvPr id="5" name="日期占位符 3"/>
          <p:cNvSpPr>
            <a:spLocks noGrp="1"/>
          </p:cNvSpPr>
          <p:nvPr>
            <p:ph type="dt" sz="half" idx="10"/>
          </p:nvPr>
        </p:nvSpPr>
        <p:spPr/>
        <p:txBody>
          <a:bodyPr/>
          <a:lstStyle/>
          <a:p>
            <a:pPr>
              <a:defRPr/>
            </a:pPr>
            <a:fld id="{8721DE11-509A-4640-AEFE-6584891BFFD2}"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CA44583-B96C-4170-AD44-028DEB38F240}" type="slidenum">
              <a:rPr lang="en-US" altLang="zh-CN" sz="1400">
                <a:solidFill>
                  <a:schemeClr val="bg2"/>
                </a:solidFill>
                <a:latin typeface="Tahoma" panose="020B0604030504040204" pitchFamily="34" charset="0"/>
              </a:rPr>
              <a:pPr eaLnBrk="1" hangingPunct="1"/>
              <a:t>45</a:t>
            </a:fld>
            <a:endParaRPr lang="en-US" altLang="zh-CN" sz="1400">
              <a:solidFill>
                <a:schemeClr val="bg2"/>
              </a:solidFill>
              <a:latin typeface="Tahoma" panose="020B0604030504040204" pitchFamily="34" charset="0"/>
            </a:endParaRPr>
          </a:p>
        </p:txBody>
      </p:sp>
      <p:sp>
        <p:nvSpPr>
          <p:cNvPr id="4102" name="Rectangle 3"/>
          <p:cNvSpPr>
            <a:spLocks noChangeArrowheads="1"/>
          </p:cNvSpPr>
          <p:nvPr/>
        </p:nvSpPr>
        <p:spPr bwMode="auto">
          <a:xfrm>
            <a:off x="1857375" y="2490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4098" name="Object 4"/>
          <p:cNvGraphicFramePr>
            <a:graphicFrameLocks noChangeAspect="1"/>
          </p:cNvGraphicFramePr>
          <p:nvPr/>
        </p:nvGraphicFramePr>
        <p:xfrm>
          <a:off x="428625" y="1500188"/>
          <a:ext cx="8420100" cy="3354387"/>
        </p:xfrm>
        <a:graphic>
          <a:graphicData uri="http://schemas.openxmlformats.org/presentationml/2006/ole">
            <mc:AlternateContent xmlns:mc="http://schemas.openxmlformats.org/markup-compatibility/2006">
              <mc:Choice xmlns:v="urn:schemas-microsoft-com:vml" Requires="v">
                <p:oleObj spid="_x0000_s4103" r:id="rId3" imgW="5688393" imgH="1993870" progId="">
                  <p:embed/>
                </p:oleObj>
              </mc:Choice>
              <mc:Fallback>
                <p:oleObj r:id="rId3" imgW="5688393" imgH="199387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500188"/>
                        <a:ext cx="8420100" cy="3354387"/>
                      </a:xfrm>
                      <a:prstGeom prst="rect">
                        <a:avLst/>
                      </a:prstGeom>
                      <a:solidFill>
                        <a:schemeClr val="tx2"/>
                      </a:solidFill>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2" name="Rectangle 2"/>
          <p:cNvSpPr>
            <a:spLocks noGrp="1" noChangeArrowheads="1"/>
          </p:cNvSpPr>
          <p:nvPr>
            <p:ph idx="1"/>
          </p:nvPr>
        </p:nvSpPr>
        <p:spPr>
          <a:xfrm>
            <a:off x="457200" y="609600"/>
            <a:ext cx="8305800" cy="5638800"/>
          </a:xfrm>
        </p:spPr>
        <p:txBody>
          <a:bodyPr/>
          <a:lstStyle/>
          <a:p>
            <a:pPr eaLnBrk="1" hangingPunct="1"/>
            <a:r>
              <a:rPr lang="en-US" altLang="zh-CN" smtClean="0"/>
              <a:t>⑴  </a:t>
            </a:r>
            <a:r>
              <a:rPr lang="zh-CN" altLang="en-US" smtClean="0">
                <a:solidFill>
                  <a:srgbClr val="FFFF00"/>
                </a:solidFill>
              </a:rPr>
              <a:t>设备选择电路</a:t>
            </a:r>
          </a:p>
          <a:p>
            <a:pPr eaLnBrk="1" hangingPunct="1"/>
            <a:r>
              <a:rPr lang="zh-CN" altLang="en-US" smtClean="0">
                <a:latin typeface="宋体" panose="02010600030101010101" pitchFamily="2" charset="-122"/>
              </a:rPr>
              <a:t>用于接收总线传来的地址信息，经译码后，决定选择哪个设备或</a:t>
            </a:r>
            <a:r>
              <a:rPr lang="en-US" altLang="zh-CN" smtClean="0">
                <a:latin typeface="宋体" panose="02010600030101010101" pitchFamily="2" charset="-122"/>
              </a:rPr>
              <a:t>I/O</a:t>
            </a:r>
            <a:r>
              <a:rPr lang="zh-CN" altLang="en-US" smtClean="0">
                <a:latin typeface="宋体" panose="02010600030101010101" pitchFamily="2" charset="-122"/>
              </a:rPr>
              <a:t>接口内部的部件。</a:t>
            </a:r>
          </a:p>
          <a:p>
            <a:pPr eaLnBrk="1" hangingPunct="1"/>
            <a:r>
              <a:rPr lang="zh-CN" altLang="en-US" smtClean="0">
                <a:latin typeface="宋体" panose="02010600030101010101" pitchFamily="2" charset="-122"/>
              </a:rPr>
              <a:t>⑵ </a:t>
            </a:r>
            <a:r>
              <a:rPr lang="zh-CN" altLang="en-US" smtClean="0">
                <a:solidFill>
                  <a:srgbClr val="FFFF00"/>
                </a:solidFill>
                <a:latin typeface="宋体" panose="02010600030101010101" pitchFamily="2" charset="-122"/>
              </a:rPr>
              <a:t>数据缓冲寄存器（数据端口）</a:t>
            </a:r>
          </a:p>
          <a:p>
            <a:pPr eaLnBrk="1" hangingPunct="1"/>
            <a:r>
              <a:rPr lang="zh-CN" altLang="en-US" smtClean="0">
                <a:latin typeface="宋体" panose="02010600030101010101" pitchFamily="2" charset="-122"/>
              </a:rPr>
              <a:t>用于存放主机与外设之间要传递的数据信息。</a:t>
            </a:r>
          </a:p>
          <a:p>
            <a:pPr eaLnBrk="1" hangingPunct="1"/>
            <a:r>
              <a:rPr lang="zh-CN" altLang="en-US" smtClean="0">
                <a:latin typeface="宋体" panose="02010600030101010101" pitchFamily="2" charset="-122"/>
              </a:rPr>
              <a:t>⑶ </a:t>
            </a:r>
            <a:r>
              <a:rPr lang="zh-CN" altLang="en-US" smtClean="0">
                <a:solidFill>
                  <a:srgbClr val="FFFF00"/>
                </a:solidFill>
                <a:latin typeface="宋体" panose="02010600030101010101" pitchFamily="2" charset="-122"/>
              </a:rPr>
              <a:t>命令寄存器（控制端口）</a:t>
            </a:r>
          </a:p>
          <a:p>
            <a:pPr eaLnBrk="1" hangingPunct="1"/>
            <a:r>
              <a:rPr lang="zh-CN" altLang="en-US" smtClean="0">
                <a:latin typeface="宋体" panose="02010600030101010101" pitchFamily="2" charset="-122"/>
              </a:rPr>
              <a:t>用于存放主机向外设发送的控制命令。</a:t>
            </a:r>
          </a:p>
          <a:p>
            <a:pPr eaLnBrk="1" hangingPunct="1"/>
            <a:r>
              <a:rPr lang="zh-CN" altLang="en-US" smtClean="0">
                <a:latin typeface="宋体" panose="02010600030101010101" pitchFamily="2" charset="-122"/>
              </a:rPr>
              <a:t>⑷ </a:t>
            </a:r>
            <a:r>
              <a:rPr lang="zh-CN" altLang="en-US" smtClean="0">
                <a:solidFill>
                  <a:srgbClr val="FFFF00"/>
                </a:solidFill>
                <a:latin typeface="宋体" panose="02010600030101010101" pitchFamily="2" charset="-122"/>
              </a:rPr>
              <a:t>状态寄存器（状态端口）</a:t>
            </a:r>
          </a:p>
          <a:p>
            <a:pPr eaLnBrk="1" hangingPunct="1"/>
            <a:r>
              <a:rPr lang="zh-CN" altLang="en-US" smtClean="0">
                <a:latin typeface="宋体" panose="02010600030101010101" pitchFamily="2" charset="-122"/>
              </a:rPr>
              <a:t>用于存放外设或接口的工作状态。</a:t>
            </a:r>
          </a:p>
          <a:p>
            <a:pPr eaLnBrk="1" hangingPunct="1"/>
            <a:r>
              <a:rPr lang="zh-CN" altLang="en-US" smtClean="0">
                <a:latin typeface="宋体" panose="02010600030101010101" pitchFamily="2" charset="-122"/>
              </a:rPr>
              <a:t>⑸ </a:t>
            </a:r>
            <a:r>
              <a:rPr lang="zh-CN" altLang="en-US" smtClean="0">
                <a:solidFill>
                  <a:srgbClr val="FFFF00"/>
                </a:solidFill>
                <a:latin typeface="宋体" panose="02010600030101010101" pitchFamily="2" charset="-122"/>
              </a:rPr>
              <a:t>其它有关部件</a:t>
            </a:r>
          </a:p>
          <a:p>
            <a:pPr eaLnBrk="1" hangingPunct="1"/>
            <a:r>
              <a:rPr lang="zh-CN" altLang="en-US" smtClean="0">
                <a:latin typeface="宋体" panose="02010600030101010101" pitchFamily="2" charset="-122"/>
              </a:rPr>
              <a:t>如中断控制逻辑、</a:t>
            </a:r>
            <a:r>
              <a:rPr lang="en-US" altLang="zh-CN" smtClean="0">
                <a:latin typeface="宋体" panose="02010600030101010101" pitchFamily="2" charset="-122"/>
              </a:rPr>
              <a:t>DMA</a:t>
            </a:r>
            <a:r>
              <a:rPr lang="zh-CN" altLang="en-US" smtClean="0">
                <a:latin typeface="宋体" panose="02010600030101010101" pitchFamily="2" charset="-122"/>
              </a:rPr>
              <a:t>控制逻辑以及各类特殊部件。</a:t>
            </a:r>
          </a:p>
        </p:txBody>
      </p:sp>
      <p:sp>
        <p:nvSpPr>
          <p:cNvPr id="3" name="日期占位符 3"/>
          <p:cNvSpPr>
            <a:spLocks noGrp="1"/>
          </p:cNvSpPr>
          <p:nvPr>
            <p:ph type="dt" sz="half" idx="10"/>
          </p:nvPr>
        </p:nvSpPr>
        <p:spPr/>
        <p:txBody>
          <a:bodyPr/>
          <a:lstStyle/>
          <a:p>
            <a:pPr>
              <a:defRPr/>
            </a:pPr>
            <a:fld id="{90803D65-1D27-49F7-94B0-400EBDFBC3A8}"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5CED3A1E-E7B2-4631-A165-DFAE98A97F38}" type="slidenum">
              <a:rPr lang="en-US" altLang="zh-CN" sz="1400">
                <a:solidFill>
                  <a:schemeClr val="bg2"/>
                </a:solidFill>
                <a:latin typeface="Tahoma" panose="020B0604030504040204" pitchFamily="34" charset="0"/>
              </a:rPr>
              <a:pPr eaLnBrk="1" hangingPunct="1"/>
              <a:t>46</a:t>
            </a:fld>
            <a:endParaRPr lang="en-US" altLang="zh-CN" sz="1400">
              <a:solidFill>
                <a:schemeClr val="bg2"/>
              </a:solidFill>
              <a:latin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7" name="Rectangle 3"/>
          <p:cNvSpPr>
            <a:spLocks noGrp="1" noChangeArrowheads="1"/>
          </p:cNvSpPr>
          <p:nvPr>
            <p:ph type="title"/>
          </p:nvPr>
        </p:nvSpPr>
        <p:spPr>
          <a:xfrm>
            <a:off x="381000" y="381000"/>
            <a:ext cx="8001000" cy="533400"/>
          </a:xfrm>
        </p:spPr>
        <p:txBody>
          <a:bodyPr/>
          <a:lstStyle/>
          <a:p>
            <a:pPr eaLnBrk="1" hangingPunct="1"/>
            <a:r>
              <a:rPr lang="en-US" altLang="zh-CN" smtClean="0"/>
              <a:t>9.3  </a:t>
            </a:r>
            <a:r>
              <a:rPr lang="zh-CN" altLang="en-US" smtClean="0"/>
              <a:t>程序控制方式</a:t>
            </a:r>
          </a:p>
        </p:txBody>
      </p:sp>
      <p:sp>
        <p:nvSpPr>
          <p:cNvPr id="64516" name="Rectangle 2"/>
          <p:cNvSpPr>
            <a:spLocks noGrp="1" noChangeArrowheads="1"/>
          </p:cNvSpPr>
          <p:nvPr>
            <p:ph idx="1"/>
          </p:nvPr>
        </p:nvSpPr>
        <p:spPr>
          <a:xfrm>
            <a:off x="457200" y="1066800"/>
            <a:ext cx="8305800" cy="5334000"/>
          </a:xfrm>
        </p:spPr>
        <p:txBody>
          <a:bodyPr/>
          <a:lstStyle/>
          <a:p>
            <a:pPr eaLnBrk="1" hangingPunct="1"/>
            <a:r>
              <a:rPr lang="zh-CN" altLang="en-US" smtClean="0"/>
              <a:t>程序控制方式的特点：</a:t>
            </a:r>
          </a:p>
          <a:p>
            <a:pPr eaLnBrk="1" hangingPunct="1"/>
            <a:r>
              <a:rPr lang="zh-CN" altLang="en-US" smtClean="0"/>
              <a:t>数据传输操作通过在处理机上执行的</a:t>
            </a:r>
            <a:r>
              <a:rPr lang="en-US" altLang="zh-CN" smtClean="0"/>
              <a:t>I/O</a:t>
            </a:r>
            <a:r>
              <a:rPr lang="zh-CN" altLang="en-US" smtClean="0"/>
              <a:t>指令来实现。</a:t>
            </a:r>
          </a:p>
          <a:p>
            <a:pPr eaLnBrk="1" hangingPunct="1"/>
            <a:r>
              <a:rPr lang="zh-CN" altLang="en-US" smtClean="0"/>
              <a:t>程序控制方式下数据传输的过程：</a:t>
            </a:r>
          </a:p>
          <a:p>
            <a:pPr eaLnBrk="1" hangingPunct="1"/>
            <a:r>
              <a:rPr lang="zh-CN" altLang="en-US" smtClean="0"/>
              <a:t>⑴ </a:t>
            </a:r>
            <a:r>
              <a:rPr lang="zh-CN" altLang="en-US" smtClean="0">
                <a:solidFill>
                  <a:srgbClr val="FFFF00"/>
                </a:solidFill>
              </a:rPr>
              <a:t>输入数据</a:t>
            </a:r>
          </a:p>
          <a:p>
            <a:pPr eaLnBrk="1" hangingPunct="1"/>
            <a:r>
              <a:rPr lang="zh-CN" altLang="en-US" smtClean="0"/>
              <a:t>① </a:t>
            </a:r>
            <a:r>
              <a:rPr lang="en-US" altLang="zh-CN" smtClean="0"/>
              <a:t>CPU</a:t>
            </a:r>
            <a:r>
              <a:rPr lang="zh-CN" altLang="en-US" smtClean="0"/>
              <a:t>执行</a:t>
            </a:r>
            <a:r>
              <a:rPr lang="en-US" altLang="zh-CN" smtClean="0"/>
              <a:t>I/O</a:t>
            </a:r>
            <a:r>
              <a:rPr lang="zh-CN" altLang="en-US" smtClean="0"/>
              <a:t>输入指令，启动输入操作总线周期，将</a:t>
            </a:r>
            <a:r>
              <a:rPr lang="en-US" altLang="zh-CN" smtClean="0"/>
              <a:t>I/O</a:t>
            </a:r>
            <a:r>
              <a:rPr lang="zh-CN" altLang="en-US" smtClean="0"/>
              <a:t>接口数据缓冲寄存器中的数据取到</a:t>
            </a:r>
            <a:r>
              <a:rPr lang="en-US" altLang="zh-CN" smtClean="0"/>
              <a:t>CPU</a:t>
            </a:r>
            <a:r>
              <a:rPr lang="zh-CN" altLang="en-US" smtClean="0"/>
              <a:t>中的累加器中。</a:t>
            </a:r>
          </a:p>
          <a:p>
            <a:pPr eaLnBrk="1" hangingPunct="1"/>
            <a:r>
              <a:rPr lang="zh-CN" altLang="en-US" smtClean="0"/>
              <a:t>② </a:t>
            </a:r>
            <a:r>
              <a:rPr lang="en-US" altLang="zh-CN" smtClean="0"/>
              <a:t>CPU</a:t>
            </a:r>
            <a:r>
              <a:rPr lang="zh-CN" altLang="en-US" smtClean="0"/>
              <a:t>执行写存储器指令，启动写存储器总线周期，将累加器中存放的输入数据写到内存某个单元中。</a:t>
            </a:r>
          </a:p>
        </p:txBody>
      </p:sp>
      <p:sp>
        <p:nvSpPr>
          <p:cNvPr id="4" name="日期占位符 3"/>
          <p:cNvSpPr>
            <a:spLocks noGrp="1"/>
          </p:cNvSpPr>
          <p:nvPr>
            <p:ph type="dt" sz="half" idx="10"/>
          </p:nvPr>
        </p:nvSpPr>
        <p:spPr/>
        <p:txBody>
          <a:bodyPr/>
          <a:lstStyle/>
          <a:p>
            <a:pPr>
              <a:defRPr/>
            </a:pPr>
            <a:fld id="{FB48BD71-BAF2-4931-8D63-CFF9287E4858}"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D97B74C-0914-42E9-A493-9657B313B7F7}" type="slidenum">
              <a:rPr lang="en-US" altLang="zh-CN" sz="1400">
                <a:solidFill>
                  <a:schemeClr val="bg2"/>
                </a:solidFill>
                <a:latin typeface="Tahoma" panose="020B0604030504040204" pitchFamily="34" charset="0"/>
              </a:rPr>
              <a:pPr eaLnBrk="1" hangingPunct="1"/>
              <a:t>47</a:t>
            </a:fld>
            <a:endParaRPr lang="en-US" altLang="zh-CN" sz="1400">
              <a:solidFill>
                <a:schemeClr val="bg2"/>
              </a:solidFill>
              <a:latin typeface="Tahoma" panose="020B060403050404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2"/>
          <p:cNvSpPr>
            <a:spLocks noGrp="1" noChangeArrowheads="1"/>
          </p:cNvSpPr>
          <p:nvPr>
            <p:ph idx="1"/>
          </p:nvPr>
        </p:nvSpPr>
        <p:spPr>
          <a:xfrm>
            <a:off x="457200" y="609600"/>
            <a:ext cx="8001000" cy="5562600"/>
          </a:xfrm>
        </p:spPr>
        <p:txBody>
          <a:bodyPr/>
          <a:lstStyle/>
          <a:p>
            <a:pPr eaLnBrk="1" hangingPunct="1"/>
            <a:r>
              <a:rPr lang="en-US" altLang="zh-CN" smtClean="0">
                <a:latin typeface="宋体" panose="02010600030101010101" pitchFamily="2" charset="-122"/>
              </a:rPr>
              <a:t>⑵ </a:t>
            </a:r>
            <a:r>
              <a:rPr lang="zh-CN" altLang="en-US" smtClean="0">
                <a:solidFill>
                  <a:srgbClr val="FFFF00"/>
                </a:solidFill>
                <a:latin typeface="宋体" panose="02010600030101010101" pitchFamily="2" charset="-122"/>
              </a:rPr>
              <a:t>输出数据</a:t>
            </a:r>
            <a:endParaRPr lang="zh-CN" altLang="en-US" smtClean="0">
              <a:latin typeface="宋体" panose="02010600030101010101" pitchFamily="2" charset="-122"/>
            </a:endParaRPr>
          </a:p>
          <a:p>
            <a:pPr eaLnBrk="1" hangingPunct="1"/>
            <a:r>
              <a:rPr lang="zh-CN" altLang="en-US" smtClean="0"/>
              <a:t>① </a:t>
            </a:r>
            <a:r>
              <a:rPr lang="en-US" altLang="zh-CN" smtClean="0"/>
              <a:t>CPU</a:t>
            </a:r>
            <a:r>
              <a:rPr lang="zh-CN" altLang="en-US" smtClean="0"/>
              <a:t>执行读存储器指令，启动读存储器总线周期，将内存某个单元中存放的待输出数据取到</a:t>
            </a:r>
            <a:r>
              <a:rPr lang="en-US" altLang="zh-CN" smtClean="0"/>
              <a:t>CPU</a:t>
            </a:r>
            <a:r>
              <a:rPr lang="zh-CN" altLang="en-US" smtClean="0"/>
              <a:t>的累加器中。</a:t>
            </a:r>
          </a:p>
          <a:p>
            <a:pPr eaLnBrk="1" hangingPunct="1"/>
            <a:r>
              <a:rPr lang="zh-CN" altLang="en-US" smtClean="0"/>
              <a:t>② </a:t>
            </a:r>
            <a:r>
              <a:rPr lang="en-US" altLang="zh-CN" smtClean="0"/>
              <a:t>CPU</a:t>
            </a:r>
            <a:r>
              <a:rPr lang="zh-CN" altLang="en-US" smtClean="0"/>
              <a:t>执行</a:t>
            </a:r>
            <a:r>
              <a:rPr lang="en-US" altLang="zh-CN" smtClean="0"/>
              <a:t>I/O</a:t>
            </a:r>
            <a:r>
              <a:rPr lang="zh-CN" altLang="en-US" smtClean="0"/>
              <a:t>输出指令，启动输出操作总线周期，将累加器中存放的待输出数据写到设备接口的数据缓冲寄存器中。</a:t>
            </a:r>
          </a:p>
          <a:p>
            <a:pPr eaLnBrk="1" hangingPunct="1"/>
            <a:endParaRPr lang="zh-CN" altLang="en-US" smtClean="0"/>
          </a:p>
          <a:p>
            <a:pPr eaLnBrk="1" hangingPunct="1"/>
            <a:r>
              <a:rPr lang="zh-CN" altLang="en-US" smtClean="0">
                <a:solidFill>
                  <a:srgbClr val="FFFF00"/>
                </a:solidFill>
              </a:rPr>
              <a:t>★</a:t>
            </a:r>
            <a:r>
              <a:rPr lang="zh-CN" altLang="en-US" smtClean="0"/>
              <a:t>在程序控制方式下，内存与外设交换一个数据需要使用两次总线，即需要执行一个访问存储单元的总线周期和一个访问</a:t>
            </a:r>
            <a:r>
              <a:rPr lang="en-US" altLang="zh-CN" smtClean="0"/>
              <a:t>I/O</a:t>
            </a:r>
            <a:r>
              <a:rPr lang="zh-CN" altLang="en-US" smtClean="0"/>
              <a:t>的总线周期。</a:t>
            </a:r>
            <a:r>
              <a:rPr lang="zh-CN" altLang="en-US" smtClean="0">
                <a:latin typeface="宋体" panose="02010600030101010101" pitchFamily="2" charset="-122"/>
              </a:rPr>
              <a:t> </a:t>
            </a:r>
          </a:p>
        </p:txBody>
      </p:sp>
      <p:sp>
        <p:nvSpPr>
          <p:cNvPr id="3" name="日期占位符 3"/>
          <p:cNvSpPr>
            <a:spLocks noGrp="1"/>
          </p:cNvSpPr>
          <p:nvPr>
            <p:ph type="dt" sz="half" idx="10"/>
          </p:nvPr>
        </p:nvSpPr>
        <p:spPr/>
        <p:txBody>
          <a:bodyPr/>
          <a:lstStyle/>
          <a:p>
            <a:pPr>
              <a:defRPr/>
            </a:pPr>
            <a:fld id="{D8915CC8-C817-4D6B-A585-73852631DD55}"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229D340-6CF4-4DA3-9FD4-3AA912772511}" type="slidenum">
              <a:rPr lang="en-US" altLang="zh-CN" sz="1400">
                <a:solidFill>
                  <a:schemeClr val="bg2"/>
                </a:solidFill>
                <a:latin typeface="Tahoma" panose="020B0604030504040204" pitchFamily="34" charset="0"/>
              </a:rPr>
              <a:pPr eaLnBrk="1" hangingPunct="1"/>
              <a:t>48</a:t>
            </a:fld>
            <a:endParaRPr lang="en-US" altLang="zh-CN" sz="1400">
              <a:solidFill>
                <a:schemeClr val="bg2"/>
              </a:solidFill>
              <a:latin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381000" y="381000"/>
            <a:ext cx="8001000" cy="762000"/>
          </a:xfrm>
        </p:spPr>
        <p:txBody>
          <a:bodyPr/>
          <a:lstStyle/>
          <a:p>
            <a:pPr eaLnBrk="1" hangingPunct="1"/>
            <a:r>
              <a:rPr lang="en-US" altLang="zh-CN" smtClean="0"/>
              <a:t>9.3.1  </a:t>
            </a:r>
            <a:r>
              <a:rPr lang="zh-CN" altLang="en-US" smtClean="0"/>
              <a:t>直接程序控制方式 </a:t>
            </a:r>
          </a:p>
        </p:txBody>
      </p:sp>
      <p:sp>
        <p:nvSpPr>
          <p:cNvPr id="66565" name="Rectangle 3"/>
          <p:cNvSpPr>
            <a:spLocks noGrp="1" noChangeArrowheads="1"/>
          </p:cNvSpPr>
          <p:nvPr>
            <p:ph idx="1"/>
          </p:nvPr>
        </p:nvSpPr>
        <p:spPr>
          <a:xfrm>
            <a:off x="685800" y="1295400"/>
            <a:ext cx="7924800" cy="4876800"/>
          </a:xfrm>
        </p:spPr>
        <p:txBody>
          <a:bodyPr/>
          <a:lstStyle/>
          <a:p>
            <a:pPr eaLnBrk="1" hangingPunct="1"/>
            <a:r>
              <a:rPr lang="zh-CN" altLang="en-US" smtClean="0"/>
              <a:t>直接程序控制方式完全通过程序来控制主机与外设之间信息传送。</a:t>
            </a:r>
          </a:p>
          <a:p>
            <a:pPr eaLnBrk="1" hangingPunct="1"/>
            <a:r>
              <a:rPr lang="zh-CN" altLang="en-US" smtClean="0"/>
              <a:t>通常是在用户程序中安排一段由</a:t>
            </a:r>
            <a:r>
              <a:rPr lang="en-US" altLang="zh-CN" smtClean="0"/>
              <a:t>I/O</a:t>
            </a:r>
            <a:r>
              <a:rPr lang="zh-CN" altLang="en-US" smtClean="0"/>
              <a:t>指令和其它指令组成的</a:t>
            </a:r>
            <a:r>
              <a:rPr lang="en-US" altLang="zh-CN" smtClean="0"/>
              <a:t>I/O</a:t>
            </a:r>
            <a:r>
              <a:rPr lang="zh-CN" altLang="en-US" smtClean="0"/>
              <a:t>程序，通过执行</a:t>
            </a:r>
            <a:r>
              <a:rPr lang="en-US" altLang="zh-CN" smtClean="0"/>
              <a:t>I/O</a:t>
            </a:r>
            <a:r>
              <a:rPr lang="zh-CN" altLang="en-US" smtClean="0"/>
              <a:t>程序实现对外设的直接控制。  </a:t>
            </a:r>
          </a:p>
        </p:txBody>
      </p:sp>
      <p:sp>
        <p:nvSpPr>
          <p:cNvPr id="4" name="日期占位符 3"/>
          <p:cNvSpPr>
            <a:spLocks noGrp="1"/>
          </p:cNvSpPr>
          <p:nvPr>
            <p:ph type="dt" sz="half" idx="10"/>
          </p:nvPr>
        </p:nvSpPr>
        <p:spPr/>
        <p:txBody>
          <a:bodyPr/>
          <a:lstStyle/>
          <a:p>
            <a:pPr>
              <a:defRPr/>
            </a:pPr>
            <a:fld id="{C188C59F-B7EA-4788-9CB1-0DD6557137F4}"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60D7834-7F58-4B8D-A0FE-788C0647275C}" type="slidenum">
              <a:rPr lang="en-US" altLang="zh-CN" sz="1400">
                <a:solidFill>
                  <a:schemeClr val="bg2"/>
                </a:solidFill>
                <a:latin typeface="Tahoma" panose="020B0604030504040204" pitchFamily="34" charset="0"/>
              </a:rPr>
              <a:pPr eaLnBrk="1" hangingPunct="1"/>
              <a:t>49</a:t>
            </a:fld>
            <a:endParaRPr lang="en-US" altLang="zh-CN" sz="1400">
              <a:solidFill>
                <a:schemeClr val="bg2"/>
              </a:solidFill>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zh-CN" smtClean="0"/>
              <a:t>9.1.2  I/O</a:t>
            </a:r>
            <a:r>
              <a:rPr lang="zh-CN" altLang="en-US" smtClean="0"/>
              <a:t>系统的组成</a:t>
            </a:r>
          </a:p>
        </p:txBody>
      </p:sp>
      <p:sp>
        <p:nvSpPr>
          <p:cNvPr id="1030" name="Rectangle 3"/>
          <p:cNvSpPr>
            <a:spLocks noGrp="1" noChangeArrowheads="1"/>
          </p:cNvSpPr>
          <p:nvPr>
            <p:ph idx="1"/>
          </p:nvPr>
        </p:nvSpPr>
        <p:spPr>
          <a:xfrm>
            <a:off x="457200" y="1295400"/>
            <a:ext cx="8001000" cy="4648200"/>
          </a:xfrm>
        </p:spPr>
        <p:txBody>
          <a:bodyPr/>
          <a:lstStyle/>
          <a:p>
            <a:pPr eaLnBrk="1" hangingPunct="1"/>
            <a:r>
              <a:rPr lang="zh-CN" altLang="en-US" smtClean="0">
                <a:latin typeface="宋体" panose="02010600030101010101" pitchFamily="2" charset="-122"/>
              </a:rPr>
              <a:t>典型计算机系统中</a:t>
            </a:r>
            <a:r>
              <a:rPr lang="en-US" altLang="zh-CN" smtClean="0"/>
              <a:t>I/O</a:t>
            </a:r>
            <a:r>
              <a:rPr lang="zh-CN" altLang="en-US" smtClean="0">
                <a:latin typeface="宋体" panose="02010600030101010101" pitchFamily="2" charset="-122"/>
              </a:rPr>
              <a:t>系统的组成：</a:t>
            </a:r>
          </a:p>
          <a:p>
            <a:pPr eaLnBrk="1" hangingPunct="1"/>
            <a:r>
              <a:rPr lang="zh-CN" altLang="en-US" smtClean="0">
                <a:latin typeface="宋体" panose="02010600030101010101" pitchFamily="2" charset="-122"/>
              </a:rPr>
              <a:t>系统总线、</a:t>
            </a:r>
            <a:r>
              <a:rPr lang="en-US" altLang="zh-CN" smtClean="0"/>
              <a:t>I/O</a:t>
            </a:r>
            <a:r>
              <a:rPr lang="zh-CN" altLang="en-US" smtClean="0">
                <a:latin typeface="宋体" panose="02010600030101010101" pitchFamily="2" charset="-122"/>
              </a:rPr>
              <a:t>设备接口控制器、</a:t>
            </a:r>
            <a:r>
              <a:rPr lang="en-US" altLang="zh-CN" smtClean="0"/>
              <a:t>I/O</a:t>
            </a:r>
            <a:r>
              <a:rPr lang="zh-CN" altLang="en-US" smtClean="0">
                <a:latin typeface="宋体" panose="02010600030101010101" pitchFamily="2" charset="-122"/>
              </a:rPr>
              <a:t>设备、相关控制软件。 </a:t>
            </a:r>
          </a:p>
        </p:txBody>
      </p:sp>
      <p:sp>
        <p:nvSpPr>
          <p:cNvPr id="6" name="日期占位符 3"/>
          <p:cNvSpPr>
            <a:spLocks noGrp="1"/>
          </p:cNvSpPr>
          <p:nvPr>
            <p:ph type="dt" sz="half" idx="10"/>
          </p:nvPr>
        </p:nvSpPr>
        <p:spPr/>
        <p:txBody>
          <a:bodyPr/>
          <a:lstStyle/>
          <a:p>
            <a:pPr>
              <a:defRPr/>
            </a:pPr>
            <a:fld id="{14DFB037-79AE-47FD-8215-B88035FCB53E}" type="datetime1">
              <a:rPr lang="zh-CN" altLang="en-US"/>
              <a:pPr>
                <a:defRPr/>
              </a:pPr>
              <a:t>2021/9/12</a:t>
            </a:fld>
            <a:endParaRPr lang="en-US" altLang="zh-CN"/>
          </a:p>
        </p:txBody>
      </p:sp>
      <p:sp>
        <p:nvSpPr>
          <p:cNvPr id="8"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A64A945-382F-43BE-B392-A24679070F70}" type="slidenum">
              <a:rPr lang="en-US" altLang="zh-CN" sz="1400">
                <a:solidFill>
                  <a:schemeClr val="bg2"/>
                </a:solidFill>
                <a:latin typeface="Tahoma" panose="020B0604030504040204" pitchFamily="34" charset="0"/>
              </a:rPr>
              <a:pPr eaLnBrk="1" hangingPunct="1"/>
              <a:t>5</a:t>
            </a:fld>
            <a:endParaRPr lang="en-US" altLang="zh-CN" sz="1400">
              <a:solidFill>
                <a:schemeClr val="bg2"/>
              </a:solidFill>
              <a:latin typeface="Tahoma" panose="020B0604030504040204" pitchFamily="34" charset="0"/>
            </a:endParaRPr>
          </a:p>
        </p:txBody>
      </p:sp>
      <p:sp>
        <p:nvSpPr>
          <p:cNvPr id="1031" name="Rectangle 4"/>
          <p:cNvSpPr>
            <a:spLocks noChangeArrowheads="1"/>
          </p:cNvSpPr>
          <p:nvPr/>
        </p:nvSpPr>
        <p:spPr bwMode="auto">
          <a:xfrm>
            <a:off x="2549525" y="1833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1026" name="Object 5"/>
          <p:cNvGraphicFramePr>
            <a:graphicFrameLocks noChangeAspect="1"/>
          </p:cNvGraphicFramePr>
          <p:nvPr/>
        </p:nvGraphicFramePr>
        <p:xfrm>
          <a:off x="571500" y="3071813"/>
          <a:ext cx="8143875" cy="2794000"/>
        </p:xfrm>
        <a:graphic>
          <a:graphicData uri="http://schemas.openxmlformats.org/presentationml/2006/ole">
            <mc:AlternateContent xmlns:mc="http://schemas.openxmlformats.org/markup-compatibility/2006">
              <mc:Choice xmlns:v="urn:schemas-microsoft-com:vml" Requires="v">
                <p:oleObj spid="_x0000_s1032" r:id="rId3" imgW="5100417" imgH="1579814" progId="">
                  <p:embed/>
                </p:oleObj>
              </mc:Choice>
              <mc:Fallback>
                <p:oleObj r:id="rId3" imgW="5100417" imgH="1579814"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071813"/>
                        <a:ext cx="8143875" cy="2794000"/>
                      </a:xfrm>
                      <a:prstGeom prst="rect">
                        <a:avLst/>
                      </a:prstGeom>
                      <a:solidFill>
                        <a:schemeClr val="tx2"/>
                      </a:solidFill>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altLang="zh-CN" smtClean="0"/>
              <a:t>1. </a:t>
            </a:r>
            <a:r>
              <a:rPr lang="zh-CN" altLang="en-US" smtClean="0"/>
              <a:t>直接数据传送方式</a:t>
            </a:r>
          </a:p>
        </p:txBody>
      </p:sp>
      <p:sp>
        <p:nvSpPr>
          <p:cNvPr id="67589" name="Rectangle 3"/>
          <p:cNvSpPr>
            <a:spLocks noGrp="1" noChangeArrowheads="1"/>
          </p:cNvSpPr>
          <p:nvPr>
            <p:ph idx="1"/>
          </p:nvPr>
        </p:nvSpPr>
        <p:spPr/>
        <p:txBody>
          <a:bodyPr/>
          <a:lstStyle/>
          <a:p>
            <a:pPr eaLnBrk="1" hangingPunct="1"/>
            <a:r>
              <a:rPr lang="en-US" altLang="zh-CN" smtClean="0"/>
              <a:t>CPU</a:t>
            </a:r>
            <a:r>
              <a:rPr lang="zh-CN" altLang="en-US" smtClean="0"/>
              <a:t>在控制与外设之间的数据传送之前，不需了解外设的工作状态，也不需考虑同步问题，即可直接执行</a:t>
            </a:r>
            <a:r>
              <a:rPr lang="en-US" altLang="zh-CN" smtClean="0"/>
              <a:t>I/O</a:t>
            </a:r>
            <a:r>
              <a:rPr lang="zh-CN" altLang="en-US" smtClean="0"/>
              <a:t>指令，实现数据传送。</a:t>
            </a:r>
          </a:p>
          <a:p>
            <a:pPr eaLnBrk="1" hangingPunct="1"/>
            <a:r>
              <a:rPr lang="zh-CN" altLang="en-US" smtClean="0"/>
              <a:t>在采用直接数据传送方式进行数据传输的接口中，不需设置状态寄存器及相关逻辑。</a:t>
            </a:r>
          </a:p>
          <a:p>
            <a:pPr eaLnBrk="1" hangingPunct="1"/>
            <a:r>
              <a:rPr lang="zh-CN" altLang="en-US" smtClean="0"/>
              <a:t>直接数据传送方式也称为</a:t>
            </a:r>
            <a:r>
              <a:rPr lang="zh-CN" altLang="en-US" smtClean="0">
                <a:solidFill>
                  <a:srgbClr val="FFFF00"/>
                </a:solidFill>
              </a:rPr>
              <a:t>无条件传送方式</a:t>
            </a:r>
            <a:r>
              <a:rPr lang="zh-CN" altLang="en-US" smtClean="0"/>
              <a:t>，是</a:t>
            </a:r>
            <a:r>
              <a:rPr lang="en-US" altLang="zh-CN" smtClean="0"/>
              <a:t>I/O</a:t>
            </a:r>
            <a:r>
              <a:rPr lang="zh-CN" altLang="en-US" smtClean="0"/>
              <a:t>数据传送控制最简单的一种，多用于</a:t>
            </a:r>
            <a:r>
              <a:rPr lang="en-US" altLang="zh-CN" smtClean="0"/>
              <a:t>I/O</a:t>
            </a:r>
            <a:r>
              <a:rPr lang="zh-CN" altLang="en-US" smtClean="0">
                <a:solidFill>
                  <a:srgbClr val="FFFF00"/>
                </a:solidFill>
              </a:rPr>
              <a:t>操作时间固定且已知</a:t>
            </a:r>
            <a:r>
              <a:rPr lang="zh-CN" altLang="en-US" smtClean="0"/>
              <a:t>的情况下。</a:t>
            </a:r>
          </a:p>
        </p:txBody>
      </p:sp>
      <p:sp>
        <p:nvSpPr>
          <p:cNvPr id="4" name="日期占位符 3"/>
          <p:cNvSpPr>
            <a:spLocks noGrp="1"/>
          </p:cNvSpPr>
          <p:nvPr>
            <p:ph type="dt" sz="half" idx="10"/>
          </p:nvPr>
        </p:nvSpPr>
        <p:spPr/>
        <p:txBody>
          <a:bodyPr/>
          <a:lstStyle/>
          <a:p>
            <a:pPr>
              <a:defRPr/>
            </a:pPr>
            <a:fld id="{4F52A27B-6CC7-4866-A98D-558D89E192F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0A069BC-F8E0-46E2-AC9F-F93BFAAF94B8}" type="slidenum">
              <a:rPr lang="en-US" altLang="zh-CN" sz="1400">
                <a:solidFill>
                  <a:schemeClr val="bg2"/>
                </a:solidFill>
                <a:latin typeface="Tahoma" panose="020B0604030504040204" pitchFamily="34" charset="0"/>
              </a:rPr>
              <a:pPr eaLnBrk="1" hangingPunct="1"/>
              <a:t>50</a:t>
            </a:fld>
            <a:endParaRPr lang="en-US" altLang="zh-CN" sz="1400">
              <a:solidFill>
                <a:schemeClr val="bg2"/>
              </a:solidFill>
              <a:latin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altLang="zh-CN" smtClean="0">
                <a:solidFill>
                  <a:schemeClr val="tx1"/>
                </a:solidFill>
              </a:rPr>
              <a:t>2. </a:t>
            </a:r>
            <a:r>
              <a:rPr lang="zh-CN" altLang="en-US" smtClean="0">
                <a:solidFill>
                  <a:schemeClr val="tx1"/>
                </a:solidFill>
              </a:rPr>
              <a:t>程序查询数据传送控制方式 </a:t>
            </a:r>
          </a:p>
        </p:txBody>
      </p:sp>
      <p:sp>
        <p:nvSpPr>
          <p:cNvPr id="68613" name="Rectangle 3"/>
          <p:cNvSpPr>
            <a:spLocks noGrp="1" noChangeArrowheads="1"/>
          </p:cNvSpPr>
          <p:nvPr>
            <p:ph idx="1"/>
          </p:nvPr>
        </p:nvSpPr>
        <p:spPr/>
        <p:txBody>
          <a:bodyPr/>
          <a:lstStyle/>
          <a:p>
            <a:pPr eaLnBrk="1" hangingPunct="1"/>
            <a:r>
              <a:rPr lang="en-US" altLang="zh-CN" smtClean="0"/>
              <a:t>CPU</a:t>
            </a:r>
            <a:r>
              <a:rPr lang="zh-CN" altLang="en-US" smtClean="0"/>
              <a:t>在进行输入</a:t>
            </a:r>
            <a:r>
              <a:rPr lang="en-US" altLang="zh-CN" smtClean="0"/>
              <a:t>/</a:t>
            </a:r>
            <a:r>
              <a:rPr lang="zh-CN" altLang="en-US" smtClean="0"/>
              <a:t>输出操作之前，先查询外设的状态，只有当外设准备就绪时，才进行数据传送。也称为</a:t>
            </a:r>
            <a:r>
              <a:rPr lang="zh-CN" altLang="en-US" smtClean="0">
                <a:solidFill>
                  <a:srgbClr val="FFFF00"/>
                </a:solidFill>
              </a:rPr>
              <a:t>条件传送方式</a:t>
            </a:r>
            <a:r>
              <a:rPr lang="zh-CN" altLang="en-US" smtClean="0"/>
              <a:t>。</a:t>
            </a:r>
          </a:p>
          <a:p>
            <a:pPr eaLnBrk="1" hangingPunct="1"/>
            <a:r>
              <a:rPr lang="zh-CN" altLang="en-US" smtClean="0"/>
              <a:t>当有关操作的时间未知或不定时，往往采用程序查询方式进行同步控制。</a:t>
            </a:r>
            <a:endParaRPr lang="en-US" altLang="zh-CN" smtClean="0"/>
          </a:p>
          <a:p>
            <a:pPr eaLnBrk="1" hangingPunct="1"/>
            <a:r>
              <a:rPr lang="zh-CN" altLang="en-US" smtClean="0"/>
              <a:t>在程序查询方式中，为了提供程序查询依据，通常需要设置状态寄存器，占用一个或多个</a:t>
            </a:r>
            <a:r>
              <a:rPr lang="en-US" altLang="zh-CN" smtClean="0"/>
              <a:t>I/O</a:t>
            </a:r>
            <a:r>
              <a:rPr lang="zh-CN" altLang="en-US" smtClean="0"/>
              <a:t>端口地址。</a:t>
            </a:r>
          </a:p>
        </p:txBody>
      </p:sp>
      <p:sp>
        <p:nvSpPr>
          <p:cNvPr id="4" name="日期占位符 3"/>
          <p:cNvSpPr>
            <a:spLocks noGrp="1"/>
          </p:cNvSpPr>
          <p:nvPr>
            <p:ph type="dt" sz="half" idx="10"/>
          </p:nvPr>
        </p:nvSpPr>
        <p:spPr/>
        <p:txBody>
          <a:bodyPr/>
          <a:lstStyle/>
          <a:p>
            <a:pPr>
              <a:defRPr/>
            </a:pPr>
            <a:fld id="{130157B4-DABA-4C66-9339-0757681AD22A}"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F3EC3E4-A8A4-46E1-AFDB-03DAA51D3A08}" type="slidenum">
              <a:rPr lang="en-US" altLang="zh-CN" sz="1400">
                <a:solidFill>
                  <a:schemeClr val="bg2"/>
                </a:solidFill>
                <a:latin typeface="Tahoma" panose="020B0604030504040204" pitchFamily="34" charset="0"/>
              </a:rPr>
              <a:pPr eaLnBrk="1" hangingPunct="1"/>
              <a:t>51</a:t>
            </a:fld>
            <a:endParaRPr lang="en-US" altLang="zh-CN" sz="1400">
              <a:solidFill>
                <a:schemeClr val="bg2"/>
              </a:solidFill>
              <a:latin typeface="Tahoma" panose="020B060403050404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zh-CN" altLang="en-US" smtClean="0"/>
              <a:t>程序查询方式</a:t>
            </a:r>
            <a:r>
              <a:rPr lang="en-US" altLang="zh-CN" smtClean="0"/>
              <a:t>I/O</a:t>
            </a:r>
            <a:r>
              <a:rPr lang="zh-CN" altLang="en-US" smtClean="0"/>
              <a:t>程序的操作步骤</a:t>
            </a:r>
          </a:p>
        </p:txBody>
      </p:sp>
      <p:sp>
        <p:nvSpPr>
          <p:cNvPr id="4" name="日期占位符 3"/>
          <p:cNvSpPr>
            <a:spLocks noGrp="1"/>
          </p:cNvSpPr>
          <p:nvPr>
            <p:ph type="dt" sz="half" idx="10"/>
          </p:nvPr>
        </p:nvSpPr>
        <p:spPr/>
        <p:txBody>
          <a:bodyPr/>
          <a:lstStyle/>
          <a:p>
            <a:pPr>
              <a:defRPr/>
            </a:pPr>
            <a:fld id="{59825FC5-AEF9-486F-BBB8-29600194FB71}"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4641C29-3F67-468F-B794-77E59362F798}" type="slidenum">
              <a:rPr lang="en-US" altLang="zh-CN" sz="1400">
                <a:solidFill>
                  <a:schemeClr val="bg2"/>
                </a:solidFill>
                <a:latin typeface="Tahoma" panose="020B0604030504040204" pitchFamily="34" charset="0"/>
              </a:rPr>
              <a:pPr eaLnBrk="1" hangingPunct="1"/>
              <a:t>52</a:t>
            </a:fld>
            <a:endParaRPr lang="en-US" altLang="zh-CN" sz="1400">
              <a:solidFill>
                <a:schemeClr val="bg2"/>
              </a:solidFill>
              <a:latin typeface="Tahoma" panose="020B0604030504040204" pitchFamily="34" charset="0"/>
            </a:endParaRPr>
          </a:p>
        </p:txBody>
      </p:sp>
      <p:graphicFrame>
        <p:nvGraphicFramePr>
          <p:cNvPr id="5122" name="Object 3"/>
          <p:cNvGraphicFramePr>
            <a:graphicFrameLocks noChangeAspect="1"/>
          </p:cNvGraphicFramePr>
          <p:nvPr/>
        </p:nvGraphicFramePr>
        <p:xfrm>
          <a:off x="2667000" y="1066800"/>
          <a:ext cx="4108450" cy="5562600"/>
        </p:xfrm>
        <a:graphic>
          <a:graphicData uri="http://schemas.openxmlformats.org/presentationml/2006/ole">
            <mc:AlternateContent xmlns:mc="http://schemas.openxmlformats.org/markup-compatibility/2006">
              <mc:Choice xmlns:v="urn:schemas-microsoft-com:vml" Requires="v">
                <p:oleObj spid="_x0000_s5126" r:id="rId3" imgW="2247840" imgH="2782080" progId="">
                  <p:embed/>
                </p:oleObj>
              </mc:Choice>
              <mc:Fallback>
                <p:oleObj r:id="rId3" imgW="2247840" imgH="27820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066800"/>
                        <a:ext cx="4108450" cy="5562600"/>
                      </a:xfrm>
                      <a:prstGeom prst="rect">
                        <a:avLst/>
                      </a:prstGeom>
                      <a:solidFill>
                        <a:schemeClr val="tx2"/>
                      </a:solidFill>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7" name="Rectangle 3"/>
          <p:cNvSpPr>
            <a:spLocks noGrp="1" noChangeArrowheads="1"/>
          </p:cNvSpPr>
          <p:nvPr>
            <p:ph type="title"/>
          </p:nvPr>
        </p:nvSpPr>
        <p:spPr>
          <a:xfrm>
            <a:off x="381000" y="381000"/>
            <a:ext cx="8001000" cy="685800"/>
          </a:xfrm>
        </p:spPr>
        <p:txBody>
          <a:bodyPr/>
          <a:lstStyle/>
          <a:p>
            <a:pPr eaLnBrk="1" hangingPunct="1"/>
            <a:r>
              <a:rPr lang="zh-CN" altLang="en-US" smtClean="0">
                <a:latin typeface="宋体" panose="02010600030101010101" pitchFamily="2" charset="-122"/>
              </a:rPr>
              <a:t>例：程序查询式输入接口</a:t>
            </a:r>
            <a:endParaRPr lang="zh-CN" altLang="en-US" smtClean="0">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lstStyle/>
          <a:p>
            <a:pPr>
              <a:defRPr/>
            </a:pPr>
            <a:fld id="{AA83B408-A270-48F9-88BD-38B01548522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7B95D32-5398-46CF-86DD-2C42A23D922B}" type="slidenum">
              <a:rPr lang="en-US" altLang="zh-CN" sz="1400">
                <a:solidFill>
                  <a:schemeClr val="bg2"/>
                </a:solidFill>
                <a:latin typeface="Tahoma" panose="020B0604030504040204" pitchFamily="34" charset="0"/>
              </a:rPr>
              <a:pPr eaLnBrk="1" hangingPunct="1"/>
              <a:t>53</a:t>
            </a:fld>
            <a:endParaRPr lang="en-US" altLang="zh-CN" sz="1400">
              <a:solidFill>
                <a:schemeClr val="bg2"/>
              </a:solidFill>
              <a:latin typeface="Tahoma" panose="020B0604030504040204" pitchFamily="34" charset="0"/>
            </a:endParaRPr>
          </a:p>
        </p:txBody>
      </p:sp>
      <p:pic>
        <p:nvPicPr>
          <p:cNvPr id="69636" name="Picture 2" descr="tu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60" name="Rectangle 2"/>
          <p:cNvSpPr>
            <a:spLocks noGrp="1" noChangeArrowheads="1"/>
          </p:cNvSpPr>
          <p:nvPr>
            <p:ph idx="1"/>
          </p:nvPr>
        </p:nvSpPr>
        <p:spPr>
          <a:xfrm>
            <a:off x="533400" y="609600"/>
            <a:ext cx="8153400" cy="5334000"/>
          </a:xfrm>
        </p:spPr>
        <p:txBody>
          <a:bodyPr/>
          <a:lstStyle/>
          <a:p>
            <a:pPr eaLnBrk="1" hangingPunct="1"/>
            <a:r>
              <a:rPr lang="zh-CN" altLang="en-US" smtClean="0"/>
              <a:t>直接程序控制方式适用于下述场合：</a:t>
            </a:r>
          </a:p>
          <a:p>
            <a:pPr eaLnBrk="1" hangingPunct="1"/>
            <a:r>
              <a:rPr lang="zh-CN" altLang="en-US" smtClean="0"/>
              <a:t>① </a:t>
            </a:r>
            <a:r>
              <a:rPr lang="en-US" altLang="zh-CN" smtClean="0"/>
              <a:t>CPU</a:t>
            </a:r>
            <a:r>
              <a:rPr lang="zh-CN" altLang="en-US" smtClean="0"/>
              <a:t>速度不高</a:t>
            </a:r>
          </a:p>
          <a:p>
            <a:pPr eaLnBrk="1" hangingPunct="1"/>
            <a:r>
              <a:rPr lang="zh-CN" altLang="en-US" smtClean="0"/>
              <a:t>② </a:t>
            </a:r>
            <a:r>
              <a:rPr lang="en-US" altLang="zh-CN" smtClean="0"/>
              <a:t>CPU</a:t>
            </a:r>
            <a:r>
              <a:rPr lang="zh-CN" altLang="en-US" smtClean="0"/>
              <a:t>工作效率问题不是很重要</a:t>
            </a:r>
          </a:p>
          <a:p>
            <a:pPr eaLnBrk="1" hangingPunct="1"/>
            <a:r>
              <a:rPr lang="zh-CN" altLang="en-US" smtClean="0"/>
              <a:t>③ 需要调试或诊断</a:t>
            </a:r>
            <a:r>
              <a:rPr lang="en-US" altLang="zh-CN" smtClean="0"/>
              <a:t>I/O</a:t>
            </a:r>
            <a:r>
              <a:rPr lang="zh-CN" altLang="en-US" smtClean="0"/>
              <a:t>接口及设备的时候</a:t>
            </a:r>
          </a:p>
          <a:p>
            <a:pPr eaLnBrk="1" hangingPunct="1"/>
            <a:r>
              <a:rPr lang="zh-CN" altLang="en-US" smtClean="0"/>
              <a:t>直接程序控制方式的缺点：</a:t>
            </a:r>
          </a:p>
          <a:p>
            <a:pPr eaLnBrk="1" hangingPunct="1"/>
            <a:r>
              <a:rPr lang="zh-CN" altLang="en-US" smtClean="0"/>
              <a:t>① </a:t>
            </a:r>
            <a:r>
              <a:rPr lang="en-US" altLang="zh-CN" smtClean="0"/>
              <a:t>CPU</a:t>
            </a:r>
            <a:r>
              <a:rPr lang="zh-CN" altLang="en-US" smtClean="0"/>
              <a:t>与外围设备无法并行工作，</a:t>
            </a:r>
            <a:r>
              <a:rPr lang="en-US" altLang="zh-CN" smtClean="0"/>
              <a:t>CPU</a:t>
            </a:r>
            <a:r>
              <a:rPr lang="zh-CN" altLang="en-US" smtClean="0"/>
              <a:t>效率很低。</a:t>
            </a:r>
          </a:p>
          <a:p>
            <a:pPr eaLnBrk="1" hangingPunct="1"/>
            <a:r>
              <a:rPr lang="zh-CN" altLang="en-US" smtClean="0"/>
              <a:t>② 无法发现和处理异常情况，不能响应来自外部的随机请求。</a:t>
            </a:r>
          </a:p>
        </p:txBody>
      </p:sp>
      <p:sp>
        <p:nvSpPr>
          <p:cNvPr id="3" name="日期占位符 3"/>
          <p:cNvSpPr>
            <a:spLocks noGrp="1"/>
          </p:cNvSpPr>
          <p:nvPr>
            <p:ph type="dt" sz="half" idx="10"/>
          </p:nvPr>
        </p:nvSpPr>
        <p:spPr/>
        <p:txBody>
          <a:bodyPr/>
          <a:lstStyle/>
          <a:p>
            <a:pPr>
              <a:defRPr/>
            </a:pPr>
            <a:fld id="{E004B58C-8449-4A38-A64A-3548B9D05659}"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B9A0ED2-3116-4FAE-BC58-3778122760D0}" type="slidenum">
              <a:rPr lang="en-US" altLang="zh-CN" sz="1400">
                <a:solidFill>
                  <a:schemeClr val="bg2"/>
                </a:solidFill>
                <a:latin typeface="Tahoma" panose="020B0604030504040204" pitchFamily="34" charset="0"/>
              </a:rPr>
              <a:pPr eaLnBrk="1" hangingPunct="1"/>
              <a:t>54</a:t>
            </a:fld>
            <a:endParaRPr lang="en-US" altLang="zh-CN" sz="1400">
              <a:solidFill>
                <a:schemeClr val="bg2"/>
              </a:solidFill>
              <a:latin typeface="Tahoma" panose="020B060403050404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a:xfrm>
            <a:off x="381000" y="381000"/>
            <a:ext cx="8001000" cy="685800"/>
          </a:xfrm>
        </p:spPr>
        <p:txBody>
          <a:bodyPr/>
          <a:lstStyle/>
          <a:p>
            <a:pPr eaLnBrk="1" hangingPunct="1"/>
            <a:r>
              <a:rPr lang="en-US" altLang="zh-CN" smtClean="0"/>
              <a:t>9.3.2  </a:t>
            </a:r>
            <a:r>
              <a:rPr lang="zh-CN" altLang="en-US" smtClean="0"/>
              <a:t>程序中断传送方式 </a:t>
            </a:r>
          </a:p>
        </p:txBody>
      </p:sp>
      <p:sp>
        <p:nvSpPr>
          <p:cNvPr id="71685" name="Rectangle 3"/>
          <p:cNvSpPr>
            <a:spLocks noGrp="1" noChangeArrowheads="1"/>
          </p:cNvSpPr>
          <p:nvPr>
            <p:ph idx="1"/>
          </p:nvPr>
        </p:nvSpPr>
        <p:spPr/>
        <p:txBody>
          <a:bodyPr/>
          <a:lstStyle/>
          <a:p>
            <a:pPr eaLnBrk="1" hangingPunct="1"/>
            <a:r>
              <a:rPr lang="zh-CN" altLang="en-US" smtClean="0"/>
              <a:t>程序中断方式简称为</a:t>
            </a:r>
            <a:r>
              <a:rPr lang="zh-CN" altLang="en-US" smtClean="0">
                <a:solidFill>
                  <a:srgbClr val="FFFF00"/>
                </a:solidFill>
              </a:rPr>
              <a:t>中断方式</a:t>
            </a:r>
            <a:r>
              <a:rPr lang="zh-CN" altLang="en-US" smtClean="0"/>
              <a:t>，它是目前几乎所有计算机系统都具备的一种重要工作机制。</a:t>
            </a:r>
          </a:p>
          <a:p>
            <a:pPr eaLnBrk="1" hangingPunct="1"/>
            <a:r>
              <a:rPr lang="zh-CN" altLang="en-US" smtClean="0"/>
              <a:t>中断不仅用在输入输出过程控制中，而且在多道程序、分时操作、实时处理、人机联系、故障处理、程序的监视与跟踪、目态程序和操作系统的联系以及多处理机系统中各机间联系方面都起着十分重要的作用。</a:t>
            </a:r>
          </a:p>
        </p:txBody>
      </p:sp>
      <p:sp>
        <p:nvSpPr>
          <p:cNvPr id="4" name="日期占位符 3"/>
          <p:cNvSpPr>
            <a:spLocks noGrp="1"/>
          </p:cNvSpPr>
          <p:nvPr>
            <p:ph type="dt" sz="half" idx="10"/>
          </p:nvPr>
        </p:nvSpPr>
        <p:spPr/>
        <p:txBody>
          <a:bodyPr/>
          <a:lstStyle/>
          <a:p>
            <a:pPr>
              <a:defRPr/>
            </a:pPr>
            <a:fld id="{14BD066F-6D2D-42D6-B160-CE56C453D8F6}"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F0D47EB-71B1-4E63-B2B2-3B1C0ECB1065}" type="slidenum">
              <a:rPr lang="en-US" altLang="zh-CN" sz="1400">
                <a:solidFill>
                  <a:schemeClr val="bg2"/>
                </a:solidFill>
                <a:latin typeface="Tahoma" panose="020B0604030504040204" pitchFamily="34" charset="0"/>
              </a:rPr>
              <a:pPr eaLnBrk="1" hangingPunct="1"/>
              <a:t>55</a:t>
            </a:fld>
            <a:endParaRPr lang="en-US" altLang="zh-CN" sz="1400">
              <a:solidFill>
                <a:schemeClr val="bg2"/>
              </a:solidFill>
              <a:latin typeface="Tahoma" panose="020B060403050404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a:xfrm>
            <a:off x="381000" y="381000"/>
            <a:ext cx="8001000" cy="609600"/>
          </a:xfrm>
        </p:spPr>
        <p:txBody>
          <a:bodyPr/>
          <a:lstStyle/>
          <a:p>
            <a:pPr eaLnBrk="1" hangingPunct="1"/>
            <a:r>
              <a:rPr lang="en-US" altLang="zh-CN" smtClean="0"/>
              <a:t>1. </a:t>
            </a:r>
            <a:r>
              <a:rPr lang="zh-CN" altLang="en-US" smtClean="0"/>
              <a:t>中断的基本概念</a:t>
            </a:r>
          </a:p>
        </p:txBody>
      </p:sp>
      <p:sp>
        <p:nvSpPr>
          <p:cNvPr id="72709" name="Rectangle 3"/>
          <p:cNvSpPr>
            <a:spLocks noGrp="1" noChangeArrowheads="1"/>
          </p:cNvSpPr>
          <p:nvPr>
            <p:ph idx="1"/>
          </p:nvPr>
        </p:nvSpPr>
        <p:spPr>
          <a:xfrm>
            <a:off x="381000" y="1143000"/>
            <a:ext cx="8229600" cy="5257800"/>
          </a:xfrm>
        </p:spPr>
        <p:txBody>
          <a:bodyPr/>
          <a:lstStyle/>
          <a:p>
            <a:pPr eaLnBrk="1" hangingPunct="1"/>
            <a:r>
              <a:rPr lang="en-US" altLang="zh-CN" smtClean="0">
                <a:latin typeface="宋体" panose="02010600030101010101" pitchFamily="2" charset="-122"/>
              </a:rPr>
              <a:t>1</a:t>
            </a:r>
            <a:r>
              <a:rPr lang="zh-CN" altLang="en-US" smtClean="0">
                <a:latin typeface="宋体" panose="02010600030101010101" pitchFamily="2" charset="-122"/>
              </a:rPr>
              <a:t>）</a:t>
            </a:r>
            <a:r>
              <a:rPr lang="zh-CN" altLang="en-US" smtClean="0"/>
              <a:t>中断问题的提出</a:t>
            </a:r>
            <a:endParaRPr lang="en-US" altLang="zh-CN" smtClean="0"/>
          </a:p>
          <a:p>
            <a:pPr eaLnBrk="1" hangingPunct="1"/>
            <a:r>
              <a:rPr lang="zh-CN" altLang="en-US" smtClean="0"/>
              <a:t>程序查询数据传送方式影响了</a:t>
            </a:r>
            <a:r>
              <a:rPr lang="en-US" altLang="zh-CN" smtClean="0"/>
              <a:t>CPU</a:t>
            </a:r>
            <a:r>
              <a:rPr lang="zh-CN" altLang="en-US" smtClean="0"/>
              <a:t>的利用率，希望在主机与</a:t>
            </a:r>
            <a:r>
              <a:rPr lang="en-US" altLang="zh-CN" smtClean="0"/>
              <a:t>I/O</a:t>
            </a:r>
            <a:r>
              <a:rPr lang="zh-CN" altLang="en-US" smtClean="0"/>
              <a:t>外设交换数据的过程中，</a:t>
            </a:r>
            <a:r>
              <a:rPr lang="en-US" altLang="zh-CN" smtClean="0"/>
              <a:t>CPU</a:t>
            </a:r>
            <a:r>
              <a:rPr lang="zh-CN" altLang="en-US" smtClean="0"/>
              <a:t>无需等待也不必去查询</a:t>
            </a:r>
            <a:r>
              <a:rPr lang="en-US" altLang="zh-CN" smtClean="0"/>
              <a:t>I/O</a:t>
            </a:r>
            <a:r>
              <a:rPr lang="zh-CN" altLang="en-US" smtClean="0"/>
              <a:t>设备的状态，而去执行其他任务。</a:t>
            </a:r>
            <a:endParaRPr lang="en-US" altLang="zh-CN" smtClean="0">
              <a:latin typeface="宋体" panose="02010600030101010101" pitchFamily="2" charset="-122"/>
            </a:endParaRPr>
          </a:p>
        </p:txBody>
      </p:sp>
      <p:sp>
        <p:nvSpPr>
          <p:cNvPr id="4" name="日期占位符 3"/>
          <p:cNvSpPr>
            <a:spLocks noGrp="1"/>
          </p:cNvSpPr>
          <p:nvPr>
            <p:ph type="dt" sz="half" idx="10"/>
          </p:nvPr>
        </p:nvSpPr>
        <p:spPr/>
        <p:txBody>
          <a:bodyPr/>
          <a:lstStyle/>
          <a:p>
            <a:pPr>
              <a:defRPr/>
            </a:pPr>
            <a:fld id="{33251057-226C-4A4E-B090-3C41F38F625E}"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13B10EC-C4B6-498C-88DB-03A6C2DED40B}" type="slidenum">
              <a:rPr lang="en-US" altLang="zh-CN" sz="1400">
                <a:solidFill>
                  <a:schemeClr val="bg2"/>
                </a:solidFill>
                <a:latin typeface="Tahoma" panose="020B0604030504040204" pitchFamily="34" charset="0"/>
              </a:rPr>
              <a:pPr eaLnBrk="1" hangingPunct="1"/>
              <a:t>56</a:t>
            </a:fld>
            <a:endParaRPr lang="en-US" altLang="zh-CN" sz="1400">
              <a:solidFill>
                <a:schemeClr val="bg2"/>
              </a:solidFill>
              <a:latin typeface="Tahoma" panose="020B060403050404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solidFill>
                  <a:schemeClr val="tx1"/>
                </a:solidFill>
                <a:latin typeface="宋体" panose="02010600030101010101" pitchFamily="2" charset="-122"/>
              </a:rPr>
              <a:t>中断</a:t>
            </a:r>
            <a:br>
              <a:rPr lang="zh-CN" altLang="en-US" smtClean="0">
                <a:solidFill>
                  <a:schemeClr val="tx1"/>
                </a:solidFill>
                <a:latin typeface="宋体" panose="02010600030101010101" pitchFamily="2" charset="-122"/>
              </a:rPr>
            </a:br>
            <a:endParaRPr lang="zh-CN" altLang="en-US" smtClean="0">
              <a:solidFill>
                <a:schemeClr val="tx1"/>
              </a:solidFill>
            </a:endParaRPr>
          </a:p>
        </p:txBody>
      </p:sp>
      <p:sp>
        <p:nvSpPr>
          <p:cNvPr id="73731" name="内容占位符 2"/>
          <p:cNvSpPr>
            <a:spLocks noGrp="1"/>
          </p:cNvSpPr>
          <p:nvPr>
            <p:ph idx="1"/>
          </p:nvPr>
        </p:nvSpPr>
        <p:spPr/>
        <p:txBody>
          <a:bodyPr/>
          <a:lstStyle/>
          <a:p>
            <a:pPr eaLnBrk="1" hangingPunct="1"/>
            <a:r>
              <a:rPr lang="zh-CN" altLang="en-US" smtClean="0"/>
              <a:t>中断是指处理机暂时中止执行现行程序而转去执行处理更加紧迫事件的服务程序，待处理完毕后，再自动返回执行原来的程序的过程。</a:t>
            </a:r>
          </a:p>
          <a:p>
            <a:pPr eaLnBrk="1" hangingPunct="1"/>
            <a:r>
              <a:rPr lang="zh-CN" altLang="en-US" smtClean="0"/>
              <a:t>相对于在</a:t>
            </a:r>
            <a:r>
              <a:rPr lang="en-US" altLang="zh-CN" smtClean="0"/>
              <a:t>CPU</a:t>
            </a:r>
            <a:r>
              <a:rPr lang="zh-CN" altLang="en-US" smtClean="0"/>
              <a:t>上运行的程序，中断具有</a:t>
            </a:r>
            <a:r>
              <a:rPr lang="zh-CN" altLang="en-US" smtClean="0">
                <a:solidFill>
                  <a:srgbClr val="FFFF00"/>
                </a:solidFill>
              </a:rPr>
              <a:t>随机性</a:t>
            </a:r>
            <a:r>
              <a:rPr lang="zh-CN" altLang="en-US" smtClean="0"/>
              <a:t>（不可预测性）、</a:t>
            </a:r>
            <a:r>
              <a:rPr lang="zh-CN" altLang="en-US" smtClean="0">
                <a:solidFill>
                  <a:srgbClr val="FFFF00"/>
                </a:solidFill>
              </a:rPr>
              <a:t>异步性</a:t>
            </a:r>
            <a:r>
              <a:rPr lang="zh-CN" altLang="en-US" smtClean="0"/>
              <a:t>和</a:t>
            </a:r>
            <a:r>
              <a:rPr lang="zh-CN" altLang="en-US" smtClean="0">
                <a:solidFill>
                  <a:srgbClr val="FFFF00"/>
                </a:solidFill>
              </a:rPr>
              <a:t>不可再现性</a:t>
            </a:r>
            <a:r>
              <a:rPr lang="zh-CN" altLang="en-US" smtClean="0"/>
              <a:t>。</a:t>
            </a:r>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89471EC-1E72-4494-92A7-28E5879036CF}" type="slidenum">
              <a:rPr lang="en-US" altLang="zh-CN" sz="1400">
                <a:solidFill>
                  <a:schemeClr val="bg2"/>
                </a:solidFill>
                <a:latin typeface="Tahoma" panose="020B0604030504040204" pitchFamily="34" charset="0"/>
              </a:rPr>
              <a:pPr eaLnBrk="1" hangingPunct="1"/>
              <a:t>57</a:t>
            </a:fld>
            <a:endParaRPr lang="en-US" altLang="zh-CN" sz="1400">
              <a:solidFill>
                <a:schemeClr val="bg2"/>
              </a:solidFill>
              <a:latin typeface="Tahoma" panose="020B060403050404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685800" y="714375"/>
            <a:ext cx="7772400" cy="5229225"/>
          </a:xfrm>
        </p:spPr>
        <p:txBody>
          <a:bodyPr/>
          <a:lstStyle/>
          <a:p>
            <a:r>
              <a:rPr lang="en-US" altLang="zh-CN" smtClean="0"/>
              <a:t>① </a:t>
            </a:r>
            <a:r>
              <a:rPr lang="zh-CN" altLang="en-US" smtClean="0"/>
              <a:t>中断过程实质上是一种程序切换过程，因此必须处理好保存旧现场、建立新现场的问题；</a:t>
            </a:r>
            <a:endParaRPr lang="en-US" altLang="zh-CN" smtClean="0"/>
          </a:p>
          <a:p>
            <a:r>
              <a:rPr lang="en-US" smtClean="0"/>
              <a:t>② </a:t>
            </a:r>
            <a:r>
              <a:rPr lang="zh-CN" altLang="en-US" smtClean="0"/>
              <a:t>中断具有随机性，因此必须及时检测中断请求信号，以便能及时处理中断。</a:t>
            </a:r>
            <a:endParaRPr lang="en-US" altLang="zh-CN" smtClean="0"/>
          </a:p>
          <a:p>
            <a:r>
              <a:rPr lang="en-US" smtClean="0"/>
              <a:t>③ </a:t>
            </a:r>
            <a:r>
              <a:rPr lang="zh-CN" altLang="en-US" smtClean="0"/>
              <a:t>某个程序的某次执行可能被中断过多次，而同一程序的另一次执行可能一次中断也没有遇到过，即中断不具备重复性。这是因为每次运行这个程序的计算环境不可能是百分百相同，这里计算环境包括在内存中等待运行程序的种类、数量及外部因素（比如网络用户数量和用户种类）等等。</a:t>
            </a:r>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2B5CBD1-3FEB-4B39-997A-33F70709A6C7}" type="slidenum">
              <a:rPr lang="en-US" altLang="zh-CN" sz="1400">
                <a:solidFill>
                  <a:schemeClr val="bg2"/>
                </a:solidFill>
                <a:latin typeface="Tahoma" panose="020B0604030504040204" pitchFamily="34" charset="0"/>
              </a:rPr>
              <a:pPr eaLnBrk="1" hangingPunct="1"/>
              <a:t>58</a:t>
            </a:fld>
            <a:endParaRPr lang="en-US" altLang="zh-CN" sz="1400">
              <a:solidFill>
                <a:schemeClr val="bg2"/>
              </a:solidFill>
              <a:latin typeface="Tahoma" panose="020B060403050404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mtClean="0"/>
              <a:t>2</a:t>
            </a:r>
            <a:r>
              <a:rPr lang="zh-CN" altLang="en-US" smtClean="0"/>
              <a:t>）中断机构的建立</a:t>
            </a:r>
          </a:p>
        </p:txBody>
      </p:sp>
      <p:sp>
        <p:nvSpPr>
          <p:cNvPr id="75779" name="内容占位符 2"/>
          <p:cNvSpPr>
            <a:spLocks noGrp="1"/>
          </p:cNvSpPr>
          <p:nvPr>
            <p:ph idx="1"/>
          </p:nvPr>
        </p:nvSpPr>
        <p:spPr>
          <a:xfrm>
            <a:off x="500063" y="1143000"/>
            <a:ext cx="8143875" cy="4800600"/>
          </a:xfrm>
        </p:spPr>
        <p:txBody>
          <a:bodyPr/>
          <a:lstStyle/>
          <a:p>
            <a:r>
              <a:rPr lang="zh-CN" altLang="en-US" smtClean="0"/>
              <a:t>中断机构是指在一个计算机系统中，为解决中断问题而制定的一整套软</a:t>
            </a:r>
            <a:r>
              <a:rPr lang="en-US" altLang="zh-CN" smtClean="0"/>
              <a:t>/</a:t>
            </a:r>
            <a:r>
              <a:rPr lang="zh-CN" altLang="en-US" smtClean="0"/>
              <a:t>硬机制、策略和方法。</a:t>
            </a:r>
            <a:endParaRPr lang="en-US" altLang="zh-CN" smtClean="0"/>
          </a:p>
          <a:p>
            <a:r>
              <a:rPr lang="zh-CN" altLang="en-US" smtClean="0"/>
              <a:t>设计、实现中断机构的主要要素：</a:t>
            </a:r>
          </a:p>
          <a:p>
            <a:r>
              <a:rPr lang="en-US" altLang="zh-CN" smtClean="0"/>
              <a:t>(1) </a:t>
            </a:r>
            <a:r>
              <a:rPr lang="zh-CN" altLang="en-US" smtClean="0"/>
              <a:t>中断源的设置。定义当系统中出现了哪些情形将会引发中断；</a:t>
            </a:r>
          </a:p>
          <a:p>
            <a:r>
              <a:rPr lang="en-US" altLang="zh-CN" smtClean="0"/>
              <a:t>(2) </a:t>
            </a:r>
            <a:r>
              <a:rPr lang="zh-CN" altLang="en-US" smtClean="0"/>
              <a:t>中断的分类与分级。决定如何对中断源分类，以及对各类中断应该赋予什么级别的优先级；</a:t>
            </a:r>
          </a:p>
          <a:p>
            <a:r>
              <a:rPr lang="en-US" altLang="zh-CN" smtClean="0"/>
              <a:t>(3) </a:t>
            </a:r>
            <a:r>
              <a:rPr lang="zh-CN" altLang="en-US" smtClean="0"/>
              <a:t>中断信号的建立与传送。即如何记录中断请求以及如何将中断请求发送给</a:t>
            </a:r>
            <a:r>
              <a:rPr lang="en-US" altLang="zh-CN" smtClean="0"/>
              <a:t>CPU</a:t>
            </a:r>
            <a:r>
              <a:rPr lang="zh-CN" altLang="en-US" smtClean="0"/>
              <a:t>；</a:t>
            </a:r>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CEF88AF-A091-46FA-8D87-5AFFD0C8BCD7}" type="slidenum">
              <a:rPr lang="en-US" altLang="zh-CN" sz="1400">
                <a:solidFill>
                  <a:schemeClr val="bg2"/>
                </a:solidFill>
                <a:latin typeface="Tahoma" panose="020B0604030504040204" pitchFamily="34" charset="0"/>
              </a:rPr>
              <a:pPr eaLnBrk="1" hangingPunct="1"/>
              <a:t>59</a:t>
            </a:fld>
            <a:endParaRPr lang="en-US" altLang="zh-CN" sz="1400">
              <a:solidFill>
                <a:schemeClr val="bg2"/>
              </a:solidFill>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85800" y="857250"/>
            <a:ext cx="7772400" cy="5086350"/>
          </a:xfrm>
        </p:spPr>
        <p:txBody>
          <a:bodyPr/>
          <a:lstStyle/>
          <a:p>
            <a:r>
              <a:rPr lang="zh-CN" altLang="en-US" smtClean="0"/>
              <a:t>虽然系统总线作为公共信息通路，通常起到连接处理机、主存储器和外设的作用，但实际上外设并不能直接连接到系统总线上，需要通过扩展总线以及</a:t>
            </a:r>
            <a:r>
              <a:rPr lang="en-US" altLang="zh-CN" smtClean="0"/>
              <a:t>I/O</a:t>
            </a:r>
            <a:r>
              <a:rPr lang="zh-CN" altLang="en-US" smtClean="0"/>
              <a:t>接口控制器来实现</a:t>
            </a:r>
            <a:r>
              <a:rPr lang="en-US" altLang="zh-CN" smtClean="0"/>
              <a:t>I/O</a:t>
            </a:r>
            <a:r>
              <a:rPr lang="zh-CN" altLang="en-US" smtClean="0"/>
              <a:t>设备与主机两者之间的连接。</a:t>
            </a:r>
          </a:p>
        </p:txBody>
      </p:sp>
      <p:sp>
        <p:nvSpPr>
          <p:cNvPr id="4" name="日期占位符 3"/>
          <p:cNvSpPr>
            <a:spLocks noGrp="1"/>
          </p:cNvSpPr>
          <p:nvPr>
            <p:ph type="dt" sz="half" idx="10"/>
          </p:nvPr>
        </p:nvSpPr>
        <p:spPr/>
        <p:txBody>
          <a:bodyPr/>
          <a:lstStyle/>
          <a:p>
            <a:pPr>
              <a:defRPr/>
            </a:pPr>
            <a:fld id="{3BD76572-2AC4-43E9-965D-16ADF2D65ECC}"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36A2A67-DBDB-4080-A2D8-65696235DE74}" type="slidenum">
              <a:rPr lang="en-US" altLang="zh-CN" sz="1400">
                <a:solidFill>
                  <a:schemeClr val="bg2"/>
                </a:solidFill>
                <a:latin typeface="Tahoma" panose="020B0604030504040204" pitchFamily="34" charset="0"/>
              </a:rPr>
              <a:pPr eaLnBrk="1" hangingPunct="1"/>
              <a:t>6</a:t>
            </a:fld>
            <a:endParaRPr lang="en-US" altLang="zh-CN" sz="1400">
              <a:solidFill>
                <a:schemeClr val="bg2"/>
              </a:solidFill>
              <a:latin typeface="Tahoma" panose="020B060403050404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685800" y="714375"/>
            <a:ext cx="7772400" cy="5229225"/>
          </a:xfrm>
        </p:spPr>
        <p:txBody>
          <a:bodyPr/>
          <a:lstStyle/>
          <a:p>
            <a:r>
              <a:rPr lang="en-US" altLang="zh-CN" smtClean="0"/>
              <a:t>(4) </a:t>
            </a:r>
            <a:r>
              <a:rPr lang="zh-CN" altLang="en-US" smtClean="0"/>
              <a:t>实现优先级比较的方式方法；</a:t>
            </a:r>
          </a:p>
          <a:p>
            <a:r>
              <a:rPr lang="en-US" altLang="zh-CN" smtClean="0"/>
              <a:t>(5) CPU</a:t>
            </a:r>
            <a:r>
              <a:rPr lang="zh-CN" altLang="en-US" smtClean="0"/>
              <a:t>响应中断的条件和时机，以及</a:t>
            </a:r>
            <a:r>
              <a:rPr lang="en-US" altLang="zh-CN" smtClean="0"/>
              <a:t>CPU</a:t>
            </a:r>
            <a:r>
              <a:rPr lang="zh-CN" altLang="en-US" smtClean="0"/>
              <a:t>在响应中断时要做的工作；</a:t>
            </a:r>
          </a:p>
          <a:p>
            <a:r>
              <a:rPr lang="en-US" altLang="zh-CN" smtClean="0"/>
              <a:t>(6) CPU</a:t>
            </a:r>
            <a:r>
              <a:rPr lang="zh-CN" altLang="en-US" smtClean="0"/>
              <a:t>识别各个中断的方法，以及如何找到处理相应中断的中断处理程序；</a:t>
            </a:r>
          </a:p>
          <a:p>
            <a:r>
              <a:rPr lang="en-US" altLang="zh-CN" smtClean="0"/>
              <a:t>(7) </a:t>
            </a:r>
            <a:r>
              <a:rPr lang="zh-CN" altLang="en-US" smtClean="0"/>
              <a:t>是否允许正在执行的中断处理程序被其他高级别的中断请求打断，即系统是否允许中断嵌套。</a:t>
            </a:r>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F865620-708D-4167-959F-15736A76498C}" type="slidenum">
              <a:rPr lang="en-US" altLang="zh-CN" sz="1400">
                <a:solidFill>
                  <a:schemeClr val="bg2"/>
                </a:solidFill>
                <a:latin typeface="Tahoma" panose="020B0604030504040204" pitchFamily="34" charset="0"/>
              </a:rPr>
              <a:pPr eaLnBrk="1" hangingPunct="1"/>
              <a:t>60</a:t>
            </a:fld>
            <a:endParaRPr lang="en-US" altLang="zh-CN" sz="1400">
              <a:solidFill>
                <a:schemeClr val="bg2"/>
              </a:solidFill>
              <a:latin typeface="Tahoma" panose="020B060403050404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mtClean="0"/>
              <a:t>3) </a:t>
            </a:r>
            <a:r>
              <a:rPr lang="zh-CN" altLang="en-US" smtClean="0"/>
              <a:t>中断系统的设计及实现要求</a:t>
            </a:r>
          </a:p>
        </p:txBody>
      </p:sp>
      <p:sp>
        <p:nvSpPr>
          <p:cNvPr id="77827" name="内容占位符 2"/>
          <p:cNvSpPr>
            <a:spLocks noGrp="1"/>
          </p:cNvSpPr>
          <p:nvPr>
            <p:ph idx="1"/>
          </p:nvPr>
        </p:nvSpPr>
        <p:spPr>
          <a:xfrm>
            <a:off x="685800" y="1214438"/>
            <a:ext cx="7772400" cy="4729162"/>
          </a:xfrm>
        </p:spPr>
        <p:txBody>
          <a:bodyPr/>
          <a:lstStyle/>
          <a:p>
            <a:r>
              <a:rPr lang="en-US" altLang="zh-CN" smtClean="0"/>
              <a:t>(1) </a:t>
            </a:r>
            <a:r>
              <a:rPr lang="zh-CN" altLang="en-US" smtClean="0"/>
              <a:t>保证中断请求信号的建立及保持的准确性，保证中断在未被响应时，中断请求信号不能被随便丢失；</a:t>
            </a:r>
          </a:p>
          <a:p>
            <a:r>
              <a:rPr lang="en-US" altLang="zh-CN" smtClean="0"/>
              <a:t>(2) </a:t>
            </a:r>
            <a:r>
              <a:rPr lang="zh-CN" altLang="en-US" smtClean="0"/>
              <a:t>保证中断响应的及时性，各类中断都能及时得到响应，不应出现某些中断由于某种原因长时间得不到响应；</a:t>
            </a:r>
            <a:endParaRPr lang="en-US" altLang="zh-CN" smtClean="0"/>
          </a:p>
          <a:p>
            <a:r>
              <a:rPr lang="en-US" altLang="zh-CN" smtClean="0"/>
              <a:t>(3) </a:t>
            </a:r>
            <a:r>
              <a:rPr lang="zh-CN" altLang="en-US" smtClean="0"/>
              <a:t>防止在处理某个中断过程中，又去响应同样的中断；</a:t>
            </a:r>
          </a:p>
          <a:p>
            <a:endParaRPr lang="zh-CN" altLang="en-US" smtClean="0"/>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62DEDFC-64B8-46DA-BE60-8E40C64DBDC7}" type="slidenum">
              <a:rPr lang="en-US" altLang="zh-CN" sz="1400">
                <a:solidFill>
                  <a:schemeClr val="bg2"/>
                </a:solidFill>
                <a:latin typeface="Tahoma" panose="020B0604030504040204" pitchFamily="34" charset="0"/>
              </a:rPr>
              <a:pPr eaLnBrk="1" hangingPunct="1"/>
              <a:t>61</a:t>
            </a:fld>
            <a:endParaRPr lang="en-US" altLang="zh-CN" sz="1400">
              <a:solidFill>
                <a:schemeClr val="bg2"/>
              </a:solidFill>
              <a:latin typeface="Tahoma" panose="020B060403050404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内容占位符 2"/>
          <p:cNvSpPr>
            <a:spLocks noGrp="1"/>
          </p:cNvSpPr>
          <p:nvPr>
            <p:ph idx="1"/>
          </p:nvPr>
        </p:nvSpPr>
        <p:spPr>
          <a:xfrm>
            <a:off x="685800" y="785813"/>
            <a:ext cx="7772400" cy="5157787"/>
          </a:xfrm>
        </p:spPr>
        <p:txBody>
          <a:bodyPr/>
          <a:lstStyle/>
          <a:p>
            <a:r>
              <a:rPr lang="en-US" altLang="zh-CN" smtClean="0"/>
              <a:t>(4) </a:t>
            </a:r>
            <a:r>
              <a:rPr lang="zh-CN" altLang="en-US" smtClean="0"/>
              <a:t>保证中断处理过程的正确性，在中断处理过程结束后能够正确返回被中断的程序使之继续执行；</a:t>
            </a:r>
          </a:p>
          <a:p>
            <a:r>
              <a:rPr lang="en-US" altLang="zh-CN" smtClean="0"/>
              <a:t>(5) </a:t>
            </a:r>
            <a:r>
              <a:rPr lang="zh-CN" altLang="en-US" smtClean="0"/>
              <a:t>高级中断能打断低级中断的处理过程，允许中断嵌套；</a:t>
            </a:r>
          </a:p>
          <a:p>
            <a:r>
              <a:rPr lang="en-US" altLang="zh-CN" smtClean="0"/>
              <a:t>(6) </a:t>
            </a:r>
            <a:r>
              <a:rPr lang="zh-CN" altLang="en-US" smtClean="0"/>
              <a:t>中断优先级的设置应具备方便性及灵活性，允许动态改变一个中断的优先级别。</a:t>
            </a:r>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03EB88F-F5CA-4146-A1C4-1CE78BF7B3EF}" type="slidenum">
              <a:rPr lang="en-US" altLang="zh-CN" sz="1400">
                <a:solidFill>
                  <a:schemeClr val="bg2"/>
                </a:solidFill>
                <a:latin typeface="Tahoma" panose="020B0604030504040204" pitchFamily="34" charset="0"/>
              </a:rPr>
              <a:pPr eaLnBrk="1" hangingPunct="1"/>
              <a:t>62</a:t>
            </a:fld>
            <a:endParaRPr lang="en-US" altLang="zh-CN" sz="1400">
              <a:solidFill>
                <a:schemeClr val="bg2"/>
              </a:solidFill>
              <a:latin typeface="Tahoma" panose="020B060403050404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mtClean="0"/>
              <a:t>2. </a:t>
            </a:r>
            <a:r>
              <a:rPr lang="zh-CN" altLang="en-US" smtClean="0"/>
              <a:t>中断源的设置</a:t>
            </a:r>
          </a:p>
        </p:txBody>
      </p:sp>
      <p:sp>
        <p:nvSpPr>
          <p:cNvPr id="79875" name="内容占位符 2"/>
          <p:cNvSpPr>
            <a:spLocks noGrp="1"/>
          </p:cNvSpPr>
          <p:nvPr>
            <p:ph idx="1"/>
          </p:nvPr>
        </p:nvSpPr>
        <p:spPr/>
        <p:txBody>
          <a:bodyPr/>
          <a:lstStyle/>
          <a:p>
            <a:r>
              <a:rPr lang="zh-CN" altLang="en-US" smtClean="0"/>
              <a:t>中断源是指能引起中断事件的原因。</a:t>
            </a:r>
          </a:p>
          <a:p>
            <a:r>
              <a:rPr lang="zh-CN" altLang="en-US" smtClean="0"/>
              <a:t>在一个计算机系统中设置什么样的中断源，取决于这个计算机系统希望利用中断这种手段来解决什么样的问题。</a:t>
            </a:r>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EFE0DF8-6D42-46E4-8644-C47E8B56125D}" type="slidenum">
              <a:rPr lang="en-US" altLang="zh-CN" sz="1400">
                <a:solidFill>
                  <a:schemeClr val="bg2"/>
                </a:solidFill>
                <a:latin typeface="Tahoma" panose="020B0604030504040204" pitchFamily="34" charset="0"/>
              </a:rPr>
              <a:pPr eaLnBrk="1" hangingPunct="1"/>
              <a:t>63</a:t>
            </a:fld>
            <a:endParaRPr lang="en-US" altLang="zh-CN" sz="1400">
              <a:solidFill>
                <a:schemeClr val="bg2"/>
              </a:solidFill>
              <a:latin typeface="Tahoma" panose="020B060403050404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00" name="Rectangle 3"/>
          <p:cNvSpPr>
            <a:spLocks noGrp="1" noChangeArrowheads="1"/>
          </p:cNvSpPr>
          <p:nvPr>
            <p:ph idx="1"/>
          </p:nvPr>
        </p:nvSpPr>
        <p:spPr>
          <a:xfrm>
            <a:off x="457200" y="714375"/>
            <a:ext cx="8001000" cy="5229225"/>
          </a:xfrm>
        </p:spPr>
        <p:txBody>
          <a:bodyPr/>
          <a:lstStyle/>
          <a:p>
            <a:pPr eaLnBrk="1" hangingPunct="1"/>
            <a:r>
              <a:rPr lang="en-US" altLang="zh-CN" smtClean="0"/>
              <a:t>(1) </a:t>
            </a:r>
            <a:r>
              <a:rPr lang="zh-CN" altLang="en-US" smtClean="0"/>
              <a:t>解决主机与外设的速度匹配问题，实现</a:t>
            </a:r>
            <a:r>
              <a:rPr lang="en-US" altLang="zh-CN" smtClean="0"/>
              <a:t>CPU</a:t>
            </a:r>
            <a:r>
              <a:rPr lang="zh-CN" altLang="en-US" smtClean="0"/>
              <a:t>与</a:t>
            </a:r>
            <a:r>
              <a:rPr lang="en-US" altLang="zh-CN" smtClean="0"/>
              <a:t>I/O</a:t>
            </a:r>
            <a:r>
              <a:rPr lang="zh-CN" altLang="en-US" smtClean="0"/>
              <a:t>设备并行工作。</a:t>
            </a:r>
          </a:p>
          <a:p>
            <a:pPr eaLnBrk="1" hangingPunct="1"/>
            <a:endParaRPr lang="zh-CN" altLang="en-US" smtClean="0">
              <a:latin typeface="宋体" panose="02010600030101010101" pitchFamily="2" charset="-122"/>
            </a:endParaRPr>
          </a:p>
          <a:p>
            <a:pPr eaLnBrk="1" hangingPunct="1"/>
            <a:endParaRPr lang="zh-CN" altLang="en-US" smtClean="0">
              <a:latin typeface="宋体" panose="02010600030101010101" pitchFamily="2" charset="-122"/>
            </a:endParaRPr>
          </a:p>
          <a:p>
            <a:pPr eaLnBrk="1" hangingPunct="1"/>
            <a:endParaRPr lang="en-US" altLang="zh-CN" smtClean="0">
              <a:latin typeface="宋体" panose="02010600030101010101" pitchFamily="2" charset="-122"/>
            </a:endParaRPr>
          </a:p>
        </p:txBody>
      </p:sp>
      <p:sp>
        <p:nvSpPr>
          <p:cNvPr id="38" name="日期占位符 3"/>
          <p:cNvSpPr>
            <a:spLocks noGrp="1"/>
          </p:cNvSpPr>
          <p:nvPr>
            <p:ph type="dt" sz="half" idx="10"/>
          </p:nvPr>
        </p:nvSpPr>
        <p:spPr/>
        <p:txBody>
          <a:bodyPr/>
          <a:lstStyle/>
          <a:p>
            <a:pPr>
              <a:defRPr/>
            </a:pPr>
            <a:fld id="{D9A88FBA-DC78-4AC1-9B9C-7417A8DDF85F}" type="datetime1">
              <a:rPr lang="zh-CN" altLang="en-US"/>
              <a:pPr>
                <a:defRPr/>
              </a:pPr>
              <a:t>2021/9/12</a:t>
            </a:fld>
            <a:endParaRPr lang="en-US" altLang="zh-CN"/>
          </a:p>
        </p:txBody>
      </p:sp>
      <p:sp>
        <p:nvSpPr>
          <p:cNvPr id="40"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285C622-197B-4538-8E63-65ED74CA971D}" type="slidenum">
              <a:rPr lang="en-US" altLang="zh-CN" sz="1400">
                <a:solidFill>
                  <a:schemeClr val="bg2"/>
                </a:solidFill>
                <a:latin typeface="Tahoma" panose="020B0604030504040204" pitchFamily="34" charset="0"/>
              </a:rPr>
              <a:pPr eaLnBrk="1" hangingPunct="1"/>
              <a:t>64</a:t>
            </a:fld>
            <a:endParaRPr lang="en-US" altLang="zh-CN" sz="1400">
              <a:solidFill>
                <a:schemeClr val="bg2"/>
              </a:solidFill>
              <a:latin typeface="Tahoma" panose="020B0604030504040204" pitchFamily="34" charset="0"/>
            </a:endParaRPr>
          </a:p>
        </p:txBody>
      </p:sp>
      <p:grpSp>
        <p:nvGrpSpPr>
          <p:cNvPr id="80901" name="Group 4"/>
          <p:cNvGrpSpPr>
            <a:grpSpLocks/>
          </p:cNvGrpSpPr>
          <p:nvPr/>
        </p:nvGrpSpPr>
        <p:grpSpPr bwMode="auto">
          <a:xfrm>
            <a:off x="357188" y="2071688"/>
            <a:ext cx="8358187" cy="3887787"/>
            <a:chOff x="854" y="631"/>
            <a:chExt cx="4430" cy="3071"/>
          </a:xfrm>
        </p:grpSpPr>
        <p:sp>
          <p:nvSpPr>
            <p:cNvPr id="80902" name="Freeform 5"/>
            <p:cNvSpPr>
              <a:spLocks/>
            </p:cNvSpPr>
            <p:nvPr/>
          </p:nvSpPr>
          <p:spPr bwMode="auto">
            <a:xfrm>
              <a:off x="1092" y="875"/>
              <a:ext cx="4188" cy="731"/>
            </a:xfrm>
            <a:custGeom>
              <a:avLst/>
              <a:gdLst>
                <a:gd name="T0" fmla="*/ 0 w 7142"/>
                <a:gd name="T1" fmla="*/ 1 h 960"/>
                <a:gd name="T2" fmla="*/ 30 w 7142"/>
                <a:gd name="T3" fmla="*/ 1 h 960"/>
                <a:gd name="T4" fmla="*/ 30 w 7142"/>
                <a:gd name="T5" fmla="*/ 142 h 960"/>
                <a:gd name="T6" fmla="*/ 33 w 7142"/>
                <a:gd name="T7" fmla="*/ 142 h 960"/>
                <a:gd name="T8" fmla="*/ 33 w 7142"/>
                <a:gd name="T9" fmla="*/ 1 h 960"/>
                <a:gd name="T10" fmla="*/ 77 w 7142"/>
                <a:gd name="T11" fmla="*/ 1 h 960"/>
                <a:gd name="T12" fmla="*/ 77 w 7142"/>
                <a:gd name="T13" fmla="*/ 142 h 960"/>
                <a:gd name="T14" fmla="*/ 90 w 7142"/>
                <a:gd name="T15" fmla="*/ 142 h 960"/>
                <a:gd name="T16" fmla="*/ 90 w 7142"/>
                <a:gd name="T17" fmla="*/ 1 h 960"/>
                <a:gd name="T18" fmla="*/ 137 w 7142"/>
                <a:gd name="T19" fmla="*/ 1 h 960"/>
                <a:gd name="T20" fmla="*/ 137 w 7142"/>
                <a:gd name="T21" fmla="*/ 142 h 960"/>
                <a:gd name="T22" fmla="*/ 150 w 7142"/>
                <a:gd name="T23" fmla="*/ 142 h 960"/>
                <a:gd name="T24" fmla="*/ 150 w 7142"/>
                <a:gd name="T25" fmla="*/ 1 h 960"/>
                <a:gd name="T26" fmla="*/ 170 w 7142"/>
                <a:gd name="T27" fmla="*/ 0 h 9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42"/>
                <a:gd name="T43" fmla="*/ 0 h 960"/>
                <a:gd name="T44" fmla="*/ 7142 w 7142"/>
                <a:gd name="T45" fmla="*/ 960 h 96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42" h="960">
                  <a:moveTo>
                    <a:pt x="0" y="1"/>
                  </a:moveTo>
                  <a:lnTo>
                    <a:pt x="1260" y="1"/>
                  </a:lnTo>
                  <a:lnTo>
                    <a:pt x="1260" y="960"/>
                  </a:lnTo>
                  <a:lnTo>
                    <a:pt x="1401" y="960"/>
                  </a:lnTo>
                  <a:lnTo>
                    <a:pt x="1401" y="1"/>
                  </a:lnTo>
                  <a:lnTo>
                    <a:pt x="3219" y="1"/>
                  </a:lnTo>
                  <a:lnTo>
                    <a:pt x="3219" y="960"/>
                  </a:lnTo>
                  <a:lnTo>
                    <a:pt x="3780" y="960"/>
                  </a:lnTo>
                  <a:lnTo>
                    <a:pt x="3780" y="1"/>
                  </a:lnTo>
                  <a:lnTo>
                    <a:pt x="5739" y="1"/>
                  </a:lnTo>
                  <a:lnTo>
                    <a:pt x="5739" y="960"/>
                  </a:lnTo>
                  <a:lnTo>
                    <a:pt x="6300" y="960"/>
                  </a:lnTo>
                  <a:lnTo>
                    <a:pt x="6300" y="1"/>
                  </a:lnTo>
                  <a:lnTo>
                    <a:pt x="7142" y="0"/>
                  </a:ln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3" name="Freeform 6"/>
            <p:cNvSpPr>
              <a:spLocks/>
            </p:cNvSpPr>
            <p:nvPr/>
          </p:nvSpPr>
          <p:spPr bwMode="auto">
            <a:xfrm>
              <a:off x="1092" y="2337"/>
              <a:ext cx="4192" cy="853"/>
            </a:xfrm>
            <a:custGeom>
              <a:avLst/>
              <a:gdLst>
                <a:gd name="T0" fmla="*/ 0 w 7149"/>
                <a:gd name="T1" fmla="*/ 167 h 1120"/>
                <a:gd name="T2" fmla="*/ 30 w 7149"/>
                <a:gd name="T3" fmla="*/ 167 h 1120"/>
                <a:gd name="T4" fmla="*/ 30 w 7149"/>
                <a:gd name="T5" fmla="*/ 1 h 1120"/>
                <a:gd name="T6" fmla="*/ 77 w 7149"/>
                <a:gd name="T7" fmla="*/ 1 h 1120"/>
                <a:gd name="T8" fmla="*/ 77 w 7149"/>
                <a:gd name="T9" fmla="*/ 167 h 1120"/>
                <a:gd name="T10" fmla="*/ 90 w 7149"/>
                <a:gd name="T11" fmla="*/ 167 h 1120"/>
                <a:gd name="T12" fmla="*/ 90 w 7149"/>
                <a:gd name="T13" fmla="*/ 1 h 1120"/>
                <a:gd name="T14" fmla="*/ 137 w 7149"/>
                <a:gd name="T15" fmla="*/ 1 h 1120"/>
                <a:gd name="T16" fmla="*/ 137 w 7149"/>
                <a:gd name="T17" fmla="*/ 167 h 1120"/>
                <a:gd name="T18" fmla="*/ 150 w 7149"/>
                <a:gd name="T19" fmla="*/ 167 h 1120"/>
                <a:gd name="T20" fmla="*/ 150 w 7149"/>
                <a:gd name="T21" fmla="*/ 1 h 1120"/>
                <a:gd name="T22" fmla="*/ 170 w 7149"/>
                <a:gd name="T23" fmla="*/ 0 h 1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149"/>
                <a:gd name="T37" fmla="*/ 0 h 1120"/>
                <a:gd name="T38" fmla="*/ 7149 w 7149"/>
                <a:gd name="T39" fmla="*/ 1120 h 11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149" h="1120">
                  <a:moveTo>
                    <a:pt x="0" y="1120"/>
                  </a:moveTo>
                  <a:lnTo>
                    <a:pt x="1260" y="1120"/>
                  </a:lnTo>
                  <a:lnTo>
                    <a:pt x="1260" y="1"/>
                  </a:lnTo>
                  <a:lnTo>
                    <a:pt x="3219" y="1"/>
                  </a:lnTo>
                  <a:lnTo>
                    <a:pt x="3219" y="1120"/>
                  </a:lnTo>
                  <a:lnTo>
                    <a:pt x="3780" y="1120"/>
                  </a:lnTo>
                  <a:lnTo>
                    <a:pt x="3780" y="1"/>
                  </a:lnTo>
                  <a:lnTo>
                    <a:pt x="5739" y="1"/>
                  </a:lnTo>
                  <a:lnTo>
                    <a:pt x="5739" y="1120"/>
                  </a:lnTo>
                  <a:lnTo>
                    <a:pt x="6300" y="1120"/>
                  </a:lnTo>
                  <a:lnTo>
                    <a:pt x="6300" y="1"/>
                  </a:lnTo>
                  <a:lnTo>
                    <a:pt x="7149" y="0"/>
                  </a:ln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4" name="Text Box 7"/>
            <p:cNvSpPr txBox="1">
              <a:spLocks noChangeArrowheads="1"/>
            </p:cNvSpPr>
            <p:nvPr/>
          </p:nvSpPr>
          <p:spPr bwMode="auto">
            <a:xfrm>
              <a:off x="879" y="923"/>
              <a:ext cx="37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latin typeface="宋体" panose="02010600030101010101" pitchFamily="2" charset="-122"/>
                </a:rPr>
                <a:t>CPU</a:t>
              </a:r>
              <a:endParaRPr lang="en-US" altLang="zh-CN" sz="2000"/>
            </a:p>
          </p:txBody>
        </p:sp>
        <p:sp>
          <p:nvSpPr>
            <p:cNvPr id="80905" name="Text Box 8"/>
            <p:cNvSpPr txBox="1">
              <a:spLocks noChangeArrowheads="1"/>
            </p:cNvSpPr>
            <p:nvPr/>
          </p:nvSpPr>
          <p:spPr bwMode="auto">
            <a:xfrm>
              <a:off x="854" y="2898"/>
              <a:ext cx="57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b="1">
                  <a:latin typeface="宋体" panose="02010600030101010101" pitchFamily="2" charset="-122"/>
                </a:rPr>
                <a:t>打印机</a:t>
              </a:r>
              <a:endParaRPr lang="zh-CN" altLang="en-US" sz="2000"/>
            </a:p>
          </p:txBody>
        </p:sp>
        <p:sp>
          <p:nvSpPr>
            <p:cNvPr id="80906" name="Text Box 9"/>
            <p:cNvSpPr txBox="1">
              <a:spLocks noChangeArrowheads="1"/>
            </p:cNvSpPr>
            <p:nvPr/>
          </p:nvSpPr>
          <p:spPr bwMode="auto">
            <a:xfrm>
              <a:off x="1092" y="631"/>
              <a:ext cx="73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b="1">
                  <a:latin typeface="宋体" panose="02010600030101010101" pitchFamily="2" charset="-122"/>
                </a:rPr>
                <a:t>执行主程序</a:t>
              </a:r>
              <a:endParaRPr lang="zh-CN" altLang="en-US" sz="2000"/>
            </a:p>
          </p:txBody>
        </p:sp>
        <p:sp>
          <p:nvSpPr>
            <p:cNvPr id="80907" name="Text Box 10"/>
            <p:cNvSpPr txBox="1">
              <a:spLocks noChangeArrowheads="1"/>
            </p:cNvSpPr>
            <p:nvPr/>
          </p:nvSpPr>
          <p:spPr bwMode="auto">
            <a:xfrm>
              <a:off x="1913" y="631"/>
              <a:ext cx="106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latin typeface="宋体" panose="02010600030101010101" pitchFamily="2" charset="-122"/>
                </a:rPr>
                <a:t>继续执行主程序</a:t>
              </a:r>
              <a:endParaRPr lang="zh-CN" altLang="en-US" sz="2000"/>
            </a:p>
          </p:txBody>
        </p:sp>
        <p:sp>
          <p:nvSpPr>
            <p:cNvPr id="80908" name="Text Box 11"/>
            <p:cNvSpPr txBox="1">
              <a:spLocks noChangeArrowheads="1"/>
            </p:cNvSpPr>
            <p:nvPr/>
          </p:nvSpPr>
          <p:spPr bwMode="auto">
            <a:xfrm>
              <a:off x="3309" y="631"/>
              <a:ext cx="106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b="1">
                  <a:latin typeface="宋体" panose="02010600030101010101" pitchFamily="2" charset="-122"/>
                </a:rPr>
                <a:t>继续执行主程序</a:t>
              </a:r>
              <a:endParaRPr lang="zh-CN" altLang="en-US" sz="2000"/>
            </a:p>
          </p:txBody>
        </p:sp>
        <p:sp>
          <p:nvSpPr>
            <p:cNvPr id="80909" name="Text Box 12"/>
            <p:cNvSpPr txBox="1">
              <a:spLocks noChangeArrowheads="1"/>
            </p:cNvSpPr>
            <p:nvPr/>
          </p:nvSpPr>
          <p:spPr bwMode="auto">
            <a:xfrm>
              <a:off x="1256" y="3239"/>
              <a:ext cx="41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空闲启动</a:t>
              </a:r>
              <a:endParaRPr lang="zh-CN" altLang="en-US" sz="2000"/>
            </a:p>
          </p:txBody>
        </p:sp>
        <p:sp>
          <p:nvSpPr>
            <p:cNvPr id="80910" name="Text Box 13"/>
            <p:cNvSpPr txBox="1">
              <a:spLocks noChangeArrowheads="1"/>
            </p:cNvSpPr>
            <p:nvPr/>
          </p:nvSpPr>
          <p:spPr bwMode="auto">
            <a:xfrm>
              <a:off x="2241" y="2374"/>
              <a:ext cx="3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准备</a:t>
              </a:r>
              <a:endParaRPr lang="zh-CN" altLang="en-US" sz="2000"/>
            </a:p>
          </p:txBody>
        </p:sp>
        <p:sp>
          <p:nvSpPr>
            <p:cNvPr id="80911" name="Text Box 14"/>
            <p:cNvSpPr txBox="1">
              <a:spLocks noChangeArrowheads="1"/>
            </p:cNvSpPr>
            <p:nvPr/>
          </p:nvSpPr>
          <p:spPr bwMode="auto">
            <a:xfrm>
              <a:off x="2783" y="2386"/>
              <a:ext cx="164"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r>
                <a:rPr lang="zh-CN" altLang="en-US" sz="2000" b="1">
                  <a:latin typeface="宋体" panose="02010600030101010101" pitchFamily="2" charset="-122"/>
                </a:rPr>
                <a:t>发中断请求</a:t>
              </a:r>
              <a:endParaRPr lang="zh-CN" altLang="en-US" sz="2000"/>
            </a:p>
          </p:txBody>
        </p:sp>
        <p:sp>
          <p:nvSpPr>
            <p:cNvPr id="80912" name="Text Box 15"/>
            <p:cNvSpPr txBox="1">
              <a:spLocks noChangeArrowheads="1"/>
            </p:cNvSpPr>
            <p:nvPr/>
          </p:nvSpPr>
          <p:spPr bwMode="auto">
            <a:xfrm>
              <a:off x="2980" y="3239"/>
              <a:ext cx="329"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接收数据</a:t>
              </a:r>
              <a:endParaRPr lang="zh-CN" altLang="en-US" sz="2000"/>
            </a:p>
          </p:txBody>
        </p:sp>
        <p:sp>
          <p:nvSpPr>
            <p:cNvPr id="80913" name="Text Box 16"/>
            <p:cNvSpPr txBox="1">
              <a:spLocks noChangeArrowheads="1"/>
            </p:cNvSpPr>
            <p:nvPr/>
          </p:nvSpPr>
          <p:spPr bwMode="auto">
            <a:xfrm>
              <a:off x="3719" y="2374"/>
              <a:ext cx="32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打印</a:t>
              </a:r>
              <a:endParaRPr lang="zh-CN" altLang="en-US" sz="2000"/>
            </a:p>
          </p:txBody>
        </p:sp>
        <p:sp>
          <p:nvSpPr>
            <p:cNvPr id="80914" name="Text Box 17"/>
            <p:cNvSpPr txBox="1">
              <a:spLocks noChangeArrowheads="1"/>
            </p:cNvSpPr>
            <p:nvPr/>
          </p:nvSpPr>
          <p:spPr bwMode="auto">
            <a:xfrm>
              <a:off x="4261" y="2386"/>
              <a:ext cx="164"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r>
                <a:rPr lang="zh-CN" altLang="en-US" sz="2000" b="1">
                  <a:latin typeface="宋体" panose="02010600030101010101" pitchFamily="2" charset="-122"/>
                </a:rPr>
                <a:t>发中断请求</a:t>
              </a:r>
              <a:endParaRPr lang="zh-CN" altLang="en-US" sz="2000"/>
            </a:p>
          </p:txBody>
        </p:sp>
        <p:sp>
          <p:nvSpPr>
            <p:cNvPr id="80915" name="Text Box 18"/>
            <p:cNvSpPr txBox="1">
              <a:spLocks noChangeArrowheads="1"/>
            </p:cNvSpPr>
            <p:nvPr/>
          </p:nvSpPr>
          <p:spPr bwMode="auto">
            <a:xfrm>
              <a:off x="4458" y="3239"/>
              <a:ext cx="328"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接收数据</a:t>
              </a:r>
              <a:endParaRPr lang="zh-CN" altLang="en-US" sz="2000"/>
            </a:p>
          </p:txBody>
        </p:sp>
        <p:sp>
          <p:nvSpPr>
            <p:cNvPr id="80916" name="Text Box 19"/>
            <p:cNvSpPr txBox="1">
              <a:spLocks noChangeArrowheads="1"/>
            </p:cNvSpPr>
            <p:nvPr/>
          </p:nvSpPr>
          <p:spPr bwMode="auto">
            <a:xfrm>
              <a:off x="1667" y="1642"/>
              <a:ext cx="410"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启动</a:t>
              </a:r>
            </a:p>
            <a:p>
              <a:pPr algn="ctr" eaLnBrk="1" hangingPunct="1"/>
              <a:r>
                <a:rPr lang="zh-CN" altLang="en-US" sz="2000" b="1">
                  <a:latin typeface="宋体" panose="02010600030101010101" pitchFamily="2" charset="-122"/>
                </a:rPr>
                <a:t>打印机</a:t>
              </a:r>
              <a:endParaRPr lang="zh-CN" altLang="en-US" sz="2000"/>
            </a:p>
          </p:txBody>
        </p:sp>
        <p:sp>
          <p:nvSpPr>
            <p:cNvPr id="80917" name="Text Box 20"/>
            <p:cNvSpPr txBox="1">
              <a:spLocks noChangeArrowheads="1"/>
            </p:cNvSpPr>
            <p:nvPr/>
          </p:nvSpPr>
          <p:spPr bwMode="auto">
            <a:xfrm>
              <a:off x="2980" y="1655"/>
              <a:ext cx="329"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传送数据</a:t>
              </a:r>
              <a:endParaRPr lang="zh-CN" altLang="en-US" sz="2000"/>
            </a:p>
          </p:txBody>
        </p:sp>
        <p:sp>
          <p:nvSpPr>
            <p:cNvPr id="80918" name="Text Box 21"/>
            <p:cNvSpPr txBox="1">
              <a:spLocks noChangeArrowheads="1"/>
            </p:cNvSpPr>
            <p:nvPr/>
          </p:nvSpPr>
          <p:spPr bwMode="auto">
            <a:xfrm>
              <a:off x="4458" y="1642"/>
              <a:ext cx="328"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传送数据</a:t>
              </a:r>
              <a:endParaRPr lang="zh-CN" altLang="en-US" sz="2000"/>
            </a:p>
          </p:txBody>
        </p:sp>
        <p:sp>
          <p:nvSpPr>
            <p:cNvPr id="80919" name="Text Box 22"/>
            <p:cNvSpPr txBox="1">
              <a:spLocks noChangeArrowheads="1"/>
            </p:cNvSpPr>
            <p:nvPr/>
          </p:nvSpPr>
          <p:spPr bwMode="auto">
            <a:xfrm>
              <a:off x="2783" y="911"/>
              <a:ext cx="164"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r>
                <a:rPr lang="zh-CN" altLang="en-US" sz="2000" b="1">
                  <a:latin typeface="宋体" panose="02010600030101010101" pitchFamily="2" charset="-122"/>
                </a:rPr>
                <a:t>响应中断</a:t>
              </a:r>
              <a:endParaRPr lang="zh-CN" altLang="en-US" sz="2000"/>
            </a:p>
          </p:txBody>
        </p:sp>
        <p:sp>
          <p:nvSpPr>
            <p:cNvPr id="80920" name="Text Box 23"/>
            <p:cNvSpPr txBox="1">
              <a:spLocks noChangeArrowheads="1"/>
            </p:cNvSpPr>
            <p:nvPr/>
          </p:nvSpPr>
          <p:spPr bwMode="auto">
            <a:xfrm>
              <a:off x="4269" y="911"/>
              <a:ext cx="164"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r>
                <a:rPr lang="zh-CN" altLang="en-US" sz="2000" b="1">
                  <a:latin typeface="宋体" panose="02010600030101010101" pitchFamily="2" charset="-122"/>
                </a:rPr>
                <a:t>响应中断</a:t>
              </a:r>
              <a:endParaRPr lang="zh-CN" altLang="en-US" sz="2000"/>
            </a:p>
          </p:txBody>
        </p:sp>
        <p:sp>
          <p:nvSpPr>
            <p:cNvPr id="80921" name="Line 24"/>
            <p:cNvSpPr>
              <a:spLocks noChangeShapeType="1"/>
            </p:cNvSpPr>
            <p:nvPr/>
          </p:nvSpPr>
          <p:spPr bwMode="auto">
            <a:xfrm>
              <a:off x="2980" y="2703"/>
              <a:ext cx="0" cy="487"/>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2" name="Line 25"/>
            <p:cNvSpPr>
              <a:spLocks noChangeShapeType="1"/>
            </p:cNvSpPr>
            <p:nvPr/>
          </p:nvSpPr>
          <p:spPr bwMode="auto">
            <a:xfrm flipV="1">
              <a:off x="1831" y="2337"/>
              <a:ext cx="0" cy="488"/>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3" name="Line 26"/>
            <p:cNvSpPr>
              <a:spLocks noChangeShapeType="1"/>
            </p:cNvSpPr>
            <p:nvPr/>
          </p:nvSpPr>
          <p:spPr bwMode="auto">
            <a:xfrm>
              <a:off x="4458" y="2703"/>
              <a:ext cx="0" cy="487"/>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4" name="Line 27"/>
            <p:cNvSpPr>
              <a:spLocks noChangeShapeType="1"/>
            </p:cNvSpPr>
            <p:nvPr/>
          </p:nvSpPr>
          <p:spPr bwMode="auto">
            <a:xfrm>
              <a:off x="4458" y="1118"/>
              <a:ext cx="0" cy="488"/>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5" name="Line 28"/>
            <p:cNvSpPr>
              <a:spLocks noChangeShapeType="1"/>
            </p:cNvSpPr>
            <p:nvPr/>
          </p:nvSpPr>
          <p:spPr bwMode="auto">
            <a:xfrm>
              <a:off x="2980" y="1118"/>
              <a:ext cx="0" cy="488"/>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6" name="Line 29"/>
            <p:cNvSpPr>
              <a:spLocks noChangeShapeType="1"/>
            </p:cNvSpPr>
            <p:nvPr/>
          </p:nvSpPr>
          <p:spPr bwMode="auto">
            <a:xfrm flipV="1">
              <a:off x="3309" y="875"/>
              <a:ext cx="0" cy="487"/>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7" name="Line 30"/>
            <p:cNvSpPr>
              <a:spLocks noChangeShapeType="1"/>
            </p:cNvSpPr>
            <p:nvPr/>
          </p:nvSpPr>
          <p:spPr bwMode="auto">
            <a:xfrm flipV="1">
              <a:off x="4786" y="2337"/>
              <a:ext cx="0" cy="488"/>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8" name="Line 31"/>
            <p:cNvSpPr>
              <a:spLocks noChangeShapeType="1"/>
            </p:cNvSpPr>
            <p:nvPr/>
          </p:nvSpPr>
          <p:spPr bwMode="auto">
            <a:xfrm flipV="1">
              <a:off x="3309" y="2337"/>
              <a:ext cx="0" cy="488"/>
            </a:xfrm>
            <a:prstGeom prst="line">
              <a:avLst/>
            </a:prstGeom>
            <a:noFill/>
            <a:ln w="2857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9" name="Line 32"/>
            <p:cNvSpPr>
              <a:spLocks noChangeShapeType="1"/>
            </p:cNvSpPr>
            <p:nvPr/>
          </p:nvSpPr>
          <p:spPr bwMode="auto">
            <a:xfrm flipV="1">
              <a:off x="4786" y="875"/>
              <a:ext cx="0" cy="487"/>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30" name="Line 33"/>
            <p:cNvSpPr>
              <a:spLocks noChangeShapeType="1"/>
            </p:cNvSpPr>
            <p:nvPr/>
          </p:nvSpPr>
          <p:spPr bwMode="auto">
            <a:xfrm>
              <a:off x="1831" y="1131"/>
              <a:ext cx="0" cy="487"/>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31" name="Line 34"/>
            <p:cNvSpPr>
              <a:spLocks noChangeShapeType="1"/>
            </p:cNvSpPr>
            <p:nvPr/>
          </p:nvSpPr>
          <p:spPr bwMode="auto">
            <a:xfrm flipV="1">
              <a:off x="1913" y="875"/>
              <a:ext cx="0" cy="487"/>
            </a:xfrm>
            <a:prstGeom prst="line">
              <a:avLst/>
            </a:prstGeom>
            <a:noFill/>
            <a:ln w="19050">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32" name="Text Box 35"/>
            <p:cNvSpPr txBox="1">
              <a:spLocks noChangeArrowheads="1"/>
            </p:cNvSpPr>
            <p:nvPr/>
          </p:nvSpPr>
          <p:spPr bwMode="auto">
            <a:xfrm>
              <a:off x="4868" y="2374"/>
              <a:ext cx="3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宋体" panose="02010600030101010101" pitchFamily="2" charset="-122"/>
                </a:rPr>
                <a:t>打印</a:t>
              </a:r>
              <a:endParaRPr lang="zh-CN" altLang="en-US" sz="2000"/>
            </a:p>
          </p:txBody>
        </p:sp>
        <p:sp>
          <p:nvSpPr>
            <p:cNvPr id="80933" name="Text Box 36"/>
            <p:cNvSpPr txBox="1">
              <a:spLocks noChangeArrowheads="1"/>
            </p:cNvSpPr>
            <p:nvPr/>
          </p:nvSpPr>
          <p:spPr bwMode="auto">
            <a:xfrm>
              <a:off x="3341" y="911"/>
              <a:ext cx="165"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r>
                <a:rPr lang="zh-CN" altLang="en-US" sz="2000" b="1">
                  <a:latin typeface="宋体" panose="02010600030101010101" pitchFamily="2" charset="-122"/>
                </a:rPr>
                <a:t>中断返回</a:t>
              </a:r>
              <a:endParaRPr lang="zh-CN" altLang="en-US" sz="2000"/>
            </a:p>
          </p:txBody>
        </p:sp>
        <p:sp>
          <p:nvSpPr>
            <p:cNvPr id="80934" name="Text Box 37"/>
            <p:cNvSpPr txBox="1">
              <a:spLocks noChangeArrowheads="1"/>
            </p:cNvSpPr>
            <p:nvPr/>
          </p:nvSpPr>
          <p:spPr bwMode="auto">
            <a:xfrm>
              <a:off x="4819" y="911"/>
              <a:ext cx="164"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r>
                <a:rPr lang="zh-CN" altLang="en-US" sz="2000" b="1">
                  <a:latin typeface="宋体" panose="02010600030101010101" pitchFamily="2" charset="-122"/>
                </a:rPr>
                <a:t>中断返回</a:t>
              </a:r>
              <a:endParaRPr lang="zh-CN" altLang="en-US" sz="2000"/>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4" name="Rectangle 2"/>
          <p:cNvSpPr>
            <a:spLocks noGrp="1" noChangeArrowheads="1"/>
          </p:cNvSpPr>
          <p:nvPr>
            <p:ph idx="1"/>
          </p:nvPr>
        </p:nvSpPr>
        <p:spPr>
          <a:xfrm>
            <a:off x="457200" y="533400"/>
            <a:ext cx="8229600" cy="5410200"/>
          </a:xfrm>
        </p:spPr>
        <p:txBody>
          <a:bodyPr/>
          <a:lstStyle/>
          <a:p>
            <a:pPr eaLnBrk="1" hangingPunct="1"/>
            <a:r>
              <a:rPr lang="en-US" altLang="zh-CN" smtClean="0">
                <a:latin typeface="宋体" panose="02010600030101010101" pitchFamily="2" charset="-122"/>
              </a:rPr>
              <a:t>(2)</a:t>
            </a:r>
            <a:r>
              <a:rPr lang="zh-CN" altLang="en-US" smtClean="0">
                <a:latin typeface="宋体" panose="02010600030101010101" pitchFamily="2" charset="-122"/>
              </a:rPr>
              <a:t> 实现人</a:t>
            </a:r>
            <a:r>
              <a:rPr lang="en-US" altLang="zh-CN" smtClean="0"/>
              <a:t>—</a:t>
            </a:r>
            <a:r>
              <a:rPr lang="zh-CN" altLang="en-US" smtClean="0">
                <a:latin typeface="宋体" panose="02010600030101010101" pitchFamily="2" charset="-122"/>
              </a:rPr>
              <a:t>机联系</a:t>
            </a:r>
            <a:endParaRPr lang="en-US" altLang="zh-CN" smtClean="0">
              <a:latin typeface="宋体" panose="02010600030101010101" pitchFamily="2" charset="-122"/>
            </a:endParaRPr>
          </a:p>
          <a:p>
            <a:pPr eaLnBrk="1" hangingPunct="1"/>
            <a:r>
              <a:rPr lang="en-US" altLang="zh-CN" smtClean="0">
                <a:latin typeface="宋体" panose="02010600030101010101" pitchFamily="2" charset="-122"/>
              </a:rPr>
              <a:t>(3) </a:t>
            </a:r>
            <a:r>
              <a:rPr lang="zh-CN" altLang="en-US" smtClean="0"/>
              <a:t>单步调试程序</a:t>
            </a:r>
            <a:endParaRPr lang="zh-CN" altLang="en-US" smtClean="0">
              <a:latin typeface="宋体" panose="02010600030101010101" pitchFamily="2" charset="-122"/>
            </a:endParaRPr>
          </a:p>
          <a:p>
            <a:pPr eaLnBrk="1" hangingPunct="1"/>
            <a:r>
              <a:rPr lang="en-US" altLang="zh-CN" smtClean="0">
                <a:latin typeface="宋体" panose="02010600030101010101" pitchFamily="2" charset="-122"/>
              </a:rPr>
              <a:t>(4)</a:t>
            </a:r>
            <a:r>
              <a:rPr lang="zh-CN" altLang="en-US" smtClean="0">
                <a:latin typeface="宋体" panose="02010600030101010101" pitchFamily="2" charset="-122"/>
              </a:rPr>
              <a:t> 实现实时控制</a:t>
            </a:r>
          </a:p>
          <a:p>
            <a:pPr eaLnBrk="1" hangingPunct="1"/>
            <a:r>
              <a:rPr lang="en-US" altLang="zh-CN" smtClean="0">
                <a:latin typeface="宋体" panose="02010600030101010101" pitchFamily="2" charset="-122"/>
              </a:rPr>
              <a:t>(5) </a:t>
            </a:r>
            <a:r>
              <a:rPr lang="zh-CN" altLang="en-US" smtClean="0">
                <a:latin typeface="宋体" panose="02010600030101010101" pitchFamily="2" charset="-122"/>
              </a:rPr>
              <a:t>及时处理异常情况，提高机器的可靠性</a:t>
            </a:r>
          </a:p>
          <a:p>
            <a:pPr eaLnBrk="1" hangingPunct="1"/>
            <a:r>
              <a:rPr lang="en-US" altLang="zh-CN" smtClean="0">
                <a:latin typeface="宋体" panose="02010600030101010101" pitchFamily="2" charset="-122"/>
              </a:rPr>
              <a:t>(6) </a:t>
            </a:r>
            <a:r>
              <a:rPr lang="zh-CN" altLang="en-US" smtClean="0">
                <a:latin typeface="宋体" panose="02010600030101010101" pitchFamily="2" charset="-122"/>
              </a:rPr>
              <a:t>实现</a:t>
            </a:r>
            <a:r>
              <a:rPr lang="zh-CN" altLang="en-US" smtClean="0"/>
              <a:t>应用程序和操作系统的联系。</a:t>
            </a:r>
            <a:endParaRPr lang="zh-CN" altLang="en-US" smtClean="0">
              <a:latin typeface="宋体" panose="02010600030101010101" pitchFamily="2" charset="-122"/>
            </a:endParaRPr>
          </a:p>
          <a:p>
            <a:pPr eaLnBrk="1" hangingPunct="1"/>
            <a:r>
              <a:rPr lang="en-US" altLang="zh-CN" smtClean="0">
                <a:latin typeface="宋体" panose="02010600030101010101" pitchFamily="2" charset="-122"/>
              </a:rPr>
              <a:t>(7)</a:t>
            </a:r>
            <a:r>
              <a:rPr lang="zh-CN" altLang="en-US" smtClean="0">
                <a:latin typeface="宋体" panose="02010600030101010101" pitchFamily="2" charset="-122"/>
              </a:rPr>
              <a:t> 实现多道程序运行</a:t>
            </a:r>
          </a:p>
          <a:p>
            <a:pPr eaLnBrk="1" hangingPunct="1"/>
            <a:r>
              <a:rPr lang="en-US" altLang="zh-CN" smtClean="0">
                <a:latin typeface="宋体" panose="02010600030101010101" pitchFamily="2" charset="-122"/>
              </a:rPr>
              <a:t>(8) </a:t>
            </a:r>
            <a:r>
              <a:rPr lang="zh-CN" altLang="en-US" smtClean="0">
                <a:latin typeface="宋体" panose="02010600030101010101" pitchFamily="2" charset="-122"/>
              </a:rPr>
              <a:t>实现多处理机系统中各处理机间的联系</a:t>
            </a:r>
          </a:p>
          <a:p>
            <a:pPr eaLnBrk="1" hangingPunct="1"/>
            <a:r>
              <a:rPr lang="en-US" altLang="zh-CN" smtClean="0">
                <a:latin typeface="宋体" panose="02010600030101010101" pitchFamily="2" charset="-122"/>
              </a:rPr>
              <a:t>(8)</a:t>
            </a:r>
            <a:r>
              <a:rPr lang="zh-CN" altLang="en-US" smtClean="0">
                <a:latin typeface="宋体" panose="02010600030101010101" pitchFamily="2" charset="-122"/>
              </a:rPr>
              <a:t> 实现多台设备并行工作</a:t>
            </a:r>
          </a:p>
        </p:txBody>
      </p:sp>
      <p:sp>
        <p:nvSpPr>
          <p:cNvPr id="3" name="日期占位符 3"/>
          <p:cNvSpPr>
            <a:spLocks noGrp="1"/>
          </p:cNvSpPr>
          <p:nvPr>
            <p:ph type="dt" sz="half" idx="10"/>
          </p:nvPr>
        </p:nvSpPr>
        <p:spPr/>
        <p:txBody>
          <a:bodyPr/>
          <a:lstStyle/>
          <a:p>
            <a:pPr>
              <a:defRPr/>
            </a:pPr>
            <a:fld id="{BEA4B33C-6EDC-4057-ACFB-919BF43F4DF7}"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495D869-30AC-40AB-A214-9174B01D8D54}" type="slidenum">
              <a:rPr lang="en-US" altLang="zh-CN" sz="1400">
                <a:solidFill>
                  <a:schemeClr val="bg2"/>
                </a:solidFill>
                <a:latin typeface="Tahoma" panose="020B0604030504040204" pitchFamily="34" charset="0"/>
              </a:rPr>
              <a:pPr eaLnBrk="1" hangingPunct="1"/>
              <a:t>65</a:t>
            </a:fld>
            <a:endParaRPr lang="en-US" altLang="zh-CN" sz="1400">
              <a:solidFill>
                <a:schemeClr val="bg2"/>
              </a:solidFill>
              <a:latin typeface="Tahoma" panose="020B060403050404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中断源的出现</a:t>
            </a:r>
          </a:p>
        </p:txBody>
      </p:sp>
      <p:sp>
        <p:nvSpPr>
          <p:cNvPr id="82947" name="内容占位符 2"/>
          <p:cNvSpPr>
            <a:spLocks noGrp="1"/>
          </p:cNvSpPr>
          <p:nvPr>
            <p:ph idx="1"/>
          </p:nvPr>
        </p:nvSpPr>
        <p:spPr>
          <a:xfrm>
            <a:off x="685800" y="1143000"/>
            <a:ext cx="7772400" cy="4929188"/>
          </a:xfrm>
        </p:spPr>
        <p:txBody>
          <a:bodyPr/>
          <a:lstStyle/>
          <a:p>
            <a:r>
              <a:rPr lang="en-US" altLang="zh-CN" smtClean="0"/>
              <a:t>① </a:t>
            </a:r>
            <a:r>
              <a:rPr lang="zh-CN" altLang="en-US" smtClean="0"/>
              <a:t>在硬件装置上，如</a:t>
            </a:r>
            <a:r>
              <a:rPr lang="en-US" altLang="zh-CN" smtClean="0"/>
              <a:t>I/O</a:t>
            </a:r>
            <a:r>
              <a:rPr lang="zh-CN" altLang="en-US" smtClean="0"/>
              <a:t>设备接口控制器。此时中断由在硬件装置上发生的事件所引起。</a:t>
            </a:r>
            <a:endParaRPr lang="en-US" altLang="zh-CN" smtClean="0"/>
          </a:p>
          <a:p>
            <a:r>
              <a:rPr lang="zh-CN" altLang="en-US" smtClean="0"/>
              <a:t>② 隐藏在指令中，如自陷指令或中断指令。</a:t>
            </a:r>
            <a:endParaRPr lang="en-US" altLang="zh-CN" smtClean="0"/>
          </a:p>
          <a:p>
            <a:r>
              <a:rPr lang="zh-CN" altLang="en-US" smtClean="0"/>
              <a:t>③  </a:t>
            </a:r>
            <a:r>
              <a:rPr lang="en-US" altLang="zh-CN" smtClean="0"/>
              <a:t>CPU</a:t>
            </a:r>
            <a:r>
              <a:rPr lang="zh-CN" altLang="en-US" smtClean="0"/>
              <a:t>内部某个状态寄存器，如浮点数计算溢出标志寄存器。</a:t>
            </a:r>
            <a:endParaRPr lang="en-US" altLang="zh-CN" smtClean="0"/>
          </a:p>
          <a:p>
            <a:r>
              <a:rPr lang="zh-CN" altLang="en-US" smtClean="0"/>
              <a:t>②③两类中断源所引发的中断，都是在</a:t>
            </a:r>
            <a:r>
              <a:rPr lang="en-US" altLang="zh-CN" smtClean="0"/>
              <a:t>CPU</a:t>
            </a:r>
            <a:r>
              <a:rPr lang="zh-CN" altLang="en-US" smtClean="0"/>
              <a:t>执行某条指令时由某种特殊情况而引起的，此时中断产生在</a:t>
            </a:r>
            <a:r>
              <a:rPr lang="en-US" altLang="zh-CN" smtClean="0"/>
              <a:t>CPU</a:t>
            </a:r>
            <a:r>
              <a:rPr lang="zh-CN" altLang="en-US" smtClean="0"/>
              <a:t>内部，而不像设备中断那样产生于</a:t>
            </a:r>
            <a:r>
              <a:rPr lang="en-US" altLang="zh-CN" smtClean="0"/>
              <a:t>CPU</a:t>
            </a:r>
            <a:r>
              <a:rPr lang="zh-CN" altLang="en-US" smtClean="0"/>
              <a:t>外部。</a:t>
            </a:r>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AEA9F7F-85F0-4710-A48C-4000B160BFB1}" type="slidenum">
              <a:rPr lang="en-US" altLang="zh-CN" sz="1400">
                <a:solidFill>
                  <a:schemeClr val="bg2"/>
                </a:solidFill>
                <a:latin typeface="Tahoma" panose="020B0604030504040204" pitchFamily="34" charset="0"/>
              </a:rPr>
              <a:pPr eaLnBrk="1" hangingPunct="1"/>
              <a:t>66</a:t>
            </a:fld>
            <a:endParaRPr lang="en-US" altLang="zh-CN" sz="1400">
              <a:solidFill>
                <a:schemeClr val="bg2"/>
              </a:solidFill>
              <a:latin typeface="Tahoma" panose="020B060403050404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smtClean="0"/>
              <a:t>3. </a:t>
            </a:r>
            <a:r>
              <a:rPr lang="zh-CN" altLang="en-US" smtClean="0"/>
              <a:t>中断源的分类</a:t>
            </a:r>
          </a:p>
        </p:txBody>
      </p:sp>
      <p:sp>
        <p:nvSpPr>
          <p:cNvPr id="83971" name="内容占位符 2"/>
          <p:cNvSpPr>
            <a:spLocks noGrp="1"/>
          </p:cNvSpPr>
          <p:nvPr>
            <p:ph idx="1"/>
          </p:nvPr>
        </p:nvSpPr>
        <p:spPr/>
        <p:txBody>
          <a:bodyPr/>
          <a:lstStyle/>
          <a:p>
            <a:r>
              <a:rPr lang="zh-CN" altLang="en-US" smtClean="0"/>
              <a:t>硬件中断</a:t>
            </a:r>
            <a:endParaRPr lang="en-US" altLang="zh-CN" smtClean="0"/>
          </a:p>
          <a:p>
            <a:r>
              <a:rPr lang="zh-CN" altLang="en-US" smtClean="0"/>
              <a:t>软件中断</a:t>
            </a:r>
            <a:endParaRPr lang="en-US" altLang="zh-CN" smtClean="0"/>
          </a:p>
          <a:p>
            <a:endParaRPr lang="en-US" altLang="zh-CN" smtClean="0"/>
          </a:p>
          <a:p>
            <a:r>
              <a:rPr lang="zh-CN" altLang="en-US" smtClean="0"/>
              <a:t>外部中断</a:t>
            </a:r>
            <a:endParaRPr lang="en-US" altLang="zh-CN" smtClean="0"/>
          </a:p>
          <a:p>
            <a:r>
              <a:rPr lang="zh-CN" altLang="en-US" smtClean="0"/>
              <a:t>内部中断。</a:t>
            </a:r>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5E3E8DD-9BEB-4E69-B0B7-2644ADDF7AD5}" type="slidenum">
              <a:rPr lang="en-US" altLang="zh-CN" sz="1400">
                <a:solidFill>
                  <a:schemeClr val="bg2"/>
                </a:solidFill>
                <a:latin typeface="Tahoma" panose="020B0604030504040204" pitchFamily="34" charset="0"/>
              </a:rPr>
              <a:pPr eaLnBrk="1" hangingPunct="1"/>
              <a:t>67</a:t>
            </a:fld>
            <a:endParaRPr lang="en-US" altLang="zh-CN" sz="1400">
              <a:solidFill>
                <a:schemeClr val="bg2"/>
              </a:solidFill>
              <a:latin typeface="Tahoma" panose="020B060403050404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外部中断</a:t>
            </a:r>
          </a:p>
        </p:txBody>
      </p:sp>
      <p:sp>
        <p:nvSpPr>
          <p:cNvPr id="84995" name="内容占位符 2"/>
          <p:cNvSpPr>
            <a:spLocks noGrp="1"/>
          </p:cNvSpPr>
          <p:nvPr>
            <p:ph idx="1"/>
          </p:nvPr>
        </p:nvSpPr>
        <p:spPr/>
        <p:txBody>
          <a:bodyPr/>
          <a:lstStyle/>
          <a:p>
            <a:r>
              <a:rPr lang="zh-CN" altLang="en-US" smtClean="0"/>
              <a:t>中断源在</a:t>
            </a:r>
            <a:r>
              <a:rPr lang="en-US" altLang="zh-CN" smtClean="0"/>
              <a:t>CPU</a:t>
            </a:r>
            <a:r>
              <a:rPr lang="zh-CN" altLang="en-US" smtClean="0"/>
              <a:t>外部，如设备中断、存储器故障中断、电源故障中断等等。</a:t>
            </a:r>
            <a:endParaRPr lang="en-US" altLang="zh-CN" smtClean="0"/>
          </a:p>
          <a:p>
            <a:r>
              <a:rPr lang="zh-CN" altLang="en-US" smtClean="0"/>
              <a:t>设备中断具有随机性（不可预测性）、异步性和不可再现性。</a:t>
            </a:r>
            <a:endParaRPr lang="en-US" altLang="zh-CN" smtClean="0"/>
          </a:p>
          <a:p>
            <a:r>
              <a:rPr lang="zh-CN" altLang="en-US" smtClean="0"/>
              <a:t>故障中断具有可再现性，比如两次分别对内存故障单元的访问都会引发存储器故障中断。</a:t>
            </a:r>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6AB3AD6-ACD8-447C-942A-4A4D73E5CA13}" type="slidenum">
              <a:rPr lang="en-US" altLang="zh-CN" sz="1400">
                <a:solidFill>
                  <a:schemeClr val="bg2"/>
                </a:solidFill>
                <a:latin typeface="Tahoma" panose="020B0604030504040204" pitchFamily="34" charset="0"/>
              </a:rPr>
              <a:pPr eaLnBrk="1" hangingPunct="1"/>
              <a:t>68</a:t>
            </a:fld>
            <a:endParaRPr lang="en-US" altLang="zh-CN" sz="1400">
              <a:solidFill>
                <a:schemeClr val="bg2"/>
              </a:solidFill>
              <a:latin typeface="Tahoma" panose="020B060403050404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内部中断</a:t>
            </a:r>
          </a:p>
        </p:txBody>
      </p:sp>
      <p:sp>
        <p:nvSpPr>
          <p:cNvPr id="86019" name="内容占位符 2"/>
          <p:cNvSpPr>
            <a:spLocks noGrp="1"/>
          </p:cNvSpPr>
          <p:nvPr>
            <p:ph idx="1"/>
          </p:nvPr>
        </p:nvSpPr>
        <p:spPr/>
        <p:txBody>
          <a:bodyPr/>
          <a:lstStyle/>
          <a:p>
            <a:r>
              <a:rPr lang="zh-CN" altLang="en-US" smtClean="0"/>
              <a:t>中断的原因由</a:t>
            </a:r>
            <a:r>
              <a:rPr lang="en-US" altLang="zh-CN" smtClean="0"/>
              <a:t>CPU</a:t>
            </a:r>
            <a:r>
              <a:rPr lang="zh-CN" altLang="en-US" smtClean="0"/>
              <a:t>当前执行的指令所引起，即中断源在</a:t>
            </a:r>
            <a:r>
              <a:rPr lang="en-US" altLang="zh-CN" smtClean="0"/>
              <a:t>CPU</a:t>
            </a:r>
            <a:r>
              <a:rPr lang="zh-CN" altLang="en-US" smtClean="0"/>
              <a:t>内部。</a:t>
            </a:r>
            <a:endParaRPr lang="en-US" altLang="zh-CN" smtClean="0"/>
          </a:p>
          <a:p>
            <a:r>
              <a:rPr lang="zh-CN" altLang="en-US" smtClean="0"/>
              <a:t>内部中断具有可预测性和再现性。</a:t>
            </a:r>
            <a:endParaRPr lang="en-US" altLang="zh-CN" smtClean="0"/>
          </a:p>
          <a:p>
            <a:r>
              <a:rPr lang="zh-CN" altLang="en-US" smtClean="0"/>
              <a:t>如溢出中断，只要程序和数据不做任何改动而两次执行同样的程序都会发生溢出中断。</a:t>
            </a:r>
            <a:endParaRPr lang="en-US" altLang="zh-CN" smtClean="0"/>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B9CFE60-412C-4A67-AE52-C431C76A5637}" type="slidenum">
              <a:rPr lang="en-US" altLang="zh-CN" sz="1400">
                <a:solidFill>
                  <a:schemeClr val="bg2"/>
                </a:solidFill>
                <a:latin typeface="Tahoma" panose="020B0604030504040204" pitchFamily="34" charset="0"/>
              </a:rPr>
              <a:pPr eaLnBrk="1" hangingPunct="1"/>
              <a:t>69</a:t>
            </a:fld>
            <a:endParaRPr lang="en-US" altLang="zh-CN" sz="1400">
              <a:solidFill>
                <a:schemeClr val="bg2"/>
              </a:solidFill>
              <a:latin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a:xfrm>
            <a:off x="381000" y="381000"/>
            <a:ext cx="8382000" cy="1447800"/>
          </a:xfrm>
        </p:spPr>
        <p:txBody>
          <a:bodyPr/>
          <a:lstStyle/>
          <a:p>
            <a:pPr eaLnBrk="1" hangingPunct="1">
              <a:lnSpc>
                <a:spcPct val="90000"/>
              </a:lnSpc>
            </a:pPr>
            <a:r>
              <a:rPr lang="zh-CN" altLang="en-US" smtClean="0">
                <a:latin typeface="宋体" panose="02010600030101010101" pitchFamily="2" charset="-122"/>
              </a:rPr>
              <a:t>现代计算机系统中</a:t>
            </a:r>
            <a:r>
              <a:rPr lang="en-US" altLang="zh-CN" smtClean="0"/>
              <a:t>I/O</a:t>
            </a:r>
            <a:r>
              <a:rPr lang="zh-CN" altLang="en-US" smtClean="0">
                <a:latin typeface="宋体" panose="02010600030101010101" pitchFamily="2" charset="-122"/>
              </a:rPr>
              <a:t>系统的组成：</a:t>
            </a:r>
          </a:p>
          <a:p>
            <a:pPr eaLnBrk="1" hangingPunct="1">
              <a:lnSpc>
                <a:spcPct val="90000"/>
              </a:lnSpc>
            </a:pPr>
            <a:r>
              <a:rPr lang="zh-CN" altLang="en-US" smtClean="0">
                <a:latin typeface="宋体" panose="02010600030101010101" pitchFamily="2" charset="-122"/>
              </a:rPr>
              <a:t>扩展总线、</a:t>
            </a:r>
            <a:r>
              <a:rPr lang="en-US" altLang="zh-CN" smtClean="0"/>
              <a:t>I/O</a:t>
            </a:r>
            <a:r>
              <a:rPr lang="zh-CN" altLang="en-US" smtClean="0">
                <a:latin typeface="宋体" panose="02010600030101010101" pitchFamily="2" charset="-122"/>
              </a:rPr>
              <a:t>设备接口控制器、</a:t>
            </a:r>
            <a:r>
              <a:rPr lang="en-US" altLang="zh-CN" smtClean="0"/>
              <a:t>I/O</a:t>
            </a:r>
            <a:r>
              <a:rPr lang="zh-CN" altLang="en-US" smtClean="0">
                <a:latin typeface="宋体" panose="02010600030101010101" pitchFamily="2" charset="-122"/>
              </a:rPr>
              <a:t>设备、相关控制软件。 </a:t>
            </a:r>
          </a:p>
          <a:p>
            <a:pPr eaLnBrk="1" hangingPunct="1">
              <a:lnSpc>
                <a:spcPct val="90000"/>
              </a:lnSpc>
            </a:pPr>
            <a:endParaRPr lang="en-US" altLang="zh-CN" smtClean="0"/>
          </a:p>
        </p:txBody>
      </p:sp>
      <p:sp>
        <p:nvSpPr>
          <p:cNvPr id="4" name="日期占位符 3"/>
          <p:cNvSpPr>
            <a:spLocks noGrp="1"/>
          </p:cNvSpPr>
          <p:nvPr>
            <p:ph type="dt" sz="half" idx="10"/>
          </p:nvPr>
        </p:nvSpPr>
        <p:spPr/>
        <p:txBody>
          <a:bodyPr/>
          <a:lstStyle/>
          <a:p>
            <a:pPr>
              <a:defRPr/>
            </a:pPr>
            <a:fld id="{B18C87D3-1FC1-4F5E-917F-878B212AAEC9}"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D6CAE5A-5DFF-40FD-92D6-FEB731C59A7D}" type="slidenum">
              <a:rPr lang="en-US" altLang="zh-CN" sz="1400">
                <a:solidFill>
                  <a:schemeClr val="bg2"/>
                </a:solidFill>
                <a:latin typeface="Tahoma" panose="020B0604030504040204" pitchFamily="34" charset="0"/>
              </a:rPr>
              <a:pPr eaLnBrk="1" hangingPunct="1"/>
              <a:t>7</a:t>
            </a:fld>
            <a:endParaRPr lang="en-US" altLang="zh-CN" sz="1400">
              <a:solidFill>
                <a:schemeClr val="bg2"/>
              </a:solidFill>
              <a:latin typeface="Tahoma" panose="020B0604030504040204" pitchFamily="34" charset="0"/>
            </a:endParaRPr>
          </a:p>
        </p:txBody>
      </p:sp>
      <p:graphicFrame>
        <p:nvGraphicFramePr>
          <p:cNvPr id="2050" name="Object 4"/>
          <p:cNvGraphicFramePr>
            <a:graphicFrameLocks noChangeAspect="1"/>
          </p:cNvGraphicFramePr>
          <p:nvPr/>
        </p:nvGraphicFramePr>
        <p:xfrm>
          <a:off x="428625" y="1981200"/>
          <a:ext cx="8215313" cy="4448175"/>
        </p:xfrm>
        <a:graphic>
          <a:graphicData uri="http://schemas.openxmlformats.org/presentationml/2006/ole">
            <mc:AlternateContent xmlns:mc="http://schemas.openxmlformats.org/markup-compatibility/2006">
              <mc:Choice xmlns:v="urn:schemas-microsoft-com:vml" Requires="v">
                <p:oleObj spid="_x0000_s2054" name="Visio" r:id="rId3" imgW="5187754" imgH="2322924" progId="">
                  <p:embed/>
                </p:oleObj>
              </mc:Choice>
              <mc:Fallback>
                <p:oleObj name="Visio" r:id="rId3" imgW="5187754" imgH="2322924"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981200"/>
                        <a:ext cx="8215313" cy="4448175"/>
                      </a:xfrm>
                      <a:prstGeom prst="rect">
                        <a:avLst/>
                      </a:prstGeom>
                      <a:solidFill>
                        <a:schemeClr val="tx2"/>
                      </a:solidFill>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685800" y="785813"/>
            <a:ext cx="7772400" cy="5157787"/>
          </a:xfrm>
        </p:spPr>
        <p:txBody>
          <a:bodyPr/>
          <a:lstStyle/>
          <a:p>
            <a:r>
              <a:rPr lang="zh-CN" altLang="en-US" smtClean="0"/>
              <a:t>实际上内部中断（或软件中断）是广泛意义上的中断，因为这些中断已不具备随机性（不可预测性）、异步性和不可再现性，但是处理这类中断的方法与处理设备中断的方法相同。</a:t>
            </a:r>
            <a:endParaRPr lang="en-US" altLang="zh-CN" smtClean="0"/>
          </a:p>
          <a:p>
            <a:r>
              <a:rPr lang="zh-CN" altLang="en-US" smtClean="0"/>
              <a:t>在有些计算机系统中，为了和传统意义上的中断（</a:t>
            </a:r>
            <a:r>
              <a:rPr lang="en-US" altLang="zh-CN" smtClean="0"/>
              <a:t>Interruption</a:t>
            </a:r>
            <a:r>
              <a:rPr lang="zh-CN" altLang="en-US" smtClean="0"/>
              <a:t>）相区别，将内部中断称为例外或异常（</a:t>
            </a:r>
            <a:r>
              <a:rPr lang="en-US" altLang="zh-CN" smtClean="0"/>
              <a:t>Exception</a:t>
            </a:r>
            <a:r>
              <a:rPr lang="zh-CN" altLang="en-US" smtClean="0"/>
              <a:t>）。</a:t>
            </a:r>
          </a:p>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615A886-F877-45F4-BEDA-B1F42736AF3A}" type="slidenum">
              <a:rPr lang="en-US" altLang="zh-CN" sz="1400">
                <a:solidFill>
                  <a:schemeClr val="bg2"/>
                </a:solidFill>
                <a:latin typeface="Tahoma" panose="020B0604030504040204" pitchFamily="34" charset="0"/>
              </a:rPr>
              <a:pPr eaLnBrk="1" hangingPunct="1"/>
              <a:t>70</a:t>
            </a:fld>
            <a:endParaRPr lang="en-US" altLang="zh-CN" sz="1400">
              <a:solidFill>
                <a:schemeClr val="bg2"/>
              </a:solidFill>
              <a:latin typeface="Tahoma" panose="020B060403050404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中断处理的过程</a:t>
            </a:r>
          </a:p>
        </p:txBody>
      </p:sp>
      <p:sp>
        <p:nvSpPr>
          <p:cNvPr id="88069"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866D1014-5A4B-4B67-8252-EB6391EB84B7}"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0E1607F-B107-4283-9EB9-76CE2935D954}" type="slidenum">
              <a:rPr lang="en-US" altLang="zh-CN" sz="1400">
                <a:solidFill>
                  <a:schemeClr val="bg2"/>
                </a:solidFill>
                <a:latin typeface="Tahoma" panose="020B0604030504040204" pitchFamily="34" charset="0"/>
              </a:rPr>
              <a:pPr eaLnBrk="1" hangingPunct="1"/>
              <a:t>71</a:t>
            </a:fld>
            <a:endParaRPr lang="en-US" altLang="zh-CN" sz="1400">
              <a:solidFill>
                <a:schemeClr val="bg2"/>
              </a:solidFill>
              <a:latin typeface="Tahoma" panose="020B0604030504040204" pitchFamily="34" charset="0"/>
            </a:endParaRPr>
          </a:p>
        </p:txBody>
      </p:sp>
      <p:pic>
        <p:nvPicPr>
          <p:cNvPr id="88070" name="Picture 4" descr="tu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357313"/>
            <a:ext cx="5257800"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2" name="Rectangle 2"/>
          <p:cNvSpPr>
            <a:spLocks noGrp="1" noChangeArrowheads="1"/>
          </p:cNvSpPr>
          <p:nvPr>
            <p:ph idx="1"/>
          </p:nvPr>
        </p:nvSpPr>
        <p:spPr>
          <a:xfrm>
            <a:off x="428625" y="500063"/>
            <a:ext cx="8286750" cy="6000750"/>
          </a:xfrm>
        </p:spPr>
        <p:txBody>
          <a:bodyPr/>
          <a:lstStyle/>
          <a:p>
            <a:pPr eaLnBrk="1" hangingPunct="1"/>
            <a:r>
              <a:rPr lang="en-US" altLang="zh-CN" smtClean="0"/>
              <a:t>⑴  </a:t>
            </a:r>
            <a:r>
              <a:rPr lang="zh-CN" altLang="en-US" smtClean="0"/>
              <a:t>中断请求</a:t>
            </a:r>
          </a:p>
          <a:p>
            <a:pPr eaLnBrk="1" hangingPunct="1"/>
            <a:r>
              <a:rPr lang="zh-CN" altLang="en-US" smtClean="0"/>
              <a:t>中断源以硬件信号形式通过中断控制线路向</a:t>
            </a:r>
            <a:r>
              <a:rPr lang="en-US" altLang="zh-CN" smtClean="0"/>
              <a:t>CPU</a:t>
            </a:r>
            <a:r>
              <a:rPr lang="zh-CN" altLang="en-US" smtClean="0"/>
              <a:t>提出中断请求。</a:t>
            </a:r>
            <a:endParaRPr lang="en-US" altLang="zh-CN" smtClean="0"/>
          </a:p>
          <a:p>
            <a:pPr eaLnBrk="1" hangingPunct="1"/>
            <a:r>
              <a:rPr lang="en-US" altLang="zh-CN" smtClean="0"/>
              <a:t>⑵ </a:t>
            </a:r>
            <a:r>
              <a:rPr lang="zh-CN" altLang="en-US" smtClean="0"/>
              <a:t>中断判优及响应</a:t>
            </a:r>
          </a:p>
          <a:p>
            <a:pPr eaLnBrk="1" hangingPunct="1"/>
            <a:r>
              <a:rPr lang="zh-CN" altLang="en-US" smtClean="0"/>
              <a:t>根据中断优先权进行判断，择优予以响应。</a:t>
            </a:r>
          </a:p>
          <a:p>
            <a:pPr eaLnBrk="1" hangingPunct="1"/>
            <a:r>
              <a:rPr lang="zh-CN" altLang="en-US" smtClean="0"/>
              <a:t>⑶ 保护现场</a:t>
            </a:r>
          </a:p>
          <a:p>
            <a:pPr eaLnBrk="1" hangingPunct="1"/>
            <a:r>
              <a:rPr lang="zh-CN" altLang="en-US" smtClean="0"/>
              <a:t>保护主程序的运行现状，如</a:t>
            </a:r>
            <a:r>
              <a:rPr lang="en-US" altLang="zh-CN" smtClean="0"/>
              <a:t>PC</a:t>
            </a:r>
            <a:r>
              <a:rPr lang="zh-CN" altLang="en-US" smtClean="0"/>
              <a:t>值、</a:t>
            </a:r>
            <a:r>
              <a:rPr lang="en-US" altLang="zh-CN" smtClean="0"/>
              <a:t>PSW</a:t>
            </a:r>
            <a:r>
              <a:rPr lang="zh-CN" altLang="en-US" smtClean="0"/>
              <a:t>、寄存器和内存中的重要数据。</a:t>
            </a:r>
          </a:p>
        </p:txBody>
      </p:sp>
      <p:sp>
        <p:nvSpPr>
          <p:cNvPr id="4" name="日期占位符 3"/>
          <p:cNvSpPr>
            <a:spLocks noGrp="1"/>
          </p:cNvSpPr>
          <p:nvPr>
            <p:ph type="dt" sz="half" idx="10"/>
          </p:nvPr>
        </p:nvSpPr>
        <p:spPr/>
        <p:txBody>
          <a:bodyPr/>
          <a:lstStyle/>
          <a:p>
            <a:pPr>
              <a:defRPr/>
            </a:pPr>
            <a:fld id="{04F5CDBF-BC79-4AFE-ACDD-49F9281F0C84}"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5BE8188A-E83D-4193-BF4C-A223316BFE3A}" type="slidenum">
              <a:rPr lang="en-US" altLang="zh-CN" sz="1400">
                <a:solidFill>
                  <a:schemeClr val="bg2"/>
                </a:solidFill>
                <a:latin typeface="Tahoma" panose="020B0604030504040204" pitchFamily="34" charset="0"/>
              </a:rPr>
              <a:pPr eaLnBrk="1" hangingPunct="1"/>
              <a:t>72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6" name="Rectangle 2"/>
          <p:cNvSpPr>
            <a:spLocks noGrp="1" noChangeArrowheads="1"/>
          </p:cNvSpPr>
          <p:nvPr>
            <p:ph idx="1"/>
          </p:nvPr>
        </p:nvSpPr>
        <p:spPr>
          <a:xfrm>
            <a:off x="457200" y="609600"/>
            <a:ext cx="8001000" cy="5334000"/>
          </a:xfrm>
        </p:spPr>
        <p:txBody>
          <a:bodyPr/>
          <a:lstStyle/>
          <a:p>
            <a:pPr eaLnBrk="1" hangingPunct="1"/>
            <a:r>
              <a:rPr lang="zh-CN" altLang="en-US" smtClean="0"/>
              <a:t>⑷ 中断服务</a:t>
            </a:r>
          </a:p>
          <a:p>
            <a:pPr eaLnBrk="1" hangingPunct="1"/>
            <a:r>
              <a:rPr lang="zh-CN" altLang="en-US" smtClean="0"/>
              <a:t>按中断源的工作要求，进行各类特定的数据传送或控制处理。</a:t>
            </a:r>
          </a:p>
          <a:p>
            <a:pPr eaLnBrk="1" hangingPunct="1"/>
            <a:r>
              <a:rPr lang="zh-CN" altLang="en-US" smtClean="0"/>
              <a:t>中断服务程序：完成中断服务的程序。</a:t>
            </a:r>
            <a:endParaRPr lang="zh-CN" altLang="en-US" smtClean="0">
              <a:latin typeface="宋体" panose="02010600030101010101" pitchFamily="2" charset="-122"/>
            </a:endParaRPr>
          </a:p>
          <a:p>
            <a:pPr eaLnBrk="1" hangingPunct="1"/>
            <a:r>
              <a:rPr lang="en-US" altLang="zh-CN" smtClean="0"/>
              <a:t>⑸ </a:t>
            </a:r>
            <a:r>
              <a:rPr lang="zh-CN" altLang="en-US" smtClean="0"/>
              <a:t>恢复现场</a:t>
            </a:r>
          </a:p>
          <a:p>
            <a:pPr eaLnBrk="1" hangingPunct="1"/>
            <a:r>
              <a:rPr lang="zh-CN" altLang="en-US" smtClean="0"/>
              <a:t>为了正确返回原程序，需要进行恢复现场的工作，即将前面保存的寄存器的内容送回原寄存器。</a:t>
            </a:r>
          </a:p>
          <a:p>
            <a:pPr eaLnBrk="1" hangingPunct="1"/>
            <a:r>
              <a:rPr lang="zh-CN" altLang="en-US" smtClean="0"/>
              <a:t>⑹ 中断返回</a:t>
            </a:r>
          </a:p>
          <a:p>
            <a:pPr eaLnBrk="1" hangingPunct="1"/>
            <a:r>
              <a:rPr lang="zh-CN" altLang="en-US" smtClean="0"/>
              <a:t>返回被中断的程序 ，继续执行。</a:t>
            </a:r>
          </a:p>
        </p:txBody>
      </p:sp>
      <p:sp>
        <p:nvSpPr>
          <p:cNvPr id="3" name="日期占位符 3"/>
          <p:cNvSpPr>
            <a:spLocks noGrp="1"/>
          </p:cNvSpPr>
          <p:nvPr>
            <p:ph type="dt" sz="half" idx="10"/>
          </p:nvPr>
        </p:nvSpPr>
        <p:spPr/>
        <p:txBody>
          <a:bodyPr/>
          <a:lstStyle/>
          <a:p>
            <a:pPr>
              <a:defRPr/>
            </a:pPr>
            <a:fld id="{3B781D18-EF44-471C-BF7E-A75DD3DA1748}" type="datetime1">
              <a:rPr lang="zh-CN" altLang="en-US"/>
              <a:pPr>
                <a:defRPr/>
              </a:pPr>
              <a:t>2021/9/12</a:t>
            </a:fld>
            <a:endParaRPr lang="en-US" altLang="zh-CN" dirty="0"/>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2F8F2A6-308C-4612-9D84-BEA84C88AB0D}" type="slidenum">
              <a:rPr lang="en-US" altLang="zh-CN" sz="1400">
                <a:solidFill>
                  <a:schemeClr val="bg2"/>
                </a:solidFill>
                <a:latin typeface="Tahoma" panose="020B0604030504040204" pitchFamily="34" charset="0"/>
              </a:rPr>
              <a:pPr eaLnBrk="1" hangingPunct="1"/>
              <a:t>73</a:t>
            </a:fld>
            <a:endParaRPr lang="en-US" altLang="zh-CN" sz="1400">
              <a:solidFill>
                <a:schemeClr val="bg2"/>
              </a:solidFill>
              <a:latin typeface="Tahoma" panose="020B060403050404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r>
              <a:rPr lang="zh-CN" altLang="en-US" smtClean="0">
                <a:latin typeface="隶书" panose="02010509060101010101" pitchFamily="49" charset="-122"/>
              </a:rPr>
              <a:t>中断的分类</a:t>
            </a:r>
          </a:p>
        </p:txBody>
      </p:sp>
      <p:sp>
        <p:nvSpPr>
          <p:cNvPr id="91141" name="Rectangle 3"/>
          <p:cNvSpPr>
            <a:spLocks noGrp="1" noChangeArrowheads="1"/>
          </p:cNvSpPr>
          <p:nvPr>
            <p:ph idx="1"/>
          </p:nvPr>
        </p:nvSpPr>
        <p:spPr>
          <a:xfrm>
            <a:off x="533400" y="1066800"/>
            <a:ext cx="7772400" cy="533400"/>
          </a:xfrm>
        </p:spPr>
        <p:txBody>
          <a:bodyPr/>
          <a:lstStyle/>
          <a:p>
            <a:r>
              <a:rPr lang="en-US" altLang="zh-CN" smtClean="0"/>
              <a:t>⑴ </a:t>
            </a:r>
            <a:r>
              <a:rPr lang="zh-CN" altLang="en-US" smtClean="0"/>
              <a:t>按中断来源分</a:t>
            </a:r>
          </a:p>
        </p:txBody>
      </p:sp>
      <p:sp>
        <p:nvSpPr>
          <p:cNvPr id="17" name="日期占位符 3"/>
          <p:cNvSpPr>
            <a:spLocks noGrp="1"/>
          </p:cNvSpPr>
          <p:nvPr>
            <p:ph type="dt" sz="half" idx="10"/>
          </p:nvPr>
        </p:nvSpPr>
        <p:spPr/>
        <p:txBody>
          <a:bodyPr/>
          <a:lstStyle/>
          <a:p>
            <a:pPr>
              <a:defRPr/>
            </a:pPr>
            <a:fld id="{18EBDABC-CD2F-4F0D-90FE-CCAA78766DB8}" type="datetime1">
              <a:rPr lang="zh-CN" altLang="en-US"/>
              <a:pPr>
                <a:defRPr/>
              </a:pPr>
              <a:t>2021/9/12</a:t>
            </a:fld>
            <a:endParaRPr lang="en-US" altLang="zh-CN"/>
          </a:p>
        </p:txBody>
      </p:sp>
      <p:sp>
        <p:nvSpPr>
          <p:cNvPr id="19"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51E0BA04-77D9-4422-9B5D-107D0D3606B5}" type="slidenum">
              <a:rPr lang="en-US" altLang="zh-CN" sz="1400">
                <a:solidFill>
                  <a:schemeClr val="bg2"/>
                </a:solidFill>
                <a:latin typeface="Tahoma" panose="020B0604030504040204" pitchFamily="34" charset="0"/>
              </a:rPr>
              <a:pPr eaLnBrk="1" hangingPunct="1"/>
              <a:t>74</a:t>
            </a:fld>
            <a:endParaRPr lang="en-US" altLang="zh-CN" sz="1400">
              <a:solidFill>
                <a:schemeClr val="bg2"/>
              </a:solidFill>
              <a:latin typeface="Tahoma" panose="020B0604030504040204" pitchFamily="34" charset="0"/>
            </a:endParaRPr>
          </a:p>
        </p:txBody>
      </p:sp>
      <p:grpSp>
        <p:nvGrpSpPr>
          <p:cNvPr id="91142" name="Group 4"/>
          <p:cNvGrpSpPr>
            <a:grpSpLocks/>
          </p:cNvGrpSpPr>
          <p:nvPr/>
        </p:nvGrpSpPr>
        <p:grpSpPr bwMode="auto">
          <a:xfrm>
            <a:off x="1066800" y="1752600"/>
            <a:ext cx="6934200" cy="3886200"/>
            <a:chOff x="960" y="1104"/>
            <a:chExt cx="4080" cy="2064"/>
          </a:xfrm>
        </p:grpSpPr>
        <p:sp>
          <p:nvSpPr>
            <p:cNvPr id="91143" name="Text Box 5"/>
            <p:cNvSpPr txBox="1">
              <a:spLocks noChangeArrowheads="1"/>
            </p:cNvSpPr>
            <p:nvPr/>
          </p:nvSpPr>
          <p:spPr bwMode="auto">
            <a:xfrm>
              <a:off x="1123" y="1680"/>
              <a:ext cx="54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内中断</a:t>
              </a:r>
            </a:p>
          </p:txBody>
        </p:sp>
        <p:sp>
          <p:nvSpPr>
            <p:cNvPr id="91144" name="Text Box 6"/>
            <p:cNvSpPr txBox="1">
              <a:spLocks noChangeArrowheads="1"/>
            </p:cNvSpPr>
            <p:nvPr/>
          </p:nvSpPr>
          <p:spPr bwMode="auto">
            <a:xfrm>
              <a:off x="1123" y="2736"/>
              <a:ext cx="54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外中断</a:t>
              </a:r>
            </a:p>
          </p:txBody>
        </p:sp>
        <p:sp>
          <p:nvSpPr>
            <p:cNvPr id="91145" name="AutoShape 7"/>
            <p:cNvSpPr>
              <a:spLocks/>
            </p:cNvSpPr>
            <p:nvPr/>
          </p:nvSpPr>
          <p:spPr bwMode="auto">
            <a:xfrm>
              <a:off x="960" y="1776"/>
              <a:ext cx="109" cy="1104"/>
            </a:xfrm>
            <a:prstGeom prst="leftBrace">
              <a:avLst>
                <a:gd name="adj1" fmla="val 8440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46" name="Text Box 8"/>
            <p:cNvSpPr txBox="1">
              <a:spLocks noChangeArrowheads="1"/>
            </p:cNvSpPr>
            <p:nvPr/>
          </p:nvSpPr>
          <p:spPr bwMode="auto">
            <a:xfrm>
              <a:off x="2102" y="1344"/>
              <a:ext cx="76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强迫中断</a:t>
              </a:r>
            </a:p>
          </p:txBody>
        </p:sp>
        <p:sp>
          <p:nvSpPr>
            <p:cNvPr id="91147" name="Text Box 9"/>
            <p:cNvSpPr txBox="1">
              <a:spLocks noChangeArrowheads="1"/>
            </p:cNvSpPr>
            <p:nvPr/>
          </p:nvSpPr>
          <p:spPr bwMode="auto">
            <a:xfrm>
              <a:off x="2102" y="1968"/>
              <a:ext cx="293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自愿中断：程序中预先安排的中断</a:t>
              </a:r>
            </a:p>
          </p:txBody>
        </p:sp>
        <p:sp>
          <p:nvSpPr>
            <p:cNvPr id="91148" name="AutoShape 10"/>
            <p:cNvSpPr>
              <a:spLocks/>
            </p:cNvSpPr>
            <p:nvPr/>
          </p:nvSpPr>
          <p:spPr bwMode="auto">
            <a:xfrm>
              <a:off x="2918" y="1200"/>
              <a:ext cx="109" cy="480"/>
            </a:xfrm>
            <a:prstGeom prst="leftBrace">
              <a:avLst>
                <a:gd name="adj1" fmla="val 3669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49" name="Text Box 11"/>
            <p:cNvSpPr txBox="1">
              <a:spLocks noChangeArrowheads="1"/>
            </p:cNvSpPr>
            <p:nvPr/>
          </p:nvSpPr>
          <p:spPr bwMode="auto">
            <a:xfrm>
              <a:off x="3136" y="1104"/>
              <a:ext cx="76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硬件故障</a:t>
              </a:r>
            </a:p>
          </p:txBody>
        </p:sp>
        <p:sp>
          <p:nvSpPr>
            <p:cNvPr id="91150" name="Text Box 12"/>
            <p:cNvSpPr txBox="1">
              <a:spLocks noChangeArrowheads="1"/>
            </p:cNvSpPr>
            <p:nvPr/>
          </p:nvSpPr>
          <p:spPr bwMode="auto">
            <a:xfrm>
              <a:off x="3136" y="1440"/>
              <a:ext cx="76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软件故障</a:t>
              </a:r>
            </a:p>
          </p:txBody>
        </p:sp>
        <p:sp>
          <p:nvSpPr>
            <p:cNvPr id="91151" name="AutoShape 13"/>
            <p:cNvSpPr>
              <a:spLocks/>
            </p:cNvSpPr>
            <p:nvPr/>
          </p:nvSpPr>
          <p:spPr bwMode="auto">
            <a:xfrm>
              <a:off x="1885" y="1440"/>
              <a:ext cx="163" cy="672"/>
            </a:xfrm>
            <a:prstGeom prst="leftBrace">
              <a:avLst>
                <a:gd name="adj1" fmla="val 3435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2" name="AutoShape 14"/>
            <p:cNvSpPr>
              <a:spLocks/>
            </p:cNvSpPr>
            <p:nvPr/>
          </p:nvSpPr>
          <p:spPr bwMode="auto">
            <a:xfrm>
              <a:off x="1830" y="2496"/>
              <a:ext cx="164" cy="672"/>
            </a:xfrm>
            <a:prstGeom prst="leftBrace">
              <a:avLst>
                <a:gd name="adj1" fmla="val 3414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3" name="Text Box 15"/>
            <p:cNvSpPr txBox="1">
              <a:spLocks noChangeArrowheads="1"/>
            </p:cNvSpPr>
            <p:nvPr/>
          </p:nvSpPr>
          <p:spPr bwMode="auto">
            <a:xfrm>
              <a:off x="2102" y="2448"/>
              <a:ext cx="12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外设请求中断</a:t>
              </a:r>
            </a:p>
          </p:txBody>
        </p:sp>
        <p:sp>
          <p:nvSpPr>
            <p:cNvPr id="91154" name="Text Box 16"/>
            <p:cNvSpPr txBox="1">
              <a:spLocks noChangeArrowheads="1"/>
            </p:cNvSpPr>
            <p:nvPr/>
          </p:nvSpPr>
          <p:spPr bwMode="auto">
            <a:xfrm>
              <a:off x="2112" y="2976"/>
              <a:ext cx="86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控制台中断</a:t>
              </a: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4" name="Rectangle 2"/>
          <p:cNvSpPr>
            <a:spLocks noGrp="1" noChangeArrowheads="1"/>
          </p:cNvSpPr>
          <p:nvPr>
            <p:ph idx="1"/>
          </p:nvPr>
        </p:nvSpPr>
        <p:spPr>
          <a:xfrm>
            <a:off x="381000" y="457200"/>
            <a:ext cx="8305800" cy="5486400"/>
          </a:xfrm>
        </p:spPr>
        <p:txBody>
          <a:bodyPr/>
          <a:lstStyle/>
          <a:p>
            <a:r>
              <a:rPr lang="en-US" altLang="zh-CN" smtClean="0"/>
              <a:t>⑵ </a:t>
            </a:r>
            <a:r>
              <a:rPr lang="zh-CN" altLang="en-US" smtClean="0"/>
              <a:t>按中断服务程序入口的获取方式分</a:t>
            </a:r>
          </a:p>
          <a:p>
            <a:pPr>
              <a:buFontTx/>
              <a:buNone/>
            </a:pPr>
            <a:r>
              <a:rPr lang="zh-CN" altLang="en-US" smtClean="0"/>
              <a:t>    </a:t>
            </a:r>
            <a:r>
              <a:rPr lang="zh-CN" altLang="en-US" sz="2400" smtClean="0"/>
              <a:t>向量中断： 由中断系统硬件，直接向主机提供被响应</a:t>
            </a:r>
            <a:br>
              <a:rPr lang="zh-CN" altLang="en-US" sz="2400" smtClean="0"/>
            </a:br>
            <a:r>
              <a:rPr lang="zh-CN" altLang="en-US" sz="2400" smtClean="0"/>
              <a:t>                      中断的中断向量地址。</a:t>
            </a:r>
          </a:p>
          <a:p>
            <a:pPr>
              <a:buFontTx/>
              <a:buNone/>
            </a:pPr>
            <a:r>
              <a:rPr lang="zh-CN" altLang="en-US" sz="2400" smtClean="0"/>
              <a:t>     非向量中断：通过软件查询方式识别中断源，转入相</a:t>
            </a:r>
            <a:br>
              <a:rPr lang="zh-CN" altLang="en-US" sz="2400" smtClean="0"/>
            </a:br>
            <a:r>
              <a:rPr lang="zh-CN" altLang="en-US" sz="2400" smtClean="0"/>
              <a:t>                     应的中断服务程序入口地址。</a:t>
            </a:r>
          </a:p>
          <a:p>
            <a:endParaRPr lang="zh-CN" altLang="en-US" sz="2400" smtClean="0"/>
          </a:p>
          <a:p>
            <a:r>
              <a:rPr lang="zh-CN" altLang="en-US" smtClean="0"/>
              <a:t>⑶ 按是否可屏蔽分</a:t>
            </a:r>
          </a:p>
          <a:p>
            <a:pPr>
              <a:buFontTx/>
              <a:buNone/>
            </a:pPr>
            <a:r>
              <a:rPr lang="zh-CN" altLang="en-US" smtClean="0"/>
              <a:t>      </a:t>
            </a:r>
            <a:r>
              <a:rPr lang="zh-CN" altLang="en-US" sz="2400" smtClean="0"/>
              <a:t>可屏蔽中断：</a:t>
            </a:r>
            <a:r>
              <a:rPr lang="en-US" altLang="zh-CN" sz="2400" smtClean="0"/>
              <a:t>CPU</a:t>
            </a:r>
            <a:r>
              <a:rPr lang="zh-CN" altLang="en-US" sz="2400" smtClean="0"/>
              <a:t>可以禁止响应的外部中断。 </a:t>
            </a:r>
          </a:p>
          <a:p>
            <a:pPr>
              <a:buFontTx/>
              <a:buNone/>
            </a:pPr>
            <a:r>
              <a:rPr lang="zh-CN" altLang="en-US" sz="2400" smtClean="0"/>
              <a:t>       不可屏蔽中断：</a:t>
            </a:r>
            <a:r>
              <a:rPr lang="en-US" altLang="zh-CN" sz="2400" smtClean="0"/>
              <a:t>CPU</a:t>
            </a:r>
            <a:r>
              <a:rPr lang="zh-CN" altLang="en-US" sz="2400" smtClean="0"/>
              <a:t>必须响应的外部中断。</a:t>
            </a:r>
            <a:r>
              <a:rPr lang="zh-CN" altLang="en-US" smtClean="0"/>
              <a:t> </a:t>
            </a:r>
          </a:p>
        </p:txBody>
      </p:sp>
      <p:sp>
        <p:nvSpPr>
          <p:cNvPr id="5" name="日期占位符 3"/>
          <p:cNvSpPr>
            <a:spLocks noGrp="1"/>
          </p:cNvSpPr>
          <p:nvPr>
            <p:ph type="dt" sz="half" idx="10"/>
          </p:nvPr>
        </p:nvSpPr>
        <p:spPr/>
        <p:txBody>
          <a:bodyPr/>
          <a:lstStyle/>
          <a:p>
            <a:pPr>
              <a:defRPr/>
            </a:pPr>
            <a:fld id="{3D7E211D-F026-4A8B-831A-D617A7B5F978}"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9638ED6-4733-48DB-B0E0-358745B7D5B6}" type="slidenum">
              <a:rPr lang="en-US" altLang="zh-CN" sz="1400">
                <a:solidFill>
                  <a:schemeClr val="bg2"/>
                </a:solidFill>
                <a:latin typeface="Tahoma" panose="020B0604030504040204" pitchFamily="34" charset="0"/>
              </a:rPr>
              <a:pPr eaLnBrk="1" hangingPunct="1"/>
              <a:t>75</a:t>
            </a:fld>
            <a:endParaRPr lang="en-US" altLang="zh-CN" sz="1400">
              <a:solidFill>
                <a:schemeClr val="bg2"/>
              </a:solidFill>
              <a:latin typeface="Tahoma" panose="020B060403050404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a:xfrm>
            <a:off x="381000" y="381000"/>
            <a:ext cx="8001000" cy="685800"/>
          </a:xfrm>
        </p:spPr>
        <p:txBody>
          <a:bodyPr/>
          <a:lstStyle/>
          <a:p>
            <a:pPr eaLnBrk="1" hangingPunct="1"/>
            <a:r>
              <a:rPr lang="en-US" altLang="zh-CN" smtClean="0"/>
              <a:t>4. </a:t>
            </a:r>
            <a:r>
              <a:rPr lang="zh-CN" altLang="en-US" smtClean="0"/>
              <a:t>中断请求信号的建立与传送</a:t>
            </a:r>
          </a:p>
        </p:txBody>
      </p:sp>
      <p:sp>
        <p:nvSpPr>
          <p:cNvPr id="93189" name="Rectangle 3"/>
          <p:cNvSpPr>
            <a:spLocks noGrp="1" noChangeArrowheads="1"/>
          </p:cNvSpPr>
          <p:nvPr>
            <p:ph idx="1"/>
          </p:nvPr>
        </p:nvSpPr>
        <p:spPr>
          <a:xfrm>
            <a:off x="685800" y="1295400"/>
            <a:ext cx="7772400" cy="5029200"/>
          </a:xfrm>
        </p:spPr>
        <p:txBody>
          <a:bodyPr/>
          <a:lstStyle/>
          <a:p>
            <a:pPr eaLnBrk="1" hangingPunct="1"/>
            <a:r>
              <a:rPr lang="en-US" altLang="zh-CN" smtClean="0">
                <a:latin typeface="宋体" panose="02010600030101010101" pitchFamily="2" charset="-122"/>
              </a:rPr>
              <a:t>1</a:t>
            </a:r>
            <a:r>
              <a:rPr lang="zh-CN" altLang="en-US" smtClean="0">
                <a:latin typeface="宋体" panose="02010600030101010101" pitchFamily="2" charset="-122"/>
              </a:rPr>
              <a:t>）中断请求信号的建立与中断屏蔽</a:t>
            </a:r>
          </a:p>
          <a:p>
            <a:pPr eaLnBrk="1" hangingPunct="1"/>
            <a:r>
              <a:rPr lang="zh-CN" altLang="en-US" smtClean="0">
                <a:latin typeface="宋体" panose="02010600030101010101" pitchFamily="2" charset="-122"/>
              </a:rPr>
              <a:t>中断请求信号的建立，基于中断源有请求中断的需要。</a:t>
            </a:r>
          </a:p>
          <a:p>
            <a:pPr eaLnBrk="1" hangingPunct="1"/>
            <a:r>
              <a:rPr lang="zh-CN" altLang="en-US" smtClean="0">
                <a:latin typeface="宋体" panose="02010600030101010101" pitchFamily="2" charset="-122"/>
              </a:rPr>
              <a:t>例如，当外设已</a:t>
            </a:r>
            <a:r>
              <a:rPr lang="zh-CN" altLang="en-US" smtClean="0"/>
              <a:t>“</a:t>
            </a:r>
            <a:r>
              <a:rPr lang="zh-CN" altLang="en-US" smtClean="0">
                <a:latin typeface="宋体" panose="02010600030101010101" pitchFamily="2" charset="-122"/>
              </a:rPr>
              <a:t>准备就绪</a:t>
            </a:r>
            <a:r>
              <a:rPr lang="zh-CN" altLang="en-US" smtClean="0"/>
              <a:t>”</a:t>
            </a:r>
            <a:r>
              <a:rPr lang="zh-CN" altLang="en-US" smtClean="0">
                <a:latin typeface="宋体" panose="02010600030101010101" pitchFamily="2" charset="-122"/>
              </a:rPr>
              <a:t>或</a:t>
            </a:r>
            <a:r>
              <a:rPr lang="zh-CN" altLang="en-US" smtClean="0"/>
              <a:t>“</a:t>
            </a:r>
            <a:r>
              <a:rPr lang="zh-CN" altLang="en-US" smtClean="0">
                <a:latin typeface="宋体" panose="02010600030101010101" pitchFamily="2" charset="-122"/>
              </a:rPr>
              <a:t>完成一次操作</a:t>
            </a:r>
            <a:r>
              <a:rPr lang="zh-CN" altLang="en-US" smtClean="0"/>
              <a:t>”</a:t>
            </a:r>
            <a:r>
              <a:rPr lang="zh-CN" altLang="en-US" smtClean="0">
                <a:latin typeface="宋体" panose="02010600030101010101" pitchFamily="2" charset="-122"/>
              </a:rPr>
              <a:t>，可以用这类状态信号作为中断请求信号建立的原始信号，使中断请求触发器的状态置</a:t>
            </a:r>
            <a:r>
              <a:rPr lang="zh-CN" altLang="en-US" smtClean="0"/>
              <a:t>“</a:t>
            </a:r>
            <a:r>
              <a:rPr lang="en-US" altLang="zh-CN" smtClean="0">
                <a:latin typeface="宋体" panose="02010600030101010101" pitchFamily="2" charset="-122"/>
              </a:rPr>
              <a:t>1</a:t>
            </a:r>
            <a:r>
              <a:rPr lang="en-US" altLang="zh-CN" smtClean="0"/>
              <a:t>”</a:t>
            </a:r>
            <a:r>
              <a:rPr lang="en-US" altLang="zh-CN" smtClean="0">
                <a:latin typeface="宋体" panose="02010600030101010101" pitchFamily="2" charset="-122"/>
              </a:rPr>
              <a:t> </a:t>
            </a:r>
            <a:r>
              <a:rPr lang="zh-CN" altLang="en-US" smtClean="0">
                <a:latin typeface="宋体" panose="02010600030101010101" pitchFamily="2" charset="-122"/>
              </a:rPr>
              <a:t>，表明已有中断请求。</a:t>
            </a:r>
          </a:p>
          <a:p>
            <a:pPr eaLnBrk="1" hangingPunct="1"/>
            <a:r>
              <a:rPr lang="zh-CN" altLang="en-US" smtClean="0">
                <a:latin typeface="宋体" panose="02010600030101010101" pitchFamily="2" charset="-122"/>
              </a:rPr>
              <a:t>设备中通常有三种状态：空闲、就绪、忙</a:t>
            </a:r>
          </a:p>
        </p:txBody>
      </p:sp>
      <p:sp>
        <p:nvSpPr>
          <p:cNvPr id="4" name="日期占位符 3"/>
          <p:cNvSpPr>
            <a:spLocks noGrp="1"/>
          </p:cNvSpPr>
          <p:nvPr>
            <p:ph type="dt" sz="half" idx="10"/>
          </p:nvPr>
        </p:nvSpPr>
        <p:spPr/>
        <p:txBody>
          <a:bodyPr/>
          <a:lstStyle/>
          <a:p>
            <a:pPr>
              <a:defRPr/>
            </a:pPr>
            <a:fld id="{62664BEB-11C5-483B-B9EF-0414912C0A86}"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48CEC25-7B1C-42B6-B05F-0EA0D44CE7DE}" type="slidenum">
              <a:rPr lang="en-US" altLang="zh-CN" sz="1400">
                <a:solidFill>
                  <a:schemeClr val="bg2"/>
                </a:solidFill>
                <a:latin typeface="Tahoma" panose="020B0604030504040204" pitchFamily="34" charset="0"/>
              </a:rPr>
              <a:pPr eaLnBrk="1" hangingPunct="1"/>
              <a:t>76</a:t>
            </a:fld>
            <a:endParaRPr lang="en-US" altLang="zh-CN" sz="1400">
              <a:solidFill>
                <a:schemeClr val="bg2"/>
              </a:solidFill>
              <a:latin typeface="Tahoma" panose="020B060403050404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日期占位符 3"/>
          <p:cNvSpPr>
            <a:spLocks noGrp="1"/>
          </p:cNvSpPr>
          <p:nvPr>
            <p:ph type="dt" sz="half" idx="10"/>
          </p:nvPr>
        </p:nvSpPr>
        <p:spPr/>
        <p:txBody>
          <a:bodyPr/>
          <a:lstStyle/>
          <a:p>
            <a:pPr>
              <a:defRPr/>
            </a:pPr>
            <a:fld id="{499BCE6F-F1CD-41C9-9560-D24EF1DE4946}" type="datetime1">
              <a:rPr lang="zh-CN" altLang="en-US"/>
              <a:pPr>
                <a:defRPr/>
              </a:pPr>
              <a:t>2021/9/12</a:t>
            </a:fld>
            <a:endParaRPr lang="en-US" altLang="zh-CN"/>
          </a:p>
        </p:txBody>
      </p:sp>
      <p:sp>
        <p:nvSpPr>
          <p:cNvPr id="20"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E3D5A1FF-A6FE-4F5B-A27C-5029868DA225}" type="slidenum">
              <a:rPr lang="en-US" altLang="zh-CN" sz="1400">
                <a:solidFill>
                  <a:schemeClr val="bg2"/>
                </a:solidFill>
                <a:latin typeface="Tahoma" panose="020B0604030504040204" pitchFamily="34" charset="0"/>
              </a:rPr>
              <a:pPr eaLnBrk="1" hangingPunct="1"/>
              <a:t>77</a:t>
            </a:fld>
            <a:endParaRPr lang="en-US" altLang="zh-CN" sz="1400">
              <a:solidFill>
                <a:schemeClr val="bg2"/>
              </a:solidFill>
              <a:latin typeface="Tahoma" panose="020B0604030504040204" pitchFamily="34" charset="0"/>
            </a:endParaRPr>
          </a:p>
        </p:txBody>
      </p:sp>
      <p:sp>
        <p:nvSpPr>
          <p:cNvPr id="94212" name="Oval 2"/>
          <p:cNvSpPr>
            <a:spLocks noChangeArrowheads="1"/>
          </p:cNvSpPr>
          <p:nvPr/>
        </p:nvSpPr>
        <p:spPr bwMode="auto">
          <a:xfrm>
            <a:off x="3352800" y="1447800"/>
            <a:ext cx="1524000" cy="533400"/>
          </a:xfrm>
          <a:prstGeom prst="ellipse">
            <a:avLst/>
          </a:prstGeom>
          <a:solidFill>
            <a:schemeClr val="accent1"/>
          </a:solidFill>
          <a:ln w="28575">
            <a:solidFill>
              <a:schemeClr val="tx1"/>
            </a:solidFill>
            <a:round/>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t>空闲</a:t>
            </a:r>
          </a:p>
        </p:txBody>
      </p:sp>
      <p:sp>
        <p:nvSpPr>
          <p:cNvPr id="94213" name="Oval 3"/>
          <p:cNvSpPr>
            <a:spLocks noChangeArrowheads="1"/>
          </p:cNvSpPr>
          <p:nvPr/>
        </p:nvSpPr>
        <p:spPr bwMode="auto">
          <a:xfrm>
            <a:off x="1752600" y="3810000"/>
            <a:ext cx="1524000" cy="533400"/>
          </a:xfrm>
          <a:prstGeom prst="ellipse">
            <a:avLst/>
          </a:prstGeom>
          <a:solidFill>
            <a:srgbClr val="FF0000"/>
          </a:solidFill>
          <a:ln w="28575">
            <a:solidFill>
              <a:schemeClr val="tx1"/>
            </a:solidFill>
            <a:round/>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t>忙</a:t>
            </a:r>
          </a:p>
        </p:txBody>
      </p:sp>
      <p:sp>
        <p:nvSpPr>
          <p:cNvPr id="94214" name="Oval 4"/>
          <p:cNvSpPr>
            <a:spLocks noChangeArrowheads="1"/>
          </p:cNvSpPr>
          <p:nvPr/>
        </p:nvSpPr>
        <p:spPr bwMode="auto">
          <a:xfrm>
            <a:off x="4953000" y="3810000"/>
            <a:ext cx="1524000" cy="533400"/>
          </a:xfrm>
          <a:prstGeom prst="ellipse">
            <a:avLst/>
          </a:prstGeom>
          <a:solidFill>
            <a:srgbClr val="008000"/>
          </a:solidFill>
          <a:ln w="28575">
            <a:solidFill>
              <a:schemeClr val="tx1"/>
            </a:solidFill>
            <a:round/>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t>就绪</a:t>
            </a:r>
          </a:p>
        </p:txBody>
      </p:sp>
      <p:cxnSp>
        <p:nvCxnSpPr>
          <p:cNvPr id="94215" name="AutoShape 5"/>
          <p:cNvCxnSpPr>
            <a:cxnSpLocks noChangeShapeType="1"/>
            <a:stCxn id="94212" idx="2"/>
            <a:endCxn id="94213" idx="1"/>
          </p:cNvCxnSpPr>
          <p:nvPr/>
        </p:nvCxnSpPr>
        <p:spPr bwMode="auto">
          <a:xfrm rot="10800000" flipV="1">
            <a:off x="1976438" y="1714500"/>
            <a:ext cx="1362075" cy="2159000"/>
          </a:xfrm>
          <a:prstGeom prst="curvedConnector2">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4216" name="AutoShape 6"/>
          <p:cNvCxnSpPr>
            <a:cxnSpLocks noChangeShapeType="1"/>
            <a:stCxn id="94212" idx="6"/>
            <a:endCxn id="94214" idx="7"/>
          </p:cNvCxnSpPr>
          <p:nvPr/>
        </p:nvCxnSpPr>
        <p:spPr bwMode="auto">
          <a:xfrm>
            <a:off x="4891088" y="1714500"/>
            <a:ext cx="1362075" cy="2159000"/>
          </a:xfrm>
          <a:prstGeom prst="curvedConnector2">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94217" name="AutoShape 7"/>
          <p:cNvCxnSpPr>
            <a:cxnSpLocks noChangeShapeType="1"/>
            <a:stCxn id="94213" idx="5"/>
            <a:endCxn id="94214" idx="3"/>
          </p:cNvCxnSpPr>
          <p:nvPr/>
        </p:nvCxnSpPr>
        <p:spPr bwMode="auto">
          <a:xfrm rot="16200000" flipH="1">
            <a:off x="4114007" y="3218656"/>
            <a:ext cx="1588" cy="2124075"/>
          </a:xfrm>
          <a:prstGeom prst="curvedConnector3">
            <a:avLst>
              <a:gd name="adj1" fmla="val 18400009"/>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94218" name="AutoShape 8"/>
          <p:cNvCxnSpPr>
            <a:cxnSpLocks noChangeShapeType="1"/>
            <a:stCxn id="94213" idx="7"/>
            <a:endCxn id="94214" idx="1"/>
          </p:cNvCxnSpPr>
          <p:nvPr/>
        </p:nvCxnSpPr>
        <p:spPr bwMode="auto">
          <a:xfrm rot="5400000" flipV="1">
            <a:off x="4114007" y="2812256"/>
            <a:ext cx="1588" cy="2124075"/>
          </a:xfrm>
          <a:prstGeom prst="curvedConnector3">
            <a:avLst>
              <a:gd name="adj1" fmla="val -18400009"/>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4219" name="Arc 9"/>
          <p:cNvSpPr>
            <a:spLocks/>
          </p:cNvSpPr>
          <p:nvPr/>
        </p:nvSpPr>
        <p:spPr bwMode="auto">
          <a:xfrm flipV="1">
            <a:off x="2497138" y="1852613"/>
            <a:ext cx="1084262" cy="1958975"/>
          </a:xfrm>
          <a:custGeom>
            <a:avLst/>
            <a:gdLst>
              <a:gd name="T0" fmla="*/ 0 w 21948"/>
              <a:gd name="T1" fmla="*/ 2147483647 h 21600"/>
              <a:gd name="T2" fmla="*/ 2147483647 w 21948"/>
              <a:gd name="T3" fmla="*/ 2147483647 h 21600"/>
              <a:gd name="T4" fmla="*/ 2147483647 w 21948"/>
              <a:gd name="T5" fmla="*/ 2147483647 h 21600"/>
              <a:gd name="T6" fmla="*/ 0 60000 65536"/>
              <a:gd name="T7" fmla="*/ 0 60000 65536"/>
              <a:gd name="T8" fmla="*/ 0 60000 65536"/>
              <a:gd name="T9" fmla="*/ 0 w 21948"/>
              <a:gd name="T10" fmla="*/ 0 h 21600"/>
              <a:gd name="T11" fmla="*/ 21948 w 21948"/>
              <a:gd name="T12" fmla="*/ 21600 h 21600"/>
            </a:gdLst>
            <a:ahLst/>
            <a:cxnLst>
              <a:cxn ang="T6">
                <a:pos x="T0" y="T1"/>
              </a:cxn>
              <a:cxn ang="T7">
                <a:pos x="T2" y="T3"/>
              </a:cxn>
              <a:cxn ang="T8">
                <a:pos x="T4" y="T5"/>
              </a:cxn>
            </a:cxnLst>
            <a:rect l="T9" t="T10" r="T11" b="T12"/>
            <a:pathLst>
              <a:path w="21948" h="21600" fill="none" extrusionOk="0">
                <a:moveTo>
                  <a:pt x="0" y="3"/>
                </a:moveTo>
                <a:cubicBezTo>
                  <a:pt x="120" y="1"/>
                  <a:pt x="241" y="-1"/>
                  <a:pt x="363" y="0"/>
                </a:cubicBezTo>
                <a:cubicBezTo>
                  <a:pt x="11977" y="0"/>
                  <a:pt x="21512" y="9184"/>
                  <a:pt x="21947" y="20791"/>
                </a:cubicBezTo>
              </a:path>
              <a:path w="21948" h="21600" stroke="0" extrusionOk="0">
                <a:moveTo>
                  <a:pt x="0" y="3"/>
                </a:moveTo>
                <a:cubicBezTo>
                  <a:pt x="120" y="1"/>
                  <a:pt x="241" y="-1"/>
                  <a:pt x="363" y="0"/>
                </a:cubicBezTo>
                <a:cubicBezTo>
                  <a:pt x="11977" y="0"/>
                  <a:pt x="21512" y="9184"/>
                  <a:pt x="21947" y="20791"/>
                </a:cubicBezTo>
                <a:lnTo>
                  <a:pt x="363" y="21600"/>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20" name="Text Box 10"/>
          <p:cNvSpPr txBox="1">
            <a:spLocks noChangeArrowheads="1"/>
          </p:cNvSpPr>
          <p:nvPr/>
        </p:nvSpPr>
        <p:spPr bwMode="auto">
          <a:xfrm>
            <a:off x="4876800" y="914400"/>
            <a:ext cx="1143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b="1">
                <a:latin typeface="宋体" panose="02010600030101010101" pitchFamily="2" charset="-122"/>
              </a:rPr>
              <a:t>Busy</a:t>
            </a:r>
            <a:r>
              <a:rPr lang="zh-CN" altLang="en-US" sz="2000" b="1">
                <a:latin typeface="宋体" panose="02010600030101010101" pitchFamily="2" charset="-122"/>
              </a:rPr>
              <a:t>＝</a:t>
            </a:r>
            <a:r>
              <a:rPr lang="en-US" altLang="zh-CN" sz="2000" b="1">
                <a:latin typeface="宋体" panose="02010600030101010101" pitchFamily="2" charset="-122"/>
              </a:rPr>
              <a:t>0</a:t>
            </a:r>
          </a:p>
          <a:p>
            <a:pPr eaLnBrk="1" hangingPunct="1">
              <a:lnSpc>
                <a:spcPct val="70000"/>
              </a:lnSpc>
              <a:spcBef>
                <a:spcPct val="50000"/>
              </a:spcBef>
            </a:pPr>
            <a:r>
              <a:rPr lang="en-US" altLang="zh-CN" sz="2000" b="1">
                <a:latin typeface="宋体" panose="02010600030101010101" pitchFamily="2" charset="-122"/>
              </a:rPr>
              <a:t>Ready</a:t>
            </a:r>
            <a:r>
              <a:rPr lang="zh-CN" altLang="en-US" sz="2000" b="1">
                <a:latin typeface="宋体" panose="02010600030101010101" pitchFamily="2" charset="-122"/>
              </a:rPr>
              <a:t>＝</a:t>
            </a:r>
            <a:r>
              <a:rPr lang="en-US" altLang="zh-CN" sz="2000" b="1">
                <a:latin typeface="宋体" panose="02010600030101010101" pitchFamily="2" charset="-122"/>
              </a:rPr>
              <a:t>0</a:t>
            </a:r>
          </a:p>
        </p:txBody>
      </p:sp>
      <p:sp>
        <p:nvSpPr>
          <p:cNvPr id="94221" name="Text Box 11"/>
          <p:cNvSpPr txBox="1">
            <a:spLocks noChangeArrowheads="1"/>
          </p:cNvSpPr>
          <p:nvPr/>
        </p:nvSpPr>
        <p:spPr bwMode="auto">
          <a:xfrm>
            <a:off x="6400800" y="4343400"/>
            <a:ext cx="1905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b="1">
                <a:latin typeface="宋体" panose="02010600030101010101" pitchFamily="2" charset="-122"/>
              </a:rPr>
              <a:t>Busy</a:t>
            </a:r>
            <a:r>
              <a:rPr lang="zh-CN" altLang="en-US" sz="2000" b="1">
                <a:latin typeface="宋体" panose="02010600030101010101" pitchFamily="2" charset="-122"/>
              </a:rPr>
              <a:t>＝</a:t>
            </a:r>
            <a:r>
              <a:rPr lang="en-US" altLang="zh-CN" sz="2000" b="1">
                <a:latin typeface="宋体" panose="02010600030101010101" pitchFamily="2" charset="-122"/>
              </a:rPr>
              <a:t>0</a:t>
            </a:r>
          </a:p>
          <a:p>
            <a:pPr eaLnBrk="1" hangingPunct="1">
              <a:lnSpc>
                <a:spcPct val="70000"/>
              </a:lnSpc>
              <a:spcBef>
                <a:spcPct val="50000"/>
              </a:spcBef>
            </a:pPr>
            <a:r>
              <a:rPr lang="en-US" altLang="zh-CN" sz="2000" b="1">
                <a:latin typeface="宋体" panose="02010600030101010101" pitchFamily="2" charset="-122"/>
              </a:rPr>
              <a:t>Ready</a:t>
            </a:r>
            <a:r>
              <a:rPr lang="zh-CN" altLang="en-US" sz="2000" b="1">
                <a:latin typeface="宋体" panose="02010600030101010101" pitchFamily="2" charset="-122"/>
              </a:rPr>
              <a:t>＝</a:t>
            </a:r>
            <a:r>
              <a:rPr lang="en-US" altLang="zh-CN" sz="2000" b="1">
                <a:latin typeface="宋体" panose="02010600030101010101" pitchFamily="2" charset="-122"/>
              </a:rPr>
              <a:t>1</a:t>
            </a:r>
          </a:p>
          <a:p>
            <a:pPr eaLnBrk="1" hangingPunct="1">
              <a:lnSpc>
                <a:spcPct val="70000"/>
              </a:lnSpc>
              <a:spcBef>
                <a:spcPct val="50000"/>
              </a:spcBef>
            </a:pPr>
            <a:r>
              <a:rPr lang="zh-CN" altLang="en-US" sz="2000" b="1">
                <a:latin typeface="宋体" panose="02010600030101010101" pitchFamily="2" charset="-122"/>
              </a:rPr>
              <a:t>产生中断请求</a:t>
            </a:r>
          </a:p>
        </p:txBody>
      </p:sp>
      <p:sp>
        <p:nvSpPr>
          <p:cNvPr id="94222" name="Text Box 12"/>
          <p:cNvSpPr txBox="1">
            <a:spLocks noChangeArrowheads="1"/>
          </p:cNvSpPr>
          <p:nvPr/>
        </p:nvSpPr>
        <p:spPr bwMode="auto">
          <a:xfrm>
            <a:off x="1143000" y="4495800"/>
            <a:ext cx="1066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b="1">
                <a:latin typeface="宋体" panose="02010600030101010101" pitchFamily="2" charset="-122"/>
              </a:rPr>
              <a:t>Busy</a:t>
            </a:r>
            <a:r>
              <a:rPr lang="zh-CN" altLang="en-US" sz="2000" b="1">
                <a:latin typeface="宋体" panose="02010600030101010101" pitchFamily="2" charset="-122"/>
              </a:rPr>
              <a:t>＝</a:t>
            </a:r>
            <a:r>
              <a:rPr lang="en-US" altLang="zh-CN" sz="2000" b="1">
                <a:latin typeface="宋体" panose="02010600030101010101" pitchFamily="2" charset="-122"/>
              </a:rPr>
              <a:t>1</a:t>
            </a:r>
          </a:p>
          <a:p>
            <a:pPr eaLnBrk="1" hangingPunct="1">
              <a:lnSpc>
                <a:spcPct val="70000"/>
              </a:lnSpc>
              <a:spcBef>
                <a:spcPct val="50000"/>
              </a:spcBef>
            </a:pPr>
            <a:r>
              <a:rPr lang="en-US" altLang="zh-CN" sz="2000" b="1">
                <a:latin typeface="宋体" panose="02010600030101010101" pitchFamily="2" charset="-122"/>
              </a:rPr>
              <a:t>Ready</a:t>
            </a:r>
            <a:r>
              <a:rPr lang="zh-CN" altLang="en-US" sz="2000" b="1">
                <a:latin typeface="宋体" panose="02010600030101010101" pitchFamily="2" charset="-122"/>
              </a:rPr>
              <a:t>＝</a:t>
            </a:r>
            <a:r>
              <a:rPr lang="en-US" altLang="zh-CN" sz="2000" b="1">
                <a:latin typeface="宋体" panose="02010600030101010101" pitchFamily="2" charset="-122"/>
              </a:rPr>
              <a:t>0</a:t>
            </a:r>
          </a:p>
        </p:txBody>
      </p:sp>
      <p:sp>
        <p:nvSpPr>
          <p:cNvPr id="94223" name="Text Box 13"/>
          <p:cNvSpPr txBox="1">
            <a:spLocks noChangeArrowheads="1"/>
          </p:cNvSpPr>
          <p:nvPr/>
        </p:nvSpPr>
        <p:spPr bwMode="auto">
          <a:xfrm>
            <a:off x="1600200" y="2362200"/>
            <a:ext cx="609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000" b="1">
                <a:latin typeface="宋体" panose="02010600030101010101" pitchFamily="2" charset="-122"/>
              </a:rPr>
              <a:t>启动</a:t>
            </a:r>
          </a:p>
        </p:txBody>
      </p:sp>
      <p:sp>
        <p:nvSpPr>
          <p:cNvPr id="94224" name="Text Box 14"/>
          <p:cNvSpPr txBox="1">
            <a:spLocks noChangeArrowheads="1"/>
          </p:cNvSpPr>
          <p:nvPr/>
        </p:nvSpPr>
        <p:spPr bwMode="auto">
          <a:xfrm>
            <a:off x="2743200" y="2438400"/>
            <a:ext cx="609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000" b="1">
                <a:latin typeface="宋体" panose="02010600030101010101" pitchFamily="2" charset="-122"/>
              </a:rPr>
              <a:t>清除</a:t>
            </a:r>
          </a:p>
        </p:txBody>
      </p:sp>
      <p:sp>
        <p:nvSpPr>
          <p:cNvPr id="94225" name="Text Box 15"/>
          <p:cNvSpPr txBox="1">
            <a:spLocks noChangeArrowheads="1"/>
          </p:cNvSpPr>
          <p:nvPr/>
        </p:nvSpPr>
        <p:spPr bwMode="auto">
          <a:xfrm>
            <a:off x="3810000" y="3200400"/>
            <a:ext cx="914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000" b="1">
                <a:latin typeface="宋体" panose="02010600030101010101" pitchFamily="2" charset="-122"/>
              </a:rPr>
              <a:t>准备好</a:t>
            </a:r>
          </a:p>
        </p:txBody>
      </p:sp>
      <p:sp>
        <p:nvSpPr>
          <p:cNvPr id="94226" name="Text Box 16"/>
          <p:cNvSpPr txBox="1">
            <a:spLocks noChangeArrowheads="1"/>
          </p:cNvSpPr>
          <p:nvPr/>
        </p:nvSpPr>
        <p:spPr bwMode="auto">
          <a:xfrm>
            <a:off x="3733800" y="4724400"/>
            <a:ext cx="914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000" b="1">
                <a:latin typeface="宋体" panose="02010600030101010101" pitchFamily="2" charset="-122"/>
              </a:rPr>
              <a:t>再启动</a:t>
            </a:r>
          </a:p>
        </p:txBody>
      </p:sp>
      <p:sp>
        <p:nvSpPr>
          <p:cNvPr id="94227" name="Text Box 17"/>
          <p:cNvSpPr txBox="1">
            <a:spLocks noChangeArrowheads="1"/>
          </p:cNvSpPr>
          <p:nvPr/>
        </p:nvSpPr>
        <p:spPr bwMode="auto">
          <a:xfrm>
            <a:off x="6172200" y="2438400"/>
            <a:ext cx="609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000" b="1">
                <a:latin typeface="宋体" panose="02010600030101010101" pitchFamily="2" charset="-122"/>
              </a:rPr>
              <a:t>清除</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eaLnBrk="1" hangingPunct="1"/>
            <a:r>
              <a:rPr lang="zh-CN" altLang="en-US" smtClean="0"/>
              <a:t>外设发出请求中断信号的条件</a:t>
            </a:r>
          </a:p>
        </p:txBody>
      </p:sp>
      <p:sp>
        <p:nvSpPr>
          <p:cNvPr id="6151" name="Rectangle 3"/>
          <p:cNvSpPr>
            <a:spLocks noGrp="1" noChangeArrowheads="1"/>
          </p:cNvSpPr>
          <p:nvPr>
            <p:ph idx="1"/>
          </p:nvPr>
        </p:nvSpPr>
        <p:spPr>
          <a:xfrm>
            <a:off x="685800" y="1143000"/>
            <a:ext cx="7772400" cy="4648200"/>
          </a:xfrm>
        </p:spPr>
        <p:txBody>
          <a:bodyPr/>
          <a:lstStyle/>
          <a:p>
            <a:pPr eaLnBrk="1" hangingPunct="1"/>
            <a:r>
              <a:rPr lang="en-US" altLang="zh-CN" smtClean="0">
                <a:latin typeface="宋体" panose="02010600030101010101" pitchFamily="2" charset="-122"/>
              </a:rPr>
              <a:t>① </a:t>
            </a:r>
            <a:r>
              <a:rPr lang="zh-CN" altLang="en-US" smtClean="0">
                <a:solidFill>
                  <a:srgbClr val="FFFF00"/>
                </a:solidFill>
                <a:latin typeface="宋体" panose="02010600030101010101" pitchFamily="2" charset="-122"/>
              </a:rPr>
              <a:t>外设准备就绪</a:t>
            </a:r>
            <a:r>
              <a:rPr lang="zh-CN" altLang="en-US" smtClean="0">
                <a:latin typeface="宋体" panose="02010600030101010101" pitchFamily="2" charset="-122"/>
              </a:rPr>
              <a:t>（</a:t>
            </a:r>
            <a:r>
              <a:rPr lang="en-US" altLang="zh-CN" smtClean="0">
                <a:latin typeface="宋体" panose="02010600030101010101" pitchFamily="2" charset="-122"/>
              </a:rPr>
              <a:t>Ready</a:t>
            </a:r>
            <a:r>
              <a:rPr lang="zh-CN" altLang="en-US" smtClean="0">
                <a:latin typeface="宋体" panose="02010600030101010101" pitchFamily="2" charset="-122"/>
              </a:rPr>
              <a:t>＝</a:t>
            </a:r>
            <a:r>
              <a:rPr lang="en-US" altLang="zh-CN" smtClean="0">
                <a:latin typeface="宋体" panose="02010600030101010101" pitchFamily="2" charset="-122"/>
              </a:rPr>
              <a:t>1</a:t>
            </a:r>
            <a:r>
              <a:rPr lang="zh-CN" altLang="en-US" smtClean="0">
                <a:latin typeface="宋体" panose="02010600030101010101" pitchFamily="2" charset="-122"/>
              </a:rPr>
              <a:t>）</a:t>
            </a:r>
          </a:p>
          <a:p>
            <a:pPr eaLnBrk="1" hangingPunct="1"/>
            <a:r>
              <a:rPr lang="zh-CN" altLang="en-US" smtClean="0">
                <a:latin typeface="宋体" panose="02010600030101010101" pitchFamily="2" charset="-122"/>
              </a:rPr>
              <a:t>② </a:t>
            </a:r>
            <a:r>
              <a:rPr lang="zh-CN" altLang="en-US" smtClean="0">
                <a:solidFill>
                  <a:srgbClr val="FFFF00"/>
                </a:solidFill>
                <a:latin typeface="宋体" panose="02010600030101010101" pitchFamily="2" charset="-122"/>
              </a:rPr>
              <a:t>外设的中断请求没有被屏蔽</a:t>
            </a:r>
          </a:p>
        </p:txBody>
      </p:sp>
      <p:sp>
        <p:nvSpPr>
          <p:cNvPr id="7" name="日期占位符 3"/>
          <p:cNvSpPr>
            <a:spLocks noGrp="1"/>
          </p:cNvSpPr>
          <p:nvPr>
            <p:ph type="dt" sz="half" idx="10"/>
          </p:nvPr>
        </p:nvSpPr>
        <p:spPr/>
        <p:txBody>
          <a:bodyPr/>
          <a:lstStyle/>
          <a:p>
            <a:pPr>
              <a:defRPr/>
            </a:pPr>
            <a:fld id="{0CB40563-0C30-4246-A167-31EBD66DBC23}" type="datetime1">
              <a:rPr lang="zh-CN" altLang="en-US"/>
              <a:pPr>
                <a:defRPr/>
              </a:pPr>
              <a:t>2021/9/12</a:t>
            </a:fld>
            <a:endParaRPr lang="en-US" altLang="zh-CN"/>
          </a:p>
        </p:txBody>
      </p:sp>
      <p:sp>
        <p:nvSpPr>
          <p:cNvPr id="9"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51155C3-8843-420F-81F2-18EA5846BAC3}" type="slidenum">
              <a:rPr lang="en-US" altLang="zh-CN" sz="1400">
                <a:solidFill>
                  <a:schemeClr val="bg2"/>
                </a:solidFill>
                <a:latin typeface="Tahoma" panose="020B0604030504040204" pitchFamily="34" charset="0"/>
              </a:rPr>
              <a:pPr eaLnBrk="1" hangingPunct="1"/>
              <a:t>78</a:t>
            </a:fld>
            <a:endParaRPr lang="en-US" altLang="zh-CN" sz="1400">
              <a:solidFill>
                <a:schemeClr val="bg2"/>
              </a:solidFill>
              <a:latin typeface="Tahoma" panose="020B0604030504040204" pitchFamily="34" charset="0"/>
            </a:endParaRPr>
          </a:p>
        </p:txBody>
      </p:sp>
      <p:grpSp>
        <p:nvGrpSpPr>
          <p:cNvPr id="6152" name="Group 4"/>
          <p:cNvGrpSpPr>
            <a:grpSpLocks/>
          </p:cNvGrpSpPr>
          <p:nvPr/>
        </p:nvGrpSpPr>
        <p:grpSpPr bwMode="auto">
          <a:xfrm>
            <a:off x="381000" y="2438400"/>
            <a:ext cx="8483600" cy="3886200"/>
            <a:chOff x="336" y="1584"/>
            <a:chExt cx="5344" cy="2448"/>
          </a:xfrm>
        </p:grpSpPr>
        <p:graphicFrame>
          <p:nvGraphicFramePr>
            <p:cNvPr id="6146" name="Object 5"/>
            <p:cNvGraphicFramePr>
              <a:graphicFrameLocks noChangeAspect="1"/>
            </p:cNvGraphicFramePr>
            <p:nvPr/>
          </p:nvGraphicFramePr>
          <p:xfrm>
            <a:off x="2640" y="1584"/>
            <a:ext cx="3040" cy="2448"/>
          </p:xfrm>
          <a:graphic>
            <a:graphicData uri="http://schemas.openxmlformats.org/presentationml/2006/ole">
              <mc:AlternateContent xmlns:mc="http://schemas.openxmlformats.org/markup-compatibility/2006">
                <mc:Choice xmlns:v="urn:schemas-microsoft-com:vml" Requires="v">
                  <p:oleObj spid="_x0000_s6153" name="位图图像" r:id="rId3" imgW="2542857" imgH="2048161" progId="PBrush">
                    <p:embed/>
                  </p:oleObj>
                </mc:Choice>
                <mc:Fallback>
                  <p:oleObj name="位图图像" r:id="rId3" imgW="2542857" imgH="2048161"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1584"/>
                          <a:ext cx="3040" cy="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6"/>
            <p:cNvGraphicFramePr>
              <a:graphicFrameLocks noChangeAspect="1"/>
            </p:cNvGraphicFramePr>
            <p:nvPr/>
          </p:nvGraphicFramePr>
          <p:xfrm>
            <a:off x="336" y="1584"/>
            <a:ext cx="2304" cy="2448"/>
          </p:xfrm>
          <a:graphic>
            <a:graphicData uri="http://schemas.openxmlformats.org/presentationml/2006/ole">
              <mc:AlternateContent xmlns:mc="http://schemas.openxmlformats.org/markup-compatibility/2006">
                <mc:Choice xmlns:v="urn:schemas-microsoft-com:vml" Requires="v">
                  <p:oleObj spid="_x0000_s6154" name="位图图像" r:id="rId5" imgW="3191320" imgH="3533333" progId="PBrush">
                    <p:embed/>
                  </p:oleObj>
                </mc:Choice>
                <mc:Fallback>
                  <p:oleObj name="位图图像" r:id="rId5" imgW="3191320" imgH="3533333" progId="PBrush">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1584"/>
                          <a:ext cx="2304" cy="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7" name="Rectangle 3"/>
          <p:cNvSpPr>
            <a:spLocks noGrp="1" noChangeArrowheads="1"/>
          </p:cNvSpPr>
          <p:nvPr>
            <p:ph type="title"/>
          </p:nvPr>
        </p:nvSpPr>
        <p:spPr/>
        <p:txBody>
          <a:bodyPr/>
          <a:lstStyle/>
          <a:p>
            <a:pPr eaLnBrk="1" hangingPunct="1"/>
            <a:r>
              <a:rPr lang="zh-CN" altLang="en-US" smtClean="0"/>
              <a:t>中断屏蔽</a:t>
            </a:r>
          </a:p>
        </p:txBody>
      </p:sp>
      <p:sp>
        <p:nvSpPr>
          <p:cNvPr id="95236" name="Rectangle 2"/>
          <p:cNvSpPr>
            <a:spLocks noGrp="1" noChangeArrowheads="1"/>
          </p:cNvSpPr>
          <p:nvPr>
            <p:ph idx="1"/>
          </p:nvPr>
        </p:nvSpPr>
        <p:spPr>
          <a:xfrm>
            <a:off x="685800" y="1143000"/>
            <a:ext cx="8001000" cy="5181600"/>
          </a:xfrm>
        </p:spPr>
        <p:txBody>
          <a:bodyPr/>
          <a:lstStyle/>
          <a:p>
            <a:pPr eaLnBrk="1" hangingPunct="1"/>
            <a:r>
              <a:rPr lang="zh-CN" altLang="en-US" smtClean="0"/>
              <a:t>中断请求信号是否能够传送给</a:t>
            </a:r>
            <a:r>
              <a:rPr lang="en-US" altLang="zh-CN" smtClean="0"/>
              <a:t>CPU</a:t>
            </a:r>
            <a:r>
              <a:rPr lang="zh-CN" altLang="en-US" smtClean="0"/>
              <a:t>，要看当时占有</a:t>
            </a:r>
            <a:r>
              <a:rPr lang="en-US" altLang="zh-CN" smtClean="0"/>
              <a:t>CPU</a:t>
            </a:r>
            <a:r>
              <a:rPr lang="zh-CN" altLang="en-US" smtClean="0"/>
              <a:t>执行程序的优先级。</a:t>
            </a:r>
          </a:p>
          <a:p>
            <a:pPr eaLnBrk="1" hangingPunct="1"/>
            <a:r>
              <a:rPr lang="zh-CN" altLang="en-US" smtClean="0"/>
              <a:t>如程序的优先级高于或等于当前中断请求的优先级，则不应将中断请求信号传给</a:t>
            </a:r>
            <a:r>
              <a:rPr lang="en-US" altLang="zh-CN" smtClean="0"/>
              <a:t>CPU</a:t>
            </a:r>
            <a:r>
              <a:rPr lang="zh-CN" altLang="en-US" smtClean="0"/>
              <a:t>，即需进行中断屏蔽。</a:t>
            </a:r>
          </a:p>
          <a:p>
            <a:pPr eaLnBrk="1" hangingPunct="1"/>
            <a:r>
              <a:rPr lang="zh-CN" altLang="en-US" smtClean="0"/>
              <a:t>如占有</a:t>
            </a:r>
            <a:r>
              <a:rPr lang="en-US" altLang="zh-CN" smtClean="0"/>
              <a:t>CPU</a:t>
            </a:r>
            <a:r>
              <a:rPr lang="zh-CN" altLang="en-US" smtClean="0"/>
              <a:t>进程的优先级低于请求中断的优先级，则不应屏蔽这个中断，而使</a:t>
            </a:r>
            <a:r>
              <a:rPr lang="en-US" altLang="zh-CN" smtClean="0"/>
              <a:t>CPU</a:t>
            </a:r>
            <a:r>
              <a:rPr lang="zh-CN" altLang="en-US" smtClean="0"/>
              <a:t>能够响应这个中断。</a:t>
            </a:r>
          </a:p>
        </p:txBody>
      </p:sp>
      <p:sp>
        <p:nvSpPr>
          <p:cNvPr id="4" name="日期占位符 3"/>
          <p:cNvSpPr>
            <a:spLocks noGrp="1"/>
          </p:cNvSpPr>
          <p:nvPr>
            <p:ph type="dt" sz="half" idx="10"/>
          </p:nvPr>
        </p:nvSpPr>
        <p:spPr/>
        <p:txBody>
          <a:bodyPr/>
          <a:lstStyle/>
          <a:p>
            <a:pPr>
              <a:defRPr/>
            </a:pPr>
            <a:fld id="{2A9DDA52-FE4D-45FB-9BFD-102660DF2DDC}"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8D9B0BA-39AF-49AF-9D77-98406C4C80F3}" type="slidenum">
              <a:rPr lang="en-US" altLang="zh-CN" sz="1400">
                <a:solidFill>
                  <a:schemeClr val="bg2"/>
                </a:solidFill>
                <a:latin typeface="Tahoma" panose="020B0604030504040204" pitchFamily="34" charset="0"/>
              </a:rPr>
              <a:pPr eaLnBrk="1" hangingPunct="1"/>
              <a:t>79</a:t>
            </a:fld>
            <a:endParaRPr lang="en-US" altLang="zh-CN" sz="1400">
              <a:solidFill>
                <a:schemeClr val="bg2"/>
              </a:solidFill>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2"/>
          <p:cNvSpPr>
            <a:spLocks noGrp="1" noChangeArrowheads="1"/>
          </p:cNvSpPr>
          <p:nvPr>
            <p:ph idx="1"/>
          </p:nvPr>
        </p:nvSpPr>
        <p:spPr>
          <a:xfrm>
            <a:off x="685800" y="685800"/>
            <a:ext cx="7772400" cy="5562600"/>
          </a:xfrm>
        </p:spPr>
        <p:txBody>
          <a:bodyPr/>
          <a:lstStyle/>
          <a:p>
            <a:pPr eaLnBrk="1" hangingPunct="1"/>
            <a:r>
              <a:rPr lang="zh-CN" altLang="en-US" smtClean="0"/>
              <a:t>扩展总线及</a:t>
            </a:r>
            <a:r>
              <a:rPr lang="en-US" altLang="zh-CN" smtClean="0"/>
              <a:t>I/O</a:t>
            </a:r>
            <a:r>
              <a:rPr lang="zh-CN" altLang="en-US" smtClean="0"/>
              <a:t>接口控制器的作用：</a:t>
            </a:r>
          </a:p>
          <a:p>
            <a:pPr eaLnBrk="1" hangingPunct="1"/>
            <a:r>
              <a:rPr lang="zh-CN" altLang="en-US" smtClean="0"/>
              <a:t>① 分流</a:t>
            </a:r>
            <a:r>
              <a:rPr lang="en-US" altLang="zh-CN" smtClean="0"/>
              <a:t>CPU</a:t>
            </a:r>
            <a:r>
              <a:rPr lang="zh-CN" altLang="en-US" smtClean="0"/>
              <a:t>和内存之间以及外设和内存之间的数据流</a:t>
            </a:r>
          </a:p>
          <a:p>
            <a:pPr eaLnBrk="1" hangingPunct="1"/>
            <a:r>
              <a:rPr lang="zh-CN" altLang="en-US" smtClean="0"/>
              <a:t>现代计算机系统的主机与外设工作速度相差很大，需要分流</a:t>
            </a:r>
            <a:r>
              <a:rPr lang="en-US" altLang="zh-CN" smtClean="0"/>
              <a:t>CPU</a:t>
            </a:r>
            <a:r>
              <a:rPr lang="zh-CN" altLang="en-US" smtClean="0"/>
              <a:t>和内存之间以及外设和内存之间的数据流，因此需要引入扩展总线。</a:t>
            </a:r>
          </a:p>
          <a:p>
            <a:pPr eaLnBrk="1" hangingPunct="1"/>
            <a:r>
              <a:rPr lang="zh-CN" altLang="en-US" smtClean="0"/>
              <a:t>② 便于系统实现标准化、模块化。 </a:t>
            </a:r>
          </a:p>
          <a:p>
            <a:pPr eaLnBrk="1" hangingPunct="1"/>
            <a:r>
              <a:rPr lang="zh-CN" altLang="en-US" smtClean="0"/>
              <a:t>系统总线（也包括扩展总线）中的控制总线通常定义为通用或标准的信号，而具体的</a:t>
            </a:r>
            <a:r>
              <a:rPr lang="en-US" altLang="zh-CN" smtClean="0"/>
              <a:t>I/O</a:t>
            </a:r>
            <a:r>
              <a:rPr lang="zh-CN" altLang="en-US" smtClean="0"/>
              <a:t>设备设置的是专用的控制信号，因此需要</a:t>
            </a:r>
            <a:r>
              <a:rPr lang="en-US" altLang="zh-CN" smtClean="0"/>
              <a:t>I/O</a:t>
            </a:r>
            <a:r>
              <a:rPr lang="zh-CN" altLang="en-US" smtClean="0"/>
              <a:t>接口控制器进行信号的转换。 </a:t>
            </a:r>
          </a:p>
        </p:txBody>
      </p:sp>
      <p:sp>
        <p:nvSpPr>
          <p:cNvPr id="4" name="日期占位符 3"/>
          <p:cNvSpPr>
            <a:spLocks noGrp="1"/>
          </p:cNvSpPr>
          <p:nvPr>
            <p:ph type="dt" sz="half" idx="10"/>
          </p:nvPr>
        </p:nvSpPr>
        <p:spPr/>
        <p:txBody>
          <a:bodyPr/>
          <a:lstStyle/>
          <a:p>
            <a:pPr>
              <a:defRPr/>
            </a:pPr>
            <a:fld id="{961EC135-A669-441B-8284-57729396BC85}"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B9B68D0-BD93-436D-AB2A-CDEBD668AC70}" type="slidenum">
              <a:rPr lang="en-US" altLang="zh-CN" sz="1400">
                <a:solidFill>
                  <a:schemeClr val="bg2"/>
                </a:solidFill>
                <a:latin typeface="Tahoma" panose="020B0604030504040204" pitchFamily="34" charset="0"/>
              </a:rPr>
              <a:pPr eaLnBrk="1" hangingPunct="1"/>
              <a:t>8</a:t>
            </a:fld>
            <a:endParaRPr lang="en-US" altLang="zh-CN" sz="1400">
              <a:solidFill>
                <a:schemeClr val="bg2"/>
              </a:solidFill>
              <a:latin typeface="Tahoma" panose="020B0604030504040204" pitchFamily="34" charset="0"/>
            </a:endParaRPr>
          </a:p>
        </p:txBody>
      </p:sp>
      <p:sp>
        <p:nvSpPr>
          <p:cNvPr id="26629" name="Rectangle 3"/>
          <p:cNvSpPr>
            <a:spLocks noChangeArrowheads="1"/>
          </p:cNvSpPr>
          <p:nvPr/>
        </p:nvSpPr>
        <p:spPr bwMode="auto">
          <a:xfrm>
            <a:off x="2014538" y="2647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60" name="Rectangle 2"/>
          <p:cNvSpPr>
            <a:spLocks noGrp="1" noChangeArrowheads="1"/>
          </p:cNvSpPr>
          <p:nvPr>
            <p:ph idx="1"/>
          </p:nvPr>
        </p:nvSpPr>
        <p:spPr>
          <a:xfrm>
            <a:off x="533400" y="533400"/>
            <a:ext cx="8077200" cy="5791200"/>
          </a:xfrm>
        </p:spPr>
        <p:txBody>
          <a:bodyPr/>
          <a:lstStyle/>
          <a:p>
            <a:pPr eaLnBrk="1" hangingPunct="1"/>
            <a:r>
              <a:rPr lang="zh-CN" altLang="en-US" smtClean="0">
                <a:solidFill>
                  <a:srgbClr val="FFFF00"/>
                </a:solidFill>
              </a:rPr>
              <a:t>中断屏蔽</a:t>
            </a:r>
            <a:r>
              <a:rPr lang="zh-CN" altLang="en-US" smtClean="0"/>
              <a:t>：</a:t>
            </a:r>
            <a:r>
              <a:rPr lang="zh-CN" altLang="en-US" smtClean="0">
                <a:sym typeface="Wingdings" panose="05000000000000000000" pitchFamily="2" charset="2"/>
              </a:rPr>
              <a:t>中断源的中断请求不能向</a:t>
            </a:r>
            <a:r>
              <a:rPr lang="en-US" altLang="zh-CN" smtClean="0">
                <a:sym typeface="Wingdings" panose="05000000000000000000" pitchFamily="2" charset="2"/>
              </a:rPr>
              <a:t>CPU</a:t>
            </a:r>
            <a:r>
              <a:rPr lang="zh-CN" altLang="en-US" smtClean="0">
                <a:sym typeface="Wingdings" panose="05000000000000000000" pitchFamily="2" charset="2"/>
              </a:rPr>
              <a:t>发出。</a:t>
            </a:r>
          </a:p>
          <a:p>
            <a:pPr eaLnBrk="1" hangingPunct="1"/>
            <a:r>
              <a:rPr lang="zh-CN" altLang="en-US" smtClean="0">
                <a:sym typeface="Wingdings" panose="05000000000000000000" pitchFamily="2" charset="2"/>
              </a:rPr>
              <a:t>可以根据需要对中断请求信号予以屏蔽。</a:t>
            </a:r>
          </a:p>
          <a:p>
            <a:pPr eaLnBrk="1" hangingPunct="1"/>
            <a:r>
              <a:rPr lang="zh-CN" altLang="en-US" smtClean="0">
                <a:sym typeface="Wingdings" panose="05000000000000000000" pitchFamily="2" charset="2"/>
              </a:rPr>
              <a:t>① </a:t>
            </a:r>
            <a:r>
              <a:rPr lang="zh-CN" altLang="en-US" smtClean="0">
                <a:solidFill>
                  <a:srgbClr val="FFFF00"/>
                </a:solidFill>
                <a:sym typeface="Wingdings" panose="05000000000000000000" pitchFamily="2" charset="2"/>
              </a:rPr>
              <a:t>先屏蔽方式</a:t>
            </a:r>
            <a:r>
              <a:rPr lang="zh-CN" altLang="en-US" smtClean="0">
                <a:sym typeface="Wingdings" panose="05000000000000000000" pitchFamily="2" charset="2"/>
              </a:rPr>
              <a:t>：在中断请求触发器</a:t>
            </a:r>
            <a:r>
              <a:rPr lang="en-US" altLang="zh-CN" smtClean="0">
                <a:sym typeface="Wingdings" panose="05000000000000000000" pitchFamily="2" charset="2"/>
              </a:rPr>
              <a:t>IRQ</a:t>
            </a:r>
            <a:r>
              <a:rPr lang="zh-CN" altLang="en-US" smtClean="0">
                <a:sym typeface="Wingdings" panose="05000000000000000000" pitchFamily="2" charset="2"/>
              </a:rPr>
              <a:t>的</a:t>
            </a:r>
            <a:r>
              <a:rPr lang="en-US" altLang="zh-CN" smtClean="0">
                <a:sym typeface="Wingdings" panose="05000000000000000000" pitchFamily="2" charset="2"/>
              </a:rPr>
              <a:t>D</a:t>
            </a:r>
            <a:r>
              <a:rPr lang="zh-CN" altLang="en-US" smtClean="0">
                <a:sym typeface="Wingdings" panose="05000000000000000000" pitchFamily="2" charset="2"/>
              </a:rPr>
              <a:t>端进行屏蔽。</a:t>
            </a:r>
          </a:p>
          <a:p>
            <a:pPr eaLnBrk="1" hangingPunct="1"/>
            <a:r>
              <a:rPr lang="zh-CN" altLang="en-US" smtClean="0">
                <a:sym typeface="Wingdings" panose="05000000000000000000" pitchFamily="2" charset="2"/>
              </a:rPr>
              <a:t>② </a:t>
            </a:r>
            <a:r>
              <a:rPr lang="zh-CN" altLang="en-US" smtClean="0">
                <a:solidFill>
                  <a:srgbClr val="FFFF00"/>
                </a:solidFill>
                <a:sym typeface="Wingdings" panose="05000000000000000000" pitchFamily="2" charset="2"/>
              </a:rPr>
              <a:t>后屏蔽方式</a:t>
            </a:r>
            <a:r>
              <a:rPr lang="zh-CN" altLang="en-US" smtClean="0">
                <a:sym typeface="Wingdings" panose="05000000000000000000" pitchFamily="2" charset="2"/>
              </a:rPr>
              <a:t>：在中断请求触发器</a:t>
            </a:r>
            <a:r>
              <a:rPr lang="en-US" altLang="zh-CN" smtClean="0">
                <a:sym typeface="Wingdings" panose="05000000000000000000" pitchFamily="2" charset="2"/>
              </a:rPr>
              <a:t>IRQ</a:t>
            </a:r>
            <a:r>
              <a:rPr lang="zh-CN" altLang="en-US" smtClean="0">
                <a:sym typeface="Wingdings" panose="05000000000000000000" pitchFamily="2" charset="2"/>
              </a:rPr>
              <a:t>的输出端进行屏蔽。</a:t>
            </a:r>
          </a:p>
          <a:p>
            <a:pPr eaLnBrk="1" hangingPunct="1"/>
            <a:r>
              <a:rPr lang="zh-CN" altLang="en-US" smtClean="0"/>
              <a:t>③ </a:t>
            </a:r>
            <a:r>
              <a:rPr lang="zh-CN" altLang="en-US" smtClean="0">
                <a:solidFill>
                  <a:srgbClr val="FFFF00"/>
                </a:solidFill>
              </a:rPr>
              <a:t>集中屏蔽方式</a:t>
            </a:r>
            <a:r>
              <a:rPr lang="zh-CN" altLang="en-US" smtClean="0"/>
              <a:t>：即在公共接口逻辑中设置一个中断控制器，内含一个屏蔽字寄存器，</a:t>
            </a:r>
            <a:r>
              <a:rPr lang="en-US" altLang="zh-CN" smtClean="0"/>
              <a:t>CPU</a:t>
            </a:r>
            <a:r>
              <a:rPr lang="zh-CN" altLang="en-US" smtClean="0"/>
              <a:t>将屏蔽字送入其中。在各中断源的接口不另设屏蔽触发器。将各个请求信号汇集到中断控制器，并与屏蔽字比较，若未被屏蔽，则中断控制器送出一个公共的中断请求信号</a:t>
            </a:r>
            <a:r>
              <a:rPr lang="en-US" altLang="zh-CN" smtClean="0"/>
              <a:t>INT</a:t>
            </a:r>
            <a:r>
              <a:rPr lang="zh-CN" altLang="en-US" smtClean="0"/>
              <a:t>，送往</a:t>
            </a:r>
            <a:r>
              <a:rPr lang="en-US" altLang="zh-CN" smtClean="0"/>
              <a:t>CPU</a:t>
            </a:r>
            <a:r>
              <a:rPr lang="zh-CN" altLang="en-US" smtClean="0"/>
              <a:t>。</a:t>
            </a:r>
          </a:p>
        </p:txBody>
      </p:sp>
      <p:sp>
        <p:nvSpPr>
          <p:cNvPr id="3" name="日期占位符 3"/>
          <p:cNvSpPr>
            <a:spLocks noGrp="1"/>
          </p:cNvSpPr>
          <p:nvPr>
            <p:ph type="dt" sz="half" idx="10"/>
          </p:nvPr>
        </p:nvSpPr>
        <p:spPr/>
        <p:txBody>
          <a:bodyPr/>
          <a:lstStyle/>
          <a:p>
            <a:pPr>
              <a:defRPr/>
            </a:pPr>
            <a:fld id="{F368BA73-D02E-4BF1-8E61-16BABF04BC45}"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60FA66A-038A-4DE6-BE3B-F781A99CC466}" type="slidenum">
              <a:rPr lang="en-US" altLang="zh-CN" sz="1400">
                <a:solidFill>
                  <a:schemeClr val="bg2"/>
                </a:solidFill>
                <a:latin typeface="Tahoma" panose="020B0604030504040204" pitchFamily="34" charset="0"/>
              </a:rPr>
              <a:pPr eaLnBrk="1" hangingPunct="1"/>
              <a:t>80</a:t>
            </a:fld>
            <a:endParaRPr lang="en-US" altLang="zh-CN" sz="1400">
              <a:solidFill>
                <a:schemeClr val="bg2"/>
              </a:solidFill>
              <a:latin typeface="Tahoma" panose="020B060403050404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4" name="Rectangle 2"/>
          <p:cNvSpPr>
            <a:spLocks noGrp="1" noChangeArrowheads="1"/>
          </p:cNvSpPr>
          <p:nvPr>
            <p:ph idx="1"/>
          </p:nvPr>
        </p:nvSpPr>
        <p:spPr>
          <a:xfrm>
            <a:off x="762000" y="5105400"/>
            <a:ext cx="7848600" cy="1143000"/>
          </a:xfrm>
        </p:spPr>
        <p:txBody>
          <a:bodyPr/>
          <a:lstStyle/>
          <a:p>
            <a:pPr eaLnBrk="1" hangingPunct="1"/>
            <a:r>
              <a:rPr lang="en-US" altLang="zh-CN" smtClean="0">
                <a:latin typeface="宋体" panose="02010600030101010101" pitchFamily="2" charset="-122"/>
              </a:rPr>
              <a:t>T</a:t>
            </a:r>
            <a:r>
              <a:rPr lang="en-US" altLang="zh-CN" baseline="-25000" smtClean="0">
                <a:latin typeface="宋体" panose="02010600030101010101" pitchFamily="2" charset="-122"/>
              </a:rPr>
              <a:t>D</a:t>
            </a:r>
            <a:r>
              <a:rPr lang="zh-CN" altLang="en-US" smtClean="0">
                <a:latin typeface="宋体" panose="02010600030101010101" pitchFamily="2" charset="-122"/>
              </a:rPr>
              <a:t>：状态信号，</a:t>
            </a:r>
            <a:r>
              <a:rPr lang="en-US" altLang="zh-CN" smtClean="0">
                <a:latin typeface="宋体" panose="02010600030101010101" pitchFamily="2" charset="-122"/>
              </a:rPr>
              <a:t>T</a:t>
            </a:r>
            <a:r>
              <a:rPr lang="en-US" altLang="zh-CN" baseline="-25000" smtClean="0">
                <a:latin typeface="宋体" panose="02010600030101010101" pitchFamily="2" charset="-122"/>
              </a:rPr>
              <a:t>D</a:t>
            </a:r>
            <a:r>
              <a:rPr lang="zh-CN" altLang="en-US" smtClean="0">
                <a:latin typeface="宋体" panose="02010600030101010101" pitchFamily="2" charset="-122"/>
              </a:rPr>
              <a:t>＝</a:t>
            </a:r>
            <a:r>
              <a:rPr lang="en-US" altLang="zh-CN" smtClean="0">
                <a:latin typeface="宋体" panose="02010600030101010101" pitchFamily="2" charset="-122"/>
              </a:rPr>
              <a:t>1</a:t>
            </a:r>
            <a:r>
              <a:rPr lang="zh-CN" altLang="en-US" smtClean="0">
                <a:latin typeface="宋体" panose="02010600030101010101" pitchFamily="2" charset="-122"/>
              </a:rPr>
              <a:t>，需要请求中断</a:t>
            </a:r>
          </a:p>
          <a:p>
            <a:pPr eaLnBrk="1" hangingPunct="1"/>
            <a:r>
              <a:rPr lang="en-US" altLang="zh-CN" smtClean="0">
                <a:latin typeface="宋体" panose="02010600030101010101" pitchFamily="2" charset="-122"/>
              </a:rPr>
              <a:t>T</a:t>
            </a:r>
            <a:r>
              <a:rPr lang="en-US" altLang="zh-CN" baseline="-25000" smtClean="0">
                <a:latin typeface="宋体" panose="02010600030101010101" pitchFamily="2" charset="-122"/>
              </a:rPr>
              <a:t>M</a:t>
            </a:r>
            <a:r>
              <a:rPr lang="zh-CN" altLang="en-US" smtClean="0">
                <a:latin typeface="宋体" panose="02010600030101010101" pitchFamily="2" charset="-122"/>
              </a:rPr>
              <a:t>：中断屏蔽信号，</a:t>
            </a:r>
            <a:r>
              <a:rPr lang="en-US" altLang="zh-CN" smtClean="0">
                <a:latin typeface="宋体" panose="02010600030101010101" pitchFamily="2" charset="-122"/>
              </a:rPr>
              <a:t>T</a:t>
            </a:r>
            <a:r>
              <a:rPr lang="en-US" altLang="zh-CN" baseline="-25000" smtClean="0">
                <a:latin typeface="宋体" panose="02010600030101010101" pitchFamily="2" charset="-122"/>
              </a:rPr>
              <a:t>M</a:t>
            </a:r>
            <a:r>
              <a:rPr lang="zh-CN" altLang="en-US" smtClean="0">
                <a:latin typeface="宋体" panose="02010600030101010101" pitchFamily="2" charset="-122"/>
              </a:rPr>
              <a:t>＝</a:t>
            </a:r>
            <a:r>
              <a:rPr lang="en-US" altLang="zh-CN" smtClean="0">
                <a:latin typeface="宋体" panose="02010600030101010101" pitchFamily="2" charset="-122"/>
              </a:rPr>
              <a:t>1</a:t>
            </a:r>
            <a:r>
              <a:rPr lang="zh-CN" altLang="en-US" smtClean="0">
                <a:latin typeface="宋体" panose="02010600030101010101" pitchFamily="2" charset="-122"/>
              </a:rPr>
              <a:t>，屏蔽中断请求</a:t>
            </a:r>
          </a:p>
        </p:txBody>
      </p:sp>
      <p:sp>
        <p:nvSpPr>
          <p:cNvPr id="34" name="日期占位符 3"/>
          <p:cNvSpPr>
            <a:spLocks noGrp="1"/>
          </p:cNvSpPr>
          <p:nvPr>
            <p:ph type="dt" sz="half" idx="10"/>
          </p:nvPr>
        </p:nvSpPr>
        <p:spPr/>
        <p:txBody>
          <a:bodyPr/>
          <a:lstStyle/>
          <a:p>
            <a:pPr>
              <a:defRPr/>
            </a:pPr>
            <a:fld id="{EE84FCE8-6F89-41C9-BB83-B8E43066FE8C}" type="datetime1">
              <a:rPr lang="zh-CN" altLang="en-US"/>
              <a:pPr>
                <a:defRPr/>
              </a:pPr>
              <a:t>2021/9/12</a:t>
            </a:fld>
            <a:endParaRPr lang="en-US" altLang="zh-CN"/>
          </a:p>
        </p:txBody>
      </p:sp>
      <p:sp>
        <p:nvSpPr>
          <p:cNvPr id="3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9DD6BEB4-8F02-471C-979C-FA5B99232DE8}" type="slidenum">
              <a:rPr lang="en-US" altLang="zh-CN" sz="1400">
                <a:solidFill>
                  <a:schemeClr val="bg2"/>
                </a:solidFill>
                <a:latin typeface="Tahoma" panose="020B0604030504040204" pitchFamily="34" charset="0"/>
              </a:rPr>
              <a:pPr eaLnBrk="1" hangingPunct="1"/>
              <a:t>81</a:t>
            </a:fld>
            <a:endParaRPr lang="en-US" altLang="zh-CN" sz="1400">
              <a:solidFill>
                <a:schemeClr val="bg2"/>
              </a:solidFill>
              <a:latin typeface="Tahoma" panose="020B0604030504040204" pitchFamily="34" charset="0"/>
            </a:endParaRPr>
          </a:p>
        </p:txBody>
      </p:sp>
      <p:grpSp>
        <p:nvGrpSpPr>
          <p:cNvPr id="97285" name="Group 3"/>
          <p:cNvGrpSpPr>
            <a:grpSpLocks/>
          </p:cNvGrpSpPr>
          <p:nvPr/>
        </p:nvGrpSpPr>
        <p:grpSpPr bwMode="auto">
          <a:xfrm>
            <a:off x="838200" y="609600"/>
            <a:ext cx="7467600" cy="4176713"/>
            <a:chOff x="432" y="288"/>
            <a:chExt cx="4704" cy="2631"/>
          </a:xfrm>
        </p:grpSpPr>
        <p:sp>
          <p:nvSpPr>
            <p:cNvPr id="97286" name="Text Box 4"/>
            <p:cNvSpPr txBox="1">
              <a:spLocks noChangeArrowheads="1"/>
            </p:cNvSpPr>
            <p:nvPr/>
          </p:nvSpPr>
          <p:spPr bwMode="auto">
            <a:xfrm>
              <a:off x="720" y="816"/>
              <a:ext cx="1584" cy="7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70000"/>
                </a:lnSpc>
                <a:spcBef>
                  <a:spcPct val="50000"/>
                </a:spcBef>
              </a:pPr>
              <a:r>
                <a:rPr lang="en-US" altLang="zh-CN" sz="2400" b="1"/>
                <a:t>                    Q</a:t>
              </a:r>
            </a:p>
            <a:p>
              <a:pPr algn="ctr" eaLnBrk="1" hangingPunct="1">
                <a:lnSpc>
                  <a:spcPct val="70000"/>
                </a:lnSpc>
                <a:spcBef>
                  <a:spcPct val="50000"/>
                </a:spcBef>
              </a:pPr>
              <a:r>
                <a:rPr lang="en-US" altLang="zh-CN" sz="2400" b="1"/>
                <a:t>IRQ</a:t>
              </a:r>
            </a:p>
            <a:p>
              <a:pPr eaLnBrk="1" hangingPunct="1">
                <a:lnSpc>
                  <a:spcPct val="70000"/>
                </a:lnSpc>
                <a:spcBef>
                  <a:spcPct val="50000"/>
                </a:spcBef>
              </a:pPr>
              <a:r>
                <a:rPr lang="en-US" altLang="zh-CN" sz="2400" b="1"/>
                <a:t>   CP                D</a:t>
              </a:r>
            </a:p>
          </p:txBody>
        </p:sp>
        <p:sp>
          <p:nvSpPr>
            <p:cNvPr id="97287" name="Line 5"/>
            <p:cNvSpPr>
              <a:spLocks noChangeShapeType="1"/>
            </p:cNvSpPr>
            <p:nvPr/>
          </p:nvSpPr>
          <p:spPr bwMode="auto">
            <a:xfrm>
              <a:off x="1008" y="158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88" name="Line 6"/>
            <p:cNvSpPr>
              <a:spLocks noChangeShapeType="1"/>
            </p:cNvSpPr>
            <p:nvPr/>
          </p:nvSpPr>
          <p:spPr bwMode="auto">
            <a:xfrm>
              <a:off x="432" y="187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89" name="Line 7"/>
            <p:cNvSpPr>
              <a:spLocks noChangeShapeType="1"/>
            </p:cNvSpPr>
            <p:nvPr/>
          </p:nvSpPr>
          <p:spPr bwMode="auto">
            <a:xfrm>
              <a:off x="2016" y="1584"/>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0" name="Line 8"/>
            <p:cNvSpPr>
              <a:spLocks noChangeShapeType="1"/>
            </p:cNvSpPr>
            <p:nvPr/>
          </p:nvSpPr>
          <p:spPr bwMode="auto">
            <a:xfrm flipV="1">
              <a:off x="1968" y="38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1" name="Text Box 9"/>
            <p:cNvSpPr txBox="1">
              <a:spLocks noChangeArrowheads="1"/>
            </p:cNvSpPr>
            <p:nvPr/>
          </p:nvSpPr>
          <p:spPr bwMode="auto">
            <a:xfrm>
              <a:off x="2016" y="33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IRQ</a:t>
              </a:r>
            </a:p>
          </p:txBody>
        </p:sp>
        <p:sp>
          <p:nvSpPr>
            <p:cNvPr id="97292" name="Rectangle 10"/>
            <p:cNvSpPr>
              <a:spLocks noChangeArrowheads="1"/>
            </p:cNvSpPr>
            <p:nvPr/>
          </p:nvSpPr>
          <p:spPr bwMode="auto">
            <a:xfrm>
              <a:off x="1680" y="196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&amp;</a:t>
              </a:r>
            </a:p>
          </p:txBody>
        </p:sp>
        <p:sp>
          <p:nvSpPr>
            <p:cNvPr id="97293" name="Line 11"/>
            <p:cNvSpPr>
              <a:spLocks noChangeShapeType="1"/>
            </p:cNvSpPr>
            <p:nvPr/>
          </p:nvSpPr>
          <p:spPr bwMode="auto">
            <a:xfrm>
              <a:off x="1872" y="22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4" name="Line 12"/>
            <p:cNvSpPr>
              <a:spLocks noChangeShapeType="1"/>
            </p:cNvSpPr>
            <p:nvPr/>
          </p:nvSpPr>
          <p:spPr bwMode="auto">
            <a:xfrm>
              <a:off x="2160" y="22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5" name="Text Box 13"/>
            <p:cNvSpPr txBox="1">
              <a:spLocks noChangeArrowheads="1"/>
            </p:cNvSpPr>
            <p:nvPr/>
          </p:nvSpPr>
          <p:spPr bwMode="auto">
            <a:xfrm>
              <a:off x="1440" y="2544"/>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b="1">
                  <a:latin typeface="宋体" panose="02010600030101010101" pitchFamily="2" charset="-122"/>
                </a:rPr>
                <a:t>T</a:t>
              </a:r>
              <a:r>
                <a:rPr kumimoji="1" lang="en-US" altLang="zh-CN" b="1" baseline="-25000">
                  <a:latin typeface="宋体" panose="02010600030101010101" pitchFamily="2" charset="-122"/>
                </a:rPr>
                <a:t>D</a:t>
              </a:r>
            </a:p>
          </p:txBody>
        </p:sp>
        <p:grpSp>
          <p:nvGrpSpPr>
            <p:cNvPr id="97296" name="Group 14"/>
            <p:cNvGrpSpPr>
              <a:grpSpLocks/>
            </p:cNvGrpSpPr>
            <p:nvPr/>
          </p:nvGrpSpPr>
          <p:grpSpPr bwMode="auto">
            <a:xfrm>
              <a:off x="1968" y="2592"/>
              <a:ext cx="528" cy="327"/>
              <a:chOff x="1920" y="2544"/>
              <a:chExt cx="528" cy="327"/>
            </a:xfrm>
          </p:grpSpPr>
          <p:sp>
            <p:nvSpPr>
              <p:cNvPr id="97314" name="Text Box 15"/>
              <p:cNvSpPr txBox="1">
                <a:spLocks noChangeArrowheads="1"/>
              </p:cNvSpPr>
              <p:nvPr/>
            </p:nvSpPr>
            <p:spPr bwMode="auto">
              <a:xfrm>
                <a:off x="1920" y="2544"/>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b="1">
                    <a:latin typeface="宋体" panose="02010600030101010101" pitchFamily="2" charset="-122"/>
                  </a:rPr>
                  <a:t>T</a:t>
                </a:r>
                <a:r>
                  <a:rPr kumimoji="1" lang="en-US" altLang="zh-CN" b="1" baseline="-25000">
                    <a:latin typeface="宋体" panose="02010600030101010101" pitchFamily="2" charset="-122"/>
                  </a:rPr>
                  <a:t>M</a:t>
                </a:r>
              </a:p>
            </p:txBody>
          </p:sp>
          <p:sp>
            <p:nvSpPr>
              <p:cNvPr id="97315" name="Line 16"/>
              <p:cNvSpPr>
                <a:spLocks noChangeShapeType="1"/>
              </p:cNvSpPr>
              <p:nvPr/>
            </p:nvSpPr>
            <p:spPr bwMode="auto">
              <a:xfrm>
                <a:off x="2064" y="259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297" name="Text Box 17"/>
            <p:cNvSpPr txBox="1">
              <a:spLocks noChangeArrowheads="1"/>
            </p:cNvSpPr>
            <p:nvPr/>
          </p:nvSpPr>
          <p:spPr bwMode="auto">
            <a:xfrm>
              <a:off x="3360" y="1353"/>
              <a:ext cx="1584" cy="7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70000"/>
                </a:lnSpc>
                <a:spcBef>
                  <a:spcPct val="50000"/>
                </a:spcBef>
              </a:pPr>
              <a:r>
                <a:rPr lang="en-US" altLang="zh-CN" sz="2400" b="1"/>
                <a:t>                    Q</a:t>
              </a:r>
            </a:p>
            <a:p>
              <a:pPr algn="ctr" eaLnBrk="1" hangingPunct="1">
                <a:lnSpc>
                  <a:spcPct val="70000"/>
                </a:lnSpc>
                <a:spcBef>
                  <a:spcPct val="50000"/>
                </a:spcBef>
              </a:pPr>
              <a:r>
                <a:rPr lang="en-US" altLang="zh-CN" sz="2400" b="1"/>
                <a:t>IRQ</a:t>
              </a:r>
            </a:p>
            <a:p>
              <a:pPr eaLnBrk="1" hangingPunct="1">
                <a:lnSpc>
                  <a:spcPct val="70000"/>
                </a:lnSpc>
                <a:spcBef>
                  <a:spcPct val="50000"/>
                </a:spcBef>
              </a:pPr>
              <a:r>
                <a:rPr lang="en-US" altLang="zh-CN" sz="2400" b="1"/>
                <a:t>   CP                D</a:t>
              </a:r>
            </a:p>
          </p:txBody>
        </p:sp>
        <p:sp>
          <p:nvSpPr>
            <p:cNvPr id="97298" name="Line 18"/>
            <p:cNvSpPr>
              <a:spLocks noChangeShapeType="1"/>
            </p:cNvSpPr>
            <p:nvPr/>
          </p:nvSpPr>
          <p:spPr bwMode="auto">
            <a:xfrm>
              <a:off x="3648" y="212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9" name="Line 19"/>
            <p:cNvSpPr>
              <a:spLocks noChangeShapeType="1"/>
            </p:cNvSpPr>
            <p:nvPr/>
          </p:nvSpPr>
          <p:spPr bwMode="auto">
            <a:xfrm>
              <a:off x="3072" y="2409"/>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0" name="Line 20"/>
            <p:cNvSpPr>
              <a:spLocks noChangeShapeType="1"/>
            </p:cNvSpPr>
            <p:nvPr/>
          </p:nvSpPr>
          <p:spPr bwMode="auto">
            <a:xfrm>
              <a:off x="4656" y="2121"/>
              <a:ext cx="0" cy="5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1" name="Line 21"/>
            <p:cNvSpPr>
              <a:spLocks noChangeShapeType="1"/>
            </p:cNvSpPr>
            <p:nvPr/>
          </p:nvSpPr>
          <p:spPr bwMode="auto">
            <a:xfrm flipV="1">
              <a:off x="4455" y="288"/>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2" name="Rectangle 22"/>
            <p:cNvSpPr>
              <a:spLocks noChangeArrowheads="1"/>
            </p:cNvSpPr>
            <p:nvPr/>
          </p:nvSpPr>
          <p:spPr bwMode="auto">
            <a:xfrm>
              <a:off x="4128" y="720"/>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t>1</a:t>
              </a:r>
            </a:p>
          </p:txBody>
        </p:sp>
        <p:sp>
          <p:nvSpPr>
            <p:cNvPr id="97303" name="Line 23"/>
            <p:cNvSpPr>
              <a:spLocks noChangeShapeType="1"/>
            </p:cNvSpPr>
            <p:nvPr/>
          </p:nvSpPr>
          <p:spPr bwMode="auto">
            <a:xfrm>
              <a:off x="4368" y="100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4" name="Line 24"/>
            <p:cNvSpPr>
              <a:spLocks noChangeShapeType="1"/>
            </p:cNvSpPr>
            <p:nvPr/>
          </p:nvSpPr>
          <p:spPr bwMode="auto">
            <a:xfrm>
              <a:off x="4608" y="1008"/>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5" name="Text Box 25"/>
            <p:cNvSpPr txBox="1">
              <a:spLocks noChangeArrowheads="1"/>
            </p:cNvSpPr>
            <p:nvPr/>
          </p:nvSpPr>
          <p:spPr bwMode="auto">
            <a:xfrm>
              <a:off x="4608" y="2496"/>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b="1">
                  <a:latin typeface="宋体" panose="02010600030101010101" pitchFamily="2" charset="-122"/>
                </a:rPr>
                <a:t>T</a:t>
              </a:r>
              <a:r>
                <a:rPr kumimoji="1" lang="en-US" altLang="zh-CN" b="1" baseline="-25000">
                  <a:latin typeface="宋体" panose="02010600030101010101" pitchFamily="2" charset="-122"/>
                </a:rPr>
                <a:t>D</a:t>
              </a:r>
            </a:p>
          </p:txBody>
        </p:sp>
        <p:grpSp>
          <p:nvGrpSpPr>
            <p:cNvPr id="97306" name="Group 26"/>
            <p:cNvGrpSpPr>
              <a:grpSpLocks/>
            </p:cNvGrpSpPr>
            <p:nvPr/>
          </p:nvGrpSpPr>
          <p:grpSpPr bwMode="auto">
            <a:xfrm>
              <a:off x="3408" y="960"/>
              <a:ext cx="528" cy="327"/>
              <a:chOff x="1920" y="2544"/>
              <a:chExt cx="528" cy="327"/>
            </a:xfrm>
          </p:grpSpPr>
          <p:sp>
            <p:nvSpPr>
              <p:cNvPr id="97312" name="Text Box 27"/>
              <p:cNvSpPr txBox="1">
                <a:spLocks noChangeArrowheads="1"/>
              </p:cNvSpPr>
              <p:nvPr/>
            </p:nvSpPr>
            <p:spPr bwMode="auto">
              <a:xfrm>
                <a:off x="1920" y="2544"/>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b="1">
                    <a:latin typeface="宋体" panose="02010600030101010101" pitchFamily="2" charset="-122"/>
                  </a:rPr>
                  <a:t>T</a:t>
                </a:r>
                <a:r>
                  <a:rPr kumimoji="1" lang="en-US" altLang="zh-CN" b="1" baseline="-25000">
                    <a:latin typeface="宋体" panose="02010600030101010101" pitchFamily="2" charset="-122"/>
                  </a:rPr>
                  <a:t>M</a:t>
                </a:r>
              </a:p>
            </p:txBody>
          </p:sp>
          <p:sp>
            <p:nvSpPr>
              <p:cNvPr id="97313" name="Line 28"/>
              <p:cNvSpPr>
                <a:spLocks noChangeShapeType="1"/>
              </p:cNvSpPr>
              <p:nvPr/>
            </p:nvSpPr>
            <p:spPr bwMode="auto">
              <a:xfrm>
                <a:off x="2064" y="259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07" name="Line 29"/>
            <p:cNvSpPr>
              <a:spLocks noChangeShapeType="1"/>
            </p:cNvSpPr>
            <p:nvPr/>
          </p:nvSpPr>
          <p:spPr bwMode="auto">
            <a:xfrm>
              <a:off x="4032" y="120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8" name="Oval 30"/>
            <p:cNvSpPr>
              <a:spLocks noChangeArrowheads="1"/>
            </p:cNvSpPr>
            <p:nvPr/>
          </p:nvSpPr>
          <p:spPr bwMode="auto">
            <a:xfrm>
              <a:off x="4416" y="652"/>
              <a:ext cx="68" cy="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nvGrpSpPr>
            <p:cNvPr id="97309" name="Group 31"/>
            <p:cNvGrpSpPr>
              <a:grpSpLocks/>
            </p:cNvGrpSpPr>
            <p:nvPr/>
          </p:nvGrpSpPr>
          <p:grpSpPr bwMode="auto">
            <a:xfrm>
              <a:off x="4608" y="336"/>
              <a:ext cx="528" cy="288"/>
              <a:chOff x="4608" y="336"/>
              <a:chExt cx="528" cy="288"/>
            </a:xfrm>
          </p:grpSpPr>
          <p:sp>
            <p:nvSpPr>
              <p:cNvPr id="97310" name="Text Box 32"/>
              <p:cNvSpPr txBox="1">
                <a:spLocks noChangeArrowheads="1"/>
              </p:cNvSpPr>
              <p:nvPr/>
            </p:nvSpPr>
            <p:spPr bwMode="auto">
              <a:xfrm>
                <a:off x="4608" y="33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IRQ</a:t>
                </a:r>
              </a:p>
            </p:txBody>
          </p:sp>
          <p:sp>
            <p:nvSpPr>
              <p:cNvPr id="97311" name="Line 33"/>
              <p:cNvSpPr>
                <a:spLocks noChangeShapeType="1"/>
              </p:cNvSpPr>
              <p:nvPr/>
            </p:nvSpPr>
            <p:spPr bwMode="auto">
              <a:xfrm>
                <a:off x="4656" y="372"/>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pPr eaLnBrk="1" hangingPunct="1"/>
            <a:r>
              <a:rPr lang="zh-CN" altLang="en-US" smtClean="0">
                <a:solidFill>
                  <a:schemeClr val="tx1"/>
                </a:solidFill>
                <a:latin typeface="宋体" panose="02010600030101010101" pitchFamily="2" charset="-122"/>
              </a:rPr>
              <a:t>集中屏蔽方式</a:t>
            </a:r>
            <a:endParaRPr lang="zh-CN" altLang="en-US" smtClean="0">
              <a:solidFill>
                <a:schemeClr val="tx1"/>
              </a:solidFill>
            </a:endParaRPr>
          </a:p>
        </p:txBody>
      </p:sp>
      <p:sp>
        <p:nvSpPr>
          <p:cNvPr id="14" name="日期占位符 3"/>
          <p:cNvSpPr>
            <a:spLocks noGrp="1"/>
          </p:cNvSpPr>
          <p:nvPr>
            <p:ph type="dt" sz="half" idx="10"/>
          </p:nvPr>
        </p:nvSpPr>
        <p:spPr/>
        <p:txBody>
          <a:bodyPr/>
          <a:lstStyle/>
          <a:p>
            <a:pPr>
              <a:defRPr/>
            </a:pPr>
            <a:fld id="{A6A45B03-62A9-42F4-8F0F-957A62B99DAF}" type="datetime1">
              <a:rPr lang="zh-CN" altLang="en-US"/>
              <a:pPr>
                <a:defRPr/>
              </a:pPr>
              <a:t>2021/9/12</a:t>
            </a:fld>
            <a:endParaRPr lang="en-US" altLang="zh-CN"/>
          </a:p>
        </p:txBody>
      </p:sp>
      <p:sp>
        <p:nvSpPr>
          <p:cNvPr id="1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FBE0E712-25EF-48F0-825D-0AE0EE8568A5}" type="slidenum">
              <a:rPr lang="en-US" altLang="zh-CN" sz="1400">
                <a:solidFill>
                  <a:schemeClr val="bg2"/>
                </a:solidFill>
                <a:latin typeface="Tahoma" panose="020B0604030504040204" pitchFamily="34" charset="0"/>
              </a:rPr>
              <a:pPr eaLnBrk="1" hangingPunct="1"/>
              <a:t>82</a:t>
            </a:fld>
            <a:endParaRPr lang="en-US" altLang="zh-CN" sz="1400">
              <a:solidFill>
                <a:schemeClr val="bg2"/>
              </a:solidFill>
              <a:latin typeface="Tahoma" panose="020B0604030504040204" pitchFamily="34" charset="0"/>
            </a:endParaRPr>
          </a:p>
        </p:txBody>
      </p:sp>
      <p:grpSp>
        <p:nvGrpSpPr>
          <p:cNvPr id="98309" name="Group 3"/>
          <p:cNvGrpSpPr>
            <a:grpSpLocks/>
          </p:cNvGrpSpPr>
          <p:nvPr/>
        </p:nvGrpSpPr>
        <p:grpSpPr bwMode="auto">
          <a:xfrm>
            <a:off x="1524000" y="1371600"/>
            <a:ext cx="5029200" cy="3733800"/>
            <a:chOff x="672" y="816"/>
            <a:chExt cx="3168" cy="2352"/>
          </a:xfrm>
        </p:grpSpPr>
        <p:sp>
          <p:nvSpPr>
            <p:cNvPr id="98310" name="Rectangle 4"/>
            <p:cNvSpPr>
              <a:spLocks noChangeArrowheads="1"/>
            </p:cNvSpPr>
            <p:nvPr/>
          </p:nvSpPr>
          <p:spPr bwMode="auto">
            <a:xfrm>
              <a:off x="1728" y="1200"/>
              <a:ext cx="1152" cy="19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8311" name="Text Box 5"/>
            <p:cNvSpPr txBox="1">
              <a:spLocks noChangeArrowheads="1"/>
            </p:cNvSpPr>
            <p:nvPr/>
          </p:nvSpPr>
          <p:spPr bwMode="auto">
            <a:xfrm>
              <a:off x="2448" y="1474"/>
              <a:ext cx="288" cy="14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中断屏蔽寄存器</a:t>
              </a:r>
            </a:p>
          </p:txBody>
        </p:sp>
        <p:sp>
          <p:nvSpPr>
            <p:cNvPr id="98312" name="Line 6"/>
            <p:cNvSpPr>
              <a:spLocks noChangeShapeType="1"/>
            </p:cNvSpPr>
            <p:nvPr/>
          </p:nvSpPr>
          <p:spPr bwMode="auto">
            <a:xfrm flipH="1">
              <a:off x="1344" y="2064"/>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3" name="Line 7"/>
            <p:cNvSpPr>
              <a:spLocks noChangeShapeType="1"/>
            </p:cNvSpPr>
            <p:nvPr/>
          </p:nvSpPr>
          <p:spPr bwMode="auto">
            <a:xfrm flipH="1">
              <a:off x="2880" y="2880"/>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4" name="Text Box 8"/>
            <p:cNvSpPr txBox="1">
              <a:spLocks noChangeArrowheads="1"/>
            </p:cNvSpPr>
            <p:nvPr/>
          </p:nvSpPr>
          <p:spPr bwMode="auto">
            <a:xfrm>
              <a:off x="2976" y="1728"/>
              <a:ext cx="28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lIns="0" rIns="0"/>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a:t>
              </a:r>
            </a:p>
          </p:txBody>
        </p:sp>
        <p:sp>
          <p:nvSpPr>
            <p:cNvPr id="98315" name="Text Box 9"/>
            <p:cNvSpPr txBox="1">
              <a:spLocks noChangeArrowheads="1"/>
            </p:cNvSpPr>
            <p:nvPr/>
          </p:nvSpPr>
          <p:spPr bwMode="auto">
            <a:xfrm>
              <a:off x="672" y="1584"/>
              <a:ext cx="528" cy="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b="1">
                  <a:latin typeface="宋体" panose="02010600030101010101" pitchFamily="2" charset="-122"/>
                </a:rPr>
                <a:t>中断请求信号</a:t>
              </a:r>
            </a:p>
            <a:p>
              <a:pPr algn="ctr" eaLnBrk="1" hangingPunct="1">
                <a:spcBef>
                  <a:spcPct val="50000"/>
                </a:spcBef>
              </a:pPr>
              <a:r>
                <a:rPr kumimoji="1" lang="en-US" altLang="zh-CN" sz="2400" b="1">
                  <a:latin typeface="宋体" panose="02010600030101010101" pitchFamily="2" charset="-122"/>
                </a:rPr>
                <a:t>INT</a:t>
              </a:r>
              <a:endParaRPr kumimoji="1" lang="en-US" altLang="zh-CN" sz="2400" b="1" baseline="-25000">
                <a:latin typeface="宋体" panose="02010600030101010101" pitchFamily="2" charset="-122"/>
              </a:endParaRPr>
            </a:p>
          </p:txBody>
        </p:sp>
        <p:sp>
          <p:nvSpPr>
            <p:cNvPr id="98316" name="Text Box 10"/>
            <p:cNvSpPr txBox="1">
              <a:spLocks noChangeArrowheads="1"/>
            </p:cNvSpPr>
            <p:nvPr/>
          </p:nvSpPr>
          <p:spPr bwMode="auto">
            <a:xfrm>
              <a:off x="3312" y="273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b="1">
                  <a:latin typeface="宋体" panose="02010600030101010101" pitchFamily="2" charset="-122"/>
                </a:rPr>
                <a:t>IRQ</a:t>
              </a:r>
              <a:r>
                <a:rPr kumimoji="1" lang="en-US" altLang="zh-CN" sz="2400" b="1" baseline="-25000">
                  <a:latin typeface="宋体" panose="02010600030101010101" pitchFamily="2" charset="-122"/>
                </a:rPr>
                <a:t>7</a:t>
              </a:r>
            </a:p>
          </p:txBody>
        </p:sp>
        <p:sp>
          <p:nvSpPr>
            <p:cNvPr id="98317" name="Text Box 11"/>
            <p:cNvSpPr txBox="1">
              <a:spLocks noChangeArrowheads="1"/>
            </p:cNvSpPr>
            <p:nvPr/>
          </p:nvSpPr>
          <p:spPr bwMode="auto">
            <a:xfrm>
              <a:off x="1728" y="816"/>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b="1">
                  <a:latin typeface="宋体" panose="02010600030101010101" pitchFamily="2" charset="-122"/>
                </a:rPr>
                <a:t>中断控制器</a:t>
              </a:r>
              <a:endParaRPr kumimoji="1" lang="zh-CN" altLang="en-US" sz="2400" b="1" baseline="-25000">
                <a:latin typeface="宋体" panose="02010600030101010101" pitchFamily="2" charset="-122"/>
              </a:endParaRPr>
            </a:p>
          </p:txBody>
        </p:sp>
        <p:sp>
          <p:nvSpPr>
            <p:cNvPr id="98318" name="Line 12"/>
            <p:cNvSpPr>
              <a:spLocks noChangeShapeType="1"/>
            </p:cNvSpPr>
            <p:nvPr/>
          </p:nvSpPr>
          <p:spPr bwMode="auto">
            <a:xfrm flipH="1">
              <a:off x="2880" y="1440"/>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9" name="Text Box 13"/>
            <p:cNvSpPr txBox="1">
              <a:spLocks noChangeArrowheads="1"/>
            </p:cNvSpPr>
            <p:nvPr/>
          </p:nvSpPr>
          <p:spPr bwMode="auto">
            <a:xfrm>
              <a:off x="3312" y="129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b="1">
                  <a:latin typeface="宋体" panose="02010600030101010101" pitchFamily="2" charset="-122"/>
                </a:rPr>
                <a:t>IRQ</a:t>
              </a:r>
              <a:r>
                <a:rPr kumimoji="1" lang="en-US" altLang="zh-CN" sz="2400" b="1" baseline="-25000">
                  <a:latin typeface="宋体" panose="02010600030101010101" pitchFamily="2" charset="-122"/>
                </a:rPr>
                <a:t>0</a:t>
              </a: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a:xfrm>
            <a:off x="381000" y="381000"/>
            <a:ext cx="8001000" cy="609600"/>
          </a:xfrm>
        </p:spPr>
        <p:txBody>
          <a:bodyPr/>
          <a:lstStyle/>
          <a:p>
            <a:pPr eaLnBrk="1" hangingPunct="1"/>
            <a:r>
              <a:rPr lang="en-US" altLang="zh-CN" smtClean="0"/>
              <a:t>2</a:t>
            </a:r>
            <a:r>
              <a:rPr lang="zh-CN" altLang="en-US" smtClean="0"/>
              <a:t>）中断请求信号的传送</a:t>
            </a:r>
          </a:p>
        </p:txBody>
      </p:sp>
      <p:sp>
        <p:nvSpPr>
          <p:cNvPr id="99333" name="Rectangle 3"/>
          <p:cNvSpPr>
            <a:spLocks noGrp="1" noChangeArrowheads="1"/>
          </p:cNvSpPr>
          <p:nvPr>
            <p:ph idx="1"/>
          </p:nvPr>
        </p:nvSpPr>
        <p:spPr>
          <a:xfrm>
            <a:off x="685800" y="1295400"/>
            <a:ext cx="7772400" cy="5029200"/>
          </a:xfrm>
        </p:spPr>
        <p:txBody>
          <a:bodyPr/>
          <a:lstStyle/>
          <a:p>
            <a:pPr eaLnBrk="1" hangingPunct="1">
              <a:lnSpc>
                <a:spcPct val="90000"/>
              </a:lnSpc>
            </a:pPr>
            <a:r>
              <a:rPr lang="zh-CN" altLang="en-US" smtClean="0"/>
              <a:t>一台计算机系统中有多个中断源，可能产生多个中断请求信号，因此需要解决多个中断请求信号如何传送给</a:t>
            </a:r>
            <a:r>
              <a:rPr lang="en-US" altLang="zh-CN" smtClean="0"/>
              <a:t>CPU</a:t>
            </a:r>
            <a:r>
              <a:rPr lang="zh-CN" altLang="en-US" smtClean="0"/>
              <a:t>的问题。</a:t>
            </a:r>
          </a:p>
          <a:p>
            <a:pPr eaLnBrk="1" hangingPunct="1">
              <a:lnSpc>
                <a:spcPct val="90000"/>
              </a:lnSpc>
            </a:pPr>
            <a:r>
              <a:rPr lang="zh-CN" altLang="en-US" smtClean="0"/>
              <a:t>⑴ </a:t>
            </a:r>
            <a:r>
              <a:rPr lang="zh-CN" altLang="en-US" smtClean="0">
                <a:solidFill>
                  <a:srgbClr val="FFFF00"/>
                </a:solidFill>
              </a:rPr>
              <a:t>独立请求线方式</a:t>
            </a:r>
            <a:r>
              <a:rPr lang="zh-CN" altLang="en-US" smtClean="0"/>
              <a:t>（多线单级结构）</a:t>
            </a:r>
          </a:p>
          <a:p>
            <a:pPr eaLnBrk="1" hangingPunct="1">
              <a:lnSpc>
                <a:spcPct val="90000"/>
              </a:lnSpc>
            </a:pPr>
            <a:r>
              <a:rPr lang="zh-CN" altLang="en-US" smtClean="0"/>
              <a:t>各中断源单独设置自己的中断请求线，多根请求线直接送往</a:t>
            </a:r>
            <a:r>
              <a:rPr lang="en-US" altLang="zh-CN" smtClean="0"/>
              <a:t>CPU</a:t>
            </a:r>
            <a:r>
              <a:rPr lang="zh-CN" altLang="en-US" smtClean="0"/>
              <a:t>。当</a:t>
            </a:r>
            <a:r>
              <a:rPr lang="en-US" altLang="zh-CN" smtClean="0"/>
              <a:t>CPU</a:t>
            </a:r>
            <a:r>
              <a:rPr lang="zh-CN" altLang="en-US" smtClean="0"/>
              <a:t>接到中断请求信号后，立即知道请求源是谁，并予以相应的处理。</a:t>
            </a:r>
          </a:p>
          <a:p>
            <a:pPr eaLnBrk="1" hangingPunct="1">
              <a:lnSpc>
                <a:spcPct val="90000"/>
              </a:lnSpc>
            </a:pPr>
            <a:r>
              <a:rPr lang="zh-CN" altLang="en-US" smtClean="0"/>
              <a:t>这种方法有利于实现向量中断，因为可以通过编码电路形成向量地址。但因为</a:t>
            </a:r>
            <a:r>
              <a:rPr lang="en-US" altLang="zh-CN" smtClean="0"/>
              <a:t>CPU</a:t>
            </a:r>
            <a:r>
              <a:rPr lang="zh-CN" altLang="en-US" smtClean="0"/>
              <a:t>所能连接的中断请求线数目有限，所以中断源数目难以扩充。</a:t>
            </a:r>
          </a:p>
        </p:txBody>
      </p:sp>
      <p:sp>
        <p:nvSpPr>
          <p:cNvPr id="4" name="日期占位符 3"/>
          <p:cNvSpPr>
            <a:spLocks noGrp="1"/>
          </p:cNvSpPr>
          <p:nvPr>
            <p:ph type="dt" sz="half" idx="10"/>
          </p:nvPr>
        </p:nvSpPr>
        <p:spPr/>
        <p:txBody>
          <a:bodyPr/>
          <a:lstStyle/>
          <a:p>
            <a:pPr>
              <a:defRPr/>
            </a:pPr>
            <a:fld id="{D2A1F5BF-0C31-484E-B0E2-39EAF28707DA}"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A7C20928-1BD7-4F64-91F2-155497F780D0}" type="slidenum">
              <a:rPr lang="en-US" altLang="zh-CN" sz="1400">
                <a:solidFill>
                  <a:schemeClr val="bg2"/>
                </a:solidFill>
                <a:latin typeface="Tahoma" panose="020B0604030504040204" pitchFamily="34" charset="0"/>
              </a:rPr>
              <a:pPr eaLnBrk="1" hangingPunct="1"/>
              <a:t>83</a:t>
            </a:fld>
            <a:endParaRPr lang="en-US" altLang="zh-CN" sz="1400">
              <a:solidFill>
                <a:schemeClr val="bg2"/>
              </a:solidFill>
              <a:latin typeface="Tahoma" panose="020B060403050404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独立请求线方式</a:t>
            </a:r>
          </a:p>
        </p:txBody>
      </p:sp>
      <p:sp>
        <p:nvSpPr>
          <p:cNvPr id="11" name="日期占位符 3"/>
          <p:cNvSpPr>
            <a:spLocks noGrp="1"/>
          </p:cNvSpPr>
          <p:nvPr>
            <p:ph type="dt" sz="half" idx="10"/>
          </p:nvPr>
        </p:nvSpPr>
        <p:spPr/>
        <p:txBody>
          <a:bodyPr/>
          <a:lstStyle/>
          <a:p>
            <a:pPr>
              <a:defRPr/>
            </a:pPr>
            <a:fld id="{B23AC73E-9C1F-4547-B009-E7CC96118721}" type="datetime1">
              <a:rPr lang="zh-CN" altLang="en-US"/>
              <a:pPr>
                <a:defRPr/>
              </a:pPr>
              <a:t>2021/9/12</a:t>
            </a:fld>
            <a:endParaRPr lang="en-US" altLang="zh-CN"/>
          </a:p>
        </p:txBody>
      </p:sp>
      <p:sp>
        <p:nvSpPr>
          <p:cNvPr id="13"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CA3A0CE-69C7-4AAA-BA54-270F8FF320CD}" type="slidenum">
              <a:rPr lang="en-US" altLang="zh-CN" sz="1400">
                <a:solidFill>
                  <a:schemeClr val="bg2"/>
                </a:solidFill>
                <a:latin typeface="Tahoma" panose="020B0604030504040204" pitchFamily="34" charset="0"/>
              </a:rPr>
              <a:pPr eaLnBrk="1" hangingPunct="1"/>
              <a:t>84</a:t>
            </a:fld>
            <a:endParaRPr lang="en-US" altLang="zh-CN" sz="1400">
              <a:solidFill>
                <a:schemeClr val="bg2"/>
              </a:solidFill>
              <a:latin typeface="Tahoma" panose="020B0604030504040204" pitchFamily="34" charset="0"/>
            </a:endParaRPr>
          </a:p>
        </p:txBody>
      </p:sp>
      <p:pic>
        <p:nvPicPr>
          <p:cNvPr id="10035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1571625"/>
            <a:ext cx="3929063"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p:txBody>
          <a:bodyPr/>
          <a:lstStyle/>
          <a:p>
            <a:pPr eaLnBrk="1" hangingPunct="1"/>
            <a:r>
              <a:rPr lang="en-US" altLang="zh-CN" smtClean="0">
                <a:latin typeface="宋体" panose="02010600030101010101" pitchFamily="2" charset="-122"/>
              </a:rPr>
              <a:t>(2) </a:t>
            </a:r>
            <a:r>
              <a:rPr lang="zh-CN" altLang="en-US" smtClean="0">
                <a:solidFill>
                  <a:schemeClr val="tx1"/>
                </a:solidFill>
                <a:latin typeface="宋体" panose="02010600030101010101" pitchFamily="2" charset="-122"/>
              </a:rPr>
              <a:t>公共请求线方式</a:t>
            </a:r>
            <a:r>
              <a:rPr lang="zh-CN" altLang="en-US" smtClean="0">
                <a:latin typeface="宋体" panose="02010600030101010101" pitchFamily="2" charset="-122"/>
              </a:rPr>
              <a:t>（单线多级结构）</a:t>
            </a:r>
          </a:p>
        </p:txBody>
      </p:sp>
      <p:sp>
        <p:nvSpPr>
          <p:cNvPr id="101381" name="Rectangle 3"/>
          <p:cNvSpPr>
            <a:spLocks noGrp="1" noChangeArrowheads="1"/>
          </p:cNvSpPr>
          <p:nvPr>
            <p:ph idx="1"/>
          </p:nvPr>
        </p:nvSpPr>
        <p:spPr>
          <a:xfrm>
            <a:off x="428625" y="1143000"/>
            <a:ext cx="8358188" cy="5143500"/>
          </a:xfrm>
        </p:spPr>
        <p:txBody>
          <a:bodyPr/>
          <a:lstStyle/>
          <a:p>
            <a:pPr eaLnBrk="1" hangingPunct="1">
              <a:lnSpc>
                <a:spcPct val="90000"/>
              </a:lnSpc>
            </a:pPr>
            <a:r>
              <a:rPr lang="zh-CN" altLang="en-US" smtClean="0"/>
              <a:t>各中断源的请求信号通过三态门汇集到一根公共请求线，</a:t>
            </a:r>
            <a:r>
              <a:rPr lang="en-US" altLang="zh-CN" smtClean="0"/>
              <a:t>CPU</a:t>
            </a:r>
            <a:r>
              <a:rPr lang="zh-CN" altLang="en-US" smtClean="0"/>
              <a:t>只需接收一根中断请求线的请求信号。</a:t>
            </a:r>
            <a:endParaRPr lang="en-US" altLang="zh-CN" smtClean="0"/>
          </a:p>
          <a:p>
            <a:pPr eaLnBrk="1" hangingPunct="1">
              <a:lnSpc>
                <a:spcPct val="90000"/>
              </a:lnSpc>
            </a:pPr>
            <a:r>
              <a:rPr lang="zh-CN" altLang="en-US" smtClean="0"/>
              <a:t>或在</a:t>
            </a:r>
            <a:r>
              <a:rPr lang="en-US" altLang="zh-CN" smtClean="0"/>
              <a:t>CPU</a:t>
            </a:r>
            <a:r>
              <a:rPr lang="zh-CN" altLang="en-US" smtClean="0"/>
              <a:t>外部设置一个中断控制电路，该电路负责将所有中断源所发出的中断请求汇集起来，通过或门向</a:t>
            </a:r>
            <a:r>
              <a:rPr lang="en-US" altLang="zh-CN" smtClean="0"/>
              <a:t>CPU</a:t>
            </a:r>
            <a:r>
              <a:rPr lang="zh-CN" altLang="en-US" smtClean="0"/>
              <a:t>请求中断。</a:t>
            </a:r>
          </a:p>
          <a:p>
            <a:pPr eaLnBrk="1" hangingPunct="1">
              <a:lnSpc>
                <a:spcPct val="90000"/>
              </a:lnSpc>
            </a:pPr>
            <a:r>
              <a:rPr lang="zh-CN" altLang="en-US" smtClean="0"/>
              <a:t>这种方法节省引脚，但</a:t>
            </a:r>
            <a:r>
              <a:rPr lang="en-US" altLang="zh-CN" smtClean="0"/>
              <a:t>CPU</a:t>
            </a:r>
            <a:r>
              <a:rPr lang="zh-CN" altLang="en-US" smtClean="0"/>
              <a:t>响应中断后，还需要通过一定逻辑来识别是哪个中断源发出的中断请求，所以响应速度略慢。</a:t>
            </a:r>
          </a:p>
        </p:txBody>
      </p:sp>
      <p:sp>
        <p:nvSpPr>
          <p:cNvPr id="17" name="日期占位符 3"/>
          <p:cNvSpPr>
            <a:spLocks noGrp="1"/>
          </p:cNvSpPr>
          <p:nvPr>
            <p:ph type="dt" sz="half" idx="10"/>
          </p:nvPr>
        </p:nvSpPr>
        <p:spPr/>
        <p:txBody>
          <a:bodyPr/>
          <a:lstStyle/>
          <a:p>
            <a:pPr>
              <a:defRPr/>
            </a:pPr>
            <a:fld id="{53EE2E82-5605-4CED-9087-1DEA3F91E620}" type="datetime1">
              <a:rPr lang="zh-CN" altLang="en-US"/>
              <a:pPr>
                <a:defRPr/>
              </a:pPr>
              <a:t>2021/9/12</a:t>
            </a:fld>
            <a:endParaRPr lang="en-US" altLang="zh-CN"/>
          </a:p>
        </p:txBody>
      </p:sp>
      <p:sp>
        <p:nvSpPr>
          <p:cNvPr id="19"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4BAE59DD-42EC-4BE9-98AC-3518996BD3F6}" type="slidenum">
              <a:rPr lang="en-US" altLang="zh-CN" sz="1400">
                <a:solidFill>
                  <a:schemeClr val="bg2"/>
                </a:solidFill>
                <a:latin typeface="Tahoma" panose="020B0604030504040204" pitchFamily="34" charset="0"/>
              </a:rPr>
              <a:pPr eaLnBrk="1" hangingPunct="1"/>
              <a:t>85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mtClean="0"/>
              <a:t>公共请求线方式</a:t>
            </a:r>
          </a:p>
        </p:txBody>
      </p:sp>
      <p:sp>
        <p:nvSpPr>
          <p:cNvPr id="102403" name="内容占位符 2"/>
          <p:cNvSpPr>
            <a:spLocks noGrp="1"/>
          </p:cNvSpPr>
          <p:nvPr>
            <p:ph idx="1"/>
          </p:nvPr>
        </p:nvSpPr>
        <p:spPr/>
        <p:txBody>
          <a:bodyPr/>
          <a:lstStyle/>
          <a:p>
            <a:endParaRPr lang="zh-CN" altLang="en-US" smtClean="0"/>
          </a:p>
        </p:txBody>
      </p:sp>
      <p:sp>
        <p:nvSpPr>
          <p:cNvPr id="4" name="日期占位符 3"/>
          <p:cNvSpPr>
            <a:spLocks noGrp="1"/>
          </p:cNvSpPr>
          <p:nvPr>
            <p:ph type="dt" sz="half" idx="10"/>
          </p:nvPr>
        </p:nvSpPr>
        <p:spPr/>
        <p:txBody>
          <a:bodyPr/>
          <a:lstStyle/>
          <a:p>
            <a:pPr>
              <a:defRPr/>
            </a:pPr>
            <a:fld id="{54C55997-7559-4C7C-A922-207A3915F4A3}" type="datetime1">
              <a:rPr lang="zh-CN" altLang="en-US" smtClean="0"/>
              <a:pPr>
                <a:defRPr/>
              </a:pPr>
              <a:t>2021/9/12</a:t>
            </a:fld>
            <a:endParaRPr lang="en-US" altLang="zh-CN"/>
          </a:p>
        </p:txBody>
      </p:sp>
      <p:sp>
        <p:nvSpPr>
          <p:cNvPr id="5" name="灯片编号占位符 4"/>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31535F0-2E54-4F96-A877-4E8043AD0D40}" type="slidenum">
              <a:rPr lang="en-US" altLang="zh-CN" sz="1400">
                <a:solidFill>
                  <a:schemeClr val="bg2"/>
                </a:solidFill>
                <a:latin typeface="Tahoma" panose="020B0604030504040204" pitchFamily="34" charset="0"/>
              </a:rPr>
              <a:pPr eaLnBrk="1" hangingPunct="1"/>
              <a:t>86</a:t>
            </a:fld>
            <a:endParaRPr lang="en-US" altLang="zh-CN" sz="1400">
              <a:solidFill>
                <a:schemeClr val="bg2"/>
              </a:solidFill>
              <a:latin typeface="Tahoma" panose="020B0604030504040204" pitchFamily="34" charset="0"/>
            </a:endParaRPr>
          </a:p>
        </p:txBody>
      </p:sp>
      <p:pic>
        <p:nvPicPr>
          <p:cNvPr id="1024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85875"/>
            <a:ext cx="8213725"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p:txBody>
          <a:bodyPr/>
          <a:lstStyle/>
          <a:p>
            <a:pPr eaLnBrk="1" hangingPunct="1"/>
            <a:r>
              <a:rPr lang="en-US" altLang="zh-CN" smtClean="0">
                <a:latin typeface="宋体" panose="02010600030101010101" pitchFamily="2" charset="-122"/>
              </a:rPr>
              <a:t>(3) </a:t>
            </a:r>
            <a:r>
              <a:rPr lang="zh-CN" altLang="en-US" smtClean="0">
                <a:solidFill>
                  <a:schemeClr val="tx1"/>
                </a:solidFill>
                <a:latin typeface="宋体" panose="02010600030101010101" pitchFamily="2" charset="-122"/>
              </a:rPr>
              <a:t>独立请求线与公共请求线兼有方式</a:t>
            </a:r>
          </a:p>
        </p:txBody>
      </p:sp>
      <p:sp>
        <p:nvSpPr>
          <p:cNvPr id="103429" name="Rectangle 3"/>
          <p:cNvSpPr>
            <a:spLocks noGrp="1" noChangeArrowheads="1"/>
          </p:cNvSpPr>
          <p:nvPr>
            <p:ph idx="1"/>
          </p:nvPr>
        </p:nvSpPr>
        <p:spPr>
          <a:xfrm>
            <a:off x="533400" y="1219200"/>
            <a:ext cx="8153400" cy="4648200"/>
          </a:xfrm>
        </p:spPr>
        <p:txBody>
          <a:bodyPr/>
          <a:lstStyle/>
          <a:p>
            <a:pPr eaLnBrk="1" hangingPunct="1"/>
            <a:r>
              <a:rPr lang="zh-CN" altLang="en-US" smtClean="0">
                <a:latin typeface="宋体" panose="02010600030101010101" pitchFamily="2" charset="-122"/>
              </a:rPr>
              <a:t>将要求快速响应的中断请求，采取独立请求线方式，以便快速识别。将其余响应速度允许相对低些的中断请求，汇集为一根公共请求线。</a:t>
            </a:r>
          </a:p>
          <a:p>
            <a:pPr eaLnBrk="1" hangingPunct="1"/>
            <a:r>
              <a:rPr lang="zh-CN" altLang="en-US" smtClean="0">
                <a:latin typeface="宋体" panose="02010600030101010101" pitchFamily="2" charset="-122"/>
              </a:rPr>
              <a:t>有些微处理器由于引脚数有限，就采取这种模式。</a:t>
            </a:r>
          </a:p>
        </p:txBody>
      </p:sp>
      <p:sp>
        <p:nvSpPr>
          <p:cNvPr id="23" name="日期占位符 3"/>
          <p:cNvSpPr>
            <a:spLocks noGrp="1"/>
          </p:cNvSpPr>
          <p:nvPr>
            <p:ph type="dt" sz="half" idx="10"/>
          </p:nvPr>
        </p:nvSpPr>
        <p:spPr/>
        <p:txBody>
          <a:bodyPr/>
          <a:lstStyle/>
          <a:p>
            <a:pPr>
              <a:defRPr/>
            </a:pPr>
            <a:fld id="{6EF6BF47-F613-46A2-800C-365EE4FAFC84}" type="datetime1">
              <a:rPr lang="zh-CN" altLang="en-US"/>
              <a:pPr>
                <a:defRPr/>
              </a:pPr>
              <a:t>2021/9/12</a:t>
            </a:fld>
            <a:endParaRPr lang="en-US" altLang="zh-CN" dirty="0"/>
          </a:p>
        </p:txBody>
      </p:sp>
      <p:sp>
        <p:nvSpPr>
          <p:cNvPr id="2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B6DB733F-86B5-49D7-BCC5-6E1A96982172}" type="slidenum">
              <a:rPr lang="en-US" altLang="zh-CN" sz="1400">
                <a:solidFill>
                  <a:schemeClr val="bg2"/>
                </a:solidFill>
                <a:latin typeface="Tahoma" panose="020B0604030504040204" pitchFamily="34" charset="0"/>
              </a:rPr>
              <a:pPr eaLnBrk="1" hangingPunct="1"/>
              <a:t>87</a:t>
            </a:fld>
            <a:endParaRPr lang="en-US" altLang="zh-CN" sz="1400">
              <a:solidFill>
                <a:schemeClr val="bg2"/>
              </a:solidFill>
              <a:latin typeface="Tahoma" panose="020B0604030504040204" pitchFamily="34" charset="0"/>
            </a:endParaRPr>
          </a:p>
        </p:txBody>
      </p:sp>
      <p:pic>
        <p:nvPicPr>
          <p:cNvPr id="103430"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3214688"/>
            <a:ext cx="279082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2" name="Rectangle 2"/>
          <p:cNvSpPr>
            <a:spLocks noGrp="1" noChangeArrowheads="1"/>
          </p:cNvSpPr>
          <p:nvPr>
            <p:ph type="title"/>
          </p:nvPr>
        </p:nvSpPr>
        <p:spPr>
          <a:xfrm>
            <a:off x="381000" y="381000"/>
            <a:ext cx="8001000" cy="609600"/>
          </a:xfrm>
        </p:spPr>
        <p:txBody>
          <a:bodyPr/>
          <a:lstStyle/>
          <a:p>
            <a:pPr eaLnBrk="1" hangingPunct="1"/>
            <a:r>
              <a:rPr lang="en-US" altLang="zh-CN" smtClean="0"/>
              <a:t>5. </a:t>
            </a:r>
            <a:r>
              <a:rPr lang="zh-CN" altLang="en-US" smtClean="0"/>
              <a:t>中断判优</a:t>
            </a:r>
          </a:p>
        </p:txBody>
      </p:sp>
      <p:sp>
        <p:nvSpPr>
          <p:cNvPr id="104453" name="Rectangle 3"/>
          <p:cNvSpPr>
            <a:spLocks noGrp="1" noChangeArrowheads="1"/>
          </p:cNvSpPr>
          <p:nvPr>
            <p:ph idx="1"/>
          </p:nvPr>
        </p:nvSpPr>
        <p:spPr/>
        <p:txBody>
          <a:bodyPr/>
          <a:lstStyle/>
          <a:p>
            <a:pPr eaLnBrk="1" hangingPunct="1"/>
            <a:r>
              <a:rPr lang="zh-CN" altLang="en-US" sz="3200" smtClean="0"/>
              <a:t>有关概念</a:t>
            </a:r>
          </a:p>
          <a:p>
            <a:pPr eaLnBrk="1" hangingPunct="1"/>
            <a:r>
              <a:rPr lang="zh-CN" altLang="en-US" smtClean="0">
                <a:solidFill>
                  <a:srgbClr val="FFFF00"/>
                </a:solidFill>
              </a:rPr>
              <a:t>中断排队</a:t>
            </a:r>
            <a:r>
              <a:rPr lang="zh-CN" altLang="en-US" smtClean="0"/>
              <a:t>：中断系统设计人员对中断请求的响应次序作出安排。</a:t>
            </a:r>
          </a:p>
          <a:p>
            <a:pPr eaLnBrk="1" hangingPunct="1"/>
            <a:r>
              <a:rPr lang="zh-CN" altLang="en-US" smtClean="0">
                <a:solidFill>
                  <a:srgbClr val="FFFF00"/>
                </a:solidFill>
              </a:rPr>
              <a:t>中断判优</a:t>
            </a:r>
            <a:r>
              <a:rPr lang="zh-CN" altLang="en-US" smtClean="0"/>
              <a:t>：系统运行过程中，当有多个中断源同时请求中断时，根据中断排队事先规定的次序判断中断请求的响应优先次序。</a:t>
            </a:r>
          </a:p>
          <a:p>
            <a:pPr eaLnBrk="1" hangingPunct="1"/>
            <a:r>
              <a:rPr lang="zh-CN" altLang="en-US" smtClean="0">
                <a:solidFill>
                  <a:srgbClr val="FFFF00"/>
                </a:solidFill>
              </a:rPr>
              <a:t>中断优先级</a:t>
            </a:r>
            <a:r>
              <a:rPr lang="zh-CN" altLang="en-US" smtClean="0"/>
              <a:t>（中断优先权）：根据中断源中断任务的紧迫程度，给各中断请求安排的响应次序。</a:t>
            </a:r>
          </a:p>
        </p:txBody>
      </p:sp>
      <p:sp>
        <p:nvSpPr>
          <p:cNvPr id="4" name="日期占位符 3"/>
          <p:cNvSpPr>
            <a:spLocks noGrp="1"/>
          </p:cNvSpPr>
          <p:nvPr>
            <p:ph type="dt" sz="half" idx="10"/>
          </p:nvPr>
        </p:nvSpPr>
        <p:spPr/>
        <p:txBody>
          <a:bodyPr/>
          <a:lstStyle/>
          <a:p>
            <a:pPr>
              <a:defRPr/>
            </a:pPr>
            <a:fld id="{26BB9878-C15F-4371-92E1-24AD69F4D47E}"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013F95A5-B174-414A-B0FF-E503E1E9CA3B}" type="slidenum">
              <a:rPr lang="en-US" altLang="zh-CN" sz="1400">
                <a:solidFill>
                  <a:schemeClr val="bg2"/>
                </a:solidFill>
                <a:latin typeface="Tahoma" panose="020B0604030504040204" pitchFamily="34" charset="0"/>
              </a:rPr>
              <a:pPr eaLnBrk="1" hangingPunct="1"/>
              <a:t>88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中断排队的原则</a:t>
            </a:r>
          </a:p>
        </p:txBody>
      </p:sp>
      <p:sp>
        <p:nvSpPr>
          <p:cNvPr id="105477" name="Rectangle 3"/>
          <p:cNvSpPr>
            <a:spLocks noGrp="1" noChangeArrowheads="1"/>
          </p:cNvSpPr>
          <p:nvPr>
            <p:ph idx="1"/>
          </p:nvPr>
        </p:nvSpPr>
        <p:spPr>
          <a:xfrm>
            <a:off x="457200" y="1295400"/>
            <a:ext cx="8153400" cy="4648200"/>
          </a:xfrm>
        </p:spPr>
        <p:txBody>
          <a:bodyPr/>
          <a:lstStyle/>
          <a:p>
            <a:pPr eaLnBrk="1" hangingPunct="1">
              <a:lnSpc>
                <a:spcPct val="90000"/>
              </a:lnSpc>
            </a:pPr>
            <a:r>
              <a:rPr lang="en-US" altLang="zh-CN" smtClean="0">
                <a:solidFill>
                  <a:srgbClr val="FFFF00"/>
                </a:solidFill>
              </a:rPr>
              <a:t>①</a:t>
            </a:r>
            <a:r>
              <a:rPr lang="en-US" altLang="zh-CN" smtClean="0"/>
              <a:t> </a:t>
            </a:r>
            <a:r>
              <a:rPr lang="zh-CN" altLang="en-US" smtClean="0"/>
              <a:t>内部中断优先于外部中断</a:t>
            </a:r>
          </a:p>
          <a:p>
            <a:pPr eaLnBrk="1" hangingPunct="1">
              <a:lnSpc>
                <a:spcPct val="90000"/>
              </a:lnSpc>
            </a:pPr>
            <a:r>
              <a:rPr lang="zh-CN" altLang="en-US" smtClean="0">
                <a:solidFill>
                  <a:srgbClr val="FFFF00"/>
                </a:solidFill>
              </a:rPr>
              <a:t>②</a:t>
            </a:r>
            <a:r>
              <a:rPr lang="zh-CN" altLang="en-US" smtClean="0"/>
              <a:t> 故障中断优先于设备请求中断</a:t>
            </a:r>
          </a:p>
          <a:p>
            <a:pPr eaLnBrk="1" hangingPunct="1">
              <a:lnSpc>
                <a:spcPct val="90000"/>
              </a:lnSpc>
            </a:pPr>
            <a:r>
              <a:rPr lang="zh-CN" altLang="en-US" smtClean="0">
                <a:solidFill>
                  <a:srgbClr val="FFFF00"/>
                </a:solidFill>
              </a:rPr>
              <a:t>③</a:t>
            </a:r>
            <a:r>
              <a:rPr lang="zh-CN" altLang="en-US" smtClean="0"/>
              <a:t> 非屏蔽中断优先于可屏蔽中断</a:t>
            </a:r>
          </a:p>
          <a:p>
            <a:pPr eaLnBrk="1" hangingPunct="1">
              <a:lnSpc>
                <a:spcPct val="90000"/>
              </a:lnSpc>
            </a:pPr>
            <a:r>
              <a:rPr lang="zh-CN" altLang="en-US" smtClean="0">
                <a:solidFill>
                  <a:srgbClr val="FFFF00"/>
                </a:solidFill>
              </a:rPr>
              <a:t>④</a:t>
            </a:r>
            <a:r>
              <a:rPr lang="zh-CN" altLang="en-US" smtClean="0"/>
              <a:t> 输入操作的中断请求优先于输出操作的中断请求</a:t>
            </a:r>
          </a:p>
          <a:p>
            <a:pPr eaLnBrk="1" hangingPunct="1">
              <a:lnSpc>
                <a:spcPct val="90000"/>
              </a:lnSpc>
            </a:pPr>
            <a:r>
              <a:rPr lang="zh-CN" altLang="en-US" smtClean="0">
                <a:solidFill>
                  <a:srgbClr val="FFFF00"/>
                </a:solidFill>
              </a:rPr>
              <a:t>⑤</a:t>
            </a:r>
            <a:r>
              <a:rPr lang="zh-CN" altLang="en-US" smtClean="0"/>
              <a:t> 数据有效时间短的中断优先于数据有效时间长的中断</a:t>
            </a:r>
          </a:p>
          <a:p>
            <a:pPr eaLnBrk="1" hangingPunct="1">
              <a:lnSpc>
                <a:spcPct val="90000"/>
              </a:lnSpc>
            </a:pPr>
            <a:r>
              <a:rPr lang="zh-CN" altLang="en-US" smtClean="0"/>
              <a:t>具体设计时，中断优先级可以是固定的，也可以是动态变化的。可以采用硬件或进行中断排队和判优。</a:t>
            </a:r>
          </a:p>
        </p:txBody>
      </p:sp>
      <p:sp>
        <p:nvSpPr>
          <p:cNvPr id="4" name="日期占位符 3"/>
          <p:cNvSpPr>
            <a:spLocks noGrp="1"/>
          </p:cNvSpPr>
          <p:nvPr>
            <p:ph type="dt" sz="half" idx="10"/>
          </p:nvPr>
        </p:nvSpPr>
        <p:spPr/>
        <p:txBody>
          <a:bodyPr/>
          <a:lstStyle/>
          <a:p>
            <a:pPr>
              <a:defRPr/>
            </a:pPr>
            <a:fld id="{4EC3A4A5-F3B6-49F1-9BC1-B3E4AFABBB05}"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BD3235C-FA2E-4708-AD31-D3227A605DCF}" type="slidenum">
              <a:rPr lang="en-US" altLang="zh-CN" sz="1400">
                <a:solidFill>
                  <a:schemeClr val="bg2"/>
                </a:solidFill>
                <a:latin typeface="Tahoma" panose="020B0604030504040204" pitchFamily="34" charset="0"/>
              </a:rPr>
              <a:pPr eaLnBrk="1" hangingPunct="1"/>
              <a:t>89</a:t>
            </a:fld>
            <a:endParaRPr lang="en-US" altLang="zh-CN" sz="1400">
              <a:solidFill>
                <a:schemeClr val="bg2"/>
              </a:solidFill>
              <a:latin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Rectangle 2"/>
          <p:cNvSpPr>
            <a:spLocks noGrp="1" noChangeArrowheads="1"/>
          </p:cNvSpPr>
          <p:nvPr>
            <p:ph idx="1"/>
          </p:nvPr>
        </p:nvSpPr>
        <p:spPr>
          <a:xfrm>
            <a:off x="685800" y="762000"/>
            <a:ext cx="7772400" cy="5181600"/>
          </a:xfrm>
        </p:spPr>
        <p:txBody>
          <a:bodyPr/>
          <a:lstStyle/>
          <a:p>
            <a:pPr eaLnBrk="1" hangingPunct="1"/>
            <a:r>
              <a:rPr lang="en-US" altLang="zh-CN" smtClean="0"/>
              <a:t>I/O</a:t>
            </a:r>
            <a:r>
              <a:rPr lang="zh-CN" altLang="en-US" smtClean="0">
                <a:latin typeface="宋体" panose="02010600030101010101" pitchFamily="2" charset="-122"/>
              </a:rPr>
              <a:t>设备控制接口的发展趋势</a:t>
            </a:r>
          </a:p>
          <a:p>
            <a:pPr eaLnBrk="1" hangingPunct="1"/>
            <a:r>
              <a:rPr lang="zh-CN" altLang="en-US" smtClean="0">
                <a:latin typeface="宋体" panose="02010600030101010101" pitchFamily="2" charset="-122"/>
              </a:rPr>
              <a:t>在现代计算机系统中，许多</a:t>
            </a:r>
            <a:r>
              <a:rPr lang="en-US" altLang="zh-CN" smtClean="0"/>
              <a:t>I/O</a:t>
            </a:r>
            <a:r>
              <a:rPr lang="zh-CN" altLang="en-US" smtClean="0">
                <a:latin typeface="宋体" panose="02010600030101010101" pitchFamily="2" charset="-122"/>
              </a:rPr>
              <a:t>设备的控制器中（比如磁盘控制器、激光打印机）往往会采用专用的微处理器对有关设备进行控制，使用相应的设备控制程序。</a:t>
            </a:r>
          </a:p>
          <a:p>
            <a:pPr eaLnBrk="1" hangingPunct="1"/>
            <a:r>
              <a:rPr lang="zh-CN" altLang="en-US" smtClean="0">
                <a:latin typeface="宋体" panose="02010600030101010101" pitchFamily="2" charset="-122"/>
              </a:rPr>
              <a:t>因此传统的单纯由</a:t>
            </a:r>
            <a:r>
              <a:rPr lang="zh-CN" altLang="en-US" smtClean="0">
                <a:solidFill>
                  <a:srgbClr val="FFFF00"/>
                </a:solidFill>
                <a:latin typeface="宋体" panose="02010600030101010101" pitchFamily="2" charset="-122"/>
              </a:rPr>
              <a:t>硬件电路</a:t>
            </a:r>
            <a:r>
              <a:rPr lang="zh-CN" altLang="en-US" smtClean="0">
                <a:latin typeface="宋体" panose="02010600030101010101" pitchFamily="2" charset="-122"/>
              </a:rPr>
              <a:t>实现的</a:t>
            </a:r>
            <a:r>
              <a:rPr lang="en-US" altLang="zh-CN" smtClean="0"/>
              <a:t>I/O</a:t>
            </a:r>
            <a:r>
              <a:rPr lang="zh-CN" altLang="en-US" smtClean="0">
                <a:latin typeface="宋体" panose="02010600030101010101" pitchFamily="2" charset="-122"/>
              </a:rPr>
              <a:t>设备控制接口，逐渐演变为由</a:t>
            </a:r>
            <a:r>
              <a:rPr lang="zh-CN" altLang="en-US" smtClean="0">
                <a:solidFill>
                  <a:srgbClr val="FFFF00"/>
                </a:solidFill>
                <a:latin typeface="宋体" panose="02010600030101010101" pitchFamily="2" charset="-122"/>
              </a:rPr>
              <a:t>软、硬件相互配合</a:t>
            </a:r>
            <a:r>
              <a:rPr lang="zh-CN" altLang="en-US" smtClean="0">
                <a:latin typeface="宋体" panose="02010600030101010101" pitchFamily="2" charset="-122"/>
              </a:rPr>
              <a:t>的</a:t>
            </a:r>
            <a:r>
              <a:rPr lang="en-US" altLang="zh-CN" smtClean="0"/>
              <a:t>I/O</a:t>
            </a:r>
            <a:r>
              <a:rPr lang="zh-CN" altLang="en-US" smtClean="0">
                <a:latin typeface="宋体" panose="02010600030101010101" pitchFamily="2" charset="-122"/>
              </a:rPr>
              <a:t>设备控制接口。 </a:t>
            </a:r>
          </a:p>
        </p:txBody>
      </p:sp>
      <p:sp>
        <p:nvSpPr>
          <p:cNvPr id="3" name="日期占位符 3"/>
          <p:cNvSpPr>
            <a:spLocks noGrp="1"/>
          </p:cNvSpPr>
          <p:nvPr>
            <p:ph type="dt" sz="half" idx="10"/>
          </p:nvPr>
        </p:nvSpPr>
        <p:spPr/>
        <p:txBody>
          <a:bodyPr/>
          <a:lstStyle/>
          <a:p>
            <a:pPr>
              <a:defRPr/>
            </a:pPr>
            <a:fld id="{01956105-CC97-41E7-A28B-76BDD045FDED}"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13DD530-8B25-4341-9254-64596A7FD613}" type="slidenum">
              <a:rPr lang="en-US" altLang="zh-CN" sz="1400">
                <a:solidFill>
                  <a:schemeClr val="bg2"/>
                </a:solidFill>
                <a:latin typeface="Tahoma" panose="020B0604030504040204" pitchFamily="34" charset="0"/>
              </a:rPr>
              <a:pPr eaLnBrk="1" hangingPunct="1"/>
              <a:t>9</a:t>
            </a:fld>
            <a:endParaRPr lang="en-US" altLang="zh-CN" sz="1400">
              <a:solidFill>
                <a:schemeClr val="bg2"/>
              </a:solidFill>
              <a:latin typeface="Tahoma" panose="020B060403050404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500" name="Rectangle 2"/>
          <p:cNvSpPr>
            <a:spLocks noGrp="1" noChangeArrowheads="1"/>
          </p:cNvSpPr>
          <p:nvPr>
            <p:ph type="title"/>
          </p:nvPr>
        </p:nvSpPr>
        <p:spPr>
          <a:xfrm>
            <a:off x="381000" y="381000"/>
            <a:ext cx="7924800" cy="609600"/>
          </a:xfrm>
        </p:spPr>
        <p:txBody>
          <a:bodyPr/>
          <a:lstStyle/>
          <a:p>
            <a:pPr eaLnBrk="1" hangingPunct="1"/>
            <a:r>
              <a:rPr lang="en-US" altLang="zh-CN" smtClean="0"/>
              <a:t>1)  CPU</a:t>
            </a:r>
            <a:r>
              <a:rPr lang="zh-CN" altLang="en-US" smtClean="0"/>
              <a:t>现行程序与中断请求间的判优</a:t>
            </a:r>
          </a:p>
        </p:txBody>
      </p:sp>
      <p:sp>
        <p:nvSpPr>
          <p:cNvPr id="106501" name="Rectangle 3"/>
          <p:cNvSpPr>
            <a:spLocks noGrp="1" noChangeArrowheads="1"/>
          </p:cNvSpPr>
          <p:nvPr>
            <p:ph idx="1"/>
          </p:nvPr>
        </p:nvSpPr>
        <p:spPr>
          <a:xfrm>
            <a:off x="533400" y="1143000"/>
            <a:ext cx="8153400" cy="5105400"/>
          </a:xfrm>
        </p:spPr>
        <p:txBody>
          <a:bodyPr/>
          <a:lstStyle/>
          <a:p>
            <a:pPr eaLnBrk="1" hangingPunct="1"/>
            <a:r>
              <a:rPr lang="en-US" altLang="zh-CN" smtClean="0"/>
              <a:t>CPU</a:t>
            </a:r>
            <a:r>
              <a:rPr lang="zh-CN" altLang="en-US" smtClean="0"/>
              <a:t>是否响应中断请求，要看当时占有</a:t>
            </a:r>
            <a:r>
              <a:rPr lang="en-US" altLang="zh-CN" smtClean="0"/>
              <a:t>CPU</a:t>
            </a:r>
            <a:r>
              <a:rPr lang="zh-CN" altLang="en-US" smtClean="0"/>
              <a:t>进程的程序的优先级。</a:t>
            </a:r>
          </a:p>
          <a:p>
            <a:pPr eaLnBrk="1" hangingPunct="1"/>
            <a:r>
              <a:rPr lang="zh-CN" altLang="en-US" smtClean="0"/>
              <a:t>如程序的优先级高于或等于当前中断请求的优先级，则</a:t>
            </a:r>
            <a:r>
              <a:rPr lang="en-US" altLang="zh-CN" smtClean="0"/>
              <a:t>CPU</a:t>
            </a:r>
            <a:r>
              <a:rPr lang="zh-CN" altLang="en-US" smtClean="0"/>
              <a:t>可以不响应这个中断，或说</a:t>
            </a:r>
            <a:r>
              <a:rPr lang="en-US" altLang="zh-CN" smtClean="0"/>
              <a:t>CPU</a:t>
            </a:r>
            <a:r>
              <a:rPr lang="zh-CN" altLang="en-US" smtClean="0"/>
              <a:t>不允许被中断、中断被禁止。</a:t>
            </a:r>
          </a:p>
          <a:p>
            <a:pPr eaLnBrk="1" hangingPunct="1"/>
            <a:r>
              <a:rPr lang="zh-CN" altLang="en-US" smtClean="0"/>
              <a:t>如占有</a:t>
            </a:r>
            <a:r>
              <a:rPr lang="en-US" altLang="zh-CN" smtClean="0"/>
              <a:t>CPU</a:t>
            </a:r>
            <a:r>
              <a:rPr lang="zh-CN" altLang="en-US" smtClean="0"/>
              <a:t>进程的优先级低于请求中断的优先级，则不应禁止这个中断，而使</a:t>
            </a:r>
            <a:r>
              <a:rPr lang="en-US" altLang="zh-CN" smtClean="0"/>
              <a:t>CPU</a:t>
            </a:r>
            <a:r>
              <a:rPr lang="zh-CN" altLang="en-US" smtClean="0"/>
              <a:t>能够响应这个中断，或说</a:t>
            </a:r>
            <a:r>
              <a:rPr lang="en-US" altLang="zh-CN" smtClean="0"/>
              <a:t>CPU</a:t>
            </a:r>
            <a:r>
              <a:rPr lang="zh-CN" altLang="en-US" smtClean="0"/>
              <a:t>允许中断。</a:t>
            </a:r>
          </a:p>
          <a:p>
            <a:pPr eaLnBrk="1" hangingPunct="1"/>
            <a:r>
              <a:rPr lang="zh-CN" altLang="en-US" smtClean="0">
                <a:solidFill>
                  <a:srgbClr val="FFFF00"/>
                </a:solidFill>
              </a:rPr>
              <a:t>中断禁止</a:t>
            </a:r>
            <a:r>
              <a:rPr lang="zh-CN" altLang="en-US" smtClean="0"/>
              <a:t>：</a:t>
            </a:r>
            <a:r>
              <a:rPr lang="zh-CN" altLang="en-US" smtClean="0">
                <a:sym typeface="Wingdings" panose="05000000000000000000" pitchFamily="2" charset="2"/>
              </a:rPr>
              <a:t>在一定条件下，</a:t>
            </a:r>
            <a:r>
              <a:rPr lang="en-US" altLang="zh-CN" smtClean="0">
                <a:sym typeface="Wingdings" panose="05000000000000000000" pitchFamily="2" charset="2"/>
              </a:rPr>
              <a:t>CPU</a:t>
            </a:r>
            <a:r>
              <a:rPr lang="zh-CN" altLang="en-US" smtClean="0">
                <a:sym typeface="Wingdings" panose="05000000000000000000" pitchFamily="2" charset="2"/>
              </a:rPr>
              <a:t>不允许响应中断。</a:t>
            </a:r>
          </a:p>
          <a:p>
            <a:pPr eaLnBrk="1" hangingPunct="1"/>
            <a:r>
              <a:rPr lang="zh-CN" altLang="en-US" smtClean="0">
                <a:solidFill>
                  <a:srgbClr val="FFFF00"/>
                </a:solidFill>
                <a:sym typeface="Wingdings" panose="05000000000000000000" pitchFamily="2" charset="2"/>
              </a:rPr>
              <a:t>中断允许</a:t>
            </a:r>
            <a:r>
              <a:rPr lang="zh-CN" altLang="en-US" smtClean="0">
                <a:sym typeface="Wingdings" panose="05000000000000000000" pitchFamily="2" charset="2"/>
              </a:rPr>
              <a:t>：在一定条件下，</a:t>
            </a:r>
            <a:r>
              <a:rPr lang="en-US" altLang="zh-CN" smtClean="0">
                <a:sym typeface="Wingdings" panose="05000000000000000000" pitchFamily="2" charset="2"/>
              </a:rPr>
              <a:t>CPU</a:t>
            </a:r>
            <a:r>
              <a:rPr lang="zh-CN" altLang="en-US" smtClean="0">
                <a:sym typeface="Wingdings" panose="05000000000000000000" pitchFamily="2" charset="2"/>
              </a:rPr>
              <a:t>允许响应中断。</a:t>
            </a:r>
            <a:endParaRPr lang="zh-CN" altLang="en-US" smtClean="0"/>
          </a:p>
        </p:txBody>
      </p:sp>
      <p:sp>
        <p:nvSpPr>
          <p:cNvPr id="4" name="日期占位符 3"/>
          <p:cNvSpPr>
            <a:spLocks noGrp="1"/>
          </p:cNvSpPr>
          <p:nvPr>
            <p:ph type="dt" sz="half" idx="10"/>
          </p:nvPr>
        </p:nvSpPr>
        <p:spPr/>
        <p:txBody>
          <a:bodyPr/>
          <a:lstStyle/>
          <a:p>
            <a:pPr>
              <a:defRPr/>
            </a:pPr>
            <a:fld id="{36920BA3-B1A7-4F0E-86A1-288993EB315B}"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5ADD589E-6F7B-49D4-BAC3-3DF4D593E795}" type="slidenum">
              <a:rPr lang="en-US" altLang="zh-CN" sz="1400">
                <a:solidFill>
                  <a:schemeClr val="bg2"/>
                </a:solidFill>
                <a:latin typeface="Tahoma" panose="020B0604030504040204" pitchFamily="34" charset="0"/>
              </a:rPr>
              <a:pPr eaLnBrk="1" hangingPunct="1"/>
              <a:t>90</a:t>
            </a:fld>
            <a:endParaRPr lang="en-US" altLang="zh-CN" sz="1400">
              <a:solidFill>
                <a:schemeClr val="bg2"/>
              </a:solidFill>
              <a:latin typeface="Tahoma" panose="020B060403050404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a:xfrm>
            <a:off x="381000" y="381000"/>
            <a:ext cx="8001000" cy="762000"/>
          </a:xfrm>
        </p:spPr>
        <p:txBody>
          <a:bodyPr/>
          <a:lstStyle/>
          <a:p>
            <a:pPr eaLnBrk="1" hangingPunct="1"/>
            <a:r>
              <a:rPr lang="en-US" altLang="zh-CN" smtClean="0"/>
              <a:t>CPU</a:t>
            </a:r>
            <a:r>
              <a:rPr lang="zh-CN" altLang="en-US" smtClean="0"/>
              <a:t>现行程序与中断请求的判优方法</a:t>
            </a:r>
          </a:p>
        </p:txBody>
      </p:sp>
      <p:sp>
        <p:nvSpPr>
          <p:cNvPr id="107525" name="Rectangle 3"/>
          <p:cNvSpPr>
            <a:spLocks noGrp="1" noChangeArrowheads="1"/>
          </p:cNvSpPr>
          <p:nvPr>
            <p:ph idx="1"/>
          </p:nvPr>
        </p:nvSpPr>
        <p:spPr>
          <a:xfrm>
            <a:off x="533400" y="1295400"/>
            <a:ext cx="8153400" cy="4648200"/>
          </a:xfrm>
        </p:spPr>
        <p:txBody>
          <a:bodyPr/>
          <a:lstStyle/>
          <a:p>
            <a:pPr eaLnBrk="1" hangingPunct="1"/>
            <a:r>
              <a:rPr lang="en-US" altLang="zh-CN" smtClean="0"/>
              <a:t>⑴ </a:t>
            </a:r>
            <a:r>
              <a:rPr lang="zh-CN" altLang="en-US" smtClean="0">
                <a:solidFill>
                  <a:srgbClr val="FFFF00"/>
                </a:solidFill>
              </a:rPr>
              <a:t>通过设置</a:t>
            </a:r>
            <a:r>
              <a:rPr lang="en-US" altLang="zh-CN" smtClean="0">
                <a:solidFill>
                  <a:srgbClr val="FFFF00"/>
                </a:solidFill>
              </a:rPr>
              <a:t>CPU</a:t>
            </a:r>
            <a:r>
              <a:rPr lang="zh-CN" altLang="en-US" smtClean="0">
                <a:solidFill>
                  <a:srgbClr val="FFFF00"/>
                </a:solidFill>
              </a:rPr>
              <a:t>内部的“中断允许”状态进行判优</a:t>
            </a:r>
          </a:p>
          <a:p>
            <a:pPr eaLnBrk="1" hangingPunct="1"/>
            <a:r>
              <a:rPr lang="zh-CN" altLang="en-US" smtClean="0"/>
              <a:t>在</a:t>
            </a:r>
            <a:r>
              <a:rPr lang="en-US" altLang="zh-CN" smtClean="0"/>
              <a:t>CPU</a:t>
            </a:r>
            <a:r>
              <a:rPr lang="zh-CN" altLang="en-US" smtClean="0"/>
              <a:t>内部设置 “允许中断”触发器</a:t>
            </a:r>
            <a:r>
              <a:rPr lang="en-US" altLang="zh-CN" smtClean="0"/>
              <a:t>IEN</a:t>
            </a:r>
            <a:r>
              <a:rPr lang="zh-CN" altLang="en-US" smtClean="0"/>
              <a:t>，指令系统提供开中断与关中断功能。</a:t>
            </a:r>
          </a:p>
          <a:p>
            <a:pPr eaLnBrk="1" hangingPunct="1"/>
            <a:r>
              <a:rPr lang="zh-CN" altLang="en-US" smtClean="0"/>
              <a:t>开中断操作使 </a:t>
            </a:r>
            <a:r>
              <a:rPr lang="en-US" altLang="zh-CN" smtClean="0"/>
              <a:t>T</a:t>
            </a:r>
            <a:r>
              <a:rPr lang="en-US" altLang="zh-CN" baseline="-25000" smtClean="0"/>
              <a:t>IEN</a:t>
            </a:r>
            <a:r>
              <a:rPr lang="zh-CN" altLang="en-US" smtClean="0"/>
              <a:t>＝</a:t>
            </a:r>
            <a:r>
              <a:rPr lang="en-US" altLang="zh-CN" smtClean="0"/>
              <a:t>1</a:t>
            </a:r>
            <a:r>
              <a:rPr lang="zh-CN" altLang="en-US" smtClean="0"/>
              <a:t>，关中断使 </a:t>
            </a:r>
            <a:r>
              <a:rPr lang="en-US" altLang="zh-CN" smtClean="0"/>
              <a:t>T</a:t>
            </a:r>
            <a:r>
              <a:rPr lang="en-US" altLang="zh-CN" baseline="-25000" smtClean="0"/>
              <a:t>IEN</a:t>
            </a:r>
            <a:r>
              <a:rPr lang="zh-CN" altLang="en-US" smtClean="0"/>
              <a:t>＝</a:t>
            </a:r>
            <a:r>
              <a:rPr lang="en-US" altLang="zh-CN" smtClean="0"/>
              <a:t>0</a:t>
            </a:r>
            <a:r>
              <a:rPr lang="zh-CN" altLang="en-US" smtClean="0"/>
              <a:t>。</a:t>
            </a:r>
          </a:p>
          <a:p>
            <a:pPr eaLnBrk="1" hangingPunct="1"/>
            <a:r>
              <a:rPr lang="zh-CN" altLang="en-US" smtClean="0"/>
              <a:t>如果</a:t>
            </a:r>
            <a:r>
              <a:rPr lang="en-US" altLang="zh-CN" smtClean="0"/>
              <a:t>CPU</a:t>
            </a:r>
            <a:r>
              <a:rPr lang="zh-CN" altLang="en-US" smtClean="0"/>
              <a:t>处于关中断状态，则表示所有外部中断请求要求的服务都没有现行程序的任务重要，</a:t>
            </a:r>
            <a:r>
              <a:rPr lang="en-US" altLang="zh-CN" smtClean="0"/>
              <a:t>CPU</a:t>
            </a:r>
            <a:r>
              <a:rPr lang="zh-CN" altLang="en-US" smtClean="0"/>
              <a:t>不响应外部中断请求。如果</a:t>
            </a:r>
            <a:r>
              <a:rPr lang="en-US" altLang="zh-CN" smtClean="0"/>
              <a:t>CPU</a:t>
            </a:r>
            <a:r>
              <a:rPr lang="zh-CN" altLang="en-US" smtClean="0"/>
              <a:t>处于开中断状态，则可以响应外部中断请求。</a:t>
            </a:r>
          </a:p>
        </p:txBody>
      </p:sp>
      <p:sp>
        <p:nvSpPr>
          <p:cNvPr id="4" name="日期占位符 3"/>
          <p:cNvSpPr>
            <a:spLocks noGrp="1"/>
          </p:cNvSpPr>
          <p:nvPr>
            <p:ph type="dt" sz="half" idx="10"/>
          </p:nvPr>
        </p:nvSpPr>
        <p:spPr/>
        <p:txBody>
          <a:bodyPr/>
          <a:lstStyle/>
          <a:p>
            <a:pPr>
              <a:defRPr/>
            </a:pPr>
            <a:fld id="{F0829347-B3C6-40B4-BA42-1BFF3900CC21}"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2FBAB8F3-4275-42AA-BE0C-92C3B94D1902}" type="slidenum">
              <a:rPr lang="en-US" altLang="zh-CN" sz="1400">
                <a:solidFill>
                  <a:schemeClr val="bg2"/>
                </a:solidFill>
                <a:latin typeface="Tahoma" panose="020B0604030504040204" pitchFamily="34" charset="0"/>
              </a:rPr>
              <a:pPr eaLnBrk="1" hangingPunct="1"/>
              <a:t>91</a:t>
            </a:fld>
            <a:endParaRPr lang="en-US" altLang="zh-CN" sz="1400">
              <a:solidFill>
                <a:schemeClr val="bg2"/>
              </a:solidFill>
              <a:latin typeface="Tahoma" panose="020B060403050404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endParaRPr lang="zh-CN" altLang="zh-CN" smtClean="0"/>
          </a:p>
        </p:txBody>
      </p:sp>
      <p:sp>
        <p:nvSpPr>
          <p:cNvPr id="7174"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ED5AF18D-D592-4B89-9070-4175FC0E82C1}" type="datetime1">
              <a:rPr lang="zh-CN" altLang="en-US"/>
              <a:pPr>
                <a:defRPr/>
              </a:pPr>
              <a:t>2021/9/12</a:t>
            </a:fld>
            <a:endParaRPr lang="en-US" altLang="zh-CN"/>
          </a:p>
        </p:txBody>
      </p:sp>
      <p:sp>
        <p:nvSpPr>
          <p:cNvPr id="7"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836332FB-4A65-4DAA-9060-286B67CE0A13}" type="slidenum">
              <a:rPr lang="en-US" altLang="zh-CN" sz="1400">
                <a:solidFill>
                  <a:schemeClr val="bg2"/>
                </a:solidFill>
                <a:latin typeface="Tahoma" panose="020B0604030504040204" pitchFamily="34" charset="0"/>
              </a:rPr>
              <a:pPr eaLnBrk="1" hangingPunct="1"/>
              <a:t>92</a:t>
            </a:fld>
            <a:endParaRPr lang="en-US" altLang="zh-CN" sz="1400">
              <a:solidFill>
                <a:schemeClr val="bg2"/>
              </a:solidFill>
              <a:latin typeface="Tahoma" panose="020B0604030504040204" pitchFamily="34" charset="0"/>
            </a:endParaRPr>
          </a:p>
        </p:txBody>
      </p:sp>
      <p:graphicFrame>
        <p:nvGraphicFramePr>
          <p:cNvPr id="7170" name="Object 4"/>
          <p:cNvGraphicFramePr>
            <a:graphicFrameLocks noChangeAspect="1"/>
          </p:cNvGraphicFramePr>
          <p:nvPr/>
        </p:nvGraphicFramePr>
        <p:xfrm>
          <a:off x="381000" y="381000"/>
          <a:ext cx="8153400" cy="6324600"/>
        </p:xfrm>
        <a:graphic>
          <a:graphicData uri="http://schemas.openxmlformats.org/presentationml/2006/ole">
            <mc:AlternateContent xmlns:mc="http://schemas.openxmlformats.org/markup-compatibility/2006">
              <mc:Choice xmlns:v="urn:schemas-microsoft-com:vml" Requires="v">
                <p:oleObj spid="_x0000_s7175" r:id="rId3" imgW="3521880" imgH="2667240" progId="">
                  <p:embed/>
                </p:oleObj>
              </mc:Choice>
              <mc:Fallback>
                <p:oleObj r:id="rId3" imgW="3521880" imgH="26672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1000"/>
                        <a:ext cx="8153400" cy="6324600"/>
                      </a:xfrm>
                      <a:prstGeom prst="rect">
                        <a:avLst/>
                      </a:prstGeom>
                      <a:solidFill>
                        <a:schemeClr val="tx2"/>
                      </a:solidFill>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8" name="Rectangle 2"/>
          <p:cNvSpPr>
            <a:spLocks noGrp="1" noChangeArrowheads="1"/>
          </p:cNvSpPr>
          <p:nvPr>
            <p:ph idx="1"/>
          </p:nvPr>
        </p:nvSpPr>
        <p:spPr>
          <a:xfrm>
            <a:off x="685800" y="533400"/>
            <a:ext cx="8001000" cy="5715000"/>
          </a:xfrm>
        </p:spPr>
        <p:txBody>
          <a:bodyPr/>
          <a:lstStyle/>
          <a:p>
            <a:pPr eaLnBrk="1" hangingPunct="1"/>
            <a:r>
              <a:rPr lang="en-US" altLang="zh-CN" smtClean="0">
                <a:latin typeface="宋体" panose="02010600030101010101" pitchFamily="2" charset="-122"/>
              </a:rPr>
              <a:t>⑵ </a:t>
            </a:r>
            <a:r>
              <a:rPr lang="zh-CN" altLang="en-US" smtClean="0">
                <a:solidFill>
                  <a:srgbClr val="FFFF00"/>
                </a:solidFill>
                <a:latin typeface="宋体" panose="02010600030101010101" pitchFamily="2" charset="-122"/>
              </a:rPr>
              <a:t>在现行程序的程序状态字（</a:t>
            </a:r>
            <a:r>
              <a:rPr lang="en-US" altLang="zh-CN" smtClean="0">
                <a:solidFill>
                  <a:srgbClr val="FFFF00"/>
                </a:solidFill>
                <a:latin typeface="宋体" panose="02010600030101010101" pitchFamily="2" charset="-122"/>
              </a:rPr>
              <a:t>PSW</a:t>
            </a:r>
            <a:r>
              <a:rPr lang="zh-CN" altLang="en-US" smtClean="0">
                <a:solidFill>
                  <a:srgbClr val="FFFF00"/>
                </a:solidFill>
                <a:latin typeface="宋体" panose="02010600030101010101" pitchFamily="2" charset="-122"/>
              </a:rPr>
              <a:t>）中设置现行程序的优先级</a:t>
            </a:r>
            <a:endParaRPr lang="zh-CN" altLang="en-US" smtClean="0">
              <a:latin typeface="宋体" panose="02010600030101010101" pitchFamily="2" charset="-122"/>
            </a:endParaRPr>
          </a:p>
          <a:p>
            <a:pPr eaLnBrk="1" hangingPunct="1"/>
            <a:r>
              <a:rPr lang="zh-CN" altLang="en-US" smtClean="0">
                <a:latin typeface="宋体" panose="02010600030101010101" pitchFamily="2" charset="-122"/>
              </a:rPr>
              <a:t>若中断请求的优先级高于现行程序的优先级，则予以响应。</a:t>
            </a:r>
          </a:p>
          <a:p>
            <a:pPr eaLnBrk="1" hangingPunct="1"/>
            <a:r>
              <a:rPr lang="en-US" altLang="zh-CN" smtClean="0">
                <a:latin typeface="宋体" panose="02010600030101010101" pitchFamily="2" charset="-122"/>
              </a:rPr>
              <a:t>CPU</a:t>
            </a:r>
            <a:r>
              <a:rPr lang="zh-CN" altLang="en-US" smtClean="0">
                <a:latin typeface="宋体" panose="02010600030101010101" pitchFamily="2" charset="-122"/>
              </a:rPr>
              <a:t>内部有一个优先级比较逻辑，对</a:t>
            </a:r>
            <a:r>
              <a:rPr lang="en-US" altLang="zh-CN" smtClean="0">
                <a:latin typeface="宋体" panose="02010600030101010101" pitchFamily="2" charset="-122"/>
              </a:rPr>
              <a:t>PSW</a:t>
            </a:r>
            <a:r>
              <a:rPr lang="zh-CN" altLang="en-US" smtClean="0">
                <a:latin typeface="宋体" panose="02010600030101010101" pitchFamily="2" charset="-122"/>
              </a:rPr>
              <a:t>中给定的优先级与中断请求的优先级进行比较，决定是否需要暂停现行程序去响应中断请求。操作系统可以根据实际情况动态地对</a:t>
            </a:r>
            <a:r>
              <a:rPr lang="en-US" altLang="zh-CN" smtClean="0">
                <a:latin typeface="宋体" panose="02010600030101010101" pitchFamily="2" charset="-122"/>
              </a:rPr>
              <a:t>PSW</a:t>
            </a:r>
            <a:r>
              <a:rPr lang="zh-CN" altLang="en-US" smtClean="0">
                <a:latin typeface="宋体" panose="02010600030101010101" pitchFamily="2" charset="-122"/>
              </a:rPr>
              <a:t>中的优先级进行调整。</a:t>
            </a:r>
          </a:p>
        </p:txBody>
      </p:sp>
      <p:sp>
        <p:nvSpPr>
          <p:cNvPr id="3" name="日期占位符 3"/>
          <p:cNvSpPr>
            <a:spLocks noGrp="1"/>
          </p:cNvSpPr>
          <p:nvPr>
            <p:ph type="dt" sz="half" idx="10"/>
          </p:nvPr>
        </p:nvSpPr>
        <p:spPr/>
        <p:txBody>
          <a:bodyPr/>
          <a:lstStyle/>
          <a:p>
            <a:pPr>
              <a:defRPr/>
            </a:pPr>
            <a:fld id="{6AD59876-F79C-4508-ACA6-ABB79A069925}"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12A1E451-F163-4BB4-8077-32C9C73617F6}" type="slidenum">
              <a:rPr lang="en-US" altLang="zh-CN" sz="1400">
                <a:solidFill>
                  <a:schemeClr val="bg2"/>
                </a:solidFill>
                <a:latin typeface="Tahoma" panose="020B0604030504040204" pitchFamily="34" charset="0"/>
              </a:rPr>
              <a:pPr eaLnBrk="1" hangingPunct="1"/>
              <a:t>93</a:t>
            </a:fld>
            <a:endParaRPr lang="en-US" altLang="zh-CN" sz="1400">
              <a:solidFill>
                <a:schemeClr val="bg2"/>
              </a:solidFill>
              <a:latin typeface="Tahoma" panose="020B060403050404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2" name="Rectangle 2"/>
          <p:cNvSpPr>
            <a:spLocks noGrp="1" noChangeArrowheads="1"/>
          </p:cNvSpPr>
          <p:nvPr>
            <p:ph idx="1"/>
          </p:nvPr>
        </p:nvSpPr>
        <p:spPr>
          <a:xfrm>
            <a:off x="685800" y="609600"/>
            <a:ext cx="7772400" cy="5334000"/>
          </a:xfrm>
        </p:spPr>
        <p:txBody>
          <a:bodyPr/>
          <a:lstStyle/>
          <a:p>
            <a:pPr eaLnBrk="1" hangingPunct="1"/>
            <a:r>
              <a:rPr lang="zh-CN" altLang="en-US" smtClean="0"/>
              <a:t>例：某计算机内部程序与外部中断请求优先级和</a:t>
            </a:r>
            <a:r>
              <a:rPr lang="en-US" altLang="zh-CN" smtClean="0"/>
              <a:t>PSW</a:t>
            </a:r>
            <a:r>
              <a:rPr lang="zh-CN" altLang="en-US" smtClean="0"/>
              <a:t>的规定为：</a:t>
            </a:r>
          </a:p>
        </p:txBody>
      </p:sp>
      <p:sp>
        <p:nvSpPr>
          <p:cNvPr id="39" name="日期占位符 3"/>
          <p:cNvSpPr>
            <a:spLocks noGrp="1"/>
          </p:cNvSpPr>
          <p:nvPr>
            <p:ph type="dt" sz="half" idx="10"/>
          </p:nvPr>
        </p:nvSpPr>
        <p:spPr/>
        <p:txBody>
          <a:bodyPr/>
          <a:lstStyle/>
          <a:p>
            <a:pPr>
              <a:defRPr/>
            </a:pPr>
            <a:fld id="{3E35C038-01F5-4D7E-A0B4-28F625B3C537}" type="datetime1">
              <a:rPr lang="zh-CN" altLang="en-US"/>
              <a:pPr>
                <a:defRPr/>
              </a:pPr>
              <a:t>2021/9/12</a:t>
            </a:fld>
            <a:endParaRPr lang="en-US" altLang="zh-CN"/>
          </a:p>
        </p:txBody>
      </p:sp>
      <p:sp>
        <p:nvSpPr>
          <p:cNvPr id="41"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F74B7F7-6BB0-4B62-B7D5-4A175888C2BF}" type="slidenum">
              <a:rPr lang="en-US" altLang="zh-CN" sz="1400">
                <a:solidFill>
                  <a:schemeClr val="bg2"/>
                </a:solidFill>
                <a:latin typeface="Tahoma" panose="020B0604030504040204" pitchFamily="34" charset="0"/>
              </a:rPr>
              <a:pPr eaLnBrk="1" hangingPunct="1"/>
              <a:t>94</a:t>
            </a:fld>
            <a:endParaRPr lang="en-US" altLang="zh-CN" sz="1400">
              <a:solidFill>
                <a:schemeClr val="bg2"/>
              </a:solidFill>
              <a:latin typeface="Tahoma" panose="020B0604030504040204" pitchFamily="34" charset="0"/>
            </a:endParaRPr>
          </a:p>
        </p:txBody>
      </p:sp>
      <p:sp>
        <p:nvSpPr>
          <p:cNvPr id="109573" name="Line 3"/>
          <p:cNvSpPr>
            <a:spLocks noChangeShapeType="1"/>
          </p:cNvSpPr>
          <p:nvPr/>
        </p:nvSpPr>
        <p:spPr bwMode="auto">
          <a:xfrm flipV="1">
            <a:off x="2819400" y="2362200"/>
            <a:ext cx="0" cy="2971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74" name="Line 4"/>
          <p:cNvSpPr>
            <a:spLocks noChangeShapeType="1"/>
          </p:cNvSpPr>
          <p:nvPr/>
        </p:nvSpPr>
        <p:spPr bwMode="auto">
          <a:xfrm>
            <a:off x="1828800" y="2895600"/>
            <a:ext cx="91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75" name="Line 5"/>
          <p:cNvSpPr>
            <a:spLocks noChangeShapeType="1"/>
          </p:cNvSpPr>
          <p:nvPr/>
        </p:nvSpPr>
        <p:spPr bwMode="auto">
          <a:xfrm>
            <a:off x="1828800" y="3429000"/>
            <a:ext cx="91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76" name="Line 6"/>
          <p:cNvSpPr>
            <a:spLocks noChangeShapeType="1"/>
          </p:cNvSpPr>
          <p:nvPr/>
        </p:nvSpPr>
        <p:spPr bwMode="auto">
          <a:xfrm>
            <a:off x="1905000" y="4953000"/>
            <a:ext cx="91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77" name="Line 7"/>
          <p:cNvSpPr>
            <a:spLocks noChangeShapeType="1"/>
          </p:cNvSpPr>
          <p:nvPr/>
        </p:nvSpPr>
        <p:spPr bwMode="auto">
          <a:xfrm>
            <a:off x="2819400" y="3124200"/>
            <a:ext cx="9144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78" name="Line 8"/>
          <p:cNvSpPr>
            <a:spLocks noChangeShapeType="1"/>
          </p:cNvSpPr>
          <p:nvPr/>
        </p:nvSpPr>
        <p:spPr bwMode="auto">
          <a:xfrm>
            <a:off x="2819400" y="3657600"/>
            <a:ext cx="9144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79" name="Line 9"/>
          <p:cNvSpPr>
            <a:spLocks noChangeShapeType="1"/>
          </p:cNvSpPr>
          <p:nvPr/>
        </p:nvSpPr>
        <p:spPr bwMode="auto">
          <a:xfrm>
            <a:off x="2819400" y="5181600"/>
            <a:ext cx="9144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0" name="Text Box 10"/>
          <p:cNvSpPr txBox="1">
            <a:spLocks noChangeArrowheads="1"/>
          </p:cNvSpPr>
          <p:nvPr/>
        </p:nvSpPr>
        <p:spPr bwMode="auto">
          <a:xfrm>
            <a:off x="685800" y="2514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处理机</a:t>
            </a:r>
            <a:r>
              <a:rPr lang="en-US" altLang="zh-CN" sz="2000" b="1"/>
              <a:t>0</a:t>
            </a:r>
            <a:r>
              <a:rPr lang="zh-CN" altLang="en-US" sz="2000" b="1"/>
              <a:t>级</a:t>
            </a:r>
          </a:p>
        </p:txBody>
      </p:sp>
      <p:sp>
        <p:nvSpPr>
          <p:cNvPr id="109581" name="Text Box 11"/>
          <p:cNvSpPr txBox="1">
            <a:spLocks noChangeArrowheads="1"/>
          </p:cNvSpPr>
          <p:nvPr/>
        </p:nvSpPr>
        <p:spPr bwMode="auto">
          <a:xfrm>
            <a:off x="685800" y="2971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处理机</a:t>
            </a:r>
            <a:r>
              <a:rPr lang="en-US" altLang="zh-CN" sz="2000" b="1"/>
              <a:t>1</a:t>
            </a:r>
            <a:r>
              <a:rPr lang="zh-CN" altLang="en-US" sz="2000" b="1"/>
              <a:t>级</a:t>
            </a:r>
          </a:p>
        </p:txBody>
      </p:sp>
      <p:sp>
        <p:nvSpPr>
          <p:cNvPr id="109582" name="Text Box 12"/>
          <p:cNvSpPr txBox="1">
            <a:spLocks noChangeArrowheads="1"/>
          </p:cNvSpPr>
          <p:nvPr/>
        </p:nvSpPr>
        <p:spPr bwMode="auto">
          <a:xfrm>
            <a:off x="685800" y="4495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处理机</a:t>
            </a:r>
            <a:r>
              <a:rPr lang="en-US" altLang="zh-CN" sz="2000" b="1"/>
              <a:t>7</a:t>
            </a:r>
            <a:r>
              <a:rPr lang="zh-CN" altLang="en-US" sz="2000" b="1"/>
              <a:t>级</a:t>
            </a:r>
          </a:p>
        </p:txBody>
      </p:sp>
      <p:sp>
        <p:nvSpPr>
          <p:cNvPr id="109583" name="Text Box 13"/>
          <p:cNvSpPr txBox="1">
            <a:spLocks noChangeArrowheads="1"/>
          </p:cNvSpPr>
          <p:nvPr/>
        </p:nvSpPr>
        <p:spPr bwMode="auto">
          <a:xfrm>
            <a:off x="3657600" y="27432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外部请求</a:t>
            </a:r>
            <a:r>
              <a:rPr lang="en-US" altLang="zh-CN" sz="2000" b="1"/>
              <a:t>0</a:t>
            </a:r>
            <a:r>
              <a:rPr lang="zh-CN" altLang="en-US" sz="2000" b="1"/>
              <a:t>级</a:t>
            </a:r>
          </a:p>
        </p:txBody>
      </p:sp>
      <p:sp>
        <p:nvSpPr>
          <p:cNvPr id="109584" name="Text Box 14"/>
          <p:cNvSpPr txBox="1">
            <a:spLocks noChangeArrowheads="1"/>
          </p:cNvSpPr>
          <p:nvPr/>
        </p:nvSpPr>
        <p:spPr bwMode="auto">
          <a:xfrm>
            <a:off x="3657600" y="33528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外部请求</a:t>
            </a:r>
            <a:r>
              <a:rPr lang="en-US" altLang="zh-CN" sz="2000" b="1"/>
              <a:t>1</a:t>
            </a:r>
            <a:r>
              <a:rPr lang="zh-CN" altLang="en-US" sz="2000" b="1"/>
              <a:t>级</a:t>
            </a:r>
          </a:p>
        </p:txBody>
      </p:sp>
      <p:sp>
        <p:nvSpPr>
          <p:cNvPr id="109585" name="Text Box 15"/>
          <p:cNvSpPr txBox="1">
            <a:spLocks noChangeArrowheads="1"/>
          </p:cNvSpPr>
          <p:nvPr/>
        </p:nvSpPr>
        <p:spPr bwMode="auto">
          <a:xfrm>
            <a:off x="3657600" y="48006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外部请求</a:t>
            </a:r>
            <a:r>
              <a:rPr lang="en-US" altLang="zh-CN" sz="2000" b="1"/>
              <a:t>7</a:t>
            </a:r>
            <a:r>
              <a:rPr lang="zh-CN" altLang="en-US" sz="2000" b="1"/>
              <a:t>级</a:t>
            </a:r>
          </a:p>
        </p:txBody>
      </p:sp>
      <p:graphicFrame>
        <p:nvGraphicFramePr>
          <p:cNvPr id="87056" name="Group 16"/>
          <p:cNvGraphicFramePr>
            <a:graphicFrameLocks noGrp="1"/>
          </p:cNvGraphicFramePr>
          <p:nvPr/>
        </p:nvGraphicFramePr>
        <p:xfrm>
          <a:off x="5334000" y="2590800"/>
          <a:ext cx="3276600" cy="914400"/>
        </p:xfrm>
        <a:graphic>
          <a:graphicData uri="http://schemas.openxmlformats.org/drawingml/2006/table">
            <a:tbl>
              <a:tblPr/>
              <a:tblGrid>
                <a:gridCol w="685800"/>
                <a:gridCol w="658813"/>
                <a:gridCol w="1474787"/>
                <a:gridCol w="457200"/>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400" b="1" i="0" u="none" strike="noStrike" cap="none" normalizeH="0" baseline="0" smtClean="0">
                          <a:ln>
                            <a:noFill/>
                          </a:ln>
                          <a:solidFill>
                            <a:schemeClr val="tx1"/>
                          </a:solidFill>
                          <a:effectLst/>
                          <a:latin typeface="宋体" pitchFamily="2" charset="-122"/>
                          <a:ea typeface="宋体" pitchFamily="2" charset="-122"/>
                        </a:rPr>
                        <a:t>7  6  5</a:t>
                      </a:r>
                    </a:p>
                  </a:txBody>
                  <a:tcP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400" b="1" i="0" u="none" strike="noStrike" cap="none" normalizeH="0" baseline="0" smtClean="0">
                          <a:ln>
                            <a:noFill/>
                          </a:ln>
                          <a:solidFill>
                            <a:schemeClr val="tx1"/>
                          </a:solidFill>
                          <a:effectLst/>
                          <a:latin typeface="宋体" pitchFamily="2" charset="-122"/>
                          <a:ea typeface="宋体" pitchFamily="2" charset="-122"/>
                        </a:rPr>
                        <a:t>PSW</a:t>
                      </a:r>
                    </a:p>
                  </a:txBody>
                  <a:tcP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内部优先级</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a:xfrm>
            <a:off x="381000" y="381000"/>
            <a:ext cx="8001000" cy="609600"/>
          </a:xfrm>
        </p:spPr>
        <p:txBody>
          <a:bodyPr/>
          <a:lstStyle/>
          <a:p>
            <a:pPr eaLnBrk="1" hangingPunct="1"/>
            <a:r>
              <a:rPr lang="en-US" altLang="zh-CN" smtClean="0">
                <a:latin typeface="隶书" panose="02010509060101010101" pitchFamily="49" charset="-122"/>
              </a:rPr>
              <a:t>2) </a:t>
            </a:r>
            <a:r>
              <a:rPr lang="zh-CN" altLang="en-US" smtClean="0">
                <a:latin typeface="隶书" panose="02010509060101010101" pitchFamily="49" charset="-122"/>
              </a:rPr>
              <a:t>中断请求之间的判优</a:t>
            </a:r>
          </a:p>
        </p:txBody>
      </p:sp>
      <p:sp>
        <p:nvSpPr>
          <p:cNvPr id="98309" name="Rectangle 3"/>
          <p:cNvSpPr>
            <a:spLocks noGrp="1" noChangeArrowheads="1"/>
          </p:cNvSpPr>
          <p:nvPr>
            <p:ph idx="1"/>
          </p:nvPr>
        </p:nvSpPr>
        <p:spPr>
          <a:xfrm>
            <a:off x="685800" y="1219200"/>
            <a:ext cx="7772400" cy="5105400"/>
          </a:xfrm>
        </p:spPr>
        <p:txBody>
          <a:bodyPr/>
          <a:lstStyle/>
          <a:p>
            <a:pPr eaLnBrk="1" hangingPunct="1">
              <a:defRPr/>
            </a:pPr>
            <a:r>
              <a:rPr lang="en-US" altLang="zh-CN" sz="3200" dirty="0" smtClean="0"/>
              <a:t>(1) </a:t>
            </a:r>
            <a:r>
              <a:rPr lang="zh-CN" altLang="en-US" sz="3200" dirty="0" smtClean="0"/>
              <a:t>软件查询</a:t>
            </a:r>
          </a:p>
          <a:p>
            <a:pPr eaLnBrk="1" hangingPunct="1">
              <a:defRPr/>
            </a:pPr>
            <a:r>
              <a:rPr lang="zh-CN" altLang="en-US" dirty="0" smtClean="0">
                <a:latin typeface="+mn-ea"/>
              </a:rPr>
              <a:t>响应中断请求后，先转入中断查询程序，按优先顺序依次询问各中断源是否提出请求。如果是，则转入相应的服务处理程序。如果没有，则继续往下查询。查询的顺序体现了优先级别的高低，改变查询顺序也就修改了优先级。</a:t>
            </a:r>
          </a:p>
          <a:p>
            <a:pPr eaLnBrk="1" hangingPunct="1">
              <a:defRPr/>
            </a:pPr>
            <a:r>
              <a:rPr lang="zh-CN" altLang="en-US" dirty="0" smtClean="0">
                <a:latin typeface="+mn-ea"/>
              </a:rPr>
              <a:t>在硬件上，每一个中断源都附带一个标志，用于代表相应的中断源是否请求中断。</a:t>
            </a:r>
            <a:r>
              <a:rPr lang="en-US" altLang="zh-CN" dirty="0" smtClean="0">
                <a:latin typeface="+mn-ea"/>
              </a:rPr>
              <a:t>CPU</a:t>
            </a:r>
            <a:r>
              <a:rPr lang="zh-CN" altLang="en-US" dirty="0" smtClean="0">
                <a:latin typeface="+mn-ea"/>
              </a:rPr>
              <a:t>用测试指令按一定优先次序检查这些标志，即可确定中断源是否发出中断请求。</a:t>
            </a:r>
          </a:p>
        </p:txBody>
      </p:sp>
      <p:sp>
        <p:nvSpPr>
          <p:cNvPr id="4" name="日期占位符 3"/>
          <p:cNvSpPr>
            <a:spLocks noGrp="1"/>
          </p:cNvSpPr>
          <p:nvPr>
            <p:ph type="dt" sz="half" idx="10"/>
          </p:nvPr>
        </p:nvSpPr>
        <p:spPr/>
        <p:txBody>
          <a:bodyPr/>
          <a:lstStyle/>
          <a:p>
            <a:pPr>
              <a:defRPr/>
            </a:pPr>
            <a:fld id="{B31EB9C8-E671-4F88-82CC-CFB7BC18CDF7}"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CEC30107-2DAC-4132-B32C-1CD0CB22D220}" type="slidenum">
              <a:rPr lang="en-US" altLang="zh-CN" sz="1400">
                <a:solidFill>
                  <a:schemeClr val="bg2"/>
                </a:solidFill>
                <a:latin typeface="Tahoma" panose="020B0604030504040204" pitchFamily="34" charset="0"/>
              </a:rPr>
              <a:pPr eaLnBrk="1" hangingPunct="1"/>
              <a:t>95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pPr eaLnBrk="1" hangingPunct="1"/>
            <a:endParaRPr lang="zh-CN" altLang="zh-CN" smtClean="0">
              <a:latin typeface="宋体" panose="02010600030101010101" pitchFamily="2" charset="-122"/>
            </a:endParaRPr>
          </a:p>
        </p:txBody>
      </p:sp>
      <p:sp>
        <p:nvSpPr>
          <p:cNvPr id="111621" name="内容占位符 6"/>
          <p:cNvSpPr>
            <a:spLocks noGrp="1"/>
          </p:cNvSpPr>
          <p:nvPr>
            <p:ph idx="1"/>
          </p:nvPr>
        </p:nvSpPr>
        <p:spPr/>
        <p:txBody>
          <a:bodyPr/>
          <a:lstStyle/>
          <a:p>
            <a:endParaRPr lang="zh-CN" altLang="en-US" smtClean="0"/>
          </a:p>
        </p:txBody>
      </p:sp>
      <p:sp>
        <p:nvSpPr>
          <p:cNvPr id="4" name="日期占位符 3"/>
          <p:cNvSpPr>
            <a:spLocks noGrp="1"/>
          </p:cNvSpPr>
          <p:nvPr>
            <p:ph type="dt" sz="half" idx="10"/>
          </p:nvPr>
        </p:nvSpPr>
        <p:spPr/>
        <p:txBody>
          <a:bodyPr/>
          <a:lstStyle/>
          <a:p>
            <a:pPr>
              <a:defRPr/>
            </a:pPr>
            <a:fld id="{33D369B2-30FB-42A2-9138-93BDEAF553ED}"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664B2A6C-3A9F-4C7F-AD08-A9E6B112A03B}" type="slidenum">
              <a:rPr lang="en-US" altLang="zh-CN" sz="1400">
                <a:solidFill>
                  <a:schemeClr val="bg2"/>
                </a:solidFill>
                <a:latin typeface="Tahoma" panose="020B0604030504040204" pitchFamily="34" charset="0"/>
              </a:rPr>
              <a:pPr eaLnBrk="1" hangingPunct="1"/>
              <a:t>96</a:t>
            </a:fld>
            <a:endParaRPr lang="en-US" altLang="zh-CN" sz="1400">
              <a:solidFill>
                <a:schemeClr val="bg2"/>
              </a:solidFill>
              <a:latin typeface="Tahoma" panose="020B0604030504040204" pitchFamily="34" charset="0"/>
            </a:endParaRPr>
          </a:p>
        </p:txBody>
      </p:sp>
      <p:pic>
        <p:nvPicPr>
          <p:cNvPr id="1116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3338"/>
            <a:ext cx="4500563"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4" name="Rectangle 2"/>
          <p:cNvSpPr>
            <a:spLocks noGrp="1" noChangeArrowheads="1"/>
          </p:cNvSpPr>
          <p:nvPr>
            <p:ph idx="1"/>
          </p:nvPr>
        </p:nvSpPr>
        <p:spPr>
          <a:xfrm>
            <a:off x="685800" y="838200"/>
            <a:ext cx="7772400" cy="5105400"/>
          </a:xfrm>
        </p:spPr>
        <p:txBody>
          <a:bodyPr/>
          <a:lstStyle/>
          <a:p>
            <a:pPr eaLnBrk="1" hangingPunct="1"/>
            <a:r>
              <a:rPr lang="zh-CN" altLang="en-US" smtClean="0">
                <a:latin typeface="宋体" panose="02010600030101010101" pitchFamily="2" charset="-122"/>
              </a:rPr>
              <a:t>软件查询方法适用于低速和中速设备，多用于公共请求线方式。</a:t>
            </a:r>
          </a:p>
          <a:p>
            <a:pPr eaLnBrk="1" hangingPunct="1"/>
            <a:r>
              <a:rPr lang="zh-CN" altLang="en-US" smtClean="0">
                <a:solidFill>
                  <a:srgbClr val="FFFF00"/>
                </a:solidFill>
                <a:latin typeface="宋体" panose="02010600030101010101" pitchFamily="2" charset="-122"/>
              </a:rPr>
              <a:t>优点</a:t>
            </a:r>
            <a:r>
              <a:rPr lang="zh-CN" altLang="en-US" smtClean="0">
                <a:latin typeface="宋体" panose="02010600030101010101" pitchFamily="2" charset="-122"/>
              </a:rPr>
              <a:t>：中断条件标志的优先级可用程序任意改变，灵活性好。</a:t>
            </a:r>
          </a:p>
          <a:p>
            <a:pPr eaLnBrk="1" hangingPunct="1"/>
            <a:r>
              <a:rPr lang="zh-CN" altLang="en-US" smtClean="0">
                <a:solidFill>
                  <a:srgbClr val="FFFF00"/>
                </a:solidFill>
                <a:latin typeface="宋体" panose="02010600030101010101" pitchFamily="2" charset="-122"/>
              </a:rPr>
              <a:t>缺点</a:t>
            </a:r>
            <a:r>
              <a:rPr lang="zh-CN" altLang="en-US" smtClean="0">
                <a:latin typeface="宋体" panose="02010600030101010101" pitchFamily="2" charset="-122"/>
              </a:rPr>
              <a:t>：设备多时响应速度太慢。 </a:t>
            </a:r>
            <a:endParaRPr lang="zh-CN" altLang="en-US" smtClean="0"/>
          </a:p>
        </p:txBody>
      </p:sp>
      <p:sp>
        <p:nvSpPr>
          <p:cNvPr id="3" name="日期占位符 3"/>
          <p:cNvSpPr>
            <a:spLocks noGrp="1"/>
          </p:cNvSpPr>
          <p:nvPr>
            <p:ph type="dt" sz="half" idx="10"/>
          </p:nvPr>
        </p:nvSpPr>
        <p:spPr/>
        <p:txBody>
          <a:bodyPr/>
          <a:lstStyle/>
          <a:p>
            <a:pPr>
              <a:defRPr/>
            </a:pPr>
            <a:fld id="{03D8FFC9-C3E0-4ADC-A284-9D1FE318F79E}" type="datetime1">
              <a:rPr lang="zh-CN" altLang="en-US"/>
              <a:pPr>
                <a:defRPr/>
              </a:pPr>
              <a:t>2021/9/12</a:t>
            </a:fld>
            <a:endParaRPr lang="en-US" altLang="zh-CN"/>
          </a:p>
        </p:txBody>
      </p:sp>
      <p:sp>
        <p:nvSpPr>
          <p:cNvPr id="5"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389156E6-784C-459B-8A7F-F6B1B6E2002C}" type="slidenum">
              <a:rPr lang="en-US" altLang="zh-CN" sz="1400">
                <a:solidFill>
                  <a:schemeClr val="bg2"/>
                </a:solidFill>
                <a:latin typeface="Tahoma" panose="020B0604030504040204" pitchFamily="34" charset="0"/>
              </a:rPr>
              <a:pPr eaLnBrk="1" hangingPunct="1"/>
              <a:t>97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8" name="Rectangle 2"/>
          <p:cNvSpPr>
            <a:spLocks noGrp="1" noChangeArrowheads="1"/>
          </p:cNvSpPr>
          <p:nvPr>
            <p:ph type="title"/>
          </p:nvPr>
        </p:nvSpPr>
        <p:spPr/>
        <p:txBody>
          <a:bodyPr/>
          <a:lstStyle/>
          <a:p>
            <a:pPr eaLnBrk="1" hangingPunct="1"/>
            <a:r>
              <a:rPr lang="en-US" altLang="zh-CN" smtClean="0"/>
              <a:t>(2)  </a:t>
            </a:r>
            <a:r>
              <a:rPr lang="zh-CN" altLang="en-US" smtClean="0"/>
              <a:t>并行优先排队逻辑</a:t>
            </a:r>
          </a:p>
        </p:txBody>
      </p:sp>
      <p:sp>
        <p:nvSpPr>
          <p:cNvPr id="113669" name="Rectangle 3"/>
          <p:cNvSpPr>
            <a:spLocks noGrp="1" noChangeArrowheads="1"/>
          </p:cNvSpPr>
          <p:nvPr>
            <p:ph idx="1"/>
          </p:nvPr>
        </p:nvSpPr>
        <p:spPr>
          <a:xfrm>
            <a:off x="685800" y="1143000"/>
            <a:ext cx="7848600" cy="1905000"/>
          </a:xfrm>
        </p:spPr>
        <p:txBody>
          <a:bodyPr/>
          <a:lstStyle/>
          <a:p>
            <a:pPr eaLnBrk="1" hangingPunct="1"/>
            <a:r>
              <a:rPr lang="zh-CN" altLang="en-US" smtClean="0"/>
              <a:t>采用硬件并行优先排队逻辑对具有独立中断请求线的中断请求进行判优。</a:t>
            </a:r>
          </a:p>
          <a:p>
            <a:pPr eaLnBrk="1" hangingPunct="1"/>
            <a:r>
              <a:rPr lang="zh-CN" altLang="en-US" smtClean="0"/>
              <a:t>并行排优逻辑适于具有多请求线的系统，速度较快，硬件代价较高。</a:t>
            </a:r>
          </a:p>
        </p:txBody>
      </p:sp>
      <p:sp>
        <p:nvSpPr>
          <p:cNvPr id="4" name="日期占位符 3"/>
          <p:cNvSpPr>
            <a:spLocks noGrp="1"/>
          </p:cNvSpPr>
          <p:nvPr>
            <p:ph type="dt" sz="half" idx="10"/>
          </p:nvPr>
        </p:nvSpPr>
        <p:spPr/>
        <p:txBody>
          <a:bodyPr/>
          <a:lstStyle/>
          <a:p>
            <a:pPr>
              <a:defRPr/>
            </a:pPr>
            <a:fld id="{10C1652F-B0B2-42B3-99AC-05E123B484C3}" type="datetime1">
              <a:rPr lang="zh-CN" altLang="en-US"/>
              <a:pPr>
                <a:defRPr/>
              </a:pPr>
              <a:t>2021/9/12</a:t>
            </a:fld>
            <a:endParaRPr lang="en-US" altLang="zh-CN"/>
          </a:p>
        </p:txBody>
      </p:sp>
      <p:sp>
        <p:nvSpPr>
          <p:cNvPr id="6"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DFB7879C-E9F3-42EC-860F-FAD40F952D5C}" type="slidenum">
              <a:rPr lang="en-US" altLang="zh-CN" sz="1400">
                <a:solidFill>
                  <a:schemeClr val="bg2"/>
                </a:solidFill>
                <a:latin typeface="Tahoma" panose="020B0604030504040204" pitchFamily="34" charset="0"/>
              </a:rPr>
              <a:pPr eaLnBrk="1" hangingPunct="1"/>
              <a:t>98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endParaRPr lang="zh-CN" altLang="zh-CN" smtClean="0"/>
          </a:p>
        </p:txBody>
      </p:sp>
      <p:sp>
        <p:nvSpPr>
          <p:cNvPr id="8198" name="Rectangle 3"/>
          <p:cNvSpPr>
            <a:spLocks noGrp="1" noChangeArrowheads="1"/>
          </p:cNvSpPr>
          <p:nvPr>
            <p:ph idx="1"/>
          </p:nvPr>
        </p:nvSpPr>
        <p:spPr/>
        <p:txBody>
          <a:bodyPr/>
          <a:lstStyle/>
          <a:p>
            <a:pPr eaLnBrk="1" hangingPunct="1"/>
            <a:endParaRPr lang="zh-CN" altLang="zh-CN" smtClean="0"/>
          </a:p>
        </p:txBody>
      </p:sp>
      <p:sp>
        <p:nvSpPr>
          <p:cNvPr id="7" name="日期占位符 3"/>
          <p:cNvSpPr>
            <a:spLocks noGrp="1"/>
          </p:cNvSpPr>
          <p:nvPr>
            <p:ph type="dt" sz="half" idx="10"/>
          </p:nvPr>
        </p:nvSpPr>
        <p:spPr/>
        <p:txBody>
          <a:bodyPr/>
          <a:lstStyle/>
          <a:p>
            <a:pPr>
              <a:defRPr/>
            </a:pPr>
            <a:fld id="{6148B9D4-447D-46AE-BF54-910D2B153CBA}" type="datetime1">
              <a:rPr lang="zh-CN" altLang="en-US"/>
              <a:pPr>
                <a:defRPr/>
              </a:pPr>
              <a:t>2021/9/12</a:t>
            </a:fld>
            <a:endParaRPr lang="en-US" altLang="zh-CN"/>
          </a:p>
        </p:txBody>
      </p:sp>
      <p:sp>
        <p:nvSpPr>
          <p:cNvPr id="9" name="灯片编号占位符 5"/>
          <p:cNvSpPr>
            <a:spLocks noGrp="1"/>
          </p:cNvSpPr>
          <p:nvPr>
            <p:ph type="sldNum" sz="quarter" idx="12"/>
          </p:nvPr>
        </p:nvSpPr>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fld id="{703E4FA9-D8F8-401D-99C7-8B90B2194AA3}" type="slidenum">
              <a:rPr lang="en-US" altLang="zh-CN" sz="1400">
                <a:solidFill>
                  <a:schemeClr val="bg2"/>
                </a:solidFill>
                <a:latin typeface="Tahoma" panose="020B0604030504040204" pitchFamily="34" charset="0"/>
              </a:rPr>
              <a:pPr eaLnBrk="1" hangingPunct="1"/>
              <a:t>99</a:t>
            </a:fld>
            <a:endParaRPr lang="en-US" altLang="zh-CN" sz="1400">
              <a:solidFill>
                <a:schemeClr val="bg2"/>
              </a:solidFill>
              <a:latin typeface="Tahoma" panose="020B0604030504040204" pitchFamily="34" charset="0"/>
            </a:endParaRPr>
          </a:p>
        </p:txBody>
      </p:sp>
      <p:grpSp>
        <p:nvGrpSpPr>
          <p:cNvPr id="8199" name="Group 4"/>
          <p:cNvGrpSpPr>
            <a:grpSpLocks/>
          </p:cNvGrpSpPr>
          <p:nvPr/>
        </p:nvGrpSpPr>
        <p:grpSpPr bwMode="auto">
          <a:xfrm>
            <a:off x="0" y="1087438"/>
            <a:ext cx="9144000" cy="5160962"/>
            <a:chOff x="0" y="768"/>
            <a:chExt cx="5760" cy="3251"/>
          </a:xfrm>
        </p:grpSpPr>
        <p:graphicFrame>
          <p:nvGraphicFramePr>
            <p:cNvPr id="8194" name="Object 5"/>
            <p:cNvGraphicFramePr>
              <a:graphicFrameLocks noChangeAspect="1"/>
            </p:cNvGraphicFramePr>
            <p:nvPr/>
          </p:nvGraphicFramePr>
          <p:xfrm>
            <a:off x="0" y="768"/>
            <a:ext cx="5760" cy="3251"/>
          </p:xfrm>
          <a:graphic>
            <a:graphicData uri="http://schemas.openxmlformats.org/presentationml/2006/ole">
              <mc:AlternateContent xmlns:mc="http://schemas.openxmlformats.org/markup-compatibility/2006">
                <mc:Choice xmlns:v="urn:schemas-microsoft-com:vml" Requires="v">
                  <p:oleObj spid="_x0000_s8201" r:id="rId3" imgW="3380760" imgH="2601720" progId="">
                    <p:embed/>
                  </p:oleObj>
                </mc:Choice>
                <mc:Fallback>
                  <p:oleObj r:id="rId3" imgW="3380760" imgH="260172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8"/>
                          <a:ext cx="5760" cy="3251"/>
                        </a:xfrm>
                        <a:prstGeom prst="rect">
                          <a:avLst/>
                        </a:prstGeom>
                        <a:solidFill>
                          <a:schemeClr val="tx2"/>
                        </a:solidFill>
                      </p:spPr>
                    </p:pic>
                  </p:oleObj>
                </mc:Fallback>
              </mc:AlternateContent>
            </a:graphicData>
          </a:graphic>
        </p:graphicFrame>
        <p:sp>
          <p:nvSpPr>
            <p:cNvPr id="8200" name="Line 6"/>
            <p:cNvSpPr>
              <a:spLocks noChangeShapeType="1"/>
            </p:cNvSpPr>
            <p:nvPr/>
          </p:nvSpPr>
          <p:spPr bwMode="auto">
            <a:xfrm>
              <a:off x="2400" y="2508"/>
              <a:ext cx="24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2839</TotalTime>
  <Words>14339</Words>
  <Application>Microsoft Office PowerPoint</Application>
  <PresentationFormat>全屏显示(4:3)</PresentationFormat>
  <Paragraphs>1519</Paragraphs>
  <Slides>221</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221</vt:i4>
      </vt:variant>
    </vt:vector>
  </HeadingPairs>
  <TitlesOfParts>
    <vt:vector size="231" baseType="lpstr">
      <vt:lpstr>Times New Roman</vt:lpstr>
      <vt:lpstr>宋体</vt:lpstr>
      <vt:lpstr>Arial</vt:lpstr>
      <vt:lpstr>Tahoma</vt:lpstr>
      <vt:lpstr>隶书</vt:lpstr>
      <vt:lpstr>华文行楷</vt:lpstr>
      <vt:lpstr>Wingdings</vt:lpstr>
      <vt:lpstr>离子</vt:lpstr>
      <vt:lpstr>Visio</vt:lpstr>
      <vt:lpstr>位图图像</vt:lpstr>
      <vt:lpstr>第 9 章  I/O系统组织 </vt:lpstr>
      <vt:lpstr>本章学习内容</vt:lpstr>
      <vt:lpstr>9.1  I/O系统概述</vt:lpstr>
      <vt:lpstr>9.1.1  I/O系统需解决的主要问题</vt:lpstr>
      <vt:lpstr>9.1.2  I/O系统的组成</vt:lpstr>
      <vt:lpstr>PowerPoint 演示文稿</vt:lpstr>
      <vt:lpstr>PowerPoint 演示文稿</vt:lpstr>
      <vt:lpstr>PowerPoint 演示文稿</vt:lpstr>
      <vt:lpstr>PowerPoint 演示文稿</vt:lpstr>
      <vt:lpstr>9.1.3  主机与外设间的连接方式与组织管理 </vt:lpstr>
      <vt:lpstr>1．总线型连接方式</vt:lpstr>
      <vt:lpstr>PowerPoint 演示文稿</vt:lpstr>
      <vt:lpstr>2．通道控制连接方式</vt:lpstr>
      <vt:lpstr>通道控制器</vt:lpstr>
      <vt:lpstr>通道的四级连接方式</vt:lpstr>
      <vt:lpstr>3．I/O处理机控制连接方式</vt:lpstr>
      <vt:lpstr>PowerPoint 演示文稿</vt:lpstr>
      <vt:lpstr>9.1.4  I/O信息传送的控制方式</vt:lpstr>
      <vt:lpstr>PowerPoint 演示文稿</vt:lpstr>
      <vt:lpstr>（1）由程序控制的数据传送</vt:lpstr>
      <vt:lpstr>（2）由专有硬件控制的数据传送</vt:lpstr>
      <vt:lpstr>9.2   I/O接口</vt:lpstr>
      <vt:lpstr>PowerPoint 演示文稿</vt:lpstr>
      <vt:lpstr>9.2.1  I/O接口的基本功能</vt:lpstr>
      <vt:lpstr>PowerPoint 演示文稿</vt:lpstr>
      <vt:lpstr>2. 实现信号形式和数据格式转换。 </vt:lpstr>
      <vt:lpstr>3. 控制主机与外设之间的通信联络</vt:lpstr>
      <vt:lpstr>PowerPoint 演示文稿</vt:lpstr>
      <vt:lpstr>PowerPoint 演示文稿</vt:lpstr>
      <vt:lpstr>PowerPoint 演示文稿</vt:lpstr>
      <vt:lpstr>PowerPoint 演示文稿</vt:lpstr>
      <vt:lpstr>4. 寻址</vt:lpstr>
      <vt:lpstr>I/O信息的传送</vt:lpstr>
      <vt:lpstr>I/O端口的寻址方式 </vt:lpstr>
      <vt:lpstr>（1）I/O端口独立编址</vt:lpstr>
      <vt:lpstr>IBMPC中I/O地址的分配 </vt:lpstr>
      <vt:lpstr>PowerPoint 演示文稿</vt:lpstr>
      <vt:lpstr>（2） I/O端口与主存统一编址 </vt:lpstr>
      <vt:lpstr>PowerPoint 演示文稿</vt:lpstr>
      <vt:lpstr>PowerPoint 演示文稿</vt:lpstr>
      <vt:lpstr>9.2.2  I/O 接口的分类</vt:lpstr>
      <vt:lpstr>PowerPoint 演示文稿</vt:lpstr>
      <vt:lpstr>PowerPoint 演示文稿</vt:lpstr>
      <vt:lpstr>PowerPoint 演示文稿</vt:lpstr>
      <vt:lpstr>接口的基本组成</vt:lpstr>
      <vt:lpstr>PowerPoint 演示文稿</vt:lpstr>
      <vt:lpstr>9.3  程序控制方式</vt:lpstr>
      <vt:lpstr>PowerPoint 演示文稿</vt:lpstr>
      <vt:lpstr>9.3.1  直接程序控制方式 </vt:lpstr>
      <vt:lpstr>1. 直接数据传送方式</vt:lpstr>
      <vt:lpstr>2. 程序查询数据传送控制方式 </vt:lpstr>
      <vt:lpstr>程序查询方式I/O程序的操作步骤</vt:lpstr>
      <vt:lpstr>例：程序查询式输入接口</vt:lpstr>
      <vt:lpstr>PowerPoint 演示文稿</vt:lpstr>
      <vt:lpstr>9.3.2  程序中断传送方式 </vt:lpstr>
      <vt:lpstr>1. 中断的基本概念</vt:lpstr>
      <vt:lpstr>中断 </vt:lpstr>
      <vt:lpstr>PowerPoint 演示文稿</vt:lpstr>
      <vt:lpstr>2）中断机构的建立</vt:lpstr>
      <vt:lpstr>PowerPoint 演示文稿</vt:lpstr>
      <vt:lpstr>3) 中断系统的设计及实现要求</vt:lpstr>
      <vt:lpstr>PowerPoint 演示文稿</vt:lpstr>
      <vt:lpstr>2. 中断源的设置</vt:lpstr>
      <vt:lpstr>PowerPoint 演示文稿</vt:lpstr>
      <vt:lpstr>PowerPoint 演示文稿</vt:lpstr>
      <vt:lpstr>中断源的出现</vt:lpstr>
      <vt:lpstr>3. 中断源的分类</vt:lpstr>
      <vt:lpstr>外部中断</vt:lpstr>
      <vt:lpstr>内部中断</vt:lpstr>
      <vt:lpstr>PowerPoint 演示文稿</vt:lpstr>
      <vt:lpstr>中断处理的过程</vt:lpstr>
      <vt:lpstr>PowerPoint 演示文稿</vt:lpstr>
      <vt:lpstr>PowerPoint 演示文稿</vt:lpstr>
      <vt:lpstr>中断的分类</vt:lpstr>
      <vt:lpstr>PowerPoint 演示文稿</vt:lpstr>
      <vt:lpstr>4. 中断请求信号的建立与传送</vt:lpstr>
      <vt:lpstr>PowerPoint 演示文稿</vt:lpstr>
      <vt:lpstr>外设发出请求中断信号的条件</vt:lpstr>
      <vt:lpstr>中断屏蔽</vt:lpstr>
      <vt:lpstr>PowerPoint 演示文稿</vt:lpstr>
      <vt:lpstr>PowerPoint 演示文稿</vt:lpstr>
      <vt:lpstr>集中屏蔽方式</vt:lpstr>
      <vt:lpstr>2）中断请求信号的传送</vt:lpstr>
      <vt:lpstr>独立请求线方式</vt:lpstr>
      <vt:lpstr>(2) 公共请求线方式（单线多级结构）</vt:lpstr>
      <vt:lpstr>公共请求线方式</vt:lpstr>
      <vt:lpstr>(3) 独立请求线与公共请求线兼有方式</vt:lpstr>
      <vt:lpstr>5. 中断判优</vt:lpstr>
      <vt:lpstr>中断排队的原则</vt:lpstr>
      <vt:lpstr>1)  CPU现行程序与中断请求间的判优</vt:lpstr>
      <vt:lpstr>CPU现行程序与中断请求的判优方法</vt:lpstr>
      <vt:lpstr>PowerPoint 演示文稿</vt:lpstr>
      <vt:lpstr>PowerPoint 演示文稿</vt:lpstr>
      <vt:lpstr>PowerPoint 演示文稿</vt:lpstr>
      <vt:lpstr>2) 中断请求之间的判优</vt:lpstr>
      <vt:lpstr>PowerPoint 演示文稿</vt:lpstr>
      <vt:lpstr>PowerPoint 演示文稿</vt:lpstr>
      <vt:lpstr>(2)  并行优先排队逻辑</vt:lpstr>
      <vt:lpstr>PowerPoint 演示文稿</vt:lpstr>
      <vt:lpstr>(3)  链式优先排队逻辑</vt:lpstr>
      <vt:lpstr>PowerPoint 演示文稿</vt:lpstr>
      <vt:lpstr>(4)  二维结构的优先排队</vt:lpstr>
      <vt:lpstr>二维结构的优先排队</vt:lpstr>
      <vt:lpstr>(5) 采用中断控制器集成芯片的优先逻辑</vt:lpstr>
      <vt:lpstr>可编程中断控制器 Intel 8259A</vt:lpstr>
      <vt:lpstr>5. 中断响应</vt:lpstr>
      <vt:lpstr>PowerPoint 演示文稿</vt:lpstr>
      <vt:lpstr>中断响应流程</vt:lpstr>
      <vt:lpstr>2） 中断响应过程中应完成的操作</vt:lpstr>
      <vt:lpstr>中断隐指令操作流程</vt:lpstr>
      <vt:lpstr>7. 中断服务程序入口地址的获取方式</vt:lpstr>
      <vt:lpstr>PowerPoint 演示文稿</vt:lpstr>
      <vt:lpstr>PowerPoint 演示文稿</vt:lpstr>
      <vt:lpstr>PowerPoint 演示文稿</vt:lpstr>
      <vt:lpstr>2）向量中断</vt:lpstr>
      <vt:lpstr>PowerPoint 演示文稿</vt:lpstr>
      <vt:lpstr>PowerPoint 演示文稿</vt:lpstr>
      <vt:lpstr>向量中断的工作过程</vt:lpstr>
      <vt:lpstr>PowerPoint 演示文稿</vt:lpstr>
      <vt:lpstr>8. 多重中断与中断屏蔽</vt:lpstr>
      <vt:lpstr>中断嵌套</vt:lpstr>
      <vt:lpstr>PowerPoint 演示文稿</vt:lpstr>
      <vt:lpstr>例</vt:lpstr>
      <vt:lpstr>PowerPoint 演示文稿</vt:lpstr>
      <vt:lpstr>PowerPoint 演示文稿</vt:lpstr>
      <vt:lpstr>例：优先级顺序为 1＞2＞3＞4＞5 时的屏蔽码</vt:lpstr>
      <vt:lpstr>优先级顺序修改为 1＞4＞3＞2＞5 时的屏蔽码</vt:lpstr>
      <vt:lpstr>9. 中断服务(中断处理)</vt:lpstr>
      <vt:lpstr>1） 起始部分</vt:lpstr>
      <vt:lpstr>PowerPoint 演示文稿</vt:lpstr>
      <vt:lpstr>2） 主体部分</vt:lpstr>
      <vt:lpstr>3） 结尾部分</vt:lpstr>
      <vt:lpstr>PowerPoint 演示文稿</vt:lpstr>
      <vt:lpstr>例：输出设备的程序中断过程</vt:lpstr>
      <vt:lpstr>10. 中断响应的及时性</vt:lpstr>
      <vt:lpstr>影响延迟时间的因素</vt:lpstr>
      <vt:lpstr>PowerPoint 演示文稿</vt:lpstr>
      <vt:lpstr>中断处理程序的处理时间</vt:lpstr>
      <vt:lpstr>PowerPoint 演示文稿</vt:lpstr>
      <vt:lpstr>PowerPoint 演示文稿</vt:lpstr>
      <vt:lpstr>PowerPoint 演示文稿</vt:lpstr>
      <vt:lpstr>中断处理的全过程</vt:lpstr>
      <vt:lpstr>9.4  直接存储器访问方式</vt:lpstr>
      <vt:lpstr>DMA方式</vt:lpstr>
      <vt:lpstr> 9.4.1  DMA方式的特点与应用场合</vt:lpstr>
      <vt:lpstr>PowerPoint 演示文稿</vt:lpstr>
      <vt:lpstr>PowerPoint 演示文稿</vt:lpstr>
      <vt:lpstr> 9.4.2  DMA的传送方式</vt:lpstr>
      <vt:lpstr>PowerPoint 演示文稿</vt:lpstr>
      <vt:lpstr>CPU停机方式的特点</vt:lpstr>
      <vt:lpstr>2. 周期挪用(周期窃取)方式</vt:lpstr>
      <vt:lpstr>周期挪用</vt:lpstr>
      <vt:lpstr>PowerPoint 演示文稿</vt:lpstr>
      <vt:lpstr>周期挪用方式的优点</vt:lpstr>
      <vt:lpstr>周期挪用方式的缺点</vt:lpstr>
      <vt:lpstr>PowerPoint 演示文稿</vt:lpstr>
      <vt:lpstr>3. DMA与CPU交替访问内存方式 </vt:lpstr>
      <vt:lpstr>PowerPoint 演示文稿</vt:lpstr>
      <vt:lpstr>9.4.3   DMA的硬件组织 </vt:lpstr>
      <vt:lpstr> DMAC的功能</vt:lpstr>
      <vt:lpstr>PowerPoint 演示文稿</vt:lpstr>
      <vt:lpstr>DMA接口的功能</vt:lpstr>
      <vt:lpstr>9.4.4  DMA控制器的组成</vt:lpstr>
      <vt:lpstr>DMAC的基本组成</vt:lpstr>
      <vt:lpstr>PowerPoint 演示文稿</vt:lpstr>
      <vt:lpstr>PowerPoint 演示文稿</vt:lpstr>
      <vt:lpstr>PowerPoint 演示文稿</vt:lpstr>
      <vt:lpstr>PowerPoint 演示文稿</vt:lpstr>
      <vt:lpstr>PowerPoint 演示文稿</vt:lpstr>
      <vt:lpstr>9.4.5  DMA控制方式下的数据传送过程 </vt:lpstr>
      <vt:lpstr>PowerPoint 演示文稿</vt:lpstr>
      <vt:lpstr>2．数据交换操作 </vt:lpstr>
      <vt:lpstr>3. DMA后处理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DMA方式与程序中断的比较</vt:lpstr>
      <vt:lpstr>总结</vt:lpstr>
      <vt:lpstr>9.5  I/O通道方式 </vt:lpstr>
      <vt:lpstr>I/O通道的特点</vt:lpstr>
      <vt:lpstr>I/O通道与DMA方式的异同</vt:lpstr>
      <vt:lpstr>I/O通道与程序中断方式的异同</vt:lpstr>
      <vt:lpstr>带有I/O通道的I/O系统结构</vt:lpstr>
      <vt:lpstr>⑴ CPU的任务</vt:lpstr>
      <vt:lpstr>⑵ I/O通道的任务</vt:lpstr>
      <vt:lpstr>PowerPoint 演示文稿</vt:lpstr>
      <vt:lpstr>⑶ 设备控制器的任务</vt:lpstr>
      <vt:lpstr>PowerPoint 演示文稿</vt:lpstr>
      <vt:lpstr>2. 通道的类型</vt:lpstr>
      <vt:lpstr>PowerPoint 演示文稿</vt:lpstr>
      <vt:lpstr>字节多路通道的结构</vt:lpstr>
      <vt:lpstr>字节多路通道的信息传送方式</vt:lpstr>
      <vt:lpstr>2）选择通道</vt:lpstr>
      <vt:lpstr>选择通道的结构</vt:lpstr>
      <vt:lpstr>选择通道的信息传送方式</vt:lpstr>
      <vt:lpstr>3）数组多路通道</vt:lpstr>
      <vt:lpstr>PowerPoint 演示文稿</vt:lpstr>
      <vt:lpstr>数组多路通道的信息传送方式</vt:lpstr>
      <vt:lpstr>PowerPoint 演示文稿</vt:lpstr>
      <vt:lpstr>PowerPoint 演示文稿</vt:lpstr>
      <vt:lpstr>3.  I/O指令、I/O通道指令与I/O通道程序 </vt:lpstr>
      <vt:lpstr>PowerPoint 演示文稿</vt:lpstr>
      <vt:lpstr>PowerPoint 演示文稿</vt:lpstr>
      <vt:lpstr>4. 通道的组成结构 </vt:lpstr>
      <vt:lpstr>PowerPoint 演示文稿</vt:lpstr>
      <vt:lpstr>5. 通道的工作过程</vt:lpstr>
      <vt:lpstr>PowerPoint 演示文稿</vt:lpstr>
      <vt:lpstr>PowerPoint 演示文稿</vt:lpstr>
      <vt:lpstr>PowerPoint 演示文稿</vt:lpstr>
      <vt:lpstr>2） 通道进入设备选择阶段</vt:lpstr>
      <vt:lpstr>PowerPoint 演示文稿</vt:lpstr>
      <vt:lpstr>3）  信息传送阶段 </vt:lpstr>
      <vt:lpstr>4）  通道信息传送结束阶段</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cp:lastModifiedBy>
  <cp:revision>759</cp:revision>
  <dcterms:created xsi:type="dcterms:W3CDTF">2008-04-27T03:31:20Z</dcterms:created>
  <dcterms:modified xsi:type="dcterms:W3CDTF">2021-09-12T01:21:46Z</dcterms:modified>
</cp:coreProperties>
</file>