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8"/>
  </p:notesMasterIdLst>
  <p:sldIdLst>
    <p:sldId id="838" r:id="rId3"/>
    <p:sldId id="839" r:id="rId4"/>
    <p:sldId id="647" r:id="rId5"/>
    <p:sldId id="840" r:id="rId6"/>
    <p:sldId id="841" r:id="rId7"/>
    <p:sldId id="842" r:id="rId8"/>
    <p:sldId id="843" r:id="rId9"/>
    <p:sldId id="844" r:id="rId10"/>
    <p:sldId id="845" r:id="rId11"/>
    <p:sldId id="846" r:id="rId12"/>
    <p:sldId id="847" r:id="rId13"/>
    <p:sldId id="848" r:id="rId14"/>
    <p:sldId id="849" r:id="rId15"/>
    <p:sldId id="850" r:id="rId16"/>
    <p:sldId id="851" r:id="rId17"/>
    <p:sldId id="852" r:id="rId18"/>
    <p:sldId id="853" r:id="rId19"/>
    <p:sldId id="854" r:id="rId20"/>
    <p:sldId id="855" r:id="rId21"/>
    <p:sldId id="856" r:id="rId22"/>
    <p:sldId id="857" r:id="rId23"/>
    <p:sldId id="858" r:id="rId24"/>
    <p:sldId id="859" r:id="rId25"/>
    <p:sldId id="860" r:id="rId26"/>
    <p:sldId id="861" r:id="rId27"/>
    <p:sldId id="862" r:id="rId28"/>
    <p:sldId id="863" r:id="rId29"/>
    <p:sldId id="864" r:id="rId30"/>
    <p:sldId id="865" r:id="rId31"/>
    <p:sldId id="866" r:id="rId32"/>
    <p:sldId id="867" r:id="rId33"/>
    <p:sldId id="868" r:id="rId34"/>
    <p:sldId id="869" r:id="rId35"/>
    <p:sldId id="870" r:id="rId36"/>
    <p:sldId id="871" r:id="rId37"/>
    <p:sldId id="872" r:id="rId38"/>
    <p:sldId id="873" r:id="rId39"/>
    <p:sldId id="874" r:id="rId40"/>
    <p:sldId id="875" r:id="rId41"/>
    <p:sldId id="876" r:id="rId42"/>
    <p:sldId id="877" r:id="rId43"/>
    <p:sldId id="878" r:id="rId44"/>
    <p:sldId id="879" r:id="rId45"/>
    <p:sldId id="880" r:id="rId46"/>
    <p:sldId id="881" r:id="rId47"/>
    <p:sldId id="882" r:id="rId48"/>
    <p:sldId id="883" r:id="rId49"/>
    <p:sldId id="884" r:id="rId50"/>
    <p:sldId id="885" r:id="rId51"/>
    <p:sldId id="886" r:id="rId52"/>
    <p:sldId id="887" r:id="rId53"/>
    <p:sldId id="889" r:id="rId54"/>
    <p:sldId id="890" r:id="rId55"/>
    <p:sldId id="891" r:id="rId56"/>
    <p:sldId id="892" r:id="rId57"/>
    <p:sldId id="893" r:id="rId58"/>
    <p:sldId id="894" r:id="rId59"/>
    <p:sldId id="895" r:id="rId60"/>
    <p:sldId id="896" r:id="rId61"/>
    <p:sldId id="897" r:id="rId62"/>
    <p:sldId id="898" r:id="rId63"/>
    <p:sldId id="899" r:id="rId64"/>
    <p:sldId id="900" r:id="rId65"/>
    <p:sldId id="901" r:id="rId66"/>
    <p:sldId id="902" r:id="rId67"/>
    <p:sldId id="903" r:id="rId68"/>
    <p:sldId id="904" r:id="rId69"/>
    <p:sldId id="905" r:id="rId70"/>
    <p:sldId id="906" r:id="rId71"/>
    <p:sldId id="907" r:id="rId72"/>
    <p:sldId id="908" r:id="rId73"/>
    <p:sldId id="1167" r:id="rId74"/>
    <p:sldId id="909" r:id="rId75"/>
    <p:sldId id="910" r:id="rId76"/>
    <p:sldId id="911" r:id="rId77"/>
    <p:sldId id="912" r:id="rId78"/>
    <p:sldId id="914" r:id="rId79"/>
    <p:sldId id="915" r:id="rId80"/>
    <p:sldId id="916" r:id="rId81"/>
    <p:sldId id="917" r:id="rId82"/>
    <p:sldId id="918" r:id="rId83"/>
    <p:sldId id="919" r:id="rId84"/>
    <p:sldId id="920" r:id="rId85"/>
    <p:sldId id="921" r:id="rId86"/>
    <p:sldId id="922" r:id="rId87"/>
    <p:sldId id="923" r:id="rId88"/>
    <p:sldId id="924" r:id="rId89"/>
    <p:sldId id="925" r:id="rId90"/>
    <p:sldId id="926" r:id="rId91"/>
    <p:sldId id="927" r:id="rId92"/>
    <p:sldId id="928" r:id="rId93"/>
    <p:sldId id="929" r:id="rId94"/>
    <p:sldId id="930" r:id="rId95"/>
    <p:sldId id="931" r:id="rId96"/>
    <p:sldId id="932" r:id="rId97"/>
    <p:sldId id="1030" r:id="rId98"/>
    <p:sldId id="933" r:id="rId99"/>
    <p:sldId id="934" r:id="rId100"/>
    <p:sldId id="935" r:id="rId101"/>
    <p:sldId id="936" r:id="rId102"/>
    <p:sldId id="1032" r:id="rId103"/>
    <p:sldId id="937" r:id="rId104"/>
    <p:sldId id="1031" r:id="rId105"/>
    <p:sldId id="938" r:id="rId106"/>
    <p:sldId id="939" r:id="rId107"/>
    <p:sldId id="940" r:id="rId108"/>
    <p:sldId id="941" r:id="rId109"/>
    <p:sldId id="942" r:id="rId110"/>
    <p:sldId id="943" r:id="rId111"/>
    <p:sldId id="944" r:id="rId112"/>
    <p:sldId id="945" r:id="rId113"/>
    <p:sldId id="946" r:id="rId114"/>
    <p:sldId id="947" r:id="rId115"/>
    <p:sldId id="948" r:id="rId116"/>
    <p:sldId id="949" r:id="rId117"/>
    <p:sldId id="950" r:id="rId118"/>
    <p:sldId id="951" r:id="rId119"/>
    <p:sldId id="952" r:id="rId120"/>
    <p:sldId id="953" r:id="rId121"/>
    <p:sldId id="954" r:id="rId122"/>
    <p:sldId id="956" r:id="rId123"/>
    <p:sldId id="957" r:id="rId124"/>
    <p:sldId id="958" r:id="rId125"/>
    <p:sldId id="1033" r:id="rId126"/>
    <p:sldId id="959" r:id="rId127"/>
    <p:sldId id="960" r:id="rId128"/>
    <p:sldId id="961" r:id="rId129"/>
    <p:sldId id="962" r:id="rId130"/>
    <p:sldId id="963" r:id="rId131"/>
    <p:sldId id="1034" r:id="rId132"/>
    <p:sldId id="964" r:id="rId133"/>
    <p:sldId id="965" r:id="rId134"/>
    <p:sldId id="966" r:id="rId135"/>
    <p:sldId id="967" r:id="rId136"/>
    <p:sldId id="968" r:id="rId137"/>
    <p:sldId id="969" r:id="rId138"/>
    <p:sldId id="970" r:id="rId139"/>
    <p:sldId id="971" r:id="rId140"/>
    <p:sldId id="972" r:id="rId141"/>
    <p:sldId id="973" r:id="rId142"/>
    <p:sldId id="974" r:id="rId143"/>
    <p:sldId id="975" r:id="rId144"/>
    <p:sldId id="976" r:id="rId145"/>
    <p:sldId id="977" r:id="rId146"/>
    <p:sldId id="978" r:id="rId147"/>
    <p:sldId id="979" r:id="rId148"/>
    <p:sldId id="980" r:id="rId149"/>
    <p:sldId id="981" r:id="rId150"/>
    <p:sldId id="982" r:id="rId151"/>
    <p:sldId id="983" r:id="rId152"/>
    <p:sldId id="984" r:id="rId153"/>
    <p:sldId id="985" r:id="rId154"/>
    <p:sldId id="986" r:id="rId155"/>
    <p:sldId id="987" r:id="rId156"/>
    <p:sldId id="988" r:id="rId157"/>
    <p:sldId id="989" r:id="rId158"/>
    <p:sldId id="990" r:id="rId159"/>
    <p:sldId id="991" r:id="rId160"/>
    <p:sldId id="992" r:id="rId161"/>
    <p:sldId id="993" r:id="rId162"/>
    <p:sldId id="994" r:id="rId163"/>
    <p:sldId id="1132" r:id="rId164"/>
    <p:sldId id="996" r:id="rId165"/>
    <p:sldId id="997" r:id="rId166"/>
    <p:sldId id="999" r:id="rId167"/>
    <p:sldId id="1000" r:id="rId168"/>
    <p:sldId id="1001" r:id="rId169"/>
    <p:sldId id="1002" r:id="rId170"/>
    <p:sldId id="1003" r:id="rId171"/>
    <p:sldId id="1004" r:id="rId172"/>
    <p:sldId id="1005" r:id="rId173"/>
    <p:sldId id="1006" r:id="rId174"/>
    <p:sldId id="1007" r:id="rId175"/>
    <p:sldId id="1008" r:id="rId176"/>
    <p:sldId id="1009" r:id="rId177"/>
    <p:sldId id="1010" r:id="rId178"/>
    <p:sldId id="1011" r:id="rId179"/>
    <p:sldId id="1012" r:id="rId180"/>
    <p:sldId id="1014" r:id="rId181"/>
    <p:sldId id="1015" r:id="rId182"/>
    <p:sldId id="1016" r:id="rId183"/>
    <p:sldId id="1017" r:id="rId184"/>
    <p:sldId id="1018" r:id="rId185"/>
    <p:sldId id="1019" r:id="rId186"/>
    <p:sldId id="1020" r:id="rId187"/>
    <p:sldId id="1021" r:id="rId188"/>
    <p:sldId id="1022" r:id="rId189"/>
    <p:sldId id="1131" r:id="rId190"/>
    <p:sldId id="1023" r:id="rId191"/>
    <p:sldId id="1024" r:id="rId192"/>
    <p:sldId id="1025" r:id="rId193"/>
    <p:sldId id="1026" r:id="rId194"/>
    <p:sldId id="1027" r:id="rId195"/>
    <p:sldId id="1028" r:id="rId196"/>
    <p:sldId id="1029" r:id="rId197"/>
  </p:sldIdLst>
  <p:sldSz cx="9144000" cy="6858000" type="screen4x3"/>
  <p:notesSz cx="6858000" cy="9144000"/>
  <p:custDataLst>
    <p:tags r:id="rId20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9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2" Type="http://schemas.openxmlformats.org/officeDocument/2006/relationships/tags" Target="tags/tag897.xml"/><Relationship Id="rId201" Type="http://schemas.openxmlformats.org/officeDocument/2006/relationships/tableStyles" Target="tableStyles.xml"/><Relationship Id="rId200" Type="http://schemas.openxmlformats.org/officeDocument/2006/relationships/viewProps" Target="viewProps.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presProps" Target="presProps.xml"/><Relationship Id="rId198" Type="http://schemas.openxmlformats.org/officeDocument/2006/relationships/notesMaster" Target="notesMasters/notesMaster1.xml"/><Relationship Id="rId197" Type="http://schemas.openxmlformats.org/officeDocument/2006/relationships/slide" Target="slides/slide195.xml"/><Relationship Id="rId196" Type="http://schemas.openxmlformats.org/officeDocument/2006/relationships/slide" Target="slides/slide194.xml"/><Relationship Id="rId195" Type="http://schemas.openxmlformats.org/officeDocument/2006/relationships/slide" Target="slides/slide193.xml"/><Relationship Id="rId194" Type="http://schemas.openxmlformats.org/officeDocument/2006/relationships/slide" Target="slides/slide192.xml"/><Relationship Id="rId193" Type="http://schemas.openxmlformats.org/officeDocument/2006/relationships/slide" Target="slides/slide191.xml"/><Relationship Id="rId192" Type="http://schemas.openxmlformats.org/officeDocument/2006/relationships/slide" Target="slides/slide190.xml"/><Relationship Id="rId191" Type="http://schemas.openxmlformats.org/officeDocument/2006/relationships/slide" Target="slides/slide189.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A2367CC-4551-4B13-BFF3-36DBA95C54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F3CCEEAB-AA6B-4ACA-8C77-7266AE5E2BBA}">
      <dgm:prSet/>
      <dgm:spPr/>
      <dgm:t>
        <a:bodyPr/>
        <a:lstStyle/>
        <a:p>
          <a:pPr algn="l"/>
          <a:r>
            <a:rPr lang="en-US" b="1" baseline="0" dirty="0"/>
            <a:t>1.Simula</a:t>
          </a:r>
          <a:r>
            <a:rPr lang="zh-CN" b="1" baseline="0" dirty="0"/>
            <a:t>语言 </a:t>
          </a:r>
          <a:endParaRPr lang="zh-CN" dirty="0"/>
        </a:p>
      </dgm:t>
    </dgm:pt>
    <dgm:pt modelId="{CF7C3EDF-D9D0-4F4A-8ADB-5D71B22BF163}" cxnId="{D1C24150-116C-46D2-9883-7DF3073D7D3C}" type="parTrans">
      <dgm:prSet/>
      <dgm:spPr/>
      <dgm:t>
        <a:bodyPr/>
        <a:lstStyle/>
        <a:p>
          <a:endParaRPr lang="zh-CN" altLang="en-US"/>
        </a:p>
      </dgm:t>
    </dgm:pt>
    <dgm:pt modelId="{92E02BCC-DBC7-4812-98F1-D05F18B0D0BE}" cxnId="{D1C24150-116C-46D2-9883-7DF3073D7D3C}" type="sibTrans">
      <dgm:prSet/>
      <dgm:spPr/>
      <dgm:t>
        <a:bodyPr/>
        <a:lstStyle/>
        <a:p>
          <a:endParaRPr lang="zh-CN" altLang="en-US"/>
        </a:p>
      </dgm:t>
    </dgm:pt>
    <dgm:pt modelId="{D365D3D2-3147-4157-B761-BABB43812E69}">
      <dgm:prSet custT="1"/>
      <dgm:spPr/>
      <dgm:t>
        <a:bodyPr/>
        <a:lstStyle/>
        <a:p>
          <a:r>
            <a:rPr lang="en-US" sz="1200" b="0" baseline="0" dirty="0"/>
            <a:t>1967年5月，挪威科学家Ole-Johan </a:t>
          </a:r>
          <a:r>
            <a:rPr lang="en-US" sz="1200" b="0" baseline="0" dirty="0" err="1"/>
            <a:t>Dahl和Kristen</a:t>
          </a:r>
          <a:r>
            <a:rPr lang="en-US" sz="1200" b="0" baseline="0" dirty="0"/>
            <a:t> </a:t>
          </a:r>
          <a:r>
            <a:rPr lang="en-US" sz="1200" b="0" baseline="0" dirty="0" err="1"/>
            <a:t>Nygaard发布了Simula</a:t>
          </a:r>
          <a:r>
            <a:rPr lang="en-US" sz="1200" b="0" baseline="0" dirty="0"/>
            <a:t> 67语言</a:t>
          </a:r>
          <a:r>
            <a:rPr lang="zh-CN" sz="1200" b="0" baseline="0" dirty="0"/>
            <a:t>，</a:t>
          </a:r>
          <a:r>
            <a:rPr lang="en-US" sz="1200" b="0" baseline="0" dirty="0" err="1"/>
            <a:t>是最早的面向对象语言，它</a:t>
          </a:r>
          <a:r>
            <a:rPr lang="zh-CN" altLang="en-US" sz="1200" b="0" baseline="0" dirty="0"/>
            <a:t>最早</a:t>
          </a:r>
          <a:r>
            <a:rPr lang="en-US" sz="1200" b="0" baseline="0" dirty="0" err="1"/>
            <a:t>引入了对象、类和继承等概念</a:t>
          </a:r>
          <a:r>
            <a:rPr lang="en-US" sz="1200" b="0" baseline="0" dirty="0"/>
            <a:t>。</a:t>
          </a:r>
          <a:endParaRPr lang="zh-CN" sz="1200" dirty="0"/>
        </a:p>
      </dgm:t>
    </dgm:pt>
    <dgm:pt modelId="{C03D0616-A6E9-444E-AA8D-61754A57FCD9}" cxnId="{F8F74291-3DF8-406D-977C-D0E74629B8A6}" type="parTrans">
      <dgm:prSet/>
      <dgm:spPr/>
      <dgm:t>
        <a:bodyPr/>
        <a:lstStyle/>
        <a:p>
          <a:endParaRPr lang="zh-CN" altLang="en-US"/>
        </a:p>
      </dgm:t>
    </dgm:pt>
    <dgm:pt modelId="{327ACF8F-A162-428B-8AF2-F6065124D655}" cxnId="{F8F74291-3DF8-406D-977C-D0E74629B8A6}" type="sibTrans">
      <dgm:prSet/>
      <dgm:spPr/>
      <dgm:t>
        <a:bodyPr/>
        <a:lstStyle/>
        <a:p>
          <a:endParaRPr lang="zh-CN" altLang="en-US"/>
        </a:p>
      </dgm:t>
    </dgm:pt>
    <dgm:pt modelId="{2E0F15C6-3A61-41EE-AF5B-7A224FC17367}">
      <dgm:prSet/>
      <dgm:spPr/>
      <dgm:t>
        <a:bodyPr/>
        <a:lstStyle/>
        <a:p>
          <a:pPr algn="l"/>
          <a:r>
            <a:rPr lang="en-US" b="1" baseline="0" dirty="0"/>
            <a:t>2.Smalltalk语言 </a:t>
          </a:r>
          <a:endParaRPr lang="zh-CN" dirty="0"/>
        </a:p>
      </dgm:t>
    </dgm:pt>
    <dgm:pt modelId="{C2F512F7-C72F-4CB3-9E18-7FFCC4FC524E}" cxnId="{9F547C0D-1A9A-4402-B7B7-1FCD358EFBEC}" type="parTrans">
      <dgm:prSet/>
      <dgm:spPr/>
      <dgm:t>
        <a:bodyPr/>
        <a:lstStyle/>
        <a:p>
          <a:endParaRPr lang="zh-CN" altLang="en-US"/>
        </a:p>
      </dgm:t>
    </dgm:pt>
    <dgm:pt modelId="{BF6FFE3A-F512-4086-ABA0-CA1567977BAA}" cxnId="{9F547C0D-1A9A-4402-B7B7-1FCD358EFBEC}" type="sibTrans">
      <dgm:prSet/>
      <dgm:spPr/>
      <dgm:t>
        <a:bodyPr/>
        <a:lstStyle/>
        <a:p>
          <a:endParaRPr lang="zh-CN" altLang="en-US"/>
        </a:p>
      </dgm:t>
    </dgm:pt>
    <dgm:pt modelId="{077A26A4-4DA5-414F-87BC-820F8666D4D5}">
      <dgm:prSet custT="1"/>
      <dgm:spPr/>
      <dgm:t>
        <a:bodyPr/>
        <a:lstStyle/>
        <a:p>
          <a:r>
            <a:rPr lang="en-US" sz="1200" b="0" baseline="0" dirty="0"/>
            <a:t>20世纪70年代</a:t>
          </a:r>
          <a:r>
            <a:rPr lang="zh-CN" sz="1200" b="0" baseline="0" dirty="0"/>
            <a:t>末</a:t>
          </a:r>
          <a:r>
            <a:rPr lang="en-US" sz="1200" b="0" baseline="0" dirty="0"/>
            <a:t>，</a:t>
          </a:r>
          <a:r>
            <a:rPr lang="en-US" sz="1200" b="0" baseline="0" dirty="0" err="1"/>
            <a:t>施乐公司的帕洛阿尔托研究中心（PARC）开发了Smalltalk编程语言。近代面向对象语言影响很大</a:t>
          </a:r>
          <a:r>
            <a:rPr lang="en-US" sz="1200" b="0" baseline="0" dirty="0"/>
            <a:t>，</a:t>
          </a:r>
          <a:r>
            <a:rPr lang="zh-CN" altLang="en-US" sz="1200" b="0" baseline="0" dirty="0"/>
            <a:t>被</a:t>
          </a:r>
          <a:r>
            <a:rPr lang="en-US" sz="1200" b="0" baseline="0" dirty="0" err="1"/>
            <a:t>称为“面向对象编程之母</a:t>
          </a:r>
          <a:r>
            <a:rPr lang="en-US" sz="1200" b="0" baseline="0" dirty="0"/>
            <a:t>”。</a:t>
          </a:r>
          <a:endParaRPr lang="zh-CN" sz="1200" dirty="0"/>
        </a:p>
      </dgm:t>
    </dgm:pt>
    <dgm:pt modelId="{3CE3C26E-A752-4BDD-908A-81AC5047212A}" cxnId="{A29A3C2E-D3B9-46B6-8B8D-990EC907F621}" type="parTrans">
      <dgm:prSet/>
      <dgm:spPr/>
      <dgm:t>
        <a:bodyPr/>
        <a:lstStyle/>
        <a:p>
          <a:endParaRPr lang="zh-CN" altLang="en-US"/>
        </a:p>
      </dgm:t>
    </dgm:pt>
    <dgm:pt modelId="{841305F8-4D93-4648-B56D-F266332D6AB9}" cxnId="{A29A3C2E-D3B9-46B6-8B8D-990EC907F621}" type="sibTrans">
      <dgm:prSet/>
      <dgm:spPr/>
      <dgm:t>
        <a:bodyPr/>
        <a:lstStyle/>
        <a:p>
          <a:endParaRPr lang="zh-CN" altLang="en-US"/>
        </a:p>
      </dgm:t>
    </dgm:pt>
    <dgm:pt modelId="{904C94C6-997D-4990-8292-2CFDB8E911E1}">
      <dgm:prSet/>
      <dgm:spPr/>
      <dgm:t>
        <a:bodyPr/>
        <a:lstStyle/>
        <a:p>
          <a:r>
            <a:rPr lang="en-US" b="1" baseline="0"/>
            <a:t>3. C++程序设计语言 </a:t>
          </a:r>
          <a:endParaRPr lang="zh-CN"/>
        </a:p>
      </dgm:t>
    </dgm:pt>
    <dgm:pt modelId="{3800440B-7F72-4951-81E8-05E4253390D1}" cxnId="{FF3DC8DB-E485-434A-9972-0FC39F0F716A}" type="parTrans">
      <dgm:prSet/>
      <dgm:spPr/>
      <dgm:t>
        <a:bodyPr/>
        <a:lstStyle/>
        <a:p>
          <a:endParaRPr lang="zh-CN" altLang="en-US"/>
        </a:p>
      </dgm:t>
    </dgm:pt>
    <dgm:pt modelId="{BCAA5AE3-F4B7-4899-A0B3-AC6545C4AB1F}" cxnId="{FF3DC8DB-E485-434A-9972-0FC39F0F716A}" type="sibTrans">
      <dgm:prSet/>
      <dgm:spPr/>
      <dgm:t>
        <a:bodyPr/>
        <a:lstStyle/>
        <a:p>
          <a:endParaRPr lang="zh-CN" altLang="en-US"/>
        </a:p>
      </dgm:t>
    </dgm:pt>
    <dgm:pt modelId="{3E8726CD-8A2A-4E37-92EC-131D0E5ED544}">
      <dgm:prSet custT="1"/>
      <dgm:spPr/>
      <dgm:t>
        <a:bodyPr/>
        <a:lstStyle/>
        <a:p>
          <a:r>
            <a:rPr lang="zh-CN" altLang="en-US" sz="1200" b="0" baseline="0" dirty="0"/>
            <a:t>以</a:t>
          </a:r>
          <a:r>
            <a:rPr lang="en-US" altLang="zh-CN" sz="1200" b="0" baseline="0" dirty="0"/>
            <a:t>C</a:t>
          </a:r>
          <a:r>
            <a:rPr lang="zh-CN" altLang="en-US" sz="1200" b="0" baseline="0" dirty="0"/>
            <a:t>语言为基础的面向对象语言，执行效率高，同时具有高级语言与汇编语言的优点。缺点是缺少自动垃圾回收机制，容易造成内存泄漏，从而影响软件的可靠性。。</a:t>
          </a:r>
          <a:endParaRPr lang="zh-CN" altLang="en-US" sz="1200" dirty="0"/>
        </a:p>
      </dgm:t>
    </dgm:pt>
    <dgm:pt modelId="{9AFCCD50-A8AC-4F7E-8761-9D63DB751ECC}" cxnId="{B51EE031-4E05-409B-BF59-0F49C572EF2E}" type="parTrans">
      <dgm:prSet/>
      <dgm:spPr/>
      <dgm:t>
        <a:bodyPr/>
        <a:lstStyle/>
        <a:p>
          <a:endParaRPr lang="zh-CN" altLang="en-US"/>
        </a:p>
      </dgm:t>
    </dgm:pt>
    <dgm:pt modelId="{7D378709-E180-4F33-8B51-70FD11F40355}" cxnId="{B51EE031-4E05-409B-BF59-0F49C572EF2E}" type="sibTrans">
      <dgm:prSet/>
      <dgm:spPr/>
      <dgm:t>
        <a:bodyPr/>
        <a:lstStyle/>
        <a:p>
          <a:endParaRPr lang="zh-CN" altLang="en-US"/>
        </a:p>
      </dgm:t>
    </dgm:pt>
    <dgm:pt modelId="{2225EDEF-6C9A-4CB6-BDC7-304607399B9E}">
      <dgm:prSet/>
      <dgm:spPr/>
      <dgm:t>
        <a:bodyPr/>
        <a:lstStyle/>
        <a:p>
          <a:pPr algn="l"/>
          <a:r>
            <a:rPr lang="en-US" b="1" baseline="0" dirty="0"/>
            <a:t>4. </a:t>
          </a:r>
          <a:r>
            <a:rPr lang="en-US" b="1" baseline="0" dirty="0" err="1"/>
            <a:t>C#程序设计语言</a:t>
          </a:r>
          <a:r>
            <a:rPr lang="en-US" b="1" baseline="0" dirty="0"/>
            <a:t> </a:t>
          </a:r>
          <a:endParaRPr lang="zh-CN" dirty="0"/>
        </a:p>
      </dgm:t>
    </dgm:pt>
    <dgm:pt modelId="{AEDF5CF2-5143-4F61-883B-D91993C19111}" cxnId="{89F1E7B3-D2B7-4740-A7A1-22639E0385A1}" type="parTrans">
      <dgm:prSet/>
      <dgm:spPr/>
      <dgm:t>
        <a:bodyPr/>
        <a:lstStyle/>
        <a:p>
          <a:endParaRPr lang="zh-CN" altLang="en-US"/>
        </a:p>
      </dgm:t>
    </dgm:pt>
    <dgm:pt modelId="{3F09692C-F6E9-4909-A17D-670A9791531D}" cxnId="{89F1E7B3-D2B7-4740-A7A1-22639E0385A1}" type="sibTrans">
      <dgm:prSet/>
      <dgm:spPr/>
      <dgm:t>
        <a:bodyPr/>
        <a:lstStyle/>
        <a:p>
          <a:endParaRPr lang="zh-CN" altLang="en-US"/>
        </a:p>
      </dgm:t>
    </dgm:pt>
    <dgm:pt modelId="{25504E13-A793-41F6-AA4E-EC6C0145BDB1}">
      <dgm:prSet custT="1"/>
      <dgm:spPr/>
      <dgm:t>
        <a:bodyPr/>
        <a:lstStyle/>
        <a:p>
          <a:r>
            <a:rPr lang="en-US" sz="1200" b="0" baseline="0" dirty="0" err="1"/>
            <a:t>微软公司开发的一种现代面向对象的程序设计语言</a:t>
          </a:r>
          <a:r>
            <a:rPr lang="en-US" sz="1200" b="0" baseline="0" dirty="0"/>
            <a:t>。</a:t>
          </a:r>
          <a:endParaRPr lang="zh-CN" sz="1200" dirty="0"/>
        </a:p>
      </dgm:t>
    </dgm:pt>
    <dgm:pt modelId="{6AF00455-4A66-4DA6-B4A1-91DB1E52DEC6}" cxnId="{9D8D30C8-BB26-4421-B403-CF7A7EA6AEC8}" type="parTrans">
      <dgm:prSet/>
      <dgm:spPr/>
      <dgm:t>
        <a:bodyPr/>
        <a:lstStyle/>
        <a:p>
          <a:endParaRPr lang="zh-CN" altLang="en-US"/>
        </a:p>
      </dgm:t>
    </dgm:pt>
    <dgm:pt modelId="{B3DFF430-DFE0-4861-93CF-6F30A143CBF3}" cxnId="{9D8D30C8-BB26-4421-B403-CF7A7EA6AEC8}" type="sibTrans">
      <dgm:prSet/>
      <dgm:spPr/>
      <dgm:t>
        <a:bodyPr/>
        <a:lstStyle/>
        <a:p>
          <a:endParaRPr lang="zh-CN" altLang="en-US"/>
        </a:p>
      </dgm:t>
    </dgm:pt>
    <dgm:pt modelId="{CDBA2414-2E9D-47B3-B738-782AF8115FD4}">
      <dgm:prSet custT="1"/>
      <dgm:spPr/>
      <dgm:t>
        <a:bodyPr/>
        <a:lstStyle/>
        <a:p>
          <a:r>
            <a:rPr lang="en-US" sz="1200" b="0" baseline="0" dirty="0" err="1"/>
            <a:t>也是一种对面向组件</a:t>
          </a:r>
          <a:r>
            <a:rPr lang="en-US" sz="1200" b="0" baseline="0" dirty="0"/>
            <a:t>(Component-Oriented)</a:t>
          </a:r>
          <a:r>
            <a:rPr lang="en-US" sz="1200" b="0" baseline="0" dirty="0" err="1"/>
            <a:t>的语言</a:t>
          </a:r>
          <a:r>
            <a:rPr lang="en-US" sz="1200" b="0" baseline="0" dirty="0"/>
            <a:t>。</a:t>
          </a:r>
          <a:endParaRPr lang="zh-CN" sz="1200" dirty="0"/>
        </a:p>
      </dgm:t>
    </dgm:pt>
    <dgm:pt modelId="{B3E756B2-B86F-4385-87D3-BFC77BB01089}" cxnId="{A69F8265-FBF2-4FD2-A526-2F803DBB3B81}" type="parTrans">
      <dgm:prSet/>
      <dgm:spPr/>
      <dgm:t>
        <a:bodyPr/>
        <a:lstStyle/>
        <a:p>
          <a:endParaRPr lang="zh-CN" altLang="en-US"/>
        </a:p>
      </dgm:t>
    </dgm:pt>
    <dgm:pt modelId="{1EA6CF66-D754-4C5E-99D9-4958E83311B8}" cxnId="{A69F8265-FBF2-4FD2-A526-2F803DBB3B81}" type="sibTrans">
      <dgm:prSet/>
      <dgm:spPr/>
      <dgm:t>
        <a:bodyPr/>
        <a:lstStyle/>
        <a:p>
          <a:endParaRPr lang="zh-CN" altLang="en-US"/>
        </a:p>
      </dgm:t>
    </dgm:pt>
    <dgm:pt modelId="{D0971C20-0F2B-4A8E-87CC-253ABF3CC248}">
      <dgm:prSet/>
      <dgm:spPr/>
      <dgm:t>
        <a:bodyPr/>
        <a:lstStyle/>
        <a:p>
          <a:r>
            <a:rPr lang="en-US" b="1" baseline="0"/>
            <a:t>5. Java程序设计语言 </a:t>
          </a:r>
          <a:endParaRPr lang="zh-CN"/>
        </a:p>
      </dgm:t>
    </dgm:pt>
    <dgm:pt modelId="{B7A9FDEE-62EB-4680-A672-20425C1265FF}" cxnId="{D0457566-93C4-4D29-9677-AD5EA01198CF}" type="parTrans">
      <dgm:prSet/>
      <dgm:spPr/>
      <dgm:t>
        <a:bodyPr/>
        <a:lstStyle/>
        <a:p>
          <a:endParaRPr lang="zh-CN" altLang="en-US"/>
        </a:p>
      </dgm:t>
    </dgm:pt>
    <dgm:pt modelId="{83FFA13D-6DDB-4A64-8D58-DE8A59D0D730}" cxnId="{D0457566-93C4-4D29-9677-AD5EA01198CF}" type="sibTrans">
      <dgm:prSet/>
      <dgm:spPr/>
      <dgm:t>
        <a:bodyPr/>
        <a:lstStyle/>
        <a:p>
          <a:endParaRPr lang="zh-CN" altLang="en-US"/>
        </a:p>
      </dgm:t>
    </dgm:pt>
    <dgm:pt modelId="{C4278CD7-837E-4141-A5DE-E7F99BCCD3E5}">
      <dgm:prSet custT="1"/>
      <dgm:spPr/>
      <dgm:t>
        <a:bodyPr/>
        <a:lstStyle/>
        <a:p>
          <a:r>
            <a:rPr lang="zh-CN" altLang="en-US" sz="1200" b="0" baseline="0" dirty="0"/>
            <a:t>不仅</a:t>
          </a:r>
          <a:r>
            <a:rPr lang="en-US" sz="1200" b="0" baseline="0" dirty="0" err="1"/>
            <a:t>对于分布式网络环境</a:t>
          </a:r>
          <a:r>
            <a:rPr lang="zh-CN" altLang="en-US" sz="1200" b="0" baseline="0" dirty="0"/>
            <a:t>具有</a:t>
          </a:r>
          <a:r>
            <a:rPr lang="en-US" sz="1200" b="0" baseline="0" dirty="0" err="1"/>
            <a:t>重要价值</a:t>
          </a:r>
          <a:r>
            <a:rPr lang="zh-CN" altLang="en-US" sz="1200" b="0" baseline="0" dirty="0"/>
            <a:t>，也是</a:t>
          </a:r>
          <a:r>
            <a:rPr lang="en-US" sz="1200" b="0" baseline="0" dirty="0" err="1"/>
            <a:t>一种通用编程语言，适用于构建各种不依赖于网络特性的应用，并可满足不同</a:t>
          </a:r>
          <a:r>
            <a:rPr lang="zh-CN" altLang="en-US" sz="1200" b="0" baseline="0" dirty="0"/>
            <a:t>的</a:t>
          </a:r>
          <a:r>
            <a:rPr lang="en-US" sz="1200" b="0" baseline="0" dirty="0" err="1"/>
            <a:t>需求</a:t>
          </a:r>
          <a:r>
            <a:rPr lang="en-US" sz="1200" b="0" baseline="0" dirty="0"/>
            <a:t>。</a:t>
          </a:r>
          <a:endParaRPr lang="zh-CN" sz="1200" dirty="0"/>
        </a:p>
      </dgm:t>
    </dgm:pt>
    <dgm:pt modelId="{6D129C02-939C-4A85-9093-E7EC873DAEF0}" cxnId="{FE027C4F-C430-4FA6-8680-2D8183AE4CEF}" type="parTrans">
      <dgm:prSet/>
      <dgm:spPr/>
      <dgm:t>
        <a:bodyPr/>
        <a:lstStyle/>
        <a:p>
          <a:endParaRPr lang="zh-CN" altLang="en-US"/>
        </a:p>
      </dgm:t>
    </dgm:pt>
    <dgm:pt modelId="{E6CB2A55-9488-4F05-B72E-005A9A0FA949}" cxnId="{FE027C4F-C430-4FA6-8680-2D8183AE4CEF}" type="sibTrans">
      <dgm:prSet/>
      <dgm:spPr/>
      <dgm:t>
        <a:bodyPr/>
        <a:lstStyle/>
        <a:p>
          <a:endParaRPr lang="zh-CN" altLang="en-US"/>
        </a:p>
      </dgm:t>
    </dgm:pt>
    <dgm:pt modelId="{9481A9A3-00F8-4A41-9149-43F2832EA021}" type="pres">
      <dgm:prSet presAssocID="{DA2367CC-4551-4B13-BFF3-36DBA95C5466}" presName="Name0" presStyleCnt="0">
        <dgm:presLayoutVars>
          <dgm:dir/>
          <dgm:animLvl val="lvl"/>
          <dgm:resizeHandles val="exact"/>
        </dgm:presLayoutVars>
      </dgm:prSet>
      <dgm:spPr/>
    </dgm:pt>
    <dgm:pt modelId="{E8FDFE8B-2FD9-4553-B4D7-DFB54DF841AF}" type="pres">
      <dgm:prSet presAssocID="{F3CCEEAB-AA6B-4ACA-8C77-7266AE5E2BBA}" presName="linNode" presStyleCnt="0"/>
      <dgm:spPr/>
    </dgm:pt>
    <dgm:pt modelId="{F248E036-DAC3-4D04-A376-58158E7CC424}" type="pres">
      <dgm:prSet presAssocID="{F3CCEEAB-AA6B-4ACA-8C77-7266AE5E2BBA}" presName="parentText" presStyleLbl="node1" presStyleIdx="0" presStyleCnt="5">
        <dgm:presLayoutVars>
          <dgm:chMax val="1"/>
          <dgm:bulletEnabled val="1"/>
        </dgm:presLayoutVars>
      </dgm:prSet>
      <dgm:spPr/>
    </dgm:pt>
    <dgm:pt modelId="{D469D9BE-E1CF-4A2B-9429-E7F18F445535}" type="pres">
      <dgm:prSet presAssocID="{F3CCEEAB-AA6B-4ACA-8C77-7266AE5E2BBA}" presName="descendantText" presStyleLbl="alignAccFollowNode1" presStyleIdx="0" presStyleCnt="5">
        <dgm:presLayoutVars>
          <dgm:bulletEnabled val="1"/>
        </dgm:presLayoutVars>
      </dgm:prSet>
      <dgm:spPr/>
    </dgm:pt>
    <dgm:pt modelId="{8F5DA81E-716F-4010-849C-D27CF438BDC2}" type="pres">
      <dgm:prSet presAssocID="{92E02BCC-DBC7-4812-98F1-D05F18B0D0BE}" presName="sp" presStyleCnt="0"/>
      <dgm:spPr/>
    </dgm:pt>
    <dgm:pt modelId="{B61E0BAB-E085-4836-A185-8564CA2F20A7}" type="pres">
      <dgm:prSet presAssocID="{2E0F15C6-3A61-41EE-AF5B-7A224FC17367}" presName="linNode" presStyleCnt="0"/>
      <dgm:spPr/>
    </dgm:pt>
    <dgm:pt modelId="{30BCB7C3-87D4-4481-BA06-339B7774C3D2}" type="pres">
      <dgm:prSet presAssocID="{2E0F15C6-3A61-41EE-AF5B-7A224FC17367}" presName="parentText" presStyleLbl="node1" presStyleIdx="1" presStyleCnt="5">
        <dgm:presLayoutVars>
          <dgm:chMax val="1"/>
          <dgm:bulletEnabled val="1"/>
        </dgm:presLayoutVars>
      </dgm:prSet>
      <dgm:spPr/>
    </dgm:pt>
    <dgm:pt modelId="{09561AA2-0E1F-4606-8BA2-108347DF581E}" type="pres">
      <dgm:prSet presAssocID="{2E0F15C6-3A61-41EE-AF5B-7A224FC17367}" presName="descendantText" presStyleLbl="alignAccFollowNode1" presStyleIdx="1" presStyleCnt="5">
        <dgm:presLayoutVars>
          <dgm:bulletEnabled val="1"/>
        </dgm:presLayoutVars>
      </dgm:prSet>
      <dgm:spPr/>
    </dgm:pt>
    <dgm:pt modelId="{7792DAFA-E9D5-43FC-9144-8A4B2B0DAC75}" type="pres">
      <dgm:prSet presAssocID="{BF6FFE3A-F512-4086-ABA0-CA1567977BAA}" presName="sp" presStyleCnt="0"/>
      <dgm:spPr/>
    </dgm:pt>
    <dgm:pt modelId="{638F64D5-96DE-4962-AB73-380793A53722}" type="pres">
      <dgm:prSet presAssocID="{904C94C6-997D-4990-8292-2CFDB8E911E1}" presName="linNode" presStyleCnt="0"/>
      <dgm:spPr/>
    </dgm:pt>
    <dgm:pt modelId="{80CB2308-F9FE-4554-9B48-A4CE5572817F}" type="pres">
      <dgm:prSet presAssocID="{904C94C6-997D-4990-8292-2CFDB8E911E1}" presName="parentText" presStyleLbl="node1" presStyleIdx="2" presStyleCnt="5">
        <dgm:presLayoutVars>
          <dgm:chMax val="1"/>
          <dgm:bulletEnabled val="1"/>
        </dgm:presLayoutVars>
      </dgm:prSet>
      <dgm:spPr/>
    </dgm:pt>
    <dgm:pt modelId="{AE5FAF58-244E-4F2C-8169-A09648D9AEAD}" type="pres">
      <dgm:prSet presAssocID="{904C94C6-997D-4990-8292-2CFDB8E911E1}" presName="descendantText" presStyleLbl="alignAccFollowNode1" presStyleIdx="2" presStyleCnt="5">
        <dgm:presLayoutVars>
          <dgm:bulletEnabled val="1"/>
        </dgm:presLayoutVars>
      </dgm:prSet>
      <dgm:spPr/>
    </dgm:pt>
    <dgm:pt modelId="{C7C9C470-1343-465E-B06E-B867125884E5}" type="pres">
      <dgm:prSet presAssocID="{BCAA5AE3-F4B7-4899-A0B3-AC6545C4AB1F}" presName="sp" presStyleCnt="0"/>
      <dgm:spPr/>
    </dgm:pt>
    <dgm:pt modelId="{01A13B2F-6064-4877-AE4D-C3A3A6EE1FF8}" type="pres">
      <dgm:prSet presAssocID="{2225EDEF-6C9A-4CB6-BDC7-304607399B9E}" presName="linNode" presStyleCnt="0"/>
      <dgm:spPr/>
    </dgm:pt>
    <dgm:pt modelId="{F58B5DAA-45B0-4803-BAB7-C99DD5F2593B}" type="pres">
      <dgm:prSet presAssocID="{2225EDEF-6C9A-4CB6-BDC7-304607399B9E}" presName="parentText" presStyleLbl="node1" presStyleIdx="3" presStyleCnt="5">
        <dgm:presLayoutVars>
          <dgm:chMax val="1"/>
          <dgm:bulletEnabled val="1"/>
        </dgm:presLayoutVars>
      </dgm:prSet>
      <dgm:spPr/>
    </dgm:pt>
    <dgm:pt modelId="{8D8FC370-259E-408A-BEB7-CAB2AB3EF8ED}" type="pres">
      <dgm:prSet presAssocID="{2225EDEF-6C9A-4CB6-BDC7-304607399B9E}" presName="descendantText" presStyleLbl="alignAccFollowNode1" presStyleIdx="3" presStyleCnt="5">
        <dgm:presLayoutVars>
          <dgm:bulletEnabled val="1"/>
        </dgm:presLayoutVars>
      </dgm:prSet>
      <dgm:spPr/>
    </dgm:pt>
    <dgm:pt modelId="{3420FDEB-343F-4CDB-B317-498EF9E8EE97}" type="pres">
      <dgm:prSet presAssocID="{3F09692C-F6E9-4909-A17D-670A9791531D}" presName="sp" presStyleCnt="0"/>
      <dgm:spPr/>
    </dgm:pt>
    <dgm:pt modelId="{9A47A291-A376-49F9-B6CF-77AD9E8C2DE4}" type="pres">
      <dgm:prSet presAssocID="{D0971C20-0F2B-4A8E-87CC-253ABF3CC248}" presName="linNode" presStyleCnt="0"/>
      <dgm:spPr/>
    </dgm:pt>
    <dgm:pt modelId="{D26FF9BC-3AB0-423D-AE30-31EE4C41DF14}" type="pres">
      <dgm:prSet presAssocID="{D0971C20-0F2B-4A8E-87CC-253ABF3CC248}" presName="parentText" presStyleLbl="node1" presStyleIdx="4" presStyleCnt="5">
        <dgm:presLayoutVars>
          <dgm:chMax val="1"/>
          <dgm:bulletEnabled val="1"/>
        </dgm:presLayoutVars>
      </dgm:prSet>
      <dgm:spPr/>
    </dgm:pt>
    <dgm:pt modelId="{7D3694FD-3EBF-4628-82EE-E946CE0C90C0}" type="pres">
      <dgm:prSet presAssocID="{D0971C20-0F2B-4A8E-87CC-253ABF3CC248}" presName="descendantText" presStyleLbl="alignAccFollowNode1" presStyleIdx="4" presStyleCnt="5" custLinFactNeighborY="0">
        <dgm:presLayoutVars>
          <dgm:bulletEnabled val="1"/>
        </dgm:presLayoutVars>
      </dgm:prSet>
      <dgm:spPr/>
    </dgm:pt>
  </dgm:ptLst>
  <dgm:cxnLst>
    <dgm:cxn modelId="{3DE09F01-B0AF-45B3-834D-B4A4511EDF20}" type="presOf" srcId="{CDBA2414-2E9D-47B3-B738-782AF8115FD4}" destId="{8D8FC370-259E-408A-BEB7-CAB2AB3EF8ED}" srcOrd="0" destOrd="1" presId="urn:microsoft.com/office/officeart/2005/8/layout/vList5"/>
    <dgm:cxn modelId="{D166A003-5559-4E63-868E-9E32BAA152B5}" type="presOf" srcId="{2225EDEF-6C9A-4CB6-BDC7-304607399B9E}" destId="{F58B5DAA-45B0-4803-BAB7-C99DD5F2593B}" srcOrd="0" destOrd="0" presId="urn:microsoft.com/office/officeart/2005/8/layout/vList5"/>
    <dgm:cxn modelId="{DECF9205-2844-493D-A24A-F023FA0EE7F7}" type="presOf" srcId="{D365D3D2-3147-4157-B761-BABB43812E69}" destId="{D469D9BE-E1CF-4A2B-9429-E7F18F445535}" srcOrd="0" destOrd="0" presId="urn:microsoft.com/office/officeart/2005/8/layout/vList5"/>
    <dgm:cxn modelId="{9F547C0D-1A9A-4402-B7B7-1FCD358EFBEC}" srcId="{DA2367CC-4551-4B13-BFF3-36DBA95C5466}" destId="{2E0F15C6-3A61-41EE-AF5B-7A224FC17367}" srcOrd="1" destOrd="0" parTransId="{C2F512F7-C72F-4CB3-9E18-7FFCC4FC524E}" sibTransId="{BF6FFE3A-F512-4086-ABA0-CA1567977BAA}"/>
    <dgm:cxn modelId="{A29A3C2E-D3B9-46B6-8B8D-990EC907F621}" srcId="{2E0F15C6-3A61-41EE-AF5B-7A224FC17367}" destId="{077A26A4-4DA5-414F-87BC-820F8666D4D5}" srcOrd="0" destOrd="0" parTransId="{3CE3C26E-A752-4BDD-908A-81AC5047212A}" sibTransId="{841305F8-4D93-4648-B56D-F266332D6AB9}"/>
    <dgm:cxn modelId="{B51EE031-4E05-409B-BF59-0F49C572EF2E}" srcId="{904C94C6-997D-4990-8292-2CFDB8E911E1}" destId="{3E8726CD-8A2A-4E37-92EC-131D0E5ED544}" srcOrd="0" destOrd="0" parTransId="{9AFCCD50-A8AC-4F7E-8761-9D63DB751ECC}" sibTransId="{7D378709-E180-4F33-8B51-70FD11F40355}"/>
    <dgm:cxn modelId="{C5311962-690C-445A-8193-BE7EE2EF1C8E}" type="presOf" srcId="{3E8726CD-8A2A-4E37-92EC-131D0E5ED544}" destId="{AE5FAF58-244E-4F2C-8169-A09648D9AEAD}" srcOrd="0" destOrd="0" presId="urn:microsoft.com/office/officeart/2005/8/layout/vList5"/>
    <dgm:cxn modelId="{19AE4863-D427-4E50-BDF1-694572EB42CB}" type="presOf" srcId="{25504E13-A793-41F6-AA4E-EC6C0145BDB1}" destId="{8D8FC370-259E-408A-BEB7-CAB2AB3EF8ED}" srcOrd="0" destOrd="0" presId="urn:microsoft.com/office/officeart/2005/8/layout/vList5"/>
    <dgm:cxn modelId="{A69F8265-FBF2-4FD2-A526-2F803DBB3B81}" srcId="{2225EDEF-6C9A-4CB6-BDC7-304607399B9E}" destId="{CDBA2414-2E9D-47B3-B738-782AF8115FD4}" srcOrd="1" destOrd="0" parTransId="{B3E756B2-B86F-4385-87D3-BFC77BB01089}" sibTransId="{1EA6CF66-D754-4C5E-99D9-4958E83311B8}"/>
    <dgm:cxn modelId="{D0457566-93C4-4D29-9677-AD5EA01198CF}" srcId="{DA2367CC-4551-4B13-BFF3-36DBA95C5466}" destId="{D0971C20-0F2B-4A8E-87CC-253ABF3CC248}" srcOrd="4" destOrd="0" parTransId="{B7A9FDEE-62EB-4680-A672-20425C1265FF}" sibTransId="{83FFA13D-6DDB-4A64-8D58-DE8A59D0D730}"/>
    <dgm:cxn modelId="{FE027C4F-C430-4FA6-8680-2D8183AE4CEF}" srcId="{D0971C20-0F2B-4A8E-87CC-253ABF3CC248}" destId="{C4278CD7-837E-4141-A5DE-E7F99BCCD3E5}" srcOrd="0" destOrd="0" parTransId="{6D129C02-939C-4A85-9093-E7EC873DAEF0}" sibTransId="{E6CB2A55-9488-4F05-B72E-005A9A0FA949}"/>
    <dgm:cxn modelId="{D1C24150-116C-46D2-9883-7DF3073D7D3C}" srcId="{DA2367CC-4551-4B13-BFF3-36DBA95C5466}" destId="{F3CCEEAB-AA6B-4ACA-8C77-7266AE5E2BBA}" srcOrd="0" destOrd="0" parTransId="{CF7C3EDF-D9D0-4F4A-8ADB-5D71B22BF163}" sibTransId="{92E02BCC-DBC7-4812-98F1-D05F18B0D0BE}"/>
    <dgm:cxn modelId="{B9D4A289-1BDB-4C0C-9541-70ECAAF870F9}" type="presOf" srcId="{904C94C6-997D-4990-8292-2CFDB8E911E1}" destId="{80CB2308-F9FE-4554-9B48-A4CE5572817F}" srcOrd="0" destOrd="0" presId="urn:microsoft.com/office/officeart/2005/8/layout/vList5"/>
    <dgm:cxn modelId="{C3A5A18B-18C1-4B65-AB7C-DFB580C6BF1A}" type="presOf" srcId="{C4278CD7-837E-4141-A5DE-E7F99BCCD3E5}" destId="{7D3694FD-3EBF-4628-82EE-E946CE0C90C0}" srcOrd="0" destOrd="0" presId="urn:microsoft.com/office/officeart/2005/8/layout/vList5"/>
    <dgm:cxn modelId="{F8F74291-3DF8-406D-977C-D0E74629B8A6}" srcId="{F3CCEEAB-AA6B-4ACA-8C77-7266AE5E2BBA}" destId="{D365D3D2-3147-4157-B761-BABB43812E69}" srcOrd="0" destOrd="0" parTransId="{C03D0616-A6E9-444E-AA8D-61754A57FCD9}" sibTransId="{327ACF8F-A162-428B-8AF2-F6065124D655}"/>
    <dgm:cxn modelId="{5B5530A7-223C-40F4-84A9-5C1C30E2BD13}" type="presOf" srcId="{2E0F15C6-3A61-41EE-AF5B-7A224FC17367}" destId="{30BCB7C3-87D4-4481-BA06-339B7774C3D2}" srcOrd="0" destOrd="0" presId="urn:microsoft.com/office/officeart/2005/8/layout/vList5"/>
    <dgm:cxn modelId="{3F6C16AD-ED31-448C-8369-ACDC579CEB6A}" type="presOf" srcId="{077A26A4-4DA5-414F-87BC-820F8666D4D5}" destId="{09561AA2-0E1F-4606-8BA2-108347DF581E}" srcOrd="0" destOrd="0" presId="urn:microsoft.com/office/officeart/2005/8/layout/vList5"/>
    <dgm:cxn modelId="{89F1E7B3-D2B7-4740-A7A1-22639E0385A1}" srcId="{DA2367CC-4551-4B13-BFF3-36DBA95C5466}" destId="{2225EDEF-6C9A-4CB6-BDC7-304607399B9E}" srcOrd="3" destOrd="0" parTransId="{AEDF5CF2-5143-4F61-883B-D91993C19111}" sibTransId="{3F09692C-F6E9-4909-A17D-670A9791531D}"/>
    <dgm:cxn modelId="{4CFA79B9-208E-428C-9CC1-8B31DEB751B7}" type="presOf" srcId="{DA2367CC-4551-4B13-BFF3-36DBA95C5466}" destId="{9481A9A3-00F8-4A41-9149-43F2832EA021}" srcOrd="0" destOrd="0" presId="urn:microsoft.com/office/officeart/2005/8/layout/vList5"/>
    <dgm:cxn modelId="{A71CADC7-9386-4762-8396-7D74E082EC0B}" type="presOf" srcId="{D0971C20-0F2B-4A8E-87CC-253ABF3CC248}" destId="{D26FF9BC-3AB0-423D-AE30-31EE4C41DF14}" srcOrd="0" destOrd="0" presId="urn:microsoft.com/office/officeart/2005/8/layout/vList5"/>
    <dgm:cxn modelId="{9D8D30C8-BB26-4421-B403-CF7A7EA6AEC8}" srcId="{2225EDEF-6C9A-4CB6-BDC7-304607399B9E}" destId="{25504E13-A793-41F6-AA4E-EC6C0145BDB1}" srcOrd="0" destOrd="0" parTransId="{6AF00455-4A66-4DA6-B4A1-91DB1E52DEC6}" sibTransId="{B3DFF430-DFE0-4861-93CF-6F30A143CBF3}"/>
    <dgm:cxn modelId="{FF3DC8DB-E485-434A-9972-0FC39F0F716A}" srcId="{DA2367CC-4551-4B13-BFF3-36DBA95C5466}" destId="{904C94C6-997D-4990-8292-2CFDB8E911E1}" srcOrd="2" destOrd="0" parTransId="{3800440B-7F72-4951-81E8-05E4253390D1}" sibTransId="{BCAA5AE3-F4B7-4899-A0B3-AC6545C4AB1F}"/>
    <dgm:cxn modelId="{64243DFD-F0A3-4760-82B4-F21B115D53B4}" type="presOf" srcId="{F3CCEEAB-AA6B-4ACA-8C77-7266AE5E2BBA}" destId="{F248E036-DAC3-4D04-A376-58158E7CC424}" srcOrd="0" destOrd="0" presId="urn:microsoft.com/office/officeart/2005/8/layout/vList5"/>
    <dgm:cxn modelId="{1ACEBE72-35B7-4405-A8D8-CFA79DEF1992}" type="presParOf" srcId="{9481A9A3-00F8-4A41-9149-43F2832EA021}" destId="{E8FDFE8B-2FD9-4553-B4D7-DFB54DF841AF}" srcOrd="0" destOrd="0" presId="urn:microsoft.com/office/officeart/2005/8/layout/vList5"/>
    <dgm:cxn modelId="{01EDBD8F-943D-43D5-9B0E-9B4B934724D3}" type="presParOf" srcId="{E8FDFE8B-2FD9-4553-B4D7-DFB54DF841AF}" destId="{F248E036-DAC3-4D04-A376-58158E7CC424}" srcOrd="0" destOrd="0" presId="urn:microsoft.com/office/officeart/2005/8/layout/vList5"/>
    <dgm:cxn modelId="{33BA76C5-78AB-4A9D-9C0E-6A7F3B9DC638}" type="presParOf" srcId="{E8FDFE8B-2FD9-4553-B4D7-DFB54DF841AF}" destId="{D469D9BE-E1CF-4A2B-9429-E7F18F445535}" srcOrd="1" destOrd="0" presId="urn:microsoft.com/office/officeart/2005/8/layout/vList5"/>
    <dgm:cxn modelId="{359E8857-866C-4CD9-BAC2-B997F572C6D8}" type="presParOf" srcId="{9481A9A3-00F8-4A41-9149-43F2832EA021}" destId="{8F5DA81E-716F-4010-849C-D27CF438BDC2}" srcOrd="1" destOrd="0" presId="urn:microsoft.com/office/officeart/2005/8/layout/vList5"/>
    <dgm:cxn modelId="{56F2E64B-D5D3-4F84-ABE6-B03D54B46F72}" type="presParOf" srcId="{9481A9A3-00F8-4A41-9149-43F2832EA021}" destId="{B61E0BAB-E085-4836-A185-8564CA2F20A7}" srcOrd="2" destOrd="0" presId="urn:microsoft.com/office/officeart/2005/8/layout/vList5"/>
    <dgm:cxn modelId="{F0DFDD24-1343-4188-935C-17934DBC40F8}" type="presParOf" srcId="{B61E0BAB-E085-4836-A185-8564CA2F20A7}" destId="{30BCB7C3-87D4-4481-BA06-339B7774C3D2}" srcOrd="0" destOrd="0" presId="urn:microsoft.com/office/officeart/2005/8/layout/vList5"/>
    <dgm:cxn modelId="{AFDD6AAC-6D75-43B3-8599-79F4E35510E8}" type="presParOf" srcId="{B61E0BAB-E085-4836-A185-8564CA2F20A7}" destId="{09561AA2-0E1F-4606-8BA2-108347DF581E}" srcOrd="1" destOrd="0" presId="urn:microsoft.com/office/officeart/2005/8/layout/vList5"/>
    <dgm:cxn modelId="{DD8AFF74-167A-4AEF-9BDF-A02C07210E9F}" type="presParOf" srcId="{9481A9A3-00F8-4A41-9149-43F2832EA021}" destId="{7792DAFA-E9D5-43FC-9144-8A4B2B0DAC75}" srcOrd="3" destOrd="0" presId="urn:microsoft.com/office/officeart/2005/8/layout/vList5"/>
    <dgm:cxn modelId="{36BE3031-CF68-45F1-8322-9CC7F5D183D1}" type="presParOf" srcId="{9481A9A3-00F8-4A41-9149-43F2832EA021}" destId="{638F64D5-96DE-4962-AB73-380793A53722}" srcOrd="4" destOrd="0" presId="urn:microsoft.com/office/officeart/2005/8/layout/vList5"/>
    <dgm:cxn modelId="{1360A93F-A2DB-48AB-9902-F5E6B0590AC8}" type="presParOf" srcId="{638F64D5-96DE-4962-AB73-380793A53722}" destId="{80CB2308-F9FE-4554-9B48-A4CE5572817F}" srcOrd="0" destOrd="0" presId="urn:microsoft.com/office/officeart/2005/8/layout/vList5"/>
    <dgm:cxn modelId="{FDD254DB-C8D4-4166-BB4F-5462B6547BA3}" type="presParOf" srcId="{638F64D5-96DE-4962-AB73-380793A53722}" destId="{AE5FAF58-244E-4F2C-8169-A09648D9AEAD}" srcOrd="1" destOrd="0" presId="urn:microsoft.com/office/officeart/2005/8/layout/vList5"/>
    <dgm:cxn modelId="{6DAE286A-FEAB-4DF9-A8AC-42EEC61CEFD3}" type="presParOf" srcId="{9481A9A3-00F8-4A41-9149-43F2832EA021}" destId="{C7C9C470-1343-465E-B06E-B867125884E5}" srcOrd="5" destOrd="0" presId="urn:microsoft.com/office/officeart/2005/8/layout/vList5"/>
    <dgm:cxn modelId="{117B97B3-08CB-4134-9378-DCAA53B8E2FE}" type="presParOf" srcId="{9481A9A3-00F8-4A41-9149-43F2832EA021}" destId="{01A13B2F-6064-4877-AE4D-C3A3A6EE1FF8}" srcOrd="6" destOrd="0" presId="urn:microsoft.com/office/officeart/2005/8/layout/vList5"/>
    <dgm:cxn modelId="{61BB90A9-6B4E-436F-9054-37A658B52E15}" type="presParOf" srcId="{01A13B2F-6064-4877-AE4D-C3A3A6EE1FF8}" destId="{F58B5DAA-45B0-4803-BAB7-C99DD5F2593B}" srcOrd="0" destOrd="0" presId="urn:microsoft.com/office/officeart/2005/8/layout/vList5"/>
    <dgm:cxn modelId="{13439239-6309-40E2-A02B-C5D940A7ECB4}" type="presParOf" srcId="{01A13B2F-6064-4877-AE4D-C3A3A6EE1FF8}" destId="{8D8FC370-259E-408A-BEB7-CAB2AB3EF8ED}" srcOrd="1" destOrd="0" presId="urn:microsoft.com/office/officeart/2005/8/layout/vList5"/>
    <dgm:cxn modelId="{8F475669-AC08-4627-903E-378B8B83A383}" type="presParOf" srcId="{9481A9A3-00F8-4A41-9149-43F2832EA021}" destId="{3420FDEB-343F-4CDB-B317-498EF9E8EE97}" srcOrd="7" destOrd="0" presId="urn:microsoft.com/office/officeart/2005/8/layout/vList5"/>
    <dgm:cxn modelId="{3BDD8BA6-FCB5-4487-BB3F-8E1230118D4F}" type="presParOf" srcId="{9481A9A3-00F8-4A41-9149-43F2832EA021}" destId="{9A47A291-A376-49F9-B6CF-77AD9E8C2DE4}" srcOrd="8" destOrd="0" presId="urn:microsoft.com/office/officeart/2005/8/layout/vList5"/>
    <dgm:cxn modelId="{AEEE0020-70F5-4AB9-AEEF-2BE629949814}" type="presParOf" srcId="{9A47A291-A376-49F9-B6CF-77AD9E8C2DE4}" destId="{D26FF9BC-3AB0-423D-AE30-31EE4C41DF14}" srcOrd="0" destOrd="0" presId="urn:microsoft.com/office/officeart/2005/8/layout/vList5"/>
    <dgm:cxn modelId="{75967BEE-8B60-4209-82C5-30789EBC2C4E}" type="presParOf" srcId="{9A47A291-A376-49F9-B6CF-77AD9E8C2DE4}" destId="{7D3694FD-3EBF-4628-82EE-E946CE0C90C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B2F8FE-0A89-4CDE-883D-EE8C22094D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DD2624C3-CE52-4EC4-AA21-CA9D8F2385B0}">
      <dgm:prSet phldr="0" custT="0"/>
      <dgm:spPr/>
      <dgm:t>
        <a:bodyPr vert="horz" wrap="square"/>
        <a:p>
          <a:pPr>
            <a:lnSpc>
              <a:spcPct val="100000"/>
            </a:lnSpc>
            <a:spcBef>
              <a:spcPct val="0"/>
            </a:spcBef>
            <a:spcAft>
              <a:spcPct val="35000"/>
            </a:spcAft>
          </a:pPr>
          <a:r>
            <a:rPr lang="zh-CN" b="0" baseline="0"/>
            <a:t>典型的面向对象方法</a:t>
          </a:r>
          <a:r>
            <a:rPr lang="zh-CN"/>
            <a:t/>
          </a:r>
          <a:endParaRPr lang="zh-CN"/>
        </a:p>
      </dgm:t>
    </dgm:pt>
    <dgm:pt modelId="{713B6637-D883-4EC7-8611-7EC4AAC21078}" cxnId="{2F1CA66C-03F1-4CAC-96E1-70E51C0FB483}" type="parTrans">
      <dgm:prSet/>
      <dgm:spPr/>
      <dgm:t>
        <a:bodyPr/>
        <a:lstStyle/>
        <a:p>
          <a:endParaRPr lang="zh-CN" altLang="en-US"/>
        </a:p>
      </dgm:t>
    </dgm:pt>
    <dgm:pt modelId="{47EAFBF1-6F8B-47A6-A6EA-A7603F71BD1B}" cxnId="{2F1CA66C-03F1-4CAC-96E1-70E51C0FB483}" type="sibTrans">
      <dgm:prSet/>
      <dgm:spPr/>
      <dgm:t>
        <a:bodyPr/>
        <a:lstStyle/>
        <a:p>
          <a:endParaRPr lang="zh-CN" altLang="en-US"/>
        </a:p>
      </dgm:t>
    </dgm:pt>
    <dgm:pt modelId="{0E45CAF3-D3C6-4DA8-B941-C322E394C98E}">
      <dgm:prSet/>
      <dgm:spPr/>
      <dgm:t>
        <a:bodyPr/>
        <a:lstStyle/>
        <a:p>
          <a:r>
            <a:rPr lang="zh-CN" b="0" baseline="0" dirty="0"/>
            <a:t>Coad-Yourdon方法</a:t>
          </a:r>
          <a:endParaRPr lang="zh-CN" dirty="0"/>
        </a:p>
      </dgm:t>
    </dgm:pt>
    <dgm:pt modelId="{C54191CA-30F4-4BDC-B46B-EF1454C21424}" cxnId="{FA898F8A-3F74-4E0A-9265-7E0B8CA77387}" type="parTrans">
      <dgm:prSet/>
      <dgm:spPr/>
      <dgm:t>
        <a:bodyPr/>
        <a:lstStyle/>
        <a:p>
          <a:endParaRPr lang="zh-CN" altLang="en-US"/>
        </a:p>
      </dgm:t>
    </dgm:pt>
    <dgm:pt modelId="{ACAB3137-17E5-4F1A-9AE2-F4F38F2F70CF}" cxnId="{FA898F8A-3F74-4E0A-9265-7E0B8CA77387}" type="sibTrans">
      <dgm:prSet/>
      <dgm:spPr/>
      <dgm:t>
        <a:bodyPr/>
        <a:lstStyle/>
        <a:p>
          <a:endParaRPr lang="zh-CN" altLang="en-US"/>
        </a:p>
      </dgm:t>
    </dgm:pt>
    <dgm:pt modelId="{251BC80A-A228-4DA6-89A8-400F584B5960}">
      <dgm:prSet/>
      <dgm:spPr/>
      <dgm:t>
        <a:bodyPr/>
        <a:lstStyle/>
        <a:p>
          <a:r>
            <a:rPr lang="zh-CN" b="0" baseline="0"/>
            <a:t>Rumbaugh方法</a:t>
          </a:r>
          <a:endParaRPr lang="zh-CN"/>
        </a:p>
      </dgm:t>
    </dgm:pt>
    <dgm:pt modelId="{F340171B-91D0-4FAA-8B1B-6831B9F14556}" cxnId="{0F9E76D7-DD67-4C9C-9EA3-B68647B71048}" type="parTrans">
      <dgm:prSet/>
      <dgm:spPr/>
      <dgm:t>
        <a:bodyPr/>
        <a:lstStyle/>
        <a:p>
          <a:endParaRPr lang="zh-CN" altLang="en-US"/>
        </a:p>
      </dgm:t>
    </dgm:pt>
    <dgm:pt modelId="{546D36D5-18F7-426E-8BF2-F09393F4C78B}" cxnId="{0F9E76D7-DD67-4C9C-9EA3-B68647B71048}" type="sibTrans">
      <dgm:prSet/>
      <dgm:spPr/>
      <dgm:t>
        <a:bodyPr/>
        <a:lstStyle/>
        <a:p>
          <a:endParaRPr lang="zh-CN" altLang="en-US"/>
        </a:p>
      </dgm:t>
    </dgm:pt>
    <dgm:pt modelId="{43D08413-BBFC-497A-8DDD-B1C8B592BF30}">
      <dgm:prSet/>
      <dgm:spPr/>
      <dgm:t>
        <a:bodyPr/>
        <a:lstStyle/>
        <a:p>
          <a:r>
            <a:rPr lang="zh-CN" b="0" baseline="0"/>
            <a:t>Booch方法</a:t>
          </a:r>
          <a:endParaRPr lang="zh-CN"/>
        </a:p>
      </dgm:t>
    </dgm:pt>
    <dgm:pt modelId="{9F2F55CC-4EED-401C-9757-D44BDDE54EF8}" cxnId="{20FAE95E-EF79-4197-B5C5-11DFCA81A9E7}" type="parTrans">
      <dgm:prSet/>
      <dgm:spPr/>
      <dgm:t>
        <a:bodyPr/>
        <a:lstStyle/>
        <a:p>
          <a:endParaRPr lang="zh-CN" altLang="en-US"/>
        </a:p>
      </dgm:t>
    </dgm:pt>
    <dgm:pt modelId="{46DD6500-4F5A-48CA-8E94-AB20994D2A58}" cxnId="{20FAE95E-EF79-4197-B5C5-11DFCA81A9E7}" type="sibTrans">
      <dgm:prSet/>
      <dgm:spPr/>
      <dgm:t>
        <a:bodyPr/>
        <a:lstStyle/>
        <a:p>
          <a:endParaRPr lang="zh-CN" altLang="en-US"/>
        </a:p>
      </dgm:t>
    </dgm:pt>
    <dgm:pt modelId="{D1E6645C-2383-4D26-8E34-6CAE37C00004}">
      <dgm:prSet/>
      <dgm:spPr/>
      <dgm:t>
        <a:bodyPr/>
        <a:lstStyle/>
        <a:p>
          <a:r>
            <a:rPr lang="zh-CN" b="0" baseline="0"/>
            <a:t>Wirfs-Brock方法</a:t>
          </a:r>
          <a:endParaRPr lang="zh-CN"/>
        </a:p>
      </dgm:t>
    </dgm:pt>
    <dgm:pt modelId="{00C66487-7BCD-468A-950F-443F0BB801B9}" cxnId="{A7A7A6A5-0C0D-4F1A-A304-BB31C05D3CBA}" type="parTrans">
      <dgm:prSet/>
      <dgm:spPr/>
      <dgm:t>
        <a:bodyPr/>
        <a:lstStyle/>
        <a:p>
          <a:endParaRPr lang="zh-CN" altLang="en-US"/>
        </a:p>
      </dgm:t>
    </dgm:pt>
    <dgm:pt modelId="{BFC36E3F-CAD0-49BB-A304-5D3DF215DD40}" cxnId="{A7A7A6A5-0C0D-4F1A-A304-BB31C05D3CBA}" type="sibTrans">
      <dgm:prSet/>
      <dgm:spPr/>
      <dgm:t>
        <a:bodyPr/>
        <a:lstStyle/>
        <a:p>
          <a:endParaRPr lang="zh-CN" altLang="en-US"/>
        </a:p>
      </dgm:t>
    </dgm:pt>
    <dgm:pt modelId="{BC0EA5A3-CE85-4A5A-B96D-16C32C3D4B3C}">
      <dgm:prSet/>
      <dgm:spPr/>
      <dgm:t>
        <a:bodyPr/>
        <a:lstStyle/>
        <a:p>
          <a:r>
            <a:rPr lang="zh-CN" b="0" baseline="0"/>
            <a:t>Jacobson方法</a:t>
          </a:r>
          <a:endParaRPr lang="zh-CN"/>
        </a:p>
      </dgm:t>
    </dgm:pt>
    <dgm:pt modelId="{D2C38508-BE19-48D0-85CC-09648BC2527A}" cxnId="{92F18B07-AFAC-4627-8366-506F42F425A3}" type="parTrans">
      <dgm:prSet/>
      <dgm:spPr/>
      <dgm:t>
        <a:bodyPr/>
        <a:lstStyle/>
        <a:p>
          <a:endParaRPr lang="zh-CN" altLang="en-US"/>
        </a:p>
      </dgm:t>
    </dgm:pt>
    <dgm:pt modelId="{ABA19C35-9811-4078-9B73-FBA3606FA876}" cxnId="{92F18B07-AFAC-4627-8366-506F42F425A3}" type="sibTrans">
      <dgm:prSet/>
      <dgm:spPr/>
      <dgm:t>
        <a:bodyPr/>
        <a:lstStyle/>
        <a:p>
          <a:endParaRPr lang="zh-CN" altLang="en-US"/>
        </a:p>
      </dgm:t>
    </dgm:pt>
    <dgm:pt modelId="{8A049973-4856-4BE6-882D-83F6B58F25C4}">
      <dgm:prSet/>
      <dgm:spPr/>
      <dgm:t>
        <a:bodyPr/>
        <a:lstStyle/>
        <a:p>
          <a:r>
            <a:rPr lang="zh-CN" b="0" baseline="0"/>
            <a:t>VMT（Visual Modeling Technique）方法</a:t>
          </a:r>
          <a:endParaRPr lang="zh-CN"/>
        </a:p>
      </dgm:t>
    </dgm:pt>
    <dgm:pt modelId="{4CA4C1D9-6712-4102-B628-19B823350DC9}" cxnId="{D08F7116-EBA5-49BE-8AC0-924B6F56B7CD}" type="parTrans">
      <dgm:prSet/>
      <dgm:spPr/>
      <dgm:t>
        <a:bodyPr/>
        <a:lstStyle/>
        <a:p>
          <a:endParaRPr lang="zh-CN" altLang="en-US"/>
        </a:p>
      </dgm:t>
    </dgm:pt>
    <dgm:pt modelId="{C8F6635F-1955-4272-99F2-FFDCF86F69B2}" cxnId="{D08F7116-EBA5-49BE-8AC0-924B6F56B7CD}" type="sibTrans">
      <dgm:prSet/>
      <dgm:spPr/>
      <dgm:t>
        <a:bodyPr/>
        <a:lstStyle/>
        <a:p>
          <a:endParaRPr lang="zh-CN" altLang="en-US"/>
        </a:p>
      </dgm:t>
    </dgm:pt>
    <dgm:pt modelId="{E8A54513-A3B5-4F0F-8FD4-5D36953E60B4}" type="pres">
      <dgm:prSet presAssocID="{9EB2F8FE-0A89-4CDE-883D-EE8C22094DE7}" presName="linear" presStyleCnt="0">
        <dgm:presLayoutVars>
          <dgm:animLvl val="lvl"/>
          <dgm:resizeHandles val="exact"/>
        </dgm:presLayoutVars>
      </dgm:prSet>
      <dgm:spPr/>
    </dgm:pt>
    <dgm:pt modelId="{2BA2FA34-B546-487C-A0FA-6597D7FEC845}" type="pres">
      <dgm:prSet presAssocID="{DD2624C3-CE52-4EC4-AA21-CA9D8F2385B0}" presName="parentText" presStyleLbl="node1" presStyleIdx="0" presStyleCnt="1">
        <dgm:presLayoutVars>
          <dgm:chMax val="0"/>
          <dgm:bulletEnabled val="1"/>
        </dgm:presLayoutVars>
      </dgm:prSet>
      <dgm:spPr/>
    </dgm:pt>
    <dgm:pt modelId="{C30F9893-8AA1-4EA1-8E90-89C608459168}" type="pres">
      <dgm:prSet presAssocID="{DD2624C3-CE52-4EC4-AA21-CA9D8F2385B0}" presName="childText" presStyleLbl="revTx" presStyleIdx="0" presStyleCnt="1">
        <dgm:presLayoutVars>
          <dgm:bulletEnabled val="1"/>
        </dgm:presLayoutVars>
      </dgm:prSet>
      <dgm:spPr/>
    </dgm:pt>
  </dgm:ptLst>
  <dgm:cxnLst>
    <dgm:cxn modelId="{2F1CA66C-03F1-4CAC-96E1-70E51C0FB483}" srcId="{9EB2F8FE-0A89-4CDE-883D-EE8C22094DE7}" destId="{DD2624C3-CE52-4EC4-AA21-CA9D8F2385B0}" srcOrd="0" destOrd="0" parTransId="{713B6637-D883-4EC7-8611-7EC4AAC21078}" sibTransId="{47EAFBF1-6F8B-47A6-A6EA-A7603F71BD1B}"/>
    <dgm:cxn modelId="{FA898F8A-3F74-4E0A-9265-7E0B8CA77387}" srcId="{DD2624C3-CE52-4EC4-AA21-CA9D8F2385B0}" destId="{0E45CAF3-D3C6-4DA8-B941-C322E394C98E}" srcOrd="0" destOrd="0" parTransId="{C54191CA-30F4-4BDC-B46B-EF1454C21424}" sibTransId="{ACAB3137-17E5-4F1A-9AE2-F4F38F2F70CF}"/>
    <dgm:cxn modelId="{0F9E76D7-DD67-4C9C-9EA3-B68647B71048}" srcId="{DD2624C3-CE52-4EC4-AA21-CA9D8F2385B0}" destId="{251BC80A-A228-4DA6-89A8-400F584B5960}" srcOrd="1" destOrd="0" parTransId="{F340171B-91D0-4FAA-8B1B-6831B9F14556}" sibTransId="{546D36D5-18F7-426E-8BF2-F09393F4C78B}"/>
    <dgm:cxn modelId="{20FAE95E-EF79-4197-B5C5-11DFCA81A9E7}" srcId="{DD2624C3-CE52-4EC4-AA21-CA9D8F2385B0}" destId="{43D08413-BBFC-497A-8DDD-B1C8B592BF30}" srcOrd="2" destOrd="0" parTransId="{9F2F55CC-4EED-401C-9757-D44BDDE54EF8}" sibTransId="{46DD6500-4F5A-48CA-8E94-AB20994D2A58}"/>
    <dgm:cxn modelId="{A7A7A6A5-0C0D-4F1A-A304-BB31C05D3CBA}" srcId="{DD2624C3-CE52-4EC4-AA21-CA9D8F2385B0}" destId="{D1E6645C-2383-4D26-8E34-6CAE37C00004}" srcOrd="3" destOrd="0" parTransId="{00C66487-7BCD-468A-950F-443F0BB801B9}" sibTransId="{BFC36E3F-CAD0-49BB-A304-5D3DF215DD40}"/>
    <dgm:cxn modelId="{92F18B07-AFAC-4627-8366-506F42F425A3}" srcId="{DD2624C3-CE52-4EC4-AA21-CA9D8F2385B0}" destId="{BC0EA5A3-CE85-4A5A-B96D-16C32C3D4B3C}" srcOrd="4" destOrd="0" parTransId="{D2C38508-BE19-48D0-85CC-09648BC2527A}" sibTransId="{ABA19C35-9811-4078-9B73-FBA3606FA876}"/>
    <dgm:cxn modelId="{D08F7116-EBA5-49BE-8AC0-924B6F56B7CD}" srcId="{DD2624C3-CE52-4EC4-AA21-CA9D8F2385B0}" destId="{8A049973-4856-4BE6-882D-83F6B58F25C4}" srcOrd="5" destOrd="0" parTransId="{4CA4C1D9-6712-4102-B628-19B823350DC9}" sibTransId="{C8F6635F-1955-4272-99F2-FFDCF86F69B2}"/>
    <dgm:cxn modelId="{B9E5EF1F-5FF4-4158-811C-4C140E226C32}" type="presOf" srcId="{9EB2F8FE-0A89-4CDE-883D-EE8C22094DE7}" destId="{E8A54513-A3B5-4F0F-8FD4-5D36953E60B4}" srcOrd="0" destOrd="0" presId="urn:microsoft.com/office/officeart/2005/8/layout/vList2"/>
    <dgm:cxn modelId="{88DE664E-69A0-49B2-BFE0-0DA0896B6C54}" type="presParOf" srcId="{E8A54513-A3B5-4F0F-8FD4-5D36953E60B4}" destId="{2BA2FA34-B546-487C-A0FA-6597D7FEC845}" srcOrd="0" destOrd="0" presId="urn:microsoft.com/office/officeart/2005/8/layout/vList2"/>
    <dgm:cxn modelId="{E4A0E134-A857-4634-9625-334690474A76}" type="presOf" srcId="{DD2624C3-CE52-4EC4-AA21-CA9D8F2385B0}" destId="{2BA2FA34-B546-487C-A0FA-6597D7FEC845}" srcOrd="0" destOrd="0" presId="urn:microsoft.com/office/officeart/2005/8/layout/vList2"/>
    <dgm:cxn modelId="{016FD67D-4816-4DD1-9A96-0FC905B3A21B}" type="presParOf" srcId="{E8A54513-A3B5-4F0F-8FD4-5D36953E60B4}" destId="{C30F9893-8AA1-4EA1-8E90-89C608459168}" srcOrd="1" destOrd="0" presId="urn:microsoft.com/office/officeart/2005/8/layout/vList2"/>
    <dgm:cxn modelId="{E53299E9-BD54-4B12-BC33-FBEA547B368F}" type="presOf" srcId="{0E45CAF3-D3C6-4DA8-B941-C322E394C98E}" destId="{C30F9893-8AA1-4EA1-8E90-89C608459168}" srcOrd="0" destOrd="0" presId="urn:microsoft.com/office/officeart/2005/8/layout/vList2"/>
    <dgm:cxn modelId="{7C56CC92-7265-4B5F-B789-F5601ECB6B5C}" type="presOf" srcId="{251BC80A-A228-4DA6-89A8-400F584B5960}" destId="{C30F9893-8AA1-4EA1-8E90-89C608459168}" srcOrd="0" destOrd="1" presId="urn:microsoft.com/office/officeart/2005/8/layout/vList2"/>
    <dgm:cxn modelId="{B4D78211-F79A-444C-A98E-B29D43C86E7D}" type="presOf" srcId="{43D08413-BBFC-497A-8DDD-B1C8B592BF30}" destId="{C30F9893-8AA1-4EA1-8E90-89C608459168}" srcOrd="0" destOrd="2" presId="urn:microsoft.com/office/officeart/2005/8/layout/vList2"/>
    <dgm:cxn modelId="{F1D9B116-F54D-4763-BB30-0E850AA027A7}" type="presOf" srcId="{D1E6645C-2383-4D26-8E34-6CAE37C00004}" destId="{C30F9893-8AA1-4EA1-8E90-89C608459168}" srcOrd="0" destOrd="3" presId="urn:microsoft.com/office/officeart/2005/8/layout/vList2"/>
    <dgm:cxn modelId="{C6279836-8BB6-4692-82F6-AAEA55BA0EDA}" type="presOf" srcId="{BC0EA5A3-CE85-4A5A-B96D-16C32C3D4B3C}" destId="{C30F9893-8AA1-4EA1-8E90-89C608459168}" srcOrd="0" destOrd="4" presId="urn:microsoft.com/office/officeart/2005/8/layout/vList2"/>
    <dgm:cxn modelId="{287E7978-DA62-4CC7-BCA5-84F1ADB92274}" type="presOf" srcId="{8A049973-4856-4BE6-882D-83F6B58F25C4}" destId="{C30F9893-8AA1-4EA1-8E90-89C608459168}" srcOrd="0" destOrd="5"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1DC4F8-2E20-4071-B42E-69071651E5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B4056DD-D529-493E-8CA3-3771576654DD}">
      <dgm:prSet custT="1"/>
      <dgm:spPr/>
      <dgm:t>
        <a:bodyPr/>
        <a:lstStyle/>
        <a:p>
          <a:pPr algn="l"/>
          <a:r>
            <a:rPr lang="en-US" sz="2000" dirty="0"/>
            <a:t>(1)</a:t>
          </a:r>
          <a:r>
            <a:rPr lang="en-US" sz="2000" dirty="0" err="1"/>
            <a:t>主题层</a:t>
          </a:r>
          <a:r>
            <a:rPr lang="en-US" sz="2000" dirty="0"/>
            <a:t> </a:t>
          </a:r>
          <a:endParaRPr lang="zh-CN" sz="2000" dirty="0"/>
        </a:p>
      </dgm:t>
    </dgm:pt>
    <dgm:pt modelId="{6728D4A6-B36D-47A3-B556-04DF31BBAEFA}" cxnId="{9CDEC4B1-6A9B-4207-BF36-B196361001FB}" type="parTrans">
      <dgm:prSet/>
      <dgm:spPr/>
      <dgm:t>
        <a:bodyPr/>
        <a:lstStyle/>
        <a:p>
          <a:endParaRPr lang="zh-CN" altLang="en-US" sz="2800"/>
        </a:p>
      </dgm:t>
    </dgm:pt>
    <dgm:pt modelId="{DF21FA16-EEC5-4C0C-BE3E-2D01F0571F1E}" cxnId="{9CDEC4B1-6A9B-4207-BF36-B196361001FB}" type="sibTrans">
      <dgm:prSet/>
      <dgm:spPr/>
      <dgm:t>
        <a:bodyPr/>
        <a:lstStyle/>
        <a:p>
          <a:endParaRPr lang="zh-CN" altLang="en-US" sz="2800"/>
        </a:p>
      </dgm:t>
    </dgm:pt>
    <dgm:pt modelId="{3800F507-41CF-4F20-89ED-74F42DA40223}">
      <dgm:prSet custT="1"/>
      <dgm:spPr/>
      <dgm:t>
        <a:bodyPr/>
        <a:lstStyle/>
        <a:p>
          <a:r>
            <a:rPr lang="en-US" sz="1800" dirty="0" err="1"/>
            <a:t>将系统划分成若干个主题，所有主题构成了系统的主题层</a:t>
          </a:r>
          <a:r>
            <a:rPr lang="en-US" sz="1800" dirty="0"/>
            <a:t>。</a:t>
          </a:r>
          <a:endParaRPr lang="zh-CN" sz="1800" dirty="0"/>
        </a:p>
      </dgm:t>
    </dgm:pt>
    <dgm:pt modelId="{EC8503B0-48A9-4F58-819D-77D152A10705}" cxnId="{12601D1C-D1E1-4272-8CBA-C64A7F7AF9FB}" type="parTrans">
      <dgm:prSet/>
      <dgm:spPr/>
      <dgm:t>
        <a:bodyPr/>
        <a:lstStyle/>
        <a:p>
          <a:endParaRPr lang="zh-CN" altLang="en-US" sz="2800"/>
        </a:p>
      </dgm:t>
    </dgm:pt>
    <dgm:pt modelId="{652510F3-A0AB-4618-8159-24AFD769E685}" cxnId="{12601D1C-D1E1-4272-8CBA-C64A7F7AF9FB}" type="sibTrans">
      <dgm:prSet/>
      <dgm:spPr/>
      <dgm:t>
        <a:bodyPr/>
        <a:lstStyle/>
        <a:p>
          <a:endParaRPr lang="zh-CN" altLang="en-US" sz="2800"/>
        </a:p>
      </dgm:t>
    </dgm:pt>
    <dgm:pt modelId="{BDFC3B5C-ABB0-4959-81AC-8F4E32890DE4}">
      <dgm:prSet custT="1"/>
      <dgm:spPr/>
      <dgm:t>
        <a:bodyPr/>
        <a:lstStyle/>
        <a:p>
          <a:pPr algn="l"/>
          <a:r>
            <a:rPr lang="en-US" sz="2000" dirty="0"/>
            <a:t>(2)</a:t>
          </a:r>
          <a:r>
            <a:rPr lang="en-US" sz="2000" dirty="0" err="1"/>
            <a:t>对象层</a:t>
          </a:r>
          <a:r>
            <a:rPr lang="en-US" sz="2000" dirty="0"/>
            <a:t> </a:t>
          </a:r>
          <a:endParaRPr lang="zh-CN" sz="2000" dirty="0"/>
        </a:p>
      </dgm:t>
    </dgm:pt>
    <dgm:pt modelId="{F06B2BA4-3895-477A-952E-8025A8D25321}" cxnId="{D701BCC5-BA0C-4420-B1A0-C126B4185F4A}" type="parTrans">
      <dgm:prSet/>
      <dgm:spPr/>
      <dgm:t>
        <a:bodyPr/>
        <a:lstStyle/>
        <a:p>
          <a:endParaRPr lang="zh-CN" altLang="en-US" sz="2800"/>
        </a:p>
      </dgm:t>
    </dgm:pt>
    <dgm:pt modelId="{26638B1A-BF93-4CE5-8CB8-5E32D7892294}" cxnId="{D701BCC5-BA0C-4420-B1A0-C126B4185F4A}" type="sibTrans">
      <dgm:prSet/>
      <dgm:spPr/>
      <dgm:t>
        <a:bodyPr/>
        <a:lstStyle/>
        <a:p>
          <a:endParaRPr lang="zh-CN" altLang="en-US" sz="2800"/>
        </a:p>
      </dgm:t>
    </dgm:pt>
    <dgm:pt modelId="{2A51914D-293F-467B-ABC0-72C56E2F7B15}">
      <dgm:prSet custT="1"/>
      <dgm:spPr/>
      <dgm:t>
        <a:bodyPr/>
        <a:lstStyle/>
        <a:p>
          <a:r>
            <a:rPr lang="en-US" sz="1600" dirty="0" err="1"/>
            <a:t>通过分析目标系统的责任、环境</a:t>
          </a:r>
          <a:r>
            <a:rPr lang="zh-CN" sz="1600" dirty="0"/>
            <a:t>、</a:t>
          </a:r>
          <a:r>
            <a:rPr lang="en-US" sz="1600" dirty="0" err="1"/>
            <a:t>以及系统与环境之间的关系，确定对系统有用的类、对象及其责任</a:t>
          </a:r>
          <a:r>
            <a:rPr lang="en-US" sz="1600" dirty="0"/>
            <a:t>。</a:t>
          </a:r>
          <a:endParaRPr lang="zh-CN" sz="1600" dirty="0"/>
        </a:p>
      </dgm:t>
    </dgm:pt>
    <dgm:pt modelId="{09B5AF77-7D69-4CB8-955C-22FB0AF11A1C}" cxnId="{3D41040E-F0D9-4568-A632-FE25193EB01E}" type="parTrans">
      <dgm:prSet/>
      <dgm:spPr/>
      <dgm:t>
        <a:bodyPr/>
        <a:lstStyle/>
        <a:p>
          <a:endParaRPr lang="zh-CN" altLang="en-US" sz="2800"/>
        </a:p>
      </dgm:t>
    </dgm:pt>
    <dgm:pt modelId="{E688B3DA-D1AC-4D82-A238-1C1A9B144AAD}" cxnId="{3D41040E-F0D9-4568-A632-FE25193EB01E}" type="sibTrans">
      <dgm:prSet/>
      <dgm:spPr/>
      <dgm:t>
        <a:bodyPr/>
        <a:lstStyle/>
        <a:p>
          <a:endParaRPr lang="zh-CN" altLang="en-US" sz="2800"/>
        </a:p>
      </dgm:t>
    </dgm:pt>
    <dgm:pt modelId="{59384ECF-33D2-4A64-A1AD-D4B070867594}">
      <dgm:prSet custT="1"/>
      <dgm:spPr/>
      <dgm:t>
        <a:bodyPr/>
        <a:lstStyle/>
        <a:p>
          <a:pPr algn="l"/>
          <a:r>
            <a:rPr lang="en-US" sz="2000" dirty="0"/>
            <a:t>(3)</a:t>
          </a:r>
          <a:r>
            <a:rPr lang="en-US" sz="2000" dirty="0" err="1"/>
            <a:t>服务层</a:t>
          </a:r>
          <a:r>
            <a:rPr lang="en-US" sz="2000" dirty="0"/>
            <a:t> </a:t>
          </a:r>
          <a:endParaRPr lang="zh-CN" sz="2000" dirty="0"/>
        </a:p>
      </dgm:t>
    </dgm:pt>
    <dgm:pt modelId="{E93B5F97-DB48-4999-83BE-09650598B308}" cxnId="{14FB0E87-2183-45BC-A8D9-861F9872F015}" type="parTrans">
      <dgm:prSet/>
      <dgm:spPr/>
      <dgm:t>
        <a:bodyPr/>
        <a:lstStyle/>
        <a:p>
          <a:endParaRPr lang="zh-CN" altLang="en-US" sz="2800"/>
        </a:p>
      </dgm:t>
    </dgm:pt>
    <dgm:pt modelId="{43346483-AAA5-40F6-9BE7-952B74E657D7}" cxnId="{14FB0E87-2183-45BC-A8D9-861F9872F015}" type="sibTrans">
      <dgm:prSet/>
      <dgm:spPr/>
      <dgm:t>
        <a:bodyPr/>
        <a:lstStyle/>
        <a:p>
          <a:endParaRPr lang="zh-CN" altLang="en-US" sz="2800"/>
        </a:p>
      </dgm:t>
    </dgm:pt>
    <dgm:pt modelId="{B0EDAC64-6AC7-4617-AAD3-66B64C7A6839}">
      <dgm:prSet custT="1"/>
      <dgm:spPr/>
      <dgm:t>
        <a:bodyPr/>
        <a:lstStyle/>
        <a:p>
          <a:r>
            <a:rPr lang="en-US" sz="1600" dirty="0" err="1"/>
            <a:t>服务</a:t>
          </a:r>
          <a:r>
            <a:rPr lang="zh-CN" sz="1600" dirty="0"/>
            <a:t>是</a:t>
          </a:r>
          <a:r>
            <a:rPr lang="en-US" sz="1600" dirty="0" err="1"/>
            <a:t>对象收到消息后所执行的操作，它描述了系统需要的功能和处理</a:t>
          </a:r>
          <a:r>
            <a:rPr lang="zh-CN" sz="1600" dirty="0"/>
            <a:t>，</a:t>
          </a:r>
          <a:r>
            <a:rPr lang="en-US" sz="1600" dirty="0" err="1"/>
            <a:t>定义对象的之间的消息链接</a:t>
          </a:r>
          <a:r>
            <a:rPr lang="en-US" sz="1600" dirty="0"/>
            <a:t>。</a:t>
          </a:r>
          <a:endParaRPr lang="zh-CN" sz="1600" dirty="0"/>
        </a:p>
      </dgm:t>
    </dgm:pt>
    <dgm:pt modelId="{3BB47127-3812-4808-94EA-D72B3BC8A295}" cxnId="{CEB4BB71-ECBB-4FE8-9C32-BC2247555538}" type="parTrans">
      <dgm:prSet/>
      <dgm:spPr/>
      <dgm:t>
        <a:bodyPr/>
        <a:lstStyle/>
        <a:p>
          <a:endParaRPr lang="zh-CN" altLang="en-US" sz="2800"/>
        </a:p>
      </dgm:t>
    </dgm:pt>
    <dgm:pt modelId="{6B0F871B-68C0-4720-BFDA-87E856346001}" cxnId="{CEB4BB71-ECBB-4FE8-9C32-BC2247555538}" type="sibTrans">
      <dgm:prSet/>
      <dgm:spPr/>
      <dgm:t>
        <a:bodyPr/>
        <a:lstStyle/>
        <a:p>
          <a:endParaRPr lang="zh-CN" altLang="en-US" sz="2800"/>
        </a:p>
      </dgm:t>
    </dgm:pt>
    <dgm:pt modelId="{FCC0375D-A3C2-4B8D-859D-6965E379A4EA}">
      <dgm:prSet custT="1"/>
      <dgm:spPr/>
      <dgm:t>
        <a:bodyPr/>
        <a:lstStyle/>
        <a:p>
          <a:pPr algn="l"/>
          <a:r>
            <a:rPr lang="en-US" sz="2000" dirty="0"/>
            <a:t>(4)</a:t>
          </a:r>
          <a:r>
            <a:rPr lang="en-US" sz="2000" dirty="0" err="1"/>
            <a:t>结构层</a:t>
          </a:r>
          <a:r>
            <a:rPr lang="en-US" sz="2000" dirty="0"/>
            <a:t>  </a:t>
          </a:r>
          <a:endParaRPr lang="zh-CN" sz="2000" dirty="0"/>
        </a:p>
      </dgm:t>
    </dgm:pt>
    <dgm:pt modelId="{046CD40F-9758-442F-88AE-FEA510002D2B}" cxnId="{9EFFEC0F-EDEA-44FA-BF4B-279B09756F33}" type="parTrans">
      <dgm:prSet/>
      <dgm:spPr/>
      <dgm:t>
        <a:bodyPr/>
        <a:lstStyle/>
        <a:p>
          <a:endParaRPr lang="zh-CN" altLang="en-US" sz="2800"/>
        </a:p>
      </dgm:t>
    </dgm:pt>
    <dgm:pt modelId="{32F90F94-1CFD-40D1-AB10-F857346F560A}" cxnId="{9EFFEC0F-EDEA-44FA-BF4B-279B09756F33}" type="sibTrans">
      <dgm:prSet/>
      <dgm:spPr/>
      <dgm:t>
        <a:bodyPr/>
        <a:lstStyle/>
        <a:p>
          <a:endParaRPr lang="zh-CN" altLang="en-US" sz="2800"/>
        </a:p>
      </dgm:t>
    </dgm:pt>
    <dgm:pt modelId="{FACFA3EA-9DBD-4320-86E1-04E0269A315F}">
      <dgm:prSet custT="1"/>
      <dgm:spPr/>
      <dgm:t>
        <a:bodyPr/>
        <a:lstStyle/>
        <a:p>
          <a:r>
            <a:rPr lang="en-US" sz="1600" dirty="0" err="1"/>
            <a:t>类层次结构就是</a:t>
          </a:r>
          <a:r>
            <a:rPr lang="zh-CN" altLang="en-US" sz="1600" dirty="0"/>
            <a:t>类之间的</a:t>
          </a:r>
          <a:r>
            <a:rPr lang="en-US" sz="1600" dirty="0" err="1"/>
            <a:t>继承结构</a:t>
          </a:r>
          <a:r>
            <a:rPr lang="en-US" sz="1600" dirty="0"/>
            <a:t>。</a:t>
          </a:r>
          <a:endParaRPr lang="zh-CN" sz="1600" dirty="0"/>
        </a:p>
      </dgm:t>
    </dgm:pt>
    <dgm:pt modelId="{8766B9F9-5916-4140-A3AF-F6E8399796D6}" cxnId="{C36EAEDC-E71B-40D2-B37B-F96BF1E5CB01}" type="parTrans">
      <dgm:prSet/>
      <dgm:spPr/>
      <dgm:t>
        <a:bodyPr/>
        <a:lstStyle/>
        <a:p>
          <a:endParaRPr lang="zh-CN" altLang="en-US" sz="2800"/>
        </a:p>
      </dgm:t>
    </dgm:pt>
    <dgm:pt modelId="{D8D472F4-2F01-4015-A608-C6754271C48A}" cxnId="{C36EAEDC-E71B-40D2-B37B-F96BF1E5CB01}" type="sibTrans">
      <dgm:prSet/>
      <dgm:spPr/>
      <dgm:t>
        <a:bodyPr/>
        <a:lstStyle/>
        <a:p>
          <a:endParaRPr lang="zh-CN" altLang="en-US" sz="2800"/>
        </a:p>
      </dgm:t>
    </dgm:pt>
    <dgm:pt modelId="{C8C3B14A-F307-46F3-887A-53571FC9695C}">
      <dgm:prSet custT="1"/>
      <dgm:spPr/>
      <dgm:t>
        <a:bodyPr/>
        <a:lstStyle/>
        <a:p>
          <a:pPr algn="l"/>
          <a:r>
            <a:rPr lang="en-US" sz="2000" dirty="0"/>
            <a:t>(5)</a:t>
          </a:r>
          <a:r>
            <a:rPr lang="en-US" sz="2000" dirty="0" err="1"/>
            <a:t>属性层</a:t>
          </a:r>
          <a:r>
            <a:rPr lang="en-US" sz="2000" dirty="0"/>
            <a:t> </a:t>
          </a:r>
          <a:endParaRPr lang="zh-CN" sz="2000" dirty="0"/>
        </a:p>
      </dgm:t>
    </dgm:pt>
    <dgm:pt modelId="{8AE089CE-9C33-47FE-876A-888B61158FC9}" cxnId="{9A25D275-5424-457C-8C02-C1B785A844D5}" type="parTrans">
      <dgm:prSet/>
      <dgm:spPr/>
      <dgm:t>
        <a:bodyPr/>
        <a:lstStyle/>
        <a:p>
          <a:endParaRPr lang="zh-CN" altLang="en-US" sz="2800"/>
        </a:p>
      </dgm:t>
    </dgm:pt>
    <dgm:pt modelId="{65820A53-1A7F-48D7-8A67-9E664945A10B}" cxnId="{9A25D275-5424-457C-8C02-C1B785A844D5}" type="sibTrans">
      <dgm:prSet/>
      <dgm:spPr/>
      <dgm:t>
        <a:bodyPr/>
        <a:lstStyle/>
        <a:p>
          <a:endParaRPr lang="zh-CN" altLang="en-US" sz="2800"/>
        </a:p>
      </dgm:t>
    </dgm:pt>
    <dgm:pt modelId="{C723B3C8-4FAB-4FD8-9D9F-6607AA8D3746}">
      <dgm:prSet custT="1"/>
      <dgm:spPr/>
      <dgm:t>
        <a:bodyPr/>
        <a:lstStyle/>
        <a:p>
          <a:r>
            <a:rPr lang="en-US" sz="1600" dirty="0" err="1"/>
            <a:t>对象的状态信息，任何对象中，属性值表示了该对象的状态</a:t>
          </a:r>
          <a:r>
            <a:rPr lang="en-US" sz="1600" dirty="0"/>
            <a:t>。</a:t>
          </a:r>
          <a:endParaRPr lang="zh-CN" sz="1600" dirty="0"/>
        </a:p>
      </dgm:t>
    </dgm:pt>
    <dgm:pt modelId="{C026BCBD-A80D-4D5B-B5E5-1E2CD9E5A781}" cxnId="{87D26513-AA0A-4E95-B04A-4F587BF0C82B}" type="parTrans">
      <dgm:prSet/>
      <dgm:spPr/>
      <dgm:t>
        <a:bodyPr/>
        <a:lstStyle/>
        <a:p>
          <a:endParaRPr lang="zh-CN" altLang="en-US" sz="2800"/>
        </a:p>
      </dgm:t>
    </dgm:pt>
    <dgm:pt modelId="{4AFF7355-BA4A-4BF6-856B-F68188C78B01}" cxnId="{87D26513-AA0A-4E95-B04A-4F587BF0C82B}" type="sibTrans">
      <dgm:prSet/>
      <dgm:spPr/>
      <dgm:t>
        <a:bodyPr/>
        <a:lstStyle/>
        <a:p>
          <a:endParaRPr lang="zh-CN" altLang="en-US" sz="2800"/>
        </a:p>
      </dgm:t>
    </dgm:pt>
    <dgm:pt modelId="{F075F0B3-155F-4CDC-A6A4-3DED5FA9F866}">
      <dgm:prSet custT="1"/>
      <dgm:spPr/>
      <dgm:t>
        <a:bodyPr/>
        <a:lstStyle/>
        <a:p>
          <a:r>
            <a:rPr lang="en-US" sz="1600" dirty="0" err="1"/>
            <a:t>对象层次结构</a:t>
          </a:r>
          <a:r>
            <a:rPr lang="zh-CN" altLang="en-US" sz="1600" dirty="0"/>
            <a:t>包括</a:t>
          </a:r>
          <a:r>
            <a:rPr lang="en-US" sz="1600" dirty="0" err="1"/>
            <a:t>对象的组合、聚合、关联</a:t>
          </a:r>
          <a:r>
            <a:rPr lang="zh-CN" altLang="en-US" sz="1600" dirty="0"/>
            <a:t>、和</a:t>
          </a:r>
          <a:r>
            <a:rPr lang="en-US" sz="1600" dirty="0" err="1"/>
            <a:t>依赖</a:t>
          </a:r>
          <a:r>
            <a:rPr lang="en-US" sz="1600" dirty="0"/>
            <a:t>。</a:t>
          </a:r>
          <a:endParaRPr lang="zh-CN" sz="1600" dirty="0"/>
        </a:p>
      </dgm:t>
    </dgm:pt>
    <dgm:pt modelId="{02A903EF-BDB9-4B27-99EB-45B742494773}" cxnId="{A3BFED9B-61E2-42B5-818B-F0E90B92D364}" type="parTrans">
      <dgm:prSet/>
      <dgm:spPr/>
      <dgm:t>
        <a:bodyPr/>
        <a:lstStyle/>
        <a:p>
          <a:endParaRPr lang="zh-CN" altLang="en-US"/>
        </a:p>
      </dgm:t>
    </dgm:pt>
    <dgm:pt modelId="{369414C2-B2A2-4D2D-AAF0-58ACAD45E6A7}" cxnId="{A3BFED9B-61E2-42B5-818B-F0E90B92D364}" type="sibTrans">
      <dgm:prSet/>
      <dgm:spPr/>
      <dgm:t>
        <a:bodyPr/>
        <a:lstStyle/>
        <a:p>
          <a:endParaRPr lang="zh-CN" altLang="en-US"/>
        </a:p>
      </dgm:t>
    </dgm:pt>
    <dgm:pt modelId="{8DD9480F-AEE3-4BB9-97E1-8103955831DA}" type="pres">
      <dgm:prSet presAssocID="{5B1DC4F8-2E20-4071-B42E-69071651E5AD}" presName="Name0" presStyleCnt="0">
        <dgm:presLayoutVars>
          <dgm:dir/>
          <dgm:animLvl val="lvl"/>
          <dgm:resizeHandles val="exact"/>
        </dgm:presLayoutVars>
      </dgm:prSet>
      <dgm:spPr/>
    </dgm:pt>
    <dgm:pt modelId="{57F06CEA-FC5D-4A5F-9D4B-D0B845312B36}" type="pres">
      <dgm:prSet presAssocID="{1B4056DD-D529-493E-8CA3-3771576654DD}" presName="linNode" presStyleCnt="0"/>
      <dgm:spPr/>
    </dgm:pt>
    <dgm:pt modelId="{987932D4-E953-43A7-A686-243C3AEAB720}" type="pres">
      <dgm:prSet presAssocID="{1B4056DD-D529-493E-8CA3-3771576654DD}" presName="parentText" presStyleLbl="node1" presStyleIdx="0" presStyleCnt="5" custScaleX="58926">
        <dgm:presLayoutVars>
          <dgm:chMax val="1"/>
          <dgm:bulletEnabled val="1"/>
        </dgm:presLayoutVars>
      </dgm:prSet>
      <dgm:spPr/>
    </dgm:pt>
    <dgm:pt modelId="{1E7CE8B5-D787-4BE8-8E8E-9318D7C397EE}" type="pres">
      <dgm:prSet presAssocID="{1B4056DD-D529-493E-8CA3-3771576654DD}" presName="descendantText" presStyleLbl="alignAccFollowNode1" presStyleIdx="0" presStyleCnt="5" custScaleX="122458" custLinFactNeighborY="0">
        <dgm:presLayoutVars>
          <dgm:bulletEnabled val="1"/>
        </dgm:presLayoutVars>
      </dgm:prSet>
      <dgm:spPr/>
    </dgm:pt>
    <dgm:pt modelId="{A1F0F86B-EFC5-4AE1-A678-E237203F53D4}" type="pres">
      <dgm:prSet presAssocID="{DF21FA16-EEC5-4C0C-BE3E-2D01F0571F1E}" presName="sp" presStyleCnt="0"/>
      <dgm:spPr/>
    </dgm:pt>
    <dgm:pt modelId="{95FC9CC1-7F4D-4399-96AB-7C4AE55D6037}" type="pres">
      <dgm:prSet presAssocID="{BDFC3B5C-ABB0-4959-81AC-8F4E32890DE4}" presName="linNode" presStyleCnt="0"/>
      <dgm:spPr/>
    </dgm:pt>
    <dgm:pt modelId="{4B2EAF2E-8462-4C3E-BB6E-10AAD962707C}" type="pres">
      <dgm:prSet presAssocID="{BDFC3B5C-ABB0-4959-81AC-8F4E32890DE4}" presName="parentText" presStyleLbl="node1" presStyleIdx="1" presStyleCnt="5" custScaleX="58734">
        <dgm:presLayoutVars>
          <dgm:chMax val="1"/>
          <dgm:bulletEnabled val="1"/>
        </dgm:presLayoutVars>
      </dgm:prSet>
      <dgm:spPr/>
    </dgm:pt>
    <dgm:pt modelId="{7533EB80-9864-4219-A376-20A07BC87678}" type="pres">
      <dgm:prSet presAssocID="{BDFC3B5C-ABB0-4959-81AC-8F4E32890DE4}" presName="descendantText" presStyleLbl="alignAccFollowNode1" presStyleIdx="1" presStyleCnt="5" custScaleX="126615" custLinFactNeighborY="0">
        <dgm:presLayoutVars>
          <dgm:bulletEnabled val="1"/>
        </dgm:presLayoutVars>
      </dgm:prSet>
      <dgm:spPr/>
    </dgm:pt>
    <dgm:pt modelId="{DF2634BF-74E2-42DC-BCF2-C0455C81E224}" type="pres">
      <dgm:prSet presAssocID="{26638B1A-BF93-4CE5-8CB8-5E32D7892294}" presName="sp" presStyleCnt="0"/>
      <dgm:spPr/>
    </dgm:pt>
    <dgm:pt modelId="{89A027EC-CA0B-462A-950F-F23BBA17A990}" type="pres">
      <dgm:prSet presAssocID="{59384ECF-33D2-4A64-A1AD-D4B070867594}" presName="linNode" presStyleCnt="0"/>
      <dgm:spPr/>
    </dgm:pt>
    <dgm:pt modelId="{FDFF1D9B-8105-4200-A32C-0AF50AC17592}" type="pres">
      <dgm:prSet presAssocID="{59384ECF-33D2-4A64-A1AD-D4B070867594}" presName="parentText" presStyleLbl="node1" presStyleIdx="2" presStyleCnt="5" custScaleX="58320">
        <dgm:presLayoutVars>
          <dgm:chMax val="1"/>
          <dgm:bulletEnabled val="1"/>
        </dgm:presLayoutVars>
      </dgm:prSet>
      <dgm:spPr/>
    </dgm:pt>
    <dgm:pt modelId="{FFBB24F3-AF14-44D5-B68A-5520530DD795}" type="pres">
      <dgm:prSet presAssocID="{59384ECF-33D2-4A64-A1AD-D4B070867594}" presName="descendantText" presStyleLbl="alignAccFollowNode1" presStyleIdx="2" presStyleCnt="5" custScaleX="123017">
        <dgm:presLayoutVars>
          <dgm:bulletEnabled val="1"/>
        </dgm:presLayoutVars>
      </dgm:prSet>
      <dgm:spPr/>
    </dgm:pt>
    <dgm:pt modelId="{E1FB236E-2AFD-45D1-8C5C-CDC2096FED1C}" type="pres">
      <dgm:prSet presAssocID="{43346483-AAA5-40F6-9BE7-952B74E657D7}" presName="sp" presStyleCnt="0"/>
      <dgm:spPr/>
    </dgm:pt>
    <dgm:pt modelId="{5401BB4E-369E-4267-BAE0-9007B482041D}" type="pres">
      <dgm:prSet presAssocID="{FCC0375D-A3C2-4B8D-859D-6965E379A4EA}" presName="linNode" presStyleCnt="0"/>
      <dgm:spPr/>
    </dgm:pt>
    <dgm:pt modelId="{EC7AF64A-93AC-490E-8352-C80E1676BBE1}" type="pres">
      <dgm:prSet presAssocID="{FCC0375D-A3C2-4B8D-859D-6965E379A4EA}" presName="parentText" presStyleLbl="node1" presStyleIdx="3" presStyleCnt="5" custScaleX="82176">
        <dgm:presLayoutVars>
          <dgm:chMax val="1"/>
          <dgm:bulletEnabled val="1"/>
        </dgm:presLayoutVars>
      </dgm:prSet>
      <dgm:spPr/>
    </dgm:pt>
    <dgm:pt modelId="{34662F47-278E-47E0-9F6C-141DDE01B141}" type="pres">
      <dgm:prSet presAssocID="{FCC0375D-A3C2-4B8D-859D-6965E379A4EA}" presName="descendantText" presStyleLbl="alignAccFollowNode1" presStyleIdx="3" presStyleCnt="5" custScaleX="168530">
        <dgm:presLayoutVars>
          <dgm:bulletEnabled val="1"/>
        </dgm:presLayoutVars>
      </dgm:prSet>
      <dgm:spPr/>
    </dgm:pt>
    <dgm:pt modelId="{6DF48BC2-83F9-4E49-8841-E90503EABD96}" type="pres">
      <dgm:prSet presAssocID="{32F90F94-1CFD-40D1-AB10-F857346F560A}" presName="sp" presStyleCnt="0"/>
      <dgm:spPr/>
    </dgm:pt>
    <dgm:pt modelId="{081CFCAD-D260-49AA-80B7-ADE73A1FB168}" type="pres">
      <dgm:prSet presAssocID="{C8C3B14A-F307-46F3-887A-53571FC9695C}" presName="linNode" presStyleCnt="0"/>
      <dgm:spPr/>
    </dgm:pt>
    <dgm:pt modelId="{75483C04-3DDC-4EA7-A305-EF3A91E21C21}" type="pres">
      <dgm:prSet presAssocID="{C8C3B14A-F307-46F3-887A-53571FC9695C}" presName="parentText" presStyleLbl="node1" presStyleIdx="4" presStyleCnt="5" custScaleX="64261">
        <dgm:presLayoutVars>
          <dgm:chMax val="1"/>
          <dgm:bulletEnabled val="1"/>
        </dgm:presLayoutVars>
      </dgm:prSet>
      <dgm:spPr/>
    </dgm:pt>
    <dgm:pt modelId="{991568A1-5D07-4373-AACD-D1BD89C0F6CB}" type="pres">
      <dgm:prSet presAssocID="{C8C3B14A-F307-46F3-887A-53571FC9695C}" presName="descendantText" presStyleLbl="alignAccFollowNode1" presStyleIdx="4" presStyleCnt="5" custScaleX="130841">
        <dgm:presLayoutVars>
          <dgm:bulletEnabled val="1"/>
        </dgm:presLayoutVars>
      </dgm:prSet>
      <dgm:spPr/>
    </dgm:pt>
  </dgm:ptLst>
  <dgm:cxnLst>
    <dgm:cxn modelId="{999CDF0D-B70B-465A-B67F-893A7B6BECB4}" type="presOf" srcId="{C8C3B14A-F307-46F3-887A-53571FC9695C}" destId="{75483C04-3DDC-4EA7-A305-EF3A91E21C21}" srcOrd="0" destOrd="0" presId="urn:microsoft.com/office/officeart/2005/8/layout/vList5"/>
    <dgm:cxn modelId="{3D41040E-F0D9-4568-A632-FE25193EB01E}" srcId="{BDFC3B5C-ABB0-4959-81AC-8F4E32890DE4}" destId="{2A51914D-293F-467B-ABC0-72C56E2F7B15}" srcOrd="0" destOrd="0" parTransId="{09B5AF77-7D69-4CB8-955C-22FB0AF11A1C}" sibTransId="{E688B3DA-D1AC-4D82-A238-1C1A9B144AAD}"/>
    <dgm:cxn modelId="{9EFFEC0F-EDEA-44FA-BF4B-279B09756F33}" srcId="{5B1DC4F8-2E20-4071-B42E-69071651E5AD}" destId="{FCC0375D-A3C2-4B8D-859D-6965E379A4EA}" srcOrd="3" destOrd="0" parTransId="{046CD40F-9758-442F-88AE-FEA510002D2B}" sibTransId="{32F90F94-1CFD-40D1-AB10-F857346F560A}"/>
    <dgm:cxn modelId="{87D26513-AA0A-4E95-B04A-4F587BF0C82B}" srcId="{C8C3B14A-F307-46F3-887A-53571FC9695C}" destId="{C723B3C8-4FAB-4FD8-9D9F-6607AA8D3746}" srcOrd="0" destOrd="0" parTransId="{C026BCBD-A80D-4D5B-B5E5-1E2CD9E5A781}" sibTransId="{4AFF7355-BA4A-4BF6-856B-F68188C78B01}"/>
    <dgm:cxn modelId="{12601D1C-D1E1-4272-8CBA-C64A7F7AF9FB}" srcId="{1B4056DD-D529-493E-8CA3-3771576654DD}" destId="{3800F507-41CF-4F20-89ED-74F42DA40223}" srcOrd="0" destOrd="0" parTransId="{EC8503B0-48A9-4F58-819D-77D152A10705}" sibTransId="{652510F3-A0AB-4618-8159-24AFD769E685}"/>
    <dgm:cxn modelId="{344FCB35-44AE-494D-8DFC-64D3959B4949}" type="presOf" srcId="{2A51914D-293F-467B-ABC0-72C56E2F7B15}" destId="{7533EB80-9864-4219-A376-20A07BC87678}" srcOrd="0" destOrd="0" presId="urn:microsoft.com/office/officeart/2005/8/layout/vList5"/>
    <dgm:cxn modelId="{2B36E246-56DD-4194-A600-0629F4D75851}" type="presOf" srcId="{5B1DC4F8-2E20-4071-B42E-69071651E5AD}" destId="{8DD9480F-AEE3-4BB9-97E1-8103955831DA}" srcOrd="0" destOrd="0" presId="urn:microsoft.com/office/officeart/2005/8/layout/vList5"/>
    <dgm:cxn modelId="{D1F6DA48-8780-4BEE-9C56-934228EA52A9}" type="presOf" srcId="{3800F507-41CF-4F20-89ED-74F42DA40223}" destId="{1E7CE8B5-D787-4BE8-8E8E-9318D7C397EE}" srcOrd="0" destOrd="0" presId="urn:microsoft.com/office/officeart/2005/8/layout/vList5"/>
    <dgm:cxn modelId="{8148C56B-6D6F-466B-AF08-5FAAD6182EC5}" type="presOf" srcId="{C723B3C8-4FAB-4FD8-9D9F-6607AA8D3746}" destId="{991568A1-5D07-4373-AACD-D1BD89C0F6CB}" srcOrd="0" destOrd="0" presId="urn:microsoft.com/office/officeart/2005/8/layout/vList5"/>
    <dgm:cxn modelId="{5039BE4F-AEEA-448A-84DE-D804B6510826}" type="presOf" srcId="{1B4056DD-D529-493E-8CA3-3771576654DD}" destId="{987932D4-E953-43A7-A686-243C3AEAB720}" srcOrd="0" destOrd="0" presId="urn:microsoft.com/office/officeart/2005/8/layout/vList5"/>
    <dgm:cxn modelId="{CEB4BB71-ECBB-4FE8-9C32-BC2247555538}" srcId="{59384ECF-33D2-4A64-A1AD-D4B070867594}" destId="{B0EDAC64-6AC7-4617-AAD3-66B64C7A6839}" srcOrd="0" destOrd="0" parTransId="{3BB47127-3812-4808-94EA-D72B3BC8A295}" sibTransId="{6B0F871B-68C0-4720-BFDA-87E856346001}"/>
    <dgm:cxn modelId="{51A3AE74-226B-4D82-A0A2-40D7816D5874}" type="presOf" srcId="{F075F0B3-155F-4CDC-A6A4-3DED5FA9F866}" destId="{34662F47-278E-47E0-9F6C-141DDE01B141}" srcOrd="0" destOrd="1" presId="urn:microsoft.com/office/officeart/2005/8/layout/vList5"/>
    <dgm:cxn modelId="{9A25D275-5424-457C-8C02-C1B785A844D5}" srcId="{5B1DC4F8-2E20-4071-B42E-69071651E5AD}" destId="{C8C3B14A-F307-46F3-887A-53571FC9695C}" srcOrd="4" destOrd="0" parTransId="{8AE089CE-9C33-47FE-876A-888B61158FC9}" sibTransId="{65820A53-1A7F-48D7-8A67-9E664945A10B}"/>
    <dgm:cxn modelId="{14FB0E87-2183-45BC-A8D9-861F9872F015}" srcId="{5B1DC4F8-2E20-4071-B42E-69071651E5AD}" destId="{59384ECF-33D2-4A64-A1AD-D4B070867594}" srcOrd="2" destOrd="0" parTransId="{E93B5F97-DB48-4999-83BE-09650598B308}" sibTransId="{43346483-AAA5-40F6-9BE7-952B74E657D7}"/>
    <dgm:cxn modelId="{A3BFED9B-61E2-42B5-818B-F0E90B92D364}" srcId="{FCC0375D-A3C2-4B8D-859D-6965E379A4EA}" destId="{F075F0B3-155F-4CDC-A6A4-3DED5FA9F866}" srcOrd="1" destOrd="0" parTransId="{02A903EF-BDB9-4B27-99EB-45B742494773}" sibTransId="{369414C2-B2A2-4D2D-AAF0-58ACAD45E6A7}"/>
    <dgm:cxn modelId="{9CDEC4B1-6A9B-4207-BF36-B196361001FB}" srcId="{5B1DC4F8-2E20-4071-B42E-69071651E5AD}" destId="{1B4056DD-D529-493E-8CA3-3771576654DD}" srcOrd="0" destOrd="0" parTransId="{6728D4A6-B36D-47A3-B556-04DF31BBAEFA}" sibTransId="{DF21FA16-EEC5-4C0C-BE3E-2D01F0571F1E}"/>
    <dgm:cxn modelId="{75C1B3B3-3D9F-4785-BCAF-477412A78D52}" type="presOf" srcId="{59384ECF-33D2-4A64-A1AD-D4B070867594}" destId="{FDFF1D9B-8105-4200-A32C-0AF50AC17592}" srcOrd="0" destOrd="0" presId="urn:microsoft.com/office/officeart/2005/8/layout/vList5"/>
    <dgm:cxn modelId="{D701BCC5-BA0C-4420-B1A0-C126B4185F4A}" srcId="{5B1DC4F8-2E20-4071-B42E-69071651E5AD}" destId="{BDFC3B5C-ABB0-4959-81AC-8F4E32890DE4}" srcOrd="1" destOrd="0" parTransId="{F06B2BA4-3895-477A-952E-8025A8D25321}" sibTransId="{26638B1A-BF93-4CE5-8CB8-5E32D7892294}"/>
    <dgm:cxn modelId="{96B312D0-3339-4D87-9F5E-3F4A60B1823D}" type="presOf" srcId="{B0EDAC64-6AC7-4617-AAD3-66B64C7A6839}" destId="{FFBB24F3-AF14-44D5-B68A-5520530DD795}" srcOrd="0" destOrd="0" presId="urn:microsoft.com/office/officeart/2005/8/layout/vList5"/>
    <dgm:cxn modelId="{C36EAEDC-E71B-40D2-B37B-F96BF1E5CB01}" srcId="{FCC0375D-A3C2-4B8D-859D-6965E379A4EA}" destId="{FACFA3EA-9DBD-4320-86E1-04E0269A315F}" srcOrd="0" destOrd="0" parTransId="{8766B9F9-5916-4140-A3AF-F6E8399796D6}" sibTransId="{D8D472F4-2F01-4015-A608-C6754271C48A}"/>
    <dgm:cxn modelId="{505A58DE-3C2B-428A-B9D2-109622B857C0}" type="presOf" srcId="{BDFC3B5C-ABB0-4959-81AC-8F4E32890DE4}" destId="{4B2EAF2E-8462-4C3E-BB6E-10AAD962707C}" srcOrd="0" destOrd="0" presId="urn:microsoft.com/office/officeart/2005/8/layout/vList5"/>
    <dgm:cxn modelId="{9C9579DE-418C-43EA-876A-4F0F35E27121}" type="presOf" srcId="{FCC0375D-A3C2-4B8D-859D-6965E379A4EA}" destId="{EC7AF64A-93AC-490E-8352-C80E1676BBE1}" srcOrd="0" destOrd="0" presId="urn:microsoft.com/office/officeart/2005/8/layout/vList5"/>
    <dgm:cxn modelId="{83C6EAE8-43D5-4C72-BB37-CD7384E4776E}" type="presOf" srcId="{FACFA3EA-9DBD-4320-86E1-04E0269A315F}" destId="{34662F47-278E-47E0-9F6C-141DDE01B141}" srcOrd="0" destOrd="0" presId="urn:microsoft.com/office/officeart/2005/8/layout/vList5"/>
    <dgm:cxn modelId="{457A0419-CE8E-483F-A121-DD933B805EB1}" type="presParOf" srcId="{8DD9480F-AEE3-4BB9-97E1-8103955831DA}" destId="{57F06CEA-FC5D-4A5F-9D4B-D0B845312B36}" srcOrd="0" destOrd="0" presId="urn:microsoft.com/office/officeart/2005/8/layout/vList5"/>
    <dgm:cxn modelId="{39AFC8F8-066D-42D4-B036-4D56A3B32FB1}" type="presParOf" srcId="{57F06CEA-FC5D-4A5F-9D4B-D0B845312B36}" destId="{987932D4-E953-43A7-A686-243C3AEAB720}" srcOrd="0" destOrd="0" presId="urn:microsoft.com/office/officeart/2005/8/layout/vList5"/>
    <dgm:cxn modelId="{43B26F7D-C93E-4248-A332-4F313AE29780}" type="presParOf" srcId="{57F06CEA-FC5D-4A5F-9D4B-D0B845312B36}" destId="{1E7CE8B5-D787-4BE8-8E8E-9318D7C397EE}" srcOrd="1" destOrd="0" presId="urn:microsoft.com/office/officeart/2005/8/layout/vList5"/>
    <dgm:cxn modelId="{AFBD6FF5-4F7A-46F8-9AC6-6C033869BD1A}" type="presParOf" srcId="{8DD9480F-AEE3-4BB9-97E1-8103955831DA}" destId="{A1F0F86B-EFC5-4AE1-A678-E237203F53D4}" srcOrd="1" destOrd="0" presId="urn:microsoft.com/office/officeart/2005/8/layout/vList5"/>
    <dgm:cxn modelId="{0A12FD65-0F78-47A7-A1AE-AD68973B2CD7}" type="presParOf" srcId="{8DD9480F-AEE3-4BB9-97E1-8103955831DA}" destId="{95FC9CC1-7F4D-4399-96AB-7C4AE55D6037}" srcOrd="2" destOrd="0" presId="urn:microsoft.com/office/officeart/2005/8/layout/vList5"/>
    <dgm:cxn modelId="{D6A2D8D6-6139-4DE0-8C8F-BFDF31E4C649}" type="presParOf" srcId="{95FC9CC1-7F4D-4399-96AB-7C4AE55D6037}" destId="{4B2EAF2E-8462-4C3E-BB6E-10AAD962707C}" srcOrd="0" destOrd="0" presId="urn:microsoft.com/office/officeart/2005/8/layout/vList5"/>
    <dgm:cxn modelId="{7231FA23-0286-45F5-9FDE-6D3CD9A39446}" type="presParOf" srcId="{95FC9CC1-7F4D-4399-96AB-7C4AE55D6037}" destId="{7533EB80-9864-4219-A376-20A07BC87678}" srcOrd="1" destOrd="0" presId="urn:microsoft.com/office/officeart/2005/8/layout/vList5"/>
    <dgm:cxn modelId="{BC8A80A3-77A0-476E-AC0E-FE8BA5324AD2}" type="presParOf" srcId="{8DD9480F-AEE3-4BB9-97E1-8103955831DA}" destId="{DF2634BF-74E2-42DC-BCF2-C0455C81E224}" srcOrd="3" destOrd="0" presId="urn:microsoft.com/office/officeart/2005/8/layout/vList5"/>
    <dgm:cxn modelId="{B4EB1E51-AFDE-446D-999F-AC8AE8CA750B}" type="presParOf" srcId="{8DD9480F-AEE3-4BB9-97E1-8103955831DA}" destId="{89A027EC-CA0B-462A-950F-F23BBA17A990}" srcOrd="4" destOrd="0" presId="urn:microsoft.com/office/officeart/2005/8/layout/vList5"/>
    <dgm:cxn modelId="{67E2908A-1EE7-4BB9-AEE1-0C90FFDFDD78}" type="presParOf" srcId="{89A027EC-CA0B-462A-950F-F23BBA17A990}" destId="{FDFF1D9B-8105-4200-A32C-0AF50AC17592}" srcOrd="0" destOrd="0" presId="urn:microsoft.com/office/officeart/2005/8/layout/vList5"/>
    <dgm:cxn modelId="{33E4B767-DD98-4F51-B99F-345906A8BF79}" type="presParOf" srcId="{89A027EC-CA0B-462A-950F-F23BBA17A990}" destId="{FFBB24F3-AF14-44D5-B68A-5520530DD795}" srcOrd="1" destOrd="0" presId="urn:microsoft.com/office/officeart/2005/8/layout/vList5"/>
    <dgm:cxn modelId="{29E7EA14-8E7F-444E-8C2A-DFBEE0928E8F}" type="presParOf" srcId="{8DD9480F-AEE3-4BB9-97E1-8103955831DA}" destId="{E1FB236E-2AFD-45D1-8C5C-CDC2096FED1C}" srcOrd="5" destOrd="0" presId="urn:microsoft.com/office/officeart/2005/8/layout/vList5"/>
    <dgm:cxn modelId="{F01908B1-8128-4207-A321-26D8C5C68081}" type="presParOf" srcId="{8DD9480F-AEE3-4BB9-97E1-8103955831DA}" destId="{5401BB4E-369E-4267-BAE0-9007B482041D}" srcOrd="6" destOrd="0" presId="urn:microsoft.com/office/officeart/2005/8/layout/vList5"/>
    <dgm:cxn modelId="{E725BEEF-B8EC-47BD-A77B-077FC07A92DE}" type="presParOf" srcId="{5401BB4E-369E-4267-BAE0-9007B482041D}" destId="{EC7AF64A-93AC-490E-8352-C80E1676BBE1}" srcOrd="0" destOrd="0" presId="urn:microsoft.com/office/officeart/2005/8/layout/vList5"/>
    <dgm:cxn modelId="{554F3901-C73C-441F-8735-F48BC6C095DB}" type="presParOf" srcId="{5401BB4E-369E-4267-BAE0-9007B482041D}" destId="{34662F47-278E-47E0-9F6C-141DDE01B141}" srcOrd="1" destOrd="0" presId="urn:microsoft.com/office/officeart/2005/8/layout/vList5"/>
    <dgm:cxn modelId="{9AA45DC6-BBED-4F87-9C18-B5BBBF81B7E4}" type="presParOf" srcId="{8DD9480F-AEE3-4BB9-97E1-8103955831DA}" destId="{6DF48BC2-83F9-4E49-8841-E90503EABD96}" srcOrd="7" destOrd="0" presId="urn:microsoft.com/office/officeart/2005/8/layout/vList5"/>
    <dgm:cxn modelId="{07214258-0437-4FFC-8DA5-23E0176CB529}" type="presParOf" srcId="{8DD9480F-AEE3-4BB9-97E1-8103955831DA}" destId="{081CFCAD-D260-49AA-80B7-ADE73A1FB168}" srcOrd="8" destOrd="0" presId="urn:microsoft.com/office/officeart/2005/8/layout/vList5"/>
    <dgm:cxn modelId="{A3D6E000-A81D-4BD0-A569-B743A86E9C9F}" type="presParOf" srcId="{081CFCAD-D260-49AA-80B7-ADE73A1FB168}" destId="{75483C04-3DDC-4EA7-A305-EF3A91E21C21}" srcOrd="0" destOrd="0" presId="urn:microsoft.com/office/officeart/2005/8/layout/vList5"/>
    <dgm:cxn modelId="{67DA1C42-5139-4DAA-A52D-62A1ACCB6E9E}" type="presParOf" srcId="{081CFCAD-D260-49AA-80B7-ADE73A1FB168}" destId="{991568A1-5D07-4373-AACD-D1BD89C0F6CB}"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CEED34-EC00-4D54-A813-41C64D04959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ED98591E-D5C5-4398-BBC7-0F2D428F23A2}">
      <dgm:prSet custT="1"/>
      <dgm:spPr/>
      <dgm:t>
        <a:bodyPr/>
        <a:lstStyle/>
        <a:p>
          <a:pPr algn="l"/>
          <a:r>
            <a:rPr lang="zh-CN" altLang="en-US" sz="1800" dirty="0"/>
            <a:t>数据管理子系统 </a:t>
          </a:r>
        </a:p>
      </dgm:t>
    </dgm:pt>
    <dgm:pt modelId="{417DE932-FC79-4BF5-8FDC-1EEFC8612BAD}" cxnId="{B48A3EFA-0CB1-4DEC-86B4-05AE1D0238BA}" type="parTrans">
      <dgm:prSet/>
      <dgm:spPr/>
      <dgm:t>
        <a:bodyPr/>
        <a:lstStyle/>
        <a:p>
          <a:endParaRPr lang="zh-CN" altLang="en-US" sz="1400"/>
        </a:p>
      </dgm:t>
    </dgm:pt>
    <dgm:pt modelId="{3E408746-E0E5-4A75-B916-534C3A1633BC}" cxnId="{B48A3EFA-0CB1-4DEC-86B4-05AE1D0238BA}" type="sibTrans">
      <dgm:prSet/>
      <dgm:spPr/>
      <dgm:t>
        <a:bodyPr/>
        <a:lstStyle/>
        <a:p>
          <a:endParaRPr lang="zh-CN" altLang="en-US" sz="1400"/>
        </a:p>
      </dgm:t>
    </dgm:pt>
    <dgm:pt modelId="{43704D89-A68C-4588-93C3-E8102EA73C97}">
      <dgm:prSet custT="1"/>
      <dgm:spPr/>
      <dgm:t>
        <a:bodyPr/>
        <a:lstStyle/>
        <a:p>
          <a:r>
            <a:rPr lang="zh-CN" altLang="en-US" sz="1400" dirty="0"/>
            <a:t>数据管理的设计包括操作设计和数据存储的设计两部分。</a:t>
          </a:r>
        </a:p>
      </dgm:t>
    </dgm:pt>
    <dgm:pt modelId="{9D61220A-6C21-4D5A-9D06-0D8A5D7F046E}" cxnId="{8DE7AD32-29FE-43AD-9F75-F33075FAC74E}" type="parTrans">
      <dgm:prSet/>
      <dgm:spPr/>
      <dgm:t>
        <a:bodyPr/>
        <a:lstStyle/>
        <a:p>
          <a:endParaRPr lang="zh-CN" altLang="en-US" sz="1400"/>
        </a:p>
      </dgm:t>
    </dgm:pt>
    <dgm:pt modelId="{B58D1214-C6F7-47BA-B5CA-7E9E8BD2F460}" cxnId="{8DE7AD32-29FE-43AD-9F75-F33075FAC74E}" type="sibTrans">
      <dgm:prSet/>
      <dgm:spPr/>
      <dgm:t>
        <a:bodyPr/>
        <a:lstStyle/>
        <a:p>
          <a:endParaRPr lang="zh-CN" altLang="en-US" sz="1400"/>
        </a:p>
      </dgm:t>
    </dgm:pt>
    <dgm:pt modelId="{56EB856E-65D1-4B1D-851E-F54A7485A8A6}">
      <dgm:prSet custT="1"/>
      <dgm:spPr/>
      <dgm:t>
        <a:bodyPr/>
        <a:lstStyle/>
        <a:p>
          <a:pPr algn="l"/>
          <a:r>
            <a:rPr lang="zh-CN" altLang="en-US" sz="1800" dirty="0"/>
            <a:t>任务管理子系统 </a:t>
          </a:r>
        </a:p>
      </dgm:t>
    </dgm:pt>
    <dgm:pt modelId="{1943D205-38A5-44CC-B5D6-B26BFCB0948B}" cxnId="{258E49EA-0598-4FD8-8B66-501504E062A0}" type="parTrans">
      <dgm:prSet/>
      <dgm:spPr/>
      <dgm:t>
        <a:bodyPr/>
        <a:lstStyle/>
        <a:p>
          <a:endParaRPr lang="zh-CN" altLang="en-US" sz="1400"/>
        </a:p>
      </dgm:t>
    </dgm:pt>
    <dgm:pt modelId="{22FDEA6C-3069-4E78-A912-7A4E9C3E7C7C}" cxnId="{258E49EA-0598-4FD8-8B66-501504E062A0}" type="sibTrans">
      <dgm:prSet/>
      <dgm:spPr/>
      <dgm:t>
        <a:bodyPr/>
        <a:lstStyle/>
        <a:p>
          <a:endParaRPr lang="zh-CN" altLang="en-US" sz="1400"/>
        </a:p>
      </dgm:t>
    </dgm:pt>
    <dgm:pt modelId="{AE768516-A900-4F6A-BFE0-59AABB797A27}">
      <dgm:prSet custT="1"/>
      <dgm:spPr/>
      <dgm:t>
        <a:bodyPr/>
        <a:lstStyle/>
        <a:p>
          <a:r>
            <a:rPr lang="zh-CN" altLang="en-US" sz="1400" dirty="0"/>
            <a:t>确定对象之间的关系，包括并发和互斥的对象，设计任务管理子系统。</a:t>
          </a:r>
        </a:p>
      </dgm:t>
    </dgm:pt>
    <dgm:pt modelId="{A12533C5-5A1D-4AA4-85B6-C4B9462DA5E9}" cxnId="{2A9CBD86-E3DF-4ACB-84AD-0AF378736B82}" type="parTrans">
      <dgm:prSet/>
      <dgm:spPr/>
      <dgm:t>
        <a:bodyPr/>
        <a:lstStyle/>
        <a:p>
          <a:endParaRPr lang="zh-CN" altLang="en-US" sz="1400"/>
        </a:p>
      </dgm:t>
    </dgm:pt>
    <dgm:pt modelId="{DCA264B9-223D-457A-A7A7-2771C15A7179}" cxnId="{2A9CBD86-E3DF-4ACB-84AD-0AF378736B82}" type="sibTrans">
      <dgm:prSet/>
      <dgm:spPr/>
      <dgm:t>
        <a:bodyPr/>
        <a:lstStyle/>
        <a:p>
          <a:endParaRPr lang="zh-CN" altLang="en-US" sz="1400"/>
        </a:p>
      </dgm:t>
    </dgm:pt>
    <dgm:pt modelId="{F5FDDB52-0A38-4C52-B6D1-5C079B464243}">
      <dgm:prSet custT="1"/>
      <dgm:spPr/>
      <dgm:t>
        <a:bodyPr/>
        <a:lstStyle/>
        <a:p>
          <a:pPr algn="l"/>
          <a:r>
            <a:rPr lang="zh-CN" altLang="en-US" sz="1800" dirty="0"/>
            <a:t>问题域 </a:t>
          </a:r>
        </a:p>
      </dgm:t>
    </dgm:pt>
    <dgm:pt modelId="{F8B67A0C-7331-453A-B25A-61D2DA5A6135}" cxnId="{3BB774E9-61A3-4E28-BAB1-E83EFC75508A}" type="parTrans">
      <dgm:prSet/>
      <dgm:spPr/>
      <dgm:t>
        <a:bodyPr/>
        <a:lstStyle/>
        <a:p>
          <a:endParaRPr lang="zh-CN" altLang="en-US" sz="1400"/>
        </a:p>
      </dgm:t>
    </dgm:pt>
    <dgm:pt modelId="{D2ED0CBE-9918-4646-AC07-AD67E9F6EB4D}" cxnId="{3BB774E9-61A3-4E28-BAB1-E83EFC75508A}" type="sibTrans">
      <dgm:prSet/>
      <dgm:spPr/>
      <dgm:t>
        <a:bodyPr/>
        <a:lstStyle/>
        <a:p>
          <a:endParaRPr lang="zh-CN" altLang="en-US" sz="1400"/>
        </a:p>
      </dgm:t>
    </dgm:pt>
    <dgm:pt modelId="{636A3C1B-A76A-4573-AC6C-DA32E0FC3FCC}">
      <dgm:prSet custT="1"/>
      <dgm:spPr/>
      <dgm:t>
        <a:bodyPr/>
        <a:lstStyle/>
        <a:p>
          <a:r>
            <a:rPr lang="zh-CN" altLang="en-US" sz="1400"/>
            <a:t>进一步细化在分析阶段获得的需求模型。</a:t>
          </a:r>
        </a:p>
      </dgm:t>
    </dgm:pt>
    <dgm:pt modelId="{7B453BA9-BC6B-488E-8B52-0E6EF968FA9E}" cxnId="{6B895B1B-8A6C-40A4-B141-417EA631DD50}" type="parTrans">
      <dgm:prSet/>
      <dgm:spPr/>
      <dgm:t>
        <a:bodyPr/>
        <a:lstStyle/>
        <a:p>
          <a:endParaRPr lang="zh-CN" altLang="en-US" sz="1400"/>
        </a:p>
      </dgm:t>
    </dgm:pt>
    <dgm:pt modelId="{D45EB1E6-9196-46E3-B17A-E2FA8A317A15}" cxnId="{6B895B1B-8A6C-40A4-B141-417EA631DD50}" type="sibTrans">
      <dgm:prSet/>
      <dgm:spPr/>
      <dgm:t>
        <a:bodyPr/>
        <a:lstStyle/>
        <a:p>
          <a:endParaRPr lang="zh-CN" altLang="en-US" sz="1400"/>
        </a:p>
      </dgm:t>
    </dgm:pt>
    <dgm:pt modelId="{64735257-103C-4D2F-8B9E-696C35E84380}">
      <dgm:prSet custT="1"/>
      <dgm:spPr/>
      <dgm:t>
        <a:bodyPr/>
        <a:lstStyle/>
        <a:p>
          <a:pPr algn="l"/>
          <a:r>
            <a:rPr lang="zh-CN" altLang="en-US" sz="1800" dirty="0"/>
            <a:t>人机交互子系统 </a:t>
          </a:r>
        </a:p>
      </dgm:t>
    </dgm:pt>
    <dgm:pt modelId="{85F6A573-7D99-4687-8D5F-F1911B1701D4}" cxnId="{C9665B9C-FDE0-4BE0-B5AD-7E199CC27DA2}" type="parTrans">
      <dgm:prSet/>
      <dgm:spPr/>
      <dgm:t>
        <a:bodyPr/>
        <a:lstStyle/>
        <a:p>
          <a:endParaRPr lang="zh-CN" altLang="en-US" sz="1400"/>
        </a:p>
      </dgm:t>
    </dgm:pt>
    <dgm:pt modelId="{88FA15B9-7CBA-40B4-9C18-84AD75AA5A14}" cxnId="{C9665B9C-FDE0-4BE0-B5AD-7E199CC27DA2}" type="sibTrans">
      <dgm:prSet/>
      <dgm:spPr/>
      <dgm:t>
        <a:bodyPr/>
        <a:lstStyle/>
        <a:p>
          <a:endParaRPr lang="zh-CN" altLang="en-US" sz="1400"/>
        </a:p>
      </dgm:t>
    </dgm:pt>
    <dgm:pt modelId="{6AFCA5B9-8F63-4C10-AB7A-295F65385B4D}">
      <dgm:prSet custT="1"/>
      <dgm:spPr/>
      <dgm:t>
        <a:bodyPr/>
        <a:lstStyle/>
        <a:p>
          <a:r>
            <a:rPr lang="zh-CN" altLang="en-US" sz="1400"/>
            <a:t>考虑人机界面的总体框架，设计每个人机界面的具体实现细节。</a:t>
          </a:r>
        </a:p>
      </dgm:t>
    </dgm:pt>
    <dgm:pt modelId="{E02E8A42-D2F0-4001-99AC-3F059DD47CDE}" cxnId="{CB3884EF-77F2-4F13-94BC-ACB720CEF897}" type="parTrans">
      <dgm:prSet/>
      <dgm:spPr/>
      <dgm:t>
        <a:bodyPr/>
        <a:lstStyle/>
        <a:p>
          <a:endParaRPr lang="zh-CN" altLang="en-US" sz="1400"/>
        </a:p>
      </dgm:t>
    </dgm:pt>
    <dgm:pt modelId="{BF5EBD5B-8509-4D56-9A2F-65A1667FE27B}" cxnId="{CB3884EF-77F2-4F13-94BC-ACB720CEF897}" type="sibTrans">
      <dgm:prSet/>
      <dgm:spPr/>
      <dgm:t>
        <a:bodyPr/>
        <a:lstStyle/>
        <a:p>
          <a:endParaRPr lang="zh-CN" altLang="en-US" sz="1400"/>
        </a:p>
      </dgm:t>
    </dgm:pt>
    <dgm:pt modelId="{337605F1-E48B-4B57-B39A-2807B328AE00}" type="pres">
      <dgm:prSet presAssocID="{43CEED34-EC00-4D54-A813-41C64D049595}" presName="Name0" presStyleCnt="0">
        <dgm:presLayoutVars>
          <dgm:dir/>
          <dgm:animLvl val="lvl"/>
          <dgm:resizeHandles val="exact"/>
        </dgm:presLayoutVars>
      </dgm:prSet>
      <dgm:spPr/>
    </dgm:pt>
    <dgm:pt modelId="{74AD27A2-34A8-464F-900C-D2FB246D1F90}" type="pres">
      <dgm:prSet presAssocID="{ED98591E-D5C5-4398-BBC7-0F2D428F23A2}" presName="linNode" presStyleCnt="0"/>
      <dgm:spPr/>
    </dgm:pt>
    <dgm:pt modelId="{5F9B4092-71C7-47D5-8A82-147BEB31BF1D}" type="pres">
      <dgm:prSet presAssocID="{ED98591E-D5C5-4398-BBC7-0F2D428F23A2}" presName="parentText" presStyleLbl="node1" presStyleIdx="0" presStyleCnt="4" custScaleX="78429">
        <dgm:presLayoutVars>
          <dgm:chMax val="1"/>
          <dgm:bulletEnabled val="1"/>
        </dgm:presLayoutVars>
      </dgm:prSet>
      <dgm:spPr/>
    </dgm:pt>
    <dgm:pt modelId="{3E9FEC31-17D9-4C72-A522-7A16D89CBE47}" type="pres">
      <dgm:prSet presAssocID="{ED98591E-D5C5-4398-BBC7-0F2D428F23A2}" presName="descendantText" presStyleLbl="alignAccFollowNode1" presStyleIdx="0" presStyleCnt="4">
        <dgm:presLayoutVars>
          <dgm:bulletEnabled val="1"/>
        </dgm:presLayoutVars>
      </dgm:prSet>
      <dgm:spPr/>
    </dgm:pt>
    <dgm:pt modelId="{1AD7C154-843E-44FA-9D43-B27D64174AB8}" type="pres">
      <dgm:prSet presAssocID="{3E408746-E0E5-4A75-B916-534C3A1633BC}" presName="sp" presStyleCnt="0"/>
      <dgm:spPr/>
    </dgm:pt>
    <dgm:pt modelId="{90CFD2BE-913D-4B9F-8855-E715532627D3}" type="pres">
      <dgm:prSet presAssocID="{56EB856E-65D1-4B1D-851E-F54A7485A8A6}" presName="linNode" presStyleCnt="0"/>
      <dgm:spPr/>
    </dgm:pt>
    <dgm:pt modelId="{F9EAB74E-4624-4686-844F-CD326331B338}" type="pres">
      <dgm:prSet presAssocID="{56EB856E-65D1-4B1D-851E-F54A7485A8A6}" presName="parentText" presStyleLbl="node1" presStyleIdx="1" presStyleCnt="4" custScaleX="77720">
        <dgm:presLayoutVars>
          <dgm:chMax val="1"/>
          <dgm:bulletEnabled val="1"/>
        </dgm:presLayoutVars>
      </dgm:prSet>
      <dgm:spPr/>
    </dgm:pt>
    <dgm:pt modelId="{4D50170E-2CAB-446C-85AA-DAFB03EF8EE5}" type="pres">
      <dgm:prSet presAssocID="{56EB856E-65D1-4B1D-851E-F54A7485A8A6}" presName="descendantText" presStyleLbl="alignAccFollowNode1" presStyleIdx="1" presStyleCnt="4">
        <dgm:presLayoutVars>
          <dgm:bulletEnabled val="1"/>
        </dgm:presLayoutVars>
      </dgm:prSet>
      <dgm:spPr/>
    </dgm:pt>
    <dgm:pt modelId="{FDD97BD5-7CAE-4700-976E-00C14ED15B55}" type="pres">
      <dgm:prSet presAssocID="{22FDEA6C-3069-4E78-A912-7A4E9C3E7C7C}" presName="sp" presStyleCnt="0"/>
      <dgm:spPr/>
    </dgm:pt>
    <dgm:pt modelId="{4FB2A8B7-65CA-414C-9D40-1F65106A48ED}" type="pres">
      <dgm:prSet presAssocID="{F5FDDB52-0A38-4C52-B6D1-5C079B464243}" presName="linNode" presStyleCnt="0"/>
      <dgm:spPr/>
    </dgm:pt>
    <dgm:pt modelId="{B8207A0C-341D-423A-B3F6-417DEC97CB61}" type="pres">
      <dgm:prSet presAssocID="{F5FDDB52-0A38-4C52-B6D1-5C079B464243}" presName="parentText" presStyleLbl="node1" presStyleIdx="2" presStyleCnt="4" custScaleX="78429">
        <dgm:presLayoutVars>
          <dgm:chMax val="1"/>
          <dgm:bulletEnabled val="1"/>
        </dgm:presLayoutVars>
      </dgm:prSet>
      <dgm:spPr/>
    </dgm:pt>
    <dgm:pt modelId="{50CF60CF-999B-4845-8A15-114B067F6A62}" type="pres">
      <dgm:prSet presAssocID="{F5FDDB52-0A38-4C52-B6D1-5C079B464243}" presName="descendantText" presStyleLbl="alignAccFollowNode1" presStyleIdx="2" presStyleCnt="4">
        <dgm:presLayoutVars>
          <dgm:bulletEnabled val="1"/>
        </dgm:presLayoutVars>
      </dgm:prSet>
      <dgm:spPr/>
    </dgm:pt>
    <dgm:pt modelId="{65BC7C1D-5714-400C-AEEB-F4FB733A1E25}" type="pres">
      <dgm:prSet presAssocID="{D2ED0CBE-9918-4646-AC07-AD67E9F6EB4D}" presName="sp" presStyleCnt="0"/>
      <dgm:spPr/>
    </dgm:pt>
    <dgm:pt modelId="{A70A5812-7C59-4008-8EEB-61D8611031B9}" type="pres">
      <dgm:prSet presAssocID="{64735257-103C-4D2F-8B9E-696C35E84380}" presName="linNode" presStyleCnt="0"/>
      <dgm:spPr/>
    </dgm:pt>
    <dgm:pt modelId="{CFE98B89-A93B-43D2-8A1E-948E30CA5CE7}" type="pres">
      <dgm:prSet presAssocID="{64735257-103C-4D2F-8B9E-696C35E84380}" presName="parentText" presStyleLbl="node1" presStyleIdx="3" presStyleCnt="4" custScaleX="78429">
        <dgm:presLayoutVars>
          <dgm:chMax val="1"/>
          <dgm:bulletEnabled val="1"/>
        </dgm:presLayoutVars>
      </dgm:prSet>
      <dgm:spPr/>
    </dgm:pt>
    <dgm:pt modelId="{936FD3D8-2B4B-4B8F-A7AB-D1EBE32F83DC}" type="pres">
      <dgm:prSet presAssocID="{64735257-103C-4D2F-8B9E-696C35E84380}" presName="descendantText" presStyleLbl="alignAccFollowNode1" presStyleIdx="3" presStyleCnt="4">
        <dgm:presLayoutVars>
          <dgm:bulletEnabled val="1"/>
        </dgm:presLayoutVars>
      </dgm:prSet>
      <dgm:spPr/>
    </dgm:pt>
  </dgm:ptLst>
  <dgm:cxnLst>
    <dgm:cxn modelId="{866FDC04-7F56-4D95-95F2-F5DCB4163274}" type="presOf" srcId="{56EB856E-65D1-4B1D-851E-F54A7485A8A6}" destId="{F9EAB74E-4624-4686-844F-CD326331B338}" srcOrd="0" destOrd="0" presId="urn:microsoft.com/office/officeart/2005/8/layout/vList5"/>
    <dgm:cxn modelId="{2FE77A1A-3F97-4779-B252-48DA327552F6}" type="presOf" srcId="{6AFCA5B9-8F63-4C10-AB7A-295F65385B4D}" destId="{936FD3D8-2B4B-4B8F-A7AB-D1EBE32F83DC}" srcOrd="0" destOrd="0" presId="urn:microsoft.com/office/officeart/2005/8/layout/vList5"/>
    <dgm:cxn modelId="{6B895B1B-8A6C-40A4-B141-417EA631DD50}" srcId="{F5FDDB52-0A38-4C52-B6D1-5C079B464243}" destId="{636A3C1B-A76A-4573-AC6C-DA32E0FC3FCC}" srcOrd="0" destOrd="0" parTransId="{7B453BA9-BC6B-488E-8B52-0E6EF968FA9E}" sibTransId="{D45EB1E6-9196-46E3-B17A-E2FA8A317A15}"/>
    <dgm:cxn modelId="{C968D02E-1181-4C0A-A6D9-664926D64A66}" type="presOf" srcId="{ED98591E-D5C5-4398-BBC7-0F2D428F23A2}" destId="{5F9B4092-71C7-47D5-8A82-147BEB31BF1D}" srcOrd="0" destOrd="0" presId="urn:microsoft.com/office/officeart/2005/8/layout/vList5"/>
    <dgm:cxn modelId="{8DE7AD32-29FE-43AD-9F75-F33075FAC74E}" srcId="{ED98591E-D5C5-4398-BBC7-0F2D428F23A2}" destId="{43704D89-A68C-4588-93C3-E8102EA73C97}" srcOrd="0" destOrd="0" parTransId="{9D61220A-6C21-4D5A-9D06-0D8A5D7F046E}" sibTransId="{B58D1214-C6F7-47BA-B5CA-7E9E8BD2F460}"/>
    <dgm:cxn modelId="{80FABB62-AB68-4FBC-8736-FFF15479EA5A}" type="presOf" srcId="{636A3C1B-A76A-4573-AC6C-DA32E0FC3FCC}" destId="{50CF60CF-999B-4845-8A15-114B067F6A62}" srcOrd="0" destOrd="0" presId="urn:microsoft.com/office/officeart/2005/8/layout/vList5"/>
    <dgm:cxn modelId="{6CBB3946-5E8E-479A-8B2A-927708D983BB}" type="presOf" srcId="{F5FDDB52-0A38-4C52-B6D1-5C079B464243}" destId="{B8207A0C-341D-423A-B3F6-417DEC97CB61}" srcOrd="0" destOrd="0" presId="urn:microsoft.com/office/officeart/2005/8/layout/vList5"/>
    <dgm:cxn modelId="{2A9CBD86-E3DF-4ACB-84AD-0AF378736B82}" srcId="{56EB856E-65D1-4B1D-851E-F54A7485A8A6}" destId="{AE768516-A900-4F6A-BFE0-59AABB797A27}" srcOrd="0" destOrd="0" parTransId="{A12533C5-5A1D-4AA4-85B6-C4B9462DA5E9}" sibTransId="{DCA264B9-223D-457A-A7A7-2771C15A7179}"/>
    <dgm:cxn modelId="{C9665B9C-FDE0-4BE0-B5AD-7E199CC27DA2}" srcId="{43CEED34-EC00-4D54-A813-41C64D049595}" destId="{64735257-103C-4D2F-8B9E-696C35E84380}" srcOrd="3" destOrd="0" parTransId="{85F6A573-7D99-4687-8D5F-F1911B1701D4}" sibTransId="{88FA15B9-7CBA-40B4-9C18-84AD75AA5A14}"/>
    <dgm:cxn modelId="{D889B6CB-2736-497C-8D0E-666A6EDFC421}" type="presOf" srcId="{43CEED34-EC00-4D54-A813-41C64D049595}" destId="{337605F1-E48B-4B57-B39A-2807B328AE00}" srcOrd="0" destOrd="0" presId="urn:microsoft.com/office/officeart/2005/8/layout/vList5"/>
    <dgm:cxn modelId="{3C5B73D1-57C9-4E49-883F-36AC59DCBD42}" type="presOf" srcId="{AE768516-A900-4F6A-BFE0-59AABB797A27}" destId="{4D50170E-2CAB-446C-85AA-DAFB03EF8EE5}" srcOrd="0" destOrd="0" presId="urn:microsoft.com/office/officeart/2005/8/layout/vList5"/>
    <dgm:cxn modelId="{3BB774E9-61A3-4E28-BAB1-E83EFC75508A}" srcId="{43CEED34-EC00-4D54-A813-41C64D049595}" destId="{F5FDDB52-0A38-4C52-B6D1-5C079B464243}" srcOrd="2" destOrd="0" parTransId="{F8B67A0C-7331-453A-B25A-61D2DA5A6135}" sibTransId="{D2ED0CBE-9918-4646-AC07-AD67E9F6EB4D}"/>
    <dgm:cxn modelId="{258E49EA-0598-4FD8-8B66-501504E062A0}" srcId="{43CEED34-EC00-4D54-A813-41C64D049595}" destId="{56EB856E-65D1-4B1D-851E-F54A7485A8A6}" srcOrd="1" destOrd="0" parTransId="{1943D205-38A5-44CC-B5D6-B26BFCB0948B}" sibTransId="{22FDEA6C-3069-4E78-A912-7A4E9C3E7C7C}"/>
    <dgm:cxn modelId="{CB3884EF-77F2-4F13-94BC-ACB720CEF897}" srcId="{64735257-103C-4D2F-8B9E-696C35E84380}" destId="{6AFCA5B9-8F63-4C10-AB7A-295F65385B4D}" srcOrd="0" destOrd="0" parTransId="{E02E8A42-D2F0-4001-99AC-3F059DD47CDE}" sibTransId="{BF5EBD5B-8509-4D56-9A2F-65A1667FE27B}"/>
    <dgm:cxn modelId="{DF9878F5-9CBC-4868-8FCB-C8207ABB53BE}" type="presOf" srcId="{43704D89-A68C-4588-93C3-E8102EA73C97}" destId="{3E9FEC31-17D9-4C72-A522-7A16D89CBE47}" srcOrd="0" destOrd="0" presId="urn:microsoft.com/office/officeart/2005/8/layout/vList5"/>
    <dgm:cxn modelId="{B48A3EFA-0CB1-4DEC-86B4-05AE1D0238BA}" srcId="{43CEED34-EC00-4D54-A813-41C64D049595}" destId="{ED98591E-D5C5-4398-BBC7-0F2D428F23A2}" srcOrd="0" destOrd="0" parTransId="{417DE932-FC79-4BF5-8FDC-1EEFC8612BAD}" sibTransId="{3E408746-E0E5-4A75-B916-534C3A1633BC}"/>
    <dgm:cxn modelId="{CD9413FD-1488-411C-936C-7C4FEF82A338}" type="presOf" srcId="{64735257-103C-4D2F-8B9E-696C35E84380}" destId="{CFE98B89-A93B-43D2-8A1E-948E30CA5CE7}" srcOrd="0" destOrd="0" presId="urn:microsoft.com/office/officeart/2005/8/layout/vList5"/>
    <dgm:cxn modelId="{EEA144D4-32E0-4150-B6E8-4B64C9BEE365}" type="presParOf" srcId="{337605F1-E48B-4B57-B39A-2807B328AE00}" destId="{74AD27A2-34A8-464F-900C-D2FB246D1F90}" srcOrd="0" destOrd="0" presId="urn:microsoft.com/office/officeart/2005/8/layout/vList5"/>
    <dgm:cxn modelId="{FE345882-FB0A-469D-8078-3B0CD61B4895}" type="presParOf" srcId="{74AD27A2-34A8-464F-900C-D2FB246D1F90}" destId="{5F9B4092-71C7-47D5-8A82-147BEB31BF1D}" srcOrd="0" destOrd="0" presId="urn:microsoft.com/office/officeart/2005/8/layout/vList5"/>
    <dgm:cxn modelId="{7ED33952-D6EB-4A74-82F5-305EBA4E3AE4}" type="presParOf" srcId="{74AD27A2-34A8-464F-900C-D2FB246D1F90}" destId="{3E9FEC31-17D9-4C72-A522-7A16D89CBE47}" srcOrd="1" destOrd="0" presId="urn:microsoft.com/office/officeart/2005/8/layout/vList5"/>
    <dgm:cxn modelId="{00B81EC0-2B34-4852-88C0-B9C6A9084A1B}" type="presParOf" srcId="{337605F1-E48B-4B57-B39A-2807B328AE00}" destId="{1AD7C154-843E-44FA-9D43-B27D64174AB8}" srcOrd="1" destOrd="0" presId="urn:microsoft.com/office/officeart/2005/8/layout/vList5"/>
    <dgm:cxn modelId="{10A1BF75-B0FA-40A7-8075-442471E85934}" type="presParOf" srcId="{337605F1-E48B-4B57-B39A-2807B328AE00}" destId="{90CFD2BE-913D-4B9F-8855-E715532627D3}" srcOrd="2" destOrd="0" presId="urn:microsoft.com/office/officeart/2005/8/layout/vList5"/>
    <dgm:cxn modelId="{4C187D7D-A1AD-4F0B-BEAA-4643B6D857D3}" type="presParOf" srcId="{90CFD2BE-913D-4B9F-8855-E715532627D3}" destId="{F9EAB74E-4624-4686-844F-CD326331B338}" srcOrd="0" destOrd="0" presId="urn:microsoft.com/office/officeart/2005/8/layout/vList5"/>
    <dgm:cxn modelId="{9A3E85AD-0045-461B-8F3A-5642AF449CB7}" type="presParOf" srcId="{90CFD2BE-913D-4B9F-8855-E715532627D3}" destId="{4D50170E-2CAB-446C-85AA-DAFB03EF8EE5}" srcOrd="1" destOrd="0" presId="urn:microsoft.com/office/officeart/2005/8/layout/vList5"/>
    <dgm:cxn modelId="{1BADCA7F-84CB-493D-B8C3-EE818A62C749}" type="presParOf" srcId="{337605F1-E48B-4B57-B39A-2807B328AE00}" destId="{FDD97BD5-7CAE-4700-976E-00C14ED15B55}" srcOrd="3" destOrd="0" presId="urn:microsoft.com/office/officeart/2005/8/layout/vList5"/>
    <dgm:cxn modelId="{E1C27A05-0AB1-474A-8B78-95CF87A9FC2C}" type="presParOf" srcId="{337605F1-E48B-4B57-B39A-2807B328AE00}" destId="{4FB2A8B7-65CA-414C-9D40-1F65106A48ED}" srcOrd="4" destOrd="0" presId="urn:microsoft.com/office/officeart/2005/8/layout/vList5"/>
    <dgm:cxn modelId="{B15CE868-0941-49C2-9938-44CDB1720A3C}" type="presParOf" srcId="{4FB2A8B7-65CA-414C-9D40-1F65106A48ED}" destId="{B8207A0C-341D-423A-B3F6-417DEC97CB61}" srcOrd="0" destOrd="0" presId="urn:microsoft.com/office/officeart/2005/8/layout/vList5"/>
    <dgm:cxn modelId="{7DC95E2C-5B23-4EBB-A2FC-EF27753BDA7C}" type="presParOf" srcId="{4FB2A8B7-65CA-414C-9D40-1F65106A48ED}" destId="{50CF60CF-999B-4845-8A15-114B067F6A62}" srcOrd="1" destOrd="0" presId="urn:microsoft.com/office/officeart/2005/8/layout/vList5"/>
    <dgm:cxn modelId="{A5303163-02E0-4014-9231-997AA47E2702}" type="presParOf" srcId="{337605F1-E48B-4B57-B39A-2807B328AE00}" destId="{65BC7C1D-5714-400C-AEEB-F4FB733A1E25}" srcOrd="5" destOrd="0" presId="urn:microsoft.com/office/officeart/2005/8/layout/vList5"/>
    <dgm:cxn modelId="{9D5CDCB4-62F7-47F7-8B9F-65E61B4DDFA0}" type="presParOf" srcId="{337605F1-E48B-4B57-B39A-2807B328AE00}" destId="{A70A5812-7C59-4008-8EEB-61D8611031B9}" srcOrd="6" destOrd="0" presId="urn:microsoft.com/office/officeart/2005/8/layout/vList5"/>
    <dgm:cxn modelId="{37D5C3AB-5E4B-44C2-994B-D1A92C1206A7}" type="presParOf" srcId="{A70A5812-7C59-4008-8EEB-61D8611031B9}" destId="{CFE98B89-A93B-43D2-8A1E-948E30CA5CE7}" srcOrd="0" destOrd="0" presId="urn:microsoft.com/office/officeart/2005/8/layout/vList5"/>
    <dgm:cxn modelId="{4266A7DA-EB65-4A17-B55A-EE47F430694D}" type="presParOf" srcId="{A70A5812-7C59-4008-8EEB-61D8611031B9}" destId="{936FD3D8-2B4B-4B8F-A7AB-D1EBE32F83DC}"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B688F4-13BF-4A56-A779-0878F7437987}" type="doc">
      <dgm:prSet/>
      <dgm:spPr/>
      <dgm:t>
        <a:bodyPr/>
        <a:p>
          <a:endParaRPr altLang="en-US"/>
        </a:p>
      </dgm:t>
    </dgm:pt>
    <dgm:pt modelId="{C4F10219-2B67-4638-9ED0-0BCA43E1D02D}">
      <dgm:prSet phldr="0" custT="1"/>
      <dgm:spPr/>
      <dgm:t>
        <a:bodyPr vert="horz" wrap="square"/>
        <a:p>
          <a:pPr algn="l">
            <a:lnSpc>
              <a:spcPct val="100000"/>
            </a:lnSpc>
            <a:spcBef>
              <a:spcPct val="0"/>
            </a:spcBef>
            <a:spcAft>
              <a:spcPct val="35000"/>
            </a:spcAft>
          </a:pPr>
          <a:r>
            <a:rPr lang="en-US" sz="2000" b="0" i="0" u="none" baseline="0">
              <a:rtl val="0"/>
            </a:rPr>
            <a:t>1) 需求获取</a:t>
          </a:r>
          <a:r>
            <a:rPr lang="en-US" altLang="en-US" sz="2000" b="0" i="0" u="none" baseline="0">
              <a:rtl val="0"/>
            </a:rPr>
            <a:t/>
          </a:r>
          <a:endParaRPr lang="en-US" altLang="en-US" sz="2000" b="0" i="0" u="none" baseline="0">
            <a:rtl val="0"/>
          </a:endParaRPr>
        </a:p>
      </dgm:t>
    </dgm:pt>
    <dgm:pt modelId="{EB8E0067-EB87-4469-8F54-E922A1067256}" cxnId="{D4AE2AB9-D1F6-4B67-95C1-CAF7699AD9C9}" type="parTrans">
      <dgm:prSet/>
      <dgm:spPr/>
    </dgm:pt>
    <dgm:pt modelId="{E0644E4F-B563-4EE5-AF8A-03FED007E58A}" cxnId="{D4AE2AB9-D1F6-4B67-95C1-CAF7699AD9C9}" type="sibTrans">
      <dgm:prSet/>
      <dgm:spPr/>
    </dgm:pt>
    <dgm:pt modelId="{E3FFF42F-E6CE-45E1-9A7F-4E57A22B9F2B}">
      <dgm:prSet phldr="0" custT="1"/>
      <dgm:spPr/>
      <dgm:t>
        <a:bodyPr vert="horz" wrap="square"/>
        <a:p>
          <a:pPr>
            <a:lnSpc>
              <a:spcPct val="100000"/>
            </a:lnSpc>
            <a:spcBef>
              <a:spcPct val="0"/>
            </a:spcBef>
            <a:spcAft>
              <a:spcPct val="15000"/>
            </a:spcAft>
          </a:pPr>
          <a:r>
            <a:rPr lang="en-US" sz="1600" b="0" i="0" u="none" baseline="0">
              <a:rtl val="0"/>
            </a:rPr>
            <a:t>指分析人员与用户（领域专家）交流，获取用户需求；</a:t>
          </a:r>
          <a:r>
            <a:rPr lang="en-US" altLang="en-US" sz="1600" b="0" i="0" u="none" baseline="0">
              <a:rtl val="0"/>
            </a:rPr>
            <a:t/>
          </a:r>
          <a:endParaRPr lang="en-US" altLang="en-US" sz="1600" b="0" i="0" u="none" baseline="0">
            <a:rtl val="0"/>
          </a:endParaRPr>
        </a:p>
      </dgm:t>
    </dgm:pt>
    <dgm:pt modelId="{000E7E82-1881-43F1-BD10-42A7F7C468DE}" cxnId="{A41EC9CA-9F40-467B-8CCA-63598A668560}" type="parTrans">
      <dgm:prSet/>
      <dgm:spPr/>
    </dgm:pt>
    <dgm:pt modelId="{EF2C6ED1-7C83-4210-AC9C-A6C5C5FFE85F}" cxnId="{A41EC9CA-9F40-467B-8CCA-63598A668560}" type="sibTrans">
      <dgm:prSet/>
      <dgm:spPr/>
    </dgm:pt>
    <dgm:pt modelId="{A455FC77-4718-43C5-9CE5-A2090CC926C7}">
      <dgm:prSet phldr="0" custT="1"/>
      <dgm:spPr/>
      <dgm:t>
        <a:bodyPr vert="horz" wrap="square"/>
        <a:p>
          <a:pPr algn="l">
            <a:lnSpc>
              <a:spcPct val="100000"/>
            </a:lnSpc>
            <a:spcBef>
              <a:spcPct val="0"/>
            </a:spcBef>
            <a:spcAft>
              <a:spcPct val="35000"/>
            </a:spcAft>
          </a:pPr>
          <a:r>
            <a:rPr lang="en-US" sz="2000" b="0" i="0" u="none" baseline="0">
              <a:rtl val="0"/>
            </a:rPr>
            <a:t>2) 用例建模</a:t>
          </a:r>
          <a:r>
            <a:rPr lang="en-US" altLang="en-US" sz="2000" b="0" i="0" u="none" baseline="0">
              <a:rtl val="0"/>
            </a:rPr>
            <a:t/>
          </a:r>
          <a:endParaRPr lang="en-US" altLang="en-US" sz="2000" b="0" i="0" u="none" baseline="0">
            <a:rtl val="0"/>
          </a:endParaRPr>
        </a:p>
      </dgm:t>
    </dgm:pt>
    <dgm:pt modelId="{A7ECE310-A095-44AF-B49A-82EF2D5F9AE4}" cxnId="{EFA8803A-A324-4182-911B-E4412116778F}" type="parTrans">
      <dgm:prSet/>
      <dgm:spPr/>
    </dgm:pt>
    <dgm:pt modelId="{44576C81-27E8-43BD-99EB-452030B86319}" cxnId="{EFA8803A-A324-4182-911B-E4412116778F}" type="sibTrans">
      <dgm:prSet/>
      <dgm:spPr/>
    </dgm:pt>
    <dgm:pt modelId="{80B25FC7-D4AE-4C43-AEB8-BEDBF576E67F}">
      <dgm:prSet phldr="0" custT="1"/>
      <dgm:spPr/>
      <dgm:t>
        <a:bodyPr vert="horz" wrap="square"/>
        <a:p>
          <a:pPr>
            <a:lnSpc>
              <a:spcPct val="100000"/>
            </a:lnSpc>
            <a:spcBef>
              <a:spcPct val="0"/>
            </a:spcBef>
            <a:spcAft>
              <a:spcPct val="15000"/>
            </a:spcAft>
          </a:pPr>
          <a:r>
            <a:rPr lang="en-US" sz="1400" b="0" i="0" u="none" baseline="0">
              <a:rtl val="0"/>
            </a:rPr>
            <a:t>分析人员分析获取的需求，识别出系统的参与者和用例，建立系统用例模型；</a:t>
          </a:r>
          <a:r>
            <a:rPr lang="en-US" altLang="en-US" sz="1400" b="0" i="0" u="none" baseline="0">
              <a:rtl val="0"/>
            </a:rPr>
            <a:t/>
          </a:r>
          <a:endParaRPr lang="en-US" altLang="en-US" sz="1400" b="0" i="0" u="none" baseline="0">
            <a:rtl val="0"/>
          </a:endParaRPr>
        </a:p>
      </dgm:t>
    </dgm:pt>
    <dgm:pt modelId="{7FECF1B9-4E4C-43BB-BF17-43EF6500362B}" cxnId="{8C11D26F-2E88-4AB6-8AEF-ACC4FB8F16C8}" type="parTrans">
      <dgm:prSet/>
      <dgm:spPr/>
    </dgm:pt>
    <dgm:pt modelId="{67DBE6C2-1034-4E1B-B666-3FE0021B256E}" cxnId="{8C11D26F-2E88-4AB6-8AEF-ACC4FB8F16C8}" type="sibTrans">
      <dgm:prSet/>
      <dgm:spPr/>
    </dgm:pt>
    <dgm:pt modelId="{8BE89E5B-6E35-4D6B-B562-2D5262A8583E}">
      <dgm:prSet phldr="0" custT="1"/>
      <dgm:spPr/>
      <dgm:t>
        <a:bodyPr vert="horz" wrap="square"/>
        <a:p>
          <a:pPr algn="l">
            <a:lnSpc>
              <a:spcPct val="100000"/>
            </a:lnSpc>
            <a:spcBef>
              <a:spcPct val="0"/>
            </a:spcBef>
            <a:spcAft>
              <a:spcPct val="35000"/>
            </a:spcAft>
          </a:pPr>
          <a:r>
            <a:rPr lang="en-US" sz="2000" b="0" i="0" u="none" baseline="0">
              <a:rtl val="0"/>
            </a:rPr>
            <a:t>3) 概念结构</a:t>
          </a:r>
          <a:r>
            <a:rPr lang="en-US" sz="2000" b="0" i="0" u="none" baseline="0">
              <a:rtl val="0"/>
            </a:rPr>
            <a:t>建模</a:t>
          </a:r>
          <a:r>
            <a:rPr lang="en-US" altLang="en-US" sz="2000" b="0" i="0" u="none" baseline="0">
              <a:rtl val="0"/>
            </a:rPr>
            <a:t/>
          </a:r>
          <a:endParaRPr lang="en-US" altLang="en-US" sz="2000" b="0" i="0" u="none" baseline="0">
            <a:rtl val="0"/>
          </a:endParaRPr>
        </a:p>
      </dgm:t>
    </dgm:pt>
    <dgm:pt modelId="{A9B90ABA-D519-4A24-AF59-942CEBD96A06}" cxnId="{CD9E2199-7A05-414F-A49D-DB4838FAFB83}" type="parTrans">
      <dgm:prSet/>
      <dgm:spPr/>
    </dgm:pt>
    <dgm:pt modelId="{AF902410-78A6-4BC6-A1E3-25404F3A3913}" cxnId="{CD9E2199-7A05-414F-A49D-DB4838FAFB83}" type="sibTrans">
      <dgm:prSet/>
      <dgm:spPr/>
    </dgm:pt>
    <dgm:pt modelId="{4671AB8E-EBD6-4400-ADDF-B931A8E80A61}">
      <dgm:prSet phldr="0" custT="1"/>
      <dgm:spPr/>
      <dgm:t>
        <a:bodyPr vert="horz" wrap="square"/>
        <a:p>
          <a:pPr>
            <a:lnSpc>
              <a:spcPct val="100000"/>
            </a:lnSpc>
            <a:spcBef>
              <a:spcPct val="0"/>
            </a:spcBef>
            <a:spcAft>
              <a:spcPct val="15000"/>
            </a:spcAft>
          </a:pPr>
          <a:r>
            <a:rPr lang="en-US" sz="1400" b="0" i="0" u="none" baseline="0">
              <a:rtl val="0"/>
            </a:rPr>
            <a:t>分析用例模型中的出现的词汇，构造系统的问题域词汇表，找出相应的概念（对象或类），从而建立目标系统的概念模型</a:t>
          </a:r>
          <a:r>
            <a:rPr lang="en-US" altLang="en-US" sz="1400" b="0" i="0" u="none" baseline="0">
              <a:rtl val="0"/>
            </a:rPr>
            <a:t/>
          </a:r>
          <a:endParaRPr lang="en-US" altLang="en-US" sz="1400" b="0" i="0" u="none" baseline="0">
            <a:rtl val="0"/>
          </a:endParaRPr>
        </a:p>
      </dgm:t>
    </dgm:pt>
    <dgm:pt modelId="{3763404F-7B67-4741-A8AB-2498E9FCC026}" cxnId="{2AADD2BE-3708-49A3-B43E-2910AAAC6DEA}" type="parTrans">
      <dgm:prSet/>
      <dgm:spPr/>
    </dgm:pt>
    <dgm:pt modelId="{5C70D9E3-57E4-4A33-9BA3-A084680C7965}" cxnId="{2AADD2BE-3708-49A3-B43E-2910AAAC6DEA}" type="sibTrans">
      <dgm:prSet/>
      <dgm:spPr/>
    </dgm:pt>
    <dgm:pt modelId="{118B0DC0-72BF-4E71-BBC3-D90B6D382C9F}">
      <dgm:prSet phldr="0" custT="1"/>
      <dgm:spPr/>
      <dgm:t>
        <a:bodyPr vert="horz" wrap="square"/>
        <a:p>
          <a:pPr algn="l">
            <a:lnSpc>
              <a:spcPct val="100000"/>
            </a:lnSpc>
            <a:spcBef>
              <a:spcPct val="0"/>
            </a:spcBef>
            <a:spcAft>
              <a:spcPct val="35000"/>
            </a:spcAft>
          </a:pPr>
          <a:r>
            <a:rPr lang="en-US" sz="2000" b="0" i="0" u="none" baseline="0">
              <a:rtl val="0"/>
            </a:rPr>
            <a:t>4) 编制需求文档</a:t>
          </a:r>
          <a:r>
            <a:rPr lang="en-US" altLang="en-US" sz="2000" b="0" i="0" u="none" baseline="0">
              <a:rtl val="0"/>
            </a:rPr>
            <a:t/>
          </a:r>
          <a:endParaRPr lang="en-US" altLang="en-US" sz="2000" b="0" i="0" u="none" baseline="0">
            <a:rtl val="0"/>
          </a:endParaRPr>
        </a:p>
      </dgm:t>
    </dgm:pt>
    <dgm:pt modelId="{EBF2716A-A0C7-4A01-96F1-5B8CB9486B49}" cxnId="{92F7E69E-4468-44A3-A3D7-458204F3BB66}" type="parTrans">
      <dgm:prSet/>
      <dgm:spPr/>
    </dgm:pt>
    <dgm:pt modelId="{59D4C7FD-8CE0-4014-B7BC-4306E6635B4E}" cxnId="{92F7E69E-4468-44A3-A3D7-458204F3BB66}" type="sibTrans">
      <dgm:prSet/>
      <dgm:spPr/>
    </dgm:pt>
    <dgm:pt modelId="{5218EC14-324D-4004-BDF8-373D6247A21F}">
      <dgm:prSet phldr="0" custT="1"/>
      <dgm:spPr/>
      <dgm:t>
        <a:bodyPr vert="horz" wrap="square"/>
        <a:p>
          <a:pPr>
            <a:lnSpc>
              <a:spcPct val="100000"/>
            </a:lnSpc>
            <a:spcBef>
              <a:spcPct val="0"/>
            </a:spcBef>
            <a:spcAft>
              <a:spcPct val="15000"/>
            </a:spcAft>
          </a:pPr>
          <a:r>
            <a:rPr lang="en-US" sz="1600" b="0" i="0" u="none" baseline="0">
              <a:rtl val="0"/>
            </a:rPr>
            <a:t>按照某种规范，编制需求规格说明文档；</a:t>
          </a:r>
          <a:r>
            <a:rPr lang="en-US" altLang="en-US" sz="1600" b="0" i="0" u="none" baseline="0">
              <a:rtl val="0"/>
            </a:rPr>
            <a:t/>
          </a:r>
          <a:endParaRPr lang="en-US" altLang="en-US" sz="1600" b="0" i="0" u="none" baseline="0">
            <a:rtl val="0"/>
          </a:endParaRPr>
        </a:p>
      </dgm:t>
    </dgm:pt>
    <dgm:pt modelId="{1DA14D3D-2551-40C9-87C5-3DE36998DBE1}" cxnId="{BF58DDF4-3F31-4B48-9C13-66CC63F2E204}" type="parTrans">
      <dgm:prSet/>
      <dgm:spPr/>
    </dgm:pt>
    <dgm:pt modelId="{7059E687-0664-4D45-B700-EDAF6C1E900D}" cxnId="{BF58DDF4-3F31-4B48-9C13-66CC63F2E204}" type="sibTrans">
      <dgm:prSet/>
      <dgm:spPr/>
    </dgm:pt>
    <dgm:pt modelId="{42356C4C-1231-4288-B49B-833F95A390B5}">
      <dgm:prSet phldr="0" custT="1"/>
      <dgm:spPr/>
      <dgm:t>
        <a:bodyPr vert="horz" wrap="square"/>
        <a:p>
          <a:pPr algn="l">
            <a:lnSpc>
              <a:spcPct val="100000"/>
            </a:lnSpc>
            <a:spcBef>
              <a:spcPct val="0"/>
            </a:spcBef>
            <a:spcAft>
              <a:spcPct val="35000"/>
            </a:spcAft>
          </a:pPr>
          <a:r>
            <a:rPr lang="en-US" sz="2000" b="0" i="0" u="none" baseline="0">
              <a:rtl val="0"/>
            </a:rPr>
            <a:t>5) 需求评审</a:t>
          </a:r>
          <a:r>
            <a:rPr lang="en-US" altLang="en-US" sz="2000" b="0" i="0" u="none" baseline="0">
              <a:rtl val="0"/>
            </a:rPr>
            <a:t/>
          </a:r>
          <a:endParaRPr lang="en-US" altLang="en-US" sz="2000" b="0" i="0" u="none" baseline="0">
            <a:rtl val="0"/>
          </a:endParaRPr>
        </a:p>
      </dgm:t>
    </dgm:pt>
    <dgm:pt modelId="{247B9266-8BD3-4EDF-83BA-0F93AB38CECF}" cxnId="{C8911C85-820E-49EE-A72E-06C33949F5C7}" type="parTrans">
      <dgm:prSet/>
      <dgm:spPr/>
    </dgm:pt>
    <dgm:pt modelId="{99891046-6FC7-4610-BCB0-AC09B43F41FE}" cxnId="{C8911C85-820E-49EE-A72E-06C33949F5C7}" type="sibTrans">
      <dgm:prSet/>
      <dgm:spPr/>
    </dgm:pt>
    <dgm:pt modelId="{228009C5-A0D4-4CAB-8805-D40683D85362}">
      <dgm:prSet phldr="0" custT="1"/>
      <dgm:spPr/>
      <dgm:t>
        <a:bodyPr vert="horz" wrap="square"/>
        <a:p>
          <a:pPr>
            <a:lnSpc>
              <a:spcPct val="100000"/>
            </a:lnSpc>
            <a:spcBef>
              <a:spcPct val="0"/>
            </a:spcBef>
            <a:spcAft>
              <a:spcPct val="15000"/>
            </a:spcAft>
          </a:pPr>
          <a:r>
            <a:rPr lang="en-US" sz="1600" b="0" i="0" u="none" baseline="0">
              <a:rtl val="0"/>
            </a:rPr>
            <a:t>对编制好的需求文档进行需求评审，评审是为了找出文档中可能存在的缺陷或错误，并及时改正。</a:t>
          </a:r>
          <a:r>
            <a:rPr lang="en-US" altLang="en-US" sz="1600" b="0" i="0" u="none" baseline="0">
              <a:rtl val="0"/>
            </a:rPr>
            <a:t/>
          </a:r>
          <a:endParaRPr lang="en-US" altLang="en-US" sz="1600" b="0" i="0" u="none" baseline="0">
            <a:rtl val="0"/>
          </a:endParaRPr>
        </a:p>
      </dgm:t>
    </dgm:pt>
    <dgm:pt modelId="{F7839C70-E936-417C-AED4-5C23686BBF0C}" cxnId="{BFFC2E3B-4763-47F9-A547-31D0761385C1}" type="parTrans">
      <dgm:prSet/>
      <dgm:spPr/>
    </dgm:pt>
    <dgm:pt modelId="{D88FCA15-7A58-4BEF-9504-DAED4965A47C}" cxnId="{BFFC2E3B-4763-47F9-A547-31D0761385C1}" type="sibTrans">
      <dgm:prSet/>
      <dgm:spPr/>
    </dgm:pt>
    <dgm:pt modelId="{8CFA7FCB-2CFB-4D18-A0CA-784FE6EAC7AD}" type="pres">
      <dgm:prSet presAssocID="{9AB688F4-13BF-4A56-A779-0878F7437987}" presName="Name0" presStyleCnt="0">
        <dgm:presLayoutVars>
          <dgm:dir/>
          <dgm:animLvl val="lvl"/>
          <dgm:resizeHandles val="exact"/>
        </dgm:presLayoutVars>
      </dgm:prSet>
      <dgm:spPr/>
    </dgm:pt>
    <dgm:pt modelId="{AF2DB18E-6B91-46B1-9D20-67CC2760324D}" type="pres">
      <dgm:prSet presAssocID="{C4F10219-2B67-4638-9ED0-0BCA43E1D02D}" presName="linNode" presStyleCnt="0"/>
      <dgm:spPr/>
    </dgm:pt>
    <dgm:pt modelId="{082B494D-6A88-4392-96EE-05D59BE32D38}" type="pres">
      <dgm:prSet presAssocID="{C4F10219-2B67-4638-9ED0-0BCA43E1D02D}" presName="parentText" presStyleLbl="node1" presStyleIdx="0" presStyleCnt="5" custScaleX="70552">
        <dgm:presLayoutVars>
          <dgm:chMax val="1"/>
          <dgm:bulletEnabled val="1"/>
        </dgm:presLayoutVars>
      </dgm:prSet>
      <dgm:spPr/>
    </dgm:pt>
    <dgm:pt modelId="{4122DFD8-0A96-4752-99AF-12DF4336DF2C}" type="pres">
      <dgm:prSet presAssocID="{C4F10219-2B67-4638-9ED0-0BCA43E1D02D}" presName="descendantText" presStyleLbl="alignAccFollowNode1" presStyleIdx="0" presStyleCnt="5">
        <dgm:presLayoutVars>
          <dgm:bulletEnabled val="1"/>
        </dgm:presLayoutVars>
      </dgm:prSet>
      <dgm:spPr/>
    </dgm:pt>
    <dgm:pt modelId="{5FF7F5F3-2F51-4BB5-BF11-AE406D1CFCF0}" type="pres">
      <dgm:prSet presAssocID="{E0644E4F-B563-4EE5-AF8A-03FED007E58A}" presName="sp" presStyleCnt="0"/>
      <dgm:spPr/>
    </dgm:pt>
    <dgm:pt modelId="{32E9EAD4-BCC7-4F01-BADE-EBA1097EC6C2}" type="pres">
      <dgm:prSet presAssocID="{A455FC77-4718-43C5-9CE5-A2090CC926C7}" presName="linNode" presStyleCnt="0"/>
      <dgm:spPr/>
    </dgm:pt>
    <dgm:pt modelId="{8A0567E9-DA10-462C-A14F-8B554DC1CEF3}" type="pres">
      <dgm:prSet presAssocID="{A455FC77-4718-43C5-9CE5-A2090CC926C7}" presName="parentText" presStyleLbl="node1" presStyleIdx="1" presStyleCnt="5" custScaleX="70848">
        <dgm:presLayoutVars>
          <dgm:chMax val="1"/>
          <dgm:bulletEnabled val="1"/>
        </dgm:presLayoutVars>
      </dgm:prSet>
      <dgm:spPr/>
    </dgm:pt>
    <dgm:pt modelId="{B89A2C01-5143-453A-955B-0059F3112168}" type="pres">
      <dgm:prSet presAssocID="{A455FC77-4718-43C5-9CE5-A2090CC926C7}" presName="descendantText" presStyleLbl="alignAccFollowNode1" presStyleIdx="1" presStyleCnt="5">
        <dgm:presLayoutVars>
          <dgm:bulletEnabled val="1"/>
        </dgm:presLayoutVars>
      </dgm:prSet>
      <dgm:spPr/>
    </dgm:pt>
    <dgm:pt modelId="{F8E15DA9-1904-44B1-9672-D120D792DD29}" type="pres">
      <dgm:prSet presAssocID="{44576C81-27E8-43BD-99EB-452030B86319}" presName="sp" presStyleCnt="0"/>
      <dgm:spPr/>
    </dgm:pt>
    <dgm:pt modelId="{1EEE7377-7DE2-4B06-AD9C-D036C853AD7B}" type="pres">
      <dgm:prSet presAssocID="{8BE89E5B-6E35-4D6B-B562-2D5262A8583E}" presName="linNode" presStyleCnt="0"/>
      <dgm:spPr/>
    </dgm:pt>
    <dgm:pt modelId="{037DA3CA-E0AA-4EEE-A4CC-F64CFD4AA90A}" type="pres">
      <dgm:prSet presAssocID="{8BE89E5B-6E35-4D6B-B562-2D5262A8583E}" presName="parentText" presStyleLbl="node1" presStyleIdx="2" presStyleCnt="5" custScaleX="71591">
        <dgm:presLayoutVars>
          <dgm:chMax val="1"/>
          <dgm:bulletEnabled val="1"/>
        </dgm:presLayoutVars>
      </dgm:prSet>
      <dgm:spPr/>
    </dgm:pt>
    <dgm:pt modelId="{5D34BE95-12C1-41D9-93B6-E5D53B3A1254}" type="pres">
      <dgm:prSet presAssocID="{8BE89E5B-6E35-4D6B-B562-2D5262A8583E}" presName="descendantText" presStyleLbl="alignAccFollowNode1" presStyleIdx="2" presStyleCnt="5">
        <dgm:presLayoutVars>
          <dgm:bulletEnabled val="1"/>
        </dgm:presLayoutVars>
      </dgm:prSet>
      <dgm:spPr/>
    </dgm:pt>
    <dgm:pt modelId="{212C8DA7-F606-4858-B119-34E4DDF7C03C}" type="pres">
      <dgm:prSet presAssocID="{AF902410-78A6-4BC6-A1E3-25404F3A3913}" presName="sp" presStyleCnt="0"/>
      <dgm:spPr/>
    </dgm:pt>
    <dgm:pt modelId="{4051D1F1-A796-4473-A1E8-040D43499D57}" type="pres">
      <dgm:prSet presAssocID="{118B0DC0-72BF-4E71-BBC3-D90B6D382C9F}" presName="linNode" presStyleCnt="0"/>
      <dgm:spPr/>
    </dgm:pt>
    <dgm:pt modelId="{81DCA190-0E25-49EC-94A0-A99C51230572}" type="pres">
      <dgm:prSet presAssocID="{118B0DC0-72BF-4E71-BBC3-D90B6D382C9F}" presName="parentText" presStyleLbl="node1" presStyleIdx="3" presStyleCnt="5" custScaleX="72110">
        <dgm:presLayoutVars>
          <dgm:chMax val="1"/>
          <dgm:bulletEnabled val="1"/>
        </dgm:presLayoutVars>
      </dgm:prSet>
      <dgm:spPr/>
    </dgm:pt>
    <dgm:pt modelId="{202A15E8-67F3-435C-8F2D-B1D868A1282F}" type="pres">
      <dgm:prSet presAssocID="{118B0DC0-72BF-4E71-BBC3-D90B6D382C9F}" presName="descendantText" presStyleLbl="alignAccFollowNode1" presStyleIdx="3" presStyleCnt="5" custLinFactNeighborX="-44" custLinFactNeighborY="-1530">
        <dgm:presLayoutVars>
          <dgm:bulletEnabled val="1"/>
        </dgm:presLayoutVars>
      </dgm:prSet>
      <dgm:spPr/>
    </dgm:pt>
    <dgm:pt modelId="{618E20E8-C0DE-47F2-9076-F4A7C70C6494}" type="pres">
      <dgm:prSet presAssocID="{59D4C7FD-8CE0-4014-B7BC-4306E6635B4E}" presName="sp" presStyleCnt="0"/>
      <dgm:spPr/>
    </dgm:pt>
    <dgm:pt modelId="{98F3A08E-D044-4C0B-8297-8177B2CE3B85}" type="pres">
      <dgm:prSet presAssocID="{42356C4C-1231-4288-B49B-833F95A390B5}" presName="linNode" presStyleCnt="0"/>
      <dgm:spPr/>
    </dgm:pt>
    <dgm:pt modelId="{BBA61559-DAA1-40D5-B135-5F7251D6D558}" type="pres">
      <dgm:prSet presAssocID="{42356C4C-1231-4288-B49B-833F95A390B5}" presName="parentText" presStyleLbl="node1" presStyleIdx="4" presStyleCnt="5" custScaleX="72112">
        <dgm:presLayoutVars>
          <dgm:chMax val="1"/>
          <dgm:bulletEnabled val="1"/>
        </dgm:presLayoutVars>
      </dgm:prSet>
      <dgm:spPr/>
    </dgm:pt>
    <dgm:pt modelId="{6515803A-26A0-4AD7-8C62-494905498633}" type="pres">
      <dgm:prSet presAssocID="{42356C4C-1231-4288-B49B-833F95A390B5}" presName="descendantText" presStyleLbl="alignAccFollowNode1" presStyleIdx="4" presStyleCnt="5">
        <dgm:presLayoutVars>
          <dgm:bulletEnabled val="1"/>
        </dgm:presLayoutVars>
      </dgm:prSet>
      <dgm:spPr/>
    </dgm:pt>
  </dgm:ptLst>
  <dgm:cxnLst>
    <dgm:cxn modelId="{D4AE2AB9-D1F6-4B67-95C1-CAF7699AD9C9}" srcId="{9AB688F4-13BF-4A56-A779-0878F7437987}" destId="{C4F10219-2B67-4638-9ED0-0BCA43E1D02D}" srcOrd="0" destOrd="0" parTransId="{EB8E0067-EB87-4469-8F54-E922A1067256}" sibTransId="{E0644E4F-B563-4EE5-AF8A-03FED007E58A}"/>
    <dgm:cxn modelId="{A41EC9CA-9F40-467B-8CCA-63598A668560}" srcId="{C4F10219-2B67-4638-9ED0-0BCA43E1D02D}" destId="{E3FFF42F-E6CE-45E1-9A7F-4E57A22B9F2B}" srcOrd="0" destOrd="0" parTransId="{000E7E82-1881-43F1-BD10-42A7F7C468DE}" sibTransId="{EF2C6ED1-7C83-4210-AC9C-A6C5C5FFE85F}"/>
    <dgm:cxn modelId="{EFA8803A-A324-4182-911B-E4412116778F}" srcId="{9AB688F4-13BF-4A56-A779-0878F7437987}" destId="{A455FC77-4718-43C5-9CE5-A2090CC926C7}" srcOrd="1" destOrd="0" parTransId="{A7ECE310-A095-44AF-B49A-82EF2D5F9AE4}" sibTransId="{44576C81-27E8-43BD-99EB-452030B86319}"/>
    <dgm:cxn modelId="{8C11D26F-2E88-4AB6-8AEF-ACC4FB8F16C8}" srcId="{A455FC77-4718-43C5-9CE5-A2090CC926C7}" destId="{80B25FC7-D4AE-4C43-AEB8-BEDBF576E67F}" srcOrd="0" destOrd="1" parTransId="{7FECF1B9-4E4C-43BB-BF17-43EF6500362B}" sibTransId="{67DBE6C2-1034-4E1B-B666-3FE0021B256E}"/>
    <dgm:cxn modelId="{CD9E2199-7A05-414F-A49D-DB4838FAFB83}" srcId="{9AB688F4-13BF-4A56-A779-0878F7437987}" destId="{8BE89E5B-6E35-4D6B-B562-2D5262A8583E}" srcOrd="2" destOrd="0" parTransId="{A9B90ABA-D519-4A24-AF59-942CEBD96A06}" sibTransId="{AF902410-78A6-4BC6-A1E3-25404F3A3913}"/>
    <dgm:cxn modelId="{2AADD2BE-3708-49A3-B43E-2910AAAC6DEA}" srcId="{8BE89E5B-6E35-4D6B-B562-2D5262A8583E}" destId="{4671AB8E-EBD6-4400-ADDF-B931A8E80A61}" srcOrd="0" destOrd="2" parTransId="{3763404F-7B67-4741-A8AB-2498E9FCC026}" sibTransId="{5C70D9E3-57E4-4A33-9BA3-A084680C7965}"/>
    <dgm:cxn modelId="{92F7E69E-4468-44A3-A3D7-458204F3BB66}" srcId="{9AB688F4-13BF-4A56-A779-0878F7437987}" destId="{118B0DC0-72BF-4E71-BBC3-D90B6D382C9F}" srcOrd="3" destOrd="0" parTransId="{EBF2716A-A0C7-4A01-96F1-5B8CB9486B49}" sibTransId="{59D4C7FD-8CE0-4014-B7BC-4306E6635B4E}"/>
    <dgm:cxn modelId="{BF58DDF4-3F31-4B48-9C13-66CC63F2E204}" srcId="{118B0DC0-72BF-4E71-BBC3-D90B6D382C9F}" destId="{5218EC14-324D-4004-BDF8-373D6247A21F}" srcOrd="0" destOrd="3" parTransId="{1DA14D3D-2551-40C9-87C5-3DE36998DBE1}" sibTransId="{7059E687-0664-4D45-B700-EDAF6C1E900D}"/>
    <dgm:cxn modelId="{C8911C85-820E-49EE-A72E-06C33949F5C7}" srcId="{9AB688F4-13BF-4A56-A779-0878F7437987}" destId="{42356C4C-1231-4288-B49B-833F95A390B5}" srcOrd="4" destOrd="0" parTransId="{247B9266-8BD3-4EDF-83BA-0F93AB38CECF}" sibTransId="{99891046-6FC7-4610-BCB0-AC09B43F41FE}"/>
    <dgm:cxn modelId="{BFFC2E3B-4763-47F9-A547-31D0761385C1}" srcId="{42356C4C-1231-4288-B49B-833F95A390B5}" destId="{228009C5-A0D4-4CAB-8805-D40683D85362}" srcOrd="0" destOrd="4" parTransId="{F7839C70-E936-417C-AED4-5C23686BBF0C}" sibTransId="{D88FCA15-7A58-4BEF-9504-DAED4965A47C}"/>
    <dgm:cxn modelId="{91CD5DAF-D011-427B-B68A-3D6BB885BA80}" type="presOf" srcId="{9AB688F4-13BF-4A56-A779-0878F7437987}" destId="{8CFA7FCB-2CFB-4D18-A0CA-784FE6EAC7AD}" srcOrd="0" destOrd="0" presId="urn:microsoft.com/office/officeart/2005/8/layout/vList5"/>
    <dgm:cxn modelId="{72C1A1B5-4235-4BBD-8EC7-242FD92A8104}" type="presParOf" srcId="{8CFA7FCB-2CFB-4D18-A0CA-784FE6EAC7AD}" destId="{AF2DB18E-6B91-46B1-9D20-67CC2760324D}" srcOrd="0" destOrd="0" presId="urn:microsoft.com/office/officeart/2005/8/layout/vList5"/>
    <dgm:cxn modelId="{1226468E-8972-4768-A5D9-2A2AB76DBD75}" type="presParOf" srcId="{AF2DB18E-6B91-46B1-9D20-67CC2760324D}" destId="{082B494D-6A88-4392-96EE-05D59BE32D38}" srcOrd="0" destOrd="0" presId="urn:microsoft.com/office/officeart/2005/8/layout/vList5"/>
    <dgm:cxn modelId="{D96CE8DE-8504-49EB-8317-802F7981806F}" type="presOf" srcId="{C4F10219-2B67-4638-9ED0-0BCA43E1D02D}" destId="{082B494D-6A88-4392-96EE-05D59BE32D38}" srcOrd="0" destOrd="0" presId="urn:microsoft.com/office/officeart/2005/8/layout/vList5"/>
    <dgm:cxn modelId="{FD91BF53-F1A3-4BE3-85C2-D635DECB8FE0}" type="presParOf" srcId="{AF2DB18E-6B91-46B1-9D20-67CC2760324D}" destId="{4122DFD8-0A96-4752-99AF-12DF4336DF2C}" srcOrd="1" destOrd="0" presId="urn:microsoft.com/office/officeart/2005/8/layout/vList5"/>
    <dgm:cxn modelId="{4BF7C994-69B0-4800-8AF6-9261513833BF}" type="presOf" srcId="{E3FFF42F-E6CE-45E1-9A7F-4E57A22B9F2B}" destId="{4122DFD8-0A96-4752-99AF-12DF4336DF2C}" srcOrd="0" destOrd="0" presId="urn:microsoft.com/office/officeart/2005/8/layout/vList5"/>
    <dgm:cxn modelId="{08A0980E-8E6F-415D-85F0-D1662A9EA3CF}" type="presParOf" srcId="{8CFA7FCB-2CFB-4D18-A0CA-784FE6EAC7AD}" destId="{5FF7F5F3-2F51-4BB5-BF11-AE406D1CFCF0}" srcOrd="1" destOrd="0" presId="urn:microsoft.com/office/officeart/2005/8/layout/vList5"/>
    <dgm:cxn modelId="{C4B01FC7-C156-4A0D-9033-6FEB93119CD8}" type="presParOf" srcId="{8CFA7FCB-2CFB-4D18-A0CA-784FE6EAC7AD}" destId="{32E9EAD4-BCC7-4F01-BADE-EBA1097EC6C2}" srcOrd="2" destOrd="0" presId="urn:microsoft.com/office/officeart/2005/8/layout/vList5"/>
    <dgm:cxn modelId="{DE0E158E-8998-4CD3-9823-B77983B33C01}" type="presParOf" srcId="{32E9EAD4-BCC7-4F01-BADE-EBA1097EC6C2}" destId="{8A0567E9-DA10-462C-A14F-8B554DC1CEF3}" srcOrd="0" destOrd="2" presId="urn:microsoft.com/office/officeart/2005/8/layout/vList5"/>
    <dgm:cxn modelId="{5B97727F-2E60-41EB-B58E-F4941D1723D3}" type="presOf" srcId="{A455FC77-4718-43C5-9CE5-A2090CC926C7}" destId="{8A0567E9-DA10-462C-A14F-8B554DC1CEF3}" srcOrd="0" destOrd="0" presId="urn:microsoft.com/office/officeart/2005/8/layout/vList5"/>
    <dgm:cxn modelId="{081AA11C-CDA5-42C2-891F-01A4E0930BE3}" type="presParOf" srcId="{32E9EAD4-BCC7-4F01-BADE-EBA1097EC6C2}" destId="{B89A2C01-5143-453A-955B-0059F3112168}" srcOrd="1" destOrd="2" presId="urn:microsoft.com/office/officeart/2005/8/layout/vList5"/>
    <dgm:cxn modelId="{62BA7C55-B69E-4C5A-8B85-A7880C6DA935}" type="presOf" srcId="{80B25FC7-D4AE-4C43-AEB8-BEDBF576E67F}" destId="{B89A2C01-5143-453A-955B-0059F3112168}" srcOrd="0" destOrd="0" presId="urn:microsoft.com/office/officeart/2005/8/layout/vList5"/>
    <dgm:cxn modelId="{BB8882BF-A89F-4D98-9768-20ACF8EFDB10}" type="presParOf" srcId="{8CFA7FCB-2CFB-4D18-A0CA-784FE6EAC7AD}" destId="{F8E15DA9-1904-44B1-9672-D120D792DD29}" srcOrd="3" destOrd="0" presId="urn:microsoft.com/office/officeart/2005/8/layout/vList5"/>
    <dgm:cxn modelId="{BD271921-3C2B-4C0A-ACF1-F9686E4E95C1}" type="presParOf" srcId="{8CFA7FCB-2CFB-4D18-A0CA-784FE6EAC7AD}" destId="{1EEE7377-7DE2-4B06-AD9C-D036C853AD7B}" srcOrd="4" destOrd="0" presId="urn:microsoft.com/office/officeart/2005/8/layout/vList5"/>
    <dgm:cxn modelId="{E099AA07-62F0-4608-81E2-2CD2D444411E}" type="presParOf" srcId="{1EEE7377-7DE2-4B06-AD9C-D036C853AD7B}" destId="{037DA3CA-E0AA-4EEE-A4CC-F64CFD4AA90A}" srcOrd="0" destOrd="4" presId="urn:microsoft.com/office/officeart/2005/8/layout/vList5"/>
    <dgm:cxn modelId="{3607F262-1932-4E42-9C05-77B35F1EC2CF}" type="presOf" srcId="{8BE89E5B-6E35-4D6B-B562-2D5262A8583E}" destId="{037DA3CA-E0AA-4EEE-A4CC-F64CFD4AA90A}" srcOrd="0" destOrd="0" presId="urn:microsoft.com/office/officeart/2005/8/layout/vList5"/>
    <dgm:cxn modelId="{D01AF7FE-7294-4715-8411-3589E004C900}" type="presParOf" srcId="{1EEE7377-7DE2-4B06-AD9C-D036C853AD7B}" destId="{5D34BE95-12C1-41D9-93B6-E5D53B3A1254}" srcOrd="1" destOrd="4" presId="urn:microsoft.com/office/officeart/2005/8/layout/vList5"/>
    <dgm:cxn modelId="{1B3D5A5B-F8EE-40ED-82B1-D7407033A470}" type="presOf" srcId="{4671AB8E-EBD6-4400-ADDF-B931A8E80A61}" destId="{5D34BE95-12C1-41D9-93B6-E5D53B3A1254}" srcOrd="0" destOrd="0" presId="urn:microsoft.com/office/officeart/2005/8/layout/vList5"/>
    <dgm:cxn modelId="{FA006D87-ECBA-49BB-885F-9D78013D58A4}" type="presParOf" srcId="{8CFA7FCB-2CFB-4D18-A0CA-784FE6EAC7AD}" destId="{212C8DA7-F606-4858-B119-34E4DDF7C03C}" srcOrd="5" destOrd="0" presId="urn:microsoft.com/office/officeart/2005/8/layout/vList5"/>
    <dgm:cxn modelId="{1DDCD3E0-84E7-417F-9389-B1E2C6C1A5FA}" type="presParOf" srcId="{8CFA7FCB-2CFB-4D18-A0CA-784FE6EAC7AD}" destId="{4051D1F1-A796-4473-A1E8-040D43499D57}" srcOrd="6" destOrd="0" presId="urn:microsoft.com/office/officeart/2005/8/layout/vList5"/>
    <dgm:cxn modelId="{EEB13CBF-DB83-4D66-969E-054DEDBF8F9C}" type="presParOf" srcId="{4051D1F1-A796-4473-A1E8-040D43499D57}" destId="{81DCA190-0E25-49EC-94A0-A99C51230572}" srcOrd="0" destOrd="6" presId="urn:microsoft.com/office/officeart/2005/8/layout/vList5"/>
    <dgm:cxn modelId="{F7969719-2455-4039-8FEC-948396FDCAE1}" type="presOf" srcId="{118B0DC0-72BF-4E71-BBC3-D90B6D382C9F}" destId="{81DCA190-0E25-49EC-94A0-A99C51230572}" srcOrd="0" destOrd="0" presId="urn:microsoft.com/office/officeart/2005/8/layout/vList5"/>
    <dgm:cxn modelId="{2810D822-D870-4FC0-A86B-6B104B2128F4}" type="presParOf" srcId="{4051D1F1-A796-4473-A1E8-040D43499D57}" destId="{202A15E8-67F3-435C-8F2D-B1D868A1282F}" srcOrd="1" destOrd="6" presId="urn:microsoft.com/office/officeart/2005/8/layout/vList5"/>
    <dgm:cxn modelId="{4CBCF89A-D99C-47AE-8B57-7C44F1E2934A}" type="presOf" srcId="{5218EC14-324D-4004-BDF8-373D6247A21F}" destId="{202A15E8-67F3-435C-8F2D-B1D868A1282F}" srcOrd="0" destOrd="0" presId="urn:microsoft.com/office/officeart/2005/8/layout/vList5"/>
    <dgm:cxn modelId="{CD29E5D9-4AAA-44BD-9015-82B8E9D6B59A}" type="presParOf" srcId="{8CFA7FCB-2CFB-4D18-A0CA-784FE6EAC7AD}" destId="{618E20E8-C0DE-47F2-9076-F4A7C70C6494}" srcOrd="7" destOrd="0" presId="urn:microsoft.com/office/officeart/2005/8/layout/vList5"/>
    <dgm:cxn modelId="{CCCA33A2-EE93-4618-AE5B-CCE935B71392}" type="presParOf" srcId="{8CFA7FCB-2CFB-4D18-A0CA-784FE6EAC7AD}" destId="{98F3A08E-D044-4C0B-8297-8177B2CE3B85}" srcOrd="8" destOrd="0" presId="urn:microsoft.com/office/officeart/2005/8/layout/vList5"/>
    <dgm:cxn modelId="{0D5FC536-BD80-4A90-B416-FBEFF580DE0B}" type="presParOf" srcId="{98F3A08E-D044-4C0B-8297-8177B2CE3B85}" destId="{BBA61559-DAA1-40D5-B135-5F7251D6D558}" srcOrd="0" destOrd="8" presId="urn:microsoft.com/office/officeart/2005/8/layout/vList5"/>
    <dgm:cxn modelId="{8AC223F8-478B-4C5D-81FF-9A6085D788BB}" type="presOf" srcId="{42356C4C-1231-4288-B49B-833F95A390B5}" destId="{BBA61559-DAA1-40D5-B135-5F7251D6D558}" srcOrd="0" destOrd="0" presId="urn:microsoft.com/office/officeart/2005/8/layout/vList5"/>
    <dgm:cxn modelId="{080405AB-A70D-4BAA-A1B2-FBEE79DBE00A}" type="presParOf" srcId="{98F3A08E-D044-4C0B-8297-8177B2CE3B85}" destId="{6515803A-26A0-4AD7-8C62-494905498633}" srcOrd="1" destOrd="8" presId="urn:microsoft.com/office/officeart/2005/8/layout/vList5"/>
    <dgm:cxn modelId="{1281968E-EA66-4F87-A32F-F2A1F3734966}" type="presOf" srcId="{228009C5-A0D4-4CAB-8805-D40683D85362}" destId="{6515803A-26A0-4AD7-8C62-494905498633}" srcOrd="0" destOrd="0" presId="urn:microsoft.com/office/officeart/2005/8/layout/vList5"/>
  </dgm:cxnLst>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40700" cy="4177912"/>
        <a:chOff x="0" y="0"/>
        <a:chExt cx="8140700" cy="4177912"/>
      </a:xfrm>
    </dsp:grpSpPr>
    <dsp:sp modelId="{D469D9BE-E1CF-4A2B-9429-E7F18F445535}">
      <dsp:nvSpPr>
        <dsp:cNvPr id="4" name="同侧圆角矩形 3"/>
        <dsp:cNvSpPr/>
      </dsp:nvSpPr>
      <dsp:spPr bwMode="white">
        <a:xfrm rot="5400000">
          <a:off x="5214298" y="-2203302"/>
          <a:ext cx="642756"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45719" tIns="22859" rIns="45719" bIns="22859"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200" b="0" baseline="0" dirty="0">
              <a:solidFill>
                <a:schemeClr val="dk1"/>
              </a:solidFill>
            </a:rPr>
            <a:t>1967年5月，挪威科学家Ole-Johan </a:t>
          </a:r>
          <a:r>
            <a:rPr lang="en-US" sz="1200" b="0" baseline="0" dirty="0" err="1">
              <a:solidFill>
                <a:schemeClr val="dk1"/>
              </a:solidFill>
            </a:rPr>
            <a:t>Dahl和Kristen</a:t>
          </a:r>
          <a:r>
            <a:rPr lang="en-US" sz="1200" b="0" baseline="0" dirty="0">
              <a:solidFill>
                <a:schemeClr val="dk1"/>
              </a:solidFill>
            </a:rPr>
            <a:t> </a:t>
          </a:r>
          <a:r>
            <a:rPr lang="en-US" sz="1200" b="0" baseline="0" dirty="0" err="1">
              <a:solidFill>
                <a:schemeClr val="dk1"/>
              </a:solidFill>
            </a:rPr>
            <a:t>Nygaard发布了Simula</a:t>
          </a:r>
          <a:r>
            <a:rPr lang="en-US" sz="1200" b="0" baseline="0" dirty="0">
              <a:solidFill>
                <a:schemeClr val="dk1"/>
              </a:solidFill>
            </a:rPr>
            <a:t> 67语言</a:t>
          </a:r>
          <a:r>
            <a:rPr lang="zh-CN" sz="1200" b="0" baseline="0" dirty="0">
              <a:solidFill>
                <a:schemeClr val="dk1"/>
              </a:solidFill>
            </a:rPr>
            <a:t>，</a:t>
          </a:r>
          <a:r>
            <a:rPr lang="en-US" sz="1200" b="0" baseline="0" dirty="0" err="1">
              <a:solidFill>
                <a:schemeClr val="dk1"/>
              </a:solidFill>
            </a:rPr>
            <a:t>是最早的面向对象语言，它</a:t>
          </a:r>
          <a:r>
            <a:rPr lang="zh-CN" altLang="en-US" sz="1200" b="0" baseline="0" dirty="0">
              <a:solidFill>
                <a:schemeClr val="dk1"/>
              </a:solidFill>
            </a:rPr>
            <a:t>最早</a:t>
          </a:r>
          <a:r>
            <a:rPr lang="en-US" sz="1200" b="0" baseline="0" dirty="0" err="1">
              <a:solidFill>
                <a:schemeClr val="dk1"/>
              </a:solidFill>
            </a:rPr>
            <a:t>引入了对象、类和继承等概念</a:t>
          </a:r>
          <a:r>
            <a:rPr lang="en-US" sz="1200" b="0" baseline="0" dirty="0">
              <a:solidFill>
                <a:schemeClr val="dk1"/>
              </a:solidFill>
            </a:rPr>
            <a:t>。</a:t>
          </a:r>
          <a:endParaRPr lang="zh-CN" sz="1200" dirty="0">
            <a:solidFill>
              <a:schemeClr val="dk1"/>
            </a:solidFill>
          </a:endParaRPr>
        </a:p>
      </dsp:txBody>
      <dsp:txXfrm rot="5400000">
        <a:off x="5214298" y="-2203302"/>
        <a:ext cx="642756" cy="5210048"/>
      </dsp:txXfrm>
    </dsp:sp>
    <dsp:sp modelId="{F248E036-DAC3-4D04-A376-58158E7CC424}">
      <dsp:nvSpPr>
        <dsp:cNvPr id="3" name="圆角矩形 2"/>
        <dsp:cNvSpPr/>
      </dsp:nvSpPr>
      <dsp:spPr bwMode="white">
        <a:xfrm>
          <a:off x="0" y="0"/>
          <a:ext cx="2930652" cy="803445"/>
        </a:xfrm>
        <a:prstGeom prst="roundRect">
          <a:avLst/>
        </a:prstGeom>
      </dsp:spPr>
      <dsp:style>
        <a:lnRef idx="2">
          <a:schemeClr val="lt1"/>
        </a:lnRef>
        <a:fillRef idx="1">
          <a:schemeClr val="accent1"/>
        </a:fillRef>
        <a:effectRef idx="0">
          <a:scrgbClr r="0" g="0" b="0"/>
        </a:effectRef>
        <a:fontRef idx="minor">
          <a:schemeClr val="lt1"/>
        </a:fontRef>
      </dsp:style>
      <dsp:txBody>
        <a:bodyPr lIns="83820" tIns="41910" rIns="83820" bIns="4191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l">
            <a:lnSpc>
              <a:spcPct val="100000"/>
            </a:lnSpc>
            <a:spcBef>
              <a:spcPct val="0"/>
            </a:spcBef>
            <a:spcAft>
              <a:spcPct val="35000"/>
            </a:spcAft>
          </a:pPr>
          <a:r>
            <a:rPr lang="en-US" b="1" baseline="0" dirty="0"/>
            <a:t>1.Simula</a:t>
          </a:r>
          <a:r>
            <a:rPr lang="zh-CN" b="1" baseline="0" dirty="0"/>
            <a:t>语言 </a:t>
          </a:r>
          <a:endParaRPr lang="zh-CN" dirty="0"/>
        </a:p>
      </dsp:txBody>
      <dsp:txXfrm>
        <a:off x="0" y="0"/>
        <a:ext cx="2930652" cy="803445"/>
      </dsp:txXfrm>
    </dsp:sp>
    <dsp:sp modelId="{09561AA2-0E1F-4606-8BA2-108347DF581E}">
      <dsp:nvSpPr>
        <dsp:cNvPr id="6" name="同侧圆角矩形 5"/>
        <dsp:cNvSpPr/>
      </dsp:nvSpPr>
      <dsp:spPr bwMode="white">
        <a:xfrm rot="5400000">
          <a:off x="5214298" y="-1359685"/>
          <a:ext cx="642756"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45719" tIns="22859" rIns="45719" bIns="22859"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200" b="0" baseline="0" dirty="0">
              <a:solidFill>
                <a:schemeClr val="dk1"/>
              </a:solidFill>
            </a:rPr>
            <a:t>20世纪70年代</a:t>
          </a:r>
          <a:r>
            <a:rPr lang="zh-CN" sz="1200" b="0" baseline="0" dirty="0">
              <a:solidFill>
                <a:schemeClr val="dk1"/>
              </a:solidFill>
            </a:rPr>
            <a:t>末</a:t>
          </a:r>
          <a:r>
            <a:rPr lang="en-US" sz="1200" b="0" baseline="0" dirty="0">
              <a:solidFill>
                <a:schemeClr val="dk1"/>
              </a:solidFill>
            </a:rPr>
            <a:t>，</a:t>
          </a:r>
          <a:r>
            <a:rPr lang="en-US" sz="1200" b="0" baseline="0" dirty="0" err="1">
              <a:solidFill>
                <a:schemeClr val="dk1"/>
              </a:solidFill>
            </a:rPr>
            <a:t>施乐公司的帕洛阿尔托研究中心（PARC）开发了Smalltalk编程语言。近代面向对象语言影响很大</a:t>
          </a:r>
          <a:r>
            <a:rPr lang="en-US" sz="1200" b="0" baseline="0" dirty="0">
              <a:solidFill>
                <a:schemeClr val="dk1"/>
              </a:solidFill>
            </a:rPr>
            <a:t>，</a:t>
          </a:r>
          <a:r>
            <a:rPr lang="zh-CN" altLang="en-US" sz="1200" b="0" baseline="0" dirty="0">
              <a:solidFill>
                <a:schemeClr val="dk1"/>
              </a:solidFill>
            </a:rPr>
            <a:t>被</a:t>
          </a:r>
          <a:r>
            <a:rPr lang="en-US" sz="1200" b="0" baseline="0" dirty="0" err="1">
              <a:solidFill>
                <a:schemeClr val="dk1"/>
              </a:solidFill>
            </a:rPr>
            <a:t>称为“面向对象编程之母</a:t>
          </a:r>
          <a:r>
            <a:rPr lang="en-US" sz="1200" b="0" baseline="0" dirty="0">
              <a:solidFill>
                <a:schemeClr val="dk1"/>
              </a:solidFill>
            </a:rPr>
            <a:t>”。</a:t>
          </a:r>
          <a:endParaRPr lang="zh-CN" sz="1200" dirty="0">
            <a:solidFill>
              <a:schemeClr val="dk1"/>
            </a:solidFill>
          </a:endParaRPr>
        </a:p>
      </dsp:txBody>
      <dsp:txXfrm rot="5400000">
        <a:off x="5214298" y="-1359685"/>
        <a:ext cx="642756" cy="5210048"/>
      </dsp:txXfrm>
    </dsp:sp>
    <dsp:sp modelId="{30BCB7C3-87D4-4481-BA06-339B7774C3D2}">
      <dsp:nvSpPr>
        <dsp:cNvPr id="5" name="圆角矩形 4"/>
        <dsp:cNvSpPr/>
      </dsp:nvSpPr>
      <dsp:spPr bwMode="white">
        <a:xfrm>
          <a:off x="0" y="843617"/>
          <a:ext cx="2930652" cy="803445"/>
        </a:xfrm>
        <a:prstGeom prst="roundRect">
          <a:avLst/>
        </a:prstGeom>
      </dsp:spPr>
      <dsp:style>
        <a:lnRef idx="2">
          <a:schemeClr val="lt1"/>
        </a:lnRef>
        <a:fillRef idx="1">
          <a:schemeClr val="accent1"/>
        </a:fillRef>
        <a:effectRef idx="0">
          <a:scrgbClr r="0" g="0" b="0"/>
        </a:effectRef>
        <a:fontRef idx="minor">
          <a:schemeClr val="lt1"/>
        </a:fontRef>
      </dsp:style>
      <dsp:txBody>
        <a:bodyPr lIns="83820" tIns="41910" rIns="83820" bIns="4191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l">
            <a:lnSpc>
              <a:spcPct val="100000"/>
            </a:lnSpc>
            <a:spcBef>
              <a:spcPct val="0"/>
            </a:spcBef>
            <a:spcAft>
              <a:spcPct val="35000"/>
            </a:spcAft>
          </a:pPr>
          <a:r>
            <a:rPr lang="en-US" b="1" baseline="0" dirty="0"/>
            <a:t>2.Smalltalk语言 </a:t>
          </a:r>
          <a:endParaRPr lang="zh-CN" dirty="0"/>
        </a:p>
      </dsp:txBody>
      <dsp:txXfrm>
        <a:off x="0" y="843617"/>
        <a:ext cx="2930652" cy="803445"/>
      </dsp:txXfrm>
    </dsp:sp>
    <dsp:sp modelId="{AE5FAF58-244E-4F2C-8169-A09648D9AEAD}">
      <dsp:nvSpPr>
        <dsp:cNvPr id="8" name="同侧圆角矩形 7"/>
        <dsp:cNvSpPr/>
      </dsp:nvSpPr>
      <dsp:spPr bwMode="white">
        <a:xfrm rot="5400000">
          <a:off x="5214298" y="-516068"/>
          <a:ext cx="642756"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45719" tIns="22859" rIns="45719" bIns="22859"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200" b="0" baseline="0" dirty="0">
              <a:solidFill>
                <a:schemeClr val="dk1"/>
              </a:solidFill>
            </a:rPr>
            <a:t>以</a:t>
          </a:r>
          <a:r>
            <a:rPr lang="en-US" altLang="zh-CN" sz="1200" b="0" baseline="0" dirty="0">
              <a:solidFill>
                <a:schemeClr val="dk1"/>
              </a:solidFill>
            </a:rPr>
            <a:t>C</a:t>
          </a:r>
          <a:r>
            <a:rPr lang="zh-CN" altLang="en-US" sz="1200" b="0" baseline="0" dirty="0">
              <a:solidFill>
                <a:schemeClr val="dk1"/>
              </a:solidFill>
            </a:rPr>
            <a:t>语言为基础的面向对象语言，执行效率高，同时具有高级语言与汇编语言的优点。缺点是缺少自动垃圾回收机制，容易造成内存泄漏，从而影响软件的可靠性。。</a:t>
          </a:r>
          <a:endParaRPr lang="zh-CN" altLang="en-US" sz="1200" dirty="0">
            <a:solidFill>
              <a:schemeClr val="dk1"/>
            </a:solidFill>
          </a:endParaRPr>
        </a:p>
      </dsp:txBody>
      <dsp:txXfrm rot="5400000">
        <a:off x="5214298" y="-516068"/>
        <a:ext cx="642756" cy="5210048"/>
      </dsp:txXfrm>
    </dsp:sp>
    <dsp:sp modelId="{80CB2308-F9FE-4554-9B48-A4CE5572817F}">
      <dsp:nvSpPr>
        <dsp:cNvPr id="7" name="圆角矩形 6"/>
        <dsp:cNvSpPr/>
      </dsp:nvSpPr>
      <dsp:spPr bwMode="white">
        <a:xfrm>
          <a:off x="0" y="1687234"/>
          <a:ext cx="2930652" cy="803445"/>
        </a:xfrm>
        <a:prstGeom prst="roundRect">
          <a:avLst/>
        </a:prstGeom>
      </dsp:spPr>
      <dsp:style>
        <a:lnRef idx="2">
          <a:schemeClr val="lt1"/>
        </a:lnRef>
        <a:fillRef idx="1">
          <a:schemeClr val="accent1"/>
        </a:fillRef>
        <a:effectRef idx="0">
          <a:scrgbClr r="0" g="0" b="0"/>
        </a:effectRef>
        <a:fontRef idx="minor">
          <a:schemeClr val="lt1"/>
        </a:fontRef>
      </dsp:style>
      <dsp:txBody>
        <a:bodyPr lIns="83820" tIns="41910" rIns="83820" bIns="4191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baseline="0"/>
            <a:t>3. C++程序设计语言 </a:t>
          </a:r>
          <a:endParaRPr lang="zh-CN"/>
        </a:p>
      </dsp:txBody>
      <dsp:txXfrm>
        <a:off x="0" y="1687234"/>
        <a:ext cx="2930652" cy="803445"/>
      </dsp:txXfrm>
    </dsp:sp>
    <dsp:sp modelId="{8D8FC370-259E-408A-BEB7-CAB2AB3EF8ED}">
      <dsp:nvSpPr>
        <dsp:cNvPr id="10" name="同侧圆角矩形 9"/>
        <dsp:cNvSpPr/>
      </dsp:nvSpPr>
      <dsp:spPr bwMode="white">
        <a:xfrm rot="5400000">
          <a:off x="5214298" y="327549"/>
          <a:ext cx="642756"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45719" tIns="22859" rIns="45719" bIns="22859"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200" b="0" baseline="0" dirty="0" err="1">
              <a:solidFill>
                <a:schemeClr val="dk1"/>
              </a:solidFill>
            </a:rPr>
            <a:t>微软公司开发的一种现代面向对象的程序设计语言</a:t>
          </a:r>
          <a:r>
            <a:rPr lang="en-US" sz="1200" b="0" baseline="0" dirty="0">
              <a:solidFill>
                <a:schemeClr val="dk1"/>
              </a:solidFill>
            </a:rPr>
            <a:t>。</a:t>
          </a:r>
          <a:endParaRPr lang="zh-CN" sz="1200" dirty="0">
            <a:solidFill>
              <a:schemeClr val="dk1"/>
            </a:solidFill>
          </a:endParaRPr>
        </a:p>
        <a:p>
          <a:pPr marL="114300" lvl="1" indent="-114300">
            <a:lnSpc>
              <a:spcPct val="100000"/>
            </a:lnSpc>
            <a:spcBef>
              <a:spcPct val="0"/>
            </a:spcBef>
            <a:spcAft>
              <a:spcPct val="15000"/>
            </a:spcAft>
            <a:buChar char="•"/>
          </a:pPr>
          <a:r>
            <a:rPr lang="en-US" sz="1200" b="0" baseline="0" dirty="0" err="1">
              <a:solidFill>
                <a:schemeClr val="dk1"/>
              </a:solidFill>
            </a:rPr>
            <a:t>也是一种对面向组件</a:t>
          </a:r>
          <a:r>
            <a:rPr lang="en-US" sz="1200" b="0" baseline="0" dirty="0">
              <a:solidFill>
                <a:schemeClr val="dk1"/>
              </a:solidFill>
            </a:rPr>
            <a:t>(Component-Oriented)</a:t>
          </a:r>
          <a:r>
            <a:rPr lang="en-US" sz="1200" b="0" baseline="0" dirty="0" err="1">
              <a:solidFill>
                <a:schemeClr val="dk1"/>
              </a:solidFill>
            </a:rPr>
            <a:t>的语言</a:t>
          </a:r>
          <a:r>
            <a:rPr lang="en-US" sz="1200" b="0" baseline="0" dirty="0">
              <a:solidFill>
                <a:schemeClr val="dk1"/>
              </a:solidFill>
            </a:rPr>
            <a:t>。</a:t>
          </a:r>
          <a:endParaRPr lang="zh-CN" sz="1200" dirty="0">
            <a:solidFill>
              <a:schemeClr val="dk1"/>
            </a:solidFill>
          </a:endParaRPr>
        </a:p>
      </dsp:txBody>
      <dsp:txXfrm rot="5400000">
        <a:off x="5214298" y="327549"/>
        <a:ext cx="642756" cy="5210048"/>
      </dsp:txXfrm>
    </dsp:sp>
    <dsp:sp modelId="{F58B5DAA-45B0-4803-BAB7-C99DD5F2593B}">
      <dsp:nvSpPr>
        <dsp:cNvPr id="9" name="圆角矩形 8"/>
        <dsp:cNvSpPr/>
      </dsp:nvSpPr>
      <dsp:spPr bwMode="white">
        <a:xfrm>
          <a:off x="0" y="2530851"/>
          <a:ext cx="2930652" cy="803445"/>
        </a:xfrm>
        <a:prstGeom prst="roundRect">
          <a:avLst/>
        </a:prstGeom>
      </dsp:spPr>
      <dsp:style>
        <a:lnRef idx="2">
          <a:schemeClr val="lt1"/>
        </a:lnRef>
        <a:fillRef idx="1">
          <a:schemeClr val="accent1"/>
        </a:fillRef>
        <a:effectRef idx="0">
          <a:scrgbClr r="0" g="0" b="0"/>
        </a:effectRef>
        <a:fontRef idx="minor">
          <a:schemeClr val="lt1"/>
        </a:fontRef>
      </dsp:style>
      <dsp:txBody>
        <a:bodyPr lIns="83820" tIns="41910" rIns="83820" bIns="4191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l">
            <a:lnSpc>
              <a:spcPct val="100000"/>
            </a:lnSpc>
            <a:spcBef>
              <a:spcPct val="0"/>
            </a:spcBef>
            <a:spcAft>
              <a:spcPct val="35000"/>
            </a:spcAft>
          </a:pPr>
          <a:r>
            <a:rPr lang="en-US" b="1" baseline="0" dirty="0"/>
            <a:t>4. </a:t>
          </a:r>
          <a:r>
            <a:rPr lang="en-US" b="1" baseline="0" dirty="0" err="1"/>
            <a:t>C#程序设计语言</a:t>
          </a:r>
          <a:r>
            <a:rPr lang="en-US" b="1" baseline="0" dirty="0"/>
            <a:t> </a:t>
          </a:r>
          <a:endParaRPr lang="zh-CN" dirty="0"/>
        </a:p>
      </dsp:txBody>
      <dsp:txXfrm>
        <a:off x="0" y="2530851"/>
        <a:ext cx="2930652" cy="803445"/>
      </dsp:txXfrm>
    </dsp:sp>
    <dsp:sp modelId="{7D3694FD-3EBF-4628-82EE-E946CE0C90C0}">
      <dsp:nvSpPr>
        <dsp:cNvPr id="12" name="同侧圆角矩形 11"/>
        <dsp:cNvSpPr/>
      </dsp:nvSpPr>
      <dsp:spPr bwMode="white">
        <a:xfrm rot="5400000">
          <a:off x="5214298" y="1171166"/>
          <a:ext cx="642756"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45719" tIns="22859" rIns="45719" bIns="22859"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200" b="0" baseline="0" dirty="0">
              <a:solidFill>
                <a:schemeClr val="dk1"/>
              </a:solidFill>
            </a:rPr>
            <a:t>不仅</a:t>
          </a:r>
          <a:r>
            <a:rPr lang="en-US" sz="1200" b="0" baseline="0" dirty="0" err="1">
              <a:solidFill>
                <a:schemeClr val="dk1"/>
              </a:solidFill>
            </a:rPr>
            <a:t>对于分布式网络环境</a:t>
          </a:r>
          <a:r>
            <a:rPr lang="zh-CN" altLang="en-US" sz="1200" b="0" baseline="0" dirty="0">
              <a:solidFill>
                <a:schemeClr val="dk1"/>
              </a:solidFill>
            </a:rPr>
            <a:t>具有</a:t>
          </a:r>
          <a:r>
            <a:rPr lang="en-US" sz="1200" b="0" baseline="0" dirty="0" err="1">
              <a:solidFill>
                <a:schemeClr val="dk1"/>
              </a:solidFill>
            </a:rPr>
            <a:t>重要价值</a:t>
          </a:r>
          <a:r>
            <a:rPr lang="zh-CN" altLang="en-US" sz="1200" b="0" baseline="0" dirty="0">
              <a:solidFill>
                <a:schemeClr val="dk1"/>
              </a:solidFill>
            </a:rPr>
            <a:t>，也是</a:t>
          </a:r>
          <a:r>
            <a:rPr lang="en-US" sz="1200" b="0" baseline="0" dirty="0" err="1">
              <a:solidFill>
                <a:schemeClr val="dk1"/>
              </a:solidFill>
            </a:rPr>
            <a:t>一种通用编程语言，适用于构建各种不依赖于网络特性的应用，并可满足不同</a:t>
          </a:r>
          <a:r>
            <a:rPr lang="zh-CN" altLang="en-US" sz="1200" b="0" baseline="0" dirty="0">
              <a:solidFill>
                <a:schemeClr val="dk1"/>
              </a:solidFill>
            </a:rPr>
            <a:t>的</a:t>
          </a:r>
          <a:r>
            <a:rPr lang="en-US" sz="1200" b="0" baseline="0" dirty="0" err="1">
              <a:solidFill>
                <a:schemeClr val="dk1"/>
              </a:solidFill>
            </a:rPr>
            <a:t>需求</a:t>
          </a:r>
          <a:r>
            <a:rPr lang="en-US" sz="1200" b="0" baseline="0" dirty="0">
              <a:solidFill>
                <a:schemeClr val="dk1"/>
              </a:solidFill>
            </a:rPr>
            <a:t>。</a:t>
          </a:r>
          <a:endParaRPr lang="zh-CN" sz="1200" dirty="0">
            <a:solidFill>
              <a:schemeClr val="dk1"/>
            </a:solidFill>
          </a:endParaRPr>
        </a:p>
      </dsp:txBody>
      <dsp:txXfrm rot="5400000">
        <a:off x="5214298" y="1171166"/>
        <a:ext cx="642756" cy="5210048"/>
      </dsp:txXfrm>
    </dsp:sp>
    <dsp:sp modelId="{D26FF9BC-3AB0-423D-AE30-31EE4C41DF14}">
      <dsp:nvSpPr>
        <dsp:cNvPr id="11" name="圆角矩形 10"/>
        <dsp:cNvSpPr/>
      </dsp:nvSpPr>
      <dsp:spPr bwMode="white">
        <a:xfrm>
          <a:off x="0" y="3374467"/>
          <a:ext cx="2930652" cy="803445"/>
        </a:xfrm>
        <a:prstGeom prst="roundRect">
          <a:avLst/>
        </a:prstGeom>
      </dsp:spPr>
      <dsp:style>
        <a:lnRef idx="2">
          <a:schemeClr val="lt1"/>
        </a:lnRef>
        <a:fillRef idx="1">
          <a:schemeClr val="accent1"/>
        </a:fillRef>
        <a:effectRef idx="0">
          <a:scrgbClr r="0" g="0" b="0"/>
        </a:effectRef>
        <a:fontRef idx="minor">
          <a:schemeClr val="lt1"/>
        </a:fontRef>
      </dsp:style>
      <dsp:txBody>
        <a:bodyPr lIns="83820" tIns="41910" rIns="83820" bIns="4191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baseline="0"/>
            <a:t>5. Java程序设计语言 </a:t>
          </a:r>
          <a:endParaRPr lang="zh-CN"/>
        </a:p>
      </dsp:txBody>
      <dsp:txXfrm>
        <a:off x="0" y="3374467"/>
        <a:ext cx="2930652" cy="803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819390" cy="3988435"/>
        <a:chOff x="0" y="0"/>
        <a:chExt cx="7819390" cy="3988435"/>
      </a:xfrm>
    </dsp:grpSpPr>
    <dsp:sp modelId="{2BA2FA34-B546-487C-A0FA-6597D7FEC845}">
      <dsp:nvSpPr>
        <dsp:cNvPr id="3" name="圆角矩形 2"/>
        <dsp:cNvSpPr/>
      </dsp:nvSpPr>
      <dsp:spPr bwMode="white">
        <a:xfrm>
          <a:off x="0" y="27305"/>
          <a:ext cx="7819390" cy="90170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9539" tIns="129539" rIns="129539" bIns="129539"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zh-CN" b="0" baseline="0"/>
            <a:t>典型的面向对象方法</a:t>
          </a:r>
          <a:endParaRPr lang="zh-CN"/>
        </a:p>
      </dsp:txBody>
      <dsp:txXfrm>
        <a:off x="0" y="27305"/>
        <a:ext cx="7819390" cy="901700"/>
      </dsp:txXfrm>
    </dsp:sp>
    <dsp:sp modelId="{C30F9893-8AA1-4EA1-8E90-89C608459168}">
      <dsp:nvSpPr>
        <dsp:cNvPr id="4" name="矩形 3"/>
        <dsp:cNvSpPr/>
      </dsp:nvSpPr>
      <dsp:spPr bwMode="white">
        <a:xfrm>
          <a:off x="0" y="929005"/>
          <a:ext cx="7819390" cy="30321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48265" tIns="43180" rIns="241808" bIns="43180" anchor="t"/>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1">
            <a:lnSpc>
              <a:spcPct val="100000"/>
            </a:lnSpc>
            <a:spcBef>
              <a:spcPct val="0"/>
            </a:spcBef>
            <a:spcAft>
              <a:spcPct val="20000"/>
            </a:spcAft>
            <a:buChar char="•"/>
          </a:pPr>
          <a:r>
            <a:rPr lang="zh-CN" b="0" baseline="0" dirty="0">
              <a:solidFill>
                <a:schemeClr val="tx1"/>
              </a:solidFill>
            </a:rPr>
            <a:t>Coad-Yourdon方法</a:t>
          </a:r>
          <a:endParaRPr lang="zh-CN" dirty="0">
            <a:solidFill>
              <a:schemeClr val="tx1"/>
            </a:solidFill>
          </a:endParaRPr>
        </a:p>
        <a:p>
          <a:pPr lvl="1">
            <a:lnSpc>
              <a:spcPct val="100000"/>
            </a:lnSpc>
            <a:spcBef>
              <a:spcPct val="0"/>
            </a:spcBef>
            <a:spcAft>
              <a:spcPct val="20000"/>
            </a:spcAft>
            <a:buChar char="•"/>
          </a:pPr>
          <a:r>
            <a:rPr lang="zh-CN" b="0" baseline="0">
              <a:solidFill>
                <a:schemeClr val="tx1"/>
              </a:solidFill>
            </a:rPr>
            <a:t>Rumbaugh方法</a:t>
          </a:r>
          <a:endParaRPr lang="zh-CN">
            <a:solidFill>
              <a:schemeClr val="tx1"/>
            </a:solidFill>
          </a:endParaRPr>
        </a:p>
        <a:p>
          <a:pPr lvl="1">
            <a:lnSpc>
              <a:spcPct val="100000"/>
            </a:lnSpc>
            <a:spcBef>
              <a:spcPct val="0"/>
            </a:spcBef>
            <a:spcAft>
              <a:spcPct val="20000"/>
            </a:spcAft>
            <a:buChar char="•"/>
          </a:pPr>
          <a:r>
            <a:rPr lang="zh-CN" b="0" baseline="0">
              <a:solidFill>
                <a:schemeClr val="tx1"/>
              </a:solidFill>
            </a:rPr>
            <a:t>Booch方法</a:t>
          </a:r>
          <a:endParaRPr lang="zh-CN">
            <a:solidFill>
              <a:schemeClr val="tx1"/>
            </a:solidFill>
          </a:endParaRPr>
        </a:p>
        <a:p>
          <a:pPr lvl="1">
            <a:lnSpc>
              <a:spcPct val="100000"/>
            </a:lnSpc>
            <a:spcBef>
              <a:spcPct val="0"/>
            </a:spcBef>
            <a:spcAft>
              <a:spcPct val="20000"/>
            </a:spcAft>
            <a:buChar char="•"/>
          </a:pPr>
          <a:r>
            <a:rPr lang="zh-CN" b="0" baseline="0">
              <a:solidFill>
                <a:schemeClr val="tx1"/>
              </a:solidFill>
            </a:rPr>
            <a:t>Wirfs-Brock方法</a:t>
          </a:r>
          <a:endParaRPr lang="zh-CN">
            <a:solidFill>
              <a:schemeClr val="tx1"/>
            </a:solidFill>
          </a:endParaRPr>
        </a:p>
        <a:p>
          <a:pPr lvl="1">
            <a:lnSpc>
              <a:spcPct val="100000"/>
            </a:lnSpc>
            <a:spcBef>
              <a:spcPct val="0"/>
            </a:spcBef>
            <a:spcAft>
              <a:spcPct val="20000"/>
            </a:spcAft>
            <a:buChar char="•"/>
          </a:pPr>
          <a:r>
            <a:rPr lang="zh-CN" b="0" baseline="0">
              <a:solidFill>
                <a:schemeClr val="tx1"/>
              </a:solidFill>
            </a:rPr>
            <a:t>Jacobson方法</a:t>
          </a:r>
          <a:endParaRPr lang="zh-CN">
            <a:solidFill>
              <a:schemeClr val="tx1"/>
            </a:solidFill>
          </a:endParaRPr>
        </a:p>
        <a:p>
          <a:pPr lvl="1">
            <a:lnSpc>
              <a:spcPct val="100000"/>
            </a:lnSpc>
            <a:spcBef>
              <a:spcPct val="0"/>
            </a:spcBef>
            <a:spcAft>
              <a:spcPct val="20000"/>
            </a:spcAft>
            <a:buChar char="•"/>
          </a:pPr>
          <a:r>
            <a:rPr lang="zh-CN" b="0" baseline="0">
              <a:solidFill>
                <a:schemeClr val="tx1"/>
              </a:solidFill>
            </a:rPr>
            <a:t>VMT（Visual Modeling Technique）方法</a:t>
          </a:r>
          <a:endParaRPr lang="zh-CN">
            <a:solidFill>
              <a:schemeClr val="tx1"/>
            </a:solidFill>
          </a:endParaRPr>
        </a:p>
      </dsp:txBody>
      <dsp:txXfrm>
        <a:off x="0" y="929005"/>
        <a:ext cx="7819390" cy="3032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40700" cy="4394630"/>
        <a:chOff x="0" y="0"/>
        <a:chExt cx="8140700" cy="4394630"/>
      </a:xfrm>
    </dsp:grpSpPr>
    <dsp:sp modelId="{1E7CE8B5-D787-4BE8-8E8E-9318D7C397EE}">
      <dsp:nvSpPr>
        <dsp:cNvPr id="4" name="同侧圆角矩形 3"/>
        <dsp:cNvSpPr/>
      </dsp:nvSpPr>
      <dsp:spPr bwMode="white">
        <a:xfrm rot="5400000">
          <a:off x="4578928" y="-2767500"/>
          <a:ext cx="676097" cy="6380121"/>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800" dirty="0" err="1">
              <a:solidFill>
                <a:schemeClr val="dk1"/>
              </a:solidFill>
            </a:rPr>
            <a:t>将系统划分成若干个主题，所有主题构成了系统的主题层</a:t>
          </a:r>
          <a:r>
            <a:rPr lang="en-US" sz="1800" dirty="0">
              <a:solidFill>
                <a:schemeClr val="dk1"/>
              </a:solidFill>
            </a:rPr>
            <a:t>。</a:t>
          </a:r>
          <a:endParaRPr lang="zh-CN" sz="1800" dirty="0">
            <a:solidFill>
              <a:schemeClr val="dk1"/>
            </a:solidFill>
          </a:endParaRPr>
        </a:p>
      </dsp:txBody>
      <dsp:txXfrm rot="5400000">
        <a:off x="4578928" y="-2767500"/>
        <a:ext cx="676097" cy="6380121"/>
      </dsp:txXfrm>
    </dsp:sp>
    <dsp:sp modelId="{987932D4-E953-43A7-A686-243C3AEAB720}">
      <dsp:nvSpPr>
        <dsp:cNvPr id="3" name="圆角矩形 2"/>
        <dsp:cNvSpPr/>
      </dsp:nvSpPr>
      <dsp:spPr bwMode="white">
        <a:xfrm>
          <a:off x="0" y="0"/>
          <a:ext cx="1726916" cy="845121"/>
        </a:xfrm>
        <a:prstGeom prst="roundRect">
          <a:avLst/>
        </a:prstGeom>
      </dsp:spPr>
      <dsp:style>
        <a:lnRef idx="2">
          <a:schemeClr val="lt1"/>
        </a:lnRef>
        <a:fillRef idx="1">
          <a:schemeClr val="accent1"/>
        </a:fillRef>
        <a:effectRef idx="0">
          <a:scrgbClr r="0" g="0" b="0"/>
        </a:effectRef>
        <a:fontRef idx="minor">
          <a:schemeClr val="lt1"/>
        </a:fontRef>
      </dsp:style>
      <dsp:txBody>
        <a:bodyPr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000" dirty="0"/>
            <a:t>(1)</a:t>
          </a:r>
          <a:r>
            <a:rPr lang="en-US" sz="2000" dirty="0" err="1"/>
            <a:t>主题层</a:t>
          </a:r>
          <a:r>
            <a:rPr lang="en-US" sz="2000" dirty="0"/>
            <a:t> </a:t>
          </a:r>
          <a:endParaRPr lang="zh-CN" sz="2000" dirty="0"/>
        </a:p>
      </dsp:txBody>
      <dsp:txXfrm>
        <a:off x="0" y="0"/>
        <a:ext cx="1726916" cy="845121"/>
      </dsp:txXfrm>
    </dsp:sp>
    <dsp:sp modelId="{7533EB80-9864-4219-A376-20A07BC87678}">
      <dsp:nvSpPr>
        <dsp:cNvPr id="6" name="同侧圆角矩形 5"/>
        <dsp:cNvSpPr/>
      </dsp:nvSpPr>
      <dsp:spPr bwMode="white">
        <a:xfrm rot="5400000">
          <a:off x="4574602" y="-1918112"/>
          <a:ext cx="676097" cy="6456099"/>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dirty="0" err="1">
              <a:solidFill>
                <a:schemeClr val="dk1"/>
              </a:solidFill>
            </a:rPr>
            <a:t>通过分析目标系统的责任、环境</a:t>
          </a:r>
          <a:r>
            <a:rPr lang="zh-CN" sz="1600" dirty="0">
              <a:solidFill>
                <a:schemeClr val="dk1"/>
              </a:solidFill>
            </a:rPr>
            <a:t>、</a:t>
          </a:r>
          <a:r>
            <a:rPr lang="en-US" sz="1600" dirty="0" err="1">
              <a:solidFill>
                <a:schemeClr val="dk1"/>
              </a:solidFill>
            </a:rPr>
            <a:t>以及系统与环境之间的关系，确定对系统有用的类、对象及其责任</a:t>
          </a:r>
          <a:r>
            <a:rPr lang="en-US" sz="1600" dirty="0">
              <a:solidFill>
                <a:schemeClr val="dk1"/>
              </a:solidFill>
            </a:rPr>
            <a:t>。</a:t>
          </a:r>
          <a:endParaRPr lang="zh-CN" sz="1600" dirty="0">
            <a:solidFill>
              <a:schemeClr val="dk1"/>
            </a:solidFill>
          </a:endParaRPr>
        </a:p>
      </dsp:txBody>
      <dsp:txXfrm rot="5400000">
        <a:off x="4574602" y="-1918112"/>
        <a:ext cx="676097" cy="6456099"/>
      </dsp:txXfrm>
    </dsp:sp>
    <dsp:sp modelId="{4B2EAF2E-8462-4C3E-BB6E-10AAD962707C}">
      <dsp:nvSpPr>
        <dsp:cNvPr id="5" name="圆角矩形 4"/>
        <dsp:cNvSpPr/>
      </dsp:nvSpPr>
      <dsp:spPr bwMode="white">
        <a:xfrm>
          <a:off x="0" y="887377"/>
          <a:ext cx="1684601" cy="845121"/>
        </a:xfrm>
        <a:prstGeom prst="roundRect">
          <a:avLst/>
        </a:prstGeom>
      </dsp:spPr>
      <dsp:style>
        <a:lnRef idx="2">
          <a:schemeClr val="lt1"/>
        </a:lnRef>
        <a:fillRef idx="1">
          <a:schemeClr val="accent1"/>
        </a:fillRef>
        <a:effectRef idx="0">
          <a:scrgbClr r="0" g="0" b="0"/>
        </a:effectRef>
        <a:fontRef idx="minor">
          <a:schemeClr val="lt1"/>
        </a:fontRef>
      </dsp:style>
      <dsp:txBody>
        <a:bodyPr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000" dirty="0"/>
            <a:t>(2)</a:t>
          </a:r>
          <a:r>
            <a:rPr lang="en-US" sz="2000" dirty="0" err="1"/>
            <a:t>对象层</a:t>
          </a:r>
          <a:r>
            <a:rPr lang="en-US" sz="2000" dirty="0"/>
            <a:t> </a:t>
          </a:r>
          <a:endParaRPr lang="zh-CN" sz="2000" dirty="0"/>
        </a:p>
      </dsp:txBody>
      <dsp:txXfrm>
        <a:off x="0" y="887377"/>
        <a:ext cx="1684601" cy="845121"/>
      </dsp:txXfrm>
    </dsp:sp>
    <dsp:sp modelId="{FFBB24F3-AF14-44D5-B68A-5520530DD795}">
      <dsp:nvSpPr>
        <dsp:cNvPr id="8" name="同侧圆角矩形 7"/>
        <dsp:cNvSpPr/>
      </dsp:nvSpPr>
      <dsp:spPr bwMode="white">
        <a:xfrm rot="5400000">
          <a:off x="4575730" y="-1007307"/>
          <a:ext cx="676097" cy="640924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dirty="0" err="1">
              <a:solidFill>
                <a:schemeClr val="dk1"/>
              </a:solidFill>
            </a:rPr>
            <a:t>服务</a:t>
          </a:r>
          <a:r>
            <a:rPr lang="zh-CN" sz="1600" dirty="0">
              <a:solidFill>
                <a:schemeClr val="dk1"/>
              </a:solidFill>
            </a:rPr>
            <a:t>是</a:t>
          </a:r>
          <a:r>
            <a:rPr lang="en-US" sz="1600" dirty="0" err="1">
              <a:solidFill>
                <a:schemeClr val="dk1"/>
              </a:solidFill>
            </a:rPr>
            <a:t>对象收到消息后所执行的操作，它描述了系统需要的功能和处理</a:t>
          </a:r>
          <a:r>
            <a:rPr lang="zh-CN" sz="1600" dirty="0">
              <a:solidFill>
                <a:schemeClr val="dk1"/>
              </a:solidFill>
            </a:rPr>
            <a:t>，</a:t>
          </a:r>
          <a:r>
            <a:rPr lang="en-US" sz="1600" dirty="0" err="1">
              <a:solidFill>
                <a:schemeClr val="dk1"/>
              </a:solidFill>
            </a:rPr>
            <a:t>定义对象的之间的消息链接</a:t>
          </a:r>
          <a:r>
            <a:rPr lang="en-US" sz="1600" dirty="0">
              <a:solidFill>
                <a:schemeClr val="dk1"/>
              </a:solidFill>
            </a:rPr>
            <a:t>。</a:t>
          </a:r>
          <a:endParaRPr lang="zh-CN" sz="1600" dirty="0">
            <a:solidFill>
              <a:schemeClr val="dk1"/>
            </a:solidFill>
          </a:endParaRPr>
        </a:p>
      </dsp:txBody>
      <dsp:txXfrm rot="5400000">
        <a:off x="4575730" y="-1007307"/>
        <a:ext cx="676097" cy="6409245"/>
      </dsp:txXfrm>
    </dsp:sp>
    <dsp:sp modelId="{FDFF1D9B-8105-4200-A32C-0AF50AC17592}">
      <dsp:nvSpPr>
        <dsp:cNvPr id="7" name="圆角矩形 6"/>
        <dsp:cNvSpPr/>
      </dsp:nvSpPr>
      <dsp:spPr bwMode="white">
        <a:xfrm>
          <a:off x="0" y="1774754"/>
          <a:ext cx="1709156" cy="845121"/>
        </a:xfrm>
        <a:prstGeom prst="roundRect">
          <a:avLst/>
        </a:prstGeom>
      </dsp:spPr>
      <dsp:style>
        <a:lnRef idx="2">
          <a:schemeClr val="lt1"/>
        </a:lnRef>
        <a:fillRef idx="1">
          <a:schemeClr val="accent1"/>
        </a:fillRef>
        <a:effectRef idx="0">
          <a:scrgbClr r="0" g="0" b="0"/>
        </a:effectRef>
        <a:fontRef idx="minor">
          <a:schemeClr val="lt1"/>
        </a:fontRef>
      </dsp:style>
      <dsp:txBody>
        <a:bodyPr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000" dirty="0"/>
            <a:t>(3)</a:t>
          </a:r>
          <a:r>
            <a:rPr lang="en-US" sz="2000" dirty="0" err="1"/>
            <a:t>服务层</a:t>
          </a:r>
          <a:r>
            <a:rPr lang="en-US" sz="2000" dirty="0"/>
            <a:t> </a:t>
          </a:r>
          <a:endParaRPr lang="zh-CN" sz="2000" dirty="0"/>
        </a:p>
      </dsp:txBody>
      <dsp:txXfrm>
        <a:off x="0" y="1774754"/>
        <a:ext cx="1709156" cy="845121"/>
      </dsp:txXfrm>
    </dsp:sp>
    <dsp:sp modelId="{34662F47-278E-47E0-9F6C-141DDE01B141}">
      <dsp:nvSpPr>
        <dsp:cNvPr id="10" name="同侧圆角矩形 9"/>
        <dsp:cNvSpPr/>
      </dsp:nvSpPr>
      <dsp:spPr bwMode="white">
        <a:xfrm rot="5400000">
          <a:off x="4608410" y="-109549"/>
          <a:ext cx="676097" cy="638848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dirty="0" err="1">
              <a:solidFill>
                <a:schemeClr val="dk1"/>
              </a:solidFill>
            </a:rPr>
            <a:t>类层次结构就是</a:t>
          </a:r>
          <a:r>
            <a:rPr lang="zh-CN" altLang="en-US" sz="1600" dirty="0">
              <a:solidFill>
                <a:schemeClr val="dk1"/>
              </a:solidFill>
            </a:rPr>
            <a:t>类之间的</a:t>
          </a:r>
          <a:r>
            <a:rPr lang="en-US" sz="1600" dirty="0" err="1">
              <a:solidFill>
                <a:schemeClr val="dk1"/>
              </a:solidFill>
            </a:rPr>
            <a:t>继承结构</a:t>
          </a:r>
          <a:r>
            <a:rPr lang="en-US" sz="1600" dirty="0">
              <a:solidFill>
                <a:schemeClr val="dk1"/>
              </a:solidFill>
            </a:rPr>
            <a:t>。</a:t>
          </a:r>
          <a:endParaRPr lang="zh-CN" sz="1600" dirty="0">
            <a:solidFill>
              <a:schemeClr val="dk1"/>
            </a:solidFill>
          </a:endParaRPr>
        </a:p>
        <a:p>
          <a:pPr marL="171450" lvl="1" indent="-171450">
            <a:lnSpc>
              <a:spcPct val="100000"/>
            </a:lnSpc>
            <a:spcBef>
              <a:spcPct val="0"/>
            </a:spcBef>
            <a:spcAft>
              <a:spcPct val="15000"/>
            </a:spcAft>
            <a:buChar char="•"/>
          </a:pPr>
          <a:r>
            <a:rPr lang="en-US" sz="1600" dirty="0" err="1">
              <a:solidFill>
                <a:schemeClr val="dk1"/>
              </a:solidFill>
            </a:rPr>
            <a:t>对象层次结构</a:t>
          </a:r>
          <a:r>
            <a:rPr lang="zh-CN" altLang="en-US" sz="1600" dirty="0">
              <a:solidFill>
                <a:schemeClr val="dk1"/>
              </a:solidFill>
            </a:rPr>
            <a:t>包括</a:t>
          </a:r>
          <a:r>
            <a:rPr lang="en-US" sz="1600" dirty="0" err="1">
              <a:solidFill>
                <a:schemeClr val="dk1"/>
              </a:solidFill>
            </a:rPr>
            <a:t>对象的组合、聚合、关联</a:t>
          </a:r>
          <a:r>
            <a:rPr lang="zh-CN" altLang="en-US" sz="1600" dirty="0">
              <a:solidFill>
                <a:schemeClr val="dk1"/>
              </a:solidFill>
            </a:rPr>
            <a:t>、和</a:t>
          </a:r>
          <a:r>
            <a:rPr lang="en-US" sz="1600" dirty="0" err="1">
              <a:solidFill>
                <a:schemeClr val="dk1"/>
              </a:solidFill>
            </a:rPr>
            <a:t>依赖</a:t>
          </a:r>
          <a:r>
            <a:rPr lang="en-US" sz="1600" dirty="0">
              <a:solidFill>
                <a:schemeClr val="dk1"/>
              </a:solidFill>
            </a:rPr>
            <a:t>。</a:t>
          </a:r>
          <a:endParaRPr lang="zh-CN" sz="1600" dirty="0">
            <a:solidFill>
              <a:schemeClr val="dk1"/>
            </a:solidFill>
          </a:endParaRPr>
        </a:p>
      </dsp:txBody>
      <dsp:txXfrm rot="5400000">
        <a:off x="4608410" y="-109549"/>
        <a:ext cx="676097" cy="6388483"/>
      </dsp:txXfrm>
    </dsp:sp>
    <dsp:sp modelId="{EC7AF64A-93AC-490E-8352-C80E1676BBE1}">
      <dsp:nvSpPr>
        <dsp:cNvPr id="9" name="圆角矩形 8"/>
        <dsp:cNvSpPr/>
      </dsp:nvSpPr>
      <dsp:spPr bwMode="white">
        <a:xfrm>
          <a:off x="0" y="2662132"/>
          <a:ext cx="1752217" cy="845121"/>
        </a:xfrm>
        <a:prstGeom prst="roundRect">
          <a:avLst/>
        </a:prstGeom>
      </dsp:spPr>
      <dsp:style>
        <a:lnRef idx="2">
          <a:schemeClr val="lt1"/>
        </a:lnRef>
        <a:fillRef idx="1">
          <a:schemeClr val="accent1"/>
        </a:fillRef>
        <a:effectRef idx="0">
          <a:scrgbClr r="0" g="0" b="0"/>
        </a:effectRef>
        <a:fontRef idx="minor">
          <a:schemeClr val="lt1"/>
        </a:fontRef>
      </dsp:style>
      <dsp:txBody>
        <a:bodyPr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000" dirty="0"/>
            <a:t>(4)</a:t>
          </a:r>
          <a:r>
            <a:rPr lang="en-US" sz="2000" dirty="0" err="1"/>
            <a:t>结构层</a:t>
          </a:r>
          <a:r>
            <a:rPr lang="en-US" sz="2000" dirty="0"/>
            <a:t>  </a:t>
          </a:r>
          <a:endParaRPr lang="zh-CN" sz="2000" dirty="0"/>
        </a:p>
      </dsp:txBody>
      <dsp:txXfrm>
        <a:off x="0" y="2662132"/>
        <a:ext cx="1752217" cy="845121"/>
      </dsp:txXfrm>
    </dsp:sp>
    <dsp:sp modelId="{991568A1-5D07-4373-AACD-D1BD89C0F6CB}">
      <dsp:nvSpPr>
        <dsp:cNvPr id="12" name="同侧圆角矩形 11"/>
        <dsp:cNvSpPr/>
      </dsp:nvSpPr>
      <dsp:spPr bwMode="white">
        <a:xfrm rot="5400000">
          <a:off x="4613385" y="782803"/>
          <a:ext cx="676097" cy="637853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dirty="0" err="1">
              <a:solidFill>
                <a:schemeClr val="dk1"/>
              </a:solidFill>
            </a:rPr>
            <a:t>对象的状态信息，任何对象中，属性值表示了该对象的状态</a:t>
          </a:r>
          <a:r>
            <a:rPr lang="en-US" sz="1600" dirty="0">
              <a:solidFill>
                <a:schemeClr val="dk1"/>
              </a:solidFill>
            </a:rPr>
            <a:t>。</a:t>
          </a:r>
          <a:endParaRPr lang="zh-CN" sz="1600" dirty="0">
            <a:solidFill>
              <a:schemeClr val="dk1"/>
            </a:solidFill>
          </a:endParaRPr>
        </a:p>
      </dsp:txBody>
      <dsp:txXfrm rot="5400000">
        <a:off x="4613385" y="782803"/>
        <a:ext cx="676097" cy="6378533"/>
      </dsp:txXfrm>
    </dsp:sp>
    <dsp:sp modelId="{75483C04-3DDC-4EA7-A305-EF3A91E21C21}">
      <dsp:nvSpPr>
        <dsp:cNvPr id="11" name="圆角矩形 10"/>
        <dsp:cNvSpPr/>
      </dsp:nvSpPr>
      <dsp:spPr bwMode="white">
        <a:xfrm>
          <a:off x="0" y="3549509"/>
          <a:ext cx="1762167" cy="845121"/>
        </a:xfrm>
        <a:prstGeom prst="roundRect">
          <a:avLst/>
        </a:prstGeom>
      </dsp:spPr>
      <dsp:style>
        <a:lnRef idx="2">
          <a:schemeClr val="lt1"/>
        </a:lnRef>
        <a:fillRef idx="1">
          <a:schemeClr val="accent1"/>
        </a:fillRef>
        <a:effectRef idx="0">
          <a:scrgbClr r="0" g="0" b="0"/>
        </a:effectRef>
        <a:fontRef idx="minor">
          <a:schemeClr val="lt1"/>
        </a:fontRef>
      </dsp:style>
      <dsp:txBody>
        <a:bodyPr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000" dirty="0"/>
            <a:t>(5)</a:t>
          </a:r>
          <a:r>
            <a:rPr lang="en-US" sz="2000" dirty="0" err="1"/>
            <a:t>属性层</a:t>
          </a:r>
          <a:r>
            <a:rPr lang="en-US" sz="2000" dirty="0"/>
            <a:t> </a:t>
          </a:r>
          <a:endParaRPr lang="zh-CN" sz="2000" dirty="0"/>
        </a:p>
      </dsp:txBody>
      <dsp:txXfrm>
        <a:off x="0" y="3549509"/>
        <a:ext cx="1762167" cy="845121"/>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40700" cy="3139321"/>
        <a:chOff x="0" y="0"/>
        <a:chExt cx="8140700" cy="3139321"/>
      </a:xfrm>
    </dsp:grpSpPr>
    <dsp:sp modelId="{3E9FEC31-17D9-4C72-A522-7A16D89CBE47}">
      <dsp:nvSpPr>
        <dsp:cNvPr id="4" name="同侧圆角矩形 3"/>
        <dsp:cNvSpPr/>
      </dsp:nvSpPr>
      <dsp:spPr bwMode="white">
        <a:xfrm rot="5400000">
          <a:off x="4917005" y="-2226793"/>
          <a:ext cx="605170"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53340" tIns="26670" rIns="53340" bIns="266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400" dirty="0">
              <a:solidFill>
                <a:schemeClr val="dk1"/>
              </a:solidFill>
            </a:rPr>
            <a:t>数据管理的设计包括操作设计和数据存储的设计两部分。</a:t>
          </a:r>
          <a:endParaRPr>
            <a:solidFill>
              <a:schemeClr val="dk1"/>
            </a:solidFill>
          </a:endParaRPr>
        </a:p>
      </dsp:txBody>
      <dsp:txXfrm rot="5400000">
        <a:off x="4917005" y="-2226793"/>
        <a:ext cx="605170" cy="5210048"/>
      </dsp:txXfrm>
    </dsp:sp>
    <dsp:sp modelId="{5F9B4092-71C7-47D5-8A82-147BEB31BF1D}">
      <dsp:nvSpPr>
        <dsp:cNvPr id="3" name="圆角矩形 2"/>
        <dsp:cNvSpPr/>
      </dsp:nvSpPr>
      <dsp:spPr bwMode="white">
        <a:xfrm>
          <a:off x="316085" y="0"/>
          <a:ext cx="2298481" cy="756463"/>
        </a:xfrm>
        <a:prstGeom prst="roundRect">
          <a:avLst/>
        </a:prstGeom>
      </dsp:spPr>
      <dsp:style>
        <a:lnRef idx="2">
          <a:schemeClr val="lt1"/>
        </a:lnRef>
        <a:fillRef idx="1">
          <a:schemeClr val="accent1"/>
        </a:fillRef>
        <a:effectRef idx="0">
          <a:scrgbClr r="0" g="0" b="0"/>
        </a:effectRef>
        <a:fontRef idx="minor">
          <a:schemeClr val="lt1"/>
        </a:fontRef>
      </dsp:style>
      <dsp:txBody>
        <a:bodyPr lIns="68580" tIns="34290" rIns="68580" bIns="342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800" dirty="0"/>
            <a:t>数据管理子系统 </a:t>
          </a:r>
        </a:p>
      </dsp:txBody>
      <dsp:txXfrm>
        <a:off x="316085" y="0"/>
        <a:ext cx="2298481" cy="756463"/>
      </dsp:txXfrm>
    </dsp:sp>
    <dsp:sp modelId="{4D50170E-2CAB-446C-85AA-DAFB03EF8EE5}">
      <dsp:nvSpPr>
        <dsp:cNvPr id="6" name="同侧圆角矩形 5"/>
        <dsp:cNvSpPr/>
      </dsp:nvSpPr>
      <dsp:spPr bwMode="white">
        <a:xfrm rot="5400000">
          <a:off x="4896227" y="-1432507"/>
          <a:ext cx="605170"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53340" tIns="26670" rIns="53340" bIns="266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400" dirty="0">
              <a:solidFill>
                <a:schemeClr val="dk1"/>
              </a:solidFill>
            </a:rPr>
            <a:t>确定对象之间的关系，包括并发和互斥的对象，设计任务管理子系统。</a:t>
          </a:r>
          <a:endParaRPr>
            <a:solidFill>
              <a:schemeClr val="dk1"/>
            </a:solidFill>
          </a:endParaRPr>
        </a:p>
      </dsp:txBody>
      <dsp:txXfrm rot="5400000">
        <a:off x="4896227" y="-1432507"/>
        <a:ext cx="605170" cy="5210048"/>
      </dsp:txXfrm>
    </dsp:sp>
    <dsp:sp modelId="{F9EAB74E-4624-4686-844F-CD326331B338}">
      <dsp:nvSpPr>
        <dsp:cNvPr id="5" name="圆角矩形 4"/>
        <dsp:cNvSpPr/>
      </dsp:nvSpPr>
      <dsp:spPr bwMode="white">
        <a:xfrm>
          <a:off x="316085" y="794286"/>
          <a:ext cx="2277703" cy="756463"/>
        </a:xfrm>
        <a:prstGeom prst="roundRect">
          <a:avLst/>
        </a:prstGeom>
      </dsp:spPr>
      <dsp:style>
        <a:lnRef idx="2">
          <a:schemeClr val="lt1"/>
        </a:lnRef>
        <a:fillRef idx="1">
          <a:schemeClr val="accent1"/>
        </a:fillRef>
        <a:effectRef idx="0">
          <a:scrgbClr r="0" g="0" b="0"/>
        </a:effectRef>
        <a:fontRef idx="minor">
          <a:schemeClr val="lt1"/>
        </a:fontRef>
      </dsp:style>
      <dsp:txBody>
        <a:bodyPr lIns="68580" tIns="34290" rIns="68580" bIns="342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800" dirty="0"/>
            <a:t>任务管理子系统 </a:t>
          </a:r>
        </a:p>
      </dsp:txBody>
      <dsp:txXfrm>
        <a:off x="316085" y="794286"/>
        <a:ext cx="2277703" cy="756463"/>
      </dsp:txXfrm>
    </dsp:sp>
    <dsp:sp modelId="{50CF60CF-999B-4845-8A15-114B067F6A62}">
      <dsp:nvSpPr>
        <dsp:cNvPr id="8" name="同侧圆角矩形 7"/>
        <dsp:cNvSpPr/>
      </dsp:nvSpPr>
      <dsp:spPr bwMode="white">
        <a:xfrm rot="5400000">
          <a:off x="4917005" y="-638220"/>
          <a:ext cx="605170"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53340" tIns="26670" rIns="53340" bIns="266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400">
              <a:solidFill>
                <a:schemeClr val="dk1"/>
              </a:solidFill>
            </a:rPr>
            <a:t>进一步细化在分析阶段获得的需求模型。</a:t>
          </a:r>
          <a:endParaRPr>
            <a:solidFill>
              <a:schemeClr val="dk1"/>
            </a:solidFill>
          </a:endParaRPr>
        </a:p>
      </dsp:txBody>
      <dsp:txXfrm rot="5400000">
        <a:off x="4917005" y="-638220"/>
        <a:ext cx="605170" cy="5210048"/>
      </dsp:txXfrm>
    </dsp:sp>
    <dsp:sp modelId="{B8207A0C-341D-423A-B3F6-417DEC97CB61}">
      <dsp:nvSpPr>
        <dsp:cNvPr id="7" name="圆角矩形 6"/>
        <dsp:cNvSpPr/>
      </dsp:nvSpPr>
      <dsp:spPr bwMode="white">
        <a:xfrm>
          <a:off x="316085" y="1588572"/>
          <a:ext cx="2298481" cy="756463"/>
        </a:xfrm>
        <a:prstGeom prst="roundRect">
          <a:avLst/>
        </a:prstGeom>
      </dsp:spPr>
      <dsp:style>
        <a:lnRef idx="2">
          <a:schemeClr val="lt1"/>
        </a:lnRef>
        <a:fillRef idx="1">
          <a:schemeClr val="accent1"/>
        </a:fillRef>
        <a:effectRef idx="0">
          <a:scrgbClr r="0" g="0" b="0"/>
        </a:effectRef>
        <a:fontRef idx="minor">
          <a:schemeClr val="lt1"/>
        </a:fontRef>
      </dsp:style>
      <dsp:txBody>
        <a:bodyPr lIns="68580" tIns="34290" rIns="68580" bIns="342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800" dirty="0"/>
            <a:t>问题域 </a:t>
          </a:r>
        </a:p>
      </dsp:txBody>
      <dsp:txXfrm>
        <a:off x="316085" y="1588572"/>
        <a:ext cx="2298481" cy="756463"/>
      </dsp:txXfrm>
    </dsp:sp>
    <dsp:sp modelId="{936FD3D8-2B4B-4B8F-A7AB-D1EBE32F83DC}">
      <dsp:nvSpPr>
        <dsp:cNvPr id="10" name="同侧圆角矩形 9"/>
        <dsp:cNvSpPr/>
      </dsp:nvSpPr>
      <dsp:spPr bwMode="white">
        <a:xfrm rot="5400000">
          <a:off x="4917005" y="156066"/>
          <a:ext cx="605170"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53340" tIns="26670" rIns="53340" bIns="266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400">
              <a:solidFill>
                <a:schemeClr val="dk1"/>
              </a:solidFill>
            </a:rPr>
            <a:t>考虑人机界面的总体框架，设计每个人机界面的具体实现细节。</a:t>
          </a:r>
          <a:endParaRPr>
            <a:solidFill>
              <a:schemeClr val="dk1"/>
            </a:solidFill>
          </a:endParaRPr>
        </a:p>
      </dsp:txBody>
      <dsp:txXfrm rot="5400000">
        <a:off x="4917005" y="156066"/>
        <a:ext cx="605170" cy="5210048"/>
      </dsp:txXfrm>
    </dsp:sp>
    <dsp:sp modelId="{CFE98B89-A93B-43D2-8A1E-948E30CA5CE7}">
      <dsp:nvSpPr>
        <dsp:cNvPr id="9" name="圆角矩形 8"/>
        <dsp:cNvSpPr/>
      </dsp:nvSpPr>
      <dsp:spPr bwMode="white">
        <a:xfrm>
          <a:off x="316085" y="2382858"/>
          <a:ext cx="2298481" cy="756463"/>
        </a:xfrm>
        <a:prstGeom prst="roundRect">
          <a:avLst/>
        </a:prstGeom>
      </dsp:spPr>
      <dsp:style>
        <a:lnRef idx="2">
          <a:schemeClr val="lt1"/>
        </a:lnRef>
        <a:fillRef idx="1">
          <a:schemeClr val="accent1"/>
        </a:fillRef>
        <a:effectRef idx="0">
          <a:scrgbClr r="0" g="0" b="0"/>
        </a:effectRef>
        <a:fontRef idx="minor">
          <a:schemeClr val="lt1"/>
        </a:fontRef>
      </dsp:style>
      <dsp:txBody>
        <a:bodyPr lIns="68580" tIns="34290" rIns="68580" bIns="342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800" dirty="0"/>
            <a:t>人机交互子系统 </a:t>
          </a:r>
        </a:p>
      </dsp:txBody>
      <dsp:txXfrm>
        <a:off x="316085" y="2382858"/>
        <a:ext cx="2298481" cy="756463"/>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40700" cy="4166235"/>
        <a:chOff x="0" y="0"/>
        <a:chExt cx="8140700" cy="4166235"/>
      </a:xfrm>
    </dsp:grpSpPr>
    <dsp:sp modelId="{4122DFD8-0A96-4752-99AF-12DF4336DF2C}">
      <dsp:nvSpPr>
        <dsp:cNvPr id="4" name="同侧圆角矩形 3"/>
        <dsp:cNvSpPr/>
      </dsp:nvSpPr>
      <dsp:spPr bwMode="white">
        <a:xfrm rot="5400000">
          <a:off x="4760828" y="-2204424"/>
          <a:ext cx="640959"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0" i="0" u="none" baseline="0">
              <a:solidFill>
                <a:schemeClr val="dk1"/>
              </a:solidFill>
              <a:rtl val="0"/>
            </a:rPr>
            <a:t>指分析人员与用户（领域专家）交流，获取用户需求；</a:t>
          </a:r>
          <a:endParaRPr lang="en-US" altLang="en-US" sz="1600" b="0" i="0" u="none" baseline="0">
            <a:solidFill>
              <a:schemeClr val="dk1"/>
            </a:solidFill>
            <a:rtl val="0"/>
          </a:endParaRPr>
        </a:p>
      </dsp:txBody>
      <dsp:txXfrm rot="5400000">
        <a:off x="4760828" y="-2204424"/>
        <a:ext cx="640959" cy="5210048"/>
      </dsp:txXfrm>
    </dsp:sp>
    <dsp:sp modelId="{082B494D-6A88-4392-96EE-05D59BE32D38}">
      <dsp:nvSpPr>
        <dsp:cNvPr id="3" name="圆角矩形 2"/>
        <dsp:cNvSpPr/>
      </dsp:nvSpPr>
      <dsp:spPr bwMode="white">
        <a:xfrm>
          <a:off x="408650" y="0"/>
          <a:ext cx="2067634" cy="80119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000" b="0" i="0" u="none" baseline="0">
              <a:rtl val="0"/>
            </a:rPr>
            <a:t>1) 需求获取</a:t>
          </a:r>
          <a:endParaRPr lang="en-US" altLang="en-US" sz="2000" b="0" i="0" u="none" baseline="0">
            <a:rtl val="0"/>
          </a:endParaRPr>
        </a:p>
      </dsp:txBody>
      <dsp:txXfrm>
        <a:off x="408650" y="0"/>
        <a:ext cx="2067634" cy="801199"/>
      </dsp:txXfrm>
    </dsp:sp>
    <dsp:sp modelId="{B89A2C01-5143-453A-955B-0059F3112168}">
      <dsp:nvSpPr>
        <dsp:cNvPr id="6" name="同侧圆角矩形 5"/>
        <dsp:cNvSpPr/>
      </dsp:nvSpPr>
      <dsp:spPr bwMode="white">
        <a:xfrm rot="5400000">
          <a:off x="4769503" y="-1363165"/>
          <a:ext cx="640959"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3340" tIns="26670" rIns="53340" bIns="266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0" i="0" u="none" baseline="0">
              <a:solidFill>
                <a:schemeClr val="dk1"/>
              </a:solidFill>
              <a:rtl val="0"/>
            </a:rPr>
            <a:t>分析人员分析获取的需求，识别出系统的参与者和用例，建立系统用例模型；</a:t>
          </a:r>
          <a:endParaRPr lang="en-US" altLang="en-US" sz="1400" b="0" i="0" u="none" baseline="0">
            <a:solidFill>
              <a:schemeClr val="dk1"/>
            </a:solidFill>
            <a:rtl val="0"/>
          </a:endParaRPr>
        </a:p>
      </dsp:txBody>
      <dsp:txXfrm rot="5400000">
        <a:off x="4769503" y="-1363165"/>
        <a:ext cx="640959" cy="5210048"/>
      </dsp:txXfrm>
    </dsp:sp>
    <dsp:sp modelId="{8A0567E9-DA10-462C-A14F-8B554DC1CEF3}">
      <dsp:nvSpPr>
        <dsp:cNvPr id="5" name="圆角矩形 4"/>
        <dsp:cNvSpPr/>
      </dsp:nvSpPr>
      <dsp:spPr bwMode="white">
        <a:xfrm>
          <a:off x="408650" y="841259"/>
          <a:ext cx="2076308" cy="80119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000" b="0" i="0" u="none" baseline="0">
              <a:rtl val="0"/>
            </a:rPr>
            <a:t>2) 用例建模</a:t>
          </a:r>
          <a:endParaRPr lang="en-US" altLang="en-US" sz="2000" b="0" i="0" u="none" baseline="0">
            <a:rtl val="0"/>
          </a:endParaRPr>
        </a:p>
      </dsp:txBody>
      <dsp:txXfrm>
        <a:off x="408650" y="841259"/>
        <a:ext cx="2076308" cy="801199"/>
      </dsp:txXfrm>
    </dsp:sp>
    <dsp:sp modelId="{5D34BE95-12C1-41D9-93B6-E5D53B3A1254}">
      <dsp:nvSpPr>
        <dsp:cNvPr id="8" name="同侧圆角矩形 7"/>
        <dsp:cNvSpPr/>
      </dsp:nvSpPr>
      <dsp:spPr bwMode="white">
        <a:xfrm rot="5400000">
          <a:off x="4791278" y="-521906"/>
          <a:ext cx="640959"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3340" tIns="26670" rIns="53340" bIns="266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0" i="0" u="none" baseline="0">
              <a:solidFill>
                <a:schemeClr val="dk1"/>
              </a:solidFill>
              <a:rtl val="0"/>
            </a:rPr>
            <a:t>分析用例模型中的出现的词汇，构造系统的问题域词汇表，找出相应的概念（对象或类），从而建立目标系统的概念模型</a:t>
          </a:r>
          <a:endParaRPr lang="en-US" altLang="en-US" sz="1400" b="0" i="0" u="none" baseline="0">
            <a:solidFill>
              <a:schemeClr val="dk1"/>
            </a:solidFill>
            <a:rtl val="0"/>
          </a:endParaRPr>
        </a:p>
      </dsp:txBody>
      <dsp:txXfrm rot="5400000">
        <a:off x="4791278" y="-521906"/>
        <a:ext cx="640959" cy="5210048"/>
      </dsp:txXfrm>
    </dsp:sp>
    <dsp:sp modelId="{037DA3CA-E0AA-4EEE-A4CC-F64CFD4AA90A}">
      <dsp:nvSpPr>
        <dsp:cNvPr id="7" name="圆角矩形 6"/>
        <dsp:cNvSpPr/>
      </dsp:nvSpPr>
      <dsp:spPr bwMode="white">
        <a:xfrm>
          <a:off x="408650" y="1682518"/>
          <a:ext cx="2098083" cy="80119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000" b="0" i="0" u="none" baseline="0">
              <a:rtl val="0"/>
            </a:rPr>
            <a:t>3) 概念结构</a:t>
          </a:r>
          <a:r>
            <a:rPr lang="en-US" sz="2000" b="0" i="0" u="none" baseline="0">
              <a:rtl val="0"/>
            </a:rPr>
            <a:t>建模</a:t>
          </a:r>
          <a:endParaRPr lang="en-US" altLang="en-US" sz="2000" b="0" i="0" u="none" baseline="0">
            <a:rtl val="0"/>
          </a:endParaRPr>
        </a:p>
      </dsp:txBody>
      <dsp:txXfrm>
        <a:off x="408650" y="1682518"/>
        <a:ext cx="2098083" cy="801199"/>
      </dsp:txXfrm>
    </dsp:sp>
    <dsp:sp modelId="{202A15E8-67F3-435C-8F2D-B1D868A1282F}">
      <dsp:nvSpPr>
        <dsp:cNvPr id="10" name="同侧圆角矩形 9"/>
        <dsp:cNvSpPr/>
      </dsp:nvSpPr>
      <dsp:spPr bwMode="white">
        <a:xfrm rot="5400000">
          <a:off x="4805198" y="309546"/>
          <a:ext cx="640959"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0" i="0" u="none" baseline="0">
              <a:solidFill>
                <a:schemeClr val="dk1"/>
              </a:solidFill>
              <a:rtl val="0"/>
            </a:rPr>
            <a:t>按照某种规范，编制需求规格说明文档；</a:t>
          </a:r>
          <a:endParaRPr lang="en-US" altLang="en-US" sz="1600" b="0" i="0" u="none" baseline="0">
            <a:solidFill>
              <a:schemeClr val="dk1"/>
            </a:solidFill>
            <a:rtl val="0"/>
          </a:endParaRPr>
        </a:p>
      </dsp:txBody>
      <dsp:txXfrm rot="5400000">
        <a:off x="4805198" y="309546"/>
        <a:ext cx="640959" cy="5210048"/>
      </dsp:txXfrm>
    </dsp:sp>
    <dsp:sp modelId="{81DCA190-0E25-49EC-94A0-A99C51230572}">
      <dsp:nvSpPr>
        <dsp:cNvPr id="9" name="圆角矩形 8"/>
        <dsp:cNvSpPr/>
      </dsp:nvSpPr>
      <dsp:spPr bwMode="white">
        <a:xfrm>
          <a:off x="408650" y="2523777"/>
          <a:ext cx="2113293" cy="80119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000" b="0" i="0" u="none" baseline="0">
              <a:rtl val="0"/>
            </a:rPr>
            <a:t>4) 编制需求文档</a:t>
          </a:r>
          <a:endParaRPr lang="en-US" altLang="en-US" sz="2000" b="0" i="0" u="none" baseline="0">
            <a:rtl val="0"/>
          </a:endParaRPr>
        </a:p>
      </dsp:txBody>
      <dsp:txXfrm>
        <a:off x="408650" y="2523777"/>
        <a:ext cx="2113293" cy="801199"/>
      </dsp:txXfrm>
    </dsp:sp>
    <dsp:sp modelId="{6515803A-26A0-4AD7-8C62-494905498633}">
      <dsp:nvSpPr>
        <dsp:cNvPr id="12" name="同侧圆角矩形 11"/>
        <dsp:cNvSpPr/>
      </dsp:nvSpPr>
      <dsp:spPr bwMode="white">
        <a:xfrm rot="5400000">
          <a:off x="4806546" y="1160611"/>
          <a:ext cx="640959" cy="521004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0" i="0" u="none" baseline="0">
              <a:solidFill>
                <a:schemeClr val="dk1"/>
              </a:solidFill>
              <a:rtl val="0"/>
            </a:rPr>
            <a:t>对编制好的需求文档进行需求评审，评审是为了找出文档中可能存在的缺陷或错误，并及时改正。</a:t>
          </a:r>
          <a:endParaRPr lang="en-US" altLang="en-US" sz="1600" b="0" i="0" u="none" baseline="0">
            <a:solidFill>
              <a:schemeClr val="dk1"/>
            </a:solidFill>
            <a:rtl val="0"/>
          </a:endParaRPr>
        </a:p>
      </dsp:txBody>
      <dsp:txXfrm rot="5400000">
        <a:off x="4806546" y="1160611"/>
        <a:ext cx="640959" cy="5210048"/>
      </dsp:txXfrm>
    </dsp:sp>
    <dsp:sp modelId="{BBA61559-DAA1-40D5-B135-5F7251D6D558}">
      <dsp:nvSpPr>
        <dsp:cNvPr id="11" name="圆角矩形 10"/>
        <dsp:cNvSpPr/>
      </dsp:nvSpPr>
      <dsp:spPr bwMode="white">
        <a:xfrm>
          <a:off x="408650" y="3365036"/>
          <a:ext cx="2113352" cy="80119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000" b="0" i="0" u="none" baseline="0">
              <a:rtl val="0"/>
            </a:rPr>
            <a:t>5) 需求评审</a:t>
          </a:r>
          <a:endParaRPr lang="en-US" altLang="en-US" sz="2000" b="0" i="0" u="none" baseline="0">
            <a:rtl val="0"/>
          </a:endParaRPr>
        </a:p>
      </dsp:txBody>
      <dsp:txXfrm>
        <a:off x="408650" y="3365036"/>
        <a:ext cx="2113352" cy="8011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A7568-6D37-494F-9BFB-6F2B606D6D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2C509-5F05-4B16-85D3-7F9E8BB9D3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191135" y="827405"/>
            <a:ext cx="8762365" cy="22294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204016" y="1838410"/>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05790" y="1230630"/>
            <a:ext cx="7703820" cy="1422400"/>
          </a:xfrm>
        </p:spPr>
        <p:txBody>
          <a:bodyPr lIns="91440" tIns="45720" rIns="91440" bIns="0" anchor="b" anchorCtr="0">
            <a:normAutofit/>
          </a:bodyPr>
          <a:lstStyle>
            <a:lvl1pPr algn="l">
              <a:defRPr sz="4000"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659765" y="3474085"/>
            <a:ext cx="8228965" cy="2099945"/>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等线" panose="02010600030101010101" pitchFamily="2" charset="-122"/>
                <a:ea typeface="等线" panose="02010600030101010101" pitchFamily="2"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1" baseline="0">
                <a:solidFill>
                  <a:schemeClr val="tx1">
                    <a:lumMod val="75000"/>
                    <a:lumOff val="25000"/>
                  </a:schemeClr>
                </a:solidFill>
                <a:latin typeface="等线" panose="02010600030101010101" pitchFamily="2" charset="-122"/>
                <a:ea typeface="等线" panose="02010600030101010101" pitchFamily="2" charset="-122"/>
              </a:defRPr>
            </a:lvl1pPr>
            <a:lvl2pPr indent="0" eaLnBrk="1" fontAlgn="auto" latinLnBrk="0" hangingPunct="1">
              <a:defRPr b="1" baseline="0">
                <a:solidFill>
                  <a:schemeClr val="tx1">
                    <a:lumMod val="75000"/>
                    <a:lumOff val="25000"/>
                  </a:schemeClr>
                </a:solidFill>
                <a:latin typeface="等线" panose="02010600030101010101" pitchFamily="2" charset="-122"/>
                <a:ea typeface="等线" panose="02010600030101010101" pitchFamily="2" charset="-122"/>
              </a:defRPr>
            </a:lvl2pPr>
            <a:lvl3pPr indent="0" eaLnBrk="1" fontAlgn="auto" latinLnBrk="0" hangingPunct="1">
              <a:defRPr b="1" baseline="0">
                <a:solidFill>
                  <a:schemeClr val="tx1">
                    <a:lumMod val="75000"/>
                    <a:lumOff val="25000"/>
                  </a:schemeClr>
                </a:solidFill>
                <a:latin typeface="等线" panose="02010600030101010101" pitchFamily="2" charset="-122"/>
                <a:ea typeface="等线" panose="02010600030101010101" pitchFamily="2" charset="-122"/>
              </a:defRPr>
            </a:lvl3pPr>
            <a:lvl4pPr indent="0" eaLnBrk="1" fontAlgn="auto" latinLnBrk="0" hangingPunct="1">
              <a:defRPr b="1" baseline="0">
                <a:solidFill>
                  <a:schemeClr val="tx1">
                    <a:lumMod val="75000"/>
                    <a:lumOff val="25000"/>
                  </a:schemeClr>
                </a:solidFill>
                <a:latin typeface="等线" panose="02010600030101010101" pitchFamily="2" charset="-122"/>
                <a:ea typeface="等线" panose="02010600030101010101" pitchFamily="2" charset="-122"/>
              </a:defRPr>
            </a:lvl4pPr>
            <a:lvl5pPr indent="0" eaLnBrk="1" fontAlgn="auto" latinLnBrk="0" hangingPunct="1">
              <a:defRPr b="1" baseline="0">
                <a:solidFill>
                  <a:schemeClr val="tx1">
                    <a:lumMod val="75000"/>
                    <a:lumOff val="25000"/>
                  </a:schemeClr>
                </a:solidFill>
                <a:latin typeface="等线" panose="02010600030101010101" pitchFamily="2" charset="-122"/>
                <a:ea typeface="等线"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sym typeface="+mn-ea"/>
              </a:rPr>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等线" panose="02010600030101010101" pitchFamily="2" charset="-122"/>
                <a:ea typeface="等线" panose="02010600030101010101" pitchFamily="2"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等线" panose="02010600030101010101" pitchFamily="2" charset="-122"/>
                <a:ea typeface="等线" panose="02010600030101010101" pitchFamily="2"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a:sym typeface="+mn-ea"/>
              </a:rPr>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等线 Light" panose="02010600030101010101" charset="-122"/>
                <a:ea typeface="等线 Light" panose="0201060003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等线" panose="02010600030101010101" pitchFamily="2" charset="-122"/>
                <a:ea typeface="等线" panose="02010600030101010101" pitchFamily="2" charset="-122"/>
              </a:defRPr>
            </a:lvl1pPr>
            <a:lvl2pPr>
              <a:defRPr baseline="0">
                <a:solidFill>
                  <a:schemeClr val="tx1">
                    <a:lumMod val="75000"/>
                    <a:lumOff val="25000"/>
                  </a:schemeClr>
                </a:solidFill>
                <a:latin typeface="等线" panose="02010600030101010101" pitchFamily="2" charset="-122"/>
                <a:ea typeface="等线" panose="02010600030101010101" pitchFamily="2" charset="-122"/>
              </a:defRPr>
            </a:lvl2pPr>
            <a:lvl3pPr>
              <a:defRPr baseline="0">
                <a:solidFill>
                  <a:schemeClr val="tx1">
                    <a:lumMod val="75000"/>
                    <a:lumOff val="25000"/>
                  </a:schemeClr>
                </a:solidFill>
                <a:latin typeface="等线" panose="02010600030101010101" pitchFamily="2" charset="-122"/>
                <a:ea typeface="等线" panose="02010600030101010101" pitchFamily="2" charset="-122"/>
              </a:defRPr>
            </a:lvl3pPr>
            <a:lvl4pPr>
              <a:defRPr baseline="0">
                <a:solidFill>
                  <a:schemeClr val="tx1">
                    <a:lumMod val="75000"/>
                    <a:lumOff val="25000"/>
                  </a:schemeClr>
                </a:solidFill>
                <a:latin typeface="等线" panose="02010600030101010101" pitchFamily="2" charset="-122"/>
                <a:ea typeface="等线" panose="02010600030101010101" pitchFamily="2" charset="-122"/>
              </a:defRPr>
            </a:lvl4pPr>
            <a:lvl5pPr>
              <a:defRPr baseline="0">
                <a:solidFill>
                  <a:schemeClr val="tx1">
                    <a:lumMod val="75000"/>
                    <a:lumOff val="25000"/>
                  </a:schemeClr>
                </a:solidFill>
                <a:latin typeface="等线" panose="02010600030101010101" pitchFamily="2" charset="-122"/>
                <a:ea typeface="等线"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a:sym typeface="+mn-ea"/>
              </a:rPr>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等线 Light" panose="02010600030101010101" charset="-122"/>
                <a:ea typeface="等线 Light" panose="0201060003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a:sym typeface="+mn-ea"/>
              </a:rPr>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等线" panose="02010600030101010101" pitchFamily="2" charset="-122"/>
                <a:ea typeface="等线" panose="02010600030101010101" pitchFamily="2" charset="-122"/>
              </a:defRPr>
            </a:lvl1pPr>
            <a:lvl2pPr>
              <a:defRPr baseline="0">
                <a:solidFill>
                  <a:schemeClr val="tx1">
                    <a:lumMod val="75000"/>
                    <a:lumOff val="25000"/>
                  </a:schemeClr>
                </a:solidFill>
                <a:latin typeface="等线" panose="02010600030101010101" pitchFamily="2" charset="-122"/>
                <a:ea typeface="等线" panose="02010600030101010101" pitchFamily="2" charset="-122"/>
              </a:defRPr>
            </a:lvl2pPr>
            <a:lvl3pPr>
              <a:defRPr baseline="0">
                <a:solidFill>
                  <a:schemeClr val="tx1">
                    <a:lumMod val="75000"/>
                    <a:lumOff val="25000"/>
                  </a:schemeClr>
                </a:solidFill>
                <a:latin typeface="等线" panose="02010600030101010101" pitchFamily="2" charset="-122"/>
                <a:ea typeface="等线" panose="02010600030101010101" pitchFamily="2" charset="-122"/>
              </a:defRPr>
            </a:lvl3pPr>
            <a:lvl4pPr>
              <a:defRPr baseline="0">
                <a:solidFill>
                  <a:schemeClr val="tx1">
                    <a:lumMod val="75000"/>
                    <a:lumOff val="25000"/>
                  </a:schemeClr>
                </a:solidFill>
                <a:latin typeface="等线" panose="02010600030101010101" pitchFamily="2" charset="-122"/>
                <a:ea typeface="等线" panose="02010600030101010101" pitchFamily="2" charset="-122"/>
              </a:defRPr>
            </a:lvl4pPr>
            <a:lvl5pPr>
              <a:defRPr baseline="0">
                <a:solidFill>
                  <a:schemeClr val="tx1">
                    <a:lumMod val="75000"/>
                    <a:lumOff val="25000"/>
                  </a:schemeClr>
                </a:solidFill>
                <a:latin typeface="等线" panose="02010600030101010101" pitchFamily="2" charset="-122"/>
                <a:ea typeface="等线"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等线" panose="02010600030101010101" pitchFamily="2" charset="-122"/>
                <a:ea typeface="等线" panose="02010600030101010101" pitchFamily="2" charset="-122"/>
              </a:defRPr>
            </a:lvl1pPr>
            <a:lvl2pPr>
              <a:defRPr baseline="0">
                <a:solidFill>
                  <a:schemeClr val="tx1">
                    <a:lumMod val="75000"/>
                    <a:lumOff val="25000"/>
                  </a:schemeClr>
                </a:solidFill>
                <a:latin typeface="等线" panose="02010600030101010101" pitchFamily="2" charset="-122"/>
                <a:ea typeface="等线" panose="02010600030101010101" pitchFamily="2" charset="-122"/>
              </a:defRPr>
            </a:lvl2pPr>
            <a:lvl3pPr>
              <a:defRPr baseline="0">
                <a:solidFill>
                  <a:schemeClr val="tx1">
                    <a:lumMod val="75000"/>
                    <a:lumOff val="25000"/>
                  </a:schemeClr>
                </a:solidFill>
                <a:latin typeface="等线" panose="02010600030101010101" pitchFamily="2" charset="-122"/>
                <a:ea typeface="等线" panose="02010600030101010101" pitchFamily="2" charset="-122"/>
              </a:defRPr>
            </a:lvl3pPr>
            <a:lvl4pPr>
              <a:defRPr baseline="0">
                <a:solidFill>
                  <a:schemeClr val="tx1">
                    <a:lumMod val="75000"/>
                    <a:lumOff val="25000"/>
                  </a:schemeClr>
                </a:solidFill>
                <a:latin typeface="等线" panose="02010600030101010101" pitchFamily="2" charset="-122"/>
                <a:ea typeface="等线" panose="02010600030101010101" pitchFamily="2" charset="-122"/>
              </a:defRPr>
            </a:lvl4pPr>
            <a:lvl5pPr>
              <a:defRPr baseline="0">
                <a:solidFill>
                  <a:schemeClr val="tx1">
                    <a:lumMod val="75000"/>
                    <a:lumOff val="25000"/>
                  </a:schemeClr>
                </a:solidFill>
                <a:latin typeface="等线" panose="02010600030101010101" pitchFamily="2" charset="-122"/>
                <a:ea typeface="等线"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3175" y="-635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等线" panose="02010600030101010101" pitchFamily="2" charset="-122"/>
                <a:ea typeface="等线" panose="02010600030101010101" pitchFamily="2"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a:sym typeface="+mn-ea"/>
              </a:rPr>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等线" panose="02010600030101010101" pitchFamily="2" charset="-122"/>
                <a:ea typeface="等线" panose="02010600030101010101" pitchFamily="2" charset="-122"/>
              </a:defRPr>
            </a:lvl1pPr>
            <a:lvl2pPr>
              <a:defRPr baseline="0">
                <a:solidFill>
                  <a:schemeClr val="tx1">
                    <a:lumMod val="75000"/>
                    <a:lumOff val="25000"/>
                  </a:schemeClr>
                </a:solidFill>
                <a:latin typeface="等线" panose="02010600030101010101" pitchFamily="2" charset="-122"/>
                <a:ea typeface="等线" panose="02010600030101010101" pitchFamily="2" charset="-122"/>
              </a:defRPr>
            </a:lvl2pPr>
            <a:lvl3pPr>
              <a:defRPr baseline="0">
                <a:solidFill>
                  <a:schemeClr val="tx1">
                    <a:lumMod val="75000"/>
                    <a:lumOff val="25000"/>
                  </a:schemeClr>
                </a:solidFill>
                <a:latin typeface="等线" panose="02010600030101010101" pitchFamily="2" charset="-122"/>
                <a:ea typeface="等线" panose="02010600030101010101" pitchFamily="2" charset="-122"/>
              </a:defRPr>
            </a:lvl3pPr>
            <a:lvl4pPr>
              <a:defRPr baseline="0">
                <a:solidFill>
                  <a:schemeClr val="tx1">
                    <a:lumMod val="75000"/>
                    <a:lumOff val="25000"/>
                  </a:schemeClr>
                </a:solidFill>
                <a:latin typeface="等线" panose="02010600030101010101" pitchFamily="2" charset="-122"/>
                <a:ea typeface="等线" panose="02010600030101010101" pitchFamily="2" charset="-122"/>
              </a:defRPr>
            </a:lvl4pPr>
            <a:lvl5pPr>
              <a:defRPr baseline="0">
                <a:solidFill>
                  <a:schemeClr val="tx1">
                    <a:lumMod val="75000"/>
                    <a:lumOff val="25000"/>
                  </a:schemeClr>
                </a:solidFill>
                <a:latin typeface="等线" panose="02010600030101010101" pitchFamily="2" charset="-122"/>
                <a:ea typeface="等线"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a:sym typeface="+mn-ea"/>
              </a:rPr>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等线" panose="02010600030101010101" pitchFamily="2" charset="-122"/>
                <a:ea typeface="等线" panose="02010600030101010101" pitchFamily="2" charset="-122"/>
              </a:defRPr>
            </a:lvl1pPr>
            <a:lvl2pPr>
              <a:defRPr baseline="0">
                <a:solidFill>
                  <a:schemeClr val="tx1">
                    <a:lumMod val="75000"/>
                    <a:lumOff val="25000"/>
                  </a:schemeClr>
                </a:solidFill>
                <a:latin typeface="等线" panose="02010600030101010101" pitchFamily="2" charset="-122"/>
                <a:ea typeface="等线" panose="02010600030101010101" pitchFamily="2" charset="-122"/>
              </a:defRPr>
            </a:lvl2pPr>
            <a:lvl3pPr>
              <a:defRPr baseline="0">
                <a:solidFill>
                  <a:schemeClr val="tx1">
                    <a:lumMod val="75000"/>
                    <a:lumOff val="25000"/>
                  </a:schemeClr>
                </a:solidFill>
                <a:latin typeface="等线" panose="02010600030101010101" pitchFamily="2" charset="-122"/>
                <a:ea typeface="等线" panose="02010600030101010101" pitchFamily="2" charset="-122"/>
              </a:defRPr>
            </a:lvl3pPr>
            <a:lvl4pPr>
              <a:defRPr baseline="0">
                <a:solidFill>
                  <a:schemeClr val="tx1">
                    <a:lumMod val="75000"/>
                    <a:lumOff val="25000"/>
                  </a:schemeClr>
                </a:solidFill>
                <a:latin typeface="等线" panose="02010600030101010101" pitchFamily="2" charset="-122"/>
                <a:ea typeface="等线" panose="02010600030101010101" pitchFamily="2" charset="-122"/>
              </a:defRPr>
            </a:lvl4pPr>
            <a:lvl5pPr>
              <a:defRPr baseline="0">
                <a:solidFill>
                  <a:schemeClr val="tx1">
                    <a:lumMod val="75000"/>
                    <a:lumOff val="25000"/>
                  </a:schemeClr>
                </a:solidFill>
                <a:latin typeface="等线" panose="02010600030101010101" pitchFamily="2" charset="-122"/>
                <a:ea typeface="等线"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等线" panose="02010600030101010101" pitchFamily="2" charset="-122"/>
                <a:ea typeface="等线" panose="02010600030101010101" pitchFamily="2" charset="-122"/>
              </a:defRPr>
            </a:lvl1pPr>
            <a:lvl2pPr>
              <a:defRPr baseline="0">
                <a:solidFill>
                  <a:schemeClr val="tx1">
                    <a:lumMod val="75000"/>
                    <a:lumOff val="25000"/>
                  </a:schemeClr>
                </a:solidFill>
                <a:latin typeface="等线" panose="02010600030101010101" pitchFamily="2" charset="-122"/>
                <a:ea typeface="等线" panose="02010600030101010101" pitchFamily="2" charset="-122"/>
              </a:defRPr>
            </a:lvl2pPr>
            <a:lvl3pPr>
              <a:defRPr baseline="0">
                <a:solidFill>
                  <a:schemeClr val="tx1">
                    <a:lumMod val="75000"/>
                    <a:lumOff val="25000"/>
                  </a:schemeClr>
                </a:solidFill>
                <a:latin typeface="等线" panose="02010600030101010101" pitchFamily="2" charset="-122"/>
                <a:ea typeface="等线" panose="02010600030101010101" pitchFamily="2" charset="-122"/>
              </a:defRPr>
            </a:lvl3pPr>
            <a:lvl4pPr>
              <a:defRPr baseline="0">
                <a:solidFill>
                  <a:schemeClr val="tx1">
                    <a:lumMod val="75000"/>
                    <a:lumOff val="25000"/>
                  </a:schemeClr>
                </a:solidFill>
                <a:latin typeface="等线" panose="02010600030101010101" pitchFamily="2" charset="-122"/>
                <a:ea typeface="等线" panose="02010600030101010101" pitchFamily="2" charset="-122"/>
              </a:defRPr>
            </a:lvl4pPr>
            <a:lvl5pPr>
              <a:defRPr baseline="0">
                <a:solidFill>
                  <a:schemeClr val="tx1">
                    <a:lumMod val="75000"/>
                    <a:lumOff val="25000"/>
                  </a:schemeClr>
                </a:solidFill>
                <a:latin typeface="等线" panose="02010600030101010101" pitchFamily="2" charset="-122"/>
                <a:ea typeface="等线"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等线" panose="02010600030101010101" pitchFamily="2" charset="-122"/>
                <a:ea typeface="等线" panose="02010600030101010101" pitchFamily="2"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1645" y="4914025"/>
            <a:ext cx="4025700" cy="585900"/>
          </a:xfrm>
        </p:spPr>
        <p:txBody>
          <a:bodyPr/>
          <a:lstStyle>
            <a:lvl1pPr>
              <a:defRPr baseline="0">
                <a:solidFill>
                  <a:schemeClr val="tx1">
                    <a:lumMod val="75000"/>
                    <a:lumOff val="25000"/>
                  </a:schemeClr>
                </a:solidFill>
                <a:latin typeface="等线" panose="02010600030101010101" pitchFamily="2" charset="-122"/>
                <a:ea typeface="等线" panose="02010600030101010101" pitchFamily="2"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等线" panose="02010600030101010101" pitchFamily="2" charset="-122"/>
                <a:ea typeface="等线" panose="02010600030101010101" pitchFamily="2"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等线" panose="02010600030101010101" pitchFamily="2" charset="-122"/>
                <a:ea typeface="等线" panose="02010600030101010101" pitchFamily="2"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23949"/>
            <a:ext cx="8139178" cy="76625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pitchFamily="2" charset="-122"/>
                <a:ea typeface="等线" panose="02010600030101010101" pitchFamily="2"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454727"/>
            <a:ext cx="8139178" cy="4788131"/>
          </a:xfrm>
        </p:spPr>
        <p:txBody>
          <a:bodyPr vert="horz" wrap="square"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1pPr>
            <a:lvl2pPr marL="257810" marR="0" lvl="1" indent="0" algn="l" defTabSz="914400" rtl="0" eaLnBrk="1" fontAlgn="auto" latinLnBrk="0" hangingPunct="1">
              <a:lnSpc>
                <a:spcPct val="14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5pPr>
          </a:lstStyle>
          <a:p>
            <a:pPr lvl="0"/>
            <a:r>
              <a:rPr dirty="0">
                <a:sym typeface="+mn-ea"/>
              </a:rPr>
              <a:t>单击此处编辑母版文本样式</a:t>
            </a:r>
            <a:endParaRPr dirty="0">
              <a:sym typeface="+mn-ea"/>
            </a:endParaRPr>
          </a:p>
          <a:p>
            <a:pPr lvl="1"/>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502411" y="6389433"/>
            <a:ext cx="2025000" cy="237600"/>
          </a:xfrm>
        </p:spPr>
        <p:txBody>
          <a:bodyPr>
            <a:noAutofit/>
          </a:bodyPr>
          <a:lstStyle>
            <a:lvl1pPr>
              <a:defRPr sz="600"/>
            </a:lvl1pPr>
          </a:lstStyle>
          <a:p>
            <a:r>
              <a:rPr lang="en-US" altLang="zh-CN"/>
              <a:t>2022</a:t>
            </a:r>
            <a:r>
              <a:rPr lang="zh-CN" altLang="en-US"/>
              <a:t>年</a:t>
            </a:r>
            <a:r>
              <a:rPr lang="en-US" altLang="zh-CN"/>
              <a:t>6</a:t>
            </a:r>
            <a:r>
              <a:rPr lang="zh-CN" altLang="en-US"/>
              <a:t>月</a:t>
            </a:r>
            <a:endParaRPr lang="zh-CN" altLang="en-US" dirty="0"/>
          </a:p>
        </p:txBody>
      </p:sp>
      <p:sp>
        <p:nvSpPr>
          <p:cNvPr id="5" name="页脚占位符 4"/>
          <p:cNvSpPr>
            <a:spLocks noGrp="1"/>
          </p:cNvSpPr>
          <p:nvPr>
            <p:ph type="ftr" sz="quarter" idx="11"/>
            <p:custDataLst>
              <p:tags r:id="rId5"/>
            </p:custDataLst>
          </p:nvPr>
        </p:nvSpPr>
        <p:spPr>
          <a:xfrm>
            <a:off x="3087000" y="6389433"/>
            <a:ext cx="2970000" cy="237600"/>
          </a:xfrm>
        </p:spPr>
        <p:txBody>
          <a:bodyPr>
            <a:noAutofit/>
          </a:bodyPr>
          <a:lstStyle>
            <a:lvl1pPr>
              <a:defRPr sz="900"/>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12"/>
            <p:custDataLst>
              <p:tags r:id="rId6"/>
            </p:custDataLst>
          </p:nvPr>
        </p:nvSpPr>
        <p:spPr>
          <a:xfrm>
            <a:off x="6616589" y="6389433"/>
            <a:ext cx="2025000" cy="237600"/>
          </a:xfrm>
        </p:spPr>
        <p:txBody>
          <a:bodyPr/>
          <a:lstStyle>
            <a:lvl1pPr>
              <a:defRPr sz="1000"/>
            </a:lvl1p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kumimoji="0" lang="zh-CN" altLang="en-US" sz="4000" b="0" i="0" u="none" strike="noStrike" kern="1200" cap="none" spc="0" normalizeH="0" baseline="0" noProof="1" dirty="0">
                <a:solidFill>
                  <a:schemeClr val="dk1"/>
                </a:solidFill>
                <a:uFillTx/>
                <a:latin typeface="微软雅黑" panose="020B0503020204020204" charset="-122"/>
                <a:ea typeface="微软雅黑" panose="020B0503020204020204" charset="-122"/>
                <a:cs typeface="微软雅黑" panose="020B0503020204020204" charset="-122"/>
                <a:sym typeface="+mn-ea"/>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501650" y="6281047"/>
            <a:ext cx="2025000" cy="237600"/>
          </a:xfrm>
        </p:spPr>
        <p:txBody>
          <a:bodyPr>
            <a:normAutofit/>
          </a:bodyPr>
          <a:lstStyle>
            <a:lvl1pPr>
              <a:defRPr sz="900"/>
            </a:lvl1pPr>
          </a:lstStyle>
          <a:p>
            <a:r>
              <a:rPr lang="en-US" altLang="zh-CN"/>
              <a:t>2022</a:t>
            </a:r>
            <a:r>
              <a:rPr lang="zh-CN" altLang="en-US"/>
              <a:t>年</a:t>
            </a:r>
            <a:r>
              <a:rPr lang="en-US" altLang="zh-CN"/>
              <a:t>6</a:t>
            </a:r>
            <a:r>
              <a:rPr lang="zh-CN" altLang="en-US"/>
              <a:t>月</a:t>
            </a:r>
            <a:endParaRPr lang="zh-CN" altLang="en-US"/>
          </a:p>
        </p:txBody>
      </p:sp>
      <p:sp>
        <p:nvSpPr>
          <p:cNvPr id="4" name="页脚占位符 3"/>
          <p:cNvSpPr>
            <a:spLocks noGrp="1"/>
          </p:cNvSpPr>
          <p:nvPr>
            <p:ph type="ftr" sz="quarter" idx="11"/>
          </p:nvPr>
        </p:nvSpPr>
        <p:spPr>
          <a:xfrm>
            <a:off x="3086619" y="6281047"/>
            <a:ext cx="2970000" cy="237600"/>
          </a:xfrm>
        </p:spPr>
        <p:txBody>
          <a:bodyPr>
            <a:normAutofit/>
          </a:bodyPr>
          <a:lstStyle>
            <a:lvl1pPr>
              <a:defRPr sz="900"/>
            </a:lvl1pPr>
          </a:lstStyle>
          <a:p>
            <a:r>
              <a:rPr lang="zh-CN" altLang="en-US"/>
              <a:t>辽宁科技大学计算机与软件工程学院</a:t>
            </a:r>
            <a:endParaRPr lang="zh-CN" altLang="en-US" dirty="0"/>
          </a:p>
        </p:txBody>
      </p:sp>
      <p:sp>
        <p:nvSpPr>
          <p:cNvPr id="5" name="灯片编号占位符 4"/>
          <p:cNvSpPr>
            <a:spLocks noGrp="1"/>
          </p:cNvSpPr>
          <p:nvPr>
            <p:ph type="sldNum" sz="quarter" idx="12"/>
          </p:nvPr>
        </p:nvSpPr>
        <p:spPr>
          <a:xfrm>
            <a:off x="6616589" y="6281047"/>
            <a:ext cx="2025000" cy="237600"/>
          </a:xfrm>
        </p:spPr>
        <p:txBody>
          <a:bodyPr>
            <a:normAutofit/>
          </a:bodyPr>
          <a:lstStyle>
            <a:lvl1pPr>
              <a:defRPr sz="900"/>
            </a:lvl1pPr>
          </a:lstStyle>
          <a:p>
            <a:fld id="{49AE70B2-8BF9-45C0-BB95-33D1B9D3A854}" type="slidenum">
              <a:rPr lang="zh-CN" altLang="en-US" smtClean="0"/>
            </a:fld>
            <a:endParaRPr lang="zh-CN" altLang="en-US" dirty="0"/>
          </a:p>
        </p:txBody>
      </p:sp>
      <p:sp>
        <p:nvSpPr>
          <p:cNvPr id="7" name="文本占位符 6"/>
          <p:cNvSpPr>
            <a:spLocks noGrp="1" noChangeAspect="1"/>
          </p:cNvSpPr>
          <p:nvPr>
            <p:ph type="body" sz="quarter" idx="13" hasCustomPrompt="1"/>
          </p:nvPr>
        </p:nvSpPr>
        <p:spPr>
          <a:xfrm>
            <a:off x="501650" y="1471613"/>
            <a:ext cx="8140700" cy="4588365"/>
          </a:xfrm>
        </p:spPr>
        <p:txBody>
          <a:bodyPr>
            <a:noAutofit/>
          </a:bodyPr>
          <a:lstStyle>
            <a:lvl1pPr indent="0">
              <a:buNone/>
              <a:defRPr sz="2000" b="0">
                <a:latin typeface="等线" panose="02010600030101010101" pitchFamily="2" charset="-122"/>
                <a:ea typeface="等线" panose="02010600030101010101" pitchFamily="2" charset="-122"/>
              </a:defRPr>
            </a:lvl1pPr>
            <a:lvl2pPr marL="257810" indent="0">
              <a:lnSpc>
                <a:spcPct val="150000"/>
              </a:lnSpc>
              <a:spcBef>
                <a:spcPts val="0"/>
              </a:spcBef>
              <a:spcAft>
                <a:spcPts val="600"/>
              </a:spcAft>
              <a:buNone/>
              <a:defRPr sz="2000" b="0">
                <a:latin typeface="等线" panose="02010600030101010101" pitchFamily="2" charset="-122"/>
                <a:ea typeface="等线" panose="02010600030101010101" pitchFamily="2" charset="-122"/>
              </a:defRPr>
            </a:lvl2pPr>
            <a:lvl3pPr>
              <a:defRPr sz="2000">
                <a:latin typeface="等线" panose="02010600030101010101" pitchFamily="2" charset="-122"/>
                <a:ea typeface="等线" panose="02010600030101010101" pitchFamily="2" charset="-122"/>
              </a:defRPr>
            </a:lvl3pPr>
          </a:lstStyle>
          <a:p>
            <a:pPr lvl="0"/>
            <a:r>
              <a:rPr lang="zh-CN" altLang="en-US" dirty="0"/>
              <a:t>小标题</a:t>
            </a:r>
            <a:endParaRPr lang="zh-CN" altLang="en-US" dirty="0"/>
          </a:p>
          <a:p>
            <a:pPr lvl="1"/>
            <a:r>
              <a:rPr lang="zh-CN" altLang="en-US" dirty="0"/>
              <a:t>正文</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等线" panose="02010600030101010101" pitchFamily="2" charset="-122"/>
                <a:ea typeface="等线" panose="02010600030101010101" pitchFamily="2"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等线" panose="02010600030101010101" pitchFamily="2" charset="-122"/>
                <a:ea typeface="等线" panose="02010600030101010101" pitchFamily="2"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dirty="0">
                <a:sym typeface="+mn-ea"/>
              </a:rPr>
              <a:t>辽宁科技大学计算机与软件工程学院</a:t>
            </a:r>
            <a:endParaRPr lang="zh-CN" altLang="en-US" dirty="0"/>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tx1"/>
                </a:solidFill>
                <a:uFillTx/>
                <a:latin typeface="等线" panose="02010600030101010101" pitchFamily="2" charset="-122"/>
                <a:ea typeface="等线" panose="02010600030101010101" pitchFamily="2"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sym typeface="+mn-ea"/>
              </a:rPr>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等线" panose="02010600030101010101" pitchFamily="2" charset="-122"/>
                <a:ea typeface="等线" panose="02010600030101010101" pitchFamily="2"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等线" panose="02010600030101010101" pitchFamily="2" charset="-122"/>
                <a:ea typeface="等线" panose="02010600030101010101" pitchFamily="2"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en-US" altLang="zh-CN"/>
              <a:t>2022</a:t>
            </a:r>
            <a:r>
              <a:rPr lang="zh-CN" altLang="en-US"/>
              <a:t>年</a:t>
            </a:r>
            <a:r>
              <a:rPr lang="en-US" altLang="zh-CN"/>
              <a:t>6</a:t>
            </a:r>
            <a:r>
              <a:rPr lang="zh-CN" altLang="en-US"/>
              <a:t>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sym typeface="+mn-ea"/>
              </a:rPr>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27.xml"/><Relationship Id="rId24" Type="http://schemas.openxmlformats.org/officeDocument/2006/relationships/tags" Target="../tags/tag126.xml"/><Relationship Id="rId23" Type="http://schemas.openxmlformats.org/officeDocument/2006/relationships/tags" Target="../tags/tag125.xml"/><Relationship Id="rId22" Type="http://schemas.openxmlformats.org/officeDocument/2006/relationships/tags" Target="../tags/tag124.xml"/><Relationship Id="rId21" Type="http://schemas.openxmlformats.org/officeDocument/2006/relationships/tags" Target="../tags/tag123.xml"/><Relationship Id="rId20" Type="http://schemas.openxmlformats.org/officeDocument/2006/relationships/tags" Target="../tags/tag122.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502411" y="458153"/>
            <a:ext cx="8139178" cy="72225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659807" y="561962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en-US" altLang="zh-CN"/>
              <a:t>2022</a:t>
            </a:r>
            <a:r>
              <a:rPr lang="zh-CN" altLang="en-US"/>
              <a:t>年</a:t>
            </a:r>
            <a:r>
              <a:rPr lang="en-US" altLang="zh-CN"/>
              <a:t>6</a:t>
            </a:r>
            <a:r>
              <a:rPr lang="zh-CN" altLang="en-US"/>
              <a:t>月</a:t>
            </a:r>
            <a:endParaRPr lang="zh-CN" altLang="en-US"/>
          </a:p>
        </p:txBody>
      </p:sp>
      <p:sp>
        <p:nvSpPr>
          <p:cNvPr id="5" name="页脚占位符 4"/>
          <p:cNvSpPr>
            <a:spLocks noGrp="1"/>
          </p:cNvSpPr>
          <p:nvPr>
            <p:ph type="ftr" sz="quarter" idx="3"/>
            <p:custDataLst>
              <p:tags r:id="rId23"/>
            </p:custDataLst>
          </p:nvPr>
        </p:nvSpPr>
        <p:spPr>
          <a:xfrm>
            <a:off x="3087000" y="561962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4"/>
            </p:custDataLst>
          </p:nvPr>
        </p:nvSpPr>
        <p:spPr>
          <a:xfrm>
            <a:off x="6457950" y="561962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pitchFamily="2" charset="-122"/>
          <a:ea typeface="等线" panose="02010600030101010101" pitchFamily="2" charset="-122"/>
          <a:cs typeface="+mj-cs"/>
        </a:defRPr>
      </a:lvl1pPr>
    </p:titleStyle>
    <p:bodyStyle>
      <a:lvl1pPr marL="1289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386080" indent="-128270"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64325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900430"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11576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10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15.xml"/><Relationship Id="rId3" Type="http://schemas.openxmlformats.org/officeDocument/2006/relationships/tags" Target="../tags/tag514.xml"/><Relationship Id="rId2" Type="http://schemas.openxmlformats.org/officeDocument/2006/relationships/tags" Target="../tags/tag513.xml"/><Relationship Id="rId1" Type="http://schemas.openxmlformats.org/officeDocument/2006/relationships/tags" Target="../tags/tag512.xml"/></Relationships>
</file>

<file path=ppt/slides/_rels/slide101.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518.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tags" Target="../tags/tag517.xml"/><Relationship Id="rId1" Type="http://schemas.openxmlformats.org/officeDocument/2006/relationships/tags" Target="../tags/tag516.xml"/></Relationships>
</file>

<file path=ppt/slides/_rels/slide10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22.xml"/><Relationship Id="rId3" Type="http://schemas.openxmlformats.org/officeDocument/2006/relationships/tags" Target="../tags/tag521.xml"/><Relationship Id="rId2" Type="http://schemas.openxmlformats.org/officeDocument/2006/relationships/tags" Target="../tags/tag520.xml"/><Relationship Id="rId1" Type="http://schemas.openxmlformats.org/officeDocument/2006/relationships/tags" Target="../tags/tag519.xml"/></Relationships>
</file>

<file path=ppt/slides/_rels/slide10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26.xml"/><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s>
</file>

<file path=ppt/slides/_rels/slide10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tags" Target="../tags/tag527.xml"/></Relationships>
</file>

<file path=ppt/slides/_rels/slide10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34.xml"/><Relationship Id="rId3" Type="http://schemas.openxmlformats.org/officeDocument/2006/relationships/tags" Target="../tags/tag533.xml"/><Relationship Id="rId2" Type="http://schemas.openxmlformats.org/officeDocument/2006/relationships/tags" Target="../tags/tag532.xml"/><Relationship Id="rId1" Type="http://schemas.openxmlformats.org/officeDocument/2006/relationships/tags" Target="../tags/tag531.xml"/></Relationships>
</file>

<file path=ppt/slides/_rels/slide10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38.xml"/><Relationship Id="rId3" Type="http://schemas.openxmlformats.org/officeDocument/2006/relationships/tags" Target="../tags/tag537.xml"/><Relationship Id="rId2" Type="http://schemas.openxmlformats.org/officeDocument/2006/relationships/tags" Target="../tags/tag536.xml"/><Relationship Id="rId1" Type="http://schemas.openxmlformats.org/officeDocument/2006/relationships/tags" Target="../tags/tag535.xml"/></Relationships>
</file>

<file path=ppt/slides/_rels/slide10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 Type="http://schemas.openxmlformats.org/officeDocument/2006/relationships/tags" Target="../tags/tag539.xml"/></Relationships>
</file>

<file path=ppt/slides/_rels/slide10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46.xml"/><Relationship Id="rId3" Type="http://schemas.openxmlformats.org/officeDocument/2006/relationships/tags" Target="../tags/tag545.xml"/><Relationship Id="rId2" Type="http://schemas.openxmlformats.org/officeDocument/2006/relationships/tags" Target="../tags/tag544.xml"/><Relationship Id="rId1" Type="http://schemas.openxmlformats.org/officeDocument/2006/relationships/tags" Target="../tags/tag543.xml"/></Relationships>
</file>

<file path=ppt/slides/_rels/slide10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50.xml"/><Relationship Id="rId3" Type="http://schemas.openxmlformats.org/officeDocument/2006/relationships/tags" Target="../tags/tag549.xml"/><Relationship Id="rId2" Type="http://schemas.openxmlformats.org/officeDocument/2006/relationships/tags" Target="../tags/tag548.xml"/><Relationship Id="rId1" Type="http://schemas.openxmlformats.org/officeDocument/2006/relationships/tags" Target="../tags/tag54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54.xml"/><Relationship Id="rId3" Type="http://schemas.openxmlformats.org/officeDocument/2006/relationships/tags" Target="../tags/tag553.xml"/><Relationship Id="rId2" Type="http://schemas.openxmlformats.org/officeDocument/2006/relationships/tags" Target="../tags/tag552.xml"/><Relationship Id="rId1" Type="http://schemas.openxmlformats.org/officeDocument/2006/relationships/tags" Target="../tags/tag551.xml"/></Relationships>
</file>

<file path=ppt/slides/_rels/slide11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58.xml"/><Relationship Id="rId3" Type="http://schemas.openxmlformats.org/officeDocument/2006/relationships/tags" Target="../tags/tag557.xml"/><Relationship Id="rId2" Type="http://schemas.openxmlformats.org/officeDocument/2006/relationships/tags" Target="../tags/tag556.xml"/><Relationship Id="rId1" Type="http://schemas.openxmlformats.org/officeDocument/2006/relationships/tags" Target="../tags/tag555.xml"/></Relationships>
</file>

<file path=ppt/slides/_rels/slide11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62.xml"/><Relationship Id="rId3" Type="http://schemas.openxmlformats.org/officeDocument/2006/relationships/tags" Target="../tags/tag561.xml"/><Relationship Id="rId2" Type="http://schemas.openxmlformats.org/officeDocument/2006/relationships/tags" Target="../tags/tag560.xml"/><Relationship Id="rId1" Type="http://schemas.openxmlformats.org/officeDocument/2006/relationships/tags" Target="../tags/tag559.xml"/></Relationships>
</file>

<file path=ppt/slides/_rels/slide1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66.xml"/><Relationship Id="rId3" Type="http://schemas.openxmlformats.org/officeDocument/2006/relationships/tags" Target="../tags/tag565.xml"/><Relationship Id="rId2" Type="http://schemas.openxmlformats.org/officeDocument/2006/relationships/tags" Target="../tags/tag564.xml"/><Relationship Id="rId1" Type="http://schemas.openxmlformats.org/officeDocument/2006/relationships/tags" Target="../tags/tag563.xml"/></Relationships>
</file>

<file path=ppt/slides/_rels/slide11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70.xml"/><Relationship Id="rId3" Type="http://schemas.openxmlformats.org/officeDocument/2006/relationships/tags" Target="../tags/tag569.xml"/><Relationship Id="rId2" Type="http://schemas.openxmlformats.org/officeDocument/2006/relationships/tags" Target="../tags/tag568.xml"/><Relationship Id="rId1" Type="http://schemas.openxmlformats.org/officeDocument/2006/relationships/tags" Target="../tags/tag567.xml"/></Relationships>
</file>

<file path=ppt/slides/_rels/slide11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74.xml"/><Relationship Id="rId3" Type="http://schemas.openxmlformats.org/officeDocument/2006/relationships/tags" Target="../tags/tag573.xml"/><Relationship Id="rId2" Type="http://schemas.openxmlformats.org/officeDocument/2006/relationships/tags" Target="../tags/tag572.xml"/><Relationship Id="rId1" Type="http://schemas.openxmlformats.org/officeDocument/2006/relationships/tags" Target="../tags/tag571.xml"/></Relationships>
</file>

<file path=ppt/slides/_rels/slide11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78.xml"/><Relationship Id="rId3" Type="http://schemas.openxmlformats.org/officeDocument/2006/relationships/tags" Target="../tags/tag577.xml"/><Relationship Id="rId2" Type="http://schemas.openxmlformats.org/officeDocument/2006/relationships/tags" Target="../tags/tag576.xml"/><Relationship Id="rId1" Type="http://schemas.openxmlformats.org/officeDocument/2006/relationships/tags" Target="../tags/tag575.xml"/></Relationships>
</file>

<file path=ppt/slides/_rels/slide11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82.xml"/><Relationship Id="rId3" Type="http://schemas.openxmlformats.org/officeDocument/2006/relationships/tags" Target="../tags/tag581.xml"/><Relationship Id="rId2" Type="http://schemas.openxmlformats.org/officeDocument/2006/relationships/tags" Target="../tags/tag580.xml"/><Relationship Id="rId1" Type="http://schemas.openxmlformats.org/officeDocument/2006/relationships/tags" Target="../tags/tag579.xml"/></Relationships>
</file>

<file path=ppt/slides/_rels/slide11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86.xml"/><Relationship Id="rId3" Type="http://schemas.openxmlformats.org/officeDocument/2006/relationships/tags" Target="../tags/tag585.xml"/><Relationship Id="rId2" Type="http://schemas.openxmlformats.org/officeDocument/2006/relationships/tags" Target="../tags/tag584.xml"/><Relationship Id="rId1" Type="http://schemas.openxmlformats.org/officeDocument/2006/relationships/tags" Target="../tags/tag583.xml"/></Relationships>
</file>

<file path=ppt/slides/_rels/slide11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90.xml"/><Relationship Id="rId3" Type="http://schemas.openxmlformats.org/officeDocument/2006/relationships/tags" Target="../tags/tag589.xml"/><Relationship Id="rId2" Type="http://schemas.openxmlformats.org/officeDocument/2006/relationships/tags" Target="../tags/tag588.xml"/><Relationship Id="rId1" Type="http://schemas.openxmlformats.org/officeDocument/2006/relationships/tags" Target="../tags/tag587.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1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94.xml"/><Relationship Id="rId3" Type="http://schemas.openxmlformats.org/officeDocument/2006/relationships/tags" Target="../tags/tag593.xml"/><Relationship Id="rId2" Type="http://schemas.openxmlformats.org/officeDocument/2006/relationships/tags" Target="../tags/tag592.xml"/><Relationship Id="rId1" Type="http://schemas.openxmlformats.org/officeDocument/2006/relationships/tags" Target="../tags/tag591.xml"/></Relationships>
</file>

<file path=ppt/slides/_rels/slide121.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597.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tags" Target="../tags/tag596.xml"/><Relationship Id="rId1" Type="http://schemas.openxmlformats.org/officeDocument/2006/relationships/tags" Target="../tags/tag595.xml"/></Relationships>
</file>

<file path=ppt/slides/_rels/slide12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01.xml"/><Relationship Id="rId3" Type="http://schemas.openxmlformats.org/officeDocument/2006/relationships/tags" Target="../tags/tag600.xml"/><Relationship Id="rId2" Type="http://schemas.openxmlformats.org/officeDocument/2006/relationships/tags" Target="../tags/tag599.xml"/><Relationship Id="rId1" Type="http://schemas.openxmlformats.org/officeDocument/2006/relationships/tags" Target="../tags/tag598.xml"/></Relationships>
</file>

<file path=ppt/slides/_rels/slide123.xml.rels><?xml version="1.0" encoding="UTF-8" standalone="yes"?>
<Relationships xmlns="http://schemas.openxmlformats.org/package/2006/relationships"><Relationship Id="rId9" Type="http://schemas.openxmlformats.org/officeDocument/2006/relationships/tags" Target="../tags/tag605.xml"/><Relationship Id="rId8" Type="http://schemas.microsoft.com/office/2007/relationships/diagramDrawing" Target="../diagrams/drawing3.xml"/><Relationship Id="rId7" Type="http://schemas.openxmlformats.org/officeDocument/2006/relationships/diagramColors" Target="../diagrams/colors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3" Type="http://schemas.openxmlformats.org/officeDocument/2006/relationships/tags" Target="../tags/tag604.xml"/><Relationship Id="rId2" Type="http://schemas.openxmlformats.org/officeDocument/2006/relationships/tags" Target="../tags/tag603.xml"/><Relationship Id="rId10" Type="http://schemas.openxmlformats.org/officeDocument/2006/relationships/slideLayout" Target="../slideLayouts/slideLayout3.xml"/><Relationship Id="rId1" Type="http://schemas.openxmlformats.org/officeDocument/2006/relationships/tags" Target="../tags/tag602.xml"/></Relationships>
</file>

<file path=ppt/slides/_rels/slide12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09.xml"/><Relationship Id="rId3" Type="http://schemas.openxmlformats.org/officeDocument/2006/relationships/tags" Target="../tags/tag608.xml"/><Relationship Id="rId2" Type="http://schemas.openxmlformats.org/officeDocument/2006/relationships/tags" Target="../tags/tag607.xml"/><Relationship Id="rId1" Type="http://schemas.openxmlformats.org/officeDocument/2006/relationships/tags" Target="../tags/tag606.xml"/></Relationships>
</file>

<file path=ppt/slides/_rels/slide12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13.xml"/><Relationship Id="rId3" Type="http://schemas.openxmlformats.org/officeDocument/2006/relationships/tags" Target="../tags/tag612.xml"/><Relationship Id="rId2" Type="http://schemas.openxmlformats.org/officeDocument/2006/relationships/tags" Target="../tags/tag611.xml"/><Relationship Id="rId1" Type="http://schemas.openxmlformats.org/officeDocument/2006/relationships/tags" Target="../tags/tag610.xml"/></Relationships>
</file>

<file path=ppt/slides/_rels/slide12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17.xml"/><Relationship Id="rId3" Type="http://schemas.openxmlformats.org/officeDocument/2006/relationships/tags" Target="../tags/tag616.xml"/><Relationship Id="rId2" Type="http://schemas.openxmlformats.org/officeDocument/2006/relationships/tags" Target="../tags/tag615.xml"/><Relationship Id="rId1" Type="http://schemas.openxmlformats.org/officeDocument/2006/relationships/tags" Target="../tags/tag614.xml"/></Relationships>
</file>

<file path=ppt/slides/_rels/slide1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21.xml"/><Relationship Id="rId3" Type="http://schemas.openxmlformats.org/officeDocument/2006/relationships/tags" Target="../tags/tag620.xml"/><Relationship Id="rId2" Type="http://schemas.openxmlformats.org/officeDocument/2006/relationships/tags" Target="../tags/tag619.xml"/><Relationship Id="rId1" Type="http://schemas.openxmlformats.org/officeDocument/2006/relationships/tags" Target="../tags/tag618.xml"/></Relationships>
</file>

<file path=ppt/slides/_rels/slide12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25.xml"/><Relationship Id="rId3" Type="http://schemas.openxmlformats.org/officeDocument/2006/relationships/tags" Target="../tags/tag624.xml"/><Relationship Id="rId2" Type="http://schemas.openxmlformats.org/officeDocument/2006/relationships/tags" Target="../tags/tag623.xml"/><Relationship Id="rId1" Type="http://schemas.openxmlformats.org/officeDocument/2006/relationships/tags" Target="../tags/tag622.xml"/></Relationships>
</file>

<file path=ppt/slides/_rels/slide129.xml.rels><?xml version="1.0" encoding="UTF-8" standalone="yes"?>
<Relationships xmlns="http://schemas.openxmlformats.org/package/2006/relationships"><Relationship Id="rId9" Type="http://schemas.openxmlformats.org/officeDocument/2006/relationships/tags" Target="../tags/tag629.xml"/><Relationship Id="rId8" Type="http://schemas.microsoft.com/office/2007/relationships/diagramDrawing" Target="../diagrams/drawing4.xml"/><Relationship Id="rId7" Type="http://schemas.openxmlformats.org/officeDocument/2006/relationships/diagramColors" Target="../diagrams/colors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3" Type="http://schemas.openxmlformats.org/officeDocument/2006/relationships/tags" Target="../tags/tag628.xml"/><Relationship Id="rId2" Type="http://schemas.openxmlformats.org/officeDocument/2006/relationships/tags" Target="../tags/tag627.xml"/><Relationship Id="rId10" Type="http://schemas.openxmlformats.org/officeDocument/2006/relationships/slideLayout" Target="../slideLayouts/slideLayout3.xml"/><Relationship Id="rId1" Type="http://schemas.openxmlformats.org/officeDocument/2006/relationships/tags" Target="../tags/tag626.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13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33.xml"/><Relationship Id="rId3" Type="http://schemas.openxmlformats.org/officeDocument/2006/relationships/tags" Target="../tags/tag632.xml"/><Relationship Id="rId2" Type="http://schemas.openxmlformats.org/officeDocument/2006/relationships/tags" Target="../tags/tag631.xml"/><Relationship Id="rId1" Type="http://schemas.openxmlformats.org/officeDocument/2006/relationships/tags" Target="../tags/tag630.xml"/></Relationships>
</file>

<file path=ppt/slides/_rels/slide13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37.xml"/><Relationship Id="rId3" Type="http://schemas.openxmlformats.org/officeDocument/2006/relationships/tags" Target="../tags/tag636.xml"/><Relationship Id="rId2" Type="http://schemas.openxmlformats.org/officeDocument/2006/relationships/tags" Target="../tags/tag635.xml"/><Relationship Id="rId1" Type="http://schemas.openxmlformats.org/officeDocument/2006/relationships/tags" Target="../tags/tag634.xml"/></Relationships>
</file>

<file path=ppt/slides/_rels/slide13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41.xml"/><Relationship Id="rId3" Type="http://schemas.openxmlformats.org/officeDocument/2006/relationships/tags" Target="../tags/tag640.xml"/><Relationship Id="rId2" Type="http://schemas.openxmlformats.org/officeDocument/2006/relationships/tags" Target="../tags/tag639.xml"/><Relationship Id="rId1" Type="http://schemas.openxmlformats.org/officeDocument/2006/relationships/tags" Target="../tags/tag638.xml"/></Relationships>
</file>

<file path=ppt/slides/_rels/slide13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45.xml"/><Relationship Id="rId3" Type="http://schemas.openxmlformats.org/officeDocument/2006/relationships/tags" Target="../tags/tag644.xml"/><Relationship Id="rId2" Type="http://schemas.openxmlformats.org/officeDocument/2006/relationships/tags" Target="../tags/tag643.xml"/><Relationship Id="rId1" Type="http://schemas.openxmlformats.org/officeDocument/2006/relationships/tags" Target="../tags/tag642.xml"/></Relationships>
</file>

<file path=ppt/slides/_rels/slide13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49.xml"/><Relationship Id="rId3" Type="http://schemas.openxmlformats.org/officeDocument/2006/relationships/tags" Target="../tags/tag648.xml"/><Relationship Id="rId2" Type="http://schemas.openxmlformats.org/officeDocument/2006/relationships/tags" Target="../tags/tag647.xml"/><Relationship Id="rId1" Type="http://schemas.openxmlformats.org/officeDocument/2006/relationships/tags" Target="../tags/tag646.xml"/></Relationships>
</file>

<file path=ppt/slides/_rels/slide13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53.xml"/><Relationship Id="rId3" Type="http://schemas.openxmlformats.org/officeDocument/2006/relationships/tags" Target="../tags/tag652.xml"/><Relationship Id="rId2" Type="http://schemas.openxmlformats.org/officeDocument/2006/relationships/tags" Target="../tags/tag651.xml"/><Relationship Id="rId1" Type="http://schemas.openxmlformats.org/officeDocument/2006/relationships/tags" Target="../tags/tag650.xml"/></Relationships>
</file>

<file path=ppt/slides/_rels/slide13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57.xml"/><Relationship Id="rId3" Type="http://schemas.openxmlformats.org/officeDocument/2006/relationships/tags" Target="../tags/tag656.xml"/><Relationship Id="rId2" Type="http://schemas.openxmlformats.org/officeDocument/2006/relationships/tags" Target="../tags/tag655.xml"/><Relationship Id="rId1" Type="http://schemas.openxmlformats.org/officeDocument/2006/relationships/tags" Target="../tags/tag654.xml"/></Relationships>
</file>

<file path=ppt/slides/_rels/slide13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61.xml"/><Relationship Id="rId3" Type="http://schemas.openxmlformats.org/officeDocument/2006/relationships/tags" Target="../tags/tag660.xml"/><Relationship Id="rId2" Type="http://schemas.openxmlformats.org/officeDocument/2006/relationships/tags" Target="../tags/tag659.xml"/><Relationship Id="rId1" Type="http://schemas.openxmlformats.org/officeDocument/2006/relationships/tags" Target="../tags/tag658.xml"/></Relationships>
</file>

<file path=ppt/slides/_rels/slide13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65.xml"/><Relationship Id="rId3" Type="http://schemas.openxmlformats.org/officeDocument/2006/relationships/tags" Target="../tags/tag664.xml"/><Relationship Id="rId2" Type="http://schemas.openxmlformats.org/officeDocument/2006/relationships/tags" Target="../tags/tag663.xml"/><Relationship Id="rId1" Type="http://schemas.openxmlformats.org/officeDocument/2006/relationships/tags" Target="../tags/tag662.xml"/></Relationships>
</file>

<file path=ppt/slides/_rels/slide13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69.xml"/><Relationship Id="rId3" Type="http://schemas.openxmlformats.org/officeDocument/2006/relationships/tags" Target="../tags/tag668.xml"/><Relationship Id="rId2" Type="http://schemas.openxmlformats.org/officeDocument/2006/relationships/tags" Target="../tags/tag667.xml"/><Relationship Id="rId1" Type="http://schemas.openxmlformats.org/officeDocument/2006/relationships/tags" Target="../tags/tag666.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14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73.xml"/><Relationship Id="rId3" Type="http://schemas.openxmlformats.org/officeDocument/2006/relationships/tags" Target="../tags/tag672.xml"/><Relationship Id="rId2" Type="http://schemas.openxmlformats.org/officeDocument/2006/relationships/tags" Target="../tags/tag671.xml"/><Relationship Id="rId1" Type="http://schemas.openxmlformats.org/officeDocument/2006/relationships/tags" Target="../tags/tag670.xml"/></Relationships>
</file>

<file path=ppt/slides/_rels/slide14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77.xml"/><Relationship Id="rId3" Type="http://schemas.openxmlformats.org/officeDocument/2006/relationships/tags" Target="../tags/tag676.xml"/><Relationship Id="rId2" Type="http://schemas.openxmlformats.org/officeDocument/2006/relationships/tags" Target="../tags/tag675.xml"/><Relationship Id="rId1" Type="http://schemas.openxmlformats.org/officeDocument/2006/relationships/tags" Target="../tags/tag674.xml"/></Relationships>
</file>

<file path=ppt/slides/_rels/slide14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81.xml"/><Relationship Id="rId3" Type="http://schemas.openxmlformats.org/officeDocument/2006/relationships/tags" Target="../tags/tag680.xml"/><Relationship Id="rId2" Type="http://schemas.openxmlformats.org/officeDocument/2006/relationships/tags" Target="../tags/tag679.xml"/><Relationship Id="rId1" Type="http://schemas.openxmlformats.org/officeDocument/2006/relationships/tags" Target="../tags/tag678.xml"/></Relationships>
</file>

<file path=ppt/slides/_rels/slide14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85.xml"/><Relationship Id="rId3" Type="http://schemas.openxmlformats.org/officeDocument/2006/relationships/tags" Target="../tags/tag684.xml"/><Relationship Id="rId2" Type="http://schemas.openxmlformats.org/officeDocument/2006/relationships/tags" Target="../tags/tag683.xml"/><Relationship Id="rId1" Type="http://schemas.openxmlformats.org/officeDocument/2006/relationships/tags" Target="../tags/tag682.xml"/></Relationships>
</file>

<file path=ppt/slides/_rels/slide14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89.xml"/><Relationship Id="rId3" Type="http://schemas.openxmlformats.org/officeDocument/2006/relationships/tags" Target="../tags/tag688.xml"/><Relationship Id="rId2" Type="http://schemas.openxmlformats.org/officeDocument/2006/relationships/tags" Target="../tags/tag687.xml"/><Relationship Id="rId1" Type="http://schemas.openxmlformats.org/officeDocument/2006/relationships/tags" Target="../tags/tag686.xml"/></Relationships>
</file>

<file path=ppt/slides/_rels/slide14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93.xml"/><Relationship Id="rId3" Type="http://schemas.openxmlformats.org/officeDocument/2006/relationships/tags" Target="../tags/tag692.xml"/><Relationship Id="rId2" Type="http://schemas.openxmlformats.org/officeDocument/2006/relationships/tags" Target="../tags/tag691.xml"/><Relationship Id="rId1" Type="http://schemas.openxmlformats.org/officeDocument/2006/relationships/tags" Target="../tags/tag690.xml"/></Relationships>
</file>

<file path=ppt/slides/_rels/slide14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97.xml"/><Relationship Id="rId3" Type="http://schemas.openxmlformats.org/officeDocument/2006/relationships/tags" Target="../tags/tag696.xml"/><Relationship Id="rId2" Type="http://schemas.openxmlformats.org/officeDocument/2006/relationships/tags" Target="../tags/tag695.xml"/><Relationship Id="rId1" Type="http://schemas.openxmlformats.org/officeDocument/2006/relationships/tags" Target="../tags/tag694.xml"/></Relationships>
</file>

<file path=ppt/slides/_rels/slide14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01.xml"/><Relationship Id="rId3" Type="http://schemas.openxmlformats.org/officeDocument/2006/relationships/tags" Target="../tags/tag700.xml"/><Relationship Id="rId2" Type="http://schemas.openxmlformats.org/officeDocument/2006/relationships/tags" Target="../tags/tag699.xml"/><Relationship Id="rId1" Type="http://schemas.openxmlformats.org/officeDocument/2006/relationships/tags" Target="../tags/tag698.xml"/></Relationships>
</file>

<file path=ppt/slides/_rels/slide14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05.xml"/><Relationship Id="rId3" Type="http://schemas.openxmlformats.org/officeDocument/2006/relationships/tags" Target="../tags/tag704.xml"/><Relationship Id="rId2" Type="http://schemas.openxmlformats.org/officeDocument/2006/relationships/tags" Target="../tags/tag703.xml"/><Relationship Id="rId1" Type="http://schemas.openxmlformats.org/officeDocument/2006/relationships/tags" Target="../tags/tag702.xml"/></Relationships>
</file>

<file path=ppt/slides/_rels/slide14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09.xml"/><Relationship Id="rId3" Type="http://schemas.openxmlformats.org/officeDocument/2006/relationships/tags" Target="../tags/tag708.xml"/><Relationship Id="rId2" Type="http://schemas.openxmlformats.org/officeDocument/2006/relationships/tags" Target="../tags/tag707.xml"/><Relationship Id="rId1" Type="http://schemas.openxmlformats.org/officeDocument/2006/relationships/tags" Target="../tags/tag706.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15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13.xml"/><Relationship Id="rId3" Type="http://schemas.openxmlformats.org/officeDocument/2006/relationships/tags" Target="../tags/tag712.xml"/><Relationship Id="rId2" Type="http://schemas.openxmlformats.org/officeDocument/2006/relationships/tags" Target="../tags/tag711.xml"/><Relationship Id="rId1" Type="http://schemas.openxmlformats.org/officeDocument/2006/relationships/tags" Target="../tags/tag710.xml"/></Relationships>
</file>

<file path=ppt/slides/_rels/slide15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17.xml"/><Relationship Id="rId3" Type="http://schemas.openxmlformats.org/officeDocument/2006/relationships/tags" Target="../tags/tag716.xml"/><Relationship Id="rId2" Type="http://schemas.openxmlformats.org/officeDocument/2006/relationships/tags" Target="../tags/tag715.xml"/><Relationship Id="rId1" Type="http://schemas.openxmlformats.org/officeDocument/2006/relationships/tags" Target="../tags/tag714.xml"/></Relationships>
</file>

<file path=ppt/slides/_rels/slide15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21.xml"/><Relationship Id="rId3" Type="http://schemas.openxmlformats.org/officeDocument/2006/relationships/tags" Target="../tags/tag720.xml"/><Relationship Id="rId2" Type="http://schemas.openxmlformats.org/officeDocument/2006/relationships/tags" Target="../tags/tag719.xml"/><Relationship Id="rId1" Type="http://schemas.openxmlformats.org/officeDocument/2006/relationships/tags" Target="../tags/tag718.xml"/></Relationships>
</file>

<file path=ppt/slides/_rels/slide15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25.xml"/><Relationship Id="rId3" Type="http://schemas.openxmlformats.org/officeDocument/2006/relationships/tags" Target="../tags/tag724.xml"/><Relationship Id="rId2" Type="http://schemas.openxmlformats.org/officeDocument/2006/relationships/tags" Target="../tags/tag723.xml"/><Relationship Id="rId1" Type="http://schemas.openxmlformats.org/officeDocument/2006/relationships/tags" Target="../tags/tag722.xml"/></Relationships>
</file>

<file path=ppt/slides/_rels/slide15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29.xml"/><Relationship Id="rId3" Type="http://schemas.openxmlformats.org/officeDocument/2006/relationships/tags" Target="../tags/tag728.xml"/><Relationship Id="rId2" Type="http://schemas.openxmlformats.org/officeDocument/2006/relationships/tags" Target="../tags/tag727.xml"/><Relationship Id="rId1" Type="http://schemas.openxmlformats.org/officeDocument/2006/relationships/tags" Target="../tags/tag726.xml"/></Relationships>
</file>

<file path=ppt/slides/_rels/slide15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33.xml"/><Relationship Id="rId3" Type="http://schemas.openxmlformats.org/officeDocument/2006/relationships/tags" Target="../tags/tag732.xml"/><Relationship Id="rId2" Type="http://schemas.openxmlformats.org/officeDocument/2006/relationships/tags" Target="../tags/tag731.xml"/><Relationship Id="rId1" Type="http://schemas.openxmlformats.org/officeDocument/2006/relationships/tags" Target="../tags/tag730.xml"/></Relationships>
</file>

<file path=ppt/slides/_rels/slide15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37.xml"/><Relationship Id="rId3" Type="http://schemas.openxmlformats.org/officeDocument/2006/relationships/tags" Target="../tags/tag736.xml"/><Relationship Id="rId2" Type="http://schemas.openxmlformats.org/officeDocument/2006/relationships/tags" Target="../tags/tag735.xml"/><Relationship Id="rId1" Type="http://schemas.openxmlformats.org/officeDocument/2006/relationships/tags" Target="../tags/tag734.xml"/></Relationships>
</file>

<file path=ppt/slides/_rels/slide15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41.xml"/><Relationship Id="rId3" Type="http://schemas.openxmlformats.org/officeDocument/2006/relationships/tags" Target="../tags/tag740.xml"/><Relationship Id="rId2" Type="http://schemas.openxmlformats.org/officeDocument/2006/relationships/tags" Target="../tags/tag739.xml"/><Relationship Id="rId1" Type="http://schemas.openxmlformats.org/officeDocument/2006/relationships/tags" Target="../tags/tag738.xml"/></Relationships>
</file>

<file path=ppt/slides/_rels/slide15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45.xml"/><Relationship Id="rId3" Type="http://schemas.openxmlformats.org/officeDocument/2006/relationships/tags" Target="../tags/tag744.xml"/><Relationship Id="rId2" Type="http://schemas.openxmlformats.org/officeDocument/2006/relationships/tags" Target="../tags/tag743.xml"/><Relationship Id="rId1" Type="http://schemas.openxmlformats.org/officeDocument/2006/relationships/tags" Target="../tags/tag742.xml"/></Relationships>
</file>

<file path=ppt/slides/_rels/slide15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49.xml"/><Relationship Id="rId3" Type="http://schemas.openxmlformats.org/officeDocument/2006/relationships/tags" Target="../tags/tag748.xml"/><Relationship Id="rId2" Type="http://schemas.openxmlformats.org/officeDocument/2006/relationships/tags" Target="../tags/tag747.xml"/><Relationship Id="rId1" Type="http://schemas.openxmlformats.org/officeDocument/2006/relationships/tags" Target="../tags/tag746.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6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53.xml"/><Relationship Id="rId3" Type="http://schemas.openxmlformats.org/officeDocument/2006/relationships/tags" Target="../tags/tag752.xml"/><Relationship Id="rId2" Type="http://schemas.openxmlformats.org/officeDocument/2006/relationships/tags" Target="../tags/tag751.xml"/><Relationship Id="rId1" Type="http://schemas.openxmlformats.org/officeDocument/2006/relationships/tags" Target="../tags/tag750.xml"/></Relationships>
</file>

<file path=ppt/slides/_rels/slide16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57.xml"/><Relationship Id="rId3" Type="http://schemas.openxmlformats.org/officeDocument/2006/relationships/tags" Target="../tags/tag756.xml"/><Relationship Id="rId2" Type="http://schemas.openxmlformats.org/officeDocument/2006/relationships/tags" Target="../tags/tag755.xml"/><Relationship Id="rId1" Type="http://schemas.openxmlformats.org/officeDocument/2006/relationships/tags" Target="../tags/tag754.xml"/></Relationships>
</file>

<file path=ppt/slides/_rels/slide16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760.xml"/><Relationship Id="rId7" Type="http://schemas.microsoft.com/office/2007/relationships/diagramDrawing" Target="../diagrams/drawing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3" Type="http://schemas.openxmlformats.org/officeDocument/2006/relationships/diagramData" Target="../diagrams/data5.xml"/><Relationship Id="rId2" Type="http://schemas.openxmlformats.org/officeDocument/2006/relationships/tags" Target="../tags/tag759.xml"/><Relationship Id="rId1" Type="http://schemas.openxmlformats.org/officeDocument/2006/relationships/tags" Target="../tags/tag758.xml"/></Relationships>
</file>

<file path=ppt/slides/_rels/slide16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64.xml"/><Relationship Id="rId3" Type="http://schemas.openxmlformats.org/officeDocument/2006/relationships/tags" Target="../tags/tag763.xml"/><Relationship Id="rId2" Type="http://schemas.openxmlformats.org/officeDocument/2006/relationships/tags" Target="../tags/tag762.xml"/><Relationship Id="rId1" Type="http://schemas.openxmlformats.org/officeDocument/2006/relationships/tags" Target="../tags/tag761.xml"/></Relationships>
</file>

<file path=ppt/slides/_rels/slide16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68.xml"/><Relationship Id="rId3" Type="http://schemas.openxmlformats.org/officeDocument/2006/relationships/tags" Target="../tags/tag767.xml"/><Relationship Id="rId2" Type="http://schemas.openxmlformats.org/officeDocument/2006/relationships/tags" Target="../tags/tag766.xml"/><Relationship Id="rId1" Type="http://schemas.openxmlformats.org/officeDocument/2006/relationships/tags" Target="../tags/tag765.xml"/></Relationships>
</file>

<file path=ppt/slides/_rels/slide16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72.xml"/><Relationship Id="rId3" Type="http://schemas.openxmlformats.org/officeDocument/2006/relationships/tags" Target="../tags/tag771.xml"/><Relationship Id="rId2" Type="http://schemas.openxmlformats.org/officeDocument/2006/relationships/tags" Target="../tags/tag770.xml"/><Relationship Id="rId1" Type="http://schemas.openxmlformats.org/officeDocument/2006/relationships/tags" Target="../tags/tag769.xml"/></Relationships>
</file>

<file path=ppt/slides/_rels/slide166.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3.xml"/><Relationship Id="rId7" Type="http://schemas.openxmlformats.org/officeDocument/2006/relationships/tags" Target="../tags/tag777.xml"/><Relationship Id="rId6" Type="http://schemas.openxmlformats.org/officeDocument/2006/relationships/tags" Target="../tags/tag776.xml"/><Relationship Id="rId5" Type="http://schemas.openxmlformats.org/officeDocument/2006/relationships/image" Target="../media/image3.emf"/><Relationship Id="rId4" Type="http://schemas.openxmlformats.org/officeDocument/2006/relationships/oleObject" Target="../embeddings/oleObject1.bin"/><Relationship Id="rId3" Type="http://schemas.openxmlformats.org/officeDocument/2006/relationships/tags" Target="../tags/tag775.xml"/><Relationship Id="rId2" Type="http://schemas.openxmlformats.org/officeDocument/2006/relationships/tags" Target="../tags/tag774.xml"/><Relationship Id="rId1" Type="http://schemas.openxmlformats.org/officeDocument/2006/relationships/tags" Target="../tags/tag773.xml"/></Relationships>
</file>

<file path=ppt/slides/_rels/slide16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81.xml"/><Relationship Id="rId3" Type="http://schemas.openxmlformats.org/officeDocument/2006/relationships/tags" Target="../tags/tag780.xml"/><Relationship Id="rId2" Type="http://schemas.openxmlformats.org/officeDocument/2006/relationships/tags" Target="../tags/tag779.xml"/><Relationship Id="rId1" Type="http://schemas.openxmlformats.org/officeDocument/2006/relationships/tags" Target="../tags/tag778.xml"/></Relationships>
</file>

<file path=ppt/slides/_rels/slide16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85.xml"/><Relationship Id="rId3" Type="http://schemas.openxmlformats.org/officeDocument/2006/relationships/tags" Target="../tags/tag784.xml"/><Relationship Id="rId2" Type="http://schemas.openxmlformats.org/officeDocument/2006/relationships/tags" Target="../tags/tag783.xml"/><Relationship Id="rId1" Type="http://schemas.openxmlformats.org/officeDocument/2006/relationships/tags" Target="../tags/tag782.xml"/></Relationships>
</file>

<file path=ppt/slides/_rels/slide16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89.xml"/><Relationship Id="rId3" Type="http://schemas.openxmlformats.org/officeDocument/2006/relationships/tags" Target="../tags/tag788.xml"/><Relationship Id="rId2" Type="http://schemas.openxmlformats.org/officeDocument/2006/relationships/tags" Target="../tags/tag787.xml"/><Relationship Id="rId1" Type="http://schemas.openxmlformats.org/officeDocument/2006/relationships/tags" Target="../tags/tag786.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17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93.xml"/><Relationship Id="rId3" Type="http://schemas.openxmlformats.org/officeDocument/2006/relationships/tags" Target="../tags/tag792.xml"/><Relationship Id="rId2" Type="http://schemas.openxmlformats.org/officeDocument/2006/relationships/tags" Target="../tags/tag791.xml"/><Relationship Id="rId1" Type="http://schemas.openxmlformats.org/officeDocument/2006/relationships/tags" Target="../tags/tag790.xml"/></Relationships>
</file>

<file path=ppt/slides/_rels/slide17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97.xml"/><Relationship Id="rId3" Type="http://schemas.openxmlformats.org/officeDocument/2006/relationships/tags" Target="../tags/tag796.xml"/><Relationship Id="rId2" Type="http://schemas.openxmlformats.org/officeDocument/2006/relationships/tags" Target="../tags/tag795.xml"/><Relationship Id="rId1" Type="http://schemas.openxmlformats.org/officeDocument/2006/relationships/tags" Target="../tags/tag794.xml"/></Relationships>
</file>

<file path=ppt/slides/_rels/slide17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01.xml"/><Relationship Id="rId3" Type="http://schemas.openxmlformats.org/officeDocument/2006/relationships/tags" Target="../tags/tag800.xml"/><Relationship Id="rId2" Type="http://schemas.openxmlformats.org/officeDocument/2006/relationships/tags" Target="../tags/tag799.xml"/><Relationship Id="rId1" Type="http://schemas.openxmlformats.org/officeDocument/2006/relationships/tags" Target="../tags/tag798.xml"/></Relationships>
</file>

<file path=ppt/slides/_rels/slide17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05.xml"/><Relationship Id="rId3" Type="http://schemas.openxmlformats.org/officeDocument/2006/relationships/tags" Target="../tags/tag804.xml"/><Relationship Id="rId2" Type="http://schemas.openxmlformats.org/officeDocument/2006/relationships/tags" Target="../tags/tag803.xml"/><Relationship Id="rId1" Type="http://schemas.openxmlformats.org/officeDocument/2006/relationships/tags" Target="../tags/tag802.xml"/></Relationships>
</file>

<file path=ppt/slides/_rels/slide17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09.xml"/><Relationship Id="rId3" Type="http://schemas.openxmlformats.org/officeDocument/2006/relationships/tags" Target="../tags/tag808.xml"/><Relationship Id="rId2" Type="http://schemas.openxmlformats.org/officeDocument/2006/relationships/tags" Target="../tags/tag807.xml"/><Relationship Id="rId1" Type="http://schemas.openxmlformats.org/officeDocument/2006/relationships/tags" Target="../tags/tag806.xml"/></Relationships>
</file>

<file path=ppt/slides/_rels/slide17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13.xml"/><Relationship Id="rId3" Type="http://schemas.openxmlformats.org/officeDocument/2006/relationships/tags" Target="../tags/tag812.xml"/><Relationship Id="rId2" Type="http://schemas.openxmlformats.org/officeDocument/2006/relationships/tags" Target="../tags/tag811.xml"/><Relationship Id="rId1" Type="http://schemas.openxmlformats.org/officeDocument/2006/relationships/tags" Target="../tags/tag810.xml"/></Relationships>
</file>

<file path=ppt/slides/_rels/slide17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17.xml"/><Relationship Id="rId3" Type="http://schemas.openxmlformats.org/officeDocument/2006/relationships/tags" Target="../tags/tag816.xml"/><Relationship Id="rId2" Type="http://schemas.openxmlformats.org/officeDocument/2006/relationships/tags" Target="../tags/tag815.xml"/><Relationship Id="rId1" Type="http://schemas.openxmlformats.org/officeDocument/2006/relationships/tags" Target="../tags/tag814.xml"/></Relationships>
</file>

<file path=ppt/slides/_rels/slide177.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822.xml"/><Relationship Id="rId5" Type="http://schemas.openxmlformats.org/officeDocument/2006/relationships/tags" Target="../tags/tag821.xml"/><Relationship Id="rId4" Type="http://schemas.openxmlformats.org/officeDocument/2006/relationships/image" Target="../media/image4.png"/><Relationship Id="rId3" Type="http://schemas.openxmlformats.org/officeDocument/2006/relationships/tags" Target="../tags/tag820.xml"/><Relationship Id="rId2" Type="http://schemas.openxmlformats.org/officeDocument/2006/relationships/tags" Target="../tags/tag819.xml"/><Relationship Id="rId1" Type="http://schemas.openxmlformats.org/officeDocument/2006/relationships/tags" Target="../tags/tag818.xml"/></Relationships>
</file>

<file path=ppt/slides/_rels/slide17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26.xml"/><Relationship Id="rId3" Type="http://schemas.openxmlformats.org/officeDocument/2006/relationships/tags" Target="../tags/tag825.xml"/><Relationship Id="rId2" Type="http://schemas.openxmlformats.org/officeDocument/2006/relationships/tags" Target="../tags/tag824.xml"/><Relationship Id="rId1" Type="http://schemas.openxmlformats.org/officeDocument/2006/relationships/tags" Target="../tags/tag823.xml"/></Relationships>
</file>

<file path=ppt/slides/_rels/slide17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30.xml"/><Relationship Id="rId3" Type="http://schemas.openxmlformats.org/officeDocument/2006/relationships/tags" Target="../tags/tag829.xml"/><Relationship Id="rId2" Type="http://schemas.openxmlformats.org/officeDocument/2006/relationships/tags" Target="../tags/tag828.xml"/><Relationship Id="rId1" Type="http://schemas.openxmlformats.org/officeDocument/2006/relationships/tags" Target="../tags/tag827.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18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34.xml"/><Relationship Id="rId3" Type="http://schemas.openxmlformats.org/officeDocument/2006/relationships/tags" Target="../tags/tag833.xml"/><Relationship Id="rId2" Type="http://schemas.openxmlformats.org/officeDocument/2006/relationships/tags" Target="../tags/tag832.xml"/><Relationship Id="rId1" Type="http://schemas.openxmlformats.org/officeDocument/2006/relationships/tags" Target="../tags/tag831.xml"/></Relationships>
</file>

<file path=ppt/slides/_rels/slide18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38.xml"/><Relationship Id="rId3" Type="http://schemas.openxmlformats.org/officeDocument/2006/relationships/tags" Target="../tags/tag837.xml"/><Relationship Id="rId2" Type="http://schemas.openxmlformats.org/officeDocument/2006/relationships/tags" Target="../tags/tag836.xml"/><Relationship Id="rId1" Type="http://schemas.openxmlformats.org/officeDocument/2006/relationships/tags" Target="../tags/tag835.xml"/></Relationships>
</file>

<file path=ppt/slides/_rels/slide18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44.xml"/><Relationship Id="rId5" Type="http://schemas.openxmlformats.org/officeDocument/2006/relationships/tags" Target="../tags/tag843.xml"/><Relationship Id="rId4" Type="http://schemas.openxmlformats.org/officeDocument/2006/relationships/tags" Target="../tags/tag842.xml"/><Relationship Id="rId3" Type="http://schemas.openxmlformats.org/officeDocument/2006/relationships/tags" Target="../tags/tag841.xml"/><Relationship Id="rId2" Type="http://schemas.openxmlformats.org/officeDocument/2006/relationships/tags" Target="../tags/tag840.xml"/><Relationship Id="rId1" Type="http://schemas.openxmlformats.org/officeDocument/2006/relationships/tags" Target="../tags/tag839.xml"/></Relationships>
</file>

<file path=ppt/slides/_rels/slide18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848.xml"/><Relationship Id="rId4" Type="http://schemas.openxmlformats.org/officeDocument/2006/relationships/tags" Target="../tags/tag847.xml"/><Relationship Id="rId3" Type="http://schemas.openxmlformats.org/officeDocument/2006/relationships/image" Target="../media/image5.emf"/><Relationship Id="rId2" Type="http://schemas.openxmlformats.org/officeDocument/2006/relationships/tags" Target="../tags/tag846.xml"/><Relationship Id="rId1" Type="http://schemas.openxmlformats.org/officeDocument/2006/relationships/tags" Target="../tags/tag845.xml"/></Relationships>
</file>

<file path=ppt/slides/_rels/slide18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52.xml"/><Relationship Id="rId3" Type="http://schemas.openxmlformats.org/officeDocument/2006/relationships/tags" Target="../tags/tag851.xml"/><Relationship Id="rId2" Type="http://schemas.openxmlformats.org/officeDocument/2006/relationships/tags" Target="../tags/tag850.xml"/><Relationship Id="rId1" Type="http://schemas.openxmlformats.org/officeDocument/2006/relationships/tags" Target="../tags/tag849.xml"/></Relationships>
</file>

<file path=ppt/slides/_rels/slide18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56.xml"/><Relationship Id="rId3" Type="http://schemas.openxmlformats.org/officeDocument/2006/relationships/tags" Target="../tags/tag855.xml"/><Relationship Id="rId2" Type="http://schemas.openxmlformats.org/officeDocument/2006/relationships/tags" Target="../tags/tag854.xml"/><Relationship Id="rId1" Type="http://schemas.openxmlformats.org/officeDocument/2006/relationships/tags" Target="../tags/tag853.xml"/></Relationships>
</file>

<file path=ppt/slides/_rels/slide18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59.xml"/><Relationship Id="rId3" Type="http://schemas.openxmlformats.org/officeDocument/2006/relationships/image" Target="../media/image6.emf"/><Relationship Id="rId2" Type="http://schemas.openxmlformats.org/officeDocument/2006/relationships/tags" Target="../tags/tag858.xml"/><Relationship Id="rId1" Type="http://schemas.openxmlformats.org/officeDocument/2006/relationships/tags" Target="../tags/tag857.xml"/></Relationships>
</file>

<file path=ppt/slides/_rels/slide18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63.xml"/><Relationship Id="rId3" Type="http://schemas.openxmlformats.org/officeDocument/2006/relationships/tags" Target="../tags/tag862.xml"/><Relationship Id="rId2" Type="http://schemas.openxmlformats.org/officeDocument/2006/relationships/tags" Target="../tags/tag861.xml"/><Relationship Id="rId1" Type="http://schemas.openxmlformats.org/officeDocument/2006/relationships/tags" Target="../tags/tag860.xml"/></Relationships>
</file>

<file path=ppt/slides/_rels/slide18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67.xml"/><Relationship Id="rId3" Type="http://schemas.openxmlformats.org/officeDocument/2006/relationships/tags" Target="../tags/tag866.xml"/><Relationship Id="rId2" Type="http://schemas.openxmlformats.org/officeDocument/2006/relationships/tags" Target="../tags/tag865.xml"/><Relationship Id="rId1" Type="http://schemas.openxmlformats.org/officeDocument/2006/relationships/tags" Target="../tags/tag864.xml"/></Relationships>
</file>

<file path=ppt/slides/_rels/slide18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71.xml"/><Relationship Id="rId3" Type="http://schemas.openxmlformats.org/officeDocument/2006/relationships/tags" Target="../tags/tag870.xml"/><Relationship Id="rId2" Type="http://schemas.openxmlformats.org/officeDocument/2006/relationships/tags" Target="../tags/tag869.xml"/><Relationship Id="rId1" Type="http://schemas.openxmlformats.org/officeDocument/2006/relationships/tags" Target="../tags/tag868.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19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75.xml"/><Relationship Id="rId3" Type="http://schemas.openxmlformats.org/officeDocument/2006/relationships/tags" Target="../tags/tag874.xml"/><Relationship Id="rId2" Type="http://schemas.openxmlformats.org/officeDocument/2006/relationships/tags" Target="../tags/tag873.xml"/><Relationship Id="rId1" Type="http://schemas.openxmlformats.org/officeDocument/2006/relationships/tags" Target="../tags/tag872.xml"/></Relationships>
</file>

<file path=ppt/slides/_rels/slide19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879.xml"/><Relationship Id="rId4" Type="http://schemas.openxmlformats.org/officeDocument/2006/relationships/image" Target="../media/image7.emf"/><Relationship Id="rId3" Type="http://schemas.openxmlformats.org/officeDocument/2006/relationships/tags" Target="../tags/tag878.xml"/><Relationship Id="rId2" Type="http://schemas.openxmlformats.org/officeDocument/2006/relationships/tags" Target="../tags/tag877.xml"/><Relationship Id="rId1" Type="http://schemas.openxmlformats.org/officeDocument/2006/relationships/tags" Target="../tags/tag876.xml"/></Relationships>
</file>

<file path=ppt/slides/_rels/slide19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83.xml"/><Relationship Id="rId3" Type="http://schemas.openxmlformats.org/officeDocument/2006/relationships/tags" Target="../tags/tag882.xml"/><Relationship Id="rId2" Type="http://schemas.openxmlformats.org/officeDocument/2006/relationships/tags" Target="../tags/tag881.xml"/><Relationship Id="rId1" Type="http://schemas.openxmlformats.org/officeDocument/2006/relationships/tags" Target="../tags/tag880.xml"/></Relationships>
</file>

<file path=ppt/slides/_rels/slide19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888.xml"/><Relationship Id="rId5" Type="http://schemas.openxmlformats.org/officeDocument/2006/relationships/tags" Target="../tags/tag887.xml"/><Relationship Id="rId4" Type="http://schemas.openxmlformats.org/officeDocument/2006/relationships/image" Target="../media/image8.emf"/><Relationship Id="rId3" Type="http://schemas.openxmlformats.org/officeDocument/2006/relationships/tags" Target="../tags/tag886.xml"/><Relationship Id="rId2" Type="http://schemas.openxmlformats.org/officeDocument/2006/relationships/tags" Target="../tags/tag885.xml"/><Relationship Id="rId1" Type="http://schemas.openxmlformats.org/officeDocument/2006/relationships/tags" Target="../tags/tag884.xml"/></Relationships>
</file>

<file path=ppt/slides/_rels/slide19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92.xml"/><Relationship Id="rId3" Type="http://schemas.openxmlformats.org/officeDocument/2006/relationships/tags" Target="../tags/tag891.xml"/><Relationship Id="rId2" Type="http://schemas.openxmlformats.org/officeDocument/2006/relationships/tags" Target="../tags/tag890.xml"/><Relationship Id="rId1" Type="http://schemas.openxmlformats.org/officeDocument/2006/relationships/tags" Target="../tags/tag889.xml"/></Relationships>
</file>

<file path=ppt/slides/_rels/slide19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896.xml"/><Relationship Id="rId3" Type="http://schemas.openxmlformats.org/officeDocument/2006/relationships/tags" Target="../tags/tag895.xml"/><Relationship Id="rId2" Type="http://schemas.openxmlformats.org/officeDocument/2006/relationships/tags" Target="../tags/tag894.xml"/><Relationship Id="rId1" Type="http://schemas.openxmlformats.org/officeDocument/2006/relationships/tags" Target="../tags/tag89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2.xml"/><Relationship Id="rId1" Type="http://schemas.openxmlformats.org/officeDocument/2006/relationships/tags" Target="../tags/tag13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4.xml"/><Relationship Id="rId1" Type="http://schemas.openxmlformats.org/officeDocument/2006/relationships/tags" Target="../tags/tag133.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tags" Target="../tags/tag26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s>
</file>

<file path=ppt/slides/_rels/slide49.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image" Target="../media/image2.emf"/><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15.xml"/><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19.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39.xml"/><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tags" Target="../tags/tag33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tags" Target="../tags/tag340.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47.xml"/><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55.xml"/><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tags" Target="../tags/tag352.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tags" Target="../tags/tag356.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67.xml"/><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tags" Target="../tags/tag373.xml"/><Relationship Id="rId1" Type="http://schemas.openxmlformats.org/officeDocument/2006/relationships/tags" Target="../tags/tag372.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tags" Target="../tags/tag384.xml"/></Relationships>
</file>

<file path=ppt/slides/_rels/slide6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91.xml"/><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tags" Target="../tags/tag388.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image" Target="../media/image1.emf"/><Relationship Id="rId2" Type="http://schemas.openxmlformats.org/officeDocument/2006/relationships/tags" Target="../tags/tag145.xml"/><Relationship Id="rId1" Type="http://schemas.openxmlformats.org/officeDocument/2006/relationships/tags" Target="../tags/tag144.xml"/></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tags" Target="../tags/tag393.xml"/><Relationship Id="rId1" Type="http://schemas.openxmlformats.org/officeDocument/2006/relationships/tags" Target="../tags/tag392.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99.xml"/><Relationship Id="rId3" Type="http://schemas.openxmlformats.org/officeDocument/2006/relationships/tags" Target="../tags/tag398.xml"/><Relationship Id="rId2" Type="http://schemas.openxmlformats.org/officeDocument/2006/relationships/tags" Target="../tags/tag397.xml"/><Relationship Id="rId1" Type="http://schemas.openxmlformats.org/officeDocument/2006/relationships/tags" Target="../tags/tag396.xml"/></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03.xml"/><Relationship Id="rId3" Type="http://schemas.openxmlformats.org/officeDocument/2006/relationships/tags" Target="../tags/tag402.xml"/><Relationship Id="rId2" Type="http://schemas.openxmlformats.org/officeDocument/2006/relationships/tags" Target="../tags/tag401.xml"/><Relationship Id="rId1" Type="http://schemas.openxmlformats.org/officeDocument/2006/relationships/tags" Target="../tags/tag400.xml"/></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tags" Target="../tags/tag409.xml"/><Relationship Id="rId1" Type="http://schemas.openxmlformats.org/officeDocument/2006/relationships/tags" Target="../tags/tag408.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tags" Target="../tags/tag413.xml"/><Relationship Id="rId1" Type="http://schemas.openxmlformats.org/officeDocument/2006/relationships/tags" Target="../tags/tag412.xml"/></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tags" Target="../tags/tag416.xml"/></Relationships>
</file>

<file path=ppt/slides/_rels/slide7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tags" Target="../tags/tag421.xml"/><Relationship Id="rId1" Type="http://schemas.openxmlformats.org/officeDocument/2006/relationships/tags" Target="../tags/tag420.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s>
</file>

<file path=ppt/slides/_rels/slide7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tags" Target="../tags/tag432.xml"/></Relationships>
</file>

<file path=ppt/slides/_rels/slide8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tags" Target="../tags/tag437.xml"/><Relationship Id="rId1" Type="http://schemas.openxmlformats.org/officeDocument/2006/relationships/tags" Target="../tags/tag436.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tags" Target="../tags/tag441.xml"/><Relationship Id="rId1" Type="http://schemas.openxmlformats.org/officeDocument/2006/relationships/tags" Target="../tags/tag440.xml"/></Relationships>
</file>

<file path=ppt/slides/_rels/slide8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47.xml"/><Relationship Id="rId3" Type="http://schemas.openxmlformats.org/officeDocument/2006/relationships/tags" Target="../tags/tag446.xml"/><Relationship Id="rId2" Type="http://schemas.openxmlformats.org/officeDocument/2006/relationships/tags" Target="../tags/tag445.xml"/><Relationship Id="rId1" Type="http://schemas.openxmlformats.org/officeDocument/2006/relationships/tags" Target="../tags/tag444.xml"/></Relationships>
</file>

<file path=ppt/slides/_rels/slide8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tags" Target="../tags/tag448.xml"/></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55.xml"/><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tags" Target="../tags/tag452.xml"/></Relationships>
</file>

<file path=ppt/slides/_rels/slide8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59.xml"/><Relationship Id="rId3" Type="http://schemas.openxmlformats.org/officeDocument/2006/relationships/tags" Target="../tags/tag458.xml"/><Relationship Id="rId2" Type="http://schemas.openxmlformats.org/officeDocument/2006/relationships/tags" Target="../tags/tag457.xml"/><Relationship Id="rId1" Type="http://schemas.openxmlformats.org/officeDocument/2006/relationships/tags" Target="../tags/tag456.xml"/></Relationships>
</file>

<file path=ppt/slides/_rels/slide8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63.xml"/><Relationship Id="rId3" Type="http://schemas.openxmlformats.org/officeDocument/2006/relationships/tags" Target="../tags/tag462.xml"/><Relationship Id="rId2" Type="http://schemas.openxmlformats.org/officeDocument/2006/relationships/tags" Target="../tags/tag461.xml"/><Relationship Id="rId1" Type="http://schemas.openxmlformats.org/officeDocument/2006/relationships/tags" Target="../tags/tag460.xml"/></Relationships>
</file>

<file path=ppt/slides/_rels/slide8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67.xml"/><Relationship Id="rId3" Type="http://schemas.openxmlformats.org/officeDocument/2006/relationships/tags" Target="../tags/tag466.xml"/><Relationship Id="rId2" Type="http://schemas.openxmlformats.org/officeDocument/2006/relationships/tags" Target="../tags/tag465.xml"/><Relationship Id="rId1" Type="http://schemas.openxmlformats.org/officeDocument/2006/relationships/tags" Target="../tags/tag464.xml"/></Relationships>
</file>

<file path=ppt/slides/_rels/slide8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71.xml"/><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s>
</file>

<file path=ppt/slides/_rels/slide9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tags" Target="../tags/tag477.xml"/><Relationship Id="rId1" Type="http://schemas.openxmlformats.org/officeDocument/2006/relationships/tags" Target="../tags/tag476.xml"/></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83.xml"/><Relationship Id="rId3" Type="http://schemas.openxmlformats.org/officeDocument/2006/relationships/tags" Target="../tags/tag482.xml"/><Relationship Id="rId2" Type="http://schemas.openxmlformats.org/officeDocument/2006/relationships/tags" Target="../tags/tag481.xml"/><Relationship Id="rId1" Type="http://schemas.openxmlformats.org/officeDocument/2006/relationships/tags" Target="../tags/tag480.xml"/></Relationships>
</file>

<file path=ppt/slides/_rels/slide9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87.xml"/><Relationship Id="rId3" Type="http://schemas.openxmlformats.org/officeDocument/2006/relationships/tags" Target="../tags/tag486.xml"/><Relationship Id="rId2" Type="http://schemas.openxmlformats.org/officeDocument/2006/relationships/tags" Target="../tags/tag485.xml"/><Relationship Id="rId1" Type="http://schemas.openxmlformats.org/officeDocument/2006/relationships/tags" Target="../tags/tag484.xml"/></Relationships>
</file>

<file path=ppt/slides/_rels/slide9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91.xml"/><Relationship Id="rId3" Type="http://schemas.openxmlformats.org/officeDocument/2006/relationships/tags" Target="../tags/tag490.xml"/><Relationship Id="rId2" Type="http://schemas.openxmlformats.org/officeDocument/2006/relationships/tags" Target="../tags/tag489.xml"/><Relationship Id="rId1" Type="http://schemas.openxmlformats.org/officeDocument/2006/relationships/tags" Target="../tags/tag488.xml"/></Relationships>
</file>

<file path=ppt/slides/_rels/slide9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95.xml"/><Relationship Id="rId3" Type="http://schemas.openxmlformats.org/officeDocument/2006/relationships/tags" Target="../tags/tag494.xml"/><Relationship Id="rId2" Type="http://schemas.openxmlformats.org/officeDocument/2006/relationships/tags" Target="../tags/tag493.xml"/><Relationship Id="rId1" Type="http://schemas.openxmlformats.org/officeDocument/2006/relationships/tags" Target="../tags/tag492.xml"/></Relationships>
</file>

<file path=ppt/slides/_rels/slide9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99.xml"/><Relationship Id="rId3" Type="http://schemas.openxmlformats.org/officeDocument/2006/relationships/tags" Target="../tags/tag498.xml"/><Relationship Id="rId2" Type="http://schemas.openxmlformats.org/officeDocument/2006/relationships/tags" Target="../tags/tag497.xml"/><Relationship Id="rId1" Type="http://schemas.openxmlformats.org/officeDocument/2006/relationships/tags" Target="../tags/tag496.xml"/></Relationships>
</file>

<file path=ppt/slides/_rels/slide9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03.xml"/><Relationship Id="rId3" Type="http://schemas.openxmlformats.org/officeDocument/2006/relationships/tags" Target="../tags/tag502.xml"/><Relationship Id="rId2" Type="http://schemas.openxmlformats.org/officeDocument/2006/relationships/tags" Target="../tags/tag501.xml"/><Relationship Id="rId1" Type="http://schemas.openxmlformats.org/officeDocument/2006/relationships/tags" Target="../tags/tag500.xml"/></Relationships>
</file>

<file path=ppt/slides/_rels/slide9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07.xml"/><Relationship Id="rId3" Type="http://schemas.openxmlformats.org/officeDocument/2006/relationships/tags" Target="../tags/tag506.xml"/><Relationship Id="rId2" Type="http://schemas.openxmlformats.org/officeDocument/2006/relationships/tags" Target="../tags/tag505.xml"/><Relationship Id="rId1" Type="http://schemas.openxmlformats.org/officeDocument/2006/relationships/tags" Target="../tags/tag504.xml"/></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11.xml"/><Relationship Id="rId3" Type="http://schemas.openxmlformats.org/officeDocument/2006/relationships/tags" Target="../tags/tag510.xml"/><Relationship Id="rId2" Type="http://schemas.openxmlformats.org/officeDocument/2006/relationships/tags" Target="../tags/tag509.xml"/><Relationship Id="rId1" Type="http://schemas.openxmlformats.org/officeDocument/2006/relationships/tags" Target="../tags/tag5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xfrm>
            <a:off x="662733" y="1034790"/>
            <a:ext cx="6858000" cy="1422559"/>
          </a:xfrm>
        </p:spPr>
        <p:txBody>
          <a:bodyPr>
            <a:normAutofit/>
          </a:bodyPr>
          <a:lstStyle/>
          <a:p>
            <a:pPr marL="0" indent="0" algn="l">
              <a:lnSpc>
                <a:spcPct val="100000"/>
              </a:lnSpc>
              <a:spcBef>
                <a:spcPts val="0"/>
              </a:spcBef>
              <a:spcAft>
                <a:spcPts val="0"/>
              </a:spcAft>
              <a:buSzPct val="100000"/>
              <a:buNone/>
            </a:pPr>
            <a:r>
              <a:rPr lang="zh-CN" altLang="en-US" sz="4000" dirty="0">
                <a:solidFill>
                  <a:schemeClr val="accent1"/>
                </a:solidFill>
                <a:latin typeface="等线" panose="02010600030101010101" pitchFamily="2" charset="-122"/>
              </a:rPr>
              <a:t>第1章 面向对象开发方法</a:t>
            </a:r>
            <a:endParaRPr lang="zh-CN" altLang="en-US" sz="4000" dirty="0">
              <a:solidFill>
                <a:schemeClr val="accent1"/>
              </a:solidFill>
              <a:latin typeface="等线" panose="02010600030101010101" pitchFamily="2" charset="-122"/>
            </a:endParaRPr>
          </a:p>
        </p:txBody>
      </p:sp>
      <p:sp>
        <p:nvSpPr>
          <p:cNvPr id="6" name="文本占位符 5"/>
          <p:cNvSpPr>
            <a:spLocks noGrp="1"/>
          </p:cNvSpPr>
          <p:nvPr>
            <p:ph type="body" sz="quarter" idx="13"/>
            <p:custDataLst>
              <p:tags r:id="rId2"/>
            </p:custDataLst>
          </p:nvPr>
        </p:nvSpPr>
        <p:spPr>
          <a:xfrm>
            <a:off x="2005965" y="4046855"/>
            <a:ext cx="4676140" cy="1656080"/>
          </a:xfrm>
        </p:spPr>
        <p:txBody>
          <a:bodyPr>
            <a:noAutofit/>
          </a:bodyPr>
          <a:lstStyle/>
          <a:p>
            <a:pPr marL="0" lvl="0" indent="0" algn="l">
              <a:lnSpc>
                <a:spcPct val="130000"/>
              </a:lnSpc>
              <a:spcBef>
                <a:spcPts val="0"/>
              </a:spcBef>
              <a:spcAft>
                <a:spcPts val="1000"/>
              </a:spcAft>
              <a:buSzPct val="100000"/>
              <a:buNone/>
            </a:pPr>
            <a:r>
              <a:rPr lang="zh-CN" altLang="en-US" sz="1600" dirty="0">
                <a:solidFill>
                  <a:schemeClr val="accent1"/>
                </a:solidFill>
                <a:latin typeface="等线" panose="02010600030101010101" pitchFamily="2" charset="-122"/>
                <a:ea typeface="等线" panose="02010600030101010101" pitchFamily="2" charset="-122"/>
              </a:rPr>
              <a:t>学习目标</a:t>
            </a:r>
            <a:endParaRPr lang="zh-CN" altLang="en-US" sz="1600" dirty="0">
              <a:solidFill>
                <a:schemeClr val="accent1"/>
              </a:solidFill>
              <a:latin typeface="等线" panose="02010600030101010101" pitchFamily="2" charset="-122"/>
              <a:ea typeface="等线" panose="02010600030101010101" pitchFamily="2"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600" dirty="0">
                <a:solidFill>
                  <a:schemeClr val="accent1"/>
                </a:solidFill>
                <a:latin typeface="等线" panose="02010600030101010101" pitchFamily="2" charset="-122"/>
                <a:ea typeface="等线" panose="02010600030101010101" pitchFamily="2" charset="-122"/>
                <a:sym typeface="Wingdings" panose="05000000000000000000" pitchFamily="2" charset="2"/>
              </a:rPr>
              <a:t> 理解对象的概念</a:t>
            </a:r>
            <a:endParaRPr lang="en-US" altLang="zh-CN" sz="1600" dirty="0">
              <a:solidFill>
                <a:schemeClr val="accent1"/>
              </a:solidFill>
              <a:latin typeface="等线" panose="02010600030101010101" pitchFamily="2" charset="-122"/>
              <a:ea typeface="等线" panose="02010600030101010101" pitchFamily="2"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600" dirty="0">
                <a:solidFill>
                  <a:schemeClr val="accent1"/>
                </a:solidFill>
                <a:latin typeface="等线" panose="02010600030101010101" pitchFamily="2" charset="-122"/>
                <a:ea typeface="等线" panose="02010600030101010101" pitchFamily="2" charset="-122"/>
                <a:sym typeface="Wingdings" panose="05000000000000000000" pitchFamily="2" charset="2"/>
              </a:rPr>
              <a:t> 了解面向对象软件开发方法</a:t>
            </a:r>
            <a:endParaRPr lang="en-US" altLang="zh-CN" sz="1600" dirty="0">
              <a:solidFill>
                <a:schemeClr val="accent1"/>
              </a:solidFill>
              <a:latin typeface="等线" panose="02010600030101010101" pitchFamily="2" charset="-122"/>
              <a:ea typeface="等线" panose="02010600030101010101" pitchFamily="2"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600" dirty="0">
                <a:solidFill>
                  <a:schemeClr val="accent1"/>
                </a:solidFill>
                <a:latin typeface="等线" panose="02010600030101010101" pitchFamily="2" charset="-122"/>
                <a:ea typeface="等线" panose="02010600030101010101" pitchFamily="2" charset="-122"/>
                <a:sym typeface="Wingdings" panose="05000000000000000000" pitchFamily="2" charset="2"/>
              </a:rPr>
              <a:t> 理解面向对象的开发过程</a:t>
            </a:r>
            <a:endParaRPr lang="en-US" altLang="zh-CN" sz="1600" dirty="0">
              <a:solidFill>
                <a:schemeClr val="accent1"/>
              </a:solidFill>
              <a:latin typeface="等线" panose="02010600030101010101" pitchFamily="2" charset="-122"/>
              <a:ea typeface="等线" panose="02010600030101010101" pitchFamily="2" charset="-122"/>
              <a:sym typeface="Wingdings" panose="05000000000000000000" pitchFamily="2" charset="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2"/>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a:t>
            </a:r>
            <a:r>
              <a:rPr lang="zh-CN" altLang="en-US" sz="2400" spc="0" dirty="0">
                <a:solidFill>
                  <a:schemeClr val="dk1"/>
                </a:solidFill>
                <a:cs typeface="微软雅黑" panose="020B0503020204020204" charset="-122"/>
                <a:sym typeface="+mn-ea"/>
              </a:rPr>
              <a:t>对象和类的定义</a:t>
            </a:r>
            <a:endParaRPr lang="en-US" altLang="zh-CN" sz="240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等线" panose="02010600030101010101" pitchFamily="2" charset="-122"/>
                <a:sym typeface="+mn-ea"/>
              </a:rPr>
              <a:t>在对象模型中，如果一个对象使用了另一个对象，则将使用者称为</a:t>
            </a:r>
            <a:r>
              <a:rPr lang="zh-CN" altLang="zh-CN" sz="2000" spc="0" dirty="0">
                <a:solidFill>
                  <a:schemeClr val="dk1"/>
                </a:solidFill>
                <a:cs typeface="等线" panose="02010600030101010101" pitchFamily="2" charset="-122"/>
                <a:sym typeface="+mn-ea"/>
              </a:rPr>
              <a:t>客户(client)对象</a:t>
            </a:r>
            <a:r>
              <a:rPr lang="zh-CN" altLang="zh-CN" sz="2000" b="0" spc="0" dirty="0">
                <a:solidFill>
                  <a:schemeClr val="dk1"/>
                </a:solidFill>
                <a:cs typeface="等线" panose="02010600030101010101" pitchFamily="2" charset="-122"/>
                <a:sym typeface="+mn-ea"/>
              </a:rPr>
              <a:t>，称被使用者为</a:t>
            </a:r>
            <a:r>
              <a:rPr lang="zh-CN" altLang="zh-CN" sz="2000" spc="0" dirty="0">
                <a:solidFill>
                  <a:schemeClr val="dk1"/>
                </a:solidFill>
                <a:cs typeface="等线" panose="02010600030101010101" pitchFamily="2" charset="-122"/>
                <a:sym typeface="+mn-ea"/>
              </a:rPr>
              <a:t>服务器(server)对象</a:t>
            </a:r>
            <a:r>
              <a:rPr lang="zh-CN" altLang="zh-CN" sz="2000" b="0" spc="0" dirty="0">
                <a:solidFill>
                  <a:schemeClr val="dk1"/>
                </a:solidFill>
                <a:cs typeface="等线" panose="02010600030101010101" pitchFamily="2" charset="-122"/>
                <a:sym typeface="+mn-ea"/>
              </a:rPr>
              <a:t>。</a:t>
            </a:r>
            <a:endParaRPr lang="zh-CN" altLang="zh-CN" sz="2000" b="0" spc="0" dirty="0">
              <a:solidFill>
                <a:schemeClr val="dk1"/>
              </a:solidFill>
              <a:cs typeface="等线" panose="02010600030101010101" pitchFamily="2" charset="-122"/>
              <a:sym typeface="+mn-ea"/>
            </a:endParaRPr>
          </a:p>
          <a:p>
            <a:pPr lvl="1" algn="just">
              <a:buClrTx/>
              <a:buSzTx/>
            </a:pPr>
            <a:r>
              <a:rPr lang="zh-CN" altLang="zh-CN" sz="2000" b="0" spc="0" dirty="0">
                <a:solidFill>
                  <a:schemeClr val="dk1"/>
                </a:solidFill>
                <a:cs typeface="等线" panose="02010600030101010101" pitchFamily="2" charset="-122"/>
                <a:sym typeface="+mn-ea"/>
              </a:rPr>
              <a:t>对于任何一个对象来说，这个对象中可以被调用的操作集合以及这些操作的合法调用顺序被称为</a:t>
            </a:r>
            <a:r>
              <a:rPr lang="zh-CN" altLang="zh-CN" sz="2000" b="0" spc="0" dirty="0">
                <a:solidFill>
                  <a:srgbClr val="FF0000"/>
                </a:solidFill>
                <a:cs typeface="等线" panose="02010600030101010101" pitchFamily="2" charset="-122"/>
                <a:sym typeface="+mn-ea"/>
              </a:rPr>
              <a:t>对象的接口(interface)或协议(agreement)</a:t>
            </a:r>
            <a:r>
              <a:rPr lang="zh-CN" altLang="zh-CN" sz="2000" b="0" spc="0" dirty="0">
                <a:solidFill>
                  <a:schemeClr val="dk1"/>
                </a:solidFill>
                <a:cs typeface="等线" panose="02010600030101010101" pitchFamily="2" charset="-122"/>
                <a:sym typeface="+mn-ea"/>
              </a:rPr>
              <a:t>。</a:t>
            </a:r>
            <a:endParaRPr lang="zh-CN" altLang="zh-CN" sz="2000" b="0" spc="0" dirty="0">
              <a:solidFill>
                <a:schemeClr val="dk1"/>
              </a:solidFill>
              <a:cs typeface="等线" panose="02010600030101010101" pitchFamily="2" charset="-122"/>
              <a:sym typeface="+mn-ea"/>
            </a:endParaRPr>
          </a:p>
          <a:p>
            <a:pPr lvl="1" algn="l">
              <a:buClrTx/>
              <a:buSzTx/>
            </a:pPr>
            <a:r>
              <a:rPr lang="zh-CN" altLang="zh-CN" sz="2000" b="0" spc="0" dirty="0">
                <a:solidFill>
                  <a:schemeClr val="dk1"/>
                </a:solidFill>
                <a:cs typeface="等线" panose="02010600030101010101" pitchFamily="2" charset="-122"/>
                <a:sym typeface="+mn-ea"/>
              </a:rPr>
              <a:t>这个协议描述了对象的动作和反应的方式，构成了对象抽象的和完整的外部视图。</a:t>
            </a:r>
            <a:endParaRPr lang="zh-CN" altLang="zh-CN" sz="2000" b="0" spc="0" dirty="0">
              <a:solidFill>
                <a:schemeClr val="dk1"/>
              </a:solidFill>
              <a:cs typeface="等线" panose="02010600030101010101" pitchFamily="2" charset="-122"/>
              <a:sym typeface="+mn-ea"/>
            </a:endParaRPr>
          </a:p>
        </p:txBody>
      </p:sp>
    </p:spTree>
    <p:custDataLst>
      <p:tags r:id="rId3"/>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把UML作为面向对象的建模语言，不但在软件产业界获得了普遍支持，在学术界也具有很大的影响。在面向对象过程指导方面，虽然目前还没有统一的规范。但也已经产生了一些具有相当大的影响力的面向对象软件开发的过程。例如，著名的统一软件开发过程(RUP)。</a:t>
            </a:r>
            <a:endParaRPr lang="en-US" altLang="zh-CN"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1"/>
            <a:r>
              <a:rPr lang="zh-CN" altLang="en-US" sz="2000" b="0" spc="0" dirty="0">
                <a:solidFill>
                  <a:schemeClr val="dk1"/>
                </a:solidFill>
                <a:latin typeface="等线" panose="02010600030101010101" pitchFamily="2" charset="-122"/>
                <a:ea typeface="等线" panose="02010600030101010101" pitchFamily="2" charset="-122"/>
                <a:sym typeface="+mn-ea"/>
              </a:rPr>
              <a:t>在面向对象方法的发展过程中，面向对象程序设计语言的出现和发展起到了十分重要的引领作用，同时语言本身也得到了不断地发展。这些语言也不断丰富和促进了面向对象方法的发展。</a:t>
            </a:r>
            <a:endParaRPr lang="zh-CN" altLang="en-US"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graphicFrame>
        <p:nvGraphicFramePr>
          <p:cNvPr id="13" name="图示 12"/>
          <p:cNvGraphicFramePr/>
          <p:nvPr/>
        </p:nvGraphicFramePr>
        <p:xfrm>
          <a:off x="501650" y="1986920"/>
          <a:ext cx="8140700" cy="4177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标题 1"/>
          <p:cNvSpPr txBox="1"/>
          <p:nvPr/>
        </p:nvSpPr>
        <p:spPr>
          <a:xfrm>
            <a:off x="501650" y="1418670"/>
            <a:ext cx="8139178" cy="439882"/>
          </a:xfrm>
          <a:prstGeom prst="rect">
            <a:avLst/>
          </a:prstGeom>
        </p:spPr>
        <p:txBody>
          <a:bodyPr vert="horz" lIns="91440" tIns="45720" rIns="91440" bIns="45720" rtlCol="0" anchor="ctr" anchorCtr="0">
            <a:normAutofit/>
          </a:bodyPr>
          <a:lstStyle>
            <a:lvl1pPr algn="l" defTabSz="685800" rtl="0" eaLnBrk="1" fontAlgn="auto" latinLnBrk="0" hangingPunct="1">
              <a:lnSpc>
                <a:spcPct val="90000"/>
              </a:lnSpc>
              <a:spcBef>
                <a:spcPct val="0"/>
              </a:spcBef>
              <a:buNone/>
              <a:defRPr kumimoji="0" lang="zh-CN" altLang="en-US" sz="4000" b="1" i="0" u="none" strike="noStrike" kern="1200" cap="none" spc="0" normalizeH="0" baseline="0" noProof="1">
                <a:solidFill>
                  <a:schemeClr val="tx1"/>
                </a:solidFill>
                <a:uFillTx/>
                <a:latin typeface="宋体" panose="02010600030101010101" pitchFamily="2" charset="-122"/>
                <a:ea typeface="宋体" panose="02010600030101010101" pitchFamily="2" charset="-122"/>
                <a:cs typeface="+mj-cs"/>
                <a:sym typeface="+mn-ea"/>
              </a:defRPr>
            </a:lvl1pPr>
          </a:lstStyle>
          <a:p>
            <a:r>
              <a:rPr lang="zh-CN" altLang="en-US" sz="2400" b="0" dirty="0">
                <a:latin typeface="等线" panose="02010600030101010101" pitchFamily="2" charset="-122"/>
                <a:ea typeface="等线" panose="02010600030101010101" pitchFamily="2" charset="-122"/>
                <a:cs typeface="微软雅黑" panose="020B0503020204020204" charset="-122"/>
              </a:rPr>
              <a:t>常见的面向对象语言</a:t>
            </a:r>
            <a:endParaRPr lang="zh-CN" altLang="en-US" sz="2400" b="0" dirty="0">
              <a:latin typeface="等线" panose="02010600030101010101" pitchFamily="2" charset="-122"/>
              <a:ea typeface="等线" panose="02010600030101010101" pitchFamily="2" charset="-122"/>
              <a:cs typeface="微软雅黑" panose="020B0503020204020204" charset="-122"/>
            </a:endParaRPr>
          </a:p>
        </p:txBody>
      </p:sp>
    </p:spTree>
    <p:custDataLst>
      <p:tags r:id="rId8"/>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Simula语言</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1967年5月，挪威科学家Ole-Johan </a:t>
            </a:r>
            <a:r>
              <a:rPr lang="en-US" altLang="zh-CN" sz="2000" b="0" spc="0" dirty="0" err="1">
                <a:solidFill>
                  <a:schemeClr val="dk1"/>
                </a:solidFill>
                <a:cs typeface="微软雅黑" panose="020B0503020204020204" charset="-122"/>
                <a:sym typeface="+mn-ea"/>
              </a:rPr>
              <a:t>Dahl和Kristen</a:t>
            </a:r>
            <a:r>
              <a:rPr lang="en-US" altLang="zh-CN" sz="2000" b="0" spc="0" dirty="0">
                <a:solidFill>
                  <a:schemeClr val="dk1"/>
                </a:solidFill>
                <a:cs typeface="微软雅黑" panose="020B0503020204020204" charset="-122"/>
                <a:sym typeface="+mn-ea"/>
              </a:rPr>
              <a:t> </a:t>
            </a:r>
            <a:r>
              <a:rPr lang="en-US" altLang="zh-CN" sz="2000" b="0" spc="0" dirty="0" err="1">
                <a:solidFill>
                  <a:schemeClr val="dk1"/>
                </a:solidFill>
                <a:cs typeface="微软雅黑" panose="020B0503020204020204" charset="-122"/>
                <a:sym typeface="+mn-ea"/>
              </a:rPr>
              <a:t>Nygaard正式发布了Simula</a:t>
            </a:r>
            <a:r>
              <a:rPr lang="en-US" altLang="zh-CN" sz="2000" b="0" spc="0" dirty="0">
                <a:solidFill>
                  <a:schemeClr val="dk1"/>
                </a:solidFill>
                <a:cs typeface="微软雅黑" panose="020B0503020204020204" charset="-122"/>
                <a:sym typeface="+mn-ea"/>
              </a:rPr>
              <a:t> 67语言。之后，在1968年2月形成了Simula 67的正式文本。Simula 67被认为是最早的面向对象程序设计语言，它引入了对象、类和继承等概念。这些概念构成了后来出现的所有面向对象语言都必须遵循的基础概念，同时，这些概念也构成了面向对象方法的核心概念的重要组成部分。</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Simula语言</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err="1">
                <a:solidFill>
                  <a:schemeClr val="dk1"/>
                </a:solidFill>
                <a:cs typeface="微软雅黑" panose="020B0503020204020204" charset="-122"/>
                <a:sym typeface="+mn-ea"/>
              </a:rPr>
              <a:t>Simula</a:t>
            </a:r>
            <a:r>
              <a:rPr lang="en-US" altLang="zh-CN" sz="2000" b="0" spc="0" dirty="0">
                <a:solidFill>
                  <a:schemeClr val="dk1"/>
                </a:solidFill>
                <a:cs typeface="微软雅黑" panose="020B0503020204020204" charset="-122"/>
                <a:sym typeface="+mn-ea"/>
              </a:rPr>
              <a:t> 67的面向对象概念的影响是最巨大而深远的。它本身虽然因为比较难学、难用而未能广泛流行，但在它的影响下所产生的面向对象技术却迅速传播开来，并在全世界掀起了一股面向对象技术热潮，至今盛行不衰。面向对象程序设计在软件开发领域引起了大的变革，极大地提高了软件开发的效率，为解决软件危机带来了一线希望。</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Smalltalk语言</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20世纪70年代到80年代前期，美国施乐公司的帕洛阿尔托研究中心（PARC）开发了Smalltalk编程语言。从Smalltalk-72、Smalltalk-78到Smalltalk-80，它们开发完成了整个Smalltalk系列，Smalltalk编程语言对近代面向对象编程语言影响很大，所以称之为“面向对象编程之母”。</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Smalltalk语言</a:t>
            </a:r>
            <a:endParaRPr lang="en-US" altLang="zh-CN" sz="240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sym typeface="+mn-ea"/>
              </a:rPr>
              <a:t>与许多其它程序设计语言的不同之处在于，Smalltalk还具有如下几个特点。</a:t>
            </a:r>
            <a:endParaRPr lang="zh-CN" altLang="zh-CN" sz="2000" b="0" spc="0" dirty="0">
              <a:solidFill>
                <a:schemeClr val="dk1"/>
              </a:solidFill>
              <a:sym typeface="+mn-ea"/>
            </a:endParaRPr>
          </a:p>
          <a:p>
            <a:pPr lvl="1" algn="l">
              <a:buClrTx/>
              <a:buSzTx/>
            </a:pPr>
            <a:r>
              <a:rPr lang="zh-CN" altLang="zh-CN" sz="2000" b="0" spc="0" dirty="0">
                <a:solidFill>
                  <a:schemeClr val="dk1"/>
                </a:solidFill>
                <a:sym typeface="+mn-ea"/>
              </a:rPr>
              <a:t>1）Smalltalk是一种全新的纯面向对象的程序设计语言。</a:t>
            </a:r>
            <a:endParaRPr lang="zh-CN" altLang="zh-CN" sz="2000" b="0" spc="0" dirty="0">
              <a:solidFill>
                <a:schemeClr val="dk1"/>
              </a:solidFill>
              <a:sym typeface="+mn-ea"/>
            </a:endParaRPr>
          </a:p>
          <a:p>
            <a:pPr lvl="1" algn="l">
              <a:buClrTx/>
              <a:buSzTx/>
            </a:pPr>
            <a:r>
              <a:rPr lang="zh-CN" altLang="zh-CN" sz="2000" b="0" spc="0" dirty="0">
                <a:solidFill>
                  <a:schemeClr val="dk1"/>
                </a:solidFill>
                <a:sym typeface="+mn-ea"/>
              </a:rPr>
              <a:t>它是一种包含完整语法和语义的纯面向对象的语言。使用编译器可以将Smalltalk源程序生成可以在虚拟机上运行的二进制代码，Smalltalk语言本身非常精炼。</a:t>
            </a:r>
            <a:endParaRPr lang="zh-CN" altLang="zh-CN" sz="2000" b="0" spc="0" dirty="0">
              <a:solidFill>
                <a:schemeClr val="dk1"/>
              </a:solidFill>
              <a:sym typeface="+mn-ea"/>
            </a:endParaRPr>
          </a:p>
        </p:txBody>
      </p:sp>
    </p:spTree>
    <p:custDataLst>
      <p:tags r:id="rId4"/>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Smalltalk语言</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sym typeface="+mn-ea"/>
              </a:rPr>
              <a:t>2）提供一个完整的程序开发环境</a:t>
            </a:r>
            <a:endParaRPr lang="en-US" altLang="zh-CN" sz="2000" b="0" spc="0" dirty="0">
              <a:solidFill>
                <a:schemeClr val="dk1"/>
              </a:solidFill>
              <a:sym typeface="+mn-ea"/>
            </a:endParaRPr>
          </a:p>
          <a:p>
            <a:pPr lvl="1" algn="l">
              <a:buClrTx/>
              <a:buSzTx/>
            </a:pPr>
            <a:r>
              <a:rPr lang="en-US" altLang="zh-CN" sz="2000" b="0" spc="0" dirty="0">
                <a:solidFill>
                  <a:schemeClr val="dk1"/>
                </a:solidFill>
                <a:sym typeface="+mn-ea"/>
              </a:rPr>
              <a:t>Smalltalk附带了一个巨大的标准类库，这使得开发Smalltalk程序的效率非常高。</a:t>
            </a:r>
            <a:endParaRPr lang="en-US" altLang="zh-CN" sz="2000" b="0" spc="0" dirty="0">
              <a:solidFill>
                <a:schemeClr val="dk1"/>
              </a:solidFill>
              <a:sym typeface="+mn-ea"/>
            </a:endParaRPr>
          </a:p>
          <a:p>
            <a:pPr lvl="1" algn="l">
              <a:buClrTx/>
              <a:buSzTx/>
            </a:pPr>
            <a:r>
              <a:rPr lang="en-US" altLang="zh-CN" sz="2000" b="0" spc="0" dirty="0">
                <a:solidFill>
                  <a:schemeClr val="dk1"/>
                </a:solidFill>
                <a:sym typeface="+mn-ea"/>
              </a:rPr>
              <a:t>甚至其它一些语言（如 Ada，C和Pascal）中的部分功能（例如条件判断，循环等)也被当成特定的Smalltalk类提供。</a:t>
            </a:r>
            <a:endParaRPr lang="en-US" altLang="zh-CN" sz="2000" b="0" spc="0" dirty="0">
              <a:solidFill>
                <a:schemeClr val="dk1"/>
              </a:solidFill>
              <a:sym typeface="+mn-ea"/>
            </a:endParaRPr>
          </a:p>
        </p:txBody>
      </p:sp>
    </p:spTree>
    <p:custDataLst>
      <p:tags r:id="rId4"/>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Smalltalk语言</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sym typeface="+mn-ea"/>
              </a:rPr>
              <a:t>3）应用开发环境(ADE)</a:t>
            </a:r>
            <a:endParaRPr lang="en-US" altLang="zh-CN" sz="2000" b="0" spc="0" dirty="0">
              <a:solidFill>
                <a:schemeClr val="dk1"/>
              </a:solidFill>
              <a:sym typeface="+mn-ea"/>
            </a:endParaRPr>
          </a:p>
          <a:p>
            <a:pPr lvl="1" algn="l">
              <a:buClrTx/>
              <a:buSzTx/>
            </a:pPr>
            <a:r>
              <a:rPr lang="en-US" altLang="zh-CN" sz="2000" b="0" spc="0" dirty="0">
                <a:solidFill>
                  <a:schemeClr val="dk1"/>
                </a:solidFill>
                <a:sym typeface="+mn-ea"/>
              </a:rPr>
              <a:t>由于Smalltalk的历史原因，它具有一个非常优秀的高度集成、开放的应用开发环境。由于开发环境中的浏览器、监视器以及调试器都由同样的源程序衍生出来的，不同的版本之间也具有相当好的兼容性。此外，这些工具的源程序都可以在ADE直接存取。</a:t>
            </a:r>
            <a:endParaRPr lang="en-US" altLang="zh-CN" sz="2000" b="0" spc="0" dirty="0">
              <a:solidFill>
                <a:schemeClr val="dk1"/>
              </a:solidFill>
              <a:sym typeface="+mn-ea"/>
            </a:endParaRPr>
          </a:p>
        </p:txBody>
      </p:sp>
    </p:spTree>
    <p:custDataLst>
      <p:tags r:id="rId4"/>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8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800" spc="0" dirty="0">
                <a:solidFill>
                  <a:schemeClr val="dk1"/>
                </a:solidFill>
                <a:cs typeface="微软雅黑" panose="020B0503020204020204" charset="-122"/>
                <a:sym typeface="+mn-ea"/>
              </a:rPr>
              <a:t>2. Smalltalk语言</a:t>
            </a:r>
            <a:endParaRPr lang="en-US" altLang="zh-CN" sz="28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sym typeface="+mn-ea"/>
              </a:rPr>
              <a:t>S</a:t>
            </a:r>
            <a:r>
              <a:rPr lang="en-US" altLang="zh-CN" b="0" spc="0" dirty="0">
                <a:solidFill>
                  <a:schemeClr val="dk1"/>
                </a:solidFill>
                <a:sym typeface="+mn-ea"/>
              </a:rPr>
              <a:t>malltalk </a:t>
            </a:r>
            <a:r>
              <a:rPr lang="en-US" altLang="zh-CN" b="0" spc="0" dirty="0" err="1">
                <a:solidFill>
                  <a:schemeClr val="dk1"/>
                </a:solidFill>
                <a:sym typeface="+mn-ea"/>
              </a:rPr>
              <a:t>被公认为历史上第二个面向对象的程序设计语言</a:t>
            </a:r>
            <a:r>
              <a:rPr lang="zh-CN" altLang="en-US" b="0" spc="0" dirty="0">
                <a:solidFill>
                  <a:schemeClr val="dk1"/>
                </a:solidFill>
                <a:sym typeface="+mn-ea"/>
              </a:rPr>
              <a:t>，也是</a:t>
            </a:r>
            <a:r>
              <a:rPr lang="en-US" altLang="zh-CN" b="0" spc="0" dirty="0" err="1">
                <a:solidFill>
                  <a:schemeClr val="dk1"/>
                </a:solidFill>
                <a:sym typeface="+mn-ea"/>
              </a:rPr>
              <a:t>第一个真正的集成开发环境</a:t>
            </a:r>
            <a:r>
              <a:rPr lang="en-US" altLang="zh-CN" b="0" spc="0" dirty="0">
                <a:solidFill>
                  <a:schemeClr val="dk1"/>
                </a:solidFill>
                <a:sym typeface="+mn-ea"/>
              </a:rPr>
              <a:t> (IDE)。</a:t>
            </a:r>
            <a:r>
              <a:rPr lang="en-US" altLang="zh-CN" b="0" spc="0" dirty="0" err="1">
                <a:solidFill>
                  <a:schemeClr val="dk1"/>
                </a:solidFill>
                <a:sym typeface="+mn-ea"/>
              </a:rPr>
              <a:t>是由Alan</a:t>
            </a:r>
            <a:r>
              <a:rPr lang="en-US" altLang="zh-CN" b="0" spc="0" dirty="0">
                <a:solidFill>
                  <a:schemeClr val="dk1"/>
                </a:solidFill>
                <a:sym typeface="+mn-ea"/>
              </a:rPr>
              <a:t> </a:t>
            </a:r>
            <a:r>
              <a:rPr lang="en-US" altLang="zh-CN" b="0" spc="0" dirty="0" err="1">
                <a:solidFill>
                  <a:schemeClr val="dk1"/>
                </a:solidFill>
                <a:sym typeface="+mn-ea"/>
              </a:rPr>
              <a:t>Kay，Dan</a:t>
            </a:r>
            <a:r>
              <a:rPr lang="en-US" altLang="zh-CN" b="0" spc="0" dirty="0">
                <a:solidFill>
                  <a:schemeClr val="dk1"/>
                </a:solidFill>
                <a:sym typeface="+mn-ea"/>
              </a:rPr>
              <a:t> </a:t>
            </a:r>
            <a:r>
              <a:rPr lang="en-US" altLang="zh-CN" b="0" spc="0" dirty="0" err="1">
                <a:solidFill>
                  <a:schemeClr val="dk1"/>
                </a:solidFill>
                <a:sym typeface="+mn-ea"/>
              </a:rPr>
              <a:t>Ingalls，Ted</a:t>
            </a:r>
            <a:r>
              <a:rPr lang="en-US" altLang="zh-CN" b="0" spc="0" dirty="0">
                <a:solidFill>
                  <a:schemeClr val="dk1"/>
                </a:solidFill>
                <a:sym typeface="+mn-ea"/>
              </a:rPr>
              <a:t> </a:t>
            </a:r>
            <a:r>
              <a:rPr lang="en-US" altLang="zh-CN" b="0" spc="0" dirty="0" err="1">
                <a:solidFill>
                  <a:schemeClr val="dk1"/>
                </a:solidFill>
                <a:sym typeface="+mn-ea"/>
              </a:rPr>
              <a:t>Kaehler，Adele</a:t>
            </a:r>
            <a:r>
              <a:rPr lang="en-US" altLang="zh-CN" b="0" spc="0" dirty="0">
                <a:solidFill>
                  <a:schemeClr val="dk1"/>
                </a:solidFill>
                <a:sym typeface="+mn-ea"/>
              </a:rPr>
              <a:t> Goldberg 等于70年代初在Xerox </a:t>
            </a:r>
            <a:r>
              <a:rPr lang="en-US" altLang="zh-CN" b="0" spc="0" dirty="0" err="1">
                <a:solidFill>
                  <a:schemeClr val="dk1"/>
                </a:solidFill>
                <a:sym typeface="+mn-ea"/>
              </a:rPr>
              <a:t>PARC开发</a:t>
            </a:r>
            <a:r>
              <a:rPr lang="en-US" altLang="zh-CN" b="0" spc="0" dirty="0">
                <a:solidFill>
                  <a:schemeClr val="dk1"/>
                </a:solidFill>
                <a:sym typeface="+mn-ea"/>
              </a:rPr>
              <a:t>。</a:t>
            </a:r>
            <a:endParaRPr lang="en-US" altLang="zh-CN" b="0" spc="0" dirty="0">
              <a:solidFill>
                <a:schemeClr val="dk1"/>
              </a:solidFill>
              <a:sym typeface="+mn-ea"/>
            </a:endParaRPr>
          </a:p>
          <a:p>
            <a:pPr lvl="1" algn="l">
              <a:buClrTx/>
              <a:buSzTx/>
            </a:pPr>
            <a:r>
              <a:rPr lang="en-US" altLang="zh-CN" b="0" spc="0" dirty="0">
                <a:solidFill>
                  <a:schemeClr val="dk1"/>
                </a:solidFill>
                <a:sym typeface="+mn-ea"/>
              </a:rPr>
              <a:t>Smalltalk </a:t>
            </a:r>
            <a:r>
              <a:rPr lang="en-US" altLang="zh-CN" b="0" spc="0" dirty="0" err="1">
                <a:solidFill>
                  <a:schemeClr val="dk1"/>
                </a:solidFill>
                <a:sym typeface="+mn-ea"/>
              </a:rPr>
              <a:t>对其它众多的面向对象程序语言的产生起到了极大的推动作用</a:t>
            </a:r>
            <a:r>
              <a:rPr lang="zh-CN" altLang="en-US" b="0" spc="0" dirty="0">
                <a:solidFill>
                  <a:schemeClr val="dk1"/>
                </a:solidFill>
                <a:sym typeface="+mn-ea"/>
              </a:rPr>
              <a:t>， </a:t>
            </a:r>
            <a:r>
              <a:rPr lang="en-US" altLang="zh-CN" b="0" spc="0" dirty="0" err="1">
                <a:solidFill>
                  <a:schemeClr val="dk1"/>
                </a:solidFill>
                <a:sym typeface="+mn-ea"/>
              </a:rPr>
              <a:t>如Objective-C、Actor、Java</a:t>
            </a:r>
            <a:r>
              <a:rPr lang="en-US" altLang="zh-CN" b="0" spc="0" dirty="0">
                <a:solidFill>
                  <a:schemeClr val="dk1"/>
                </a:solidFill>
                <a:sym typeface="+mn-ea"/>
              </a:rPr>
              <a:t> </a:t>
            </a:r>
            <a:r>
              <a:rPr lang="en-US" altLang="zh-CN" b="0" spc="0" dirty="0" err="1">
                <a:solidFill>
                  <a:schemeClr val="dk1"/>
                </a:solidFill>
                <a:sym typeface="+mn-ea"/>
              </a:rPr>
              <a:t>和Ruby等</a:t>
            </a:r>
            <a:r>
              <a:rPr lang="en-US" altLang="zh-CN" b="0" spc="0" dirty="0">
                <a:solidFill>
                  <a:schemeClr val="dk1"/>
                </a:solidFill>
                <a:sym typeface="+mn-ea"/>
              </a:rPr>
              <a:t>。</a:t>
            </a:r>
            <a:endParaRPr lang="en-US" altLang="zh-CN" b="0" spc="0" dirty="0">
              <a:solidFill>
                <a:schemeClr val="dk1"/>
              </a:solidFill>
              <a:sym typeface="+mn-ea"/>
            </a:endParaRPr>
          </a:p>
          <a:p>
            <a:pPr lvl="1" algn="l">
              <a:buClrTx/>
              <a:buSzTx/>
            </a:pPr>
            <a:r>
              <a:rPr lang="en-US" altLang="zh-CN" b="0" spc="0" dirty="0" err="1">
                <a:solidFill>
                  <a:schemeClr val="dk1"/>
                </a:solidFill>
                <a:sym typeface="+mn-ea"/>
              </a:rPr>
              <a:t>90年代的许多软件开发思想均得益于Smalltalk，例如设计模式(Design Patterns)，极限编程（Extreme Programming，XP）和软件重构（Refactoring）等。</a:t>
            </a:r>
            <a:endParaRPr lang="en-US" altLang="zh-CN" b="0" spc="0" dirty="0" err="1">
              <a:solidFill>
                <a:schemeClr val="dk1"/>
              </a:solidFill>
              <a:sym typeface="+mn-ea"/>
            </a:endParaRPr>
          </a:p>
        </p:txBody>
      </p:sp>
    </p:spTree>
    <p:custDataLst>
      <p:tags r:id="rId4"/>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500" spc="0" dirty="0">
                <a:solidFill>
                  <a:schemeClr val="dk1"/>
                </a:solidFill>
                <a:cs typeface="微软雅黑" panose="020B0503020204020204" charset="-122"/>
                <a:sym typeface="+mn-ea"/>
              </a:rPr>
              <a:t>3. C++程序设计语言</a:t>
            </a:r>
            <a:endParaRPr lang="en-US" altLang="zh-CN" sz="2500" spc="0" dirty="0">
              <a:solidFill>
                <a:schemeClr val="dk1"/>
              </a:solidFill>
              <a:cs typeface="微软雅黑" panose="020B0503020204020204" charset="-122"/>
              <a:sym typeface="+mn-ea"/>
            </a:endParaRPr>
          </a:p>
          <a:p>
            <a:pPr lvl="1" algn="l">
              <a:buClrTx/>
              <a:buSzTx/>
            </a:pPr>
            <a:r>
              <a:rPr lang="zh-CN" altLang="en-US" sz="2100" b="0" spc="0" dirty="0">
                <a:solidFill>
                  <a:schemeClr val="dk1"/>
                </a:solidFill>
                <a:sym typeface="+mn-ea"/>
              </a:rPr>
              <a:t>由于C语言是一门通用的计算机编程语言，其应用十分广泛。所以，面向对象语言出现以后，出现了多种不同的基于C语言的面向对象设计语言。这些语言以C语言为基础，以不同的方式扩充了对象的概念框架，从而构成了不同的面向对象语言。</a:t>
            </a:r>
            <a:endParaRPr lang="zh-CN" altLang="en-US" sz="2100" b="0" spc="0" dirty="0">
              <a:solidFill>
                <a:schemeClr val="dk1"/>
              </a:solidFill>
              <a:sym typeface="+mn-ea"/>
            </a:endParaRPr>
          </a:p>
          <a:p>
            <a:pPr lvl="1" algn="l">
              <a:buClrTx/>
              <a:buSzTx/>
            </a:pPr>
            <a:r>
              <a:rPr lang="zh-CN" altLang="en-US" sz="2100" b="0" spc="0" dirty="0">
                <a:solidFill>
                  <a:schemeClr val="dk1"/>
                </a:solidFill>
                <a:sym typeface="+mn-ea"/>
              </a:rPr>
              <a:t>人们也将这种从C++扩充出来的语言称为C族语言。常见的C族语言包括：Object C、C++、C#和Java等程序设计语言。</a:t>
            </a:r>
            <a:endParaRPr lang="zh-CN" altLang="en-US" sz="2100" b="0" spc="0" dirty="0">
              <a:solidFill>
                <a:schemeClr val="dk1"/>
              </a:solidFill>
              <a:sym typeface="+mn-ea"/>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2"/>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对象的状态</a:t>
            </a:r>
            <a:endParaRPr lang="en-US" altLang="zh-CN" sz="2400" spc="0" dirty="0">
              <a:solidFill>
                <a:schemeClr val="dk1"/>
              </a:solidFill>
              <a:cs typeface="微软雅黑" panose="020B0503020204020204" charset="-122"/>
              <a:sym typeface="+mn-ea"/>
            </a:endParaRPr>
          </a:p>
          <a:p>
            <a:pPr lvl="1" algn="l">
              <a:buClrTx/>
              <a:buSzTx/>
            </a:pPr>
            <a:r>
              <a:rPr lang="zh-CN" altLang="en-US" sz="2000" spc="0" dirty="0">
                <a:solidFill>
                  <a:schemeClr val="dk1"/>
                </a:solidFill>
                <a:cs typeface="等线" panose="02010600030101010101" pitchFamily="2" charset="-122"/>
                <a:sym typeface="+mn-ea"/>
              </a:rPr>
              <a:t>对象的状态（status）</a:t>
            </a:r>
            <a:r>
              <a:rPr lang="zh-CN" altLang="en-US" sz="2000" b="0" spc="0" dirty="0">
                <a:solidFill>
                  <a:schemeClr val="dk1"/>
                </a:solidFill>
                <a:cs typeface="等线" panose="02010600030101010101" pitchFamily="2" charset="-122"/>
                <a:sym typeface="+mn-ea"/>
              </a:rPr>
              <a:t>是指一个对象的属性在某一时刻的取值或某些属性值所满足的条件。</a:t>
            </a:r>
            <a:endParaRPr lang="zh-CN" altLang="en-US" sz="2000" b="0" spc="0" dirty="0">
              <a:solidFill>
                <a:schemeClr val="dk1"/>
              </a:solidFill>
              <a:cs typeface="等线" panose="02010600030101010101" pitchFamily="2" charset="-122"/>
              <a:sym typeface="+mn-ea"/>
            </a:endParaRPr>
          </a:p>
          <a:p>
            <a:pPr lvl="1" algn="l">
              <a:buClrTx/>
              <a:buSzTx/>
            </a:pPr>
            <a:r>
              <a:rPr lang="zh-CN" altLang="en-US" sz="2000" b="0" spc="0" dirty="0">
                <a:solidFill>
                  <a:schemeClr val="dk1"/>
                </a:solidFill>
                <a:cs typeface="等线" panose="02010600030101010101" pitchFamily="2" charset="-122"/>
                <a:sym typeface="+mn-ea"/>
              </a:rPr>
              <a:t>显然，任何对象的状态都是由这个对象属性值决定的。</a:t>
            </a:r>
            <a:endParaRPr lang="zh-CN" altLang="en-US" sz="2000" b="0" spc="0" dirty="0">
              <a:solidFill>
                <a:schemeClr val="dk1"/>
              </a:solidFill>
              <a:cs typeface="等线" panose="02010600030101010101" pitchFamily="2" charset="-122"/>
              <a:sym typeface="+mn-ea"/>
            </a:endParaRPr>
          </a:p>
          <a:p>
            <a:pPr lvl="1" algn="l">
              <a:buClrTx/>
              <a:buSzTx/>
            </a:pPr>
            <a:r>
              <a:rPr lang="zh-CN" altLang="en-US" sz="2000" b="0" spc="0" dirty="0">
                <a:solidFill>
                  <a:schemeClr val="dk1"/>
                </a:solidFill>
                <a:cs typeface="等线" panose="02010600030101010101" pitchFamily="2" charset="-122"/>
                <a:sym typeface="+mn-ea"/>
              </a:rPr>
              <a:t>一般情况下，一个对象有多个不同的状态。</a:t>
            </a:r>
            <a:endParaRPr lang="zh-CN" altLang="en-US" sz="2000" b="0" spc="0" dirty="0">
              <a:solidFill>
                <a:schemeClr val="dk1"/>
              </a:solidFill>
              <a:cs typeface="等线" panose="02010600030101010101" pitchFamily="2" charset="-122"/>
              <a:sym typeface="+mn-ea"/>
            </a:endParaRPr>
          </a:p>
          <a:p>
            <a:pPr lvl="1" algn="l">
              <a:buClrTx/>
              <a:buSzTx/>
            </a:pPr>
            <a:r>
              <a:rPr lang="zh-CN" altLang="en-US" sz="2000" b="0" spc="0" dirty="0">
                <a:solidFill>
                  <a:schemeClr val="dk1"/>
                </a:solidFill>
                <a:cs typeface="等线" panose="02010600030101010101" pitchFamily="2" charset="-122"/>
                <a:sym typeface="+mn-ea"/>
              </a:rPr>
              <a:t>例如，图书管理系统中的图书就可能具有借出（Lend）、被预定（Reserve）和就绪（Ready）等几种不同的状态。</a:t>
            </a:r>
            <a:endParaRPr lang="zh-CN" altLang="en-US" sz="2000" b="0" spc="0" dirty="0">
              <a:solidFill>
                <a:schemeClr val="dk1"/>
              </a:solidFill>
              <a:cs typeface="等线" panose="02010600030101010101" pitchFamily="2" charset="-122"/>
              <a:sym typeface="+mn-ea"/>
            </a:endParaRPr>
          </a:p>
        </p:txBody>
      </p:sp>
    </p:spTree>
    <p:custDataLst>
      <p:tags r:id="rId3"/>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 C++程序设计语言</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C++程序设计语言是对C语言的继承，它既可以过程化编程，又可以基于对象编程，还可以进行以继承和多态为特点的面向对象编程，当然也可以混合编程。C++不仅拥有计算机高效运行的实用性特征，同时还致力于提高大规模程序的编程质量与程序设计语言的问题描述能力。</a:t>
            </a:r>
            <a:endParaRPr lang="en-US" altLang="zh-CN" sz="20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C++程序设计语言具有支持数据封装藏、继承、多态和重用等面向对象特征。特别的是，C++还支持多继承。</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 C++程序设计语言</a:t>
            </a:r>
            <a:endParaRPr lang="en-US" altLang="zh-CN" sz="2400" spc="0" dirty="0">
              <a:solidFill>
                <a:schemeClr val="dk1"/>
              </a:solidFill>
              <a:cs typeface="微软雅黑" panose="020B0503020204020204" charset="-122"/>
              <a:sym typeface="+mn-ea"/>
            </a:endParaRPr>
          </a:p>
          <a:p>
            <a:pPr lvl="1" algn="l">
              <a:buClrTx/>
              <a:buSzTx/>
            </a:pPr>
            <a:r>
              <a:rPr lang="zh-CN" altLang="en-US" sz="2100" b="0" spc="0" dirty="0">
                <a:solidFill>
                  <a:schemeClr val="dk1"/>
                </a:solidFill>
                <a:sym typeface="+mn-ea"/>
              </a:rPr>
              <a:t>其主要优点是，C++是在C语言的基础上开发的一种面向对象编程语言，其应用领域十分广泛。C++语言灵活，运算符和数据结构丰富、具有结构化控制语句、程序执行效率高，而且同时具有高级语言与汇编语言的优点。</a:t>
            </a:r>
            <a:endParaRPr lang="zh-CN" altLang="en-US" sz="2100" b="0" spc="0" dirty="0">
              <a:solidFill>
                <a:schemeClr val="dk1"/>
              </a:solidFill>
              <a:sym typeface="+mn-ea"/>
            </a:endParaRPr>
          </a:p>
          <a:p>
            <a:pPr lvl="1" algn="l">
              <a:buClrTx/>
              <a:buSzTx/>
            </a:pPr>
            <a:r>
              <a:rPr lang="zh-CN" altLang="en-US" sz="2100" b="0" spc="0" dirty="0">
                <a:solidFill>
                  <a:schemeClr val="dk1"/>
                </a:solidFill>
                <a:sym typeface="+mn-ea"/>
              </a:rPr>
              <a:t>C++的主要缺点是缺少自动垃圾回收机制，设计出来的软件容易造成内存泄漏（Memory Leak）。从而影响软件的可靠性。同时也是这一原因，使得优秀的C++程序员成为稀缺资源。</a:t>
            </a:r>
            <a:endParaRPr lang="zh-CN" altLang="en-US" sz="2100" b="0" spc="0" dirty="0">
              <a:solidFill>
                <a:schemeClr val="dk1"/>
              </a:solidFill>
              <a:sym typeface="+mn-ea"/>
            </a:endParaRPr>
          </a:p>
        </p:txBody>
      </p:sp>
    </p:spTree>
    <p:custDataLst>
      <p:tags r:id="rId4"/>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7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3400" spc="0" dirty="0">
                <a:solidFill>
                  <a:schemeClr val="dk1"/>
                </a:solidFill>
                <a:cs typeface="微软雅黑" panose="020B0503020204020204" charset="-122"/>
                <a:sym typeface="+mn-ea"/>
              </a:rPr>
              <a:t>4. C#程序设计语言</a:t>
            </a:r>
            <a:endParaRPr lang="en-US" altLang="zh-CN" sz="3400" spc="0" dirty="0">
              <a:solidFill>
                <a:schemeClr val="dk1"/>
              </a:solidFill>
              <a:cs typeface="微软雅黑" panose="020B0503020204020204" charset="-122"/>
              <a:sym typeface="+mn-ea"/>
            </a:endParaRPr>
          </a:p>
          <a:p>
            <a:pPr lvl="1" algn="l">
              <a:buClrTx/>
              <a:buSzTx/>
            </a:pPr>
            <a:r>
              <a:rPr lang="en-US" altLang="zh-CN" sz="2500" b="0" spc="0" dirty="0">
                <a:solidFill>
                  <a:schemeClr val="dk1"/>
                </a:solidFill>
                <a:sym typeface="+mn-ea"/>
              </a:rPr>
              <a:t>C#程序设计语言是微软公司开发的一种现代面向对象且类型安全的程序设计语言。</a:t>
            </a:r>
            <a:endParaRPr lang="en-US" altLang="zh-CN" sz="2500" b="0" spc="0" dirty="0">
              <a:solidFill>
                <a:schemeClr val="dk1"/>
              </a:solidFill>
              <a:sym typeface="+mn-ea"/>
            </a:endParaRPr>
          </a:p>
          <a:p>
            <a:pPr lvl="1" algn="l">
              <a:buClrTx/>
              <a:buSzTx/>
            </a:pPr>
            <a:r>
              <a:rPr lang="en-US" altLang="zh-CN" sz="2500" b="0" spc="0" dirty="0">
                <a:solidFill>
                  <a:schemeClr val="dk1"/>
                </a:solidFill>
                <a:sym typeface="+mn-ea"/>
              </a:rPr>
              <a:t>C#不仅是一种面向对象的程序设计语言，C#也是一种对面向组件(Component-Oriented)的语言。</a:t>
            </a:r>
            <a:endParaRPr lang="en-US" altLang="zh-CN" sz="2500" b="0" spc="0" dirty="0">
              <a:solidFill>
                <a:schemeClr val="dk1"/>
              </a:solidFill>
              <a:sym typeface="+mn-ea"/>
            </a:endParaRPr>
          </a:p>
          <a:p>
            <a:pPr lvl="1" algn="l">
              <a:buClrTx/>
              <a:buSzTx/>
            </a:pPr>
            <a:r>
              <a:rPr lang="en-US" altLang="zh-CN" sz="2500" b="0" spc="0" dirty="0">
                <a:solidFill>
                  <a:schemeClr val="dk1"/>
                </a:solidFill>
                <a:sym typeface="+mn-ea"/>
              </a:rPr>
              <a:t>现代软件已经越来越依赖这种具有自包含和自描述功能包形式的软件组件。</a:t>
            </a:r>
            <a:endParaRPr lang="en-US" altLang="zh-CN" sz="2500" b="0" spc="0" dirty="0">
              <a:solidFill>
                <a:schemeClr val="dk1"/>
              </a:solidFill>
              <a:sym typeface="+mn-ea"/>
            </a:endParaRPr>
          </a:p>
          <a:p>
            <a:pPr lvl="1" algn="l">
              <a:buClrTx/>
              <a:buSzTx/>
            </a:pPr>
            <a:r>
              <a:rPr lang="en-US" altLang="zh-CN" sz="2500" b="0" spc="0" dirty="0">
                <a:solidFill>
                  <a:schemeClr val="dk1"/>
                </a:solidFill>
                <a:sym typeface="+mn-ea"/>
              </a:rPr>
              <a:t>这种组件的关键之处在于，它们可以通过属性、方法和事件等概念来提供编程模型；它们还具有提供关于组件的声明性信息的特性；</a:t>
            </a:r>
            <a:endParaRPr lang="en-US" altLang="zh-CN" sz="2500" b="0" spc="0" dirty="0">
              <a:solidFill>
                <a:schemeClr val="dk1"/>
              </a:solidFill>
              <a:sym typeface="+mn-ea"/>
            </a:endParaRPr>
          </a:p>
        </p:txBody>
      </p:sp>
    </p:spTree>
    <p:custDataLst>
      <p:tags r:id="rId4"/>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C#程序设计语言</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sym typeface="+mn-ea"/>
              </a:rPr>
              <a:t>C#语言提供的结构成分直接支持组件及其相关概念，这使得C#语言自然而然成为创建和使用软件组件的重要选择。有助于构造健壮、持久的应用程序。</a:t>
            </a:r>
            <a:endParaRPr lang="en-US" altLang="zh-CN" sz="2000" b="0" spc="0" dirty="0">
              <a:solidFill>
                <a:schemeClr val="dk1"/>
              </a:solidFill>
              <a:sym typeface="+mn-ea"/>
            </a:endParaRPr>
          </a:p>
          <a:p>
            <a:pPr lvl="1" algn="l">
              <a:buClrTx/>
              <a:buSzTx/>
            </a:pPr>
            <a:r>
              <a:rPr lang="en-US" altLang="zh-CN" sz="2000" b="0" spc="0" dirty="0">
                <a:solidFill>
                  <a:schemeClr val="dk1"/>
                </a:solidFill>
                <a:sym typeface="+mn-ea"/>
              </a:rPr>
              <a:t>C#还提供了垃圾自动回收(Garbage collection)、异常处理(Exception Handling)和类型安全 (Type Safe)等三大机制。</a:t>
            </a:r>
            <a:endParaRPr lang="en-US" altLang="zh-CN" sz="2000" b="0" spc="0" dirty="0">
              <a:solidFill>
                <a:schemeClr val="dk1"/>
              </a:solidFill>
              <a:sym typeface="+mn-ea"/>
            </a:endParaRPr>
          </a:p>
          <a:p>
            <a:pPr lvl="0" algn="l">
              <a:buClrTx/>
              <a:buSzTx/>
            </a:pPr>
            <a:endParaRPr lang="en-US" altLang="zh-CN"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C#程序设计语言</a:t>
            </a:r>
            <a:endParaRPr lang="en-US" altLang="zh-CN" sz="2400" spc="0" dirty="0">
              <a:solidFill>
                <a:schemeClr val="dk1"/>
              </a:solidFill>
              <a:cs typeface="微软雅黑" panose="020B0503020204020204" charset="-122"/>
              <a:sym typeface="+mn-ea"/>
            </a:endParaRPr>
          </a:p>
          <a:p>
            <a:pPr lvl="1" algn="l">
              <a:buClrTx/>
              <a:buSzTx/>
            </a:pPr>
            <a:r>
              <a:rPr lang="en-US" altLang="zh-CN" sz="2000" spc="0" dirty="0">
                <a:solidFill>
                  <a:schemeClr val="dk1"/>
                </a:solidFill>
                <a:sym typeface="+mn-ea"/>
              </a:rPr>
              <a:t>1）垃圾自动回收机制  </a:t>
            </a:r>
            <a:r>
              <a:rPr lang="en-US" altLang="zh-CN" sz="2000" b="0" spc="0" dirty="0" err="1">
                <a:solidFill>
                  <a:schemeClr val="dk1"/>
                </a:solidFill>
                <a:sym typeface="+mn-ea"/>
              </a:rPr>
              <a:t>可以自动释放不再使用的对象所占用的内存，解决了C</a:t>
            </a:r>
            <a:r>
              <a:rPr lang="en-US" altLang="zh-CN" sz="2000" b="0" spc="0" dirty="0">
                <a:solidFill>
                  <a:schemeClr val="dk1"/>
                </a:solidFill>
                <a:sym typeface="+mn-ea"/>
              </a:rPr>
              <a:t>++的内存泄漏问题；</a:t>
            </a:r>
            <a:endParaRPr lang="en-US" altLang="zh-CN" sz="2000" b="0" spc="0" dirty="0">
              <a:solidFill>
                <a:schemeClr val="dk1"/>
              </a:solidFill>
              <a:sym typeface="+mn-ea"/>
            </a:endParaRPr>
          </a:p>
          <a:p>
            <a:pPr lvl="1" algn="l">
              <a:buClrTx/>
              <a:buSzTx/>
            </a:pPr>
            <a:r>
              <a:rPr lang="en-US" altLang="zh-CN" sz="2000" spc="0" dirty="0">
                <a:solidFill>
                  <a:schemeClr val="dk1"/>
                </a:solidFill>
                <a:sym typeface="+mn-ea"/>
              </a:rPr>
              <a:t>2）异常处理机制 </a:t>
            </a:r>
            <a:r>
              <a:rPr lang="en-US" altLang="zh-CN" sz="2000" b="0" spc="0" dirty="0" err="1">
                <a:solidFill>
                  <a:schemeClr val="dk1"/>
                </a:solidFill>
                <a:sym typeface="+mn-ea"/>
              </a:rPr>
              <a:t>提供了结构化和可扩展的错误检测和恢复方法，为设计高可靠性的应用程序提供了语言基础</a:t>
            </a:r>
            <a:r>
              <a:rPr lang="en-US" altLang="zh-CN" sz="2000" b="0" spc="0" dirty="0">
                <a:solidFill>
                  <a:schemeClr val="dk1"/>
                </a:solidFill>
                <a:sym typeface="+mn-ea"/>
              </a:rPr>
              <a:t>；</a:t>
            </a:r>
            <a:endParaRPr lang="en-US" altLang="zh-CN" sz="2000" b="0" spc="0" dirty="0">
              <a:solidFill>
                <a:schemeClr val="dk1"/>
              </a:solidFill>
              <a:sym typeface="+mn-ea"/>
            </a:endParaRPr>
          </a:p>
          <a:p>
            <a:pPr lvl="1" algn="l">
              <a:buClrTx/>
              <a:buSzTx/>
            </a:pPr>
            <a:r>
              <a:rPr lang="en-US" altLang="zh-CN" sz="2000" spc="0" dirty="0">
                <a:solidFill>
                  <a:schemeClr val="dk1"/>
                </a:solidFill>
                <a:sym typeface="+mn-ea"/>
              </a:rPr>
              <a:t>3）类型安全机制 </a:t>
            </a:r>
            <a:r>
              <a:rPr lang="en-US" altLang="zh-CN" sz="2000" b="0" spc="0" dirty="0" err="1">
                <a:solidFill>
                  <a:schemeClr val="dk1"/>
                </a:solidFill>
                <a:sym typeface="+mn-ea"/>
              </a:rPr>
              <a:t>可使设计出来的应用程序避免读取未初始化的变量、数组索引超出边界或执行未经检查的类型强制转换等特殊情形</a:t>
            </a:r>
            <a:r>
              <a:rPr lang="en-US" altLang="zh-CN" sz="2000" b="0" spc="0" dirty="0">
                <a:solidFill>
                  <a:schemeClr val="dk1"/>
                </a:solidFill>
                <a:sym typeface="+mn-ea"/>
              </a:rPr>
              <a:t>。</a:t>
            </a:r>
            <a:endParaRPr lang="en-US" altLang="zh-CN" sz="2000" b="0" spc="0" dirty="0">
              <a:solidFill>
                <a:schemeClr val="dk1"/>
              </a:solidFill>
              <a:sym typeface="+mn-ea"/>
            </a:endParaRPr>
          </a:p>
        </p:txBody>
      </p:sp>
    </p:spTree>
    <p:custDataLst>
      <p:tags r:id="rId4"/>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C#程序设计语言</a:t>
            </a:r>
            <a:endParaRPr lang="en-US" altLang="zh-CN" sz="240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微软雅黑" panose="020B0503020204020204" charset="-122"/>
                <a:sym typeface="+mn-ea"/>
              </a:rPr>
              <a:t>同一类型系统(Unified Type System)</a:t>
            </a:r>
            <a:endParaRPr lang="zh-CN" altLang="zh-CN" sz="2000" b="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微软雅黑" panose="020B0503020204020204" charset="-122"/>
                <a:sym typeface="+mn-ea"/>
              </a:rPr>
              <a:t>所有的C# 类型（包括诸如 int 和 double 之类的基元类型）都继承</a:t>
            </a:r>
            <a:r>
              <a:rPr lang="zh-CN" altLang="en-US" sz="2000" b="0" spc="0" dirty="0">
                <a:solidFill>
                  <a:schemeClr val="dk1"/>
                </a:solidFill>
                <a:cs typeface="微软雅黑" panose="020B0503020204020204" charset="-122"/>
                <a:sym typeface="+mn-ea"/>
              </a:rPr>
              <a:t>了</a:t>
            </a:r>
            <a:r>
              <a:rPr lang="zh-CN" altLang="zh-CN" sz="2000" b="0" spc="0" dirty="0">
                <a:solidFill>
                  <a:schemeClr val="dk1"/>
                </a:solidFill>
                <a:cs typeface="微软雅黑" panose="020B0503020204020204" charset="-122"/>
                <a:sym typeface="+mn-ea"/>
              </a:rPr>
              <a:t>惟一的Object根类型。</a:t>
            </a:r>
            <a:endParaRPr lang="zh-CN" altLang="zh-CN" sz="2000" b="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微软雅黑" panose="020B0503020204020204" charset="-122"/>
                <a:sym typeface="+mn-ea"/>
              </a:rPr>
              <a:t>这使得所有类型的对象</a:t>
            </a:r>
            <a:r>
              <a:rPr lang="zh-CN" altLang="en-US" sz="2000" b="0" spc="0" dirty="0">
                <a:solidFill>
                  <a:schemeClr val="dk1"/>
                </a:solidFill>
                <a:cs typeface="微软雅黑" panose="020B0503020204020204" charset="-122"/>
                <a:sym typeface="+mn-ea"/>
              </a:rPr>
              <a:t>均</a:t>
            </a:r>
            <a:r>
              <a:rPr lang="zh-CN" altLang="zh-CN" sz="2000" b="0" spc="0" dirty="0">
                <a:solidFill>
                  <a:schemeClr val="dk1"/>
                </a:solidFill>
                <a:cs typeface="微软雅黑" panose="020B0503020204020204" charset="-122"/>
                <a:sym typeface="+mn-ea"/>
              </a:rPr>
              <a:t>共享一组通用操作，</a:t>
            </a:r>
            <a:r>
              <a:rPr lang="zh-CN" altLang="en-US" sz="2000" b="0" spc="0" dirty="0">
                <a:solidFill>
                  <a:schemeClr val="dk1"/>
                </a:solidFill>
                <a:cs typeface="微软雅黑" panose="020B0503020204020204" charset="-122"/>
                <a:sym typeface="+mn-ea"/>
              </a:rPr>
              <a:t>使得</a:t>
            </a:r>
            <a:r>
              <a:rPr lang="zh-CN" altLang="zh-CN" sz="2000" b="0" spc="0" dirty="0">
                <a:solidFill>
                  <a:schemeClr val="dk1"/>
                </a:solidFill>
                <a:cs typeface="微软雅黑" panose="020B0503020204020204" charset="-122"/>
                <a:sym typeface="+mn-ea"/>
              </a:rPr>
              <a:t>任何类型的值都能够以一致的方式进行存储、传递和操作</a:t>
            </a:r>
            <a:r>
              <a:rPr lang="zh-CN" altLang="zh-CN" spc="0" dirty="0">
                <a:solidFill>
                  <a:schemeClr val="dk1"/>
                </a:solidFill>
                <a:cs typeface="微软雅黑" panose="020B0503020204020204" charset="-122"/>
                <a:sym typeface="+mn-ea"/>
              </a:rPr>
              <a:t>。</a:t>
            </a:r>
            <a:endParaRPr lang="zh-CN" altLang="zh-CN"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C#程序设计语言</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C# 同时支持用户定义的引用类型和值类型，既允许对象的动态分配，也允许轻量级结构的内联存储。</a:t>
            </a:r>
            <a:endParaRPr lang="en-US" altLang="zh-CN" sz="20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为了确保C#程序和库能够以兼容的方式逐步演进，C#的设计中充分强调了版本控制(Versioning)。</a:t>
            </a:r>
            <a:endParaRPr lang="en-US" altLang="zh-CN" sz="20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C#的设计在某些方面直接考虑到版本控制的需要，其中包括单独使用的virtual和override修饰符、方法重载决策规则以及对显式接口成员声明的支持。</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5. </a:t>
            </a:r>
            <a:r>
              <a:rPr lang="en-US" altLang="zh-CN" sz="2400" spc="0" dirty="0" err="1">
                <a:solidFill>
                  <a:schemeClr val="dk1"/>
                </a:solidFill>
                <a:cs typeface="微软雅黑" panose="020B0503020204020204" charset="-122"/>
                <a:sym typeface="+mn-ea"/>
              </a:rPr>
              <a:t>Java程序设计语言</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err="1">
                <a:solidFill>
                  <a:schemeClr val="dk1"/>
                </a:solidFill>
                <a:cs typeface="微软雅黑" panose="020B0503020204020204" charset="-122"/>
                <a:sym typeface="+mn-ea"/>
              </a:rPr>
              <a:t>Java语言具有很多与当今使用的大多数编程语言相通的特性。Java语言与C</a:t>
            </a:r>
            <a:r>
              <a:rPr lang="en-US" altLang="zh-CN" sz="2000" b="0" spc="0" dirty="0">
                <a:solidFill>
                  <a:schemeClr val="dk1"/>
                </a:solidFill>
                <a:cs typeface="微软雅黑" panose="020B0503020204020204" charset="-122"/>
                <a:sym typeface="+mn-ea"/>
              </a:rPr>
              <a:t>++</a:t>
            </a:r>
            <a:r>
              <a:rPr lang="en-US" altLang="zh-CN" sz="2000" b="0" spc="0" dirty="0" err="1">
                <a:solidFill>
                  <a:schemeClr val="dk1"/>
                </a:solidFill>
                <a:cs typeface="微软雅黑" panose="020B0503020204020204" charset="-122"/>
                <a:sym typeface="+mn-ea"/>
              </a:rPr>
              <a:t>和C#程序设计语言有很多的相似之处，其本身就是用相似的C和C</a:t>
            </a:r>
            <a:r>
              <a:rPr lang="en-US" altLang="zh-CN" sz="2000" b="0" spc="0" dirty="0">
                <a:solidFill>
                  <a:schemeClr val="dk1"/>
                </a:solidFill>
                <a:cs typeface="微软雅黑" panose="020B0503020204020204" charset="-122"/>
                <a:sym typeface="+mn-ea"/>
              </a:rPr>
              <a:t>++</a:t>
            </a:r>
            <a:r>
              <a:rPr lang="en-US" altLang="zh-CN" sz="2000" b="0" spc="0" dirty="0" err="1">
                <a:solidFill>
                  <a:schemeClr val="dk1"/>
                </a:solidFill>
                <a:cs typeface="微软雅黑" panose="020B0503020204020204" charset="-122"/>
                <a:sym typeface="+mn-ea"/>
              </a:rPr>
              <a:t>结构设计的</a:t>
            </a:r>
            <a:r>
              <a:rPr lang="en-US" altLang="zh-CN" sz="2000" b="0" spc="0" dirty="0">
                <a:solidFill>
                  <a:schemeClr val="dk1"/>
                </a:solidFill>
                <a:cs typeface="微软雅黑" panose="020B0503020204020204" charset="-122"/>
                <a:sym typeface="+mn-ea"/>
              </a:rPr>
              <a:t>。</a:t>
            </a:r>
            <a:endParaRPr lang="en-US" altLang="zh-CN" sz="20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Java语言最初的目标只是为了给万维网创建Applet工具而定义的一种语言。Applet是一种运行在Web页面中的小应用程序。下载之后，它可以在不使用Web服务器资源的情况下，在浏览器页面中执行任务并与用户进行交互。</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b="0" spc="0" dirty="0">
                <a:solidFill>
                  <a:schemeClr val="dk1"/>
                </a:solidFill>
                <a:cs typeface="微软雅黑" panose="020B0503020204020204" charset="-122"/>
                <a:sym typeface="+mn-ea"/>
              </a:rPr>
              <a:t>5. Java程序设计语言</a:t>
            </a:r>
            <a:endParaRPr lang="en-US" altLang="zh-CN" sz="24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Java语言对于Web这样的分布式网络环境确实有非常重要的价值。然而，它已经远远超越了这个领域，成为了一种强大的通用编程语言，适用于构建各种不依赖于网络特性的应用，并可满足其它应用的不同需求。它在远程主机上以安全的方式执行下载代码的能力正是许多组织的关键需求。</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5. Java程序设计语言</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有些团队甚至将Java作为一种通用编程语言，用于开发对机器无关性要求不高的项目。Java语言易于编程，安全性强，可用于快速地开发工作代码。它同样具有垃圾回收和类型安全引用这样的特性，某些常见的编程错误在Java中是不会发生的。对多线程的支持满足了基于网络和图形化用户界面的现代应用的需要，因为这些应用必须同时执行多个任务; 异常处理机制使得处理错误情况的任务变得简单易行。尽管其内置工具非常强大，Java依然是一种简单的语言，程序员可以很快就精通它。</a:t>
            </a: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对象的状态</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对于任何两个对象来说，只有当它们所拥有的属性及属性值完全相同时，才可以说这两个对象的状态完全相同。</a:t>
            </a:r>
            <a:endParaRPr lang="zh-CN" altLang="en-US" sz="2000" b="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值得注意的是，两个状态相同的对象不等同于它们是同一个对象，判断两个对象是否是同一个对象，不仅仅要看它们的属性值，还要它们存在的在时间和存在空间。</a:t>
            </a:r>
            <a:endParaRPr lang="zh-CN" altLang="en-US" sz="2000" b="0" spc="0" dirty="0">
              <a:solidFill>
                <a:schemeClr val="dk1"/>
              </a:solidFill>
              <a:cs typeface="微软雅黑" panose="020B0503020204020204" charset="-122"/>
              <a:sym typeface="+mn-ea"/>
            </a:endParaRPr>
          </a:p>
          <a:p>
            <a:pPr lvl="1" algn="l">
              <a:buClrTx/>
              <a:buSzTx/>
            </a:pP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1.2.3 面向对象程序设计语言</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8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以上简单介绍了Simula、Samlltalk、C++、C#和Java等几种典型的面向对象程序设计语言及其特性。</a:t>
            </a:r>
            <a:endParaRPr lang="zh-CN" altLang="en-US"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1" algn="l">
              <a:buClrTx/>
              <a:buSzTx/>
            </a:pPr>
            <a:r>
              <a:rPr lang="zh-CN" altLang="en-US"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这些语言中，目前最流行的是C++、C#和Java这三种程序设计语言。这几种程序设计语言通常被作为软件开发项目的首选语言。</a:t>
            </a:r>
            <a:endParaRPr lang="zh-CN" altLang="en-US"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1" algn="l">
              <a:buClrTx/>
              <a:buSzTx/>
            </a:pPr>
            <a:r>
              <a:rPr lang="zh-CN" altLang="en-US"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除了上述介绍的面向对象程序设计语言之外，还有一些所谓的基于对象的程序设计语言，例如PowerBuilder和Visual Basic等。</a:t>
            </a:r>
            <a:endParaRPr lang="zh-CN" altLang="en-US"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1" algn="l">
              <a:buClrTx/>
              <a:buSzTx/>
            </a:pPr>
            <a:r>
              <a:rPr lang="zh-CN" altLang="en-US"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事实上，在实际的软件项目开发过程中，每种语言都有不同的编译器版本、集成环境和资源库等多方面的选择，但所有这些选择所依据的面向对象思想和开发方法都是基本相同的，或是语言无关的。</a:t>
            </a:r>
            <a:endParaRPr lang="zh-CN" altLang="en-US"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p:txBody>
      </p:sp>
    </p:spTree>
    <p:custDataLst>
      <p:tags r:id="rId4"/>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graphicFrame>
        <p:nvGraphicFramePr>
          <p:cNvPr id="9" name="图示 8"/>
          <p:cNvGraphicFramePr/>
          <p:nvPr/>
        </p:nvGraphicFramePr>
        <p:xfrm>
          <a:off x="822960" y="1650365"/>
          <a:ext cx="7819390" cy="3988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8"/>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Coad-Yourdon方法</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Coad-Yourdon方法是由Peter Coad和Edward Yourdon 在1991年提出的，是一种渐进的面向对象分析与设计方法。</a:t>
            </a:r>
            <a:endParaRPr lang="en-US" altLang="zh-CN" sz="20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Coad-Yourdon方法将整个开发过程划分为分析和设计两个阶段。</a:t>
            </a:r>
            <a:endParaRPr lang="en-US" altLang="zh-CN" sz="20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在分析阶段，主要利用定义主题、发现和标识对象、标识服务、标识结构和标识属性等五个层次的活动来定义和描述系统的结构和行为。在设计阶段中，则在将系统划分为问题论域、用户界面、任务管理和数据管理等四个组成部分的基础上，持续和细化这五个层次的活动，完成整个系统的设计。</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71614"/>
            <a:ext cx="8140700" cy="722254"/>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800" spc="0" dirty="0">
                <a:solidFill>
                  <a:schemeClr val="dk1"/>
                </a:solidFill>
                <a:cs typeface="微软雅黑" panose="020B0503020204020204" charset="-122"/>
                <a:sym typeface="+mn-ea"/>
              </a:rPr>
              <a:t>1. Coad-</a:t>
            </a:r>
            <a:r>
              <a:rPr lang="en-US" altLang="zh-CN" sz="2800" spc="0" dirty="0" err="1">
                <a:solidFill>
                  <a:schemeClr val="dk1"/>
                </a:solidFill>
                <a:cs typeface="微软雅黑" panose="020B0503020204020204" charset="-122"/>
                <a:sym typeface="+mn-ea"/>
              </a:rPr>
              <a:t>Yourdon方法</a:t>
            </a:r>
            <a:endParaRPr lang="en-US" altLang="zh-CN" sz="2000" spc="0" dirty="0">
              <a:solidFill>
                <a:schemeClr val="dk1"/>
              </a:solidFill>
              <a:cs typeface="微软雅黑" panose="020B0503020204020204" charset="-122"/>
              <a:sym typeface="+mn-ea"/>
            </a:endParaRPr>
          </a:p>
          <a:p>
            <a:pPr lvl="1"/>
            <a:endParaRPr lang="en-US" altLang="zh-CN" sz="2000" spc="0" dirty="0">
              <a:solidFill>
                <a:schemeClr val="dk1"/>
              </a:solidFill>
              <a:cs typeface="微软雅黑" panose="020B0503020204020204" charset="-122"/>
              <a:sym typeface="+mn-ea"/>
            </a:endParaRPr>
          </a:p>
          <a:p>
            <a:pPr lvl="1"/>
            <a:endParaRPr lang="en-US" altLang="zh-CN" sz="2000" spc="0" dirty="0">
              <a:solidFill>
                <a:schemeClr val="dk1"/>
              </a:solidFill>
              <a:cs typeface="微软雅黑" panose="020B0503020204020204" charset="-122"/>
              <a:sym typeface="+mn-ea"/>
            </a:endParaRPr>
          </a:p>
          <a:p>
            <a:pPr lvl="1"/>
            <a:endParaRPr lang="en-US" altLang="zh-CN" sz="2000" spc="0" dirty="0">
              <a:solidFill>
                <a:schemeClr val="dk1"/>
              </a:solidFill>
              <a:cs typeface="微软雅黑" panose="020B0503020204020204" charset="-122"/>
              <a:sym typeface="+mn-ea"/>
            </a:endParaRPr>
          </a:p>
          <a:p>
            <a:pPr lvl="1" algn="l">
              <a:buClrTx/>
              <a:buSzTx/>
            </a:pPr>
            <a:endParaRPr lang="en-US" altLang="zh-CN" sz="2000" spc="0" dirty="0">
              <a:solidFill>
                <a:schemeClr val="dk1"/>
              </a:solidFill>
              <a:cs typeface="微软雅黑" panose="020B0503020204020204" charset="-122"/>
              <a:sym typeface="+mn-ea"/>
            </a:endParaRPr>
          </a:p>
        </p:txBody>
      </p:sp>
      <p:graphicFrame>
        <p:nvGraphicFramePr>
          <p:cNvPr id="11" name="图示 10"/>
          <p:cNvGraphicFramePr/>
          <p:nvPr/>
        </p:nvGraphicFramePr>
        <p:xfrm>
          <a:off x="529827" y="2144799"/>
          <a:ext cx="8140700" cy="43946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9"/>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Coad-Yourdon方法</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Coad-Yourdon方法中涉及到的主要概念如下：</a:t>
            </a:r>
            <a:endParaRPr lang="en-US" altLang="zh-CN" sz="2000" b="0" spc="0" dirty="0">
              <a:solidFill>
                <a:schemeClr val="dk1"/>
              </a:solidFill>
              <a:cs typeface="微软雅黑" panose="020B0503020204020204" charset="-122"/>
              <a:sym typeface="+mn-ea"/>
            </a:endParaRPr>
          </a:p>
          <a:p>
            <a:pPr lvl="1" algn="l">
              <a:buClrTx/>
              <a:buSzTx/>
            </a:pPr>
            <a:r>
              <a:rPr lang="en-US" altLang="zh-CN" sz="2000" spc="0" dirty="0">
                <a:solidFill>
                  <a:schemeClr val="dk1"/>
                </a:solidFill>
                <a:cs typeface="微软雅黑" panose="020B0503020204020204" charset="-122"/>
                <a:sym typeface="+mn-ea"/>
              </a:rPr>
              <a:t>(1)主题层</a:t>
            </a:r>
            <a:endParaRPr lang="en-US" altLang="zh-CN" sz="2000" spc="0" dirty="0">
              <a:solidFill>
                <a:schemeClr val="dk1"/>
              </a:solidFill>
              <a:cs typeface="微软雅黑" panose="020B0503020204020204" charset="-122"/>
              <a:sym typeface="+mn-ea"/>
            </a:endParaRPr>
          </a:p>
          <a:p>
            <a:pPr lvl="1" algn="l">
              <a:buClrTx/>
              <a:buSzTx/>
            </a:pPr>
            <a:r>
              <a:rPr lang="en-US" altLang="zh-CN" sz="2000" b="0" spc="0" dirty="0">
                <a:solidFill>
                  <a:srgbClr val="FF0000"/>
                </a:solidFill>
                <a:cs typeface="微软雅黑" panose="020B0503020204020204" charset="-122"/>
                <a:sym typeface="+mn-ea"/>
              </a:rPr>
              <a:t>主题</a:t>
            </a:r>
            <a:r>
              <a:rPr lang="en-US" altLang="zh-CN" sz="2000" b="0" spc="0" dirty="0">
                <a:solidFill>
                  <a:schemeClr val="dk1"/>
                </a:solidFill>
                <a:cs typeface="微软雅黑" panose="020B0503020204020204" charset="-122"/>
                <a:sym typeface="+mn-ea"/>
              </a:rPr>
              <a:t>是对目标系统的结构和行为的一种较高层次的抽象，可以看成是一组关系密切的类组成的集合。将一个系统划分成若干个主题，可以看成是对系统结构进行的一个划分，不同的类（或对象）组合构成不同的主题，所有主题构成了系统的主题层。</a:t>
            </a:r>
            <a:endParaRPr lang="en-US" altLang="zh-CN" sz="20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主题层的主要工作就是通过定义目标系统的主题实现对系统结构的划分，给出系统的整体框架，从而建立系统结构的概念模型。</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Coad-Yourdon方法</a:t>
            </a:r>
            <a:endParaRPr lang="en-US" altLang="zh-CN" sz="2400" spc="0" dirty="0">
              <a:solidFill>
                <a:schemeClr val="dk1"/>
              </a:solidFill>
              <a:cs typeface="微软雅黑" panose="020B0503020204020204" charset="-122"/>
              <a:sym typeface="+mn-ea"/>
            </a:endParaRPr>
          </a:p>
          <a:p>
            <a:pPr lvl="1" algn="l">
              <a:buClrTx/>
              <a:buSzTx/>
            </a:pPr>
            <a:r>
              <a:rPr lang="en-US" altLang="zh-CN" sz="2000" spc="0" dirty="0">
                <a:solidFill>
                  <a:schemeClr val="dk1"/>
                </a:solidFill>
                <a:cs typeface="微软雅黑" panose="020B0503020204020204" charset="-122"/>
                <a:sym typeface="+mn-ea"/>
              </a:rPr>
              <a:t>(2)</a:t>
            </a:r>
            <a:r>
              <a:rPr lang="en-US" altLang="zh-CN" sz="2000" spc="0" dirty="0" err="1">
                <a:solidFill>
                  <a:schemeClr val="dk1"/>
                </a:solidFill>
                <a:cs typeface="微软雅黑" panose="020B0503020204020204" charset="-122"/>
                <a:sym typeface="+mn-ea"/>
              </a:rPr>
              <a:t>对象层</a:t>
            </a:r>
            <a:endParaRPr lang="en-US" altLang="zh-CN" sz="20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对象层的主要工作是发现和描述对象和类，这可以从应用领域开始，逐步发现和识别基础类和对象，以确定形成整个应用的基础。这个层次的活动要通过分析问题域中目标系统的责任、环境以及系统与环境之间的关系，从而确定对系统有用的类、对象及其责任。</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Coad-Yourdon方法</a:t>
            </a:r>
            <a:endParaRPr lang="en-US" altLang="zh-CN" sz="2400" spc="0" dirty="0">
              <a:solidFill>
                <a:schemeClr val="dk1"/>
              </a:solidFill>
              <a:cs typeface="微软雅黑" panose="020B0503020204020204" charset="-122"/>
              <a:sym typeface="+mn-ea"/>
            </a:endParaRPr>
          </a:p>
          <a:p>
            <a:pPr lvl="1" algn="l">
              <a:buClrTx/>
              <a:buSzTx/>
            </a:pPr>
            <a:r>
              <a:rPr lang="en-US" altLang="zh-CN" sz="2000" spc="0" dirty="0">
                <a:solidFill>
                  <a:schemeClr val="dk1"/>
                </a:solidFill>
                <a:cs typeface="微软雅黑" panose="020B0503020204020204" charset="-122"/>
                <a:sym typeface="+mn-ea"/>
              </a:rPr>
              <a:t>(3)服务层</a:t>
            </a:r>
            <a:endParaRPr lang="en-US" altLang="zh-CN" sz="20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一个对象对外提供的服务是指对象收到消息后所执行的操作，它描述了系统需要执行的功能和处理。定义服务的目的在于定义对象的行为之间的消息链接。其具体步骤包括标识对象状态、标识必要的服务、标识消息链接和对服务的描述。</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725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900" spc="0" dirty="0">
                <a:solidFill>
                  <a:schemeClr val="dk1"/>
                </a:solidFill>
                <a:cs typeface="微软雅黑" panose="020B0503020204020204" charset="-122"/>
                <a:sym typeface="+mn-ea"/>
              </a:rPr>
              <a:t>1. Coad-Yourdon方法</a:t>
            </a:r>
            <a:endParaRPr lang="en-US" altLang="zh-CN" sz="2900" spc="0" dirty="0">
              <a:solidFill>
                <a:schemeClr val="dk1"/>
              </a:solidFill>
              <a:cs typeface="微软雅黑" panose="020B0503020204020204" charset="-122"/>
              <a:sym typeface="+mn-ea"/>
            </a:endParaRPr>
          </a:p>
          <a:p>
            <a:pPr lvl="1" algn="l">
              <a:buClrTx/>
              <a:buSzTx/>
            </a:pPr>
            <a:r>
              <a:rPr lang="en-US" altLang="zh-CN" spc="0" dirty="0">
                <a:solidFill>
                  <a:schemeClr val="dk1"/>
                </a:solidFill>
                <a:cs typeface="微软雅黑" panose="020B0503020204020204" charset="-122"/>
                <a:sym typeface="+mn-ea"/>
              </a:rPr>
              <a:t>(4) </a:t>
            </a:r>
            <a:r>
              <a:rPr lang="en-US" altLang="zh-CN" spc="0" dirty="0" err="1">
                <a:solidFill>
                  <a:schemeClr val="dk1"/>
                </a:solidFill>
                <a:cs typeface="微软雅黑" panose="020B0503020204020204" charset="-122"/>
                <a:sym typeface="+mn-ea"/>
              </a:rPr>
              <a:t>结构层</a:t>
            </a:r>
            <a:endParaRPr lang="en-US" altLang="zh-CN" spc="0" dirty="0">
              <a:solidFill>
                <a:schemeClr val="dk1"/>
              </a:solidFill>
              <a:cs typeface="微软雅黑" panose="020B0503020204020204" charset="-122"/>
              <a:sym typeface="+mn-ea"/>
            </a:endParaRPr>
          </a:p>
          <a:p>
            <a:pPr lvl="1" algn="l">
              <a:buClrTx/>
              <a:buSzTx/>
            </a:pPr>
            <a:r>
              <a:rPr lang="en-US" altLang="zh-CN" b="0" spc="0" dirty="0">
                <a:solidFill>
                  <a:schemeClr val="dk1"/>
                </a:solidFill>
                <a:cs typeface="微软雅黑" panose="020B0503020204020204" charset="-122"/>
                <a:sym typeface="+mn-ea"/>
              </a:rPr>
              <a:t>面向对象系统的结构通常表现为层次结构。典型的层次结构包括一般与特殊的类层次结构和整体与部分之间的对象层次结构。类层次结构也就是所谓的继承结构。对象层次结构主要表现为对象的组合、聚合、关联甚至是依赖等关系。</a:t>
            </a:r>
            <a:endParaRPr lang="en-US" altLang="zh-CN" b="0" spc="0" dirty="0">
              <a:solidFill>
                <a:schemeClr val="dk1"/>
              </a:solidFill>
              <a:cs typeface="微软雅黑" panose="020B0503020204020204" charset="-122"/>
              <a:sym typeface="+mn-ea"/>
            </a:endParaRPr>
          </a:p>
          <a:p>
            <a:pPr lvl="1" algn="l">
              <a:buClrTx/>
              <a:buSzTx/>
            </a:pPr>
            <a:r>
              <a:rPr lang="en-US" altLang="zh-CN" b="0" spc="0" dirty="0">
                <a:solidFill>
                  <a:schemeClr val="dk1"/>
                </a:solidFill>
                <a:cs typeface="微软雅黑" panose="020B0503020204020204" charset="-122"/>
                <a:sym typeface="+mn-ea"/>
              </a:rPr>
              <a:t>这种结构通常被用来表示一个对象如何成为另一个对象的一部分，以及如何将多个对象组装成更大的对象。</a:t>
            </a:r>
            <a:endParaRPr lang="en-US" altLang="zh-CN" b="0" spc="0" dirty="0">
              <a:solidFill>
                <a:schemeClr val="dk1"/>
              </a:solidFill>
              <a:cs typeface="微软雅黑" panose="020B0503020204020204" charset="-122"/>
              <a:sym typeface="+mn-ea"/>
            </a:endParaRPr>
          </a:p>
          <a:p>
            <a:pPr lvl="1" algn="l">
              <a:buClrTx/>
              <a:buSzTx/>
            </a:pPr>
            <a:r>
              <a:rPr lang="en-US" altLang="zh-CN" b="0" spc="0" dirty="0" err="1">
                <a:solidFill>
                  <a:schemeClr val="dk1"/>
                </a:solidFill>
                <a:cs typeface="微软雅黑" panose="020B0503020204020204" charset="-122"/>
                <a:sym typeface="+mn-ea"/>
              </a:rPr>
              <a:t>结构层活动的主要工作内容就是对这两种结构进行识别和标识</a:t>
            </a:r>
            <a:r>
              <a:rPr lang="zh-CN" altLang="en-US" b="0" spc="0" dirty="0">
                <a:solidFill>
                  <a:schemeClr val="dk1"/>
                </a:solidFill>
                <a:cs typeface="微软雅黑" panose="020B0503020204020204" charset="-122"/>
                <a:sym typeface="+mn-ea"/>
              </a:rPr>
              <a:t>。</a:t>
            </a:r>
            <a:endParaRPr lang="en-US" altLang="zh-CN"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500" spc="0" dirty="0">
                <a:solidFill>
                  <a:schemeClr val="dk1"/>
                </a:solidFill>
                <a:cs typeface="微软雅黑" panose="020B0503020204020204" charset="-122"/>
                <a:sym typeface="+mn-ea"/>
              </a:rPr>
              <a:t>1. Coad-Yourdon方法</a:t>
            </a:r>
            <a:endParaRPr lang="en-US" altLang="zh-CN" sz="2500" spc="0" dirty="0">
              <a:solidFill>
                <a:schemeClr val="dk1"/>
              </a:solidFill>
              <a:cs typeface="微软雅黑" panose="020B0503020204020204" charset="-122"/>
              <a:sym typeface="+mn-ea"/>
            </a:endParaRPr>
          </a:p>
          <a:p>
            <a:pPr lvl="1" algn="l">
              <a:buClrTx/>
              <a:buSzTx/>
            </a:pPr>
            <a:r>
              <a:rPr lang="en-US" altLang="zh-CN" sz="2100" spc="0" dirty="0">
                <a:solidFill>
                  <a:schemeClr val="dk1"/>
                </a:solidFill>
                <a:cs typeface="微软雅黑" panose="020B0503020204020204" charset="-122"/>
                <a:sym typeface="+mn-ea"/>
              </a:rPr>
              <a:t>(5) </a:t>
            </a:r>
            <a:r>
              <a:rPr lang="en-US" altLang="zh-CN" sz="2100" spc="0" dirty="0" err="1">
                <a:solidFill>
                  <a:schemeClr val="dk1"/>
                </a:solidFill>
                <a:cs typeface="微软雅黑" panose="020B0503020204020204" charset="-122"/>
                <a:sym typeface="+mn-ea"/>
              </a:rPr>
              <a:t>属性层</a:t>
            </a:r>
            <a:endParaRPr lang="en-US" altLang="zh-CN" sz="210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cs typeface="微软雅黑" panose="020B0503020204020204" charset="-122"/>
                <a:sym typeface="+mn-ea"/>
              </a:rPr>
              <a:t>属性所描述的主要是对象的状态信息，在任何对象中，属性值表示了该对象的状态信息。</a:t>
            </a:r>
            <a:endParaRPr lang="en-US" altLang="zh-CN" sz="2100" b="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cs typeface="微软雅黑" panose="020B0503020204020204" charset="-122"/>
                <a:sym typeface="+mn-ea"/>
              </a:rPr>
              <a:t>属性层的活动中，需要为每个对象找出其在目标系统中所需要的属性，而后将属性安排到适当的位置，找出实例链接，最后进行检查对每个属性应该给出描述，并确定其属性的名字和属性的描述与存在哪些特殊的限制(如只读、属性值限定于某个范围之内等)。</a:t>
            </a:r>
            <a:endParaRPr lang="en-US" altLang="zh-CN" sz="21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dirty="0">
                <a:latin typeface="等线" panose="02010600030101010101" pitchFamily="2" charset="-122"/>
                <a:ea typeface="等线" panose="02010600030101010101" pitchFamily="2" charset="-122"/>
              </a:rPr>
              <a:t>2022</a:t>
            </a:r>
            <a:r>
              <a:rPr lang="zh-CN" altLang="en-US" dirty="0">
                <a:latin typeface="等线" panose="02010600030101010101" pitchFamily="2" charset="-122"/>
                <a:ea typeface="等线" panose="02010600030101010101" pitchFamily="2" charset="-122"/>
              </a:rPr>
              <a:t>年</a:t>
            </a:r>
            <a:r>
              <a:rPr lang="en-US" altLang="zh-CN" dirty="0">
                <a:latin typeface="等线" panose="02010600030101010101" pitchFamily="2" charset="-122"/>
                <a:ea typeface="等线" panose="02010600030101010101" pitchFamily="2" charset="-122"/>
              </a:rPr>
              <a:t>6</a:t>
            </a:r>
            <a:r>
              <a:rPr lang="zh-CN" altLang="en-US" dirty="0">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71613"/>
            <a:ext cx="8140700" cy="1218321"/>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1. Coad-</a:t>
            </a:r>
            <a:r>
              <a:rPr lang="en-US" altLang="zh-CN" sz="2400" spc="0" dirty="0" err="1">
                <a:solidFill>
                  <a:schemeClr val="dk1"/>
                </a:solidFill>
                <a:latin typeface="等线" panose="02010600030101010101" pitchFamily="2" charset="-122"/>
                <a:ea typeface="等线" panose="02010600030101010101" pitchFamily="2" charset="-122"/>
                <a:cs typeface="微软雅黑" panose="020B0503020204020204" charset="-122"/>
                <a:sym typeface="+mn-ea"/>
              </a:rPr>
              <a:t>Yourdon方法</a:t>
            </a:r>
            <a:endParaRPr lang="en-US" altLang="zh-CN" sz="24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0" algn="l">
              <a:buClrTx/>
              <a:buSzTx/>
            </a:pPr>
            <a:r>
              <a:rPr lang="en-US" altLang="zh-CN" sz="2000" spc="0" dirty="0" err="1">
                <a:solidFill>
                  <a:schemeClr val="dk1"/>
                </a:solidFill>
                <a:latin typeface="等线" panose="02010600030101010101" pitchFamily="2" charset="-122"/>
                <a:ea typeface="等线" panose="02010600030101010101" pitchFamily="2" charset="-122"/>
                <a:cs typeface="微软雅黑" panose="020B0503020204020204" charset="-122"/>
                <a:sym typeface="+mn-ea"/>
              </a:rPr>
              <a:t>系统设计的任务</a:t>
            </a:r>
            <a:r>
              <a:rPr lang="zh-CN" altLang="en-US"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a:t>
            </a:r>
            <a:endParaRPr lang="en-US" altLang="zh-CN"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1"/>
            <a:endParaRPr lang="en-US" altLang="zh-CN"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p:txBody>
      </p:sp>
      <p:graphicFrame>
        <p:nvGraphicFramePr>
          <p:cNvPr id="10" name="图示 9"/>
          <p:cNvGraphicFramePr/>
          <p:nvPr/>
        </p:nvGraphicFramePr>
        <p:xfrm>
          <a:off x="614607" y="2802373"/>
          <a:ext cx="8140700" cy="31393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对象的状态</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当多个对象拥有相同的属性定义，但属性值却不完全相同时，我们只能说它们具有相同的表现形式，但不能说它们具有相同的状态。</a:t>
            </a:r>
            <a:endParaRPr lang="zh-CN" altLang="en-US" sz="2000" b="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当多个对象不仅属性值不同，而且拥有属性定义也不尽相同时，则它们不仅状态不同，并且它们的表现形式（或所属的类）也不相同。</a:t>
            </a:r>
            <a:endParaRPr lang="zh-CN" altLang="en-US" sz="2000" b="0" spc="0" dirty="0">
              <a:solidFill>
                <a:schemeClr val="dk1"/>
              </a:solidFill>
              <a:cs typeface="微软雅黑" panose="020B0503020204020204" charset="-122"/>
              <a:sym typeface="+mn-ea"/>
            </a:endParaRPr>
          </a:p>
          <a:p>
            <a:pPr lvl="1" algn="l">
              <a:buClrTx/>
              <a:buSzTx/>
            </a:pP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500" spc="0" dirty="0">
                <a:solidFill>
                  <a:schemeClr val="dk1"/>
                </a:solidFill>
                <a:cs typeface="微软雅黑" panose="020B0503020204020204" charset="-122"/>
                <a:sym typeface="+mn-ea"/>
              </a:rPr>
              <a:t>1. Coad-Yourdon方法</a:t>
            </a:r>
            <a:endParaRPr lang="en-US" altLang="zh-CN" sz="250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cs typeface="微软雅黑" panose="020B0503020204020204" charset="-122"/>
                <a:sym typeface="+mn-ea"/>
              </a:rPr>
              <a:t>(1)数据管理子系统</a:t>
            </a:r>
            <a:endParaRPr lang="en-US" altLang="zh-CN" sz="2100" b="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cs typeface="微软雅黑" panose="020B0503020204020204" charset="-122"/>
                <a:sym typeface="+mn-ea"/>
              </a:rPr>
              <a:t>数据管理子系统是指系统中专门用于实现数据管理功能的子系统。其主要功能就是实现系统的数据存储，一方面，规范数据的存储和操作方式，提高数据访问的通用性;另一方面，保证数据存储的安全性、访问的并发性、较好的可维护性等。</a:t>
            </a:r>
            <a:endParaRPr lang="en-US" altLang="zh-CN" sz="2100" b="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cs typeface="微软雅黑" panose="020B0503020204020204" charset="-122"/>
                <a:sym typeface="+mn-ea"/>
              </a:rPr>
              <a:t>数据管理部分的设计包括操作设计和数据存储的设计两部分。设计数据存储设计要根据所使用的数据存储管理模式来定</a:t>
            </a:r>
            <a:r>
              <a:rPr lang="en-US" altLang="zh-CN" spc="0" dirty="0">
                <a:solidFill>
                  <a:schemeClr val="dk1"/>
                </a:solidFill>
                <a:cs typeface="微软雅黑" panose="020B0503020204020204" charset="-122"/>
                <a:sym typeface="+mn-ea"/>
              </a:rPr>
              <a:t>。</a:t>
            </a:r>
            <a:endParaRPr lang="en-US" altLang="zh-CN"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55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4400" spc="0" dirty="0">
                <a:solidFill>
                  <a:schemeClr val="dk1"/>
                </a:solidFill>
                <a:cs typeface="微软雅黑" panose="020B0503020204020204" charset="-122"/>
                <a:sym typeface="+mn-ea"/>
              </a:rPr>
              <a:t>1. Coad-Yourdon方法</a:t>
            </a:r>
            <a:endParaRPr lang="en-US" altLang="zh-CN" sz="4400" spc="0" dirty="0">
              <a:solidFill>
                <a:schemeClr val="dk1"/>
              </a:solidFill>
              <a:cs typeface="微软雅黑" panose="020B0503020204020204" charset="-122"/>
              <a:sym typeface="+mn-ea"/>
            </a:endParaRPr>
          </a:p>
          <a:p>
            <a:pPr lvl="1" algn="l">
              <a:buClrTx/>
              <a:buSzTx/>
            </a:pPr>
            <a:r>
              <a:rPr lang="en-US" altLang="zh-CN" sz="3200" b="0" spc="0" dirty="0">
                <a:solidFill>
                  <a:schemeClr val="dk1"/>
                </a:solidFill>
                <a:cs typeface="微软雅黑" panose="020B0503020204020204" charset="-122"/>
                <a:sym typeface="+mn-ea"/>
              </a:rPr>
              <a:t>(2)任务管理子系统</a:t>
            </a:r>
            <a:endParaRPr lang="en-US" altLang="zh-CN" sz="3200" b="0" spc="0" dirty="0">
              <a:solidFill>
                <a:schemeClr val="dk1"/>
              </a:solidFill>
              <a:cs typeface="微软雅黑" panose="020B0503020204020204" charset="-122"/>
              <a:sym typeface="+mn-ea"/>
            </a:endParaRPr>
          </a:p>
          <a:p>
            <a:pPr lvl="1" algn="l">
              <a:buClrTx/>
              <a:buSzTx/>
            </a:pPr>
            <a:r>
              <a:rPr lang="en-US" altLang="zh-CN" sz="3200" b="0" spc="0" dirty="0" err="1">
                <a:solidFill>
                  <a:schemeClr val="dk1"/>
                </a:solidFill>
                <a:cs typeface="微软雅黑" panose="020B0503020204020204" charset="-122"/>
                <a:sym typeface="+mn-ea"/>
              </a:rPr>
              <a:t>任务也</a:t>
            </a:r>
            <a:r>
              <a:rPr lang="zh-CN" altLang="en-US" sz="3200" b="0" spc="0" dirty="0">
                <a:solidFill>
                  <a:schemeClr val="dk1"/>
                </a:solidFill>
                <a:cs typeface="微软雅黑" panose="020B0503020204020204" charset="-122"/>
                <a:sym typeface="+mn-ea"/>
              </a:rPr>
              <a:t>被</a:t>
            </a:r>
            <a:r>
              <a:rPr lang="en-US" altLang="zh-CN" sz="3200" b="0" spc="0" dirty="0" err="1">
                <a:solidFill>
                  <a:schemeClr val="dk1"/>
                </a:solidFill>
                <a:cs typeface="微软雅黑" panose="020B0503020204020204" charset="-122"/>
                <a:sym typeface="+mn-ea"/>
              </a:rPr>
              <a:t>称为进程</a:t>
            </a:r>
            <a:r>
              <a:rPr lang="zh-CN" altLang="en-US" sz="3200" b="0" spc="0" dirty="0">
                <a:solidFill>
                  <a:schemeClr val="dk1"/>
                </a:solidFill>
                <a:cs typeface="微软雅黑" panose="020B0503020204020204" charset="-122"/>
                <a:sym typeface="+mn-ea"/>
              </a:rPr>
              <a:t>。</a:t>
            </a:r>
            <a:r>
              <a:rPr lang="en-US" altLang="zh-CN" sz="3200" b="0" spc="0" dirty="0" err="1">
                <a:solidFill>
                  <a:schemeClr val="dk1"/>
                </a:solidFill>
                <a:cs typeface="微软雅黑" panose="020B0503020204020204" charset="-122"/>
                <a:sym typeface="+mn-ea"/>
              </a:rPr>
              <a:t>当系统中</a:t>
            </a:r>
            <a:r>
              <a:rPr lang="zh-CN" altLang="en-US" sz="3200" b="0" spc="0" dirty="0">
                <a:solidFill>
                  <a:schemeClr val="dk1"/>
                </a:solidFill>
                <a:cs typeface="微软雅黑" panose="020B0503020204020204" charset="-122"/>
                <a:sym typeface="+mn-ea"/>
              </a:rPr>
              <a:t>具有多个</a:t>
            </a:r>
            <a:r>
              <a:rPr lang="en-US" altLang="zh-CN" sz="3200" b="0" spc="0" dirty="0" err="1">
                <a:solidFill>
                  <a:schemeClr val="dk1"/>
                </a:solidFill>
                <a:cs typeface="微软雅黑" panose="020B0503020204020204" charset="-122"/>
                <a:sym typeface="+mn-ea"/>
              </a:rPr>
              <a:t>并发</a:t>
            </a:r>
            <a:r>
              <a:rPr lang="zh-CN" altLang="en-US" sz="3200" b="0" spc="0" dirty="0">
                <a:solidFill>
                  <a:schemeClr val="dk1"/>
                </a:solidFill>
                <a:cs typeface="微软雅黑" panose="020B0503020204020204" charset="-122"/>
                <a:sym typeface="+mn-ea"/>
              </a:rPr>
              <a:t>的</a:t>
            </a:r>
            <a:r>
              <a:rPr lang="en-US" altLang="zh-CN" sz="3200" b="0" spc="0" dirty="0" err="1">
                <a:solidFill>
                  <a:schemeClr val="dk1"/>
                </a:solidFill>
                <a:cs typeface="微软雅黑" panose="020B0503020204020204" charset="-122"/>
                <a:sym typeface="+mn-ea"/>
              </a:rPr>
              <a:t>任务时，需要依照各个</a:t>
            </a:r>
            <a:r>
              <a:rPr lang="zh-CN" altLang="en-US" sz="3200" b="0" spc="0" dirty="0">
                <a:solidFill>
                  <a:schemeClr val="dk1"/>
                </a:solidFill>
                <a:cs typeface="微软雅黑" panose="020B0503020204020204" charset="-122"/>
                <a:sym typeface="+mn-ea"/>
              </a:rPr>
              <a:t>行为</a:t>
            </a:r>
            <a:r>
              <a:rPr lang="en-US" altLang="zh-CN" sz="3200" b="0" spc="0" dirty="0" err="1">
                <a:solidFill>
                  <a:schemeClr val="dk1"/>
                </a:solidFill>
                <a:cs typeface="微软雅黑" panose="020B0503020204020204" charset="-122"/>
                <a:sym typeface="+mn-ea"/>
              </a:rPr>
              <a:t>的协调关系进行任务划分</a:t>
            </a:r>
            <a:r>
              <a:rPr lang="en-US" altLang="zh-CN" sz="3200" b="0" spc="0" dirty="0">
                <a:solidFill>
                  <a:schemeClr val="dk1"/>
                </a:solidFill>
                <a:cs typeface="微软雅黑" panose="020B0503020204020204" charset="-122"/>
                <a:sym typeface="+mn-ea"/>
              </a:rPr>
              <a:t>，</a:t>
            </a:r>
            <a:r>
              <a:rPr lang="zh-CN" altLang="en-US" sz="3200" b="0" spc="0" dirty="0">
                <a:solidFill>
                  <a:schemeClr val="dk1"/>
                </a:solidFill>
                <a:cs typeface="微软雅黑" panose="020B0503020204020204" charset="-122"/>
                <a:sym typeface="+mn-ea"/>
              </a:rPr>
              <a:t>所以</a:t>
            </a:r>
            <a:r>
              <a:rPr lang="en-US" altLang="zh-CN" sz="3200" b="0" spc="0" dirty="0" err="1">
                <a:solidFill>
                  <a:schemeClr val="dk1"/>
                </a:solidFill>
                <a:cs typeface="微软雅黑" panose="020B0503020204020204" charset="-122"/>
                <a:sym typeface="+mn-ea"/>
              </a:rPr>
              <a:t>任务管理主要是对系统任务进行选择和调整的过程</a:t>
            </a:r>
            <a:r>
              <a:rPr lang="en-US" altLang="zh-CN" sz="3200" b="0" spc="0" dirty="0">
                <a:solidFill>
                  <a:schemeClr val="dk1"/>
                </a:solidFill>
                <a:cs typeface="微软雅黑" panose="020B0503020204020204" charset="-122"/>
                <a:sym typeface="+mn-ea"/>
              </a:rPr>
              <a:t>。</a:t>
            </a:r>
            <a:r>
              <a:rPr lang="zh-CN" altLang="en-US" sz="3200" b="0" spc="0" dirty="0">
                <a:solidFill>
                  <a:schemeClr val="dk1"/>
                </a:solidFill>
                <a:cs typeface="微软雅黑" panose="020B0503020204020204" charset="-122"/>
                <a:sym typeface="+mn-ea"/>
              </a:rPr>
              <a:t>在</a:t>
            </a:r>
            <a:r>
              <a:rPr lang="en-US" altLang="zh-CN" sz="3200" b="0" spc="0" dirty="0" err="1">
                <a:solidFill>
                  <a:schemeClr val="dk1"/>
                </a:solidFill>
                <a:cs typeface="微软雅黑" panose="020B0503020204020204" charset="-122"/>
                <a:sym typeface="+mn-ea"/>
              </a:rPr>
              <a:t>面向对象</a:t>
            </a:r>
            <a:r>
              <a:rPr lang="zh-CN" altLang="en-US" sz="3200" b="0" spc="0" dirty="0">
                <a:solidFill>
                  <a:schemeClr val="dk1"/>
                </a:solidFill>
                <a:cs typeface="微软雅黑" panose="020B0503020204020204" charset="-122"/>
                <a:sym typeface="+mn-ea"/>
              </a:rPr>
              <a:t>系统中</a:t>
            </a:r>
            <a:r>
              <a:rPr lang="en-US" altLang="zh-CN" sz="3200" b="0" spc="0" dirty="0">
                <a:solidFill>
                  <a:schemeClr val="dk1"/>
                </a:solidFill>
                <a:cs typeface="微软雅黑" panose="020B0503020204020204" charset="-122"/>
                <a:sym typeface="+mn-ea"/>
              </a:rPr>
              <a:t>，</a:t>
            </a:r>
            <a:r>
              <a:rPr lang="en-US" altLang="zh-CN" sz="3200" b="0" spc="0" dirty="0" err="1">
                <a:solidFill>
                  <a:schemeClr val="dk1"/>
                </a:solidFill>
                <a:cs typeface="微软雅黑" panose="020B0503020204020204" charset="-122"/>
                <a:sym typeface="+mn-ea"/>
              </a:rPr>
              <a:t>每个对象都是一个独立</a:t>
            </a:r>
            <a:r>
              <a:rPr lang="zh-CN" altLang="en-US" sz="3200" b="0" spc="0" dirty="0">
                <a:solidFill>
                  <a:schemeClr val="dk1"/>
                </a:solidFill>
                <a:cs typeface="微软雅黑" panose="020B0503020204020204" charset="-122"/>
                <a:sym typeface="+mn-ea"/>
              </a:rPr>
              <a:t>的</a:t>
            </a:r>
            <a:r>
              <a:rPr lang="en-US" altLang="zh-CN" sz="3200" b="0" spc="0" dirty="0" err="1">
                <a:solidFill>
                  <a:schemeClr val="dk1"/>
                </a:solidFill>
                <a:cs typeface="微软雅黑" panose="020B0503020204020204" charset="-122"/>
                <a:sym typeface="+mn-ea"/>
              </a:rPr>
              <a:t>实体</a:t>
            </a:r>
            <a:r>
              <a:rPr lang="zh-CN" altLang="en-US" sz="3200" b="0" spc="0" dirty="0">
                <a:solidFill>
                  <a:schemeClr val="dk1"/>
                </a:solidFill>
                <a:cs typeface="微软雅黑" panose="020B0503020204020204" charset="-122"/>
                <a:sym typeface="+mn-ea"/>
              </a:rPr>
              <a:t>，</a:t>
            </a:r>
            <a:r>
              <a:rPr lang="en-US" altLang="zh-CN" sz="3200" b="0" spc="0" dirty="0" err="1">
                <a:solidFill>
                  <a:schemeClr val="dk1"/>
                </a:solidFill>
                <a:cs typeface="微软雅黑" panose="020B0503020204020204" charset="-122"/>
                <a:sym typeface="+mn-ea"/>
              </a:rPr>
              <a:t>不同对象是可以并发工作的</a:t>
            </a:r>
            <a:r>
              <a:rPr lang="zh-CN" altLang="en-US" sz="3200" b="0" spc="0" dirty="0">
                <a:solidFill>
                  <a:schemeClr val="dk1"/>
                </a:solidFill>
                <a:cs typeface="微软雅黑" panose="020B0503020204020204" charset="-122"/>
                <a:sym typeface="+mn-ea"/>
              </a:rPr>
              <a:t>。</a:t>
            </a:r>
            <a:r>
              <a:rPr lang="en-US" altLang="zh-CN" sz="3200" b="0" spc="0" dirty="0" err="1">
                <a:solidFill>
                  <a:schemeClr val="dk1"/>
                </a:solidFill>
                <a:cs typeface="微软雅黑" panose="020B0503020204020204" charset="-122"/>
                <a:sym typeface="+mn-ea"/>
              </a:rPr>
              <a:t>但在实际</a:t>
            </a:r>
            <a:r>
              <a:rPr lang="zh-CN" altLang="en-US" sz="3200" b="0" spc="0" dirty="0">
                <a:solidFill>
                  <a:schemeClr val="dk1"/>
                </a:solidFill>
                <a:cs typeface="微软雅黑" panose="020B0503020204020204" charset="-122"/>
                <a:sym typeface="+mn-ea"/>
              </a:rPr>
              <a:t>的</a:t>
            </a:r>
            <a:r>
              <a:rPr lang="en-US" altLang="zh-CN" sz="3200" b="0" spc="0" dirty="0" err="1">
                <a:solidFill>
                  <a:schemeClr val="dk1"/>
                </a:solidFill>
                <a:cs typeface="微软雅黑" panose="020B0503020204020204" charset="-122"/>
                <a:sym typeface="+mn-ea"/>
              </a:rPr>
              <a:t>系统中，许多对象之间往往存在相互依赖关系，而且多个对象</a:t>
            </a:r>
            <a:r>
              <a:rPr lang="zh-CN" altLang="en-US" sz="3200" b="0" spc="0" dirty="0">
                <a:solidFill>
                  <a:schemeClr val="dk1"/>
                </a:solidFill>
                <a:cs typeface="微软雅黑" panose="020B0503020204020204" charset="-122"/>
                <a:sym typeface="+mn-ea"/>
              </a:rPr>
              <a:t>还</a:t>
            </a:r>
            <a:r>
              <a:rPr lang="en-US" altLang="zh-CN" sz="3200" b="0" spc="0" dirty="0" err="1">
                <a:solidFill>
                  <a:schemeClr val="dk1"/>
                </a:solidFill>
                <a:cs typeface="微软雅黑" panose="020B0503020204020204" charset="-122"/>
                <a:sym typeface="+mn-ea"/>
              </a:rPr>
              <a:t>可能是由一个处理器处理的。所以，设计任务管理</a:t>
            </a:r>
            <a:r>
              <a:rPr lang="zh-CN" altLang="en-US" sz="3200" b="0" spc="0" dirty="0">
                <a:solidFill>
                  <a:schemeClr val="dk1"/>
                </a:solidFill>
                <a:cs typeface="微软雅黑" panose="020B0503020204020204" charset="-122"/>
                <a:sym typeface="+mn-ea"/>
              </a:rPr>
              <a:t>系统</a:t>
            </a:r>
            <a:r>
              <a:rPr lang="en-US" altLang="zh-CN" sz="3200" b="0" spc="0" dirty="0">
                <a:solidFill>
                  <a:schemeClr val="dk1"/>
                </a:solidFill>
                <a:cs typeface="微软雅黑" panose="020B0503020204020204" charset="-122"/>
                <a:sym typeface="+mn-ea"/>
              </a:rPr>
              <a:t>时，</a:t>
            </a:r>
            <a:r>
              <a:rPr lang="zh-CN" altLang="en-US" sz="3200" b="0" spc="0" dirty="0">
                <a:solidFill>
                  <a:schemeClr val="dk1"/>
                </a:solidFill>
                <a:cs typeface="微软雅黑" panose="020B0503020204020204" charset="-122"/>
                <a:sym typeface="+mn-ea"/>
              </a:rPr>
              <a:t>需要</a:t>
            </a:r>
            <a:r>
              <a:rPr lang="en-US" altLang="zh-CN" sz="3200" b="0" spc="0" dirty="0" err="1">
                <a:solidFill>
                  <a:schemeClr val="dk1"/>
                </a:solidFill>
                <a:cs typeface="微软雅黑" panose="020B0503020204020204" charset="-122"/>
                <a:sym typeface="+mn-ea"/>
              </a:rPr>
              <a:t>确定对象之间的关系，包括</a:t>
            </a:r>
            <a:r>
              <a:rPr lang="zh-CN" altLang="en-US" sz="3200" b="0" spc="0" dirty="0">
                <a:solidFill>
                  <a:schemeClr val="dk1"/>
                </a:solidFill>
                <a:cs typeface="微软雅黑" panose="020B0503020204020204" charset="-122"/>
                <a:sym typeface="+mn-ea"/>
              </a:rPr>
              <a:t>可以并发</a:t>
            </a:r>
            <a:r>
              <a:rPr lang="en-US" altLang="zh-CN" sz="3200" b="0" spc="0" dirty="0" err="1">
                <a:solidFill>
                  <a:schemeClr val="dk1"/>
                </a:solidFill>
                <a:cs typeface="微软雅黑" panose="020B0503020204020204" charset="-122"/>
                <a:sym typeface="+mn-ea"/>
              </a:rPr>
              <a:t>动作的对象</a:t>
            </a:r>
            <a:r>
              <a:rPr lang="zh-CN" altLang="en-US" sz="3200" b="0" spc="0" dirty="0">
                <a:solidFill>
                  <a:schemeClr val="dk1"/>
                </a:solidFill>
                <a:cs typeface="微软雅黑" panose="020B0503020204020204" charset="-122"/>
                <a:sym typeface="+mn-ea"/>
              </a:rPr>
              <a:t>和</a:t>
            </a:r>
            <a:r>
              <a:rPr lang="en-US" altLang="zh-CN" sz="3200" b="0" spc="0" dirty="0" err="1">
                <a:solidFill>
                  <a:schemeClr val="dk1"/>
                </a:solidFill>
                <a:cs typeface="微软雅黑" panose="020B0503020204020204" charset="-122"/>
                <a:sym typeface="+mn-ea"/>
              </a:rPr>
              <a:t>互斥的对象。根据对象的任务及对象之间的关系，进一步设计任务管理子系统</a:t>
            </a:r>
            <a:r>
              <a:rPr lang="en-US" altLang="zh-CN" sz="3200" b="0" spc="0" dirty="0">
                <a:solidFill>
                  <a:schemeClr val="dk1"/>
                </a:solidFill>
                <a:cs typeface="微软雅黑" panose="020B0503020204020204" charset="-122"/>
                <a:sym typeface="+mn-ea"/>
              </a:rPr>
              <a:t>。</a:t>
            </a:r>
            <a:endParaRPr lang="en-US" altLang="zh-CN" sz="32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Coad-Yourdon方法</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(3)问题域子系统</a:t>
            </a:r>
            <a:endParaRPr lang="en-US" altLang="zh-CN" sz="20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问题域子系统设计的主要工作则是对在分析阶段获得的需求模型进行进一步的细化。</a:t>
            </a:r>
            <a:endParaRPr lang="en-US" altLang="zh-CN" sz="20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在分析阶段，通过详细分析，已获得了问题域的基本模型。进入设计阶段后，则要根据所选择的开发环境和系统的运行环境以及其它技术和管理约束等因素，对分析模型进行细化和完善。</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Coad-Yourdon方法</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(4)人机界面子系统</a:t>
            </a:r>
            <a:endParaRPr lang="en-US" altLang="zh-CN" sz="20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人机界面系统设计的主要工作则是设计系统的人机界面。设计时，可先根据系统的总体设计考虑人机界面的总体框架，然后再设计每个人机界面的具体实现细节。影响人机界面设计的因素既包括软件的功能需求本身，也包括具体的软件开发环境。设计的主要内容则包括用户界面风格、人机界面元素和人机交互命令的结构及其内容等。</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525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4600" spc="0" dirty="0">
                <a:solidFill>
                  <a:schemeClr val="dk1"/>
                </a:solidFill>
                <a:cs typeface="微软雅黑" panose="020B0503020204020204" charset="-122"/>
                <a:sym typeface="+mn-ea"/>
              </a:rPr>
              <a:t>1. Coad-Yourdon方法</a:t>
            </a:r>
            <a:endParaRPr lang="en-US" altLang="zh-CN" sz="4600" spc="0" dirty="0">
              <a:solidFill>
                <a:schemeClr val="dk1"/>
              </a:solidFill>
              <a:cs typeface="微软雅黑" panose="020B0503020204020204" charset="-122"/>
              <a:sym typeface="+mn-ea"/>
            </a:endParaRPr>
          </a:p>
          <a:p>
            <a:pPr lvl="1" algn="l">
              <a:buClrTx/>
              <a:buSzTx/>
            </a:pPr>
            <a:r>
              <a:rPr lang="en-US" altLang="zh-CN" sz="3700" b="0" spc="0" dirty="0">
                <a:solidFill>
                  <a:schemeClr val="dk1"/>
                </a:solidFill>
                <a:cs typeface="微软雅黑" panose="020B0503020204020204" charset="-122"/>
                <a:sym typeface="+mn-ea"/>
              </a:rPr>
              <a:t>Coad-</a:t>
            </a:r>
            <a:r>
              <a:rPr lang="en-US" altLang="zh-CN" sz="3700" b="0" spc="0" dirty="0" err="1">
                <a:solidFill>
                  <a:schemeClr val="dk1"/>
                </a:solidFill>
                <a:cs typeface="微软雅黑" panose="020B0503020204020204" charset="-122"/>
                <a:sym typeface="+mn-ea"/>
              </a:rPr>
              <a:t>Yodon方法将设计划分成四个部分的作用在于保证系统的各个部分之间功能的独立</a:t>
            </a:r>
            <a:r>
              <a:rPr lang="en-US" altLang="zh-CN" sz="3700" b="0" spc="0" dirty="0">
                <a:solidFill>
                  <a:schemeClr val="dk1"/>
                </a:solidFill>
                <a:cs typeface="微软雅黑" panose="020B0503020204020204" charset="-122"/>
                <a:sym typeface="+mn-ea"/>
              </a:rPr>
              <a:t>。</a:t>
            </a:r>
            <a:endParaRPr lang="en-US" altLang="zh-CN" sz="3700" b="0" spc="0" dirty="0">
              <a:solidFill>
                <a:schemeClr val="dk1"/>
              </a:solidFill>
              <a:cs typeface="微软雅黑" panose="020B0503020204020204" charset="-122"/>
              <a:sym typeface="+mn-ea"/>
            </a:endParaRPr>
          </a:p>
          <a:p>
            <a:pPr lvl="1" algn="l">
              <a:buClrTx/>
              <a:buSzTx/>
            </a:pPr>
            <a:r>
              <a:rPr lang="en-US" altLang="zh-CN" sz="3700" b="0" spc="0" dirty="0" err="1">
                <a:solidFill>
                  <a:schemeClr val="dk1"/>
                </a:solidFill>
                <a:cs typeface="微软雅黑" panose="020B0503020204020204" charset="-122"/>
                <a:sym typeface="+mn-ea"/>
              </a:rPr>
              <a:t>问题域子系统</a:t>
            </a:r>
            <a:r>
              <a:rPr lang="zh-CN" altLang="en-US" sz="3700" b="0" spc="0" dirty="0">
                <a:solidFill>
                  <a:schemeClr val="dk1"/>
                </a:solidFill>
                <a:cs typeface="微软雅黑" panose="020B0503020204020204" charset="-122"/>
                <a:sym typeface="+mn-ea"/>
              </a:rPr>
              <a:t>设计</a:t>
            </a:r>
            <a:r>
              <a:rPr lang="en-US" altLang="zh-CN" sz="3700" b="0" spc="0" dirty="0" err="1">
                <a:solidFill>
                  <a:schemeClr val="dk1"/>
                </a:solidFill>
                <a:cs typeface="微软雅黑" panose="020B0503020204020204" charset="-122"/>
                <a:sym typeface="+mn-ea"/>
              </a:rPr>
              <a:t>的主要工作是对需求模型进行进一步的细化，构建系统的结构模型。用户界面</a:t>
            </a:r>
            <a:r>
              <a:rPr lang="zh-CN" altLang="en-US" sz="3700" b="0" spc="0" dirty="0">
                <a:solidFill>
                  <a:schemeClr val="dk1"/>
                </a:solidFill>
                <a:cs typeface="微软雅黑" panose="020B0503020204020204" charset="-122"/>
                <a:sym typeface="+mn-ea"/>
              </a:rPr>
              <a:t>子系统的设计</a:t>
            </a:r>
            <a:r>
              <a:rPr lang="en-US" altLang="zh-CN" sz="3700" b="0" spc="0" dirty="0" err="1">
                <a:solidFill>
                  <a:schemeClr val="dk1"/>
                </a:solidFill>
                <a:cs typeface="微软雅黑" panose="020B0503020204020204" charset="-122"/>
                <a:sym typeface="+mn-ea"/>
              </a:rPr>
              <a:t>是在分析应用的基础上，确定人机交互细节；任务管理</a:t>
            </a:r>
            <a:r>
              <a:rPr lang="zh-CN" altLang="en-US" sz="3700" b="0" spc="0" dirty="0">
                <a:solidFill>
                  <a:schemeClr val="dk1"/>
                </a:solidFill>
                <a:cs typeface="微软雅黑" panose="020B0503020204020204" charset="-122"/>
                <a:sym typeface="+mn-ea"/>
              </a:rPr>
              <a:t>子系统</a:t>
            </a:r>
            <a:r>
              <a:rPr lang="en-US" altLang="zh-CN" sz="3700" b="0" spc="0" dirty="0">
                <a:solidFill>
                  <a:schemeClr val="dk1"/>
                </a:solidFill>
                <a:cs typeface="微软雅黑" panose="020B0503020204020204" charset="-122"/>
                <a:sym typeface="+mn-ea"/>
              </a:rPr>
              <a:t>明确任务的类型并设计处理过程；数据管理部分主要是对系统中的数据进行独立的管理，以便系统保证数据的安全性等。这四个部分之间既相互联系又相互独立，以便使任何一个部分的变更都不会影响到系统的其它部分。</a:t>
            </a:r>
            <a:endParaRPr lang="en-US" altLang="zh-CN" sz="37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2.Rumbaugh方法</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微软雅黑" panose="020B0503020204020204" charset="-122"/>
                <a:sym typeface="+mn-ea"/>
              </a:rPr>
              <a:t>OMT(Object-Modeling Technique)是一个由Rumbaugh, Blaha, Premerlani, Eddy and Lorensen于1991年提出的用于软件建模和设计的对象建模方法。专门用于开发面向</a:t>
            </a:r>
            <a:r>
              <a:rPr lang="zh-CN" altLang="en-US" sz="2000" b="0" spc="0" dirty="0">
                <a:solidFill>
                  <a:schemeClr val="dk1"/>
                </a:solidFill>
                <a:cs typeface="微软雅黑" panose="020B0503020204020204" charset="-122"/>
                <a:sym typeface="+mn-ea"/>
              </a:rPr>
              <a:t>对象</a:t>
            </a:r>
            <a:r>
              <a:rPr lang="en-US" altLang="zh-CN" sz="2000" b="0" spc="0" dirty="0" err="1">
                <a:solidFill>
                  <a:schemeClr val="dk1"/>
                </a:solidFill>
                <a:cs typeface="微软雅黑" panose="020B0503020204020204" charset="-122"/>
                <a:sym typeface="+mn-ea"/>
              </a:rPr>
              <a:t>系统</a:t>
            </a:r>
            <a:r>
              <a:rPr lang="zh-CN" altLang="en-US" sz="2000" b="0" spc="0" dirty="0">
                <a:solidFill>
                  <a:schemeClr val="dk1"/>
                </a:solidFill>
                <a:cs typeface="微软雅黑" panose="020B0503020204020204" charset="-122"/>
                <a:sym typeface="+mn-ea"/>
              </a:rPr>
              <a:t>，该方法</a:t>
            </a:r>
            <a:r>
              <a:rPr lang="en-US" altLang="zh-CN" sz="2000" b="0" spc="0" dirty="0" err="1">
                <a:solidFill>
                  <a:schemeClr val="dk1"/>
                </a:solidFill>
                <a:cs typeface="微软雅黑" panose="020B0503020204020204" charset="-122"/>
                <a:sym typeface="+mn-ea"/>
              </a:rPr>
              <a:t>描述了系统的对象模型或静态结构</a:t>
            </a:r>
            <a:r>
              <a:rPr lang="en-US" altLang="zh-CN" sz="2000" b="0" spc="0" dirty="0">
                <a:solidFill>
                  <a:schemeClr val="dk1"/>
                </a:solidFill>
                <a:cs typeface="微软雅黑" panose="020B0503020204020204" charset="-122"/>
                <a:sym typeface="+mn-ea"/>
              </a:rPr>
              <a:t>。</a:t>
            </a:r>
            <a:endParaRPr lang="en-US" altLang="zh-CN" sz="2000" b="0" spc="0" dirty="0">
              <a:solidFill>
                <a:schemeClr val="dk1"/>
              </a:solidFill>
              <a:cs typeface="微软雅黑" panose="020B0503020204020204" charset="-122"/>
              <a:sym typeface="+mn-ea"/>
            </a:endParaRPr>
          </a:p>
          <a:p>
            <a:pPr lvl="1" algn="l">
              <a:buClrTx/>
              <a:buSzTx/>
            </a:pPr>
            <a:r>
              <a:rPr lang="en-US" altLang="zh-CN" sz="2000" b="0" spc="0" dirty="0" err="1">
                <a:solidFill>
                  <a:schemeClr val="dk1"/>
                </a:solidFill>
                <a:cs typeface="微软雅黑" panose="020B0503020204020204" charset="-122"/>
                <a:sym typeface="+mn-ea"/>
              </a:rPr>
              <a:t>OMT方法的目的包括：在构建物理实体前就进行测试；与客户通讯；可视化</a:t>
            </a:r>
            <a:r>
              <a:rPr lang="en-US" altLang="zh-CN" sz="2000" b="0" spc="0" dirty="0">
                <a:solidFill>
                  <a:schemeClr val="dk1"/>
                </a:solidFill>
                <a:cs typeface="微软雅黑" panose="020B0503020204020204" charset="-122"/>
                <a:sym typeface="+mn-ea"/>
              </a:rPr>
              <a:t>(信息的替代表示)；降低复杂性。</a:t>
            </a:r>
            <a:endParaRPr lang="en-US"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8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3000" spc="0" dirty="0">
                <a:solidFill>
                  <a:schemeClr val="dk1"/>
                </a:solidFill>
                <a:cs typeface="微软雅黑" panose="020B0503020204020204" charset="-122"/>
                <a:sym typeface="+mn-ea"/>
              </a:rPr>
              <a:t>2.Rumbaugh方法</a:t>
            </a:r>
            <a:endParaRPr lang="en-US" altLang="zh-CN" sz="3000" spc="0" dirty="0">
              <a:solidFill>
                <a:schemeClr val="dk1"/>
              </a:solidFill>
              <a:cs typeface="微软雅黑" panose="020B0503020204020204" charset="-122"/>
              <a:sym typeface="+mn-ea"/>
            </a:endParaRPr>
          </a:p>
          <a:p>
            <a:pPr lvl="1" algn="l">
              <a:buClrTx/>
              <a:buSzTx/>
            </a:pPr>
            <a:r>
              <a:rPr lang="en-US" altLang="zh-CN" sz="2500" b="0" spc="0" dirty="0">
                <a:solidFill>
                  <a:schemeClr val="dk1"/>
                </a:solidFill>
                <a:cs typeface="微软雅黑" panose="020B0503020204020204" charset="-122"/>
                <a:sym typeface="+mn-ea"/>
              </a:rPr>
              <a:t>OMT提出了对象模型、动态模型和功能模型等三种主要的模型类型。</a:t>
            </a:r>
            <a:endParaRPr lang="en-US" altLang="zh-CN" sz="2500" b="0" spc="0" dirty="0">
              <a:solidFill>
                <a:schemeClr val="dk1"/>
              </a:solidFill>
              <a:cs typeface="微软雅黑" panose="020B0503020204020204" charset="-122"/>
              <a:sym typeface="+mn-ea"/>
            </a:endParaRPr>
          </a:p>
          <a:p>
            <a:pPr lvl="1" algn="l">
              <a:buClrTx/>
              <a:buSzTx/>
            </a:pPr>
            <a:r>
              <a:rPr lang="en-US" altLang="zh-CN" sz="2500" b="0" spc="0" dirty="0">
                <a:solidFill>
                  <a:schemeClr val="dk1"/>
                </a:solidFill>
                <a:cs typeface="微软雅黑" panose="020B0503020204020204" charset="-122"/>
                <a:sym typeface="+mn-ea"/>
              </a:rPr>
              <a:t>对象模型(Object model)：对象模型用于表示建模领域中静态和最稳定的现象。主要概念包括带有属性和操作的类和关联。泛化和聚合则是预定义的关系。</a:t>
            </a:r>
            <a:endParaRPr lang="en-US" altLang="zh-CN" sz="2500" b="0" spc="0" dirty="0">
              <a:solidFill>
                <a:schemeClr val="dk1"/>
              </a:solidFill>
              <a:cs typeface="微软雅黑" panose="020B0503020204020204" charset="-122"/>
              <a:sym typeface="+mn-ea"/>
            </a:endParaRPr>
          </a:p>
          <a:p>
            <a:pPr lvl="1" algn="l">
              <a:buClrTx/>
              <a:buSzTx/>
            </a:pPr>
            <a:r>
              <a:rPr lang="en-US" altLang="zh-CN" sz="2500" b="0" spc="0" dirty="0">
                <a:solidFill>
                  <a:schemeClr val="dk1"/>
                </a:solidFill>
                <a:cs typeface="微软雅黑" panose="020B0503020204020204" charset="-122"/>
                <a:sym typeface="+mn-ea"/>
              </a:rPr>
              <a:t>动态模型（Dynamic model）：动态模型表示了模型的状态/迁移视图，主要概念包括状态（states）、状态之间的迁移（transitions）、触发迁移的事件(events)。动作(Actions)可以建模状态内部发生的事件所触发的行为。</a:t>
            </a:r>
            <a:endParaRPr lang="en-US" altLang="zh-CN" sz="25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2.Rumbaugh方法</a:t>
            </a:r>
            <a:endParaRPr lang="en-US" altLang="zh-CN" sz="240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微软雅黑" panose="020B0503020204020204" charset="-122"/>
                <a:sym typeface="+mn-ea"/>
              </a:rPr>
              <a:t>功能模型（Functional model）：功能模型讨论模型的处理过程，大致上对应于数据流图。主要概念包括过程（process），数据存储（data store），数据流（data flow）和参与者（actors）。</a:t>
            </a:r>
            <a:endParaRPr lang="zh-CN" altLang="zh-CN" sz="2000" b="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微软雅黑" panose="020B0503020204020204" charset="-122"/>
                <a:sym typeface="+mn-ea"/>
              </a:rPr>
              <a:t>OMT是统一建模语言（UML）的前身，许多OMT建模元素都是与UML共有的。简单地说，在“数据流图（DFD）的” 帮助下，OMT中的功能模型定义了模型中整个内部处理流程的功能。它详细介绍了功能的独立执行过程。</a:t>
            </a:r>
            <a:endParaRPr lang="zh-CN"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3.Booch方法</a:t>
            </a:r>
            <a:endParaRPr lang="en-US" altLang="zh-CN" sz="2400" spc="0" dirty="0">
              <a:solidFill>
                <a:schemeClr val="dk1"/>
              </a:solidFill>
              <a:cs typeface="微软雅黑" panose="020B0503020204020204" charset="-122"/>
              <a:sym typeface="+mn-ea"/>
            </a:endParaRPr>
          </a:p>
          <a:p>
            <a:pPr lvl="1" algn="l">
              <a:buClrTx/>
              <a:buSzTx/>
            </a:pPr>
            <a:r>
              <a:rPr lang="en-US" altLang="zh-CN" sz="2000" spc="0" dirty="0" err="1">
                <a:solidFill>
                  <a:schemeClr val="dk1"/>
                </a:solidFill>
                <a:cs typeface="微软雅黑" panose="020B0503020204020204" charset="-122"/>
                <a:sym typeface="+mn-ea"/>
              </a:rPr>
              <a:t>Booch方法是一种面向对象软件设计方法，它由对象建模语言、迭代的面向对象开发过程和一组推荐的实践活动组成。 </a:t>
            </a:r>
            <a:endParaRPr lang="en-US" altLang="zh-CN" sz="2000" spc="0" dirty="0" err="1">
              <a:solidFill>
                <a:schemeClr val="dk1"/>
              </a:solidFill>
              <a:cs typeface="微软雅黑" panose="020B0503020204020204" charset="-122"/>
              <a:sym typeface="+mn-ea"/>
            </a:endParaRPr>
          </a:p>
          <a:p>
            <a:pPr lvl="1" algn="l">
              <a:buClrTx/>
              <a:buSzTx/>
            </a:pPr>
            <a:r>
              <a:rPr lang="en-US" altLang="zh-CN" sz="2000" spc="0" dirty="0" err="1">
                <a:solidFill>
                  <a:schemeClr val="dk1"/>
                </a:solidFill>
                <a:cs typeface="微软雅黑" panose="020B0503020204020204" charset="-122"/>
                <a:sym typeface="+mn-ea"/>
              </a:rPr>
              <a:t>该方法是由 Grady Booch 在 Rational（现IBM）公司工作的期间编写的，发表于1992年，并于1994年进行了修订。该方法被广泛地应用于软件工程领域中的面向对象分析与设计，并受益于丰富的文档和支持工具。</a:t>
            </a:r>
            <a:endParaRPr lang="en-US" altLang="zh-CN" sz="2000" spc="0" dirty="0" err="1">
              <a:solidFill>
                <a:schemeClr val="dk1"/>
              </a:solidFill>
              <a:cs typeface="微软雅黑" panose="020B0503020204020204" charset="-122"/>
              <a:sym typeface="+mn-ea"/>
            </a:endParaRPr>
          </a:p>
        </p:txBody>
      </p:sp>
    </p:spTree>
    <p:custDataLst>
      <p:tags r:id="rId4"/>
    </p:custData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3.Booch方法</a:t>
            </a:r>
            <a:endParaRPr lang="en-US" altLang="zh-CN" sz="2400" spc="0" dirty="0">
              <a:solidFill>
                <a:schemeClr val="dk1"/>
              </a:solidFill>
              <a:cs typeface="微软雅黑" panose="020B0503020204020204" charset="-122"/>
              <a:sym typeface="+mn-ea"/>
            </a:endParaRPr>
          </a:p>
          <a:p>
            <a:pPr lvl="1" algn="l">
              <a:buClrTx/>
              <a:buSzTx/>
            </a:pPr>
            <a:r>
              <a:rPr lang="en-US" altLang="zh-CN" sz="2100" b="0" spc="0" dirty="0" err="1">
                <a:solidFill>
                  <a:schemeClr val="dk1"/>
                </a:solidFill>
                <a:cs typeface="微软雅黑" panose="020B0503020204020204" charset="-122"/>
                <a:sym typeface="+mn-ea"/>
              </a:rPr>
              <a:t>Booch方法的核心概念包括：类、对象、使用、实例化</a:t>
            </a:r>
            <a:r>
              <a:rPr lang="zh-CN" altLang="en-US" sz="2100" b="0" spc="0" dirty="0">
                <a:solidFill>
                  <a:schemeClr val="dk1"/>
                </a:solidFill>
                <a:cs typeface="微软雅黑" panose="020B0503020204020204" charset="-122"/>
                <a:sym typeface="+mn-ea"/>
              </a:rPr>
              <a:t>、</a:t>
            </a:r>
            <a:r>
              <a:rPr lang="en-US" altLang="zh-CN" sz="2100" b="0" spc="0" dirty="0" err="1">
                <a:solidFill>
                  <a:schemeClr val="dk1"/>
                </a:solidFill>
                <a:cs typeface="微软雅黑" panose="020B0503020204020204" charset="-122"/>
                <a:sym typeface="+mn-ea"/>
              </a:rPr>
              <a:t>继承、元类、类范畴、消息、域、操作、机制、模块、子系统、过程等</a:t>
            </a:r>
            <a:r>
              <a:rPr lang="en-US" altLang="zh-CN" sz="2100" b="0" spc="0" dirty="0">
                <a:solidFill>
                  <a:schemeClr val="dk1"/>
                </a:solidFill>
                <a:cs typeface="微软雅黑" panose="020B0503020204020204" charset="-122"/>
                <a:sym typeface="+mn-ea"/>
              </a:rPr>
              <a:t>。</a:t>
            </a:r>
            <a:endParaRPr lang="en-US" altLang="zh-CN" sz="2100" b="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cs typeface="微软雅黑" panose="020B0503020204020204" charset="-122"/>
                <a:sym typeface="+mn-ea"/>
              </a:rPr>
              <a:t>其中，使用和实例化是类之间的静态关系；消息是动态对象之间仅有的用于传递消息的连接关系；元类是用于描述类的类；类范畴则是在一定抽象意义上类同的一组类；一组物理的类用可用模块概念来表达；机制则是指完成一个需求任务所需的一组类构成的一个结构。</a:t>
            </a:r>
            <a:endParaRPr lang="en-US" altLang="zh-CN" sz="21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 对象的行为</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一个对象在其状态改变或接收到某个外部消息时所进行的动作和做出反应的方式称为</a:t>
            </a:r>
            <a:r>
              <a:rPr lang="zh-CN" altLang="en-US" sz="2000" spc="0" dirty="0">
                <a:solidFill>
                  <a:schemeClr val="dk1"/>
                </a:solidFill>
                <a:cs typeface="微软雅黑" panose="020B0503020204020204" charset="-122"/>
                <a:sym typeface="+mn-ea"/>
              </a:rPr>
              <a:t>对象的行为（behaviour）</a:t>
            </a:r>
            <a:r>
              <a:rPr lang="zh-CN" altLang="en-US" sz="2000" b="0" spc="0" dirty="0">
                <a:solidFill>
                  <a:schemeClr val="dk1"/>
                </a:solidFill>
                <a:cs typeface="微软雅黑" panose="020B0503020204020204" charset="-122"/>
                <a:sym typeface="+mn-ea"/>
              </a:rPr>
              <a:t>。</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换句话来说，对象的行为代表了它们的外部可见的活动。</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面向对象方法使用操作来描述对象的行为，一个操作（Operation）可以定义成一个对象向外部提供的某种服务，如果外部对象调用对象的某个操作，这就意味着被调用的对象将执行这个操作中包含的动作，并相应地调整其自身的状态。</a:t>
            </a:r>
            <a:endParaRPr lang="zh-CN" altLang="en-US" sz="2000" b="0" spc="0" dirty="0">
              <a:solidFill>
                <a:schemeClr val="dk1"/>
              </a:solidFill>
              <a:cs typeface="微软雅黑" panose="020B0503020204020204" charset="-122"/>
              <a:sym typeface="+mn-ea"/>
            </a:endParaRPr>
          </a:p>
          <a:p>
            <a:pPr lvl="1" algn="l">
              <a:buClrTx/>
              <a:buSzTx/>
            </a:pP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3.Booch方法</a:t>
            </a:r>
            <a:endParaRPr lang="en-US" altLang="zh-CN" sz="2400" spc="0" dirty="0">
              <a:solidFill>
                <a:schemeClr val="dk1"/>
              </a:solidFill>
              <a:cs typeface="微软雅黑" panose="020B0503020204020204" charset="-122"/>
              <a:sym typeface="+mn-ea"/>
            </a:endParaRPr>
          </a:p>
          <a:p>
            <a:pPr lvl="1" algn="l">
              <a:buClrTx/>
              <a:buSzTx/>
            </a:pPr>
            <a:r>
              <a:rPr lang="en-US" altLang="zh-CN" sz="2200" b="0" spc="0" dirty="0" err="1">
                <a:solidFill>
                  <a:schemeClr val="dk1"/>
                </a:solidFill>
                <a:cs typeface="微软雅黑" panose="020B0503020204020204" charset="-122"/>
                <a:sym typeface="+mn-ea"/>
              </a:rPr>
              <a:t>Booch方法在面向对象设计中主要强调迭代和发挥开发者的创造性。</a:t>
            </a:r>
            <a:endParaRPr lang="en-US" altLang="zh-CN" sz="2200" b="0" spc="0" dirty="0" err="1">
              <a:solidFill>
                <a:schemeClr val="dk1"/>
              </a:solidFill>
              <a:cs typeface="微软雅黑" panose="020B0503020204020204" charset="-122"/>
              <a:sym typeface="+mn-ea"/>
            </a:endParaRPr>
          </a:p>
          <a:p>
            <a:pPr lvl="1" algn="l">
              <a:buClrTx/>
              <a:buSzTx/>
            </a:pPr>
            <a:r>
              <a:rPr lang="zh-CN" altLang="en-US" sz="2200" b="0" spc="0" dirty="0">
                <a:solidFill>
                  <a:schemeClr val="dk1"/>
                </a:solidFill>
                <a:cs typeface="微软雅黑" panose="020B0503020204020204" charset="-122"/>
                <a:sym typeface="+mn-ea"/>
              </a:rPr>
              <a:t>该</a:t>
            </a:r>
            <a:r>
              <a:rPr lang="en-US" altLang="zh-CN" sz="2200" b="0" spc="0" dirty="0" err="1">
                <a:solidFill>
                  <a:schemeClr val="dk1"/>
                </a:solidFill>
                <a:cs typeface="微软雅黑" panose="020B0503020204020204" charset="-122"/>
                <a:sym typeface="+mn-ea"/>
              </a:rPr>
              <a:t>方法本身包含了一组启发式的过程建议。其一般过程如下</a:t>
            </a:r>
            <a:r>
              <a:rPr lang="en-US" altLang="zh-CN" sz="2200" b="0" spc="0" dirty="0">
                <a:solidFill>
                  <a:schemeClr val="dk1"/>
                </a:solidFill>
                <a:cs typeface="微软雅黑" panose="020B0503020204020204" charset="-122"/>
                <a:sym typeface="+mn-ea"/>
              </a:rPr>
              <a:t>：</a:t>
            </a:r>
            <a:endParaRPr lang="en-US" altLang="zh-CN" sz="2200" b="0" spc="0" dirty="0">
              <a:solidFill>
                <a:schemeClr val="dk1"/>
              </a:solidFill>
              <a:cs typeface="微软雅黑" panose="020B0503020204020204" charset="-122"/>
              <a:sym typeface="+mn-ea"/>
            </a:endParaRPr>
          </a:p>
          <a:p>
            <a:pPr lvl="1" algn="l">
              <a:buClrTx/>
              <a:buSzTx/>
            </a:pPr>
            <a:r>
              <a:rPr lang="en-US" altLang="zh-CN" sz="2200" b="0" spc="0" dirty="0" err="1">
                <a:solidFill>
                  <a:schemeClr val="dk1"/>
                </a:solidFill>
                <a:cs typeface="微软雅黑" panose="020B0503020204020204" charset="-122"/>
                <a:sym typeface="+mn-ea"/>
              </a:rPr>
              <a:t>（1）在一定抽象层次上标识类与对象；</a:t>
            </a:r>
            <a:endParaRPr lang="en-US" altLang="zh-CN" sz="2200" b="0" spc="0" dirty="0" err="1">
              <a:solidFill>
                <a:schemeClr val="dk1"/>
              </a:solidFill>
              <a:cs typeface="微软雅黑" panose="020B0503020204020204" charset="-122"/>
              <a:sym typeface="+mn-ea"/>
            </a:endParaRPr>
          </a:p>
          <a:p>
            <a:pPr lvl="1" algn="l">
              <a:buClrTx/>
              <a:buSzTx/>
            </a:pPr>
            <a:r>
              <a:rPr lang="en-US" altLang="zh-CN" sz="2200" b="0" spc="0" dirty="0" err="1">
                <a:solidFill>
                  <a:schemeClr val="dk1"/>
                </a:solidFill>
                <a:cs typeface="微软雅黑" panose="020B0503020204020204" charset="-122"/>
                <a:sym typeface="+mn-ea"/>
              </a:rPr>
              <a:t>（2）标识类与对象的语义；</a:t>
            </a:r>
            <a:endParaRPr lang="en-US" altLang="zh-CN" sz="2200" b="0" spc="0" dirty="0" err="1">
              <a:solidFill>
                <a:schemeClr val="dk1"/>
              </a:solidFill>
              <a:cs typeface="微软雅黑" panose="020B0503020204020204" charset="-122"/>
              <a:sym typeface="+mn-ea"/>
            </a:endParaRPr>
          </a:p>
          <a:p>
            <a:pPr lvl="1" algn="l">
              <a:buClrTx/>
              <a:buSzTx/>
            </a:pPr>
            <a:r>
              <a:rPr lang="en-US" altLang="zh-CN" sz="2200" b="0" spc="0" dirty="0" err="1">
                <a:solidFill>
                  <a:schemeClr val="dk1"/>
                </a:solidFill>
                <a:cs typeface="微软雅黑" panose="020B0503020204020204" charset="-122"/>
                <a:sym typeface="+mn-ea"/>
              </a:rPr>
              <a:t>（3）标识类与对象之间的关系（如继承、实例化、使用等）；</a:t>
            </a:r>
            <a:endParaRPr lang="en-US" altLang="zh-CN" sz="2200" b="0" spc="0" dirty="0" err="1">
              <a:solidFill>
                <a:schemeClr val="dk1"/>
              </a:solidFill>
              <a:cs typeface="微软雅黑" panose="020B0503020204020204" charset="-122"/>
              <a:sym typeface="+mn-ea"/>
            </a:endParaRPr>
          </a:p>
          <a:p>
            <a:pPr lvl="1" algn="l">
              <a:buClrTx/>
              <a:buSzTx/>
            </a:pPr>
            <a:r>
              <a:rPr lang="en-US" altLang="zh-CN" sz="2200" b="0" spc="0" dirty="0" err="1">
                <a:solidFill>
                  <a:schemeClr val="dk1"/>
                </a:solidFill>
                <a:cs typeface="微软雅黑" panose="020B0503020204020204" charset="-122"/>
                <a:sym typeface="+mn-ea"/>
              </a:rPr>
              <a:t>（4）实现类与对象。</a:t>
            </a:r>
            <a:endParaRPr lang="en-US" altLang="zh-CN" sz="2200" b="0" spc="0" dirty="0" err="1">
              <a:solidFill>
                <a:schemeClr val="dk1"/>
              </a:solidFill>
              <a:cs typeface="微软雅黑" panose="020B0503020204020204" charset="-122"/>
              <a:sym typeface="+mn-ea"/>
            </a:endParaRPr>
          </a:p>
        </p:txBody>
      </p:sp>
    </p:spTree>
    <p:custDataLst>
      <p:tags r:id="rId4"/>
    </p:custData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675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36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4.Wirfs-Brock方法</a:t>
            </a:r>
            <a:endParaRPr lang="en-US" altLang="zh-CN" sz="36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0" algn="l">
              <a:buClrTx/>
              <a:buSzTx/>
            </a:pPr>
            <a:r>
              <a:rPr lang="en-US" altLang="zh-CN" sz="29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        </a:t>
            </a:r>
            <a:r>
              <a:rPr lang="en-US" altLang="zh-CN" sz="2900" b="0" spc="0" dirty="0" err="1">
                <a:solidFill>
                  <a:schemeClr val="dk1"/>
                </a:solidFill>
                <a:latin typeface="等线" panose="02010600030101010101" pitchFamily="2" charset="-122"/>
                <a:ea typeface="等线" panose="02010600030101010101" pitchFamily="2" charset="-122"/>
                <a:cs typeface="微软雅黑" panose="020B0503020204020204" charset="-122"/>
                <a:sym typeface="+mn-ea"/>
              </a:rPr>
              <a:t>Wirfs-Brock方法也成为责任驱动设计方法（Responsibility-Driven</a:t>
            </a:r>
            <a:r>
              <a:rPr lang="en-US" altLang="zh-CN" sz="29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 Design，RDD）是Wirfs-Brock在1990年提出的。这是一个按照类、责任以及合作关系对应用进行建模的方法。</a:t>
            </a:r>
            <a:endParaRPr lang="en-US" altLang="zh-CN" sz="29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0" algn="l">
              <a:buClrTx/>
              <a:buSzTx/>
            </a:pPr>
            <a:r>
              <a:rPr lang="en-US" altLang="zh-CN" sz="29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        </a:t>
            </a:r>
            <a:r>
              <a:rPr lang="en-US" altLang="zh-CN" sz="2900" b="0" spc="0" dirty="0" err="1">
                <a:solidFill>
                  <a:schemeClr val="dk1"/>
                </a:solidFill>
                <a:latin typeface="等线" panose="02010600030101010101" pitchFamily="2" charset="-122"/>
                <a:ea typeface="等线" panose="02010600030101010101" pitchFamily="2" charset="-122"/>
                <a:cs typeface="微软雅黑" panose="020B0503020204020204" charset="-122"/>
                <a:sym typeface="+mn-ea"/>
              </a:rPr>
              <a:t>该方法首先定义系统的类与对象，然后确定系统的责任并划分给类（对象</a:t>
            </a:r>
            <a:r>
              <a:rPr lang="en-US" altLang="zh-CN" sz="29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），最后确定对象（类）之间的合作来履行类的责任。得到的设计还需要进一步按类的层次、子系统和协议来加以完善</a:t>
            </a:r>
            <a:r>
              <a:rPr lang="en-US" altLang="zh-CN"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a:t>
            </a:r>
            <a:endParaRPr lang="en-US" altLang="zh-CN"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p:txBody>
      </p:sp>
    </p:spTree>
    <p:custDataLst>
      <p:tags r:id="rId4"/>
    </p:custData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4.Wirfs-Brock方法</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err="1">
                <a:solidFill>
                  <a:schemeClr val="dk1"/>
                </a:solidFill>
                <a:cs typeface="微软雅黑" panose="020B0503020204020204" charset="-122"/>
                <a:sym typeface="+mn-ea"/>
              </a:rPr>
              <a:t>Wirfs-Brock方法的主要概念包括：类、继承、责任、协作、合同和子系统。</a:t>
            </a:r>
            <a:endParaRPr lang="en-US" altLang="zh-CN" sz="2000" b="0" spc="0" dirty="0" err="1">
              <a:solidFill>
                <a:schemeClr val="dk1"/>
              </a:solidFill>
              <a:cs typeface="微软雅黑" panose="020B0503020204020204" charset="-122"/>
              <a:sym typeface="+mn-ea"/>
            </a:endParaRPr>
          </a:p>
          <a:p>
            <a:pPr lvl="1" algn="l">
              <a:buClrTx/>
              <a:buSzTx/>
            </a:pPr>
            <a:r>
              <a:rPr lang="en-US" altLang="zh-CN" sz="2000" b="0" spc="0" dirty="0" err="1">
                <a:solidFill>
                  <a:schemeClr val="dk1"/>
                </a:solidFill>
                <a:cs typeface="微软雅黑" panose="020B0503020204020204" charset="-122"/>
                <a:sym typeface="+mn-ea"/>
              </a:rPr>
              <a:t>每个类都有不同的责任或角色以及动作，协作则是指某个对象为了完成某个责任而需要与之通信的对象集合。责任可进一步精化并被分组为合同。合同又进一步按操作精化为协议。子系统是为简化设计而引入的，是一组类和低级子系统，也包含由子系统中的类及子系统支持的合同。</a:t>
            </a:r>
            <a:endParaRPr lang="en-US" altLang="zh-CN" sz="2000" b="0" spc="0" dirty="0" err="1">
              <a:solidFill>
                <a:schemeClr val="dk1"/>
              </a:solidFill>
              <a:cs typeface="微软雅黑" panose="020B0503020204020204" charset="-122"/>
              <a:sym typeface="+mn-ea"/>
            </a:endParaRPr>
          </a:p>
        </p:txBody>
      </p:sp>
    </p:spTree>
    <p:custDataLst>
      <p:tags r:id="rId4"/>
    </p:custData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4.Wirfs-Brock方法</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err="1">
                <a:solidFill>
                  <a:schemeClr val="dk1"/>
                </a:solidFill>
                <a:cs typeface="微软雅黑" panose="020B0503020204020204" charset="-122"/>
                <a:sym typeface="+mn-ea"/>
              </a:rPr>
              <a:t>Wirfs-Brock方法分为探索和精化两个阶段：</a:t>
            </a:r>
            <a:endParaRPr lang="en-US" altLang="zh-CN" sz="2000" b="0" spc="0" dirty="0" err="1">
              <a:solidFill>
                <a:schemeClr val="dk1"/>
              </a:solidFill>
              <a:cs typeface="微软雅黑" panose="020B0503020204020204" charset="-122"/>
              <a:sym typeface="+mn-ea"/>
            </a:endParaRPr>
          </a:p>
          <a:p>
            <a:pPr lvl="1" algn="l">
              <a:buClrTx/>
              <a:buSzTx/>
            </a:pPr>
            <a:r>
              <a:rPr lang="en-US" altLang="zh-CN" sz="2000" b="0" spc="0" dirty="0" err="1">
                <a:solidFill>
                  <a:schemeClr val="dk1"/>
                </a:solidFill>
                <a:cs typeface="微软雅黑" panose="020B0503020204020204" charset="-122"/>
                <a:sym typeface="+mn-ea"/>
              </a:rPr>
              <a:t>（1）探索阶段：确定类、每个类的责任、以及类之间的合作；</a:t>
            </a:r>
            <a:endParaRPr lang="en-US" altLang="zh-CN" sz="2000" b="0" spc="0" dirty="0" err="1">
              <a:solidFill>
                <a:schemeClr val="dk1"/>
              </a:solidFill>
              <a:cs typeface="微软雅黑" panose="020B0503020204020204" charset="-122"/>
              <a:sym typeface="+mn-ea"/>
            </a:endParaRPr>
          </a:p>
          <a:p>
            <a:pPr lvl="1" algn="l">
              <a:buClrTx/>
              <a:buSzTx/>
            </a:pPr>
            <a:r>
              <a:rPr lang="en-US" altLang="zh-CN" sz="2000" b="0" spc="0" dirty="0" err="1">
                <a:solidFill>
                  <a:schemeClr val="dk1"/>
                </a:solidFill>
                <a:cs typeface="微软雅黑" panose="020B0503020204020204" charset="-122"/>
                <a:sym typeface="+mn-ea"/>
              </a:rPr>
              <a:t>（2）精化阶段：精化类继承层次、确定子系统、确定协议。</a:t>
            </a:r>
            <a:endParaRPr lang="en-US" altLang="zh-CN" sz="2000" b="0" spc="0" dirty="0" err="1">
              <a:solidFill>
                <a:schemeClr val="dk1"/>
              </a:solidFill>
              <a:cs typeface="微软雅黑" panose="020B0503020204020204" charset="-122"/>
              <a:sym typeface="+mn-ea"/>
            </a:endParaRPr>
          </a:p>
          <a:p>
            <a:pPr lvl="1" algn="l">
              <a:buClrTx/>
              <a:buSzTx/>
            </a:pPr>
            <a:r>
              <a:rPr lang="en-US" altLang="zh-CN" sz="2000" b="0" spc="0" dirty="0" err="1">
                <a:solidFill>
                  <a:schemeClr val="dk1"/>
                </a:solidFill>
                <a:cs typeface="微软雅黑" panose="020B0503020204020204" charset="-122"/>
                <a:sym typeface="+mn-ea"/>
              </a:rPr>
              <a:t>Wirfs-Brock方法按类层次图、合作图、类规范、子系统规范、合同规范等设计规范来完成系统的设计。</a:t>
            </a:r>
            <a:endParaRPr lang="en-US" altLang="zh-CN" sz="2000" b="0" spc="0" dirty="0" err="1">
              <a:solidFill>
                <a:schemeClr val="dk1"/>
              </a:solidFill>
              <a:cs typeface="微软雅黑" panose="020B0503020204020204" charset="-122"/>
              <a:sym typeface="+mn-ea"/>
            </a:endParaRPr>
          </a:p>
        </p:txBody>
      </p:sp>
    </p:spTree>
    <p:custDataLst>
      <p:tags r:id="rId4"/>
    </p:custData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5.Jacobson方法</a:t>
            </a:r>
            <a:endParaRPr lang="en-US" altLang="zh-CN" sz="240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cs typeface="微软雅黑" panose="020B0503020204020204" charset="-122"/>
                <a:sym typeface="+mn-ea"/>
              </a:rPr>
              <a:t>Jacobson方法也称为OOSE（Object-Oriented Software Engineering）方法，是Ivar Jacobson在1992年提出的一种使用事例驱动的面向对象开发方法。</a:t>
            </a:r>
            <a:endParaRPr lang="en-US" altLang="zh-CN" sz="2100" b="0" spc="0" dirty="0">
              <a:solidFill>
                <a:schemeClr val="dk1"/>
              </a:solidFill>
              <a:cs typeface="微软雅黑" panose="020B0503020204020204" charset="-122"/>
              <a:sym typeface="+mn-ea"/>
            </a:endParaRPr>
          </a:p>
          <a:p>
            <a:pPr lvl="1" algn="l">
              <a:buClrTx/>
              <a:buSzTx/>
            </a:pPr>
            <a:r>
              <a:rPr lang="en-US" altLang="zh-CN" sz="2100" b="0" spc="0" dirty="0" err="1">
                <a:solidFill>
                  <a:schemeClr val="dk1"/>
                </a:solidFill>
                <a:cs typeface="微软雅黑" panose="020B0503020204020204" charset="-122"/>
                <a:sym typeface="+mn-ea"/>
              </a:rPr>
              <a:t>OOSE的主要概念：类、对象、继承、相识、通信、激励、操作、属性、参与者、用例、子系统、服务包</a:t>
            </a:r>
            <a:r>
              <a:rPr lang="en-US" altLang="zh-CN" sz="2100" b="0" spc="0" dirty="0">
                <a:solidFill>
                  <a:schemeClr val="dk1"/>
                </a:solidFill>
                <a:cs typeface="微软雅黑" panose="020B0503020204020204" charset="-122"/>
                <a:sym typeface="+mn-ea"/>
              </a:rPr>
              <a:t>、</a:t>
            </a:r>
            <a:r>
              <a:rPr lang="zh-CN" altLang="en-US" sz="2100" b="0" spc="0" dirty="0">
                <a:solidFill>
                  <a:schemeClr val="dk1"/>
                </a:solidFill>
                <a:cs typeface="微软雅黑" panose="020B0503020204020204" charset="-122"/>
                <a:sym typeface="+mn-ea"/>
              </a:rPr>
              <a:t>块</a:t>
            </a:r>
            <a:r>
              <a:rPr lang="en-US" altLang="zh-CN" sz="2100" b="0" spc="0" dirty="0">
                <a:solidFill>
                  <a:schemeClr val="dk1"/>
                </a:solidFill>
                <a:cs typeface="微软雅黑" panose="020B0503020204020204" charset="-122"/>
                <a:sym typeface="+mn-ea"/>
              </a:rPr>
              <a:t>、</a:t>
            </a:r>
            <a:r>
              <a:rPr lang="en-US" altLang="zh-CN" sz="2100" b="0" spc="0" dirty="0" err="1">
                <a:solidFill>
                  <a:schemeClr val="dk1"/>
                </a:solidFill>
                <a:cs typeface="微软雅黑" panose="020B0503020204020204" charset="-122"/>
                <a:sym typeface="+mn-ea"/>
              </a:rPr>
              <a:t>对象模块等</a:t>
            </a:r>
            <a:r>
              <a:rPr lang="en-US" altLang="zh-CN" sz="2100" b="0" spc="0" dirty="0">
                <a:solidFill>
                  <a:schemeClr val="dk1"/>
                </a:solidFill>
                <a:cs typeface="微软雅黑" panose="020B0503020204020204" charset="-122"/>
                <a:sym typeface="+mn-ea"/>
              </a:rPr>
              <a:t>。</a:t>
            </a:r>
            <a:endParaRPr lang="en-US" altLang="zh-CN" sz="21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5.Jacobson方法</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相识（acquaintance）表示静态的关联关系，包括聚合关系。</a:t>
            </a:r>
            <a:endParaRPr lang="zh-CN" altLang="en-US" sz="2000" b="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激励（stimulator）是通信传送的消息。</a:t>
            </a:r>
            <a:endParaRPr lang="zh-CN" altLang="en-US" sz="2000" b="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参与者（actor）是与系统交互的事物，它表示所有与系统有信息交换的系统之外的事物，因此不关心它的细节。</a:t>
            </a: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675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3600" spc="0" dirty="0">
                <a:solidFill>
                  <a:schemeClr val="dk1"/>
                </a:solidFill>
                <a:cs typeface="微软雅黑" panose="020B0503020204020204" charset="-122"/>
                <a:sym typeface="+mn-ea"/>
              </a:rPr>
              <a:t>5.Jacobson方法</a:t>
            </a:r>
            <a:endParaRPr lang="en-US" altLang="zh-CN" sz="3600" spc="0" dirty="0">
              <a:solidFill>
                <a:schemeClr val="dk1"/>
              </a:solidFill>
              <a:cs typeface="微软雅黑" panose="020B0503020204020204" charset="-122"/>
              <a:sym typeface="+mn-ea"/>
            </a:endParaRPr>
          </a:p>
          <a:p>
            <a:pPr lvl="1" algn="l">
              <a:buClrTx/>
              <a:buSzTx/>
            </a:pPr>
            <a:r>
              <a:rPr lang="zh-CN" altLang="en-US" sz="2700" b="0" spc="0" dirty="0">
                <a:solidFill>
                  <a:schemeClr val="dk1"/>
                </a:solidFill>
                <a:cs typeface="微软雅黑" panose="020B0503020204020204" charset="-122"/>
                <a:sym typeface="+mn-ea"/>
              </a:rPr>
              <a:t>与用户不同，参与者是用户所充当的角色。参与者的一个实例对系统做一组不同的操作。当用户使用系统时，会执行一个行为相关的操作序列，这个序列是在与系统的会话中完成的，这个特殊的序列称为使用事例，每个使用事例都是使用系统的一条途径。使用事例的一个执行过程可以看作是使用事例的实例（use case）。当用户发出一个激励（stimulator）之后，使用事例的实例开始执行，并按照使用事例开始事务。事务包括许多动作，事务在收到用户结束激励后被终止。在这个意义上，使用事例可以被看作是对象类，而使用事例的一个实例则可以被看作是一个对象。</a:t>
            </a:r>
            <a:endParaRPr lang="zh-CN" altLang="en-US" sz="27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500" spc="0" dirty="0">
                <a:solidFill>
                  <a:schemeClr val="dk1"/>
                </a:solidFill>
                <a:cs typeface="微软雅黑" panose="020B0503020204020204" charset="-122"/>
                <a:sym typeface="+mn-ea"/>
              </a:rPr>
              <a:t>5.Jacobson方法</a:t>
            </a:r>
            <a:endParaRPr lang="en-US" altLang="zh-CN" sz="250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cs typeface="微软雅黑" panose="020B0503020204020204" charset="-122"/>
                <a:sym typeface="+mn-ea"/>
              </a:rPr>
              <a:t>OOSE开发过程中使用需求、分析、设计、实现和测试等五种模型，这些模型之间是自然过渡的，同时也是紧密耦合的。</a:t>
            </a:r>
            <a:endParaRPr lang="en-US" altLang="zh-CN" sz="2100" b="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cs typeface="微软雅黑" panose="020B0503020204020204" charset="-122"/>
                <a:sym typeface="+mn-ea"/>
              </a:rPr>
              <a:t>需求模型则是由领域对象模型和由参与者和事例组成的描述界面的用例模型组成。其中，对象模型是系统的概念化的、容易理解的描述。用例模型则描述刻画了系统界面的交互细节。需求模型从用户的观点上完整地刻画了系统的功能需求，因此按这个模型与最终用户交流比较容易。</a:t>
            </a:r>
            <a:endParaRPr lang="en-US" altLang="zh-CN" sz="21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75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pc="0" dirty="0">
                <a:solidFill>
                  <a:schemeClr val="dk1"/>
                </a:solidFill>
                <a:cs typeface="微软雅黑" panose="020B0503020204020204" charset="-122"/>
                <a:sym typeface="+mn-ea"/>
              </a:rPr>
              <a:t>5.Jacobson方法</a:t>
            </a:r>
            <a:endParaRPr lang="en-US" altLang="zh-CN" spc="0" dirty="0">
              <a:solidFill>
                <a:schemeClr val="dk1"/>
              </a:solidFill>
              <a:cs typeface="微软雅黑" panose="020B0503020204020204" charset="-122"/>
              <a:sym typeface="+mn-ea"/>
            </a:endParaRPr>
          </a:p>
          <a:p>
            <a:pPr lvl="1" algn="l">
              <a:buClrTx/>
              <a:buSzTx/>
            </a:pPr>
            <a:r>
              <a:rPr lang="zh-CN" altLang="en-US" b="0" spc="0" dirty="0">
                <a:solidFill>
                  <a:schemeClr val="dk1"/>
                </a:solidFill>
                <a:cs typeface="微软雅黑" panose="020B0503020204020204" charset="-122"/>
                <a:sym typeface="+mn-ea"/>
              </a:rPr>
              <a:t>分析模型是在需求模型的基础上建立的。主要目的是要建立在系统生命期中可维护、有逻辑性、健壮的结构。模型中有三种对象。界面对象刻画系统界面。实体对象刻画系统要长期管理的信息和信息上的行为。实体对象生存在一个特别的使用事例中。第三种是按特定的使用事例作面向事务的建模的对象。这三种对象使得需求的改变总是局限于其中一种。</a:t>
            </a:r>
            <a:endParaRPr lang="zh-CN" altLang="en-US" b="0" spc="0" dirty="0">
              <a:solidFill>
                <a:schemeClr val="dk1"/>
              </a:solidFill>
              <a:cs typeface="微软雅黑" panose="020B0503020204020204" charset="-122"/>
              <a:sym typeface="+mn-ea"/>
            </a:endParaRPr>
          </a:p>
          <a:p>
            <a:pPr lvl="1" algn="l">
              <a:buClrTx/>
              <a:buSzTx/>
            </a:pPr>
            <a:r>
              <a:rPr lang="zh-CN" altLang="en-US" b="0" spc="0" dirty="0">
                <a:solidFill>
                  <a:schemeClr val="dk1"/>
                </a:solidFill>
                <a:cs typeface="微软雅黑" panose="020B0503020204020204" charset="-122"/>
                <a:sym typeface="+mn-ea"/>
              </a:rPr>
              <a:t>设计模型进一步精化分析模型并考虑了当前的实现环境。块描述了实现的意图。分析模型通常要根据实现作相应的变化。但分析模型中基本结构要尽可能保留。在设计模型中，块进一步用使用事例模型来阐述界面和块间的通信。</a:t>
            </a:r>
            <a:endParaRPr lang="zh-CN" altLang="en-US"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5.Jacobson方法</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实现模型主要包括实现块的代码。OOSE并不要求用面向对象语言来完成实现。</a:t>
            </a:r>
            <a:endParaRPr lang="zh-CN" altLang="en-US" sz="2000" b="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测试模型包括不同程度的保证。这种保证从低层的单元测试延伸到高层的系统测试。</a:t>
            </a: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 对象的行为</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面向对象方法使用消息（Message）的概念来描述对象之间的交互，并将消息传递作为对象之间惟一的交互方式。在面向对象方法中，通常将调用一个对象的操作称为向这个对象发送一个消息。</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消息和操作是密切相关的两个不同概念。操作描述的是对象提供的外部服务，消息描述的是两个对象之间的一次交互。而二者之间又是密切相关的，即向一个对象发送一条消息就是调用这个对象的某个操作。</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一般情况下，可以不加区别地使用操作和消息这两个术语。</a:t>
            </a:r>
            <a:endParaRPr lang="zh-CN" altLang="en-US" sz="2000" b="0" spc="0" dirty="0">
              <a:solidFill>
                <a:schemeClr val="dk1"/>
              </a:solidFill>
              <a:cs typeface="微软雅黑" panose="020B0503020204020204" charset="-122"/>
              <a:sym typeface="+mn-ea"/>
            </a:endParaRPr>
          </a:p>
          <a:p>
            <a:pPr lvl="1" algn="l">
              <a:buClrTx/>
              <a:buSzTx/>
              <a:buNone/>
            </a:pP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60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pc="0" dirty="0">
                <a:solidFill>
                  <a:schemeClr val="dk1"/>
                </a:solidFill>
                <a:cs typeface="微软雅黑" panose="020B0503020204020204" charset="-122"/>
                <a:sym typeface="+mn-ea"/>
              </a:rPr>
              <a:t>6.VMT/IBM</a:t>
            </a:r>
            <a:endParaRPr lang="en-US" altLang="zh-CN" spc="0" dirty="0">
              <a:solidFill>
                <a:schemeClr val="dk1"/>
              </a:solidFill>
              <a:cs typeface="微软雅黑" panose="020B0503020204020204" charset="-122"/>
              <a:sym typeface="+mn-ea"/>
            </a:endParaRPr>
          </a:p>
          <a:p>
            <a:pPr lvl="1" algn="l">
              <a:buClrTx/>
              <a:buSzTx/>
            </a:pPr>
            <a:r>
              <a:rPr lang="en-US" altLang="zh-CN" b="0" spc="0" dirty="0">
                <a:solidFill>
                  <a:schemeClr val="dk1"/>
                </a:solidFill>
                <a:cs typeface="等线" panose="02010600030101010101" pitchFamily="2" charset="-122"/>
                <a:sym typeface="+mn-ea"/>
              </a:rPr>
              <a:t>VMT（Visual Modeling Technique）方法是IBM公司于1996年公布的。VMT方法结合了OMT、OOSE、RDD等方法的优点，并且结合了可视化编程和原型技术。VMT方法选择OMT方法作为整个方法的框架，并且在表示上也采用了OMT方法的表示。VMT方法用RDD方法中的CRC（Class-Responsibility-Collaboration）卡片来定义各个对象的责任（操作）以及对象间的合作（关系）。</a:t>
            </a:r>
            <a:endParaRPr lang="en-US" altLang="zh-CN" b="0" spc="0" dirty="0">
              <a:solidFill>
                <a:schemeClr val="dk1"/>
              </a:solidFill>
              <a:cs typeface="等线" panose="02010600030101010101" pitchFamily="2" charset="-122"/>
              <a:sym typeface="+mn-ea"/>
            </a:endParaRPr>
          </a:p>
          <a:p>
            <a:pPr lvl="1" algn="l">
              <a:buClrTx/>
              <a:buSzTx/>
            </a:pPr>
            <a:r>
              <a:rPr lang="en-US" altLang="zh-CN" b="0" spc="0" dirty="0">
                <a:solidFill>
                  <a:schemeClr val="dk1"/>
                </a:solidFill>
                <a:cs typeface="等线" panose="02010600030101010101" pitchFamily="2" charset="-122"/>
                <a:sym typeface="+mn-ea"/>
              </a:rPr>
              <a:t>此外，VMT方法引入了OOSE方法中的用例概念，用以描述用户与系统之间的相互作用，确定系统为用户提供的服务，从而得到准确的需求模型。</a:t>
            </a:r>
            <a:endParaRPr lang="en-US" altLang="zh-CN" b="0" spc="0" dirty="0">
              <a:solidFill>
                <a:schemeClr val="dk1"/>
              </a:solidFill>
              <a:cs typeface="等线" panose="02010600030101010101" pitchFamily="2" charset="-122"/>
              <a:sym typeface="+mn-ea"/>
            </a:endParaRPr>
          </a:p>
          <a:p>
            <a:pPr lvl="1" algn="l">
              <a:buClrTx/>
              <a:buSzTx/>
            </a:pPr>
            <a:r>
              <a:rPr lang="en-US" altLang="zh-CN" b="0" spc="0" dirty="0">
                <a:solidFill>
                  <a:schemeClr val="dk1"/>
                </a:solidFill>
                <a:cs typeface="等线" panose="02010600030101010101" pitchFamily="2" charset="-122"/>
                <a:sym typeface="+mn-ea"/>
              </a:rPr>
              <a:t>VMT方法的开发过程分为三个阶段：分析、设计和实现。分析阶段的主要任务是建立分析模型。设计阶段包括系统设计、对象设计和永久性对象设计。实现阶段就是用某一种环境来实现系统。</a:t>
            </a:r>
            <a:endParaRPr lang="en-US" altLang="zh-CN" b="0" spc="0" dirty="0">
              <a:solidFill>
                <a:schemeClr val="dk1"/>
              </a:solidFill>
              <a:cs typeface="等线" panose="02010600030101010101" pitchFamily="2" charset="-122"/>
              <a:sym typeface="+mn-ea"/>
            </a:endParaRPr>
          </a:p>
        </p:txBody>
      </p:sp>
    </p:spTree>
    <p:custDataLst>
      <p:tags r:id="rId4"/>
    </p:custData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7.上述各种方法的比较</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等线" panose="02010600030101010101" pitchFamily="2" charset="-122"/>
                <a:sym typeface="+mn-ea"/>
              </a:rPr>
              <a:t>Rumbaugh方法覆盖了应用开发的全过程，是一种比较成熟的方法，用几种不同的观念来适应不同的建模场合，它在许多重要观念上受到关系数据库设计的影响，适合于数据密集型的信息系统的开发，是一种比较完善和有效的分析与设计方法。</a:t>
            </a:r>
            <a:endParaRPr lang="en-US" altLang="zh-CN" sz="2000" b="0" spc="0" dirty="0">
              <a:solidFill>
                <a:schemeClr val="dk1"/>
              </a:solidFill>
              <a:cs typeface="等线" panose="02010600030101010101" pitchFamily="2" charset="-122"/>
              <a:sym typeface="+mn-ea"/>
            </a:endParaRPr>
          </a:p>
          <a:p>
            <a:pPr lvl="1" algn="l">
              <a:buClrTx/>
              <a:buSzTx/>
            </a:pPr>
            <a:r>
              <a:rPr lang="en-US" altLang="zh-CN" sz="2000" b="0" spc="0" dirty="0">
                <a:solidFill>
                  <a:schemeClr val="dk1"/>
                </a:solidFill>
                <a:cs typeface="等线" panose="02010600030101010101" pitchFamily="2" charset="-122"/>
                <a:sym typeface="+mn-ea"/>
              </a:rPr>
              <a:t>Booch方法并不是一个开发过程，只是在开发面向对象系统时应遵循的一些技术和原则。Booch方法是从外部开始，逐步求精每个类直到系统被实现。因此，它是一种分治法，支持循环开发，它的缺点在于不能有效地找出每个对象和类的操作。</a:t>
            </a:r>
            <a:endParaRPr lang="en-US" altLang="zh-CN" sz="2000" b="0" spc="0" dirty="0">
              <a:solidFill>
                <a:schemeClr val="dk1"/>
              </a:solidFill>
              <a:cs typeface="等线" panose="02010600030101010101" pitchFamily="2" charset="-122"/>
              <a:sym typeface="+mn-ea"/>
            </a:endParaRPr>
          </a:p>
        </p:txBody>
      </p:sp>
    </p:spTree>
    <p:custDataLst>
      <p:tags r:id="rId4"/>
    </p:custData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7.上述各种方法的比较</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err="1">
                <a:solidFill>
                  <a:schemeClr val="dk1"/>
                </a:solidFill>
                <a:cs typeface="等线" panose="02010600030101010101" pitchFamily="2" charset="-122"/>
                <a:sym typeface="+mn-ea"/>
              </a:rPr>
              <a:t>Wirfs-Brock方法（RDD）是一种用非形式的技术和指导原则开发合适的设计方案的设计技术。它用交互填写CRC卡片的方法完成设计，对大型系统设计不太适用。RDD采用传统的方法确定对象类，有一定的局限性。另外，均匀地把行为分配给类也十分困难。</a:t>
            </a:r>
            <a:endParaRPr lang="en-US" altLang="zh-CN" sz="2000" b="0" spc="0" dirty="0" err="1">
              <a:solidFill>
                <a:schemeClr val="dk1"/>
              </a:solidFill>
              <a:cs typeface="等线" panose="02010600030101010101" pitchFamily="2" charset="-122"/>
              <a:sym typeface="+mn-ea"/>
            </a:endParaRPr>
          </a:p>
          <a:p>
            <a:pPr lvl="1" algn="l">
              <a:buClrTx/>
              <a:buSzTx/>
            </a:pPr>
            <a:r>
              <a:rPr lang="en-US" altLang="zh-CN" sz="2000" b="0" spc="0" dirty="0" err="1">
                <a:solidFill>
                  <a:schemeClr val="dk1"/>
                </a:solidFill>
                <a:cs typeface="等线" panose="02010600030101010101" pitchFamily="2" charset="-122"/>
                <a:sym typeface="+mn-ea"/>
              </a:rPr>
              <a:t>在Coad-Yourdon方法中，OOA把系统横向划分为五个层次，OOD把系统纵向划分为四个部分，从而形成一个清晰的系统模型。OOAD适用于小型系统的开发。</a:t>
            </a:r>
            <a:endParaRPr lang="en-US" altLang="zh-CN" sz="2000" b="0" spc="0" dirty="0" err="1">
              <a:solidFill>
                <a:schemeClr val="dk1"/>
              </a:solidFill>
              <a:cs typeface="等线" panose="02010600030101010101" pitchFamily="2" charset="-122"/>
              <a:sym typeface="+mn-ea"/>
            </a:endParaRPr>
          </a:p>
        </p:txBody>
      </p:sp>
    </p:spTree>
    <p:custDataLst>
      <p:tags r:id="rId4"/>
    </p:custData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7.上述各种方法的比较</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等线" panose="02010600030101010101" pitchFamily="2" charset="-122"/>
                <a:sym typeface="+mn-ea"/>
              </a:rPr>
              <a:t>Jacobson方法（OOSE）能够较好地描述系统的需求，是一种实用的面向对象的系统开发方法，适合于商务处理方面的应用开发。</a:t>
            </a:r>
            <a:endParaRPr lang="en-US" altLang="zh-CN" sz="2000" b="0" spc="0" dirty="0">
              <a:solidFill>
                <a:schemeClr val="dk1"/>
              </a:solidFill>
              <a:cs typeface="等线" panose="02010600030101010101" pitchFamily="2" charset="-122"/>
              <a:sym typeface="+mn-ea"/>
            </a:endParaRPr>
          </a:p>
          <a:p>
            <a:pPr lvl="1" algn="l">
              <a:buClrTx/>
              <a:buSzTx/>
            </a:pPr>
            <a:r>
              <a:rPr lang="en-US" altLang="zh-CN" sz="2000" b="0" spc="0" dirty="0">
                <a:solidFill>
                  <a:schemeClr val="dk1"/>
                </a:solidFill>
                <a:cs typeface="等线" panose="02010600030101010101" pitchFamily="2" charset="-122"/>
                <a:sym typeface="+mn-ea"/>
              </a:rPr>
              <a:t>VMT基于现有面向对象方法中的成熟技术，采用这些方法中最好的思想、特色、观点以及技术，并把它们融合成一个完整的开发过程。因此VMT是一种扬长避短的方法，它提供了一种实用的能够处理复杂问题的建模方法和技术。</a:t>
            </a:r>
            <a:endParaRPr lang="en-US" altLang="zh-CN" sz="2000" b="0" spc="0" dirty="0">
              <a:solidFill>
                <a:schemeClr val="dk1"/>
              </a:solidFill>
              <a:cs typeface="等线" panose="02010600030101010101" pitchFamily="2" charset="-122"/>
              <a:sym typeface="+mn-ea"/>
            </a:endParaRPr>
          </a:p>
          <a:p>
            <a:pPr lvl="0" algn="l">
              <a:buClrTx/>
              <a:buSzTx/>
            </a:pPr>
            <a:endParaRPr lang="en-US" altLang="zh-CN" sz="2000" b="0" spc="0" dirty="0">
              <a:solidFill>
                <a:schemeClr val="dk1"/>
              </a:solidFill>
              <a:cs typeface="等线" panose="02010600030101010101" pitchFamily="2" charset="-122"/>
              <a:sym typeface="+mn-ea"/>
            </a:endParaRPr>
          </a:p>
        </p:txBody>
      </p:sp>
    </p:spTree>
    <p:custDataLst>
      <p:tags r:id="rId4"/>
    </p:custData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1.2.4 典型的面向对象的开发方法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36053"/>
            <a:ext cx="8140700" cy="458836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7.上述各种方法的比较</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等线" panose="02010600030101010101" pitchFamily="2" charset="-122"/>
                <a:sym typeface="+mn-ea"/>
              </a:rPr>
              <a:t>Jacobson方法（OOSE）能够较好地描述系统的需求，是一种实用的面向对象的系统开发方法，适合于商务处理方面的应用开发。</a:t>
            </a:r>
            <a:endParaRPr lang="en-US" altLang="zh-CN" sz="2000" b="0" spc="0" dirty="0">
              <a:solidFill>
                <a:schemeClr val="dk1"/>
              </a:solidFill>
              <a:cs typeface="等线" panose="02010600030101010101" pitchFamily="2" charset="-122"/>
              <a:sym typeface="+mn-ea"/>
            </a:endParaRPr>
          </a:p>
          <a:p>
            <a:pPr lvl="1" algn="l">
              <a:buClrTx/>
              <a:buSzTx/>
            </a:pPr>
            <a:r>
              <a:rPr lang="en-US" altLang="zh-CN" sz="2000" b="0" spc="0" dirty="0">
                <a:solidFill>
                  <a:schemeClr val="dk1"/>
                </a:solidFill>
                <a:cs typeface="等线" panose="02010600030101010101" pitchFamily="2" charset="-122"/>
                <a:sym typeface="+mn-ea"/>
              </a:rPr>
              <a:t>VMT基于现有面向对象方法中的成熟技术，采用这些方法中最好的思想、特色、观点以及技术，并把它们融合成一个完整的开发过程。因此VMT是一种扬长避短的方法，它提供了一种实用的能够处理复杂问题的建模方法和技术。</a:t>
            </a:r>
            <a:endParaRPr lang="en-US" altLang="zh-CN" sz="2000" b="0" spc="0" dirty="0">
              <a:solidFill>
                <a:schemeClr val="dk1"/>
              </a:solidFill>
              <a:cs typeface="等线" panose="02010600030101010101" pitchFamily="2" charset="-122"/>
              <a:sym typeface="+mn-ea"/>
            </a:endParaRPr>
          </a:p>
        </p:txBody>
      </p:sp>
    </p:spTree>
    <p:custDataLst>
      <p:tags r:id="rId4"/>
    </p:custData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 面向对象软件开发过程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事实上，所有的现代软件开发方法都是基于软件生命周期的。传统的结构化分析方法关注的是系统中的数据流，利用数据流分析系统的数据结构、数据流和功能结构以及系统与环境之间的关系。面向对象开发方法则把软件开发过程划分为需求获取、面向对象分析、面向对象设计、面向对象程序设计、面向对象测试以及最终的软件维护等多项活动。</a:t>
            </a:r>
            <a:endPar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在开发过程中，将这些活动按照某种方式或方法组织起来以完成软件开发，并实现项目目标。这些活动的组织方式不同则构成不同的面向对象软件开发方法。虽然，到目前为止还没有一个标准的、适用于所有团队和项目的、通用的软件开发方法。但还是有一些得到业界普遍认可的面向对象开发方法。例如，统一过程(RUP)这样的著名的面向对象软件开发方法。</a:t>
            </a:r>
            <a:endPar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0" algn="l">
              <a:buClrTx/>
              <a:buSzTx/>
            </a:pPr>
            <a:endPar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 面向对象软件开发过程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接下来的问题是，OOA、OOD和OOP的主要内容是什么？有哪些技术和方法？各个阶段之间的关系是什么样的？</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面向对象设计则是进一步细化需求模型,建立目标系统的结构模型，再把用自然语言或图形描述的模型映射到计算机语言。可以使用UML作为建模语言，这种语言有多种建模工具可供选择。</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面向对象程序设计则是将设计阶段得到的系统结构模型映射为使用某种程序设计语言编写的计算机程序,实现目标系统。</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0" algn="l">
              <a:buClrTx/>
              <a:buSzTx/>
            </a:pP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 面向对象软件开发过程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测试是指应用面向对象测试技术 (OOT)对实行的目标系统进行测试，找到并改正正系统中存在的错误。</a:t>
            </a:r>
            <a:endParaRPr lang="zh-CN" altLang="en-US"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面向对象设计的任务则是对在分析阶段获得的模型做进一步细化，建立起面向设计域的系统结构模型，并把这个结构模型可以作为系统实现的基础，最终利用面向对象程序设计实现目标系统。</a:t>
            </a:r>
            <a:endParaRPr lang="zh-CN" altLang="en-US"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需求获取是指在软件开发过程中，开发者与客户通过交流获取用户需求，建立目标系统的业务模型（业务用例+业务实体）并编写需求规格说明，也是对客观世界的高层抽象。</a:t>
            </a:r>
            <a:endParaRPr lang="zh-CN" altLang="en-US"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1.3.1 面向对象分析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6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分析是指在在软件开发过程中，应用建模语言对获取的业务模型进行细化,建立目标系统的需求模型，即系统的功能模型和面向问题域的结构模型，并以此作为面向对象设计的基础。因此，面向对象分析的首要任务就是建立系统的功能模型和结构模型。</a:t>
            </a:r>
            <a:endParaRPr lang="zh-CN" altLang="en-US" sz="16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16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目前，面向对象分析中主要使用UML的用例模型描述系统的功能结构模型，这也是面向对象方法中最重要的模型。首要的原因是这种模型是面向用户的，即模型使用的图形符号和建模方法都是直观的和面向用户的，用户不需要专门的培训就能够理解模型所表达的语义。其次，用例模型建模所需要的知识和描述的问题也都是属于问题域的。因此，这种模型的最主要的优点就在于它即能够充分表达用户需求，又能够便于开发人员与用户的交流。</a:t>
            </a:r>
            <a:endParaRPr lang="zh-CN" altLang="en-US" sz="16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1.3.1 面向对象分析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75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面向对象分析也是一种分析方法，这种方法的主要内容就是利用从问题域的词汇表中找到的类和对象来分析系统的概念模型，从而描述目标系统的概念结构。</a:t>
            </a:r>
            <a:endParaRPr lang="zh-CN" altLang="en-US"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是计算机科学中的一个基本概念，它不仅仅适用于程序设计，也适用于软件系统的用户界面、数据库甚至计算机架构的设计。这种广泛适用的根本原因是，面向对象能够帮助我们处理多种不同系统中固有的复杂性。</a:t>
            </a:r>
            <a:endParaRPr lang="zh-CN" altLang="en-US"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传统的结构化方法指导开发人员利用“模块”作为基本构件来构建复杂的软件系统。类似地，面向对象方法则利用类和对象作为基本构件，指导开发者构建基于对象或面向对象的软件系统。</a:t>
            </a:r>
            <a:endParaRPr lang="zh-CN" altLang="en-US"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 对象的行为</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一个对象的行为不仅取决于施加在该对象上面的操作，还取决于它所处状态。</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例如：在自动饮料售货机的使用过程中，如果顾客先投入货币后选择饮料，售货机为顾客提供需要的饮料，顾客按找零按钮，售货机为顾客计算并返回余额。如果顾客先选择饮料后投币会发生什么？售货机很可能会什么也不做，因为顾客违反了它的基本操作流程。顾客选择饮料时售货机只是处于等待投币的状态，此时售货机很有可能会忽略或屏蔽了顾客选择饮料的操作。</a:t>
            </a:r>
            <a:endParaRPr lang="zh-CN" altLang="en-US" sz="2000" b="0" spc="0" dirty="0">
              <a:solidFill>
                <a:schemeClr val="dk1"/>
              </a:solidFill>
              <a:cs typeface="微软雅黑" panose="020B0503020204020204" charset="-122"/>
              <a:sym typeface="+mn-ea"/>
            </a:endParaRPr>
          </a:p>
          <a:p>
            <a:pPr lvl="1" algn="l">
              <a:buClrTx/>
              <a:buSzTx/>
            </a:pPr>
            <a:endParaRPr lang="zh-CN" altLang="en-US" sz="200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1.3.1 面向对象分析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b="0" spc="0" dirty="0">
                <a:solidFill>
                  <a:schemeClr val="dk1"/>
                </a:solidFill>
                <a:cs typeface="微软雅黑" panose="020B0503020204020204" charset="-122"/>
                <a:sym typeface="+mn-ea"/>
              </a:rPr>
              <a:t>1.面向对象分析的步骤和方法</a:t>
            </a:r>
            <a:endParaRPr lang="en-US" altLang="zh-CN" sz="2400" b="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cs typeface="等线" panose="02010600030101010101" pitchFamily="2" charset="-122"/>
                <a:sym typeface="+mn-ea"/>
              </a:rPr>
              <a:t>软件开发过程中，系统分析和系统设计之间的边界往往是比较模糊的，但这两种活动所关注的重点是不同的。分析所关注的重点是分析所面临的问题域，其目标是从问题域的词汇表中发现类和对象，从而实现对现实世界中的问题建模。</a:t>
            </a:r>
            <a:endParaRPr lang="en-US" altLang="zh-CN" sz="2000" b="0" spc="0" dirty="0">
              <a:solidFill>
                <a:schemeClr val="dk1"/>
              </a:solidFill>
              <a:cs typeface="等线" panose="02010600030101010101" pitchFamily="2" charset="-122"/>
              <a:sym typeface="+mn-ea"/>
            </a:endParaRPr>
          </a:p>
          <a:p>
            <a:pPr lvl="1" algn="l">
              <a:buClrTx/>
              <a:buSzTx/>
            </a:pPr>
            <a:r>
              <a:rPr lang="en-US" altLang="zh-CN" sz="2000" b="0" spc="0" dirty="0">
                <a:solidFill>
                  <a:schemeClr val="dk1"/>
                </a:solidFill>
                <a:cs typeface="等线" panose="02010600030101010101" pitchFamily="2" charset="-122"/>
                <a:sym typeface="+mn-ea"/>
              </a:rPr>
              <a:t>面向对象分析的主要任务是建立系统的功能模型和结构模型，并以此作为面向对象设计的基础。当然，此阶段建立的功能模型和结构模型都属于用户视图，或者说是属于问题域的。</a:t>
            </a:r>
            <a:endParaRPr lang="en-US" altLang="zh-CN" sz="2000" b="0" spc="0" dirty="0">
              <a:solidFill>
                <a:schemeClr val="dk1"/>
              </a:solidFill>
              <a:cs typeface="等线" panose="02010600030101010101" pitchFamily="2" charset="-122"/>
              <a:sym typeface="+mn-ea"/>
            </a:endParaRPr>
          </a:p>
        </p:txBody>
      </p:sp>
    </p:spTree>
    <p:custDataLst>
      <p:tags r:id="rId4"/>
    </p:custData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1.3.1 面向对象分析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83043"/>
            <a:ext cx="8140700" cy="458836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1.面向对象分析的步骤和方法</a:t>
            </a:r>
            <a:endPar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面向对象分析的工作过程就是获取、建立、修改和完善系统用例模型和结构模型的过程。</a:t>
            </a:r>
            <a:endPar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通过分析获取的功能模型获得该问题域的词汇</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（概念模型）</a:t>
            </a: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，并以此找到目标系统需要的对象（或类）</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建立起目标系统的结构模型。</a:t>
            </a:r>
            <a:endPar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1.3.1 面向对象分析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graphicFrame>
        <p:nvGraphicFramePr>
          <p:cNvPr id="10" name="图示 9"/>
          <p:cNvGraphicFramePr/>
          <p:nvPr/>
        </p:nvGraphicFramePr>
        <p:xfrm>
          <a:off x="502285" y="1893570"/>
          <a:ext cx="8140700" cy="4166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文本框 10"/>
          <p:cNvSpPr txBox="1"/>
          <p:nvPr/>
        </p:nvSpPr>
        <p:spPr>
          <a:xfrm>
            <a:off x="568960" y="1306830"/>
            <a:ext cx="3778250" cy="460375"/>
          </a:xfrm>
          <a:prstGeom prst="rect">
            <a:avLst/>
          </a:prstGeom>
          <a:noFill/>
        </p:spPr>
        <p:txBody>
          <a:bodyPr wrap="none" rtlCol="0" anchor="t">
            <a:spAutoFit/>
          </a:bodyPr>
          <a:p>
            <a:pPr lvl="0" algn="l">
              <a:buClrTx/>
              <a:buSzTx/>
            </a:pPr>
            <a:r>
              <a:rPr lang="en-US" altLang="zh-CN" sz="2400" b="1"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1.面向对象分析的主要步骤</a:t>
            </a:r>
            <a:endParaRPr lang="en-US" altLang="zh-CN" sz="2400" b="1"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8"/>
    </p:custData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1.3.1 面向对象分析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2.面向对象分析的主要特点</a:t>
            </a:r>
            <a:endPar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）使用用例模型表示目标系统的功能结构。</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用例</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模型从分析系统参与者与系统之间的交互入手，</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通过分析</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参与者与系统之间的关系分析系统的功能结构，更能充分表达用户观点。</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marL="0"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用例的事件流建模比较详细地描述了参与者与系统交互的细节，这使得分析人员能够更容易地得到与业务逻辑相关的词汇，从而获取系统的结构模型。</a:t>
            </a: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用例模型模型是面向用户的，用户不需要专门的培训就能够理解模型所表达的语义，便于开发人员与用户交流。</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1.3.1 面向对象分析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等线" panose="02010600030101010101" pitchFamily="2" charset="-122"/>
                <a:sym typeface="+mn-ea"/>
              </a:rPr>
              <a:t>2.面向对象分析的主要特点</a:t>
            </a:r>
            <a:endParaRPr lang="en-US" altLang="zh-CN" sz="2400" spc="0" dirty="0">
              <a:solidFill>
                <a:schemeClr val="dk1"/>
              </a:solidFill>
              <a:cs typeface="等线" panose="02010600030101010101" pitchFamily="2" charset="-122"/>
              <a:sym typeface="+mn-ea"/>
            </a:endParaRPr>
          </a:p>
          <a:p>
            <a:pPr lvl="1" algn="l">
              <a:buClrTx/>
              <a:buSzTx/>
            </a:pP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2</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a:t>
            </a: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用例模型所需要的知识和所描述的问题也都是属于用户的知识域（问题域）的。这种模型的</a:t>
            </a: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更能够充分表达用户需求。</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3）面向对象代表了一种渐进式的开发方式。它没有完全抛弃传统的方法的优点，而是建立在传统方法中那些已经被证明是有效方法的基础之上的。</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虽然很多优秀的软件都是使用结构化方法开发出来的，</a:t>
            </a: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但传统方法中的“算法分解”技术在处理复杂性较高的系统时是有局限性的，而面向对象技术可以更好的解决这一问题。</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1.3.2 面向对象设计</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36053"/>
            <a:ext cx="8140700" cy="458836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一个完整的面向对象设计模型通常被划分成人机交互界面、问题域、数据管理和任务管理等四个组成部分。</a:t>
            </a:r>
            <a:endParaRPr lang="zh-CN" altLang="en-US"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其中，人机交互部分用于设计系统的人机交互界面，同时也包括对系统与外部系统或设备之间交互部分的设计。</a:t>
            </a:r>
            <a:endParaRPr lang="zh-CN" altLang="en-US"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业务逻辑部分对应于分析模型的业务逻辑部分，是对分析模型中逻辑模型的进一步细化；</a:t>
            </a:r>
            <a:endParaRPr lang="zh-CN" altLang="en-US"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数据管理子系统则主要用于实现实体模型中持久数据的存储和管理。</a:t>
            </a:r>
            <a:endParaRPr lang="zh-CN" altLang="en-US"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最后，任务管理部分则主要用于系统的作业调度、流程控制和运行管理等。</a:t>
            </a:r>
            <a:endParaRPr lang="zh-CN" altLang="en-US"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1.3.2 面向对象设计</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10" name="页脚占位符 9"/>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11" name="灯片编号占位符 10"/>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14" name="文本占位符 13"/>
          <p:cNvSpPr>
            <a:spLocks noGrp="1"/>
          </p:cNvSpPr>
          <p:nvPr>
            <p:ph type="body" sz="quarter" idx="13"/>
          </p:nvPr>
        </p:nvSpPr>
        <p:spPr/>
        <p:txBody>
          <a:bodyPr/>
          <a:lstStyle/>
          <a:p>
            <a:r>
              <a:rPr lang="en-US" altLang="zh-CN" dirty="0">
                <a:solidFill>
                  <a:schemeClr val="dk1"/>
                </a:solidFill>
                <a:cs typeface="微软雅黑" panose="020B0503020204020204" charset="-122"/>
                <a:sym typeface="+mn-ea"/>
              </a:rPr>
              <a:t>OOD</a:t>
            </a:r>
            <a:r>
              <a:rPr lang="zh-CN" altLang="en-US" dirty="0">
                <a:solidFill>
                  <a:schemeClr val="dk1"/>
                </a:solidFill>
                <a:cs typeface="微软雅黑" panose="020B0503020204020204" charset="-122"/>
                <a:sym typeface="+mn-ea"/>
              </a:rPr>
              <a:t>模型的组成</a:t>
            </a:r>
            <a:endParaRPr lang="zh-CN" altLang="en-US" dirty="0">
              <a:solidFill>
                <a:schemeClr val="dk1"/>
              </a:solidFill>
              <a:cs typeface="微软雅黑" panose="020B0503020204020204" charset="-122"/>
            </a:endParaRPr>
          </a:p>
          <a:p>
            <a:endParaRPr lang="zh-CN" altLang="en-US"/>
          </a:p>
        </p:txBody>
      </p:sp>
      <p:sp>
        <p:nvSpPr>
          <p:cNvPr id="6" name="Rectangle 2"/>
          <p:cNvSpPr>
            <a:spLocks noChangeArrowheads="1"/>
          </p:cNvSpPr>
          <p:nvPr>
            <p:custDataLst>
              <p:tags r:id="rId3"/>
            </p:custDataLst>
          </p:nvPr>
        </p:nvSpPr>
        <p:spPr bwMode="auto">
          <a:xfrm>
            <a:off x="360218" y="1506539"/>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cs typeface="隶书" charset="0"/>
            </a:endParaRPr>
          </a:p>
        </p:txBody>
      </p:sp>
      <p:graphicFrame>
        <p:nvGraphicFramePr>
          <p:cNvPr id="7" name="对象 6"/>
          <p:cNvGraphicFramePr>
            <a:graphicFrameLocks noChangeAspect="1"/>
          </p:cNvGraphicFramePr>
          <p:nvPr/>
        </p:nvGraphicFramePr>
        <p:xfrm>
          <a:off x="738908" y="1866179"/>
          <a:ext cx="7898903" cy="3860366"/>
        </p:xfrm>
        <a:graphic>
          <a:graphicData uri="http://schemas.openxmlformats.org/presentationml/2006/ole">
            <mc:AlternateContent xmlns:mc="http://schemas.openxmlformats.org/markup-compatibility/2006">
              <mc:Choice xmlns:v="urn:schemas-microsoft-com:vml" Requires="v">
                <p:oleObj spid="_x0000_s1041" name="" r:id="rId4" imgW="6781800" imgH="3314700" progId="Visio.Drawing.11">
                  <p:embed/>
                </p:oleObj>
              </mc:Choice>
              <mc:Fallback>
                <p:oleObj name="" r:id="rId4" imgW="6781800" imgH="33147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908" y="1866179"/>
                        <a:ext cx="7898903" cy="3860366"/>
                      </a:xfrm>
                      <a:prstGeom prst="rect">
                        <a:avLst/>
                      </a:prstGeom>
                      <a:noFill/>
                    </p:spPr>
                  </p:pic>
                </p:oleObj>
              </mc:Fallback>
            </mc:AlternateContent>
          </a:graphicData>
        </a:graphic>
      </p:graphicFrame>
      <p:sp>
        <p:nvSpPr>
          <p:cNvPr id="8" name="矩形 7"/>
          <p:cNvSpPr/>
          <p:nvPr>
            <p:custDataLst>
              <p:tags r:id="rId6"/>
            </p:custDataLst>
          </p:nvPr>
        </p:nvSpPr>
        <p:spPr>
          <a:xfrm>
            <a:off x="3322299" y="5902034"/>
            <a:ext cx="2477135" cy="368300"/>
          </a:xfrm>
          <a:prstGeom prst="rect">
            <a:avLst/>
          </a:prstGeom>
        </p:spPr>
        <p:txBody>
          <a:bodyPr wrap="none">
            <a:spAutoFit/>
          </a:bodyPr>
          <a:lstStyle/>
          <a:p>
            <a:r>
              <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rPr>
              <a:t>图</a:t>
            </a:r>
            <a:r>
              <a:rPr lang="en-US" altLang="zh-CN" dirty="0">
                <a:solidFill>
                  <a:schemeClr val="dk1"/>
                </a:solidFill>
                <a:latin typeface="等线" panose="02010600030101010101" pitchFamily="2" charset="-122"/>
                <a:ea typeface="等线" panose="02010600030101010101" pitchFamily="2" charset="-122"/>
                <a:cs typeface="微软雅黑" panose="020B0503020204020204" charset="-122"/>
              </a:rPr>
              <a:t>1-3 OOD</a:t>
            </a:r>
            <a:r>
              <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rPr>
              <a:t>模型的组成</a:t>
            </a:r>
            <a:endPar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endParaRPr>
          </a:p>
        </p:txBody>
      </p:sp>
    </p:spTree>
    <p:custDataLst>
      <p:tags r:id="rId7"/>
    </p:custData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1.3.2 面向对象设计</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36053"/>
            <a:ext cx="8140700" cy="458836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面向对象设计阶段的主要任务就是将在OOA阶段得到的领域问题的视图模型、逻辑模型和实体模型三个模型，演变为界面交互、问题域和数据管理三个子系统。</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这三个子系统都是与领域问题相关，因此称为“领域结构设计”，也称“底层设计”。</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任务管理子系统是管理、协调三个子系统运行环境的系统，属高层设计，也称体系结构设计。</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1.3.3 OOA与OOD之间的关系</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2285" y="1436053"/>
            <a:ext cx="8140700" cy="458836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面向对象分析和面向对象设计分别是面向对象开发过程的两个阶段，二者在概念、模型表示方法和技术等方面均没有本质的区别，这使得二者的区别和界限越来越不清楚。</a:t>
            </a:r>
            <a:endParaRPr lang="zh-CN" altLang="zh-CN"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由于面向对象设计的实质是对在分析阶段获得的类模型的细化过程，并且还是一个循环迭代的过程，因此更容易造成二者的界限模糊。那么，用什么确定它们的边界呢？</a:t>
            </a:r>
            <a:endParaRPr lang="zh-CN" altLang="zh-CN"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1.3.3 OOA与OOD之间的关系</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69708"/>
            <a:ext cx="8140700" cy="458836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首先，OOA和OOD分别是软件生命周期的两个完全不同的开发阶段。因此，它们当然具有不同的目标、责任和实施策略。</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从软件工程的角度来看，面向对象分析与设计分别对应了软件生命周期里面的系统分析和系统设计两个阶段，所以二者之间的本质区别是，面向对象分析要解决的系统要实现什么样的目标、具有哪些功能、需要接受来自于环境的约束和限制以及目标系统应具备哪些必要的性能要求等。面向对象设计要解决的则是在获取了需求的基础上构建出能够满足这些需求的目标系统。</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015" y="1471613"/>
            <a:ext cx="8140700" cy="458836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 对象的行为</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操作的这种状态相关特性引出了操作的前置条件和后置条件这两个重要的概念。</a:t>
            </a:r>
            <a:r>
              <a:rPr lang="zh-CN" altLang="en-US" sz="2000" spc="0" dirty="0">
                <a:solidFill>
                  <a:schemeClr val="dk1"/>
                </a:solidFill>
                <a:cs typeface="微软雅黑" panose="020B0503020204020204" charset="-122"/>
                <a:sym typeface="+mn-ea"/>
              </a:rPr>
              <a:t>操作的前置条件</a:t>
            </a:r>
            <a:r>
              <a:rPr lang="zh-CN" altLang="en-US" sz="2000" b="0" spc="0" dirty="0">
                <a:solidFill>
                  <a:schemeClr val="dk1"/>
                </a:solidFill>
                <a:cs typeface="微软雅黑" panose="020B0503020204020204" charset="-122"/>
                <a:sym typeface="+mn-ea"/>
              </a:rPr>
              <a:t>（pre-condition）是指对象执行这个操作时所必须具有的状态或必须满足的条件，违反了前置条件将导致该操作不能正常执行。</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spc="0" dirty="0">
                <a:solidFill>
                  <a:schemeClr val="dk1"/>
                </a:solidFill>
                <a:cs typeface="微软雅黑" panose="020B0503020204020204" charset="-122"/>
                <a:sym typeface="+mn-ea"/>
              </a:rPr>
              <a:t>操作的后置条件</a:t>
            </a:r>
            <a:r>
              <a:rPr lang="zh-CN" altLang="en-US" sz="2000" b="0" spc="0" dirty="0">
                <a:solidFill>
                  <a:schemeClr val="dk1"/>
                </a:solidFill>
                <a:cs typeface="微软雅黑" panose="020B0503020204020204" charset="-122"/>
                <a:sym typeface="+mn-ea"/>
              </a:rPr>
              <a:t>（post-condition）当然是指这个操作执行完以后对象所应处的状态或满足的条件，违反了后置条件意味着这个操作没有完成应尽的责任。</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建模时，描述操作的前置和后置条件是十分重要的。</a:t>
            </a:r>
            <a:endParaRPr lang="zh-CN" altLang="en-US" sz="1600" b="0" spc="0" dirty="0">
              <a:solidFill>
                <a:schemeClr val="dk1"/>
              </a:solidFill>
              <a:cs typeface="微软雅黑" panose="020B0503020204020204" charset="-122"/>
              <a:sym typeface="+mn-ea"/>
            </a:endParaRPr>
          </a:p>
          <a:p>
            <a:pPr lvl="1" algn="l">
              <a:buClrTx/>
              <a:buSzTx/>
            </a:pPr>
            <a:endParaRPr lang="zh-CN" altLang="en-US" sz="16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1.3.3 OOA与OOD之间的关系</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更具体的地说，面向对象分析和面向对象设计应该有以下几个方面的不同。</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分析属于系统分析阶段，其实质是识别问题域中为实现系统目标所需要的对象及其相互关系，并分析这些对象的状态和行为。此时，通常不需要考虑与系统的具体实现相关的因素（如程序设计语言、数据库、外部设备等），这样可以使OOA模型独立于具体的实现。</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面向对象设计则属于系统设计阶段，它主要解决的是与系统实现有关的问题，它的主要任务是针对具体的软硬件构成环境对OOA模型进行细化，最终获得系统的设计模型。</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1.3.3 OOA与OOD之间的关系</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502728"/>
            <a:ext cx="8140700" cy="458836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OOD模型是与实现有关的，相关因素通常包括软件架构、组件技术、数据库管理系统、人机界面和外部设备等。</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其次，OOA与OOD又有着十分密切的联系，分析过程中获得的结果将被作为设计的重要基础。开发过程中，二者之间还会存在复杂的迭代关系。因此，区分清楚你的工作的性质将使十分重要的，从软件工程的角度来看，区分二者的性质将使十分重要的。</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4400"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 面向对象分析设计实例</a:t>
            </a:r>
            <a:endParaRPr lang="en-US" altLang="zh-CN" sz="4400"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505268"/>
            <a:ext cx="8140700" cy="458836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本节将给出一个简单计算器程序设计实例，以此来说明面向对象软件开发的基本特点，以及如何使用面向对象方法分析和设计一个特定的软件。</a:t>
            </a:r>
            <a:endParaRPr lang="zh-CN" altLang="zh-CN"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4400"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1.4.1 问题定义</a:t>
            </a:r>
            <a:endParaRPr lang="en-US" altLang="zh-CN" sz="4400"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82408"/>
            <a:ext cx="8140700" cy="458836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计算器是一种现代数字运算的一种电子设备。结构简单，能够进行比较简单的数学运算。</a:t>
            </a:r>
            <a:endPar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计算器可分为实物计算器和虚拟计算器。实物计算器一般是手持式计算器,特点是便于携带使用方便, 但功能比较较简单,一般不能进行功能扩充。</a:t>
            </a:r>
            <a:endPar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虚拟计算器的常见形式是软件计算器。以软件的形式存在，能够部署在PC机、智能手机或平板电脑上使用。</a:t>
            </a:r>
            <a:endPar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此类计算器功能和种类较多, 并可以通过软件的升级进行扩展。随着平板电脑与智能手机的普及, 软件形式的计算器的应用会越来越多, 并将最终取代传统的手持式计算器。 </a:t>
            </a:r>
            <a:endParaRPr lang="zh-CN" altLang="en-US" sz="18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4400"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1.4.1 问题定义</a:t>
            </a:r>
            <a:endParaRPr lang="en-US" altLang="zh-CN" sz="4400"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36053"/>
            <a:ext cx="8140700" cy="458836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软件计算器可简单地划分成算术型计算器和科学型计算器两种类型。</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（1）算术型计算器：可进行加、减、乘、除四则运算的计算器。</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（2）科学型计算器：除了四则运算以外，还可进行乘方、开方、指数、对数、三角函数和统计等方面运算的计算器，又称函数计算器。科学计算器包容了算术性计算器的功能。</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简单计算器使用两种工作模式，一种模式是使用四则计算模式，另一种是科学计算模式。并可以在两种模式下自由切换。</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4400"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1.4.1 问题定义</a:t>
            </a:r>
            <a:endParaRPr lang="en-US" altLang="zh-CN" sz="4400"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按照面向对象的开发方法，开发过程首先是获取项目的用户需求并确定项目的功能结构，然后根据需求模型分析和设计出软件的结构模型，随后再通过动态建模的方法逐步完善系统的结构模型，最终实现这个设计方案。</a:t>
            </a:r>
            <a:endParaRPr lang="zh-CN" altLang="zh-CN"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1.4.2 需求分析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36053"/>
            <a:ext cx="8140700" cy="458836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假设得到的需求陈述如下：</a:t>
            </a:r>
            <a:endParaRPr lang="zh-CN" altLang="zh-CN"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开发一个计算器软件，要求该计算器具有简单计算器和科学计算器两种工作模式。简单计算器按照即时计算的方式进行加减乘除四则计算。科学计算器则能够支持带括号的四则运算功能，同时带有常用数学函数计算和统计功能。</a:t>
            </a:r>
            <a:endParaRPr lang="zh-CN" altLang="zh-CN"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a:xfrm>
            <a:off x="502411" y="457518"/>
            <a:ext cx="8139178" cy="722254"/>
          </a:xfrm>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1.4.2 需求分析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7" name="日期占位符 6"/>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10" name="灯片编号占位符 9"/>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13" name="文本占位符 12"/>
          <p:cNvSpPr>
            <a:spLocks noGrp="1"/>
          </p:cNvSpPr>
          <p:nvPr>
            <p:ph type="body" sz="quarter" idx="13"/>
          </p:nvPr>
        </p:nvSpPr>
        <p:spPr>
          <a:xfrm>
            <a:off x="501650" y="1436053"/>
            <a:ext cx="8140700" cy="4588365"/>
          </a:xfrm>
        </p:spPr>
        <p:txBody>
          <a:bodyPr/>
          <a:lstStyle/>
          <a:p>
            <a:r>
              <a:rPr lang="zh-CN" altLang="en-US" b="0" dirty="0">
                <a:ln>
                  <a:noFill/>
                </a:ln>
                <a:solidFill>
                  <a:schemeClr val="dk1"/>
                </a:solidFill>
                <a:effectLst/>
                <a:cs typeface="微软雅黑" panose="020B0503020204020204" charset="-122"/>
                <a:sym typeface="+mn-ea"/>
              </a:rPr>
              <a:t>计算器的用户界面</a:t>
            </a:r>
            <a:endParaRPr lang="zh-CN" altLang="en-US" b="0" dirty="0">
              <a:ln>
                <a:noFill/>
              </a:ln>
              <a:solidFill>
                <a:schemeClr val="dk1"/>
              </a:solidFill>
              <a:effectLst/>
              <a:cs typeface="微软雅黑" panose="020B0503020204020204" charset="-122"/>
              <a:sym typeface="+mn-ea"/>
            </a:endParaRPr>
          </a:p>
        </p:txBody>
      </p:sp>
      <p:sp>
        <p:nvSpPr>
          <p:cNvPr id="4" name="Rectangle 2"/>
          <p:cNvSpPr>
            <a:spLocks noChangeArrowheads="1"/>
          </p:cNvSpPr>
          <p:nvPr>
            <p:custDataLst>
              <p:tags r:id="rId3"/>
            </p:custDataLst>
          </p:nvPr>
        </p:nvSpPr>
        <p:spPr bwMode="auto">
          <a:xfrm>
            <a:off x="0" y="444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cs typeface="隶书" charset="0"/>
            </a:endParaRPr>
          </a:p>
        </p:txBody>
      </p:sp>
      <p:pic>
        <p:nvPicPr>
          <p:cNvPr id="2049" name="图片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680" y="2155190"/>
            <a:ext cx="6645275" cy="4013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custDataLst>
              <p:tags r:id="rId5"/>
            </p:custDataLst>
          </p:nvPr>
        </p:nvSpPr>
        <p:spPr bwMode="auto">
          <a:xfrm>
            <a:off x="3865823" y="6280690"/>
            <a:ext cx="157861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a:ln>
                  <a:noFill/>
                </a:ln>
                <a:solidFill>
                  <a:schemeClr val="dk1"/>
                </a:solidFill>
                <a:effectLst/>
                <a:latin typeface="等线" panose="02010600030101010101" pitchFamily="2" charset="-122"/>
                <a:ea typeface="等线" panose="02010600030101010101" pitchFamily="2" charset="-122"/>
                <a:cs typeface="微软雅黑" panose="020B0503020204020204" charset="-122"/>
              </a:rPr>
              <a:t>图</a:t>
            </a:r>
            <a:r>
              <a:rPr kumimoji="0" lang="en-US" altLang="zh-CN" sz="1000" b="0" i="0" u="none" strike="noStrike" cap="none" normalizeH="0" baseline="0" dirty="0">
                <a:ln>
                  <a:noFill/>
                </a:ln>
                <a:solidFill>
                  <a:schemeClr val="dk1"/>
                </a:solidFill>
                <a:effectLst/>
                <a:latin typeface="等线" panose="02010600030101010101" pitchFamily="2" charset="-122"/>
                <a:ea typeface="等线" panose="02010600030101010101" pitchFamily="2" charset="-122"/>
                <a:cs typeface="微软雅黑" panose="020B0503020204020204" charset="-122"/>
              </a:rPr>
              <a:t>1-4 </a:t>
            </a:r>
            <a:r>
              <a:rPr kumimoji="0" lang="zh-CN" altLang="en-US" sz="1000" b="0" i="0" u="none" strike="noStrike" cap="none" normalizeH="0" baseline="0" dirty="0">
                <a:ln>
                  <a:noFill/>
                </a:ln>
                <a:solidFill>
                  <a:schemeClr val="dk1"/>
                </a:solidFill>
                <a:effectLst/>
                <a:latin typeface="等线" panose="02010600030101010101" pitchFamily="2" charset="-122"/>
                <a:ea typeface="等线" panose="02010600030101010101" pitchFamily="2" charset="-122"/>
                <a:cs typeface="微软雅黑" panose="020B0503020204020204" charset="-122"/>
              </a:rPr>
              <a:t>计算器的用户界面</a:t>
            </a:r>
            <a:r>
              <a:rPr kumimoji="0" lang="zh-CN" altLang="en-US" sz="600" b="0" i="0" u="none" strike="noStrike" cap="none" normalizeH="0" baseline="0" dirty="0">
                <a:ln>
                  <a:noFill/>
                </a:ln>
                <a:solidFill>
                  <a:schemeClr val="dk1"/>
                </a:solidFill>
                <a:effectLst/>
                <a:latin typeface="等线" panose="02010600030101010101" pitchFamily="2" charset="-122"/>
                <a:ea typeface="等线" panose="02010600030101010101" pitchFamily="2" charset="-122"/>
                <a:cs typeface="微软雅黑" panose="020B0503020204020204" charset="-122"/>
              </a:rPr>
              <a:t> </a:t>
            </a:r>
            <a:endParaRPr kumimoji="0" lang="zh-CN" altLang="en-US" sz="600" b="0" i="0" u="none" strike="noStrike" cap="none" normalizeH="0" baseline="0" dirty="0">
              <a:ln>
                <a:noFill/>
              </a:ln>
              <a:solidFill>
                <a:schemeClr val="dk1"/>
              </a:solidFill>
              <a:effectLst/>
              <a:latin typeface="等线" panose="02010600030101010101" pitchFamily="2" charset="-122"/>
              <a:ea typeface="等线" panose="02010600030101010101" pitchFamily="2" charset="-122"/>
              <a:cs typeface="微软雅黑" panose="020B0503020204020204" charset="-122"/>
            </a:endParaRPr>
          </a:p>
        </p:txBody>
      </p:sp>
    </p:spTree>
    <p:custDataLst>
      <p:tags r:id="rId6"/>
    </p:custData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1.4.2 需求分析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36053"/>
            <a:ext cx="8140700" cy="458836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分析如图1-4所示的计算器的界面结构。</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这个界面结构兼容了科学计算模式和简单计算模式，使用时这两种模式都包含了一个统计计算器。</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统计计算器主要用于计算一组数据的最大、最小、均值和方差等统计指标。</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对于这两种计算器来说，由于它们需要实现的功能不同，因此它们的物理结构和运算规则也不尽相同。</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1.4.2 需求分析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简单计算器的运算规则</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计算规则包括运算符的优先级和结合性，优先级和结合性的定义不同，得到的运算规则也不会相同。比较常见的有如下两个规则。</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（1）使用优先级的计算规则 </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这是一种最常见的运算规则，其所有运算符都按左结合性计算，并且将运算符划分成乘除和加减两种优先级的运算规则。</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例如：输入的表达式3+5*8时，先计算乘法，再计算加法，最终的计算结果是43。</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87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745" spc="0" dirty="0">
                <a:solidFill>
                  <a:schemeClr val="dk1"/>
                </a:solidFill>
                <a:cs typeface="微软雅黑" panose="020B0503020204020204" charset="-122"/>
                <a:sym typeface="+mn-ea"/>
              </a:rPr>
              <a:t>3 对象的行为</a:t>
            </a:r>
            <a:endParaRPr lang="en-US" altLang="zh-CN" sz="2745"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按照操作的作用，可以将操作划分成构造、析构、修改、选择和遍历等五种不同的类型。其中构造和析构是缺省操作，分别用于对象的创建和销毁，后三种类型则表示三种不同类型的常见操作。</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修改（modify）操作是一种能够更改一个对象本身状态的操作；</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选择（select）或只读（readonly）是指能够访问一个对象的状态，但并不更改这个状态的操作；</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遍历（thrughout）则是以某种方式访问一个对象的所有组成部分的操作。</a:t>
            </a:r>
            <a:endParaRPr lang="zh-CN" altLang="en-US" sz="2300" b="0" spc="0" dirty="0">
              <a:solidFill>
                <a:schemeClr val="dk1"/>
              </a:solidFill>
              <a:sym typeface="+mn-ea"/>
            </a:endParaRPr>
          </a:p>
        </p:txBody>
      </p:sp>
    </p:spTree>
    <p:custDataLst>
      <p:tags r:id="rId4"/>
    </p:custData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1.4.2 需求分析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lnSpcReduction="10000"/>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400" spc="0" dirty="0">
                <a:solidFill>
                  <a:schemeClr val="dk1"/>
                </a:solidFill>
                <a:cs typeface="等线" panose="02010600030101010101" pitchFamily="2" charset="-122"/>
                <a:sym typeface="+mn-ea"/>
              </a:rPr>
              <a:t>（2）不划分优先级的运算规则</a:t>
            </a:r>
            <a:endParaRPr lang="zh-CN" altLang="en-US" sz="2400" spc="0" dirty="0">
              <a:solidFill>
                <a:schemeClr val="dk1"/>
              </a:solidFill>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即不划分运算符的优先级，且所有运算符都按左结合性进行计算的运算规则。</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例如，输入的表达式是3+5*8时，先计算加法，再计算乘法，最终的运算结果则是64。</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这两种规则各有优缺点，前者自然，易于被人们接受，但实现相对复杂。后者实现简单，但与人们日常习惯相悖，不容易被大多数人理解和接受。</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1.4.2 需求分析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lnSpcReduction="10000"/>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400" spc="0" dirty="0">
                <a:solidFill>
                  <a:schemeClr val="dk1"/>
                </a:solidFill>
                <a:cs typeface="等线" panose="02010600030101010101" pitchFamily="2" charset="-122"/>
                <a:sym typeface="+mn-ea"/>
              </a:rPr>
              <a:t>（2）不划分优先级的运算规则</a:t>
            </a:r>
            <a:endParaRPr lang="zh-CN" altLang="en-US" sz="2000" spc="0" dirty="0">
              <a:solidFill>
                <a:schemeClr val="dk1"/>
              </a:solidFill>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即不划分运算符的优先级，且所有运算符都按左结合性进行计算的运算规则。</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例如，输入的表达式是3+5*8时，先计算加法，再计算乘法，最终的运算结果则是64。这两种规则各有优缺点，前者自然，易于被人们接受，但实现相对复杂。后者实现简单，但与人们日常习惯相悖，不容易被大多数人理解和接受。</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简单计算器使用的运算符包括+、-、*、/，如果使用优先级的计算规则，还需要（</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和）运算符。</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1.4.2 需求分析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6" name="日期占位符 5"/>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7" name="页脚占位符 6"/>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10" name="灯片编号占位符 9"/>
          <p:cNvSpPr>
            <a:spLocks noGrp="1"/>
          </p:cNvSpPr>
          <p:nvPr>
            <p:ph type="sldNum" sz="quarter" idx="12"/>
          </p:nvPr>
        </p:nvSpPr>
        <p:spPr/>
        <p:txBody>
          <a:bodyPr>
            <a:normAutofit lnSpcReduction="10000"/>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等线" panose="02010600030101010101" pitchFamily="2" charset="-122"/>
                <a:sym typeface="+mn-ea"/>
              </a:rPr>
              <a:t>2) 科学计算器的运算规则</a:t>
            </a:r>
            <a:endParaRPr lang="en-US" altLang="zh-CN" sz="2400" spc="0" dirty="0">
              <a:solidFill>
                <a:schemeClr val="dk1"/>
              </a:solidFill>
              <a:cs typeface="等线" panose="02010600030101010101" pitchFamily="2" charset="-122"/>
              <a:sym typeface="+mn-ea"/>
            </a:endParaRPr>
          </a:p>
          <a:p>
            <a:pPr lvl="1" algn="l">
              <a:buClrTx/>
              <a:buSzTx/>
            </a:pP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两种计算器之间最大的不同之处在于科学计算器包含了括号、函数等运算符，这使得其运算规则必然是一种划分优先级的运算规则，否则，括号将失去其应有的作用。</a:t>
            </a:r>
            <a:endPar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graphicFrame>
        <p:nvGraphicFramePr>
          <p:cNvPr id="4" name="表格 3"/>
          <p:cNvGraphicFramePr>
            <a:graphicFrameLocks noGrp="1"/>
          </p:cNvGraphicFramePr>
          <p:nvPr>
            <p:custDataLst>
              <p:tags r:id="rId4"/>
            </p:custDataLst>
          </p:nvPr>
        </p:nvGraphicFramePr>
        <p:xfrm>
          <a:off x="716280" y="4152900"/>
          <a:ext cx="7711440" cy="1701800"/>
        </p:xfrm>
        <a:graphic>
          <a:graphicData uri="http://schemas.openxmlformats.org/drawingml/2006/table">
            <a:tbl>
              <a:tblPr firstRow="1" firstCol="1" bandRow="1">
                <a:tableStyleId>{5C22544A-7EE6-4342-B048-85BDC9FD1C3A}</a:tableStyleId>
              </a:tblPr>
              <a:tblGrid>
                <a:gridCol w="3997325"/>
                <a:gridCol w="1663065"/>
                <a:gridCol w="2051050"/>
              </a:tblGrid>
              <a:tr h="340360">
                <a:tc>
                  <a:txBody>
                    <a:bodyPr/>
                    <a:lstStyle/>
                    <a:p>
                      <a:pPr marL="50800">
                        <a:spcAft>
                          <a:spcPts val="0"/>
                        </a:spcAft>
                      </a:pPr>
                      <a:r>
                        <a:rPr lang="zh-CN" sz="1800" kern="100">
                          <a:effectLst/>
                          <a:latin typeface="等线" panose="02010600030101010101" pitchFamily="2" charset="-122"/>
                          <a:ea typeface="等线" panose="02010600030101010101" pitchFamily="2" charset="-122"/>
                        </a:rPr>
                        <a:t>运算符</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50800">
                        <a:spcAft>
                          <a:spcPts val="0"/>
                        </a:spcAft>
                      </a:pPr>
                      <a:r>
                        <a:rPr lang="zh-CN" sz="1800" kern="100">
                          <a:effectLst/>
                          <a:latin typeface="等线" panose="02010600030101010101" pitchFamily="2" charset="-122"/>
                          <a:ea typeface="等线" panose="02010600030101010101" pitchFamily="2" charset="-122"/>
                        </a:rPr>
                        <a:t>意义</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50800">
                        <a:spcAft>
                          <a:spcPts val="0"/>
                        </a:spcAft>
                      </a:pPr>
                      <a:r>
                        <a:rPr lang="zh-CN" sz="1800" kern="100" dirty="0">
                          <a:effectLst/>
                          <a:latin typeface="等线" panose="02010600030101010101" pitchFamily="2" charset="-122"/>
                          <a:ea typeface="等线" panose="02010600030101010101" pitchFamily="2" charset="-122"/>
                        </a:rPr>
                        <a:t>优先级</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40360">
                <a:tc>
                  <a:txBody>
                    <a:bodyPr/>
                    <a:lstStyle/>
                    <a:p>
                      <a:pPr marL="50800">
                        <a:spcAft>
                          <a:spcPts val="0"/>
                        </a:spcAft>
                      </a:pPr>
                      <a:r>
                        <a:rPr lang="en-US" sz="1800" kern="100" dirty="0">
                          <a:effectLst/>
                          <a:latin typeface="等线" panose="02010600030101010101" pitchFamily="2" charset="-122"/>
                          <a:ea typeface="等线" panose="02010600030101010101" pitchFamily="2" charset="-122"/>
                          <a:cs typeface="隶书" charset="0"/>
                        </a:rPr>
                        <a:t>1/x, x^2, x!, ln, log, sin, cos, tan</a:t>
                      </a:r>
                      <a:endParaRPr lang="en-US" sz="1800" kern="100" dirty="0">
                        <a:effectLst/>
                        <a:latin typeface="等线" panose="02010600030101010101" pitchFamily="2" charset="-122"/>
                        <a:ea typeface="等线" panose="02010600030101010101" pitchFamily="2" charset="-122"/>
                        <a:cs typeface="隶书" charset="0"/>
                      </a:endParaRPr>
                    </a:p>
                  </a:txBody>
                  <a:tcPr marL="68580" marR="68580" marT="0" marB="0"/>
                </a:tc>
                <a:tc>
                  <a:txBody>
                    <a:bodyPr/>
                    <a:lstStyle/>
                    <a:p>
                      <a:pPr marL="50800">
                        <a:spcAft>
                          <a:spcPts val="0"/>
                        </a:spcAft>
                      </a:pPr>
                      <a:r>
                        <a:rPr lang="zh-CN" sz="1800" kern="100" dirty="0">
                          <a:effectLst/>
                          <a:latin typeface="等线" panose="02010600030101010101" pitchFamily="2" charset="-122"/>
                          <a:ea typeface="等线" panose="02010600030101010101" pitchFamily="2" charset="-122"/>
                        </a:rPr>
                        <a:t>函数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50800">
                        <a:spcAft>
                          <a:spcPts val="0"/>
                        </a:spcAft>
                      </a:pPr>
                      <a:r>
                        <a:rPr lang="zh-CN" sz="1800" kern="100">
                          <a:effectLst/>
                          <a:latin typeface="等线" panose="02010600030101010101" pitchFamily="2" charset="-122"/>
                          <a:ea typeface="等线" panose="02010600030101010101" pitchFamily="2" charset="-122"/>
                        </a:rPr>
                        <a:t>最高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40360">
                <a:tc>
                  <a:txBody>
                    <a:bodyPr/>
                    <a:lstStyle/>
                    <a:p>
                      <a:pPr marL="50800">
                        <a:spcAft>
                          <a:spcPts val="0"/>
                        </a:spcAft>
                      </a:pPr>
                      <a:r>
                        <a:rPr lang="en-US" sz="1800" kern="100" dirty="0">
                          <a:effectLst/>
                          <a:latin typeface="等线" panose="02010600030101010101" pitchFamily="2" charset="-122"/>
                          <a:ea typeface="等线" panose="02010600030101010101" pitchFamily="2" charset="-122"/>
                          <a:cs typeface="隶书" charset="0"/>
                        </a:rPr>
                        <a:t>^</a:t>
                      </a:r>
                      <a:endParaRPr lang="en-US" sz="1800" kern="100" dirty="0">
                        <a:effectLst/>
                        <a:latin typeface="等线" panose="02010600030101010101" pitchFamily="2" charset="-122"/>
                        <a:ea typeface="等线" panose="02010600030101010101" pitchFamily="2" charset="-122"/>
                        <a:cs typeface="隶书" charset="0"/>
                      </a:endParaRPr>
                    </a:p>
                  </a:txBody>
                  <a:tcPr marL="68580" marR="68580" marT="0" marB="0"/>
                </a:tc>
                <a:tc>
                  <a:txBody>
                    <a:bodyPr/>
                    <a:lstStyle/>
                    <a:p>
                      <a:pPr marL="50800">
                        <a:spcAft>
                          <a:spcPts val="0"/>
                        </a:spcAft>
                      </a:pPr>
                      <a:r>
                        <a:rPr lang="zh-CN" sz="1800" kern="100" dirty="0">
                          <a:effectLst/>
                          <a:latin typeface="等线" panose="02010600030101010101" pitchFamily="2" charset="-122"/>
                          <a:ea typeface="等线" panose="02010600030101010101" pitchFamily="2" charset="-122"/>
                        </a:rPr>
                        <a:t>乘方</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50800">
                        <a:spcAft>
                          <a:spcPts val="0"/>
                        </a:spcAft>
                      </a:pPr>
                      <a:r>
                        <a:rPr lang="zh-CN" sz="1800" kern="100">
                          <a:effectLst/>
                          <a:latin typeface="等线" panose="02010600030101010101" pitchFamily="2" charset="-122"/>
                          <a:ea typeface="等线" panose="02010600030101010101" pitchFamily="2" charset="-122"/>
                        </a:rPr>
                        <a:t>高于乘除法运算符</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40360">
                <a:tc>
                  <a:txBody>
                    <a:bodyPr/>
                    <a:lstStyle/>
                    <a:p>
                      <a:pPr marL="50800">
                        <a:spcAft>
                          <a:spcPts val="0"/>
                        </a:spcAft>
                      </a:pPr>
                      <a:r>
                        <a:rPr lang="en-US" sz="1800" kern="100">
                          <a:effectLst/>
                          <a:latin typeface="等线" panose="02010600030101010101" pitchFamily="2" charset="-122"/>
                          <a:ea typeface="等线" panose="02010600030101010101" pitchFamily="2" charset="-122"/>
                          <a:cs typeface="隶书" charset="0"/>
                        </a:rPr>
                        <a:t>/ *</a:t>
                      </a:r>
                      <a:endParaRPr lang="en-US" sz="1800" kern="100">
                        <a:effectLst/>
                        <a:latin typeface="等线" panose="02010600030101010101" pitchFamily="2" charset="-122"/>
                        <a:ea typeface="等线" panose="02010600030101010101" pitchFamily="2" charset="-122"/>
                        <a:cs typeface="隶书" charset="0"/>
                      </a:endParaRPr>
                    </a:p>
                  </a:txBody>
                  <a:tcPr marL="68580" marR="68580" marT="0" marB="0"/>
                </a:tc>
                <a:tc>
                  <a:txBody>
                    <a:bodyPr/>
                    <a:lstStyle/>
                    <a:p>
                      <a:pPr marL="50800">
                        <a:spcAft>
                          <a:spcPts val="0"/>
                        </a:spcAft>
                      </a:pPr>
                      <a:r>
                        <a:rPr lang="zh-CN" sz="1800" kern="100" dirty="0">
                          <a:effectLst/>
                          <a:latin typeface="等线" panose="02010600030101010101" pitchFamily="2" charset="-122"/>
                          <a:ea typeface="等线" panose="02010600030101010101" pitchFamily="2" charset="-122"/>
                        </a:rPr>
                        <a:t>乘、除</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50800">
                        <a:spcAft>
                          <a:spcPts val="0"/>
                        </a:spcAft>
                      </a:pPr>
                      <a:r>
                        <a:rPr lang="zh-CN" sz="1800" kern="100">
                          <a:effectLst/>
                          <a:latin typeface="等线" panose="02010600030101010101" pitchFamily="2" charset="-122"/>
                          <a:ea typeface="等线" panose="02010600030101010101" pitchFamily="2" charset="-122"/>
                        </a:rPr>
                        <a:t>高于加减法</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40360">
                <a:tc>
                  <a:txBody>
                    <a:bodyPr/>
                    <a:lstStyle/>
                    <a:p>
                      <a:pPr marL="50800">
                        <a:spcAft>
                          <a:spcPts val="0"/>
                        </a:spcAft>
                      </a:pPr>
                      <a:r>
                        <a:rPr lang="en-US" sz="1800" kern="100">
                          <a:effectLst/>
                          <a:latin typeface="等线" panose="02010600030101010101" pitchFamily="2" charset="-122"/>
                          <a:ea typeface="等线" panose="02010600030101010101" pitchFamily="2" charset="-122"/>
                          <a:cs typeface="隶书" charset="0"/>
                        </a:rPr>
                        <a:t>+ -</a:t>
                      </a:r>
                      <a:endParaRPr lang="en-US" sz="1800" kern="100">
                        <a:effectLst/>
                        <a:latin typeface="等线" panose="02010600030101010101" pitchFamily="2" charset="-122"/>
                        <a:ea typeface="等线" panose="02010600030101010101" pitchFamily="2" charset="-122"/>
                        <a:cs typeface="隶书" charset="0"/>
                      </a:endParaRPr>
                    </a:p>
                  </a:txBody>
                  <a:tcPr marL="68580" marR="68580" marT="0" marB="0"/>
                </a:tc>
                <a:tc>
                  <a:txBody>
                    <a:bodyPr/>
                    <a:lstStyle/>
                    <a:p>
                      <a:pPr marL="50800">
                        <a:spcAft>
                          <a:spcPts val="0"/>
                        </a:spcAft>
                      </a:pPr>
                      <a:r>
                        <a:rPr lang="zh-CN" sz="1800" kern="100" dirty="0">
                          <a:effectLst/>
                          <a:latin typeface="等线" panose="02010600030101010101" pitchFamily="2" charset="-122"/>
                          <a:ea typeface="等线" panose="02010600030101010101" pitchFamily="2" charset="-122"/>
                        </a:rPr>
                        <a:t>加、减法</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50800">
                        <a:spcAft>
                          <a:spcPts val="0"/>
                        </a:spcAft>
                      </a:pPr>
                      <a:r>
                        <a:rPr lang="zh-CN" sz="1800" kern="100" dirty="0">
                          <a:effectLst/>
                          <a:latin typeface="等线" panose="02010600030101010101" pitchFamily="2" charset="-122"/>
                          <a:ea typeface="等线" panose="02010600030101010101" pitchFamily="2" charset="-122"/>
                        </a:rPr>
                        <a:t>较低</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custDataLst>
              <p:tags r:id="rId5"/>
            </p:custDataLst>
          </p:nvPr>
        </p:nvSpPr>
        <p:spPr bwMode="auto">
          <a:xfrm>
            <a:off x="2893565" y="3664404"/>
            <a:ext cx="38973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b="1" i="0" u="none" strike="noStrike" cap="none" normalizeH="0" baseline="0" dirty="0">
                <a:ln>
                  <a:noFill/>
                </a:ln>
                <a:solidFill>
                  <a:schemeClr val="dk1"/>
                </a:solidFill>
                <a:effectLst/>
                <a:latin typeface="等线" panose="02010600030101010101" pitchFamily="2" charset="-122"/>
                <a:ea typeface="等线" panose="02010600030101010101" pitchFamily="2" charset="-122"/>
                <a:cs typeface="微软雅黑" panose="020B0503020204020204" charset="-122"/>
              </a:rPr>
              <a:t>表</a:t>
            </a:r>
            <a:r>
              <a:rPr kumimoji="0" lang="en-US" altLang="zh-CN" b="1" i="0" u="none" strike="noStrike" cap="none" normalizeH="0" baseline="0" dirty="0">
                <a:ln>
                  <a:noFill/>
                </a:ln>
                <a:solidFill>
                  <a:schemeClr val="dk1"/>
                </a:solidFill>
                <a:effectLst/>
                <a:latin typeface="等线" panose="02010600030101010101" pitchFamily="2" charset="-122"/>
                <a:ea typeface="等线" panose="02010600030101010101" pitchFamily="2" charset="-122"/>
                <a:cs typeface="微软雅黑" panose="020B0503020204020204" charset="-122"/>
              </a:rPr>
              <a:t>1.1 </a:t>
            </a:r>
            <a:r>
              <a:rPr kumimoji="0" lang="zh-CN" altLang="en-US" b="1" i="0" u="none" strike="noStrike" cap="none" normalizeH="0" baseline="0" dirty="0">
                <a:ln>
                  <a:noFill/>
                </a:ln>
                <a:solidFill>
                  <a:schemeClr val="dk1"/>
                </a:solidFill>
                <a:effectLst/>
                <a:latin typeface="等线" panose="02010600030101010101" pitchFamily="2" charset="-122"/>
                <a:ea typeface="等线" panose="02010600030101010101" pitchFamily="2" charset="-122"/>
                <a:cs typeface="微软雅黑" panose="020B0503020204020204" charset="-122"/>
              </a:rPr>
              <a:t>运算符的优先级</a:t>
            </a:r>
            <a:endParaRPr kumimoji="0" lang="zh-CN" altLang="en-US" sz="4400" b="1" i="0" u="none" strike="noStrike" cap="none" normalizeH="0" baseline="0" dirty="0">
              <a:ln>
                <a:noFill/>
              </a:ln>
              <a:solidFill>
                <a:schemeClr val="dk1"/>
              </a:solidFill>
              <a:effectLst/>
              <a:latin typeface="等线" panose="02010600030101010101" pitchFamily="2" charset="-122"/>
              <a:ea typeface="等线" panose="02010600030101010101" pitchFamily="2" charset="-122"/>
              <a:cs typeface="微软雅黑" panose="020B0503020204020204" charset="-122"/>
            </a:endParaRPr>
          </a:p>
        </p:txBody>
      </p:sp>
    </p:spTree>
    <p:custDataLst>
      <p:tags r:id="rId6"/>
    </p:custData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1.4.2 需求分析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3" name="日期占位符 2"/>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4" name="页脚占位符 3"/>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10" name="文本占位符 9"/>
          <p:cNvSpPr>
            <a:spLocks noGrp="1"/>
          </p:cNvSpPr>
          <p:nvPr>
            <p:ph type="body" sz="quarter" idx="13"/>
          </p:nvPr>
        </p:nvSpPr>
        <p:spPr/>
        <p:txBody>
          <a:bodyPr/>
          <a:lstStyle/>
          <a:p>
            <a:pPr indent="0">
              <a:buNone/>
            </a:pPr>
            <a:r>
              <a:rPr lang="zh-CN" altLang="en-US" dirty="0">
                <a:solidFill>
                  <a:schemeClr val="dk1"/>
                </a:solidFill>
                <a:cs typeface="微软雅黑" panose="020B0503020204020204" charset="-122"/>
                <a:sym typeface="+mn-ea"/>
              </a:rPr>
              <a:t>计算器的概念模型</a:t>
            </a:r>
            <a:endParaRPr lang="zh-CN" altLang="en-US" dirty="0">
              <a:solidFill>
                <a:schemeClr val="dk1"/>
              </a:solidFill>
              <a:cs typeface="微软雅黑" panose="020B0503020204020204" charset="-122"/>
              <a:sym typeface="+mn-ea"/>
            </a:endParaRPr>
          </a:p>
        </p:txBody>
      </p:sp>
      <p:pic>
        <p:nvPicPr>
          <p:cNvPr id="8" name="内容占位符 7"/>
          <p:cNvPicPr>
            <a:picLocks noGrp="1"/>
          </p:cNvPicPr>
          <p:nvPr>
            <p:ph idx="4294967295"/>
          </p:nvPr>
        </p:nvPicPr>
        <p:blipFill rotWithShape="1">
          <a:blip r:embed="rId3"/>
          <a:srcRect l="1776" t="7920" r="3158" b="4129"/>
          <a:stretch>
            <a:fillRect/>
          </a:stretch>
        </p:blipFill>
        <p:spPr bwMode="auto">
          <a:xfrm>
            <a:off x="1498600" y="2073910"/>
            <a:ext cx="5982335" cy="3314065"/>
          </a:xfrm>
          <a:prstGeom prst="rect">
            <a:avLst/>
          </a:prstGeom>
          <a:noFill/>
          <a:ln>
            <a:noFill/>
          </a:ln>
        </p:spPr>
      </p:pic>
      <p:sp>
        <p:nvSpPr>
          <p:cNvPr id="9" name="矩形 8"/>
          <p:cNvSpPr/>
          <p:nvPr>
            <p:custDataLst>
              <p:tags r:id="rId4"/>
            </p:custDataLst>
          </p:nvPr>
        </p:nvSpPr>
        <p:spPr>
          <a:xfrm>
            <a:off x="3234570" y="5691796"/>
            <a:ext cx="2658745" cy="368300"/>
          </a:xfrm>
          <a:prstGeom prst="rect">
            <a:avLst/>
          </a:prstGeom>
        </p:spPr>
        <p:txBody>
          <a:bodyPr wrap="none">
            <a:spAutoFit/>
          </a:bodyPr>
          <a:lstStyle/>
          <a:p>
            <a:r>
              <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rPr>
              <a:t>图</a:t>
            </a:r>
            <a:r>
              <a:rPr lang="en-US" altLang="zh-CN" dirty="0">
                <a:solidFill>
                  <a:schemeClr val="dk1"/>
                </a:solidFill>
                <a:latin typeface="等线" panose="02010600030101010101" pitchFamily="2" charset="-122"/>
                <a:ea typeface="等线" panose="02010600030101010101" pitchFamily="2" charset="-122"/>
                <a:cs typeface="微软雅黑" panose="020B0503020204020204" charset="-122"/>
              </a:rPr>
              <a:t>1-5 </a:t>
            </a:r>
            <a:r>
              <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rPr>
              <a:t>计算器的概念模型</a:t>
            </a:r>
            <a:endPar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endParaRPr>
          </a:p>
        </p:txBody>
      </p:sp>
    </p:spTree>
    <p:custDataLst>
      <p:tags r:id="rId5"/>
    </p:custData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1.4.2 需求分析</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lnSpcReduction="10000"/>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如图1-5给出了初步的计算器概念模型，</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其中Calculator表示计算器，SimpleCalculator表示简单计算器，ScientificCalculator表示科学计算器。</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Express表示表达式，ExpressWith-Brackets表示带括号的表达式，ExpressWithoutBrackets表示不带括号的表达式，它们分别表示不同计算器的输入。</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CalculatorForm、SimpleCalculatorForm和ScientificCalculatorForm分别表示不同的计算器界面。</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1.4.3 软件结构设计</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在面向对象的软件设计过程中，通常可分为软件结构的设计和软件行为的设计。</a:t>
            </a:r>
            <a:endParaRPr lang="zh-CN" altLang="en-US"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软件结构设计关注的通常是软件中包含的类和类之间的关系，行为设计关注的是如何在软件中的各种类之间分配适当的方法。</a:t>
            </a:r>
            <a:endParaRPr lang="zh-CN" altLang="en-US"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二者之间并不是相互独立的，而是相辅相承的。</a:t>
            </a:r>
            <a:endParaRPr lang="zh-CN" altLang="en-US"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日期占位符 2"/>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4" name="页脚占位符 3"/>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pic>
        <p:nvPicPr>
          <p:cNvPr id="6" name="内容占位符 5"/>
          <p:cNvPicPr>
            <a:picLocks noGrp="1"/>
          </p:cNvPicPr>
          <p:nvPr>
            <p:ph idx="4294967295"/>
          </p:nvPr>
        </p:nvPicPr>
        <p:blipFill rotWithShape="1">
          <a:blip r:embed="rId3"/>
          <a:srcRect l="771" t="3437" r="1869" b="1713"/>
          <a:stretch>
            <a:fillRect/>
          </a:stretch>
        </p:blipFill>
        <p:spPr bwMode="auto">
          <a:xfrm>
            <a:off x="1082675" y="288925"/>
            <a:ext cx="6979285" cy="5519420"/>
          </a:xfrm>
          <a:prstGeom prst="rect">
            <a:avLst/>
          </a:prstGeom>
          <a:noFill/>
          <a:ln>
            <a:noFill/>
          </a:ln>
        </p:spPr>
      </p:pic>
      <p:sp>
        <p:nvSpPr>
          <p:cNvPr id="10" name="文本框 9"/>
          <p:cNvSpPr txBox="1"/>
          <p:nvPr/>
        </p:nvSpPr>
        <p:spPr>
          <a:xfrm>
            <a:off x="3236595" y="5860415"/>
            <a:ext cx="2671445" cy="368300"/>
          </a:xfrm>
          <a:prstGeom prst="rect">
            <a:avLst/>
          </a:prstGeom>
          <a:noFill/>
        </p:spPr>
        <p:txBody>
          <a:bodyPr wrap="none" rtlCol="0" anchor="t">
            <a:spAutoFit/>
          </a:bodyPr>
          <a:p>
            <a:pPr lvl="0"/>
            <a:r>
              <a:rPr lang="zh-CN" altLang="zh-CN" b="1" dirty="0">
                <a:solidFill>
                  <a:schemeClr val="tx1"/>
                </a:solidFill>
                <a:latin typeface="等线" panose="02010600030101010101" pitchFamily="2" charset="-122"/>
                <a:ea typeface="等线" panose="02010600030101010101" pitchFamily="2" charset="-122"/>
                <a:cs typeface="等线" panose="02010600030101010101" pitchFamily="2" charset="-122"/>
                <a:sym typeface="+mn-ea"/>
              </a:rPr>
              <a:t>图1-6 计算器的结构模型</a:t>
            </a:r>
            <a:endParaRPr lang="zh-CN" altLang="zh-CN" b="1" dirty="0">
              <a:solidFill>
                <a:schemeClr val="tx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1.4.3 软件结构设计</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其中，Calculate Form类是计算器软件的窗口类（也称为边界类），接收用户输入的数据和命令，并负责将数据和命令传递给相应的计算器对象。同时，还负责将计算器的状态变化反馈给用户。</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Calculator类是计算器类，其实例代表简单计算器，Scientific</a:t>
            </a: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 </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Calculator类是科学计算器类，也是简单计算器类的派生类。</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1.4.3 软件结构设计</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StatisticCalculator是统计计算器类，它所承担的责任是保存计算器使用过程中产生的数据，并为这些数据提供一组特定的统计计算功能。与前两种计算器类不同的是，它被设计成一个单独的类，并被以聚合的方式组合到计算器对象中。这将使得简单计算器和科学计算器都含有统计计算的功能。</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图中最后一个类Express是表达式类，用来保存输入的表达式，软件还会将这些表达式对象缓存在计算器中CalculateForm对象的表达式列表中，以便用户查看。</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1.4.4 软件行为建模</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值得关注的一个问题是，图1-6所示的结构模型里面包含了十分丰富的细节，这些细节包括每个类的定义、类（或者对象）之间的关系，每个类的属性和方法等等。</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显然，所有这些细节并不可能仅仅在构思一张类图时就能够全部完整地得到，并且还可能需要是一个艰苦的过程。</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事实上，任何一个完整的结构模型都是经过对系统的各种行为进行较为充分的建模后再逐步完善后得到的。</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 对象的行为</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软件建模时，通常应该明确标明操作的类型。程序设计语言通常提供了不同的语言机制来表示操作的这些类型。</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例如，C++程序语言就定义了特定的构造函数和析构函数的表示法，还提供了const关键字来定义选择操作。进一步，属性和操作之间的关系也决定了各操作之间的执行顺序，这个执行顺序则构成了对象的一种使用规则。对象建模时，同样也需要清楚地认识和描述这个规则。</a:t>
            </a:r>
            <a:endParaRPr lang="zh-CN" altLang="en-US" sz="2000" b="0" spc="0" dirty="0">
              <a:solidFill>
                <a:schemeClr val="dk1"/>
              </a:solidFill>
              <a:cs typeface="微软雅黑" panose="020B0503020204020204" charset="-122"/>
              <a:sym typeface="+mn-ea"/>
            </a:endParaRPr>
          </a:p>
          <a:p>
            <a:pPr lvl="1" algn="l">
              <a:buClrTx/>
              <a:buSzTx/>
              <a:buNone/>
            </a:pP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1.4.4 软件行为建模</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5" name="日期占位符 4"/>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6" name="页脚占位符 5"/>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9" name="灯片编号占位符 8"/>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625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zh-CN"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简单计算器Calculator的状态模型</a:t>
            </a:r>
            <a:endParaRPr lang="zh-CN" altLang="zh-CN"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76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1）Initialize：计算器的初始状态，此时计算器的当前字符为空字符，默认当前值为零</a:t>
            </a:r>
            <a:endParaRPr lang="zh-CN" altLang="zh-CN" sz="276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76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2）StartToInputNumber：表示计算接收的当前字符是某个运算符，此时用户可以输入数字字符。</a:t>
            </a:r>
            <a:endParaRPr lang="zh-CN" altLang="zh-CN" sz="276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76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3）InputtingNumber：表示计算器接收的当前字符是一个数字字符，用户可以持续地输入数字字符；若用户输入了一个运算符，则保存当前输入数值，并结束当前输入状态，进入StartToInputNumber状态，当前数值为零，用户可以开始输入一个新的表达式。</a:t>
            </a:r>
            <a:endParaRPr lang="zh-CN" altLang="zh-CN" sz="276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1.4.4 软件行为建模</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6" name="页脚占位符 5"/>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9" name="灯片编号占位符 8"/>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2285" y="1349693"/>
            <a:ext cx="8140700" cy="458836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简单计算器Calculator的状态模型</a:t>
            </a:r>
            <a:endParaRPr lang="zh-CN" altLang="zh-CN"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1" algn="l">
              <a:buClrTx/>
              <a:buSzTx/>
            </a:pPr>
            <a:endParaRPr lang="zh-CN" altLang="zh-CN"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p:txBody>
      </p:sp>
      <p:pic>
        <p:nvPicPr>
          <p:cNvPr id="5" name="图片 4"/>
          <p:cNvPicPr/>
          <p:nvPr/>
        </p:nvPicPr>
        <p:blipFill rotWithShape="1">
          <a:blip r:embed="rId4">
            <a:extLst>
              <a:ext uri="{28A0092B-C50C-407E-A947-70E740481C1C}">
                <a14:useLocalDpi xmlns:a14="http://schemas.microsoft.com/office/drawing/2010/main" val="0"/>
              </a:ext>
            </a:extLst>
          </a:blip>
          <a:srcRect l="2094" t="8353" r="2530" b="4832"/>
          <a:stretch>
            <a:fillRect/>
          </a:stretch>
        </p:blipFill>
        <p:spPr bwMode="auto">
          <a:xfrm>
            <a:off x="1153160" y="2118995"/>
            <a:ext cx="6837680" cy="4029075"/>
          </a:xfrm>
          <a:prstGeom prst="rect">
            <a:avLst/>
          </a:prstGeom>
          <a:noFill/>
          <a:ln>
            <a:noFill/>
          </a:ln>
        </p:spPr>
      </p:pic>
    </p:spTree>
    <p:custDataLst>
      <p:tags r:id="rId5"/>
    </p:custData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1.4.4 软件行为建模</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其中，Input(ch)是该对象的一个事件，ch是事件的内容，也可以称为一个信号。</a:t>
            </a:r>
            <a:endPar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这张状态图不仅描述了状态及其变迁的情况，同时还概括性地描述了该对象完成一次计算的过程。</a:t>
            </a:r>
            <a:endPar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p:txBody>
      </p:sp>
    </p:spTree>
    <p:custDataLst>
      <p:tags r:id="rId4"/>
    </p:custData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1.4.4 软件行为建模</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6" name="日期占位符 5"/>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7" name="页脚占位符 6"/>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10" name="灯片编号占位符 9"/>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例如，计算器中的一次计算活动就是这样一个过程，如图1-8中展示的顺序图就描述了一个由多个对象协作完成的表达式计算过程。</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2459" t="7541" r="1520" b="5703"/>
          <a:stretch>
            <a:fillRect/>
          </a:stretch>
        </p:blipFill>
        <p:spPr bwMode="auto">
          <a:xfrm>
            <a:off x="1523105" y="2706687"/>
            <a:ext cx="5902210" cy="3271145"/>
          </a:xfrm>
          <a:prstGeom prst="rect">
            <a:avLst/>
          </a:prstGeom>
          <a:noFill/>
          <a:ln>
            <a:noFill/>
          </a:ln>
        </p:spPr>
      </p:pic>
      <p:sp>
        <p:nvSpPr>
          <p:cNvPr id="5" name="矩形 4"/>
          <p:cNvSpPr/>
          <p:nvPr>
            <p:custDataLst>
              <p:tags r:id="rId5"/>
            </p:custDataLst>
          </p:nvPr>
        </p:nvSpPr>
        <p:spPr>
          <a:xfrm>
            <a:off x="2781845" y="5943718"/>
            <a:ext cx="3049270" cy="337185"/>
          </a:xfrm>
          <a:prstGeom prst="rect">
            <a:avLst/>
          </a:prstGeom>
        </p:spPr>
        <p:txBody>
          <a:bodyPr wrap="none">
            <a:spAutoFit/>
          </a:bodyPr>
          <a:lstStyle/>
          <a:p>
            <a:r>
              <a:rPr lang="zh-CN" altLang="en-US" sz="1600" dirty="0">
                <a:solidFill>
                  <a:schemeClr val="dk1"/>
                </a:solidFill>
                <a:latin typeface="等线" panose="02010600030101010101" pitchFamily="2" charset="-122"/>
                <a:ea typeface="等线" panose="02010600030101010101" pitchFamily="2" charset="-122"/>
                <a:cs typeface="微软雅黑" panose="020B0503020204020204" charset="-122"/>
              </a:rPr>
              <a:t> 图</a:t>
            </a:r>
            <a:r>
              <a:rPr lang="en-US" altLang="zh-CN" sz="1600" dirty="0">
                <a:solidFill>
                  <a:schemeClr val="dk1"/>
                </a:solidFill>
                <a:latin typeface="等线" panose="02010600030101010101" pitchFamily="2" charset="-122"/>
                <a:ea typeface="等线" panose="02010600030101010101" pitchFamily="2" charset="-122"/>
                <a:cs typeface="微软雅黑" panose="020B0503020204020204" charset="-122"/>
              </a:rPr>
              <a:t>1-8 </a:t>
            </a:r>
            <a:r>
              <a:rPr lang="zh-CN" altLang="en-US" sz="1600" dirty="0">
                <a:solidFill>
                  <a:schemeClr val="dk1"/>
                </a:solidFill>
                <a:latin typeface="等线" panose="02010600030101010101" pitchFamily="2" charset="-122"/>
                <a:ea typeface="等线" panose="02010600030101010101" pitchFamily="2" charset="-122"/>
                <a:cs typeface="微软雅黑" panose="020B0503020204020204" charset="-122"/>
              </a:rPr>
              <a:t>表达式计算过程的顺序图</a:t>
            </a:r>
            <a:endParaRPr lang="zh-CN" altLang="en-US" sz="1600" dirty="0">
              <a:solidFill>
                <a:schemeClr val="dk1"/>
              </a:solidFill>
              <a:latin typeface="等线" panose="02010600030101010101" pitchFamily="2" charset="-122"/>
              <a:ea typeface="等线" panose="02010600030101010101" pitchFamily="2" charset="-122"/>
              <a:cs typeface="微软雅黑" panose="020B0503020204020204" charset="-122"/>
            </a:endParaRPr>
          </a:p>
        </p:txBody>
      </p:sp>
    </p:spTree>
    <p:custDataLst>
      <p:tags r:id="rId6"/>
    </p:custData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1.5 小结</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本章详细地介绍了对象及其相关概念，如对象定义、状态、行为和标识符等基本概念。详细地讨论了对象模型的各个基本要素，如抽象、封装、模块化、层次结构、类型、并发和持久性等概念，这些概念构成了面向对象方法的重要理论基础。</a:t>
            </a:r>
            <a:endParaRPr lang="zh-CN" altLang="zh-CN"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简要介绍了面向对象方法的基本思想和发展过程，介绍了若干个典型的面向对象程序设计语言和面向对象开发方法，讨论了这些语言和方法的基本特点。</a:t>
            </a:r>
            <a:endParaRPr lang="zh-CN" altLang="zh-CN"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1.5 小结</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简要地讨论了面向对象开发过程的主要内容，如面向对象分析和面向对象设计的基本概念和方法等方面的内容。简单地介绍了面向对象设计的基本原则。</a:t>
            </a:r>
            <a:endParaRPr lang="zh-CN" altLang="zh-CN"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最后，本章还给出了一个比较感性的实例，并通过这个实例展现了一个使用面向对象方法开发软件的基本过程，同时也展现了面向对象方法与传统方法的不同。</a:t>
            </a:r>
            <a:endParaRPr lang="zh-CN" altLang="zh-CN"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第1章 面向对象开发方法</a:t>
            </a:r>
            <a:endParaRPr lang="zh-CN"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noAutofit/>
          </a:bodyPr>
          <a:lstStyle/>
          <a:p>
            <a:r>
              <a:rPr lang="en-US" altLang="zh-CN" sz="1000" dirty="0">
                <a:latin typeface="等线" panose="02010600030101010101" pitchFamily="2" charset="-122"/>
                <a:ea typeface="等线" panose="02010600030101010101" pitchFamily="2" charset="-122"/>
              </a:rPr>
              <a:t>2022</a:t>
            </a:r>
            <a:r>
              <a:rPr lang="zh-CN" altLang="en-US" sz="1000" dirty="0">
                <a:latin typeface="等线" panose="02010600030101010101" pitchFamily="2" charset="-122"/>
                <a:ea typeface="等线" panose="02010600030101010101" pitchFamily="2" charset="-122"/>
              </a:rPr>
              <a:t>年</a:t>
            </a:r>
            <a:r>
              <a:rPr lang="en-US" altLang="zh-CN" sz="1000" dirty="0">
                <a:latin typeface="等线" panose="02010600030101010101" pitchFamily="2" charset="-122"/>
                <a:ea typeface="等线" panose="02010600030101010101" pitchFamily="2" charset="-122"/>
              </a:rPr>
              <a:t>6</a:t>
            </a:r>
            <a:r>
              <a:rPr lang="zh-CN" altLang="en-US" sz="1000" dirty="0">
                <a:latin typeface="等线" panose="02010600030101010101" pitchFamily="2" charset="-122"/>
                <a:ea typeface="等线" panose="02010600030101010101" pitchFamily="2" charset="-122"/>
              </a:rPr>
              <a:t>月</a:t>
            </a:r>
            <a:endParaRPr lang="zh-CN" altLang="en-US" sz="1000"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noAutofit/>
          </a:bodyPr>
          <a:lstStyle/>
          <a:p>
            <a:r>
              <a:rPr lang="zh-CN" altLang="en-US" sz="1000" dirty="0">
                <a:latin typeface="等线" panose="02010600030101010101" pitchFamily="2" charset="-122"/>
                <a:ea typeface="等线" panose="02010600030101010101" pitchFamily="2" charset="-122"/>
                <a:sym typeface="+mn-ea"/>
              </a:rPr>
              <a:t>辽宁科技大学计算机与软件工程学院</a:t>
            </a:r>
            <a:endParaRPr lang="zh-CN" altLang="en-US" sz="1000" dirty="0">
              <a:latin typeface="等线" panose="02010600030101010101" pitchFamily="2" charset="-122"/>
              <a:ea typeface="等线" panose="02010600030101010101" pitchFamily="2" charset="-122"/>
              <a:sym typeface="+mn-ea"/>
            </a:endParaRPr>
          </a:p>
        </p:txBody>
      </p:sp>
      <p:sp>
        <p:nvSpPr>
          <p:cNvPr id="8" name="灯片编号占位符 7"/>
          <p:cNvSpPr>
            <a:spLocks noGrp="1"/>
          </p:cNvSpPr>
          <p:nvPr>
            <p:ph type="sldNum" sz="quarter" idx="12"/>
          </p:nvPr>
        </p:nvSpPr>
        <p:spPr/>
        <p:txBody>
          <a:bodyPr>
            <a:noAutofit/>
          </a:bodyPr>
          <a:lstStyle/>
          <a:p>
            <a:fld id="{49AE70B2-8BF9-45C0-BB95-33D1B9D3A854}" type="slidenum">
              <a:rPr lang="zh-CN" altLang="en-US" sz="1000" smtClean="0"/>
            </a:fld>
            <a:endParaRPr lang="zh-CN" altLang="en-US" sz="1000" dirty="0"/>
          </a:p>
        </p:txBody>
      </p:sp>
      <p:sp>
        <p:nvSpPr>
          <p:cNvPr id="3" name="内容占位符 2"/>
          <p:cNvSpPr>
            <a:spLocks noGrp="1"/>
          </p:cNvSpPr>
          <p:nvPr>
            <p:ph type="body" sz="quarter" idx="13"/>
            <p:custDataLst>
              <p:tags r:id="rId1"/>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400" spc="0" dirty="0">
                <a:solidFill>
                  <a:schemeClr val="dk1"/>
                </a:solidFill>
                <a:sym typeface="+mn-ea"/>
              </a:rPr>
              <a:t>本章的主要内容：</a:t>
            </a:r>
            <a:endParaRPr lang="zh-CN" altLang="en-US" sz="2400" spc="0" dirty="0">
              <a:solidFill>
                <a:schemeClr val="dk1"/>
              </a:solidFill>
              <a:sym typeface="+mn-ea"/>
            </a:endParaRPr>
          </a:p>
          <a:p>
            <a:pPr marL="1257300" lvl="3" indent="-342900" algn="l">
              <a:lnSpc>
                <a:spcPct val="150000"/>
              </a:lnSpc>
              <a:buClrTx/>
              <a:buSzTx/>
              <a:buFont typeface="Arial" panose="020B0604020202020204" pitchFamily="34" charset="0"/>
              <a:buChar char="•"/>
            </a:pPr>
            <a:r>
              <a:rPr lang="zh-CN" altLang="en-US" spc="0" dirty="0">
                <a:solidFill>
                  <a:schemeClr val="dk1"/>
                </a:solidFill>
                <a:sym typeface="+mn-ea"/>
              </a:rPr>
              <a:t>面向对象方法的基本概念，及其内涵与外延。</a:t>
            </a:r>
            <a:endParaRPr lang="zh-CN" altLang="en-US" spc="0" dirty="0">
              <a:solidFill>
                <a:schemeClr val="dk1"/>
              </a:solidFill>
              <a:sym typeface="+mn-ea"/>
            </a:endParaRPr>
          </a:p>
          <a:p>
            <a:pPr marL="1257300" lvl="3" indent="-342900" algn="l">
              <a:lnSpc>
                <a:spcPct val="150000"/>
              </a:lnSpc>
              <a:buClrTx/>
              <a:buSzTx/>
              <a:buFont typeface="Arial" panose="020B0604020202020204" pitchFamily="34" charset="0"/>
              <a:buChar char="•"/>
            </a:pPr>
            <a:r>
              <a:rPr lang="zh-CN" altLang="en-US" spc="0" dirty="0">
                <a:solidFill>
                  <a:schemeClr val="dk1"/>
                </a:solidFill>
                <a:sym typeface="+mn-ea"/>
              </a:rPr>
              <a:t>软件开发方法的发展过程和典型的面向对象开发方法。</a:t>
            </a:r>
            <a:endParaRPr lang="zh-CN" altLang="en-US" spc="0" dirty="0">
              <a:solidFill>
                <a:schemeClr val="dk1"/>
              </a:solidFill>
              <a:sym typeface="+mn-ea"/>
            </a:endParaRPr>
          </a:p>
          <a:p>
            <a:pPr marL="1257300" lvl="3" indent="-342900" algn="l">
              <a:lnSpc>
                <a:spcPct val="150000"/>
              </a:lnSpc>
              <a:buClrTx/>
              <a:buSzTx/>
              <a:buFont typeface="Arial" panose="020B0604020202020204" pitchFamily="34" charset="0"/>
              <a:buChar char="•"/>
            </a:pPr>
            <a:r>
              <a:rPr lang="zh-CN" altLang="en-US" spc="0" dirty="0">
                <a:solidFill>
                  <a:schemeClr val="dk1"/>
                </a:solidFill>
                <a:sym typeface="+mn-ea"/>
              </a:rPr>
              <a:t>概括性地介绍面向对象的软件开发过程，如面向对象分析和面向对象设计等。</a:t>
            </a:r>
            <a:endParaRPr lang="zh-CN" altLang="en-US" spc="0" dirty="0">
              <a:solidFill>
                <a:schemeClr val="dk1"/>
              </a:solidFill>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角色和责任</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对于任何一个对象来说，它必然要承担部分系统责任，责任（duty）表示了对象的一种目标以及它在系统中的位置。一个对象必须为它所承担的系统责任提供全部服务。</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当一个对象承担了较多的系统责任时，就可能需要提供多组不同的方法以履行这些责任。此时，按照责任对这些方法进行分组就显得非常有意义了。这些分组划分了对象的行为空间，也描述了一个对象可能承担的系统责任。如果将对象承担的系统责任抽象成角色（Role），那么，就得到了一个新的概念，这个概念定义了对象与其客户之间的契约。</a:t>
            </a:r>
            <a:endParaRPr lang="zh-CN" altLang="en-US" sz="2000" b="0" spc="0" dirty="0">
              <a:solidFill>
                <a:schemeClr val="dk1"/>
              </a:solidFill>
              <a:sym typeface="+mn-ea"/>
            </a:endParaRPr>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角色和责任</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事实上，大多数对象都有可能承担了多种不同的系统责任，或者说充当了多种不同的系统角色。此时，一个对象所扮演的角色即是动态的，同时也是互斥的。</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总之，一个对象的状态和行为共同决定了这个对象可以扮演的角色，这些角色又决定了这个对象它所承担的系统责任。</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也就是说，角色代表了对对象的责任的一种抽象。</a:t>
            </a: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500" spc="0" dirty="0">
                <a:solidFill>
                  <a:schemeClr val="dk1"/>
                </a:solidFill>
                <a:cs typeface="微软雅黑" panose="020B0503020204020204" charset="-122"/>
                <a:sym typeface="+mn-ea"/>
              </a:rPr>
              <a:t>5 对象标识符</a:t>
            </a:r>
            <a:endParaRPr lang="en-US" altLang="zh-CN" sz="25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在面向对象系统中，为了区别不同的对象，任何一个对象均需要拥有一个对象标识符。</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面向对象方法中，并没有明确规定对象标识符的表示方法，但实际的软件系统中，对象标识符又是一个必须关注和实现的概念。</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可以使用多种方法实现对象标识符，如为对象定义的一个属性、使用的程序设计语言表示的变量名等。</a:t>
            </a: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5 对象标识符</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例如，可以将对象标识符定义为对象的一个内部属性，这个内部属性不一定具有问题域方面的含义，其主要作用在于将当前对象与其它对象区别开来。例如，学生的学号、社会保险号码或居民身份证号等。</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在应用程序中，可以使用对象的变量名作为对象标识符，用来区分不同的对象，这实际上是将寻址方法作为对象标识符。</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在数据库中，还可以使用“主键”作为对象标识符，来区分不同的数据实体（持久对象），这实际上是将对象的某个（或某性）属性作为标识符，这种表示方法具有一定的业务逻辑方面的意义。</a:t>
            </a: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5 对象标识符</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总之，对象标识符仅仅作为面向对象方法中的一个概念，通常并不代表程序设计语言中的“标识符” 或数据库中“主键”意义上的标识符。</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面向对象系统中，如果不能够正确区分对象的名称和对象本身，这将会导致面向对象程序设计中的许多错误。每个对象都需要有一个惟一的标识符，对象标识符在其整个生命周期中都将被保持的，即使它的状态发生了某种改变时也是如此。</a:t>
            </a: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对象模型是面向对象方法的逻辑基础。从概念上来说，对象模型包括抽象、封装、模块化、层次结构、类型、并发和持久等七个基本构成要素，其中抽象、封装、模块化、层次结构为主要要素，类型、并发和持久为次要要素。</a:t>
            </a:r>
            <a:endParaRPr lang="en-US" altLang="zh-CN"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其中主要要素是指模型必须包含的要素，缺少任何一个主要要素，这个模型都不再被称为是面向对象的模型。次要要素是指这些要素是对象模型的有用组成部分，但不是本质要素。</a:t>
            </a:r>
            <a:endParaRPr lang="zh-CN" altLang="en-US"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正确地理解这个概念框架，对于使用面向对象方法开发应用系统具有非常重要的理论意义和现实意义。反之，即使使用了面向对象程序设计语言，但编写出来的程序可能仍然不具备面向对象的特征，很可能与传统的结构化应用程序没有太大区别。更重要的是，使用面向对象技术的主要目的是为了更好地把握问题的复杂性。</a:t>
            </a:r>
            <a:endParaRPr lang="zh-CN" altLang="en-US"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抽象</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抽象（abstract）是人们分析复杂事物是常用的最基本的思维方式，也是人正确认识客观事物，解决问题的重要方法。</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抽象也可以看成是对客观事物的一种简单的概述性描述，通常仅关注客观事物的重要细节，而忽略事物的非本质特征的细节或枝节。对于一个概念，只有当它可以独立于最终使用和实现它的机制来描述、理解和分析时，我们才说这个概念是抽象的。</a:t>
            </a: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抽象</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例如，数据结构中，线性表是对具有线性关系的数据集合及其处理的一个抽象描述。这个概念抓住了数据元素之间的线性关系及其处理算法等这一本质特征，而忽略了其元素的数据类型、存储结构和算法的实现等具体特征。这个抽象抓住了问题的本质特征而忽略问题具体的细枝末节，从而是我们可以在更高的层次上讨论要解决的问题。</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也可以说，抽象是对客观事物所具有的基本特征的概念性描述，通过抽象可以将一种事物与其它事物严格区分开来。抽象也是一种分析问题和解决问题的基本方法。</a:t>
            </a: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抽象</a:t>
            </a:r>
            <a:endParaRPr lang="en-US" altLang="zh-CN" sz="240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面向对象方法中，对象、属性、方法、类、责任、职责和接口等都是运用抽象思维得出的抽象概念，正是这些概念构成了面向对象方法的基本词汇。</a:t>
            </a:r>
            <a:endParaRPr lang="zh-CN" altLang="en-US" sz="2000" b="0" spc="0" dirty="0">
              <a:solidFill>
                <a:schemeClr val="dk1"/>
              </a:solidFill>
              <a:cs typeface="微软雅黑" panose="020B0503020204020204" charset="-122"/>
              <a:sym typeface="+mn-ea"/>
            </a:endParaRPr>
          </a:p>
          <a:p>
            <a:pPr lvl="1" algn="l">
              <a:buClrTx/>
              <a:buSzTx/>
              <a:buNone/>
            </a:pPr>
            <a:r>
              <a:rPr lang="zh-CN" altLang="en-US" sz="2000" b="0" spc="0" dirty="0">
                <a:solidFill>
                  <a:schemeClr val="dk1"/>
                </a:solidFill>
                <a:cs typeface="微软雅黑" panose="020B0503020204020204" charset="-122"/>
                <a:sym typeface="+mn-ea"/>
              </a:rPr>
              <a:t>面向对象方法要求建模人员能够正确地运用抽象这一基本的思维方式，正确认识问题域中所面临的问题及其解决方法。从给定问题域中分析出一组正确的抽象，则是面向对象分析与设计的核心问题。</a:t>
            </a: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汉仪旗黑-85S" charset="0"/>
                <a:sym typeface="+mn-ea"/>
              </a:rPr>
              <a:t>1.1 对象及对象模型</a:t>
            </a:r>
            <a:endParaRPr lang="en-US" altLang="zh-CN" spc="0" dirty="0">
              <a:solidFill>
                <a:schemeClr val="accent1"/>
              </a:solidFill>
              <a:latin typeface="等线" panose="02010600030101010101" pitchFamily="2" charset="-122"/>
              <a:ea typeface="等线" panose="02010600030101010101" pitchFamily="2" charset="-122"/>
              <a:cs typeface="汉仪旗黑-85S" charset="0"/>
              <a:sym typeface="+mn-ea"/>
            </a:endParaRPr>
          </a:p>
        </p:txBody>
      </p:sp>
      <p:sp>
        <p:nvSpPr>
          <p:cNvPr id="6" name="日期占位符 5"/>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4" name="页脚占位符 3"/>
          <p:cNvSpPr>
            <a:spLocks noGrp="1"/>
          </p:cNvSpPr>
          <p:nvPr>
            <p:ph type="ftr" sz="quarter" idx="11"/>
          </p:nvPr>
        </p:nvSpPr>
        <p:spPr/>
        <p:txBody>
          <a:bodyPr/>
          <a:lstStyle/>
          <a:p>
            <a:r>
              <a:rPr lang="zh-CN" altLang="en-US" dirty="0">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5" name="灯片编号占位符 4"/>
          <p:cNvSpPr>
            <a:spLocks noGrp="1"/>
          </p:cNvSpPr>
          <p:nvPr>
            <p:ph type="sldNum" sz="quarter" idx="12"/>
          </p:nvPr>
        </p:nvSpPr>
        <p:spPr/>
        <p:txBody>
          <a:bodyPr>
            <a:normAutofit/>
          </a:bodyPr>
          <a:lstStyle/>
          <a:p>
            <a:fld id="{49AE70B2-8BF9-45C0-BB95-33D1B9D3A854}" type="slidenum">
              <a:rPr lang="zh-CN" altLang="en-US" smtClean="0"/>
            </a:fld>
            <a:endParaRPr lang="zh-CN" altLang="en-US" dirty="0"/>
          </a:p>
        </p:txBody>
      </p:sp>
      <p:sp>
        <p:nvSpPr>
          <p:cNvPr id="3" name="内容占位符 2"/>
          <p:cNvSpPr>
            <a:spLocks noGrp="1"/>
          </p:cNvSpPr>
          <p:nvPr>
            <p:ph type="body" sz="quarter" idx="13"/>
            <p:custDataLst>
              <p:tags r:id="rId1"/>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对象模型是计算机科学中的一个基本概念，它不仅仅适用于程序设计语言，也适用于软件系统的用户界面、数据库甚至计算机架构的设计。这种广泛适用的原因是，面向对象能够帮助我们处理多种不同系统中固有的复杂性。</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面向对象系统分析和设计代表了一种渐进式的开发方式，它并没有完全抛弃传统的方法的优点，而是建立在有效的传统方法基础之上的一种新方法。</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例如，传统方法中的“算法分解”技术在处理复杂程度较高的系统时是有局限性的，而面向对象技术则可以更有效地帮助人们解决这一问题。</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0" algn="l">
              <a:buClrTx/>
              <a:buSzTx/>
            </a:pP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 抽象</a:t>
            </a:r>
            <a:endPar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分析的实质，就是从问题域中抽象出对实现系统目标有意义的对象。这些对象可能包括问题域中的实体对象、通用操作对象、业务逻辑对象、偶然对象等，因此，面向对象分析过程的实质就是一系列的抽象过程。</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作为一种最基本的思维方式，抽象的运用范围不仅仅在于发现对象，而是更广泛地存在于软件开发过程中所涉及到的每个不同的领域</a:t>
            </a:r>
            <a:r>
              <a:rPr lang="zh-CN" altLang="zh-CN"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 </a:t>
            </a:r>
            <a:endParaRPr lang="zh-CN" altLang="zh-CN"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2 封装</a:t>
            </a:r>
            <a:endPar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确定了一个对象的属性和行为，仅仅给出了这个对象在某种意义上的一个抽象，还需要进一步给出其具体实现。一个对象通常可以用多种方式实现，对于对象的客户来说，选择什么样的实现方式并不重要，对象只要提供对外的契约就可以了。</a:t>
            </a:r>
            <a:endPar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换句话说，对象的抽象应该优先于它的实现。而实现则应该仅作为这种抽象后面的私有信息并对绝大多数客户隐藏</a:t>
            </a:r>
            <a:r>
              <a:rPr lang="zh-CN" altLang="en-US"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a:t>
            </a:r>
            <a:endParaRPr lang="zh-CN" altLang="en-US"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2 封装</a:t>
            </a:r>
            <a:endPar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rPr>
              <a:t>所谓的封装（encapsulation）是指：在构造对象的结构和行为的过程中，需要明确地定义对象的外部可见部分和不可见的部分，这可以使对象的接口部分和实现部分相分离，从而降低对象与其客户之间的耦合。</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rPr>
              <a:t>例如，在C++程序设计语言中，类中的属性和方法的可见性（公共、私有和保护）实际上就是封装的一种实现机制。</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endParaRPr>
          </a:p>
          <a:p>
            <a:pPr lvl="0" algn="l">
              <a:buClrTx/>
              <a:buSzTx/>
            </a:pPr>
            <a:endParaRPr lang="zh-CN" altLang="en-US"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封装</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抽象和封装是两个互补的概念，抽象通常描述的是对象的外部可见行为，而封装关注的则是这些外部行为的实现。封装一般通过信息隐藏加以实现，信息隐藏是将那些不涉及对象本质特征的秘密都隐藏起来的过程。</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封装</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rPr>
              <a:t>通常情况下，一个对象的结构是对外不可见（隐藏）的，其方法的实现也是外部不可见（隐藏）的，只有其外部行为是外部可见的。</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rPr>
              <a:t>抽象描述的是对象能够做什么，而封装则是为了使程序可以借助最少的工作进行可靠地修改。</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endParaRPr>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封装</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rPr>
              <a:t>例如，在设计数据库应用程序时，通常不需要关心数据在数据库中的物理表示，而是仅对数据的逻辑结构进行编程。这确保了数据库数据的物理独立性。</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rPr>
              <a:t>在实践中，每个类必须有接口和实现两个部分。类的接口描述了它的外部视图，包含了这个类所有实例的共同行为的抽象。类的实现包括抽象的表示以及实现期望的行为的机制。通过类的接口，我们能知道客户可以对这个类的所有实例做出哪些假定。实现封装了细节，客户不能对这些细节做出任何假定。</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endParaRPr>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封装</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rPr>
              <a:t>信息隐藏的另一个相关的问题是，隐藏还具有层次性。即在一个抽象层次被隐藏起来的东西，在另一个抽象层次里可能代表了外部视图，此时，对象的内部表示就可能被暴露出来。</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endParaRPr>
          </a:p>
        </p:txBody>
      </p:sp>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封装</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rPr>
              <a:t>例如，在C++程序设计语言中，类属性和方法的可见性分为公共、私有和保护等三种，事实上，C++还通过友元机制为友元类实例提供了一种更宽泛的接口。这使得C++定义了公共、私有、保护和友元等多个层次的封装性。</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rPr>
              <a:t>大多数情况下，隐藏层次的划分虽然为对象的设计提供了比较充分的支持，但同时也会为设计带来额外的复杂性。所以，封装层次的运用并不保证设计出高质量的软件系统。</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endParaRPr>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 模块化</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模块化可以被看成是系统的一种属性，这个属性使得系统可以被分解成一组高内聚和低耦合的模块。模块化过程中，抽象、封装和模块化的原则是相辅相承的。一个对象围绕单一的抽象提供了一个明确的边界，封装和模块化都围绕这种抽象提供了屏障。</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a:solidFill>
            <a:schemeClr val="bg2"/>
          </a:solidFill>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3" name="内容占位符 2"/>
          <p:cNvSpPr>
            <a:spLocks noGrp="1"/>
          </p:cNvSpPr>
          <p:nvPr>
            <p:ph idx="1"/>
            <p:custDataLst>
              <p:tags r:id="rId2"/>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 模块化</a:t>
            </a:r>
            <a:endParaRPr lang="en-US" altLang="zh-CN" sz="2400" spc="0" dirty="0">
              <a:solidFill>
                <a:schemeClr val="dk1"/>
              </a:solidFill>
              <a:cs typeface="微软雅黑" panose="020B0503020204020204" charset="-122"/>
              <a:sym typeface="+mn-ea"/>
            </a:endParaRPr>
          </a:p>
          <a:p>
            <a:pPr lvl="1" algn="l">
              <a:lnSpc>
                <a:spcPts val="3600"/>
              </a:lnSpc>
              <a:spcAft>
                <a:spcPts val="600"/>
              </a:spcAft>
              <a:buClrTx/>
              <a:buSzTx/>
            </a:pPr>
            <a:r>
              <a:rPr 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结构化方法中，模块化主要是按照高内聚低耦合的设计原则对程序进行分组。而在面向对象方法中，模块化的任务通常演变成了对类和对象通过打包（package）的方式来进行分组，此时每一个包可以被定义成若干个类（或对象）构成的集合，而且包里面还可以包含其它的包，这与结构化设计的模块化有着明显的不同。</a:t>
            </a:r>
            <a:endParaRPr 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lnSpcReduction="10000"/>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等线" panose="02010600030101010101" pitchFamily="2"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等线" panose="02010600030101010101" pitchFamily="2"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fld>
            <a:endParaRPr lang="zh-CN" altLang="en-US" dirty="0"/>
          </a:p>
        </p:txBody>
      </p:sp>
      <p:sp>
        <p:nvSpPr>
          <p:cNvPr id="3" name="内容占位符 2"/>
          <p:cNvSpPr>
            <a:spLocks noGrp="1"/>
          </p:cNvSpPr>
          <p:nvPr>
            <p:ph type="body" sz="quarter" idx="13"/>
            <p:custDataLst>
              <p:tags r:id="rId2"/>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a:t>
            </a:r>
            <a:r>
              <a:rPr lang="zh-CN" altLang="en-US" sz="2400" spc="0" dirty="0">
                <a:solidFill>
                  <a:schemeClr val="dk1"/>
                </a:solidFill>
                <a:cs typeface="微软雅黑" panose="020B0503020204020204" charset="-122"/>
                <a:sym typeface="+mn-ea"/>
              </a:rPr>
              <a:t>对象和类的定义</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等线" panose="02010600030101010101" pitchFamily="2" charset="-122"/>
                <a:sym typeface="+mn-ea"/>
              </a:rPr>
              <a:t>在面向对象方法中，人们曾经给出了多个不同的对象定义。这些定义均将对象看作是一个封装了</a:t>
            </a:r>
            <a:r>
              <a:rPr lang="zh-CN" altLang="en-US" sz="2000" spc="0" dirty="0">
                <a:solidFill>
                  <a:schemeClr val="dk1"/>
                </a:solidFill>
                <a:cs typeface="等线" panose="02010600030101010101" pitchFamily="2" charset="-122"/>
                <a:sym typeface="+mn-ea"/>
              </a:rPr>
              <a:t>数据</a:t>
            </a:r>
            <a:r>
              <a:rPr lang="zh-CN" altLang="en-US" sz="2000" b="0" spc="0" dirty="0">
                <a:solidFill>
                  <a:schemeClr val="dk1"/>
                </a:solidFill>
                <a:cs typeface="等线" panose="02010600030101010101" pitchFamily="2" charset="-122"/>
                <a:sym typeface="+mn-ea"/>
              </a:rPr>
              <a:t>和</a:t>
            </a:r>
            <a:r>
              <a:rPr lang="zh-CN" altLang="en-US" sz="2000" spc="0" dirty="0">
                <a:solidFill>
                  <a:schemeClr val="dk1"/>
                </a:solidFill>
                <a:cs typeface="等线" panose="02010600030101010101" pitchFamily="2" charset="-122"/>
                <a:sym typeface="+mn-ea"/>
              </a:rPr>
              <a:t>操作</a:t>
            </a:r>
            <a:r>
              <a:rPr lang="zh-CN" altLang="en-US" sz="2000" b="0" spc="0" dirty="0">
                <a:solidFill>
                  <a:schemeClr val="dk1"/>
                </a:solidFill>
                <a:cs typeface="等线" panose="02010600030101010101" pitchFamily="2" charset="-122"/>
                <a:sym typeface="+mn-ea"/>
              </a:rPr>
              <a:t>的实体。</a:t>
            </a:r>
            <a:endParaRPr lang="zh-CN" altLang="en-US" sz="2000" b="0" spc="0" dirty="0">
              <a:solidFill>
                <a:schemeClr val="dk1"/>
              </a:solidFill>
              <a:cs typeface="等线" panose="02010600030101010101" pitchFamily="2" charset="-122"/>
              <a:sym typeface="+mn-ea"/>
            </a:endParaRPr>
          </a:p>
          <a:p>
            <a:pPr lvl="1" algn="l">
              <a:buClrTx/>
              <a:buSzTx/>
            </a:pPr>
            <a:r>
              <a:rPr lang="zh-CN" altLang="en-US" sz="2000" b="0" spc="0" dirty="0">
                <a:solidFill>
                  <a:schemeClr val="dk1"/>
                </a:solidFill>
                <a:cs typeface="等线" panose="02010600030101010101" pitchFamily="2" charset="-122"/>
                <a:sym typeface="+mn-ea"/>
              </a:rPr>
              <a:t>Grady Booch的</a:t>
            </a:r>
            <a:r>
              <a:rPr lang="zh-CN" altLang="en-US" sz="2000" spc="0" dirty="0">
                <a:solidFill>
                  <a:srgbClr val="FF0000"/>
                </a:solidFill>
                <a:cs typeface="等线" panose="02010600030101010101" pitchFamily="2" charset="-122"/>
                <a:sym typeface="+mn-ea"/>
              </a:rPr>
              <a:t>对象定义</a:t>
            </a:r>
            <a:r>
              <a:rPr lang="zh-CN" altLang="en-US" sz="2000" b="0" spc="0" dirty="0">
                <a:solidFill>
                  <a:schemeClr val="dk1"/>
                </a:solidFill>
                <a:cs typeface="等线" panose="02010600030101010101" pitchFamily="2" charset="-122"/>
                <a:sym typeface="+mn-ea"/>
              </a:rPr>
              <a:t>：</a:t>
            </a:r>
            <a:r>
              <a:rPr lang="zh-CN" altLang="en-US" sz="2000" spc="0" dirty="0">
                <a:solidFill>
                  <a:schemeClr val="dk1"/>
                </a:solidFill>
                <a:cs typeface="等线" panose="02010600030101010101" pitchFamily="2" charset="-122"/>
                <a:sym typeface="+mn-ea"/>
              </a:rPr>
              <a:t>所谓对象(Object)就是将一组数据和与这组数据有关的操作组装在一起所形成的一个完整的实体。</a:t>
            </a:r>
            <a:endParaRPr lang="zh-CN" altLang="en-US" sz="2000" spc="0" dirty="0">
              <a:solidFill>
                <a:schemeClr val="dk1"/>
              </a:solidFill>
              <a:cs typeface="等线" panose="02010600030101010101" pitchFamily="2" charset="-122"/>
              <a:sym typeface="+mn-ea"/>
            </a:endParaRPr>
          </a:p>
          <a:p>
            <a:pPr lvl="1" algn="l">
              <a:buClrTx/>
              <a:buSzTx/>
            </a:pPr>
            <a:r>
              <a:rPr lang="zh-CN" altLang="en-US" sz="2000" spc="0" dirty="0">
                <a:solidFill>
                  <a:schemeClr val="dk1"/>
                </a:solidFill>
                <a:cs typeface="等线" panose="02010600030101010101" pitchFamily="2" charset="-122"/>
                <a:sym typeface="+mn-ea"/>
              </a:rPr>
              <a:t>对象中的数据被称为对象的</a:t>
            </a:r>
            <a:r>
              <a:rPr lang="zh-CN" altLang="en-US" sz="2000" spc="0" dirty="0">
                <a:solidFill>
                  <a:srgbClr val="FF0000"/>
                </a:solidFill>
                <a:cs typeface="等线" panose="02010600030101010101" pitchFamily="2" charset="-122"/>
                <a:sym typeface="+mn-ea"/>
              </a:rPr>
              <a:t>属性</a:t>
            </a:r>
            <a:r>
              <a:rPr lang="zh-CN" altLang="en-US" sz="2000" spc="0" dirty="0">
                <a:solidFill>
                  <a:schemeClr val="dk1"/>
                </a:solidFill>
                <a:cs typeface="等线" panose="02010600030101010101" pitchFamily="2" charset="-122"/>
                <a:sym typeface="+mn-ea"/>
              </a:rPr>
              <a:t>，一个对象的所有属性的值被称为这个对象的</a:t>
            </a:r>
            <a:r>
              <a:rPr lang="zh-CN" altLang="en-US" sz="2000" spc="0" dirty="0">
                <a:solidFill>
                  <a:srgbClr val="FF0000"/>
                </a:solidFill>
                <a:cs typeface="等线" panose="02010600030101010101" pitchFamily="2" charset="-122"/>
                <a:sym typeface="+mn-ea"/>
              </a:rPr>
              <a:t>状态</a:t>
            </a:r>
            <a:r>
              <a:rPr lang="zh-CN" altLang="en-US" sz="2000" spc="0" dirty="0">
                <a:solidFill>
                  <a:schemeClr val="dk1"/>
                </a:solidFill>
                <a:cs typeface="等线" panose="02010600030101010101" pitchFamily="2" charset="-122"/>
                <a:sym typeface="+mn-ea"/>
              </a:rPr>
              <a:t>。对象的</a:t>
            </a:r>
            <a:r>
              <a:rPr lang="zh-CN" altLang="en-US" sz="2000" spc="0" dirty="0">
                <a:solidFill>
                  <a:srgbClr val="FF0000"/>
                </a:solidFill>
                <a:cs typeface="等线" panose="02010600030101010101" pitchFamily="2" charset="-122"/>
                <a:sym typeface="+mn-ea"/>
              </a:rPr>
              <a:t>操作</a:t>
            </a:r>
            <a:r>
              <a:rPr lang="zh-CN" altLang="en-US" sz="2000" spc="0" dirty="0">
                <a:solidFill>
                  <a:schemeClr val="dk1"/>
                </a:solidFill>
                <a:cs typeface="等线" panose="02010600030101010101" pitchFamily="2" charset="-122"/>
                <a:sym typeface="+mn-ea"/>
              </a:rPr>
              <a:t>则被称为对象的</a:t>
            </a:r>
            <a:r>
              <a:rPr lang="zh-CN" altLang="en-US" sz="2000" spc="0" dirty="0">
                <a:solidFill>
                  <a:srgbClr val="FF0000"/>
                </a:solidFill>
                <a:cs typeface="等线" panose="02010600030101010101" pitchFamily="2" charset="-122"/>
                <a:sym typeface="+mn-ea"/>
              </a:rPr>
              <a:t>行为</a:t>
            </a:r>
            <a:r>
              <a:rPr lang="zh-CN" altLang="en-US" sz="2000" spc="0" dirty="0">
                <a:solidFill>
                  <a:schemeClr val="dk1"/>
                </a:solidFill>
                <a:cs typeface="等线" panose="02010600030101010101" pitchFamily="2" charset="-122"/>
                <a:sym typeface="+mn-ea"/>
              </a:rPr>
              <a:t>，也称为对象的</a:t>
            </a:r>
            <a:r>
              <a:rPr lang="zh-CN" altLang="en-US" sz="2000" spc="0" dirty="0">
                <a:solidFill>
                  <a:srgbClr val="FF0000"/>
                </a:solidFill>
                <a:cs typeface="等线" panose="02010600030101010101" pitchFamily="2" charset="-122"/>
                <a:sym typeface="+mn-ea"/>
              </a:rPr>
              <a:t>外部接口</a:t>
            </a:r>
            <a:r>
              <a:rPr lang="zh-CN" altLang="en-US" sz="2000" spc="0" dirty="0">
                <a:solidFill>
                  <a:schemeClr val="dk1"/>
                </a:solidFill>
                <a:cs typeface="等线" panose="02010600030101010101" pitchFamily="2" charset="-122"/>
                <a:sym typeface="+mn-ea"/>
              </a:rPr>
              <a:t>。</a:t>
            </a:r>
            <a:endParaRPr lang="zh-CN" altLang="en-US" sz="2000" spc="0" dirty="0">
              <a:solidFill>
                <a:schemeClr val="dk1"/>
              </a:solidFill>
              <a:cs typeface="等线" panose="02010600030101010101" pitchFamily="2" charset="-122"/>
              <a:sym typeface="+mn-ea"/>
            </a:endParaRPr>
          </a:p>
          <a:p>
            <a:pPr lvl="0" algn="l">
              <a:buClrTx/>
              <a:buSzTx/>
            </a:pPr>
            <a:endParaRPr lang="zh-CN" altLang="en-US" sz="2000" spc="0" dirty="0">
              <a:solidFill>
                <a:schemeClr val="dk1"/>
              </a:solidFill>
              <a:cs typeface="等线" panose="02010600030101010101" pitchFamily="2" charset="-122"/>
              <a:sym typeface="+mn-ea"/>
            </a:endParaRPr>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 模块化</a:t>
            </a:r>
            <a:endParaRPr lang="en-US" altLang="zh-CN" sz="2400" spc="0" dirty="0">
              <a:solidFill>
                <a:schemeClr val="dk1"/>
              </a:solidFill>
              <a:cs typeface="微软雅黑" panose="020B0503020204020204" charset="-122"/>
              <a:sym typeface="+mn-ea"/>
            </a:endParaRPr>
          </a:p>
          <a:p>
            <a:pPr lvl="1" algn="l">
              <a:spcAft>
                <a:spcPts val="600"/>
              </a:spcAft>
              <a:buClrTx/>
              <a:buSzTx/>
            </a:pPr>
            <a:r>
              <a:rPr 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从分支策略的角度来看，将一个程序划分成若干个不同的模块可以在一定程度上降低程序的复杂性。但更重要的是，模块划分可以在程序内部定义出一些结构良好的、具有清晰定义的模块边界。这些模块边界（或接口）对于理解程序是非常有价值的。</a:t>
            </a:r>
            <a:endParaRPr 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lnSpcReduction="10000"/>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noProof="1">
                <a:solidFill>
                  <a:schemeClr val="dk1"/>
                </a:solidFill>
                <a:sym typeface="+mn-ea"/>
              </a:rPr>
              <a:t>3 模块化</a:t>
            </a:r>
            <a:endParaRPr lang="en-US" altLang="zh-CN" sz="2400" spc="0" noProof="1">
              <a:solidFill>
                <a:schemeClr val="dk1"/>
              </a:solidFill>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模块化的设计原则通常包括：</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marL="914400" lvl="2" indent="-457200" algn="l">
              <a:buClrTx/>
              <a:buSzTx/>
              <a:buFont typeface="+mj-ea"/>
              <a:buAutoNum type="circleNumDbPlain"/>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为降低软件的开发和维护成本，每个模块必须可以被独立地进行设计和修改；</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marL="914400" lvl="2" indent="-457200" algn="l">
              <a:buClrTx/>
              <a:buSzTx/>
              <a:buAutoNum type="circleNumDbPlain"/>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每个模块的结构都应该足够简单，使它更容易理解；</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marL="914400" lvl="2" indent="-457200" algn="l">
              <a:buClrTx/>
              <a:buSzTx/>
              <a:buAutoNum type="circleNumDbPlain"/>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可以在不知道其它模块的实现细节和不影响其它模块行为的情况下，修改某个模块的实现；</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marL="914400" lvl="2" indent="-457200" algn="l">
              <a:buClrTx/>
              <a:buSzTx/>
              <a:buAutoNum type="circleNumDbPlain"/>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修改设计的容易程度应该能够满足可能的需求变更。</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marL="914400" lvl="2" indent="-457200" algn="l">
              <a:buClrTx/>
              <a:buSzTx/>
              <a:buAutoNum type="circleNumDbPlain"/>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发现正确的类和对象，然后将它们放到不同的模块中。</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marL="457200" lvl="2" algn="l">
              <a:buClrTx/>
              <a:buSzTx/>
            </a:pP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noProof="1">
                <a:solidFill>
                  <a:schemeClr val="dk1"/>
                </a:solidFill>
                <a:sym typeface="+mn-ea"/>
              </a:rPr>
              <a:t>3 模块化</a:t>
            </a:r>
            <a:endParaRPr lang="en-US" altLang="zh-CN" sz="2400" spc="0" noProof="1">
              <a:solidFill>
                <a:schemeClr val="dk1"/>
              </a:solidFill>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类和对象的确定是系统逻辑结构设计的一部分，而模块的划分和确定则是系统物理结构设计的组成部分。我们不可能在物理设计开始之前完成所有逻辑设计，反之亦然。</a:t>
            </a:r>
            <a:endParaRPr lang="zh-CN" altLang="zh-CN"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7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3000" spc="0" dirty="0">
                <a:solidFill>
                  <a:schemeClr val="dk1"/>
                </a:solidFill>
                <a:cs typeface="微软雅黑" panose="020B0503020204020204" charset="-122"/>
                <a:sym typeface="+mn-ea"/>
              </a:rPr>
              <a:t>4 层次结构</a:t>
            </a:r>
            <a:endParaRPr lang="en-US" altLang="zh-CN" sz="3000" spc="0" dirty="0">
              <a:solidFill>
                <a:schemeClr val="dk1"/>
              </a:solidFill>
              <a:cs typeface="微软雅黑" panose="020B0503020204020204" charset="-122"/>
              <a:sym typeface="+mn-ea"/>
            </a:endParaRPr>
          </a:p>
          <a:p>
            <a:pPr lvl="1" algn="l">
              <a:buClrTx/>
              <a:buSzTx/>
            </a:pPr>
            <a:r>
              <a:rPr lang="zh-CN" altLang="en-US" sz="29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任何一个面向对象的系统都包含了类结构（继承）和对象结构（组成）这两种基本的层次结构，类继承描述类之间的继承关系，对象组成则描述对象组成意义上的结构关系。</a:t>
            </a:r>
            <a:endParaRPr lang="zh-CN" altLang="en-US" sz="29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9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1）类结构</a:t>
            </a:r>
            <a:endParaRPr lang="zh-CN" altLang="en-US" sz="29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9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类结构是指系统的所有类和这些类之间的关系。类之间的关系中最重要的关系就是继承（Inheritance）关系。对于两个类A和B，如果类A拥有类B的所有属性和行为，则称类A和类B之间存在继承关系。此时，称类A是类B的派生类，类B是类A的基类。</a:t>
            </a:r>
            <a:endParaRPr lang="zh-CN" altLang="en-US" sz="29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500" spc="0" dirty="0">
                <a:solidFill>
                  <a:schemeClr val="dk1"/>
                </a:solidFill>
                <a:cs typeface="微软雅黑" panose="020B0503020204020204" charset="-122"/>
                <a:sym typeface="+mn-ea"/>
              </a:rPr>
              <a:t>4 层次结构</a:t>
            </a:r>
            <a:endParaRPr lang="en-US" altLang="zh-CN" sz="2500" spc="0" dirty="0">
              <a:solidFill>
                <a:schemeClr val="dk1"/>
              </a:solidFill>
              <a:cs typeface="微软雅黑" panose="020B0503020204020204" charset="-122"/>
              <a:sym typeface="+mn-ea"/>
            </a:endParaRPr>
          </a:p>
          <a:p>
            <a:pPr lvl="1" algn="l">
              <a:buClrTx/>
              <a:buSzTx/>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从语义上说，继承实际上表明了“是一种”的关系。例如，汽车“是一种”交通工具，快速排序“是一种”排序算法。继承因此实现类之间的一种“一般/具体”的层次结构，其中子类将超类的一般结构和行为具体化。</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从继承关系出发，当多个类之间具有比较复杂的继承关系时，这些继承关系将使系统构成了一种层次结构，在这个层次结构中，一个子类将继承其超类的所有属性和方法，同时子类也可以扩展或重新定义超类中的结构和行为。</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500" spc="0" dirty="0">
                <a:solidFill>
                  <a:schemeClr val="dk1"/>
                </a:solidFill>
                <a:sym typeface="+mn-ea"/>
              </a:rPr>
              <a:t>4 层次结构</a:t>
            </a:r>
            <a:endParaRPr lang="en-US" altLang="zh-CN" sz="2500" spc="0" dirty="0">
              <a:solidFill>
                <a:schemeClr val="dk1"/>
              </a:solidFill>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使用继承关系建模一个系统时，可以将多个不同的类中的相同属性和方法迁移到它们共同的基类（或超类）中，从而减少这些属性和方法的冗余，并且减少这些类之间的耦合，这也是面向对象方法关注继承关系的一个重要原因。</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在这个层次关系中，层次高的类代表了较高层次的抽象，低层次的则代表了较为低层次的抽象，同时，低层次类中也可以添加新的属性和方法，也可以修改甚至隐藏继承自高层次的类的属性和方法。</a:t>
            </a:r>
            <a:endParaRPr lang="zh-CN" altLang="en-US" sz="2100" b="0" spc="0" dirty="0">
              <a:solidFill>
                <a:schemeClr val="dk1"/>
              </a:solidFill>
              <a:sym typeface="+mn-ea"/>
            </a:endParaRPr>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spc="0" dirty="0">
                <a:solidFill>
                  <a:schemeClr val="dk1"/>
                </a:solidFill>
                <a:sym typeface="+mn-ea"/>
              </a:rPr>
              <a:t>4 层次结构</a:t>
            </a:r>
            <a:endParaRPr lang="en-US" altLang="zh-CN" sz="2400" spc="0" dirty="0">
              <a:solidFill>
                <a:schemeClr val="dk1"/>
              </a:solidFill>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通过这种方式，继承可以使得模型（甚至是程序）的描述方式更为经济。一个类通常把其内部分成对外部开放和隐藏的两个部分，开放的部分用接口描述，内部属性和状态则是隐藏的。但继承则要求重新定义一个用于继承的接口，从而允许派生类来访问、修改或隐藏其某些状态和方法。</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spc="0" dirty="0">
                <a:solidFill>
                  <a:schemeClr val="dk1"/>
                </a:solidFill>
                <a:sym typeface="+mn-ea"/>
              </a:rPr>
              <a:t>4 层次结构</a:t>
            </a:r>
            <a:endParaRPr lang="en-US" altLang="zh-CN" sz="2400" spc="0" dirty="0">
              <a:solidFill>
                <a:schemeClr val="dk1"/>
              </a:solidFill>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继承机制为类引进了子类这样一种新的客户类类型，但也增加了类封装问题的复杂度。</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程序设计语言中定义的保护可见性就是一种专门为其子类提供的一种接口。这样既支持了继承，又在最大限度地保护了类的封装性，同时也支持了不同层次的类之间的多态。</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spc="0" dirty="0">
                <a:solidFill>
                  <a:schemeClr val="dk1"/>
                </a:solidFill>
                <a:sym typeface="+mn-ea"/>
              </a:rPr>
              <a:t>4 层次结构</a:t>
            </a:r>
            <a:endParaRPr lang="en-US" altLang="zh-CN" sz="2400" spc="0" dirty="0">
              <a:solidFill>
                <a:schemeClr val="dk1"/>
              </a:solidFill>
              <a:sym typeface="+mn-ea"/>
            </a:endParaRPr>
          </a:p>
          <a:p>
            <a:pPr lvl="1" algn="l">
              <a:buClrTx/>
              <a:buSzTx/>
            </a:pPr>
            <a:r>
              <a:rPr lang="en-US" altLang="zh-CN" spc="0" dirty="0">
                <a:solidFill>
                  <a:schemeClr val="dk1"/>
                </a:solidFill>
                <a:cs typeface="微软雅黑" panose="020B0503020204020204" charset="-122"/>
                <a:sym typeface="+mn-ea"/>
              </a:rPr>
              <a:t>2）多继承（Multi Inheritance）</a:t>
            </a:r>
            <a:endParaRPr lang="en-US" altLang="zh-CN" spc="0" dirty="0">
              <a:solidFill>
                <a:schemeClr val="dk1"/>
              </a:solidFill>
              <a:cs typeface="微软雅黑" panose="020B0503020204020204" charset="-122"/>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层次结构中的另一个问题是所谓的多继承（Multi Inheritance）问题，即一个类拥有多个基类（或超类）。在很多情况下，多继承是有意义的。</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例如，如图1-2描述了一个多继承的设计。其中水陆两栖汽车同时继承了汽车和轮船这两个类，水陆两栖汽车还同时还重复地继承了交通工具类的属性和方法。</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6" name="日期占位符 5"/>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7" name="页脚占位符 6"/>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10" name="灯片编号占位符 9"/>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4 层次结构</a:t>
            </a:r>
            <a:endParaRPr lang="en-US" altLang="zh-CN" sz="24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6107" t="14650" r="4896" b="9585"/>
          <a:stretch>
            <a:fillRect/>
          </a:stretch>
        </p:blipFill>
        <p:spPr bwMode="auto">
          <a:xfrm>
            <a:off x="2642870" y="2403475"/>
            <a:ext cx="3973830" cy="2902585"/>
          </a:xfrm>
          <a:prstGeom prst="rect">
            <a:avLst/>
          </a:prstGeom>
          <a:noFill/>
          <a:ln>
            <a:noFill/>
          </a:ln>
        </p:spPr>
      </p:pic>
      <p:sp>
        <p:nvSpPr>
          <p:cNvPr id="5" name="矩形 4"/>
          <p:cNvSpPr/>
          <p:nvPr>
            <p:custDataLst>
              <p:tags r:id="rId5"/>
            </p:custDataLst>
          </p:nvPr>
        </p:nvSpPr>
        <p:spPr>
          <a:xfrm>
            <a:off x="3584959" y="5691447"/>
            <a:ext cx="1972945" cy="368300"/>
          </a:xfrm>
          <a:prstGeom prst="rect">
            <a:avLst/>
          </a:prstGeom>
        </p:spPr>
        <p:txBody>
          <a:bodyPr wrap="none">
            <a:spAutoFit/>
          </a:bodyPr>
          <a:lstStyle/>
          <a:p>
            <a:r>
              <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rPr>
              <a:t>图</a:t>
            </a:r>
            <a:r>
              <a:rPr lang="en-US" altLang="zh-CN" dirty="0">
                <a:solidFill>
                  <a:schemeClr val="dk1"/>
                </a:solidFill>
                <a:latin typeface="等线" panose="02010600030101010101" pitchFamily="2" charset="-122"/>
                <a:ea typeface="等线" panose="02010600030101010101" pitchFamily="2" charset="-122"/>
                <a:cs typeface="微软雅黑" panose="020B0503020204020204" charset="-122"/>
              </a:rPr>
              <a:t>1-2 </a:t>
            </a:r>
            <a:r>
              <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rPr>
              <a:t>多继承实例</a:t>
            </a:r>
            <a:endPar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等线" panose="02010600030101010101" pitchFamily="2"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等线" panose="02010600030101010101" pitchFamily="2"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fld>
            <a:endParaRPr lang="zh-CN" altLang="en-US" dirty="0"/>
          </a:p>
        </p:txBody>
      </p:sp>
      <p:sp>
        <p:nvSpPr>
          <p:cNvPr id="3" name="内容占位符 2"/>
          <p:cNvSpPr>
            <a:spLocks noGrp="1"/>
          </p:cNvSpPr>
          <p:nvPr>
            <p:ph type="body" sz="quarter" idx="13"/>
            <p:custDataLst>
              <p:tags r:id="rId2"/>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等线" panose="02010600030101010101" pitchFamily="2" charset="-122"/>
                <a:sym typeface="+mn-ea"/>
              </a:rPr>
              <a:t>1 </a:t>
            </a:r>
            <a:r>
              <a:rPr lang="en-US" altLang="zh-CN" sz="2400" spc="0" dirty="0" err="1">
                <a:solidFill>
                  <a:schemeClr val="dk1"/>
                </a:solidFill>
                <a:cs typeface="等线" panose="02010600030101010101" pitchFamily="2" charset="-122"/>
                <a:sym typeface="+mn-ea"/>
              </a:rPr>
              <a:t>对象和类的定义</a:t>
            </a:r>
            <a:endParaRPr lang="en-US" altLang="zh-CN" sz="2400" spc="0" dirty="0">
              <a:solidFill>
                <a:schemeClr val="dk1"/>
              </a:solidFill>
              <a:cs typeface="等线" panose="02010600030101010101" pitchFamily="2" charset="-122"/>
              <a:sym typeface="+mn-ea"/>
            </a:endParaRPr>
          </a:p>
          <a:p>
            <a:pPr lvl="1" algn="l">
              <a:buClrTx/>
              <a:buSzTx/>
            </a:pPr>
            <a:r>
              <a:rPr lang="zh-CN" altLang="en-US" sz="2000" b="0" spc="0" dirty="0">
                <a:solidFill>
                  <a:schemeClr val="dk1"/>
                </a:solidFill>
                <a:cs typeface="等线" panose="02010600030101010101" pitchFamily="2" charset="-122"/>
                <a:sym typeface="+mn-ea"/>
              </a:rPr>
              <a:t>对象是一种对客观事物的计算机描述。在特定的软件系统中，对象表示系统中存在的某个特定实体，它们拥有不同的类型，大多数对象通常是一种对现实世界客观事物的计算机描述。</a:t>
            </a:r>
            <a:endParaRPr lang="zh-CN" altLang="en-US" sz="2000" b="0" spc="0" dirty="0">
              <a:solidFill>
                <a:schemeClr val="dk1"/>
              </a:solidFill>
              <a:cs typeface="等线" panose="02010600030101010101" pitchFamily="2" charset="-122"/>
              <a:sym typeface="+mn-ea"/>
            </a:endParaRPr>
          </a:p>
          <a:p>
            <a:pPr lvl="1" algn="l">
              <a:buClrTx/>
              <a:buSzTx/>
            </a:pPr>
            <a:r>
              <a:rPr lang="zh-CN" altLang="en-US" sz="2000" b="0" spc="0" dirty="0">
                <a:solidFill>
                  <a:schemeClr val="dk1"/>
                </a:solidFill>
                <a:cs typeface="等线" panose="02010600030101010101" pitchFamily="2" charset="-122"/>
                <a:sym typeface="+mn-ea"/>
              </a:rPr>
              <a:t>例如，图书管理系统中的一本图书，一个读者，或一次借阅记录都可以被视为是一个对象。它们分别表示了图书馆的一本书、一个读者和一个借阅事件。这些对象并不等同于现实世界中的实际事物，这些对象只不过是对现实世界中实体的一种计算机描述。</a:t>
            </a:r>
            <a:endParaRPr lang="zh-CN" altLang="en-US" sz="2000" b="0" spc="0" dirty="0">
              <a:solidFill>
                <a:schemeClr val="dk1"/>
              </a:solidFill>
              <a:cs typeface="等线" panose="02010600030101010101" pitchFamily="2" charset="-122"/>
              <a:sym typeface="+mn-ea"/>
            </a:endParaRPr>
          </a:p>
        </p:txBody>
      </p:sp>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层次结构</a:t>
            </a:r>
            <a:endParaRPr lang="en-US" altLang="zh-CN" sz="2400" spc="0" dirty="0">
              <a:solidFill>
                <a:schemeClr val="dk1"/>
              </a:solidFill>
              <a:cs typeface="微软雅黑" panose="020B0503020204020204" charset="-122"/>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多继承引入了一定的复杂性，即需要关注这些类中的名字冲突和重复继承等问题。</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（1）名字冲突 当多个超类含有相同名字的属性或操作时，在它们共同的派生类中，就会发生名字冲突的情况。例如，当汽车和轮船这两个类具有相同的属性名或方法名时，在水路两栖汽车类中，就会继承了两个同名的属性和方法。这会给水路两栖汽车类带来额外的设计负担</a:t>
            </a:r>
            <a:r>
              <a:rPr lang="zh-CN" altLang="en-US" sz="2000" b="0" spc="0" dirty="0">
                <a:solidFill>
                  <a:schemeClr val="dk1"/>
                </a:solidFill>
                <a:sym typeface="+mn-ea"/>
              </a:rPr>
              <a:t>。</a:t>
            </a:r>
            <a:endParaRPr lang="zh-CN" altLang="en-US" sz="2000" b="0" spc="0" dirty="0">
              <a:solidFill>
                <a:schemeClr val="dk1"/>
              </a:solidFill>
              <a:sym typeface="+mn-ea"/>
            </a:endParaRPr>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层次结构</a:t>
            </a:r>
            <a:endParaRPr lang="en-US" altLang="zh-CN" sz="2400" spc="0" dirty="0">
              <a:solidFill>
                <a:schemeClr val="dk1"/>
              </a:solidFill>
              <a:cs typeface="微软雅黑" panose="020B0503020204020204" charset="-122"/>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（2）重复继承 当多个同层次的类具有共同的超类时，它们的共同子类就会发生重复继承的情况。又例如汽车和轮船这两个类就具有共同的超类交通工具，这两个类继承了交通工具类的属性和方法。当水路两栖汽车类同时继承了汽车和轮船这两个类时，它就可能重复地继承了来自交通工具类的属性和方法。</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spc="0" dirty="0">
                <a:solidFill>
                  <a:schemeClr val="dk1"/>
                </a:solidFill>
                <a:sym typeface="+mn-ea"/>
              </a:rPr>
              <a:t>4 </a:t>
            </a:r>
            <a:r>
              <a:rPr lang="en-US" altLang="zh-CN" sz="2400" spc="0" dirty="0" err="1">
                <a:solidFill>
                  <a:schemeClr val="dk1"/>
                </a:solidFill>
                <a:sym typeface="+mn-ea"/>
              </a:rPr>
              <a:t>层次结构</a:t>
            </a:r>
            <a:endParaRPr lang="en-US" altLang="zh-CN" sz="2400" spc="0" dirty="0">
              <a:solidFill>
                <a:schemeClr val="dk1"/>
              </a:solidFill>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目前，大多数程序设计语言（如java，C#等）都不支持多继承，对于不支持多继承的语言，可以将多继承结构调整成一个超类加上与其它类的聚合的形式。</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buNone/>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支持多继承的程序设计语言（如C++），则提供了相应的语言机制来解决上述两个问题，但这增加了程序设计方面的负担。具体的设计决策则由程序员来决定是否使用以及如何使用多继承。</a:t>
            </a:r>
            <a:endParaRPr lang="zh-CN" altLang="en-US" sz="2000" b="0" spc="0" dirty="0">
              <a:solidFill>
                <a:schemeClr val="dk1"/>
              </a:solidFill>
              <a:sym typeface="+mn-ea"/>
            </a:endParaRPr>
          </a:p>
        </p:txBody>
      </p:sp>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spc="0" dirty="0">
                <a:solidFill>
                  <a:schemeClr val="dk1"/>
                </a:solidFill>
                <a:sym typeface="+mn-ea"/>
              </a:rPr>
              <a:t>4 </a:t>
            </a:r>
            <a:r>
              <a:rPr lang="en-US" altLang="zh-CN" sz="2400" spc="0" dirty="0" err="1">
                <a:solidFill>
                  <a:schemeClr val="dk1"/>
                </a:solidFill>
                <a:sym typeface="+mn-ea"/>
              </a:rPr>
              <a:t>层次结构</a:t>
            </a:r>
            <a:endParaRPr lang="en-US" altLang="zh-CN" sz="2400" spc="0" dirty="0">
              <a:solidFill>
                <a:schemeClr val="dk1"/>
              </a:solidFill>
              <a:sym typeface="+mn-ea"/>
            </a:endParaRPr>
          </a:p>
          <a:p>
            <a:pPr lvl="1" algn="l">
              <a:buClrTx/>
              <a:buSzTx/>
              <a:buNone/>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聚合（Aggregation）关系描述的是对象之间的层次关系，当一个对象是由另外一些对象组合而成时，则称整体对象是一个聚合对象。也称整体对象与部分对象之间的关系是一种聚合关系。</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buNone/>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当部分对象与整体对象具有相同的生命周期时，又可以称这个聚合关系为组合关系。</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buNone/>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将继承和聚合结合在一起可以构成具有强大功能的结构，聚合允许对逻辑结构进行物理分组，而继承允许这些共同的部分在不同的抽象中被复用。</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spc="0" dirty="0">
                <a:solidFill>
                  <a:schemeClr val="dk1"/>
                </a:solidFill>
                <a:sym typeface="+mn-ea"/>
              </a:rPr>
              <a:t>5 </a:t>
            </a:r>
            <a:r>
              <a:rPr lang="en-US" altLang="zh-CN" sz="2400" spc="0" dirty="0" err="1">
                <a:solidFill>
                  <a:schemeClr val="dk1"/>
                </a:solidFill>
                <a:sym typeface="+mn-ea"/>
              </a:rPr>
              <a:t>类型</a:t>
            </a:r>
            <a:endParaRPr lang="en-US" altLang="zh-CN" sz="2400" spc="0" dirty="0">
              <a:solidFill>
                <a:schemeClr val="dk1"/>
              </a:solidFill>
              <a:sym typeface="+mn-ea"/>
            </a:endParaRPr>
          </a:p>
          <a:p>
            <a:pPr lvl="1" algn="l">
              <a:buClrTx/>
              <a:buSzTx/>
            </a:pPr>
            <a:r>
              <a:rPr lang="zh-CN" altLang="en-US" sz="2000" b="0" spc="0" dirty="0">
                <a:solidFill>
                  <a:schemeClr val="dk1"/>
                </a:solidFill>
                <a:sym typeface="+mn-ea"/>
              </a:rPr>
              <a:t>类型的概念源于数据类型，其主要强调的数据的表示方法、取值范围、允许进行的计算及特定的标识符。</a:t>
            </a:r>
            <a:endParaRPr lang="zh-CN" altLang="en-US" sz="2000" b="0" spc="0" dirty="0">
              <a:solidFill>
                <a:schemeClr val="dk1"/>
              </a:solidFill>
              <a:sym typeface="+mn-ea"/>
            </a:endParaRPr>
          </a:p>
          <a:p>
            <a:pPr lvl="1" algn="l">
              <a:buClrTx/>
              <a:buSzTx/>
            </a:pPr>
            <a:r>
              <a:rPr lang="zh-CN" altLang="en-US" sz="2000" b="0" spc="0" dirty="0">
                <a:solidFill>
                  <a:schemeClr val="dk1"/>
                </a:solidFill>
                <a:sym typeface="+mn-ea"/>
              </a:rPr>
              <a:t>类型与类的概念具有较强的相似性，类型中的数据表示方法与类的属性定义、类型的计算与类的操作、类型标识符与类名等都有很强的相似性。</a:t>
            </a:r>
            <a:endParaRPr lang="zh-CN" altLang="en-US" sz="2000" b="0" spc="0" dirty="0">
              <a:solidFill>
                <a:schemeClr val="dk1"/>
              </a:solidFill>
              <a:sym typeface="+mn-ea"/>
            </a:endParaRPr>
          </a:p>
          <a:p>
            <a:pPr lvl="1" algn="l">
              <a:buClrTx/>
              <a:buSzTx/>
            </a:pPr>
            <a:r>
              <a:rPr lang="zh-CN" altLang="en-US" sz="2000" b="0" spc="0" dirty="0">
                <a:solidFill>
                  <a:schemeClr val="dk1"/>
                </a:solidFill>
                <a:sym typeface="+mn-ea"/>
              </a:rPr>
              <a:t>但类型的概念更基本，并且类型的适用范围显然更为宽泛。</a:t>
            </a:r>
            <a:endParaRPr lang="zh-CN" altLang="en-US" sz="2000" b="0" spc="0" dirty="0">
              <a:solidFill>
                <a:schemeClr val="dk1"/>
              </a:solidFill>
              <a:sym typeface="+mn-ea"/>
            </a:endParaRPr>
          </a:p>
        </p:txBody>
      </p:sp>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spc="0" dirty="0">
                <a:solidFill>
                  <a:schemeClr val="dk1"/>
                </a:solidFill>
                <a:sym typeface="+mn-ea"/>
              </a:rPr>
              <a:t>5</a:t>
            </a:r>
            <a:r>
              <a:rPr lang="en-US" altLang="zh-CN" spc="0" dirty="0">
                <a:solidFill>
                  <a:schemeClr val="dk1"/>
                </a:solidFill>
                <a:cs typeface="微软雅黑" panose="020B0503020204020204" charset="-122"/>
                <a:sym typeface="+mn-ea"/>
              </a:rPr>
              <a:t> </a:t>
            </a:r>
            <a:r>
              <a:rPr lang="en-US" altLang="zh-CN" sz="2400" spc="0" dirty="0" err="1">
                <a:solidFill>
                  <a:schemeClr val="dk1"/>
                </a:solidFill>
                <a:sym typeface="+mn-ea"/>
              </a:rPr>
              <a:t>类型</a:t>
            </a:r>
            <a:endParaRPr lang="en-US" altLang="zh-CN" sz="2400" spc="0" dirty="0">
              <a:solidFill>
                <a:schemeClr val="dk1"/>
              </a:solidFill>
              <a:sym typeface="+mn-ea"/>
            </a:endParaRPr>
          </a:p>
          <a:p>
            <a:pPr lvl="1" algn="l">
              <a:buClrTx/>
              <a:buSzTx/>
            </a:pPr>
            <a:r>
              <a:rPr lang="zh-CN" altLang="en-US" sz="2000" b="0" spc="0" dirty="0">
                <a:solidFill>
                  <a:schemeClr val="dk1"/>
                </a:solidFill>
                <a:sym typeface="+mn-ea"/>
              </a:rPr>
              <a:t>面向对象方法仍然把类型视为对象模型中的一个独立要素，即类型被看作是面向对象领域中某些结构成分（如属性、方法的形式参数和返回值等）的一种抽象描述。</a:t>
            </a:r>
            <a:endParaRPr lang="zh-CN" altLang="en-US" sz="2000" b="0" spc="0" dirty="0">
              <a:solidFill>
                <a:schemeClr val="dk1"/>
              </a:solidFill>
              <a:sym typeface="+mn-ea"/>
            </a:endParaRPr>
          </a:p>
          <a:p>
            <a:pPr lvl="1" algn="l">
              <a:buClrTx/>
              <a:buSzTx/>
            </a:pPr>
            <a:r>
              <a:rPr lang="zh-CN" altLang="en-US" sz="2000" b="0" spc="0" dirty="0">
                <a:solidFill>
                  <a:schemeClr val="dk1"/>
                </a:solidFill>
                <a:sym typeface="+mn-ea"/>
              </a:rPr>
              <a:t>面向对象方法中，类型是关于某种结构成分的强制规定，不同类型的结构成分一般不能够互换使用，或者至少它们的互换使用应该受到某种非常严格的限制。</a:t>
            </a:r>
            <a:endParaRPr lang="zh-CN" altLang="en-US" sz="2000" b="0" spc="0" dirty="0">
              <a:solidFill>
                <a:schemeClr val="dk1"/>
              </a:solidFill>
              <a:sym typeface="+mn-ea"/>
            </a:endParaRPr>
          </a:p>
        </p:txBody>
      </p:sp>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5 类型</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类型可以分为静态类型和动态类型两种类型。静态类型是指所有变量和表达式的类型在编译时就确定下来的数据类型。而动态类型(迟后绑定)是指变量和表达式的类型直到运行时刻才能够确定下来的数据类型。也可以将静态类型称为强类型，将动态类型视为弱类型。</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700" spc="0" dirty="0">
                <a:solidFill>
                  <a:schemeClr val="dk1"/>
                </a:solidFill>
                <a:cs typeface="微软雅黑" panose="020B0503020204020204" charset="-122"/>
                <a:sym typeface="+mn-ea"/>
              </a:rPr>
              <a:t>5 类型</a:t>
            </a:r>
            <a:endParaRPr lang="en-US" altLang="zh-CN" sz="27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多态（polymorphism )也是动态类型和继承互相作用时所表现出来的一种情形。</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多态代表了类型理论中的一个概念，即一个名字(或变量)可以代表许多个不同类型的对象，这些类具有某个共同的超类。因此这个对象可以响应一组共同的操作。</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多态可能是面向对象语言中除了对抽象的支持以外最强大的功能，也正是它，区分了面向对象编程和传统的抽象数据类型编程。</a:t>
            </a:r>
            <a:endParaRPr lang="zh-CN" altLang="en-US" sz="2300" b="0" spc="0" dirty="0">
              <a:solidFill>
                <a:schemeClr val="dk1"/>
              </a:solidFill>
              <a:sym typeface="+mn-ea"/>
            </a:endParaRPr>
          </a:p>
          <a:p>
            <a:pPr lvl="1" algn="l">
              <a:buClrTx/>
              <a:buSzTx/>
            </a:pPr>
            <a:endParaRPr lang="zh-CN" altLang="en-US"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6 并发</a:t>
            </a:r>
            <a:endPar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并行系统中，通常要考虑程序并行或并发执行方面的问题。进程是指一个程序的一次可并发的执行活动，进程通常是由操作系统独立地进行管理的，每个进程都有独立的地址空间。</a:t>
            </a:r>
            <a:endParaRPr lang="zh-CN" altLang="en-US"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进程之间可以进行通讯，进程控制机制通常是由操作系统提供的，所以进程的通信开销比较大</a:t>
            </a: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，涉及到进程间通信技术。而线程则是某种轻量级的进程，线程</a:t>
            </a:r>
            <a:r>
              <a:rPr lang="zh-CN" altLang="en-US" sz="2000" b="0" spc="0" dirty="0">
                <a:solidFill>
                  <a:schemeClr val="dk1"/>
                </a:solidFill>
                <a:latin typeface="等线" panose="02010600030101010101" pitchFamily="2" charset="-122"/>
                <a:ea typeface="等线" panose="02010600030101010101" pitchFamily="2" charset="-122"/>
                <a:sym typeface="+mn-ea"/>
              </a:rPr>
              <a:t>一般</a:t>
            </a: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共处于同一进程空间之内，它们共享同样的地址空间和资源，这使得线程之间的通讯开销较小，但需要解决共享数据资源的并发控制问题。</a:t>
            </a:r>
            <a:endPar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6 并发</a:t>
            </a:r>
            <a:endPar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设计一个含有多线程特性的大型软件会有更多的困难，因为设计者必须考虑并发控制方面的问题，即系统的死锁、饥饿、互斥和竞争条件等问题。</a:t>
            </a:r>
            <a:endPar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在面向对象系统中，可以将并发和并发控制（进程或线程）封装在可复用的抽象中，以减轻程序员在并发问题上的负担。</a:t>
            </a:r>
            <a:endPar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从并发的角度出发，我们可以给出</a:t>
            </a:r>
            <a:r>
              <a:rPr lang="zh-CN" altLang="en-US"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主动对象</a:t>
            </a: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和</a:t>
            </a:r>
            <a:r>
              <a:rPr lang="zh-CN" altLang="en-US"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被动对象</a:t>
            </a: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的概念，将封装了并发的进程或线程的对象称为</a:t>
            </a:r>
            <a:r>
              <a:rPr lang="zh-CN" altLang="en-US"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主动对象</a:t>
            </a: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，否则称为</a:t>
            </a:r>
            <a:r>
              <a:rPr lang="zh-CN" altLang="en-US"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被动对象</a:t>
            </a: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a:t>
            </a:r>
            <a:endPar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b="0"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b="0"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fld>
            <a:endParaRPr lang="zh-CN" altLang="en-US" dirty="0"/>
          </a:p>
        </p:txBody>
      </p:sp>
      <p:sp>
        <p:nvSpPr>
          <p:cNvPr id="3" name="内容占位符 2"/>
          <p:cNvSpPr>
            <a:spLocks noGrp="1"/>
          </p:cNvSpPr>
          <p:nvPr>
            <p:ph type="body" sz="quarter" idx="13"/>
            <p:custDataLst>
              <p:tags r:id="rId2"/>
            </p:custDataLst>
          </p:nvPr>
        </p:nvSpPr>
        <p:spPr/>
        <p:txBody>
          <a:bodyPr vert="horz" lIns="91440" tIns="45720" rIns="91440" bIns="45720" rtlCol="0">
            <a:normAutofit fontScale="65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3700" spc="0" dirty="0">
                <a:solidFill>
                  <a:schemeClr val="dk1"/>
                </a:solidFill>
                <a:cs typeface="微软雅黑" panose="020B0503020204020204" charset="-122"/>
                <a:sym typeface="+mn-ea"/>
              </a:rPr>
              <a:t>1 </a:t>
            </a:r>
            <a:r>
              <a:rPr lang="en-US" altLang="zh-CN" sz="3700" spc="0" dirty="0" err="1">
                <a:solidFill>
                  <a:schemeClr val="dk1"/>
                </a:solidFill>
                <a:cs typeface="微软雅黑" panose="020B0503020204020204" charset="-122"/>
                <a:sym typeface="+mn-ea"/>
              </a:rPr>
              <a:t>对象和类的定义</a:t>
            </a:r>
            <a:endParaRPr lang="en-US" altLang="zh-CN" sz="3700" spc="0" dirty="0">
              <a:solidFill>
                <a:schemeClr val="dk1"/>
              </a:solidFill>
              <a:cs typeface="微软雅黑" panose="020B0503020204020204" charset="-122"/>
              <a:sym typeface="+mn-ea"/>
            </a:endParaRPr>
          </a:p>
          <a:p>
            <a:pPr lvl="1" algn="l">
              <a:buClrTx/>
              <a:buSzTx/>
            </a:pPr>
            <a:r>
              <a:rPr lang="zh-CN" altLang="zh-CN" sz="3075" b="0" spc="0" dirty="0">
                <a:solidFill>
                  <a:schemeClr val="dk1"/>
                </a:solidFill>
                <a:cs typeface="等线" panose="02010600030101010101" pitchFamily="2" charset="-122"/>
                <a:sym typeface="+mn-ea"/>
              </a:rPr>
              <a:t>一个现实的系统中，通常会有很多的对象，为了有效地管理这些对象并使之发挥作用，人们又从分类的角度出发，给出了类的定义。</a:t>
            </a:r>
            <a:endParaRPr lang="zh-CN" altLang="zh-CN" sz="3075" b="0" spc="0" dirty="0">
              <a:solidFill>
                <a:schemeClr val="dk1"/>
              </a:solidFill>
              <a:cs typeface="等线" panose="02010600030101010101" pitchFamily="2" charset="-122"/>
              <a:sym typeface="+mn-ea"/>
            </a:endParaRPr>
          </a:p>
          <a:p>
            <a:pPr lvl="1" algn="l">
              <a:buClrTx/>
              <a:buSzTx/>
            </a:pPr>
            <a:r>
              <a:rPr lang="zh-CN" altLang="zh-CN" sz="3075" spc="0" dirty="0">
                <a:solidFill>
                  <a:schemeClr val="dk1"/>
                </a:solidFill>
                <a:cs typeface="等线" panose="02010600030101010101" pitchFamily="2" charset="-122"/>
                <a:sym typeface="+mn-ea"/>
              </a:rPr>
              <a:t>类(class)可以被定义成具有某些相同的属性和方法的全体对象构成的集合。</a:t>
            </a:r>
            <a:endParaRPr lang="zh-CN" altLang="zh-CN" sz="3075" spc="0" dirty="0">
              <a:solidFill>
                <a:schemeClr val="dk1"/>
              </a:solidFill>
              <a:cs typeface="等线" panose="02010600030101010101" pitchFamily="2" charset="-122"/>
              <a:sym typeface="+mn-ea"/>
            </a:endParaRPr>
          </a:p>
          <a:p>
            <a:pPr lvl="1" algn="l">
              <a:buClrTx/>
              <a:buSzTx/>
            </a:pPr>
            <a:r>
              <a:rPr lang="zh-CN" altLang="zh-CN" sz="3075" b="0" spc="0" dirty="0">
                <a:solidFill>
                  <a:schemeClr val="dk1"/>
                </a:solidFill>
                <a:cs typeface="等线" panose="02010600030101010101" pitchFamily="2" charset="-122"/>
                <a:sym typeface="+mn-ea"/>
              </a:rPr>
              <a:t>这个定义将类看成是对一组具有相同属性和方法的对象的一种抽象描述，其本质在于这些对象所具有的属性和方法。因此，类也可以被定义成是一组属性和方法构成的一个整体。目前的各种程序设计语言中，就都采用了这样的方式来定义类。</a:t>
            </a:r>
            <a:endParaRPr lang="zh-CN" altLang="zh-CN" sz="3075" b="0" spc="0" dirty="0">
              <a:solidFill>
                <a:schemeClr val="dk1"/>
              </a:solidFill>
              <a:cs typeface="等线" panose="02010600030101010101" pitchFamily="2" charset="-122"/>
              <a:sym typeface="+mn-ea"/>
            </a:endParaRPr>
          </a:p>
        </p:txBody>
      </p:sp>
    </p:spTree>
    <p:custDataLst>
      <p:tags r:id="rId3"/>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lnSpcReduction="10000"/>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6 并发</a:t>
            </a:r>
            <a:endPar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一般来说，在面向对象的设计中，共有三种并发方式。</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（1）并发程序设计语言</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这种情况下，并发是程序设计语言的内在特征，该种语言本身就提供了并发和同步控制机制。可以直接创建一个主动对象，它与其它主动对象一起并发执行某些处理过程</a:t>
            </a:r>
            <a:r>
              <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a:t>
            </a:r>
            <a:endPar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例如：面向对象的并发程序设计语言Concurrent</a:t>
            </a:r>
            <a:r>
              <a:rPr lang="en-US" altLang="zh-CN"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 </a:t>
            </a:r>
            <a:r>
              <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C</a:t>
            </a:r>
            <a:r>
              <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a:t>
            </a:r>
            <a:endPar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lnSpcReduction="10000"/>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6 并发</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（2）软件开发环境</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软件开发环境以提供类库的方式支持并发程序设计。当然，这种类库通常是平台相关的，</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并且是不可移植的。</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在这种方式下，并发并不是语言的内在特征，但提供的这些支持并发的标准类，使得并发看起来似乎是对象的内在的特征。这种并发是由软件的运行环境支持</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的。</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例如</a:t>
            </a:r>
            <a:r>
              <a:rPr lang="en-US" altLang="zh-CN"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 </a:t>
            </a:r>
            <a:r>
              <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微软的</a:t>
            </a:r>
            <a:r>
              <a:rPr lang="en-US" altLang="zh-CN"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.NET</a:t>
            </a:r>
            <a:r>
              <a:rPr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开发环境就提供了这种并发环境。</a:t>
            </a:r>
            <a:endParaRPr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6 并发</a:t>
            </a:r>
            <a:endParaRPr lang="en-US" altLang="zh-CN" sz="2400" spc="0" dirty="0">
              <a:solidFill>
                <a:schemeClr val="dk1"/>
              </a:solidFill>
              <a:cs typeface="微软雅黑" panose="020B0503020204020204" charset="-122"/>
              <a:sym typeface="+mn-ea"/>
            </a:endParaRPr>
          </a:p>
          <a:p>
            <a:pPr lvl="1" algn="l">
              <a:buClrTx/>
              <a:buSzTx/>
            </a:pPr>
            <a:r>
              <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（3）中断机制</a:t>
            </a:r>
            <a:endPar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最后一种方式是利用中断机制来实现并发。</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这是一种古老的并发方式，使用中断机制，不仅要求程序员具有某些底层硬件细节方面的知识，同时还要考虑软件环境是否支持这样的方式。</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黑体" panose="02010609060101010101" charset="-122"/>
                <a:ea typeface="黑体" panose="02010609060101010101" charset="-122"/>
                <a:cs typeface="黑体" panose="02010609060101010101" charset="-122"/>
                <a:sym typeface="+mn-ea"/>
              </a:rPr>
              <a:t>例如</a:t>
            </a:r>
            <a:r>
              <a:rPr lang="en-US" altLang="zh-CN" sz="2000" b="0" spc="0" dirty="0">
                <a:solidFill>
                  <a:schemeClr val="dk1"/>
                </a:solidFill>
                <a:latin typeface="黑体" panose="02010609060101010101" charset="-122"/>
                <a:ea typeface="黑体" panose="02010609060101010101" charset="-122"/>
                <a:cs typeface="黑体" panose="02010609060101010101" charset="-122"/>
                <a:sym typeface="+mn-ea"/>
              </a:rPr>
              <a:t> </a:t>
            </a:r>
            <a:r>
              <a:rPr lang="zh-CN" altLang="en-US" sz="2000" b="0" spc="0" dirty="0">
                <a:solidFill>
                  <a:schemeClr val="dk1"/>
                </a:solidFill>
                <a:latin typeface="黑体" panose="02010609060101010101" charset="-122"/>
                <a:ea typeface="黑体" panose="02010609060101010101" charset="-122"/>
                <a:cs typeface="黑体" panose="02010609060101010101" charset="-122"/>
                <a:sym typeface="+mn-ea"/>
              </a:rPr>
              <a:t>早期的</a:t>
            </a:r>
            <a:r>
              <a:rPr lang="en-US" altLang="zh-CN" sz="2000" b="0" spc="0" dirty="0">
                <a:solidFill>
                  <a:schemeClr val="dk1"/>
                </a:solidFill>
                <a:latin typeface="黑体" panose="02010609060101010101" charset="-122"/>
                <a:ea typeface="黑体" panose="02010609060101010101" charset="-122"/>
                <a:cs typeface="黑体" panose="02010609060101010101" charset="-122"/>
                <a:sym typeface="+mn-ea"/>
              </a:rPr>
              <a:t>MSDOS</a:t>
            </a:r>
            <a:r>
              <a:rPr lang="zh-CN" altLang="en-US" sz="2000" b="0" spc="0" dirty="0">
                <a:solidFill>
                  <a:schemeClr val="dk1"/>
                </a:solidFill>
                <a:latin typeface="黑体" panose="02010609060101010101" charset="-122"/>
                <a:ea typeface="黑体" panose="02010609060101010101" charset="-122"/>
                <a:cs typeface="黑体" panose="02010609060101010101" charset="-122"/>
                <a:sym typeface="+mn-ea"/>
              </a:rPr>
              <a:t>系统有一种内存常驻程序，就使用了中断机制支持这种形式的并发。</a:t>
            </a:r>
            <a:endParaRPr lang="zh-CN" altLang="en-US" sz="2000" b="0" spc="0" dirty="0">
              <a:solidFill>
                <a:schemeClr val="dk1"/>
              </a:solidFill>
              <a:latin typeface="黑体" panose="02010609060101010101" charset="-122"/>
              <a:ea typeface="黑体" panose="02010609060101010101" charset="-122"/>
              <a:cs typeface="黑体" panose="02010609060101010101" charset="-122"/>
              <a:sym typeface="+mn-ea"/>
            </a:endParaRPr>
          </a:p>
        </p:txBody>
      </p:sp>
    </p:spTree>
    <p:custDataLst>
      <p:tags r:id="rId4"/>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8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pc="0" dirty="0">
                <a:solidFill>
                  <a:schemeClr val="dk1"/>
                </a:solidFill>
                <a:cs typeface="微软雅黑" panose="020B0503020204020204" charset="-122"/>
                <a:sym typeface="+mn-ea"/>
              </a:rPr>
              <a:t>6 并发</a:t>
            </a:r>
            <a:endParaRPr lang="en-US" altLang="zh-CN" spc="0" dirty="0">
              <a:solidFill>
                <a:schemeClr val="dk1"/>
              </a:solidFill>
              <a:cs typeface="微软雅黑" panose="020B0503020204020204" charset="-122"/>
              <a:sym typeface="+mn-ea"/>
            </a:endParaRPr>
          </a:p>
          <a:p>
            <a:pPr lvl="1" algn="l">
              <a:buClrTx/>
              <a:buSzTx/>
            </a:pPr>
            <a:r>
              <a:rPr lang="zh-CN" altLang="zh-CN" sz="2500" b="0" spc="0" dirty="0">
                <a:solidFill>
                  <a:schemeClr val="dk1"/>
                </a:solidFill>
                <a:latin typeface="等线" panose="02010600030101010101" pitchFamily="2" charset="-122"/>
                <a:ea typeface="等线" panose="02010600030101010101" pitchFamily="2" charset="-122"/>
                <a:sym typeface="+mn-ea"/>
              </a:rPr>
              <a:t>不论如何实现并发，当在一个系统中引入并发时，必须考虑主动对象之间活动的同步。</a:t>
            </a:r>
            <a:endParaRPr lang="zh-CN" altLang="zh-CN" sz="25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500" b="0" spc="0" dirty="0">
                <a:solidFill>
                  <a:schemeClr val="dk1"/>
                </a:solidFill>
                <a:latin typeface="等线" panose="02010600030101010101" pitchFamily="2" charset="-122"/>
                <a:ea typeface="等线" panose="02010600030101010101" pitchFamily="2" charset="-122"/>
                <a:sym typeface="+mn-ea"/>
              </a:rPr>
              <a:t>例如，如果两个主动对象试图同时给第三个对象发送消息，则必须确保使用了某种互斥手段，这样，被调用对象的状态才不会因为两个主动对象的同时访问而被破坏。这是使用并发时必须注意的要点。</a:t>
            </a:r>
            <a:endParaRPr lang="zh-CN" altLang="zh-CN" sz="25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500" b="0" spc="0" dirty="0">
                <a:solidFill>
                  <a:schemeClr val="dk1"/>
                </a:solidFill>
                <a:latin typeface="等线" panose="02010600030101010101" pitchFamily="2" charset="-122"/>
                <a:ea typeface="等线" panose="02010600030101010101" pitchFamily="2" charset="-122"/>
                <a:sym typeface="+mn-ea"/>
              </a:rPr>
              <a:t>在并发的情况下，仅定义对象的方法是不够的，还必须确保这些方法的语义在多个控制线程的情况下仍然有效。</a:t>
            </a:r>
            <a:endParaRPr lang="zh-CN" altLang="zh-CN" sz="2500" b="0" spc="0" dirty="0">
              <a:solidFill>
                <a:schemeClr val="dk1"/>
              </a:solidFill>
              <a:latin typeface="等线" panose="02010600030101010101" pitchFamily="2" charset="-122"/>
              <a:ea typeface="等线" panose="02010600030101010101" pitchFamily="2" charset="-122"/>
              <a:sym typeface="+mn-ea"/>
            </a:endParaRPr>
          </a:p>
          <a:p>
            <a:pPr lvl="1" algn="l">
              <a:buClrTx/>
              <a:buSzTx/>
            </a:pPr>
            <a:endParaRPr lang="zh-CN" altLang="zh-CN" spc="0" dirty="0">
              <a:solidFill>
                <a:schemeClr val="dk1"/>
              </a:solidFill>
              <a:latin typeface="等线" panose="02010600030101010101" pitchFamily="2" charset="-122"/>
              <a:ea typeface="等线" panose="02010600030101010101" pitchFamily="2" charset="-122"/>
              <a:cs typeface="微软雅黑" panose="020B0503020204020204" charset="-122"/>
              <a:sym typeface="+mn-ea"/>
            </a:endParaRPr>
          </a:p>
        </p:txBody>
      </p:sp>
    </p:spTree>
    <p:custDataLst>
      <p:tags r:id="rId4"/>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等线" panose="02010600030101010101" pitchFamily="2" charset="-122"/>
                <a:sym typeface="+mn-ea"/>
              </a:rPr>
              <a:t>7 持久性</a:t>
            </a:r>
            <a:endParaRPr lang="en-US" altLang="zh-CN" sz="2400" spc="0" dirty="0">
              <a:solidFill>
                <a:schemeClr val="dk1"/>
              </a:solidFill>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软件中的一个对象通常会占用一定量的存储空间，并在一定的时间内存在。一个对象从建立到消亡的时间间隔称为</a:t>
            </a:r>
            <a:r>
              <a:rPr lang="zh-CN" altLang="zh-CN"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对象的生命周期</a:t>
            </a: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（life time）。</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7 持久性</a:t>
            </a:r>
            <a:endParaRPr lang="en-US" altLang="zh-CN" sz="240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按照对象的生命周期可以分为</a:t>
            </a: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瞬时、过程、</a:t>
            </a: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全局</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和</a:t>
            </a: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持久</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对象等</a:t>
            </a: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类型。</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1）瞬时对象，只在某个时刻存在的对象，如表达式计算使用的临时对象。</a:t>
            </a:r>
            <a:endPar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2）过程对象，</a:t>
            </a: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过程的局部变量，</a:t>
            </a:r>
            <a:r>
              <a:rPr lang="zh-CN"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仅存在于某个过程的局部对象。过程开始时对象被创建，过程结束时这些对象被自动销毁。</a:t>
            </a:r>
            <a:endPar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3）全局对象，在软件运行期间全局存在的对象，如软件中的全局变量、堆中的值，它们的存在性和可见性可能会有所不同</a:t>
            </a: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7 持久性</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4）持久对象，存在性与软件的运行状态无关的对象。这类对象通常需要数据文件或数据库的支持，当软件处在运行状态时，这些对象会根据需要被调入内存并参与系统的运行，在程序运行结束后，这些对象的属性数据将被保存在数据文件或数据库中。</a:t>
            </a:r>
            <a:endPar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将实现对象在数据文件或数据库与内存之间转换的技术称为对象的</a:t>
            </a:r>
            <a:r>
              <a:rPr lang="en-US" altLang="zh-CN"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序列化</a:t>
            </a: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或</a:t>
            </a:r>
            <a:r>
              <a:rPr lang="en-US" altLang="zh-CN"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持久化</a:t>
            </a:r>
            <a:r>
              <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a:t>
            </a:r>
            <a:endPar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endParaRPr lang="en-US" altLang="zh-CN"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500" spc="0" dirty="0">
                <a:solidFill>
                  <a:schemeClr val="dk1"/>
                </a:solidFill>
                <a:cs typeface="微软雅黑" panose="020B0503020204020204" charset="-122"/>
                <a:sym typeface="+mn-ea"/>
              </a:rPr>
              <a:t>7 持久性</a:t>
            </a:r>
            <a:endParaRPr lang="en-US" altLang="zh-CN" sz="2500" spc="0" dirty="0">
              <a:solidFill>
                <a:schemeClr val="dk1"/>
              </a:solidFill>
              <a:cs typeface="微软雅黑" panose="020B0503020204020204" charset="-122"/>
              <a:sym typeface="+mn-ea"/>
            </a:endParaRPr>
          </a:p>
          <a:p>
            <a:pPr lvl="1" algn="l">
              <a:buClrTx/>
              <a:buSzTx/>
            </a:pPr>
            <a:r>
              <a:rPr lang="zh-CN" altLang="en-US"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除了上述四种类型对象之外，某些商业软件还需要处理存在与不同版本的软件之间的数据的兼容性问题，如Microsoft Office Word软件的版本兼容问题。此时，对象还存在不同版本之间的转换问题。</a:t>
            </a:r>
            <a:endParaRPr lang="zh-CN" altLang="en-US"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传统编程语言只关注前三种类型的对象存在性问题，持久对象通常会涉及数据文件处理技术或数据库技术。</a:t>
            </a:r>
            <a:endParaRPr lang="en-US" altLang="zh-CN"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某些面向对象编程语言提供了对持久化技术的直接支持，如Java提供的Enterprise Java Beans（EJB）和Java Data Object（JDO）。</a:t>
            </a:r>
            <a:endParaRPr lang="zh-CN" altLang="en-US" sz="205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endParaRPr lang="zh-CN" altLang="en-US" sz="205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7 持久性</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将对象序列化到数据文件只是序列化技术中比较初级的解决方案，这种技术不适合处理大量对象的情况。更常用的持久化技术是对象到数据库中的映射。</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持久性不仅仅是对象的生命周期问题。在实际应用中，持久对象还可能会跨越不同的空间（应用）而存在。这种情况下，不同的应用都会以不同的方式来解释和处理持久对象。当这些跨越不同应用空间的持久对象被存储在数据库中时，显然会增加保持数据完整性的难度。</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7 持久性</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例如，一个WORD文档可以看成是由一组WORD文档对象的属性数据组成的集合，这些数据可以被WORD软件使用，但某些其它软件（如WPS软件）也可以处理这个文档的数据，并且至少这些软件处理这些数据的方式是一样的，这些数据在不同的应用中的语义是相通的。</a:t>
            </a:r>
            <a:endParaRPr lang="en-US" altLang="zh-CN"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不同软件中定义的封装了相同文档数据的类却不可能完全相同，至少这些类的方法就不会完全相同。</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这个例子说明了持久性还包含了空间方面的属性</a:t>
            </a:r>
            <a:r>
              <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a:t>
            </a:r>
            <a:endParaRPr lang="zh-CN" altLang="en-US" sz="20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6" name="日期占位符 5"/>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7" name="页脚占位符 6"/>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10" name="灯片编号占位符 9"/>
          <p:cNvSpPr>
            <a:spLocks noGrp="1"/>
          </p:cNvSpPr>
          <p:nvPr>
            <p:ph type="sldNum" sz="quarter" idx="12"/>
          </p:nvPr>
        </p:nvSpPr>
        <p:spPr/>
        <p:txBody>
          <a:bodyPr>
            <a:normAutofit/>
          </a:bodyPr>
          <a:lstStyle/>
          <a:p>
            <a:fld id="{49AE70B2-8BF9-45C0-BB95-33D1B9D3A854}" type="slidenum">
              <a:rPr lang="zh-CN" altLang="en-US" smtClean="0"/>
            </a:fld>
            <a:endParaRPr lang="zh-CN" altLang="en-US" dirty="0"/>
          </a:p>
        </p:txBody>
      </p:sp>
      <p:sp>
        <p:nvSpPr>
          <p:cNvPr id="3" name="内容占位符 2"/>
          <p:cNvSpPr>
            <a:spLocks noGrp="1"/>
          </p:cNvSpPr>
          <p:nvPr>
            <p:ph type="body" sz="quarter" idx="13"/>
            <p:custDataLst>
              <p:tags r:id="rId2"/>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a:t>
            </a:r>
            <a:r>
              <a:rPr lang="zh-CN" altLang="en-US" sz="2400" spc="0" dirty="0">
                <a:solidFill>
                  <a:schemeClr val="dk1"/>
                </a:solidFill>
                <a:cs typeface="微软雅黑" panose="020B0503020204020204" charset="-122"/>
                <a:sym typeface="+mn-ea"/>
              </a:rPr>
              <a:t>对象和类的定义</a:t>
            </a:r>
            <a:endParaRPr lang="en-US" altLang="zh-CN" sz="240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等线" panose="02010600030101010101" pitchFamily="2" charset="-122"/>
                <a:sym typeface="+mn-ea"/>
              </a:rPr>
              <a:t>例如 图1-1给出了读者、图书和借阅这三个类及其之间的关系。</a:t>
            </a:r>
            <a:endParaRPr lang="zh-CN" altLang="zh-CN" sz="2000" b="0" spc="0" dirty="0">
              <a:solidFill>
                <a:schemeClr val="dk1"/>
              </a:solidFill>
              <a:cs typeface="等线" panose="02010600030101010101" pitchFamily="2" charset="-122"/>
              <a:sym typeface="+mn-ea"/>
            </a:endParaRPr>
          </a:p>
        </p:txBody>
      </p:sp>
      <p:pic>
        <p:nvPicPr>
          <p:cNvPr id="4" name="图片 3"/>
          <p:cNvPicPr/>
          <p:nvPr/>
        </p:nvPicPr>
        <p:blipFill rotWithShape="1">
          <a:blip r:embed="rId3">
            <a:extLst>
              <a:ext uri="{28A0092B-C50C-407E-A947-70E740481C1C}">
                <a14:useLocalDpi xmlns:a14="http://schemas.microsoft.com/office/drawing/2010/main" val="0"/>
              </a:ext>
            </a:extLst>
          </a:blip>
          <a:srcRect l="2807" t="13842" r="2494" b="9729"/>
          <a:stretch>
            <a:fillRect/>
          </a:stretch>
        </p:blipFill>
        <p:spPr bwMode="auto">
          <a:xfrm>
            <a:off x="1059656" y="2742351"/>
            <a:ext cx="7145655" cy="3068955"/>
          </a:xfrm>
          <a:prstGeom prst="rect">
            <a:avLst/>
          </a:prstGeom>
          <a:noFill/>
          <a:ln>
            <a:noFill/>
          </a:ln>
        </p:spPr>
      </p:pic>
      <p:sp>
        <p:nvSpPr>
          <p:cNvPr id="5" name="矩形 4"/>
          <p:cNvSpPr/>
          <p:nvPr>
            <p:custDataLst>
              <p:tags r:id="rId4"/>
            </p:custDataLst>
          </p:nvPr>
        </p:nvSpPr>
        <p:spPr>
          <a:xfrm>
            <a:off x="2108534" y="5882643"/>
            <a:ext cx="4258945" cy="368300"/>
          </a:xfrm>
          <a:prstGeom prst="rect">
            <a:avLst/>
          </a:prstGeom>
        </p:spPr>
        <p:txBody>
          <a:bodyPr wrap="none">
            <a:spAutoFit/>
          </a:bodyPr>
          <a:lstStyle/>
          <a:p>
            <a:r>
              <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rPr>
              <a:t>图</a:t>
            </a:r>
            <a:r>
              <a:rPr lang="en-US" altLang="zh-CN" dirty="0">
                <a:solidFill>
                  <a:schemeClr val="dk1"/>
                </a:solidFill>
                <a:latin typeface="等线" panose="02010600030101010101" pitchFamily="2" charset="-122"/>
                <a:ea typeface="等线" panose="02010600030101010101" pitchFamily="2" charset="-122"/>
                <a:cs typeface="微软雅黑" panose="020B0503020204020204" charset="-122"/>
              </a:rPr>
              <a:t>1-1 </a:t>
            </a:r>
            <a:r>
              <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rPr>
              <a:t>图书管理系统中的图书和读者类图</a:t>
            </a:r>
            <a:endParaRPr lang="zh-CN" altLang="en-US" dirty="0">
              <a:solidFill>
                <a:schemeClr val="dk1"/>
              </a:solidFill>
              <a:latin typeface="等线" panose="02010600030101010101" pitchFamily="2" charset="-122"/>
              <a:ea typeface="等线" panose="02010600030101010101" pitchFamily="2" charset="-122"/>
              <a:cs typeface="微软雅黑" panose="020B0503020204020204" charset="-122"/>
            </a:endParaRPr>
          </a:p>
        </p:txBody>
      </p:sp>
    </p:spTree>
    <p:custDataLst>
      <p:tags r:id="rId5"/>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1.1.2 对象模型的构成要素</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7 持久性</a:t>
            </a:r>
            <a:endParaRPr lang="en-US" altLang="zh-CN" sz="24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对于分布式系统，还要考虑跨越空间的对象转换问题。</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例如在分布式系统中，对象从一个结点迁移到另一个结点时，它们在不同结点中甚至会有非常不同的状态和行为。</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综上所述，我们可以给出如下的持久性的定义。</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持久是对象本身所具有的一种特性，通过这种特性，对象可以跨越时间和空间而存在。</a:t>
            </a: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endParaRPr lang="zh-CN" altLang="en-US" sz="20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1.1.3 对象模型的主要优点</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100" b="0" spc="0" dirty="0">
                <a:solidFill>
                  <a:schemeClr val="dk1"/>
                </a:solidFill>
                <a:latin typeface="等线" panose="02010600030101010101" pitchFamily="2" charset="-122"/>
                <a:ea typeface="等线" panose="02010600030101010101" pitchFamily="2" charset="-122"/>
                <a:sym typeface="+mn-ea"/>
              </a:rPr>
              <a:t>从模型的构成要素上来看，对象模型与传统的结构化方法所使用的模型有着很大的不同，其重要区别在于对象模型引进了对象等相关概念。</a:t>
            </a:r>
            <a:endParaRPr lang="zh-CN" altLang="en-US" sz="21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100" b="0" spc="0" dirty="0">
                <a:solidFill>
                  <a:schemeClr val="dk1"/>
                </a:solidFill>
                <a:latin typeface="等线" panose="02010600030101010101" pitchFamily="2" charset="-122"/>
                <a:ea typeface="等线" panose="02010600030101010101" pitchFamily="2" charset="-122"/>
                <a:sym typeface="+mn-ea"/>
              </a:rPr>
              <a:t>但并不是说对象模型完全放弃了传统模型中好的原则和经验。相反，对象模型只是在原有模型的基础上引入了一些新的元素和思想。因此，对象模型提供了一些其它模型没有提供的重要优点。</a:t>
            </a:r>
            <a:endParaRPr lang="zh-CN" altLang="en-US" sz="21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100" b="0" spc="0" dirty="0">
                <a:solidFill>
                  <a:schemeClr val="dk1"/>
                </a:solidFill>
                <a:latin typeface="等线" panose="02010600030101010101" pitchFamily="2" charset="-122"/>
                <a:ea typeface="等线" panose="02010600030101010101" pitchFamily="2" charset="-122"/>
                <a:sym typeface="+mn-ea"/>
              </a:rPr>
              <a:t>重要的是使用对象模型可以构建出具有一些更好结构特性的复杂系统。</a:t>
            </a:r>
            <a:endParaRPr lang="zh-CN" altLang="en-US" sz="21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1.1.3 对象模型的主要优点</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08000" algn="l">
              <a:lnSpc>
                <a:spcPct val="150000"/>
              </a:lnSpc>
              <a:spcBef>
                <a:spcPts val="700"/>
              </a:spcBef>
              <a:buClrTx/>
              <a:buSzTx/>
              <a:extLst>
                <a:ext uri="{35155182-B16C-46BC-9424-99874614C6A1}">
                  <wpsdc:indentchars xmlns:wpsdc="http://www.wps.cn/officeDocument/2017/drawingmlCustomData" val="200" checksum="282533468"/>
                </a:ext>
              </a:extLst>
            </a:pPr>
            <a:r>
              <a:rPr lang="zh-CN" altLang="en-US" sz="2000" b="0" spc="0" dirty="0">
                <a:solidFill>
                  <a:schemeClr val="dk1"/>
                </a:solidFill>
                <a:latin typeface="等线" panose="02010600030101010101" pitchFamily="2" charset="-122"/>
                <a:ea typeface="等线" panose="02010600030101010101" pitchFamily="2" charset="-122"/>
                <a:sym typeface="+mn-ea"/>
              </a:rPr>
              <a:t>与传统模型相比较，对象模型的主要优点包括</a:t>
            </a:r>
            <a:r>
              <a:rPr lang="en-US" altLang="zh-CN"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提高编程能力</a:t>
            </a: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和</a:t>
            </a:r>
            <a:r>
              <a:rPr lang="en-US" altLang="zh-CN" sz="200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支持软件复用</a:t>
            </a:r>
            <a:r>
              <a:rPr lang="zh-CN" altLang="en-US" sz="2000" b="0" spc="0" dirty="0">
                <a:solidFill>
                  <a:schemeClr val="dk1"/>
                </a:solidFill>
                <a:latin typeface="等线" panose="02010600030101010101" pitchFamily="2" charset="-122"/>
                <a:ea typeface="等线" panose="02010600030101010101" pitchFamily="2" charset="-122"/>
                <a:cs typeface="微软雅黑" panose="020B0503020204020204" charset="-122"/>
                <a:sym typeface="+mn-ea"/>
              </a:rPr>
              <a:t>两个方面。</a:t>
            </a:r>
            <a:endParaRPr lang="zh-CN" altLang="en-US"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1.1.3 对象模型的主要优点</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1．提高编程能力</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正确地理解对象模型有助于提高使用面向对象程序设计语言描述系统的能力，编写面向对象程序的过程实质上也是一个使用面向对象语言描述系统结构和行为的过程。正确理解对象模型的概念框架，对编程能力的提高将具有十分重要的基础作用。</a:t>
            </a:r>
            <a:endParaRPr lang="zh-CN" altLang="en-US"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在编写程序的过程中，人们更多</a:t>
            </a:r>
            <a:r>
              <a:rPr lang="zh-CN" altLang="en-US" sz="2000" b="0" spc="0" dirty="0">
                <a:solidFill>
                  <a:schemeClr val="dk1"/>
                </a:solidFill>
                <a:latin typeface="等线" panose="02010600030101010101" pitchFamily="2" charset="-122"/>
                <a:ea typeface="等线" panose="02010600030101010101" pitchFamily="2" charset="-122"/>
                <a:sym typeface="+mn-ea"/>
              </a:rPr>
              <a:t>关注</a:t>
            </a:r>
            <a:r>
              <a:rPr lang="zh-CN" altLang="en-US" sz="2000" b="0" spc="0" dirty="0">
                <a:solidFill>
                  <a:schemeClr val="dk1"/>
                </a:solidFill>
                <a:latin typeface="等线" panose="02010600030101010101" pitchFamily="2" charset="-122"/>
                <a:ea typeface="等线" panose="02010600030101010101" pitchFamily="2" charset="-122"/>
                <a:sym typeface="+mn-ea"/>
              </a:rPr>
              <a:t>的往往是语言语法方面的细节。但抽象知识和概念将为编程提供方向性的指导。</a:t>
            </a:r>
            <a:endParaRPr lang="zh-CN" altLang="en-US"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000" b="0" spc="0" dirty="0">
                <a:solidFill>
                  <a:schemeClr val="dk1"/>
                </a:solidFill>
                <a:latin typeface="等线" panose="02010600030101010101" pitchFamily="2" charset="-122"/>
                <a:ea typeface="等线" panose="02010600030101010101" pitchFamily="2" charset="-122"/>
                <a:sym typeface="+mn-ea"/>
              </a:rPr>
              <a:t>经验表明，不理解对象模型中的抽象要素，程序语言中的表现力很强的功能就有可能被忽略或者被错误地使用了。</a:t>
            </a:r>
            <a:endParaRPr lang="zh-CN" altLang="en-US"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1.1.3 对象模型的主要优点</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5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2．支持软件复用</a:t>
            </a:r>
            <a:endParaRPr lang="en-US" altLang="zh-CN" sz="250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软件复用(Software Reuse)，是指将已有软件的各种相关知识用于建立新的软件，以缩减在软件开发和维护方面的花费。显然，软件复用是提高软件生产力和质量的一种重要技术手段。</a:t>
            </a:r>
            <a:endParaRPr lang="zh-CN" altLang="zh-CN"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早期的软件复用主要是指代码级的复用，被复用的知识专指部分程序代码，后来软件复用被扩展到领域知识、开发经验、设计决策、体系结构、需求分析、软件设计、程序代码和软件文档等一切与软件开发有关的各个方面。</a:t>
            </a:r>
            <a:endParaRPr lang="zh-CN" altLang="zh-CN"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1.1.3 对象模型的主要优点</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2．支持软件复用</a:t>
            </a:r>
            <a:endParaRPr lang="en-US" altLang="zh-CN" sz="2400" spc="0" dirty="0">
              <a:solidFill>
                <a:schemeClr val="dk1"/>
              </a:solidFill>
              <a:cs typeface="微软雅黑" panose="020B0503020204020204" charset="-122"/>
              <a:sym typeface="+mn-ea"/>
            </a:endParaRPr>
          </a:p>
          <a:p>
            <a:pPr lvl="1" algn="l">
              <a:buClrTx/>
              <a:buSzTx/>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面向对象方法不仅可以有效地支持软件复用，而且甚至可以支持设计和分析的复用，这导致了可复用的应用程序框架的产生。</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例如，Microsoft Visual C++提供的应用程序框架技术，为开发人员提供了一个完整的可运行的应用程序。程序员只要扩充这个程序框架就可以获得他想要的完整应用。而这个程序框架本身就是一个可复用的软件。</a:t>
            </a:r>
            <a:endParaRPr lang="zh-CN" altLang="en-US" sz="21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1.1.3 对象模型的主要优点</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dirty="0">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2．支持软件复用</a:t>
            </a:r>
            <a:endParaRPr lang="en-US" altLang="zh-CN" sz="240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人们发现，面向对象系统的实现通常要比等价的非面向对象实现的规模更小。这不仅使得系统的代码量更小，而且也会反映到成本和开发进度上。</a:t>
            </a:r>
            <a:endParaRPr lang="zh-CN" altLang="zh-CN"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另一方面，面向对象的设计却不一定就是一个可复用的设计。可复用的设计可能要求在初次实现时的花费更多。积极的一面是初次开发付出的高成本将在组件的后续复用中获得补偿。</a:t>
            </a:r>
            <a:r>
              <a:rPr lang="zh-CN" altLang="zh-CN" sz="2000" b="0" spc="0" dirty="0">
                <a:solidFill>
                  <a:schemeClr val="dk1"/>
                </a:solidFill>
                <a:latin typeface="等线" panose="02010600030101010101" pitchFamily="2" charset="-122"/>
                <a:ea typeface="等线" panose="02010600030101010101" pitchFamily="2" charset="-122"/>
                <a:sym typeface="+mn-ea"/>
              </a:rPr>
              <a:t>使用对象模型可以获得更具有可维护性的系统，这样的系统将更适合修改和扩充。这使得面向对象系统可以随时间而进化，而不是经历一次大的需求变更就放弃原来的系统或者完全重新设计。</a:t>
            </a:r>
            <a:endParaRPr lang="zh-CN" altLang="zh-CN"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 面向对象的软件开发</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从计算机诞生之日开始，软件开发就成为计算机应用和研究的一个十分重要的课题。软件开发方式经历了个体工作方式、软件作坊方式和团队开发方式等三种基本方式的演化。开发方法则经历了从早期的程序设计、结构化方法和面向对象方法这样一个基本的历程。</a:t>
            </a:r>
            <a:endParaRPr lang="zh-CN" altLang="zh-CN"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现在的人们通常将软件开发方法归结成结构化和面向对象两个大类，它们分别基于结构化和面向对象的程序设计方法。</a:t>
            </a:r>
            <a:endParaRPr lang="zh-CN" altLang="zh-CN" sz="20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000" b="0" spc="0" dirty="0">
                <a:solidFill>
                  <a:schemeClr val="dk1"/>
                </a:solidFill>
                <a:latin typeface="等线" panose="02010600030101010101" pitchFamily="2" charset="-122"/>
                <a:ea typeface="等线" panose="02010600030101010101" pitchFamily="2" charset="-122"/>
                <a:sym typeface="+mn-ea"/>
              </a:rPr>
              <a:t>习惯上，人们通常将面向对象方法之前的方法统称为结构化方法或传统的软件开发方法。</a:t>
            </a:r>
            <a:endParaRPr lang="zh-CN" altLang="zh-CN" sz="20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12" name="日期占位符 11"/>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10" name="页脚占位符 9"/>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11" name="灯片编号占位符 10"/>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100" b="0" spc="0" dirty="0">
                <a:solidFill>
                  <a:schemeClr val="dk1"/>
                </a:solidFill>
                <a:latin typeface="等线" panose="02010600030101010101" pitchFamily="2" charset="-122"/>
                <a:ea typeface="等线" panose="02010600030101010101" pitchFamily="2" charset="-122"/>
                <a:sym typeface="+mn-ea"/>
              </a:rPr>
              <a:t>在结构化开发方法的发展过程中，人们提出过很多种开发方法。典型的结构化方法包括Parnas方法、SASD方法、Jackson方法、Warnier方法和PAM方法等。这</a:t>
            </a:r>
            <a:endParaRPr lang="zh-CN" altLang="en-US" sz="21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en-US" sz="2100" b="0" spc="0" dirty="0">
                <a:solidFill>
                  <a:schemeClr val="dk1"/>
                </a:solidFill>
                <a:latin typeface="等线" panose="02010600030101010101" pitchFamily="2" charset="-122"/>
                <a:ea typeface="等线" panose="02010600030101010101" pitchFamily="2" charset="-122"/>
                <a:sym typeface="+mn-ea"/>
              </a:rPr>
              <a:t>些方法不仅解决了当时面临的问题，同时他们也提出了很多有深远意义的思想、概念和基本方法。这些思想、概念和基本的方法也已经成为软件开发方法发展的重要基石。</a:t>
            </a:r>
            <a:endParaRPr lang="zh-CN" altLang="en-US" sz="21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Parnas方法</a:t>
            </a:r>
            <a:endParaRPr lang="en-US" altLang="zh-CN" sz="2400" spc="0" dirty="0">
              <a:solidFill>
                <a:schemeClr val="dk1"/>
              </a:solidFill>
              <a:cs typeface="微软雅黑" panose="020B0503020204020204" charset="-122"/>
              <a:sym typeface="+mn-ea"/>
            </a:endParaRPr>
          </a:p>
          <a:p>
            <a:pPr lvl="1" algn="l">
              <a:buClrTx/>
              <a:buSzTx/>
            </a:pPr>
            <a:r>
              <a:rPr lang="en-US" altLang="zh-CN" sz="2000" b="0" spc="0" dirty="0" err="1">
                <a:solidFill>
                  <a:schemeClr val="dk1"/>
                </a:solidFill>
                <a:latin typeface="等线" panose="02010600030101010101" pitchFamily="2" charset="-122"/>
                <a:ea typeface="等线" panose="02010600030101010101" pitchFamily="2" charset="-122"/>
                <a:cs typeface="等线" panose="02010600030101010101" pitchFamily="2" charset="-122"/>
                <a:sym typeface="+mn-ea"/>
              </a:rPr>
              <a:t>Parnas方法是D.Parnas在1972年提出的一种软件开发方法。其主要目的是解决软件的可维护性和可靠性问题。</a:t>
            </a:r>
            <a:endParaRPr lang="en-US" altLang="zh-CN" sz="2000" b="0" spc="0" dirty="0" err="1">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en-US" altLang="zh-CN" sz="2000" b="0" spc="0" dirty="0" err="1">
                <a:solidFill>
                  <a:schemeClr val="dk1"/>
                </a:solidFill>
                <a:latin typeface="等线" panose="02010600030101010101" pitchFamily="2" charset="-122"/>
                <a:ea typeface="等线" panose="02010600030101010101" pitchFamily="2" charset="-122"/>
                <a:cs typeface="等线" panose="02010600030101010101" pitchFamily="2" charset="-122"/>
                <a:sym typeface="+mn-ea"/>
              </a:rPr>
              <a:t>在该方法中，Parnas提出了著名的信息隐蔽原则，目前这个原则已经成为现代软件工程学中的一个非常重要的软件设计原则。</a:t>
            </a:r>
            <a:endParaRPr lang="en-US" altLang="zh-CN" sz="2000" b="0" spc="0" dirty="0" err="1">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fld>
            <a:endParaRPr lang="zh-CN" altLang="en-US" dirty="0"/>
          </a:p>
        </p:txBody>
      </p:sp>
      <p:sp>
        <p:nvSpPr>
          <p:cNvPr id="3" name="内容占位符 2"/>
          <p:cNvSpPr>
            <a:spLocks noGrp="1"/>
          </p:cNvSpPr>
          <p:nvPr>
            <p:ph type="body" sz="quarter" idx="13"/>
            <p:custDataLst>
              <p:tags r:id="rId2"/>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700" spc="0" dirty="0">
                <a:solidFill>
                  <a:schemeClr val="dk1"/>
                </a:solidFill>
                <a:cs typeface="微软雅黑" panose="020B0503020204020204" charset="-122"/>
                <a:sym typeface="+mn-ea"/>
              </a:rPr>
              <a:t>1 </a:t>
            </a:r>
            <a:r>
              <a:rPr lang="zh-CN" altLang="en-US" sz="2700" spc="0" dirty="0">
                <a:solidFill>
                  <a:schemeClr val="dk1"/>
                </a:solidFill>
                <a:cs typeface="微软雅黑" panose="020B0503020204020204" charset="-122"/>
                <a:sym typeface="+mn-ea"/>
              </a:rPr>
              <a:t>对象和类的定义</a:t>
            </a:r>
            <a:endParaRPr lang="en-US" altLang="zh-CN" sz="2500" spc="0" dirty="0">
              <a:solidFill>
                <a:schemeClr val="dk1"/>
              </a:solidFill>
              <a:cs typeface="微软雅黑" panose="020B0503020204020204" charset="-122"/>
              <a:sym typeface="+mn-ea"/>
            </a:endParaRPr>
          </a:p>
          <a:p>
            <a:pPr lvl="1" algn="l">
              <a:buClrTx/>
              <a:buSzTx/>
            </a:pPr>
            <a:r>
              <a:rPr lang="zh-CN" altLang="zh-CN" sz="2100" b="0" spc="0" dirty="0">
                <a:solidFill>
                  <a:schemeClr val="dk1"/>
                </a:solidFill>
                <a:cs typeface="微软雅黑" panose="020B0503020204020204" charset="-122"/>
                <a:sym typeface="+mn-ea"/>
              </a:rPr>
              <a:t>从类与对象之间关系来看，类和对象分别属于两个不同的抽象层次。与对象相比较，类处于较高的抽象层次。面向对象方法使用实例的概念来描述这两个不同的抽象之间的关系。将类看成一个对象集合时，这个集合中的对象又被称为这个类的一个实例（Instance）。</a:t>
            </a:r>
            <a:endParaRPr lang="zh-CN" altLang="zh-CN" sz="2100" b="0" spc="0" dirty="0">
              <a:solidFill>
                <a:schemeClr val="dk1"/>
              </a:solidFill>
              <a:cs typeface="微软雅黑" panose="020B0503020204020204" charset="-122"/>
              <a:sym typeface="+mn-ea"/>
            </a:endParaRPr>
          </a:p>
          <a:p>
            <a:pPr lvl="1" algn="l">
              <a:buClrTx/>
              <a:buSzTx/>
            </a:pPr>
            <a:r>
              <a:rPr lang="zh-CN" altLang="zh-CN" sz="2100" b="0" spc="0" dirty="0">
                <a:solidFill>
                  <a:schemeClr val="dk1"/>
                </a:solidFill>
                <a:cs typeface="微软雅黑" panose="020B0503020204020204" charset="-122"/>
                <a:sym typeface="+mn-ea"/>
              </a:rPr>
              <a:t>一个类通常会有多个实例。特殊情况下，只有一个对象的类被称为</a:t>
            </a:r>
            <a:r>
              <a:rPr lang="zh-CN" altLang="zh-CN" sz="2100" spc="0" dirty="0">
                <a:solidFill>
                  <a:schemeClr val="dk1"/>
                </a:solidFill>
                <a:cs typeface="微软雅黑" panose="020B0503020204020204" charset="-122"/>
                <a:sym typeface="+mn-ea"/>
              </a:rPr>
              <a:t>单件类（Singleton）</a:t>
            </a:r>
            <a:r>
              <a:rPr lang="zh-CN" altLang="zh-CN" sz="2100" b="0" spc="0" dirty="0">
                <a:solidFill>
                  <a:schemeClr val="dk1"/>
                </a:solidFill>
                <a:cs typeface="微软雅黑" panose="020B0503020204020204" charset="-122"/>
                <a:sym typeface="+mn-ea"/>
              </a:rPr>
              <a:t>。没有实例的类则被称为</a:t>
            </a:r>
            <a:r>
              <a:rPr lang="zh-CN" altLang="zh-CN" sz="2100" spc="0" dirty="0">
                <a:solidFill>
                  <a:schemeClr val="dk1"/>
                </a:solidFill>
                <a:cs typeface="微软雅黑" panose="020B0503020204020204" charset="-122"/>
                <a:sym typeface="+mn-ea"/>
              </a:rPr>
              <a:t>抽象类</a:t>
            </a:r>
            <a:r>
              <a:rPr lang="zh-CN" altLang="zh-CN" sz="2100" b="0" spc="0" dirty="0">
                <a:solidFill>
                  <a:schemeClr val="dk1"/>
                </a:solidFill>
                <a:cs typeface="微软雅黑" panose="020B0503020204020204" charset="-122"/>
                <a:sym typeface="+mn-ea"/>
              </a:rPr>
              <a:t>。</a:t>
            </a:r>
            <a:endParaRPr lang="zh-CN" altLang="zh-CN" sz="2100" b="0" spc="0" dirty="0">
              <a:solidFill>
                <a:schemeClr val="dk1"/>
              </a:solidFill>
              <a:cs typeface="微软雅黑" panose="020B0503020204020204" charset="-122"/>
              <a:sym typeface="+mn-ea"/>
            </a:endParaRPr>
          </a:p>
          <a:p>
            <a:pPr lvl="0" algn="l">
              <a:buClrTx/>
              <a:buSzTx/>
            </a:pPr>
            <a:endParaRPr lang="zh-CN" altLang="zh-CN" sz="2665" b="0" spc="0" dirty="0">
              <a:solidFill>
                <a:schemeClr val="dk1"/>
              </a:solidFill>
              <a:cs typeface="微软雅黑" panose="020B0503020204020204" charset="-122"/>
              <a:sym typeface="+mn-ea"/>
            </a:endParaRPr>
          </a:p>
        </p:txBody>
      </p:sp>
    </p:spTree>
    <p:custDataLst>
      <p:tags r:id="rId3"/>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87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700" spc="0" dirty="0">
                <a:solidFill>
                  <a:schemeClr val="dk1"/>
                </a:solidFill>
                <a:cs typeface="微软雅黑" panose="020B0503020204020204" charset="-122"/>
                <a:sym typeface="+mn-ea"/>
              </a:rPr>
              <a:t>1. Parnas方法</a:t>
            </a:r>
            <a:endParaRPr lang="en-US" altLang="zh-CN" sz="2700" spc="0" dirty="0">
              <a:solidFill>
                <a:schemeClr val="dk1"/>
              </a:solidFill>
              <a:cs typeface="微软雅黑" panose="020B0503020204020204" charset="-122"/>
              <a:sym typeface="+mn-ea"/>
            </a:endParaRPr>
          </a:p>
          <a:p>
            <a:pPr lvl="1" algn="l">
              <a:buClrTx/>
              <a:buSzTx/>
            </a:pPr>
            <a:r>
              <a:rPr lang="zh-CN" altLang="zh-CN" sz="23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信息隐藏(Information Hiding)：代码模块应该采用定义良好的接口来封装，这些模块的内部结构应该是私有的，外部是不可见的。</a:t>
            </a:r>
            <a:endParaRPr lang="zh-CN" altLang="zh-CN" sz="23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3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设计时可以列出将来可能发生变化的因素，并在模块划分时将这些因素放到个别模块的内部。这样，在将来由于这些因素变化而需修改软件时，只需修改这些个别模块，其它模块不受影响。</a:t>
            </a:r>
            <a:endParaRPr lang="zh-CN" altLang="zh-CN" sz="23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zh-CN" altLang="zh-CN" sz="23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信息隐蔽技术不仅提高了软件的可维护性，而且也避免了错误的蔓延，改善了软件的可靠性。</a:t>
            </a:r>
            <a:endParaRPr lang="zh-CN" altLang="zh-CN" sz="2300"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Parnas方法</a:t>
            </a:r>
            <a:endParaRPr lang="en-US" altLang="zh-CN" sz="2400" spc="0" dirty="0">
              <a:solidFill>
                <a:schemeClr val="dk1"/>
              </a:solidFill>
              <a:cs typeface="微软雅黑" panose="020B0503020204020204" charset="-122"/>
              <a:sym typeface="+mn-ea"/>
            </a:endParaRPr>
          </a:p>
          <a:p>
            <a:pPr lvl="1" algn="l">
              <a:buClrTx/>
              <a:buSzTx/>
            </a:pPr>
            <a:r>
              <a:rPr lang="en-US" altLang="zh-CN" sz="2100" b="0" spc="0" dirty="0" err="1">
                <a:solidFill>
                  <a:schemeClr val="dk1"/>
                </a:solidFill>
                <a:latin typeface="等线" panose="02010600030101010101" pitchFamily="2" charset="-122"/>
                <a:ea typeface="等线" panose="02010600030101010101" pitchFamily="2" charset="-122"/>
                <a:cs typeface="等线" panose="02010600030101010101" pitchFamily="2" charset="-122"/>
                <a:sym typeface="+mn-ea"/>
              </a:rPr>
              <a:t>Parnas提出的第二条原则是，在软件设计时应对可能发生的各种意外（Exception）故障采取措施。软件意外故障是指软件在运行时发生的各种错误。</a:t>
            </a:r>
            <a:endParaRPr lang="en-US" altLang="zh-CN" sz="2100" b="0" spc="0" dirty="0" err="1">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en-US" altLang="zh-CN" sz="2100" b="0" spc="0" dirty="0" err="1">
                <a:solidFill>
                  <a:schemeClr val="dk1"/>
                </a:solidFill>
                <a:latin typeface="等线" panose="02010600030101010101" pitchFamily="2" charset="-122"/>
                <a:ea typeface="等线" panose="02010600030101010101" pitchFamily="2" charset="-122"/>
                <a:cs typeface="等线" panose="02010600030101010101" pitchFamily="2" charset="-122"/>
                <a:sym typeface="+mn-ea"/>
              </a:rPr>
              <a:t>软件是很脆弱的，任何软件很可能因为一个微小的错误而引发严重的事故，所以必须加强防范。模块之间也要加强检查，防止错误蔓延。</a:t>
            </a:r>
            <a:endParaRPr lang="en-US" altLang="zh-CN" sz="2100" b="0" spc="0" dirty="0" err="1">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8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800" spc="0" dirty="0">
                <a:solidFill>
                  <a:schemeClr val="dk1"/>
                </a:solidFill>
                <a:cs typeface="微软雅黑" panose="020B0503020204020204" charset="-122"/>
                <a:sym typeface="+mn-ea"/>
              </a:rPr>
              <a:t>2. SASD方法</a:t>
            </a:r>
            <a:endParaRPr lang="en-US" altLang="zh-CN" sz="2800" spc="0" dirty="0">
              <a:solidFill>
                <a:schemeClr val="dk1"/>
              </a:solidFill>
              <a:cs typeface="微软雅黑" panose="020B0503020204020204" charset="-122"/>
              <a:sym typeface="+mn-ea"/>
            </a:endParaRPr>
          </a:p>
          <a:p>
            <a:pPr lvl="1" algn="l">
              <a:buClrTx/>
              <a:buSzTx/>
            </a:pPr>
            <a:r>
              <a:rPr lang="en-US" altLang="zh-CN"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1978年，E.Yourdon和L.L.Constantine提出了结构化方法，即SASD方法，也可称为面向功能的软件开发方法或面向数据流的软件开发方法。1979年TomDeMarco对此方法作了进一步的完善。</a:t>
            </a:r>
            <a:endParaRPr lang="en-US" altLang="zh-CN"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a:p>
            <a:pPr lvl="1" algn="l">
              <a:buClrTx/>
              <a:buSzTx/>
            </a:pPr>
            <a:r>
              <a:rPr lang="en-US" altLang="zh-CN"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rPr>
              <a:t>Yourdon方法是80年代使用最广泛的软件开发方法。它首先用结构化分析（SA）对软件进行需求分析，然后用结构化设计（SD）方法进行总体设计，最后是结构化编程（SP）。这一方法不仅开发步骤明确，而且给出了两类典型的软件结构（既变换型和事务型），便于参照，提高了软件开发的成功率。</a:t>
            </a:r>
            <a:endParaRPr lang="en-US" altLang="zh-CN" b="0" spc="0" dirty="0">
              <a:solidFill>
                <a:schemeClr val="dk1"/>
              </a:solidFill>
              <a:latin typeface="等线" panose="02010600030101010101" pitchFamily="2" charset="-122"/>
              <a:ea typeface="等线" panose="02010600030101010101" pitchFamily="2" charset="-122"/>
              <a:cs typeface="等线" panose="02010600030101010101" pitchFamily="2" charset="-122"/>
              <a:sym typeface="+mn-ea"/>
            </a:endParaRPr>
          </a:p>
        </p:txBody>
      </p:sp>
    </p:spTree>
    <p:custDataLst>
      <p:tags r:id="rId4"/>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725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pc="0" dirty="0">
                <a:solidFill>
                  <a:schemeClr val="dk1"/>
                </a:solidFill>
                <a:cs typeface="微软雅黑" panose="020B0503020204020204" charset="-122"/>
                <a:sym typeface="+mn-ea"/>
              </a:rPr>
              <a:t>3. 面向数据结构的软件开发方法</a:t>
            </a:r>
            <a:endParaRPr lang="en-US" altLang="zh-CN" spc="0" dirty="0">
              <a:solidFill>
                <a:schemeClr val="dk1"/>
              </a:solidFill>
              <a:cs typeface="微软雅黑" panose="020B0503020204020204" charset="-122"/>
              <a:sym typeface="+mn-ea"/>
            </a:endParaRPr>
          </a:p>
          <a:p>
            <a:pPr lvl="0" algn="l">
              <a:buClrTx/>
              <a:buSzTx/>
            </a:pPr>
            <a:r>
              <a:rPr lang="en-US" altLang="zh-CN" spc="0" dirty="0">
                <a:solidFill>
                  <a:schemeClr val="dk1"/>
                </a:solidFill>
                <a:cs typeface="微软雅黑" panose="020B0503020204020204" charset="-122"/>
                <a:sym typeface="+mn-ea"/>
              </a:rPr>
              <a:t>（1）Jackson方法</a:t>
            </a:r>
            <a:endParaRPr lang="en-US" altLang="zh-CN" spc="0" dirty="0">
              <a:solidFill>
                <a:schemeClr val="dk1"/>
              </a:solidFill>
              <a:cs typeface="微软雅黑" panose="020B0503020204020204" charset="-122"/>
              <a:sym typeface="+mn-ea"/>
            </a:endParaRPr>
          </a:p>
          <a:p>
            <a:pPr lvl="1" algn="l">
              <a:buClrTx/>
              <a:buSzTx/>
            </a:pPr>
            <a:r>
              <a:rPr lang="en-US" altLang="zh-CN" sz="2600" b="0" spc="0" dirty="0">
                <a:solidFill>
                  <a:schemeClr val="dk1"/>
                </a:solidFill>
                <a:sym typeface="+mn-ea"/>
              </a:rPr>
              <a:t>1975年，M．A．Jackson提出了一类至今仍广泛使用的软件开发方法。这一方法从目标系统的输入、输出数据结构入手，导出程序框架结构，再补充其它细节，就可得到完整的程序结构图。这一方法对输入、输出数据结构明确的中小型系统特别有效，如商业应用中的文件表格处理。该方法也可与其它方法结合，用于模块的详细设计。</a:t>
            </a:r>
            <a:endParaRPr lang="en-US" altLang="zh-CN" sz="2600" b="0" spc="0" dirty="0">
              <a:solidFill>
                <a:schemeClr val="dk1"/>
              </a:solidFill>
              <a:sym typeface="+mn-ea"/>
            </a:endParaRPr>
          </a:p>
          <a:p>
            <a:pPr lvl="1" algn="l">
              <a:buClrTx/>
              <a:buSzTx/>
            </a:pPr>
            <a:r>
              <a:rPr lang="en-US" altLang="zh-CN" sz="2600" b="0" spc="0" dirty="0">
                <a:solidFill>
                  <a:schemeClr val="dk1"/>
                </a:solidFill>
                <a:sym typeface="+mn-ea"/>
              </a:rPr>
              <a:t>Jackson方法也被称为面向数据结构的软件设计方法。</a:t>
            </a:r>
            <a:endParaRPr lang="en-US" altLang="zh-CN" sz="2600" b="0" spc="0" dirty="0">
              <a:solidFill>
                <a:schemeClr val="dk1"/>
              </a:solidFill>
              <a:sym typeface="+mn-ea"/>
            </a:endParaRPr>
          </a:p>
        </p:txBody>
      </p:sp>
    </p:spTree>
    <p:custDataLst>
      <p:tags r:id="rId4"/>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fontScale="8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3000" spc="0" dirty="0">
                <a:solidFill>
                  <a:schemeClr val="dk1"/>
                </a:solidFill>
                <a:cs typeface="微软雅黑" panose="020B0503020204020204" charset="-122"/>
                <a:sym typeface="+mn-ea"/>
              </a:rPr>
              <a:t>（2）Warnier方法</a:t>
            </a:r>
            <a:endParaRPr lang="zh-CN" altLang="en-US" sz="3000" spc="0" dirty="0">
              <a:solidFill>
                <a:schemeClr val="dk1"/>
              </a:solidFill>
              <a:cs typeface="微软雅黑" panose="020B0503020204020204" charset="-122"/>
              <a:sym typeface="+mn-ea"/>
            </a:endParaRPr>
          </a:p>
          <a:p>
            <a:pPr lvl="1" algn="l">
              <a:buClrTx/>
              <a:buSzTx/>
            </a:pPr>
            <a:r>
              <a:rPr lang="en-US" altLang="zh-CN" sz="2600" b="0" spc="0" dirty="0">
                <a:solidFill>
                  <a:schemeClr val="dk1"/>
                </a:solidFill>
                <a:sym typeface="+mn-ea"/>
              </a:rPr>
              <a:t>1974年，J．D．Warnier提出的软件开发方法与Jackson方法类似。</a:t>
            </a:r>
            <a:endParaRPr lang="en-US" altLang="zh-CN" sz="2600" b="0" spc="0" dirty="0">
              <a:solidFill>
                <a:schemeClr val="dk1"/>
              </a:solidFill>
              <a:sym typeface="+mn-ea"/>
            </a:endParaRPr>
          </a:p>
          <a:p>
            <a:pPr lvl="1" algn="l">
              <a:buClrTx/>
              <a:buSzTx/>
            </a:pPr>
            <a:r>
              <a:rPr lang="en-US" altLang="zh-CN" sz="2600" b="0" spc="0" dirty="0">
                <a:solidFill>
                  <a:schemeClr val="dk1"/>
                </a:solidFill>
                <a:sym typeface="+mn-ea"/>
              </a:rPr>
              <a:t>差别有三点：</a:t>
            </a:r>
            <a:endParaRPr lang="en-US" altLang="zh-CN" sz="2600" b="0" spc="0" dirty="0">
              <a:solidFill>
                <a:schemeClr val="dk1"/>
              </a:solidFill>
              <a:sym typeface="+mn-ea"/>
            </a:endParaRPr>
          </a:p>
          <a:p>
            <a:pPr lvl="1" algn="l">
              <a:buClrTx/>
              <a:buSzTx/>
            </a:pPr>
            <a:r>
              <a:rPr lang="en-US" altLang="zh-CN" sz="2600" b="0" spc="0" dirty="0">
                <a:solidFill>
                  <a:schemeClr val="dk1"/>
                </a:solidFill>
                <a:sym typeface="+mn-ea"/>
              </a:rPr>
              <a:t>1）使用的图形工具不同，分别使用Warnier图和Jackson图；</a:t>
            </a:r>
            <a:endParaRPr lang="en-US" altLang="zh-CN" sz="2600" b="0" spc="0" dirty="0">
              <a:solidFill>
                <a:schemeClr val="dk1"/>
              </a:solidFill>
              <a:sym typeface="+mn-ea"/>
            </a:endParaRPr>
          </a:p>
          <a:p>
            <a:pPr lvl="1" algn="l">
              <a:buClrTx/>
              <a:buSzTx/>
            </a:pPr>
            <a:r>
              <a:rPr lang="en-US" altLang="zh-CN" sz="2600" b="0" spc="0" dirty="0">
                <a:solidFill>
                  <a:schemeClr val="dk1"/>
                </a:solidFill>
                <a:sym typeface="+mn-ea"/>
              </a:rPr>
              <a:t>2）使用的伪码不同；</a:t>
            </a:r>
            <a:endParaRPr lang="en-US" altLang="zh-CN" sz="2600" b="0" spc="0" dirty="0">
              <a:solidFill>
                <a:schemeClr val="dk1"/>
              </a:solidFill>
              <a:sym typeface="+mn-ea"/>
            </a:endParaRPr>
          </a:p>
          <a:p>
            <a:pPr lvl="1" algn="l">
              <a:buClrTx/>
              <a:buSzTx/>
            </a:pPr>
            <a:r>
              <a:rPr lang="en-US" altLang="zh-CN" sz="2600" b="0" spc="0" dirty="0">
                <a:solidFill>
                  <a:schemeClr val="dk1"/>
                </a:solidFill>
                <a:sym typeface="+mn-ea"/>
              </a:rPr>
              <a:t>3）在构造程序框架时，Warnier方法仅考虑输入数据结构，而Jackson方法不仅考虑输入数据结构，而且还考虑输出数据的数据结构</a:t>
            </a:r>
            <a:r>
              <a:rPr lang="en-US" altLang="zh-CN" spc="0" dirty="0">
                <a:solidFill>
                  <a:schemeClr val="dk1"/>
                </a:solidFill>
                <a:cs typeface="微软雅黑" panose="020B0503020204020204" charset="-122"/>
                <a:sym typeface="+mn-ea"/>
              </a:rPr>
              <a:t>。</a:t>
            </a:r>
            <a:endParaRPr lang="en-US" altLang="zh-CN"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问题分析法</a:t>
            </a:r>
            <a:endParaRPr lang="en-US" altLang="zh-CN" sz="240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sym typeface="+mn-ea"/>
              </a:rPr>
              <a:t>PAM（Problem Analysis Method）问题分析法80年代末由日立公司提出的一种软件开发方法。</a:t>
            </a:r>
            <a:endParaRPr lang="en-US" altLang="zh-CN" sz="2100" b="0" spc="0" dirty="0">
              <a:solidFill>
                <a:schemeClr val="dk1"/>
              </a:solidFill>
              <a:sym typeface="+mn-ea"/>
            </a:endParaRPr>
          </a:p>
          <a:p>
            <a:pPr lvl="1" algn="l">
              <a:buClrTx/>
              <a:buSzTx/>
            </a:pPr>
            <a:r>
              <a:rPr lang="en-US" altLang="zh-CN" sz="2100" b="0" spc="0" dirty="0">
                <a:solidFill>
                  <a:schemeClr val="dk1"/>
                </a:solidFill>
                <a:sym typeface="+mn-ea"/>
              </a:rPr>
              <a:t>PAM方法希望能兼顾Yourdon方法、Jackson方法和自底向上的软件开发方法的优点，而避免它们的缺陷。</a:t>
            </a:r>
            <a:endParaRPr lang="en-US" altLang="zh-CN" sz="2100" b="0" spc="0" dirty="0">
              <a:solidFill>
                <a:schemeClr val="dk1"/>
              </a:solidFill>
              <a:sym typeface="+mn-ea"/>
            </a:endParaRPr>
          </a:p>
          <a:p>
            <a:pPr lvl="1" algn="l">
              <a:buClrTx/>
              <a:buSzTx/>
            </a:pPr>
            <a:r>
              <a:rPr lang="en-US" altLang="zh-CN" sz="2100" b="0" spc="0" dirty="0">
                <a:solidFill>
                  <a:schemeClr val="dk1"/>
                </a:solidFill>
                <a:sym typeface="+mn-ea"/>
              </a:rPr>
              <a:t>它的基本思想是：考虑到输入、输出数据结构，指导系统的分解，在系统分析指导下逐步综合。</a:t>
            </a:r>
            <a:endParaRPr lang="en-US" altLang="zh-CN" sz="2100" b="0" spc="0" dirty="0">
              <a:solidFill>
                <a:schemeClr val="dk1"/>
              </a:solidFill>
              <a:sym typeface="+mn-ea"/>
            </a:endParaRPr>
          </a:p>
        </p:txBody>
      </p:sp>
    </p:spTree>
    <p:custDataLst>
      <p:tags r:id="rId4"/>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问题分析法</a:t>
            </a:r>
            <a:endParaRPr lang="en-US" altLang="zh-CN" sz="240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sym typeface="+mn-ea"/>
              </a:rPr>
              <a:t>PAM（Problem Analysis Method）问题分析法80年代末由日立公司提出的一种软件开发方法。</a:t>
            </a:r>
            <a:endParaRPr lang="en-US" altLang="zh-CN" sz="2100" b="0" spc="0" dirty="0">
              <a:solidFill>
                <a:schemeClr val="dk1"/>
              </a:solidFill>
              <a:sym typeface="+mn-ea"/>
            </a:endParaRPr>
          </a:p>
          <a:p>
            <a:pPr lvl="1" algn="l">
              <a:buClrTx/>
              <a:buSzTx/>
            </a:pPr>
            <a:r>
              <a:rPr lang="en-US" altLang="zh-CN" sz="2100" b="0" spc="0" dirty="0">
                <a:solidFill>
                  <a:schemeClr val="dk1"/>
                </a:solidFill>
                <a:sym typeface="+mn-ea"/>
              </a:rPr>
              <a:t>PAM方法希望能兼顾Yourdon方法、Jackson方法和自底向上的软件开发方法的优点，而避免它们的缺陷。</a:t>
            </a:r>
            <a:endParaRPr lang="en-US" altLang="zh-CN" sz="2100" b="0" spc="0" dirty="0">
              <a:solidFill>
                <a:schemeClr val="dk1"/>
              </a:solidFill>
              <a:sym typeface="+mn-ea"/>
            </a:endParaRPr>
          </a:p>
          <a:p>
            <a:pPr lvl="1" algn="l">
              <a:buClrTx/>
              <a:buSzTx/>
            </a:pPr>
            <a:r>
              <a:rPr lang="en-US" altLang="zh-CN" sz="2100" b="0" spc="0" dirty="0">
                <a:solidFill>
                  <a:schemeClr val="dk1"/>
                </a:solidFill>
                <a:sym typeface="+mn-ea"/>
              </a:rPr>
              <a:t>它的基本思想是：考虑到输入、输出数据结构，指导系统的分解，在系统分析指导下逐步综合。</a:t>
            </a:r>
            <a:endParaRPr lang="en-US" altLang="zh-CN" sz="2100" b="0" spc="0" dirty="0">
              <a:solidFill>
                <a:schemeClr val="dk1"/>
              </a:solidFill>
              <a:sym typeface="+mn-ea"/>
            </a:endParaRPr>
          </a:p>
        </p:txBody>
      </p:sp>
    </p:spTree>
    <p:custDataLst>
      <p:tags r:id="rId4"/>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015" y="1471613"/>
            <a:ext cx="8140700" cy="458836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问题分析法</a:t>
            </a:r>
            <a:endParaRPr lang="en-US" altLang="zh-CN" sz="240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sym typeface="+mn-ea"/>
              </a:rPr>
              <a:t>这一方法的具体步骤是：</a:t>
            </a:r>
            <a:endParaRPr lang="zh-CN" altLang="zh-CN" sz="2000" b="0" spc="0" dirty="0">
              <a:solidFill>
                <a:schemeClr val="dk1"/>
              </a:solidFill>
              <a:sym typeface="+mn-ea"/>
            </a:endParaRPr>
          </a:p>
          <a:p>
            <a:pPr lvl="1" algn="l">
              <a:buClrTx/>
              <a:buSzTx/>
            </a:pPr>
            <a:r>
              <a:rPr lang="zh-CN" altLang="zh-CN" sz="2000" b="0" spc="0" dirty="0">
                <a:solidFill>
                  <a:schemeClr val="dk1"/>
                </a:solidFill>
                <a:sym typeface="+mn-ea"/>
              </a:rPr>
              <a:t>从输入、输出数据结构导出基本处理框；</a:t>
            </a:r>
            <a:endParaRPr lang="zh-CN" altLang="zh-CN" sz="2000" b="0" spc="0" dirty="0">
              <a:solidFill>
                <a:schemeClr val="dk1"/>
              </a:solidFill>
              <a:sym typeface="+mn-ea"/>
            </a:endParaRPr>
          </a:p>
          <a:p>
            <a:pPr lvl="1" algn="l">
              <a:buClrTx/>
              <a:buSzTx/>
            </a:pPr>
            <a:r>
              <a:rPr lang="zh-CN" altLang="zh-CN" sz="2000" b="0" spc="0" dirty="0">
                <a:solidFill>
                  <a:schemeClr val="dk1"/>
                </a:solidFill>
                <a:sym typeface="+mn-ea"/>
              </a:rPr>
              <a:t>分析这些处理框之间的先后关系； </a:t>
            </a:r>
            <a:endParaRPr lang="zh-CN" altLang="zh-CN" sz="2000" b="0" spc="0" dirty="0">
              <a:solidFill>
                <a:schemeClr val="dk1"/>
              </a:solidFill>
              <a:sym typeface="+mn-ea"/>
            </a:endParaRPr>
          </a:p>
          <a:p>
            <a:pPr lvl="1" algn="l">
              <a:buClrTx/>
              <a:buSzTx/>
            </a:pPr>
            <a:r>
              <a:rPr lang="zh-CN" altLang="zh-CN" sz="2000" b="0" spc="0" dirty="0">
                <a:solidFill>
                  <a:schemeClr val="dk1"/>
                </a:solidFill>
                <a:sym typeface="+mn-ea"/>
              </a:rPr>
              <a:t>按先后关系逐步综合处理框，直到画出整个系统的PAD图。</a:t>
            </a:r>
            <a:endParaRPr lang="zh-CN" altLang="zh-CN" sz="2000" b="0" spc="0" dirty="0">
              <a:solidFill>
                <a:schemeClr val="dk1"/>
              </a:solidFill>
              <a:sym typeface="+mn-ea"/>
            </a:endParaRPr>
          </a:p>
          <a:p>
            <a:pPr lvl="1" algn="l">
              <a:buClrTx/>
              <a:buSzTx/>
            </a:pPr>
            <a:r>
              <a:rPr lang="zh-CN" altLang="zh-CN" sz="2000" b="0" spc="0" dirty="0">
                <a:solidFill>
                  <a:schemeClr val="dk1"/>
                </a:solidFill>
                <a:sym typeface="+mn-ea"/>
              </a:rPr>
              <a:t>可以看出，这一方法本质上是综合的自底向上的方法，但在逐步综合之前已进行了有目的的分解，这个目的就是充分考虑系统的输入、输出数据结构。</a:t>
            </a:r>
            <a:endParaRPr lang="zh-CN" altLang="zh-CN" sz="2000" b="0" spc="0" dirty="0">
              <a:solidFill>
                <a:schemeClr val="dk1"/>
              </a:solidFill>
              <a:sym typeface="+mn-ea"/>
            </a:endParaRPr>
          </a:p>
        </p:txBody>
      </p:sp>
    </p:spTree>
    <p:custDataLst>
      <p:tags r:id="rId4"/>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问题分析法</a:t>
            </a:r>
            <a:endParaRPr lang="en-US" altLang="zh-CN" sz="2400" spc="0" dirty="0">
              <a:solidFill>
                <a:schemeClr val="dk1"/>
              </a:solidFill>
              <a:cs typeface="微软雅黑" panose="020B0503020204020204" charset="-122"/>
              <a:sym typeface="+mn-ea"/>
            </a:endParaRPr>
          </a:p>
          <a:p>
            <a:pPr lvl="1" algn="l">
              <a:buClrTx/>
              <a:buSzTx/>
            </a:pPr>
            <a:r>
              <a:rPr lang="en-US" altLang="zh-CN" sz="2100" b="0" spc="0" dirty="0">
                <a:solidFill>
                  <a:schemeClr val="dk1"/>
                </a:solidFill>
                <a:sym typeface="+mn-ea"/>
              </a:rPr>
              <a:t>PAM方法的另一个优点是使用了PAD图。这是一种二维树形结构图，是到目前为止最好的详细设计表示方法之一，远远优于NS图和PDL语言。</a:t>
            </a:r>
            <a:endParaRPr lang="en-US" altLang="zh-CN" sz="2100" b="0" spc="0" dirty="0">
              <a:solidFill>
                <a:schemeClr val="dk1"/>
              </a:solidFill>
              <a:sym typeface="+mn-ea"/>
            </a:endParaRPr>
          </a:p>
          <a:p>
            <a:pPr lvl="1" algn="l">
              <a:buClrTx/>
              <a:buSzTx/>
            </a:pPr>
            <a:r>
              <a:rPr lang="en-US" altLang="zh-CN" sz="2100" b="0" spc="0" dirty="0">
                <a:solidFill>
                  <a:schemeClr val="dk1"/>
                </a:solidFill>
                <a:sym typeface="+mn-ea"/>
              </a:rPr>
              <a:t>这一方法曾经较为流行，软件开发的成功率也很高。但由于在输入、输出数据结构与整个系统之间同样存在着鸿沟，这一方法仍只适用于中小型问题。</a:t>
            </a:r>
            <a:endParaRPr lang="en-US" altLang="zh-CN" sz="2100" b="0" spc="0" dirty="0">
              <a:solidFill>
                <a:schemeClr val="dk1"/>
              </a:solidFill>
              <a:sym typeface="+mn-ea"/>
            </a:endParaRPr>
          </a:p>
        </p:txBody>
      </p:sp>
    </p:spTree>
    <p:custDataLst>
      <p:tags r:id="rId4"/>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1.2.1 典型的结构化开发方法</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4. 问题分析法</a:t>
            </a:r>
            <a:endParaRPr lang="en-US" altLang="zh-CN" sz="2400" spc="0" dirty="0">
              <a:solidFill>
                <a:schemeClr val="dk1"/>
              </a:solidFill>
              <a:cs typeface="微软雅黑" panose="020B0503020204020204" charset="-122"/>
              <a:sym typeface="+mn-ea"/>
            </a:endParaRPr>
          </a:p>
          <a:p>
            <a:pPr lvl="1" algn="l">
              <a:buClrTx/>
              <a:buSzTx/>
            </a:pPr>
            <a:r>
              <a:rPr lang="zh-CN" altLang="zh-CN" sz="2100" b="0" spc="0" dirty="0">
                <a:solidFill>
                  <a:schemeClr val="dk1"/>
                </a:solidFill>
                <a:sym typeface="+mn-ea"/>
              </a:rPr>
              <a:t>这些方法的出现和应用，成功地解决了当时软件开发面临的诸如可靠性和可维护性等各种问题。但随着计算机硬件技术的发展、计算机应用的普及以及计算机应用领域和规模的不断扩大，软件的规模和复杂性也不断随之扩大和增强，原有的软件开发方法也随之出现了不相适应的情况。</a:t>
            </a:r>
            <a:endParaRPr lang="zh-CN" altLang="zh-CN" sz="2100" b="0" spc="0" dirty="0">
              <a:solidFill>
                <a:schemeClr val="dk1"/>
              </a:solidFill>
              <a:sym typeface="+mn-ea"/>
            </a:endParaRPr>
          </a:p>
          <a:p>
            <a:pPr lvl="1" algn="l">
              <a:buClrTx/>
              <a:buSzTx/>
            </a:pPr>
            <a:r>
              <a:rPr lang="zh-CN" altLang="zh-CN" sz="2100" b="0" spc="0" dirty="0">
                <a:solidFill>
                  <a:schemeClr val="dk1"/>
                </a:solidFill>
                <a:sym typeface="+mn-ea"/>
              </a:rPr>
              <a:t>随着以Smalltalk为代表的面向对象程序设计语言的出现，面向对象方法得到了迅速的发展，而且这一方法已经成为当前软件开发的主流方法。</a:t>
            </a:r>
            <a:endParaRPr lang="zh-CN" altLang="zh-CN" sz="2100" b="0" spc="0" dirty="0">
              <a:solidFill>
                <a:schemeClr val="dk1"/>
              </a:solidFill>
              <a:sym typeface="+mn-ea"/>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1.1.1 对象的基本概念</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8" name="灯片编号占位符 7"/>
          <p:cNvSpPr>
            <a:spLocks noGrp="1"/>
          </p:cNvSpPr>
          <p:nvPr>
            <p:ph type="sldNum" sz="quarter" idx="12"/>
          </p:nvPr>
        </p:nvSpPr>
        <p:spPr/>
        <p:txBody>
          <a:bodyPr>
            <a:normAutofit/>
          </a:bodyPr>
          <a:lstStyle/>
          <a:p>
            <a:fld id="{49AE70B2-8BF9-45C0-BB95-33D1B9D3A854}" type="slidenum">
              <a:rPr lang="zh-CN" altLang="en-US" smtClean="0"/>
            </a:fld>
            <a:endParaRPr lang="zh-CN" altLang="en-US" dirty="0"/>
          </a:p>
        </p:txBody>
      </p:sp>
      <p:sp>
        <p:nvSpPr>
          <p:cNvPr id="3" name="内容占位符 2"/>
          <p:cNvSpPr>
            <a:spLocks noGrp="1"/>
          </p:cNvSpPr>
          <p:nvPr>
            <p:ph type="body" sz="quarter" idx="13"/>
            <p:custDataLst>
              <p:tags r:id="rId2"/>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a:t>
            </a:r>
            <a:r>
              <a:rPr lang="zh-CN" altLang="en-US" sz="2400" spc="0" dirty="0">
                <a:solidFill>
                  <a:schemeClr val="dk1"/>
                </a:solidFill>
                <a:cs typeface="微软雅黑" panose="020B0503020204020204" charset="-122"/>
                <a:sym typeface="+mn-ea"/>
              </a:rPr>
              <a:t>对象和类的定义</a:t>
            </a:r>
            <a:endParaRPr lang="en-US" altLang="zh-CN" sz="240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微软雅黑" panose="020B0503020204020204" charset="-122"/>
                <a:sym typeface="+mn-ea"/>
              </a:rPr>
              <a:t>从实例概念出发，将创建类实例的过程称为实例化。</a:t>
            </a:r>
            <a:endParaRPr lang="zh-CN" altLang="zh-CN" sz="2000" b="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微软雅黑" panose="020B0503020204020204" charset="-122"/>
                <a:sym typeface="+mn-ea"/>
              </a:rPr>
              <a:t>任何对象均需要一个实例化过程，这个过程可能简单，也可能很复杂，实例化过程的复杂度与类（或对象）结构有关。</a:t>
            </a:r>
            <a:endParaRPr lang="zh-CN" altLang="zh-CN" sz="2000" b="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微软雅黑" panose="020B0503020204020204" charset="-122"/>
                <a:sym typeface="+mn-ea"/>
              </a:rPr>
              <a:t>总之，一个对象就是一个具有某种特定状态和行为的实体。同时，结构和行为类似的对象又被定义在它们共同所属的类中。实例和对象这两个术语可以互换使用。</a:t>
            </a:r>
            <a:endParaRPr lang="zh-CN" altLang="zh-CN" sz="2000" b="0" spc="0" dirty="0">
              <a:solidFill>
                <a:schemeClr val="dk1"/>
              </a:solidFill>
              <a:cs typeface="微软雅黑" panose="020B0503020204020204" charset="-122"/>
              <a:sym typeface="+mn-ea"/>
            </a:endParaRPr>
          </a:p>
          <a:p>
            <a:pPr lvl="1" algn="l">
              <a:buClrTx/>
              <a:buSzTx/>
            </a:pPr>
            <a:endParaRPr lang="zh-CN" altLang="zh-CN" sz="2000" b="0" spc="0" dirty="0">
              <a:solidFill>
                <a:schemeClr val="dk1"/>
              </a:solidFill>
              <a:cs typeface="微软雅黑" panose="020B0503020204020204" charset="-122"/>
              <a:sym typeface="+mn-ea"/>
            </a:endParaRPr>
          </a:p>
        </p:txBody>
      </p:sp>
    </p:spTree>
    <p:custDataLst>
      <p:tags r:id="rId3"/>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1.2.2 面向对象方法的发展过程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100" b="0" spc="0" dirty="0">
                <a:solidFill>
                  <a:schemeClr val="dk1"/>
                </a:solidFill>
                <a:latin typeface="等线" panose="02010600030101010101" pitchFamily="2" charset="-122"/>
                <a:ea typeface="等线" panose="02010600030101010101" pitchFamily="2" charset="-122"/>
                <a:sym typeface="+mn-ea"/>
              </a:rPr>
              <a:t>面向对象方法(Object-Oriented Method)是一种把面向对象的思想应用在软件开发过程中，并指导开发活动的系统方法。简称OO (Object-Oriented)方法，是一种建立在“对象”概念基础上的方法学。</a:t>
            </a:r>
            <a:endParaRPr lang="zh-CN" altLang="zh-CN" sz="21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100" b="0" spc="0" dirty="0">
                <a:solidFill>
                  <a:schemeClr val="dk1"/>
                </a:solidFill>
                <a:latin typeface="等线" panose="02010600030101010101" pitchFamily="2" charset="-122"/>
                <a:ea typeface="等线" panose="02010600030101010101" pitchFamily="2" charset="-122"/>
                <a:sym typeface="+mn-ea"/>
              </a:rPr>
              <a:t>所谓面向对象就是以对象概念为基础，以对象为中心，以封装、继承、关联、多态等特性为构造机制，来认识、理解和描述客观世界，并以此为基础构建相应的软件系统。</a:t>
            </a:r>
            <a:endParaRPr lang="zh-CN" altLang="zh-CN" sz="21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1.2.2 面向对象方法的发展过程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100" b="0" spc="0" dirty="0">
                <a:solidFill>
                  <a:schemeClr val="dk1"/>
                </a:solidFill>
                <a:latin typeface="等线" panose="02010600030101010101" pitchFamily="2" charset="-122"/>
                <a:ea typeface="等线" panose="02010600030101010101" pitchFamily="2" charset="-122"/>
                <a:sym typeface="+mn-ea"/>
              </a:rPr>
              <a:t>面向对象方法的基本出发点是尽可能按照人类认识问题和解决问题的方式方法来分析设计和实现需要的软件系统。</a:t>
            </a:r>
            <a:endParaRPr lang="zh-CN" altLang="zh-CN" sz="21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100" b="0" spc="0" dirty="0">
                <a:solidFill>
                  <a:schemeClr val="dk1"/>
                </a:solidFill>
                <a:latin typeface="等线" panose="02010600030101010101" pitchFamily="2" charset="-122"/>
                <a:ea typeface="等线" panose="02010600030101010101" pitchFamily="2" charset="-122"/>
                <a:sym typeface="+mn-ea"/>
              </a:rPr>
              <a:t>面向对象方法认为客观世界是由各种事物和事物之间的联系构成的，并将客观世界描述为对象和对象之间的关系。面向对象方法正是以对象作为最基本的构成元素，它也是分析问题和解决问题的核心。</a:t>
            </a:r>
            <a:endParaRPr lang="zh-CN" altLang="zh-CN" sz="21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1.2.2 面向对象方法的发展过程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100" b="0" spc="0" dirty="0">
                <a:solidFill>
                  <a:schemeClr val="dk1"/>
                </a:solidFill>
                <a:latin typeface="等线" panose="02010600030101010101" pitchFamily="2" charset="-122"/>
                <a:ea typeface="等线" panose="02010600030101010101" pitchFamily="2" charset="-122"/>
                <a:sym typeface="+mn-ea"/>
              </a:rPr>
              <a:t>面向对象设计技术是软件技术的一次革命，在软件开发史上具有重要的里程碑意义。</a:t>
            </a:r>
            <a:endParaRPr lang="zh-CN" altLang="zh-CN" sz="21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100" b="0" spc="0" dirty="0">
                <a:solidFill>
                  <a:schemeClr val="dk1"/>
                </a:solidFill>
                <a:latin typeface="等线" panose="02010600030101010101" pitchFamily="2" charset="-122"/>
                <a:ea typeface="等线" panose="02010600030101010101" pitchFamily="2" charset="-122"/>
                <a:sym typeface="+mn-ea"/>
              </a:rPr>
              <a:t>面向对象方法的发展过程经历了从面向对象编程、面向对象设计和面向对象分析的发展过程，最终形成了基于对象模型技术的面向对象软件开发方法 (Object Modelling Technique, OMT）[1]。</a:t>
            </a:r>
            <a:endParaRPr lang="zh-CN" altLang="zh-CN" sz="21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1.2.2 面向对象方法的发展过程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100" b="0" spc="0" dirty="0">
                <a:solidFill>
                  <a:schemeClr val="dk1"/>
                </a:solidFill>
                <a:latin typeface="等线" panose="02010600030101010101" pitchFamily="2" charset="-122"/>
                <a:ea typeface="等线" panose="02010600030101010101" pitchFamily="2" charset="-122"/>
                <a:sym typeface="+mn-ea"/>
              </a:rPr>
              <a:t>OMT是目前公认的面向对象软件开发方法。</a:t>
            </a:r>
            <a:endParaRPr lang="en-US" altLang="zh-CN" sz="21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en-US" altLang="zh-CN" sz="2100" b="0" spc="0" dirty="0">
                <a:solidFill>
                  <a:schemeClr val="dk1"/>
                </a:solidFill>
                <a:latin typeface="等线" panose="02010600030101010101" pitchFamily="2" charset="-122"/>
                <a:ea typeface="等线" panose="02010600030101010101" pitchFamily="2" charset="-122"/>
                <a:sym typeface="+mn-ea"/>
              </a:rPr>
              <a:t>这是一种采用了自底向上分析和自顶向下设计相结合的策略的分析和设计方法，它以对象建模为基础，充分考虑了输入、输出数据结构，实际上也包含了所有对象的数据结构。</a:t>
            </a:r>
            <a:endParaRPr lang="en-US" altLang="zh-CN" sz="21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en-US" altLang="zh-CN" sz="2100" b="0" spc="0" dirty="0">
                <a:solidFill>
                  <a:schemeClr val="dk1"/>
                </a:solidFill>
                <a:latin typeface="等线" panose="02010600030101010101" pitchFamily="2" charset="-122"/>
                <a:ea typeface="等线" panose="02010600030101010101" pitchFamily="2" charset="-122"/>
                <a:sym typeface="+mn-ea"/>
              </a:rPr>
              <a:t>所以OMT方法彻底实现了PAM没有完全实现的目标。</a:t>
            </a:r>
            <a:endParaRPr lang="en-US" altLang="zh-CN" sz="21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1.2.2 面向对象方法的发展过程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100" b="0" spc="0" dirty="0">
                <a:solidFill>
                  <a:schemeClr val="dk1"/>
                </a:solidFill>
                <a:latin typeface="等线" panose="02010600030101010101" pitchFamily="2" charset="-122"/>
                <a:ea typeface="等线" panose="02010600030101010101" pitchFamily="2" charset="-122"/>
                <a:sym typeface="+mn-ea"/>
              </a:rPr>
              <a:t>不仅如此，面向对象技术在需求分析、可维护性和可靠性这三个软件开发的关键环节和质量指标上有了实质性的突破，彻底地解决了在这些方面存在的严重问题，从而宣告了软件危机末日的来临。</a:t>
            </a:r>
            <a:endParaRPr lang="zh-CN" altLang="zh-CN" sz="2100" b="0" spc="0" dirty="0">
              <a:solidFill>
                <a:schemeClr val="dk1"/>
              </a:solidFill>
              <a:latin typeface="等线" panose="02010600030101010101" pitchFamily="2" charset="-122"/>
              <a:ea typeface="等线" panose="02010600030101010101" pitchFamily="2" charset="-122"/>
              <a:sym typeface="+mn-ea"/>
            </a:endParaRPr>
          </a:p>
          <a:p>
            <a:pPr lvl="1" algn="l">
              <a:buClrTx/>
              <a:buSzTx/>
            </a:pPr>
            <a:r>
              <a:rPr lang="zh-CN" altLang="zh-CN" sz="2100" b="0" spc="0" dirty="0">
                <a:solidFill>
                  <a:schemeClr val="dk1"/>
                </a:solidFill>
                <a:latin typeface="等线" panose="02010600030101010101" pitchFamily="2" charset="-122"/>
                <a:ea typeface="等线" panose="02010600030101010101" pitchFamily="2" charset="-122"/>
                <a:sym typeface="+mn-ea"/>
              </a:rPr>
              <a:t>人们通常将面向对象方法的发展过程划分为早期、发展和当前现状等三个阶段。</a:t>
            </a:r>
            <a:endParaRPr lang="zh-CN" altLang="zh-CN" sz="2100" b="0" spc="0" dirty="0">
              <a:solidFill>
                <a:schemeClr val="dk1"/>
              </a:solidFill>
              <a:latin typeface="等线" panose="02010600030101010101" pitchFamily="2" charset="-122"/>
              <a:ea typeface="等线" panose="02010600030101010101" pitchFamily="2" charset="-122"/>
              <a:sym typeface="+mn-ea"/>
            </a:endParaRPr>
          </a:p>
        </p:txBody>
      </p:sp>
    </p:spTree>
    <p:custDataLst>
      <p:tags r:id="rId4"/>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1.2.2 面向对象方法的发展过程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早期阶段</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sym typeface="+mn-ea"/>
              </a:rPr>
              <a:t>面向对象方法的出现和发展的标识是面向对象程序设计语言，这导致了面向对象程序设计方法的出现和发展。</a:t>
            </a:r>
            <a:endParaRPr lang="en-US" altLang="zh-CN" sz="2000" b="0" spc="0" dirty="0">
              <a:solidFill>
                <a:schemeClr val="dk1"/>
              </a:solidFill>
              <a:sym typeface="+mn-ea"/>
            </a:endParaRPr>
          </a:p>
          <a:p>
            <a:pPr lvl="1" algn="l">
              <a:buClrTx/>
              <a:buSzTx/>
            </a:pPr>
            <a:r>
              <a:rPr lang="zh-CN" altLang="en-US" sz="2000" b="0" spc="0" dirty="0">
                <a:solidFill>
                  <a:schemeClr val="dk1"/>
                </a:solidFill>
                <a:sym typeface="+mn-ea"/>
              </a:rPr>
              <a:t>最早的面向对象语言是1967年挪威计算中心的Kisten Nygaard和Ole Johan Dahl开发的Simula 67语言，该语言首次引入了类的概念和继承机制，它是面向对象的先驱。</a:t>
            </a:r>
            <a:endParaRPr lang="en-US" altLang="zh-CN" sz="2000" b="0" spc="0" dirty="0">
              <a:solidFill>
                <a:schemeClr val="dk1"/>
              </a:solidFill>
              <a:sym typeface="+mn-ea"/>
            </a:endParaRPr>
          </a:p>
          <a:p>
            <a:pPr lvl="1" algn="l">
              <a:buClrTx/>
              <a:buSzTx/>
            </a:pPr>
            <a:r>
              <a:rPr lang="zh-CN" altLang="en-US" sz="2000" b="0" spc="0" dirty="0">
                <a:solidFill>
                  <a:schemeClr val="dk1"/>
                </a:solidFill>
                <a:sym typeface="+mn-ea"/>
              </a:rPr>
              <a:t>1972年Palo Alno研究中心(PARC)发布了Smalltalk 72语言，其中正式使用了“面向对象”这一术语。Smalltakl的问世标志着面向对象程序设计方法的正式形成。</a:t>
            </a:r>
            <a:endParaRPr lang="en-US" altLang="zh-CN" sz="2000" b="0" spc="0" dirty="0">
              <a:solidFill>
                <a:schemeClr val="dk1"/>
              </a:solidFill>
              <a:sym typeface="+mn-ea"/>
            </a:endParaRPr>
          </a:p>
        </p:txBody>
      </p:sp>
    </p:spTree>
    <p:custDataLst>
      <p:tags r:id="rId4"/>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1.2.2 面向对象方法的发展过程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1. 早期阶段</a:t>
            </a:r>
            <a:endParaRPr lang="en-US" altLang="zh-CN" sz="2400" spc="0" dirty="0">
              <a:solidFill>
                <a:schemeClr val="dk1"/>
              </a:solidFill>
              <a:cs typeface="微软雅黑" panose="020B0503020204020204" charset="-122"/>
              <a:sym typeface="+mn-ea"/>
            </a:endParaRPr>
          </a:p>
          <a:p>
            <a:pPr lvl="1" algn="l">
              <a:buClrTx/>
              <a:buSzTx/>
            </a:pPr>
            <a:r>
              <a:rPr lang="zh-CN" altLang="en-US" sz="2200" b="0" spc="0" dirty="0">
                <a:solidFill>
                  <a:schemeClr val="dk1"/>
                </a:solidFill>
                <a:sym typeface="+mn-ea"/>
              </a:rPr>
              <a:t>随后的几年中，PARC先后发布了Smalltalk 72、76和78等多个版本，直至1981年推出该语言完善的版本Smalltalk 80。Smalltalk 80的问世被认为是面向对象语言发展史上最重要的里程碑事件。Smalltalk 80具备了迄今为止，绝大部分面向对象的基本概念及其支持机制在。它是第一个完善的、能够实际应用的面向对象语言[1]。</a:t>
            </a:r>
            <a:endParaRPr lang="zh-CN" altLang="en-US" sz="2200" b="0" spc="0" dirty="0">
              <a:solidFill>
                <a:schemeClr val="dk1"/>
              </a:solidFill>
              <a:sym typeface="+mn-ea"/>
            </a:endParaRPr>
          </a:p>
        </p:txBody>
      </p:sp>
    </p:spTree>
    <p:custDataLst>
      <p:tags r:id="rId4"/>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1.2.2 面向对象方法的发展过程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a:xfrm>
            <a:off x="501650" y="1471613"/>
            <a:ext cx="8140700" cy="5047034"/>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spc="0" dirty="0">
                <a:solidFill>
                  <a:schemeClr val="dk1"/>
                </a:solidFill>
                <a:sym typeface="+mn-ea"/>
              </a:rPr>
              <a:t>2. 发展阶段</a:t>
            </a:r>
            <a:endParaRPr lang="en-US" altLang="zh-CN" sz="2400" spc="0" dirty="0">
              <a:solidFill>
                <a:schemeClr val="dk1"/>
              </a:solidFill>
              <a:sym typeface="+mn-ea"/>
            </a:endParaRPr>
          </a:p>
          <a:p>
            <a:pPr lvl="1"/>
            <a:r>
              <a:rPr lang="zh-CN" altLang="en-US" sz="2000" b="0" spc="0" dirty="0">
                <a:solidFill>
                  <a:schemeClr val="dk1"/>
                </a:solidFill>
                <a:sym typeface="+mn-ea"/>
              </a:rPr>
              <a:t>从20世纪80年代中期到90年代，是面向对象程序设计语言走向繁荣的重要阶段。其主要的表现是大批实用的面向对象程序设计语言的涌现，如C++、Objective C、Object Pascal、CLOS、Eiffel和Actor等，这使得面向对象程序设计语言的应用得到了迅速的普及。</a:t>
            </a:r>
            <a:endParaRPr lang="zh-CN" altLang="en-US" sz="2000" b="0" spc="0" dirty="0">
              <a:solidFill>
                <a:schemeClr val="dk1"/>
              </a:solidFill>
              <a:sym typeface="+mn-ea"/>
            </a:endParaRPr>
          </a:p>
          <a:p>
            <a:pPr lvl="1"/>
            <a:r>
              <a:rPr lang="zh-CN" altLang="en-US" sz="2000" b="0" spc="0" dirty="0">
                <a:solidFill>
                  <a:schemeClr val="dk1"/>
                </a:solidFill>
                <a:sym typeface="+mn-ea"/>
              </a:rPr>
              <a:t>这些面向对象的编程语言又可以划分纯面向对象型语言和混合型面向对象语言。混合型语言是在传统的结构化程序设计语言基础上增加了面向对象语言成分形成的，例如C++，它们既支持传统的结构化程序设计，也支持面向对象的程序设计，其在实用性方面具有更大的灵活性。而纯面向对象型语言则是所谓的纯粹的面向对象语言，这种语言仅支持面向对象的程序结构。</a:t>
            </a:r>
            <a:endParaRPr lang="zh-CN" altLang="en-US" sz="2000" b="0" spc="0" dirty="0">
              <a:solidFill>
                <a:schemeClr val="dk1"/>
              </a:solidFill>
              <a:sym typeface="+mn-ea"/>
            </a:endParaRPr>
          </a:p>
        </p:txBody>
      </p:sp>
    </p:spTree>
    <p:custDataLst>
      <p:tags r:id="rId4"/>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1.2.2 面向对象方法的发展过程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2. 发展阶段</a:t>
            </a:r>
            <a:endParaRPr lang="en-US" altLang="zh-CN" sz="240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目前，在面向对象编程方面，大多数面向对象语言普遍采用了程序语言、类库和可视化集成开发环境相结合的方式，如Visual C++、JBuilder和Delphi等。这极大地提高了程序设计的效率。客观上也推动了面向对象设计和面向对象分析方法的发展，使面向对象方法扩展到整个软件生命周期的各个阶段。</a:t>
            </a:r>
            <a:endParaRPr lang="zh-CN" altLang="en-US" sz="2000" b="0" spc="0" dirty="0">
              <a:solidFill>
                <a:schemeClr val="dk1"/>
              </a:solidFill>
              <a:cs typeface="微软雅黑" panose="020B0503020204020204" charset="-122"/>
              <a:sym typeface="+mn-ea"/>
            </a:endParaRPr>
          </a:p>
          <a:p>
            <a:pPr lvl="1" algn="l">
              <a:buClrTx/>
              <a:buSzTx/>
            </a:pPr>
            <a:r>
              <a:rPr lang="zh-CN" altLang="en-US" sz="2000" b="0" spc="0" dirty="0">
                <a:solidFill>
                  <a:schemeClr val="dk1"/>
                </a:solidFill>
                <a:cs typeface="微软雅黑" panose="020B0503020204020204" charset="-122"/>
                <a:sym typeface="+mn-ea"/>
              </a:rPr>
              <a:t>到20世纪90年代，面向对象的分析与设计方法已多达数十种，这些方法都各有所长。目前，统一建模语言已经成为世界性的建模语言，适用于多种开发方法。</a:t>
            </a:r>
            <a:endParaRPr lang="zh-CN" altLang="en-US"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rPr>
              <a:t>1.2.2 面向对象方法的发展过程</a:t>
            </a:r>
            <a:endParaRPr lang="en-US" altLang="zh-CN" spc="0" dirty="0">
              <a:solidFill>
                <a:schemeClr val="accent1"/>
              </a:solidFill>
              <a:latin typeface="等线" panose="02010600030101010101" pitchFamily="2" charset="-122"/>
              <a:ea typeface="等线" panose="02010600030101010101" pitchFamily="2" charset="-122"/>
              <a:cs typeface="微软雅黑" panose="020B0503020204020204" charset="-122"/>
              <a:sym typeface="+mn-ea"/>
            </a:endParaRPr>
          </a:p>
        </p:txBody>
      </p:sp>
      <p:sp>
        <p:nvSpPr>
          <p:cNvPr id="4" name="日期占位符 3"/>
          <p:cNvSpPr>
            <a:spLocks noGrp="1"/>
          </p:cNvSpPr>
          <p:nvPr>
            <p:ph type="dt" sz="half" idx="10"/>
          </p:nvPr>
        </p:nvSpPr>
        <p:spPr/>
        <p:txBody>
          <a:bodyPr/>
          <a:lstStyle/>
          <a:p>
            <a:r>
              <a:rPr lang="en-US" altLang="zh-CN">
                <a:latin typeface="等线" panose="02010600030101010101" pitchFamily="2" charset="-122"/>
                <a:ea typeface="等线" panose="02010600030101010101" pitchFamily="2" charset="-122"/>
              </a:rPr>
              <a:t>2022</a:t>
            </a:r>
            <a:r>
              <a:rPr lang="zh-CN" altLang="en-US">
                <a:latin typeface="等线" panose="02010600030101010101" pitchFamily="2" charset="-122"/>
                <a:ea typeface="等线" panose="02010600030101010101" pitchFamily="2" charset="-122"/>
              </a:rPr>
              <a:t>年</a:t>
            </a:r>
            <a:r>
              <a:rPr lang="en-US" altLang="zh-CN">
                <a:latin typeface="等线" panose="02010600030101010101" pitchFamily="2" charset="-122"/>
                <a:ea typeface="等线" panose="02010600030101010101" pitchFamily="2" charset="-122"/>
              </a:rPr>
              <a:t>6</a:t>
            </a:r>
            <a:r>
              <a:rPr lang="zh-CN" altLang="en-US">
                <a:latin typeface="等线" panose="02010600030101010101" pitchFamily="2" charset="-122"/>
                <a:ea typeface="等线" panose="02010600030101010101" pitchFamily="2" charset="-122"/>
              </a:rPr>
              <a:t>月</a:t>
            </a:r>
            <a:endParaRPr lang="zh-CN" altLang="en-US" dirty="0">
              <a:latin typeface="等线" panose="02010600030101010101" pitchFamily="2" charset="-122"/>
              <a:ea typeface="等线" panose="02010600030101010101" pitchFamily="2" charset="-122"/>
            </a:endParaRPr>
          </a:p>
        </p:txBody>
      </p:sp>
      <p:sp>
        <p:nvSpPr>
          <p:cNvPr id="5" name="页脚占位符 4"/>
          <p:cNvSpPr>
            <a:spLocks noGrp="1"/>
          </p:cNvSpPr>
          <p:nvPr>
            <p:ph type="ftr" sz="quarter" idx="11"/>
          </p:nvPr>
        </p:nvSpPr>
        <p:spPr/>
        <p:txBody>
          <a:bodyPr/>
          <a:lstStyle/>
          <a:p>
            <a:r>
              <a:rPr lang="zh-CN" altLang="en-US">
                <a:latin typeface="等线" panose="02010600030101010101" pitchFamily="2" charset="-122"/>
                <a:ea typeface="等线" panose="02010600030101010101" pitchFamily="2" charset="-122"/>
              </a:rPr>
              <a:t>辽宁科技大学计算机与软件工程学院</a:t>
            </a:r>
            <a:endParaRPr lang="zh-CN" altLang="en-US" dirty="0">
              <a:latin typeface="等线" panose="02010600030101010101" pitchFamily="2" charset="-122"/>
              <a:ea typeface="等线" panose="02010600030101010101" pitchFamily="2" charset="-122"/>
            </a:endParaRPr>
          </a:p>
        </p:txBody>
      </p:sp>
      <p:sp>
        <p:nvSpPr>
          <p:cNvPr id="7" name="灯片编号占位符 6"/>
          <p:cNvSpPr>
            <a:spLocks noGrp="1"/>
          </p:cNvSpPr>
          <p:nvPr>
            <p:ph type="sldNum" sz="quarter" idx="12"/>
          </p:nvPr>
        </p:nvSpPr>
        <p:spPr/>
        <p:txBody>
          <a:bodyPr>
            <a:normAutofit/>
          </a:bodyPr>
          <a:lstStyle/>
          <a:p>
            <a:fld id="{49AE70B2-8BF9-45C0-BB95-33D1B9D3A854}" type="slidenum">
              <a:rPr lang="zh-CN" altLang="en-US" smtClean="0">
                <a:latin typeface="等线" panose="02010600030101010101" pitchFamily="2" charset="-122"/>
                <a:ea typeface="等线" panose="02010600030101010101" pitchFamily="2" charset="-122"/>
              </a:rPr>
            </a:fld>
            <a:endParaRPr lang="zh-CN" altLang="en-US" dirty="0" smtClean="0">
              <a:latin typeface="等线" panose="02010600030101010101" pitchFamily="2" charset="-122"/>
              <a:ea typeface="等线" panose="02010600030101010101" pitchFamily="2" charset="-122"/>
            </a:endParaRPr>
          </a:p>
        </p:txBody>
      </p:sp>
      <p:sp>
        <p:nvSpPr>
          <p:cNvPr id="3" name="内容占位符 2"/>
          <p:cNvSpPr>
            <a:spLocks noGrp="1"/>
          </p:cNvSpPr>
          <p:nvPr>
            <p:ph type="body" sz="quarter" idx="13"/>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charset="-122"/>
                <a:ea typeface="黑体" panose="02010609060101010101"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spc="0" dirty="0">
                <a:solidFill>
                  <a:schemeClr val="dk1"/>
                </a:solidFill>
                <a:cs typeface="微软雅黑" panose="020B0503020204020204" charset="-122"/>
                <a:sym typeface="+mn-ea"/>
              </a:rPr>
              <a:t>3. 面向对象方法的当前现状</a:t>
            </a:r>
            <a:endParaRPr lang="en-US" altLang="zh-CN" sz="240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微软雅黑" panose="020B0503020204020204" charset="-122"/>
                <a:sym typeface="+mn-ea"/>
              </a:rPr>
              <a:t>当前，面向对象方法几乎覆盖了计算机软件领域的所有分支。这些分支包括面向对象的编程语言（OOP）、面向对象分析（OOA）、面向对象设计（OOD）、面向对象测试（OOT）和面向对象维护（OOM）等软件工程领域的分支，也包括图形用户界面设计（GUI）、面向对象数据库（OODB）、面向对象的数据结构(OODS)、面向对象的智能程序设计、面向对象的软件开发环境(OOSE)和面向对象的体系结构(OOSA)等技术领域。</a:t>
            </a:r>
            <a:endParaRPr lang="zh-CN" altLang="zh-CN" sz="2000" b="0" spc="0" dirty="0">
              <a:solidFill>
                <a:schemeClr val="dk1"/>
              </a:solidFill>
              <a:cs typeface="微软雅黑" panose="020B0503020204020204" charset="-122"/>
              <a:sym typeface="+mn-ea"/>
            </a:endParaRPr>
          </a:p>
          <a:p>
            <a:pPr lvl="1" algn="l">
              <a:buClrTx/>
              <a:buSzTx/>
            </a:pPr>
            <a:r>
              <a:rPr lang="zh-CN" altLang="zh-CN" sz="2000" b="0" spc="0" dirty="0">
                <a:solidFill>
                  <a:schemeClr val="dk1"/>
                </a:solidFill>
                <a:cs typeface="微软雅黑" panose="020B0503020204020204" charset="-122"/>
                <a:sym typeface="+mn-ea"/>
              </a:rPr>
              <a:t>此外，许多新领域都以面向对象理论为基础或主要技术，如面向对象的软件体系结构、领域工程、智能代理、面向构件的软件工程和面向服务的软件开发等。</a:t>
            </a:r>
            <a:endParaRPr lang="zh-CN" altLang="zh-CN" sz="2000" b="0" spc="0" dirty="0">
              <a:solidFill>
                <a:schemeClr val="dk1"/>
              </a:solidFill>
              <a:cs typeface="微软雅黑" panose="020B0503020204020204" charset="-122"/>
              <a:sym typeface="+mn-ea"/>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8.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129.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ISPRING_SLIDE_ID_2" val="{FDDDD1CA-C686-4F16-A5FB-150E20BF87C1}"/>
  <p:tag name="GENSWF_ADVANCE_TIME" val="5"/>
  <p:tag name="ISPRING_CUSTOM_TIMING_USED" val="1"/>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 name="KSO_WM_SPECIAL_SOURCE" val="bdnull"/>
</p:tagLst>
</file>

<file path=ppt/tags/tag1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SLIDE_BK_DARK_LIGHT" val=""/>
  <p:tag name="KSO_WM_SLIDE_BACKGROUND_TYPE" val="general"/>
  <p:tag name="KSO_WM_SPECIAL_SOURCE" val="bdnull"/>
</p:tagLst>
</file>

<file path=ppt/tags/tag1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SLIDE_BK_DARK_LIGHT" val="2"/>
  <p:tag name="KSO_WM_SLIDE_BACKGROUND_TYPE" val="general"/>
  <p:tag name="KSO_WM_SPECIAL_SOURCE" val="bdnul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SLIDE_BK_DARK_LIGHT" val=""/>
  <p:tag name="KSO_WM_SLIDE_BACKGROUND_TYPE" val="general"/>
  <p:tag name="KSO_WM_SPECIAL_SOURCE" val="bdnull"/>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K_DARK_LIGHT" val=""/>
  <p:tag name="KSO_WM_SLIDE_BACKGROUND_TYPE" val="general"/>
  <p:tag name="KSO_WM_SPECIAL_SOURCE" val="bdnull"/>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SLIDE_BK_DARK_LIGHT" val=""/>
  <p:tag name="KSO_WM_SLIDE_BACKGROUND_TYPE" val="general"/>
  <p:tag name="KSO_WM_SPECIAL_SOURCE" val="bdnull"/>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SLIDE_BK_DARK_LIGHT" val=""/>
  <p:tag name="KSO_WM_SLIDE_BACKGROUND_TYPE" val="general"/>
  <p:tag name="KSO_WM_SPECIAL_SOURCE" val="bdnull"/>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K_DARK_LIGHT" val=""/>
  <p:tag name="KSO_WM_SLIDE_BACKGROUND_TYPE" val="general"/>
  <p:tag name="KSO_WM_SPECIAL_SOURCE" val="bdnull"/>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SLIDE_BK_DARK_LIGHT" val=""/>
  <p:tag name="KSO_WM_SLIDE_BACKGROUND_TYPE" val="general"/>
  <p:tag name="KSO_WM_SPECIAL_SOURCE" val="bdnull"/>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KSO_WM_SLIDE_BK_DARK_LIGHT" val=""/>
  <p:tag name="KSO_WM_SLIDE_BACKGROUND_TYPE" val="general"/>
  <p:tag name="KSO_WM_SPECIAL_SOURCE" val="bdnull"/>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9.xml><?xml version="1.0" encoding="utf-8"?>
<p:tagLst xmlns:p="http://schemas.openxmlformats.org/presentationml/2006/main">
  <p:tag name="KSO_WM_SLIDE_BK_DARK_LIGHT" val=""/>
  <p:tag name="KSO_WM_SLIDE_BACKGROUND_TYPE" val="general"/>
  <p:tag name="KSO_WM_SPECIAL_SOURCE" val="bdnul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KSO_WM_SLIDE_BK_DARK_LIGHT" val=""/>
  <p:tag name="KSO_WM_SLIDE_BACKGROUND_TYPE" val="general"/>
  <p:tag name="KSO_WM_SPECIAL_SOURCE" val="bdnull"/>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KSO_WM_SLIDE_BK_DARK_LIGHT" val=""/>
  <p:tag name="KSO_WM_SLIDE_BACKGROUND_TYPE" val="general"/>
  <p:tag name="KSO_WM_SPECIAL_SOURCE" val="bdnull"/>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KSO_WM_SLIDE_BK_DARK_LIGHT" val=""/>
  <p:tag name="KSO_WM_SLIDE_BACKGROUND_TYPE" val="general"/>
  <p:tag name="KSO_WM_SPECIAL_SOURCE" val="bdnull"/>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KSO_WM_SLIDE_BK_DARK_LIGHT" val=""/>
  <p:tag name="KSO_WM_SLIDE_BACKGROUND_TYPE" val="general"/>
  <p:tag name="KSO_WM_SPECIAL_SOURCE" val="bdnull"/>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9.xml><?xml version="1.0" encoding="utf-8"?>
<p:tagLst xmlns:p="http://schemas.openxmlformats.org/presentationml/2006/main">
  <p:tag name="KSO_WM_SLIDE_BK_DARK_LIGHT" val=""/>
  <p:tag name="KSO_WM_SLIDE_BACKGROUND_TYPE" val="general"/>
  <p:tag name="KSO_WM_SPECIAL_SOURCE" val="bdnul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SLIDE_BK_DARK_LIGHT" val=""/>
  <p:tag name="KSO_WM_SLIDE_BACKGROUND_TYPE" val="general"/>
  <p:tag name="KSO_WM_SPECIAL_SOURCE" val="bdnull"/>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7.xml><?xml version="1.0" encoding="utf-8"?>
<p:tagLst xmlns:p="http://schemas.openxmlformats.org/presentationml/2006/main">
  <p:tag name="KSO_WM_SLIDE_BK_DARK_LIGHT" val=""/>
  <p:tag name="KSO_WM_SLIDE_BACKGROUND_TYPE" val="general"/>
  <p:tag name="KSO_WM_SPECIAL_SOURCE" val="bdnull"/>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1.xml><?xml version="1.0" encoding="utf-8"?>
<p:tagLst xmlns:p="http://schemas.openxmlformats.org/presentationml/2006/main">
  <p:tag name="KSO_WM_SLIDE_BK_DARK_LIGHT" val=""/>
  <p:tag name="KSO_WM_SLIDE_BACKGROUND_TYPE" val="general"/>
  <p:tag name="KSO_WM_SPECIAL_SOURCE" val="bdnull"/>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5.xml><?xml version="1.0" encoding="utf-8"?>
<p:tagLst xmlns:p="http://schemas.openxmlformats.org/presentationml/2006/main">
  <p:tag name="KSO_WM_SLIDE_BK_DARK_LIGHT" val=""/>
  <p:tag name="KSO_WM_SLIDE_BACKGROUND_TYPE" val="general"/>
  <p:tag name="KSO_WM_SPECIAL_SOURCE" val="bdnull"/>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9.xml><?xml version="1.0" encoding="utf-8"?>
<p:tagLst xmlns:p="http://schemas.openxmlformats.org/presentationml/2006/main">
  <p:tag name="KSO_WM_SLIDE_BK_DARK_LIGHT" val=""/>
  <p:tag name="KSO_WM_SLIDE_BACKGROUND_TYPE" val="general"/>
  <p:tag name="KSO_WM_SPECIAL_SOURCE" val="bdnul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SLIDE_BK_DARK_LIGHT" val=""/>
  <p:tag name="KSO_WM_SLIDE_BACKGROUND_TYPE" val="general"/>
  <p:tag name="KSO_WM_SPECIAL_SOURCE" val="bdnull"/>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SLIDE_BK_DARK_LIGHT" val=""/>
  <p:tag name="KSO_WM_SLIDE_BACKGROUND_TYPE" val="general"/>
  <p:tag name="KSO_WM_SPECIAL_SOURCE" val="bdnull"/>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SLIDE_BK_DARK_LIGHT" val=""/>
  <p:tag name="KSO_WM_SLIDE_BACKGROUND_TYPE" val="general"/>
  <p:tag name="KSO_WM_SPECIAL_SOURCE" val="bdnull"/>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SLIDE_BK_DARK_LIGHT" val=""/>
  <p:tag name="KSO_WM_SLIDE_BACKGROUND_TYPE" val="general"/>
  <p:tag name="KSO_WM_SPECIAL_SOURCE" val="bdnull"/>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9.xml><?xml version="1.0" encoding="utf-8"?>
<p:tagLst xmlns:p="http://schemas.openxmlformats.org/presentationml/2006/main">
  <p:tag name="KSO_WM_SLIDE_BK_DARK_LIGHT" val=""/>
  <p:tag name="KSO_WM_SLIDE_BACKGROUND_TYPE" val="general"/>
  <p:tag name="KSO_WM_SPECIAL_SOURCE" val="bdnul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3.xml><?xml version="1.0" encoding="utf-8"?>
<p:tagLst xmlns:p="http://schemas.openxmlformats.org/presentationml/2006/main">
  <p:tag name="KSO_WM_SLIDE_BK_DARK_LIGHT" val=""/>
  <p:tag name="KSO_WM_SLIDE_BACKGROUND_TYPE" val="general"/>
  <p:tag name="KSO_WM_SPECIAL_SOURCE" val="bdnull"/>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7.xml><?xml version="1.0" encoding="utf-8"?>
<p:tagLst xmlns:p="http://schemas.openxmlformats.org/presentationml/2006/main">
  <p:tag name="KSO_WM_SLIDE_BK_DARK_LIGHT" val=""/>
  <p:tag name="KSO_WM_SLIDE_BACKGROUND_TYPE" val="general"/>
  <p:tag name="KSO_WM_SPECIAL_SOURCE" val="bdnull"/>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SLIDE_BK_DARK_LIGHT" val=""/>
  <p:tag name="KSO_WM_SLIDE_BACKGROUND_TYPE" val="general"/>
  <p:tag name="KSO_WM_SPECIAL_SOURCE" val="bdnull"/>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5.xml><?xml version="1.0" encoding="utf-8"?>
<p:tagLst xmlns:p="http://schemas.openxmlformats.org/presentationml/2006/main">
  <p:tag name="KSO_WM_SLIDE_BK_DARK_LIGHT" val=""/>
  <p:tag name="KSO_WM_SLIDE_BACKGROUND_TYPE" val="general"/>
  <p:tag name="KSO_WM_SPECIAL_SOURCE" val="bdnull"/>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9.xml><?xml version="1.0" encoding="utf-8"?>
<p:tagLst xmlns:p="http://schemas.openxmlformats.org/presentationml/2006/main">
  <p:tag name="KSO_WM_SLIDE_BK_DARK_LIGHT" val=""/>
  <p:tag name="KSO_WM_SLIDE_BACKGROUND_TYPE" val="general"/>
  <p:tag name="KSO_WM_SPECIAL_SOURCE" val="bdnul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3.xml><?xml version="1.0" encoding="utf-8"?>
<p:tagLst xmlns:p="http://schemas.openxmlformats.org/presentationml/2006/main">
  <p:tag name="KSO_WM_SLIDE_BK_DARK_LIGHT" val=""/>
  <p:tag name="KSO_WM_SLIDE_BACKGROUND_TYPE" val="general"/>
  <p:tag name="KSO_WM_SPECIAL_SOURCE" val="bdnull"/>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7.xml><?xml version="1.0" encoding="utf-8"?>
<p:tagLst xmlns:p="http://schemas.openxmlformats.org/presentationml/2006/main">
  <p:tag name="KSO_WM_SLIDE_BK_DARK_LIGHT" val=""/>
  <p:tag name="KSO_WM_SLIDE_BACKGROUND_TYPE" val="general"/>
  <p:tag name="KSO_WM_SPECIAL_SOURCE" val="bdnull"/>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1.xml><?xml version="1.0" encoding="utf-8"?>
<p:tagLst xmlns:p="http://schemas.openxmlformats.org/presentationml/2006/main">
  <p:tag name="KSO_WM_SLIDE_BK_DARK_LIGHT" val=""/>
  <p:tag name="KSO_WM_SLIDE_BACKGROUND_TYPE" val="general"/>
  <p:tag name="KSO_WM_SPECIAL_SOURCE" val="bdnull"/>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5.xml><?xml version="1.0" encoding="utf-8"?>
<p:tagLst xmlns:p="http://schemas.openxmlformats.org/presentationml/2006/main">
  <p:tag name="KSO_WM_SLIDE_BK_DARK_LIGHT" val=""/>
  <p:tag name="KSO_WM_SLIDE_BACKGROUND_TYPE" val="general"/>
  <p:tag name="KSO_WM_SPECIAL_SOURCE" val="bdnull"/>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9.xml><?xml version="1.0" encoding="utf-8"?>
<p:tagLst xmlns:p="http://schemas.openxmlformats.org/presentationml/2006/main">
  <p:tag name="KSO_WM_SLIDE_BK_DARK_LIGHT" val=""/>
  <p:tag name="KSO_WM_SLIDE_BACKGROUND_TYPE" val="general"/>
  <p:tag name="KSO_WM_SPECIAL_SOURCE" val="bdnul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3.xml><?xml version="1.0" encoding="utf-8"?>
<p:tagLst xmlns:p="http://schemas.openxmlformats.org/presentationml/2006/main">
  <p:tag name="KSO_WM_SLIDE_BK_DARK_LIGHT" val=""/>
  <p:tag name="KSO_WM_SLIDE_BACKGROUND_TYPE" val="general"/>
  <p:tag name="KSO_WM_SPECIAL_SOURCE" val="bdnull"/>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7.xml><?xml version="1.0" encoding="utf-8"?>
<p:tagLst xmlns:p="http://schemas.openxmlformats.org/presentationml/2006/main">
  <p:tag name="KSO_WM_SLIDE_BK_DARK_LIGHT" val=""/>
  <p:tag name="KSO_WM_SLIDE_BACKGROUND_TYPE" val="general"/>
  <p:tag name="KSO_WM_SPECIAL_SOURCE" val="bdnull"/>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BK_DARK_LIGHT" val=""/>
  <p:tag name="KSO_WM_SLIDE_BACKGROUND_TYPE" val="general"/>
  <p:tag name="KSO_WM_SPECIAL_SOURCE" val="bdnull"/>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4.xml><?xml version="1.0" encoding="utf-8"?>
<p:tagLst xmlns:p="http://schemas.openxmlformats.org/presentationml/2006/main">
  <p:tag name="KSO_WM_SLIDE_BK_DARK_LIGHT" val=""/>
  <p:tag name="KSO_WM_SLIDE_BACKGROUND_TYPE" val="general"/>
  <p:tag name="KSO_WM_SPECIAL_SOURCE" val="bdnull"/>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8.xml><?xml version="1.0" encoding="utf-8"?>
<p:tagLst xmlns:p="http://schemas.openxmlformats.org/presentationml/2006/main">
  <p:tag name="KSO_WM_SLIDE_BK_DARK_LIGHT" val=""/>
  <p:tag name="KSO_WM_SLIDE_BACKGROUND_TYPE" val="general"/>
  <p:tag name="KSO_WM_SPECIAL_SOURCE" val="bdnull"/>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KSO_WM_SLIDE_BK_DARK_LIGHT" val=""/>
  <p:tag name="KSO_WM_SLIDE_BACKGROUND_TYPE" val="general"/>
  <p:tag name="KSO_WM_SPECIAL_SOURCE" val="bdnull"/>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SLIDE_BK_DARK_LIGHT" val=""/>
  <p:tag name="KSO_WM_SLIDE_BACKGROUND_TYPE" val="general"/>
  <p:tag name="KSO_WM_SPECIAL_SOURCE" val="bdnul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SLIDE_BK_DARK_LIGHT" val=""/>
  <p:tag name="KSO_WM_SLIDE_BACKGROUND_TYPE" val="general"/>
  <p:tag name="KSO_WM_SPECIAL_SOURCE" val="bdnull"/>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SLIDE_BK_DARK_LIGHT" val=""/>
  <p:tag name="KSO_WM_SLIDE_BACKGROUND_TYPE" val="general"/>
  <p:tag name="KSO_WM_SPECIAL_SOURCE" val="bdnull"/>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SLIDE_BK_DARK_LIGHT" val=""/>
  <p:tag name="KSO_WM_SLIDE_BACKGROUND_TYPE" val="general"/>
  <p:tag name="KSO_WM_SPECIAL_SOURCE" val="bdnull"/>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2.xml><?xml version="1.0" encoding="utf-8"?>
<p:tagLst xmlns:p="http://schemas.openxmlformats.org/presentationml/2006/main">
  <p:tag name="KSO_WM_SLIDE_BK_DARK_LIGHT" val=""/>
  <p:tag name="KSO_WM_SLIDE_BACKGROUND_TYPE" val="general"/>
  <p:tag name="KSO_WM_SPECIAL_SOURCE" val="bdnull"/>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SLIDE_BK_DARK_LIGHT" val=""/>
  <p:tag name="KSO_WM_SLIDE_BACKGROUND_TYPE" val="general"/>
  <p:tag name="KSO_WM_SPECIAL_SOURCE" val="bdnull"/>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PLACING_PICTURE_USER_VIEWPORT" val="{&quot;height&quot;:580,&quot;width&quot;:3107}"/>
</p:tagLst>
</file>

<file path=ppt/tags/tag311.xml><?xml version="1.0" encoding="utf-8"?>
<p:tagLst xmlns:p="http://schemas.openxmlformats.org/presentationml/2006/main">
  <p:tag name="KSO_WM_SLIDE_BK_DARK_LIGHT" val=""/>
  <p:tag name="KSO_WM_SLIDE_BACKGROUND_TYPE" val="general"/>
  <p:tag name="KSO_WM_SPECIAL_SOURCE" val="bdnull"/>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5.xml><?xml version="1.0" encoding="utf-8"?>
<p:tagLst xmlns:p="http://schemas.openxmlformats.org/presentationml/2006/main">
  <p:tag name="KSO_WM_SLIDE_BK_DARK_LIGHT" val=""/>
  <p:tag name="KSO_WM_SLIDE_BACKGROUND_TYPE" val="general"/>
  <p:tag name="KSO_WM_SPECIAL_SOURCE" val="bdnull"/>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9.xml><?xml version="1.0" encoding="utf-8"?>
<p:tagLst xmlns:p="http://schemas.openxmlformats.org/presentationml/2006/main">
  <p:tag name="KSO_WM_SLIDE_BK_DARK_LIGHT" val=""/>
  <p:tag name="KSO_WM_SLIDE_BACKGROUND_TYPE" val="general"/>
  <p:tag name="KSO_WM_SPECIAL_SOURCE" val="bdnul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SLIDE_BK_DARK_LIGHT" val=""/>
  <p:tag name="KSO_WM_SLIDE_BACKGROUND_TYPE" val="general"/>
  <p:tag name="KSO_WM_SPECIAL_SOURCE" val="bdnull"/>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SLIDE_BK_DARK_LIGHT" val=""/>
  <p:tag name="KSO_WM_SLIDE_BACKGROUND_TYPE" val="general"/>
  <p:tag name="KSO_WM_SPECIAL_SOURCE" val="bdnull"/>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1.xml><?xml version="1.0" encoding="utf-8"?>
<p:tagLst xmlns:p="http://schemas.openxmlformats.org/presentationml/2006/main">
  <p:tag name="KSO_WM_SLIDE_BK_DARK_LIGHT" val=""/>
  <p:tag name="KSO_WM_SLIDE_BACKGROUND_TYPE" val="general"/>
  <p:tag name="KSO_WM_SPECIAL_SOURCE" val="bdnull"/>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5.xml><?xml version="1.0" encoding="utf-8"?>
<p:tagLst xmlns:p="http://schemas.openxmlformats.org/presentationml/2006/main">
  <p:tag name="KSO_WM_SLIDE_BK_DARK_LIGHT" val=""/>
  <p:tag name="KSO_WM_SLIDE_BACKGROUND_TYPE" val="general"/>
  <p:tag name="KSO_WM_SPECIAL_SOURCE" val="bdnull"/>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9.xml><?xml version="1.0" encoding="utf-8"?>
<p:tagLst xmlns:p="http://schemas.openxmlformats.org/presentationml/2006/main">
  <p:tag name="KSO_WM_SLIDE_BK_DARK_LIGHT" val=""/>
  <p:tag name="KSO_WM_SLIDE_BACKGROUND_TYPE" val="general"/>
  <p:tag name="KSO_WM_SPECIAL_SOURCE" val="bdnul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3.xml><?xml version="1.0" encoding="utf-8"?>
<p:tagLst xmlns:p="http://schemas.openxmlformats.org/presentationml/2006/main">
  <p:tag name="KSO_WM_SLIDE_BK_DARK_LIGHT" val=""/>
  <p:tag name="KSO_WM_SLIDE_BACKGROUND_TYPE" val="general"/>
  <p:tag name="KSO_WM_SPECIAL_SOURCE" val="bdnull"/>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7.xml><?xml version="1.0" encoding="utf-8"?>
<p:tagLst xmlns:p="http://schemas.openxmlformats.org/presentationml/2006/main">
  <p:tag name="KSO_WM_SLIDE_BK_DARK_LIGHT" val=""/>
  <p:tag name="KSO_WM_SLIDE_BACKGROUND_TYPE" val="general"/>
  <p:tag name="KSO_WM_SPECIAL_SOURCE" val="bdnull"/>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1.xml><?xml version="1.0" encoding="utf-8"?>
<p:tagLst xmlns:p="http://schemas.openxmlformats.org/presentationml/2006/main">
  <p:tag name="KSO_WM_SLIDE_BK_DARK_LIGHT" val=""/>
  <p:tag name="KSO_WM_SLIDE_BACKGROUND_TYPE" val="general"/>
  <p:tag name="KSO_WM_SPECIAL_SOURCE" val="bdnull"/>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5.xml><?xml version="1.0" encoding="utf-8"?>
<p:tagLst xmlns:p="http://schemas.openxmlformats.org/presentationml/2006/main">
  <p:tag name="KSO_WM_SLIDE_BK_DARK_LIGHT" val=""/>
  <p:tag name="KSO_WM_SLIDE_BACKGROUND_TYPE" val="general"/>
  <p:tag name="KSO_WM_SPECIAL_SOURCE" val="bdnull"/>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9.xml><?xml version="1.0" encoding="utf-8"?>
<p:tagLst xmlns:p="http://schemas.openxmlformats.org/presentationml/2006/main">
  <p:tag name="KSO_WM_SLIDE_BK_DARK_LIGHT" val=""/>
  <p:tag name="KSO_WM_SLIDE_BACKGROUND_TYPE" val="general"/>
  <p:tag name="KSO_WM_SPECIAL_SOURCE" val="bdnul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SLIDE_BK_DARK_LIGHT" val=""/>
  <p:tag name="KSO_WM_SLIDE_BACKGROUND_TYPE" val="general"/>
  <p:tag name="KSO_WM_SPECIAL_SOURCE" val="bdnull"/>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7.xml><?xml version="1.0" encoding="utf-8"?>
<p:tagLst xmlns:p="http://schemas.openxmlformats.org/presentationml/2006/main">
  <p:tag name="KSO_WM_SLIDE_BK_DARK_LIGHT" val=""/>
  <p:tag name="KSO_WM_SLIDE_BACKGROUND_TYPE" val="general"/>
  <p:tag name="KSO_WM_SPECIAL_SOURCE" val="bdnull"/>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1.xml><?xml version="1.0" encoding="utf-8"?>
<p:tagLst xmlns:p="http://schemas.openxmlformats.org/presentationml/2006/main">
  <p:tag name="KSO_WM_SLIDE_BK_DARK_LIGHT" val=""/>
  <p:tag name="KSO_WM_SLIDE_BACKGROUND_TYPE" val="general"/>
  <p:tag name="KSO_WM_SPECIAL_SOURCE" val="bdnull"/>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5.xml><?xml version="1.0" encoding="utf-8"?>
<p:tagLst xmlns:p="http://schemas.openxmlformats.org/presentationml/2006/main">
  <p:tag name="KSO_WM_SLIDE_BK_DARK_LIGHT" val=""/>
  <p:tag name="KSO_WM_SLIDE_BACKGROUND_TYPE" val="general"/>
  <p:tag name="KSO_WM_SPECIAL_SOURCE" val="bdnull"/>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9.xml><?xml version="1.0" encoding="utf-8"?>
<p:tagLst xmlns:p="http://schemas.openxmlformats.org/presentationml/2006/main">
  <p:tag name="KSO_WM_SLIDE_BK_DARK_LIGHT" val=""/>
  <p:tag name="KSO_WM_SLIDE_BACKGROUND_TYPE" val="general"/>
  <p:tag name="KSO_WM_SPECIAL_SOURCE" val="bdnul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3.xml><?xml version="1.0" encoding="utf-8"?>
<p:tagLst xmlns:p="http://schemas.openxmlformats.org/presentationml/2006/main">
  <p:tag name="KSO_WM_SLIDE_BK_DARK_LIGHT" val=""/>
  <p:tag name="KSO_WM_SLIDE_BACKGROUND_TYPE" val="general"/>
  <p:tag name="KSO_WM_SPECIAL_SOURCE" val="bdnull"/>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7.xml><?xml version="1.0" encoding="utf-8"?>
<p:tagLst xmlns:p="http://schemas.openxmlformats.org/presentationml/2006/main">
  <p:tag name="KSO_WM_SLIDE_BK_DARK_LIGHT" val=""/>
  <p:tag name="KSO_WM_SLIDE_BACKGROUND_TYPE" val="general"/>
  <p:tag name="KSO_WM_SPECIAL_SOURCE" val="bdnull"/>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1.xml><?xml version="1.0" encoding="utf-8"?>
<p:tagLst xmlns:p="http://schemas.openxmlformats.org/presentationml/2006/main">
  <p:tag name="KSO_WM_SLIDE_BK_DARK_LIGHT" val=""/>
  <p:tag name="KSO_WM_SLIDE_BACKGROUND_TYPE" val="general"/>
  <p:tag name="KSO_WM_SPECIAL_SOURCE" val="bdnull"/>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5.xml><?xml version="1.0" encoding="utf-8"?>
<p:tagLst xmlns:p="http://schemas.openxmlformats.org/presentationml/2006/main">
  <p:tag name="KSO_WM_SLIDE_BK_DARK_LIGHT" val=""/>
  <p:tag name="KSO_WM_SLIDE_BACKGROUND_TYPE" val="general"/>
  <p:tag name="KSO_WM_SPECIAL_SOURCE" val="bdnull"/>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9.xml><?xml version="1.0" encoding="utf-8"?>
<p:tagLst xmlns:p="http://schemas.openxmlformats.org/presentationml/2006/main">
  <p:tag name="KSO_WM_SLIDE_BK_DARK_LIGHT" val=""/>
  <p:tag name="KSO_WM_SLIDE_BACKGROUND_TYPE" val="general"/>
  <p:tag name="KSO_WM_SPECIAL_SOURCE" val="bdnul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3.xml><?xml version="1.0" encoding="utf-8"?>
<p:tagLst xmlns:p="http://schemas.openxmlformats.org/presentationml/2006/main">
  <p:tag name="KSO_WM_SLIDE_BK_DARK_LIGHT" val=""/>
  <p:tag name="KSO_WM_SLIDE_BACKGROUND_TYPE" val="general"/>
  <p:tag name="KSO_WM_SPECIAL_SOURCE" val="bdnull"/>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7.xml><?xml version="1.0" encoding="utf-8"?>
<p:tagLst xmlns:p="http://schemas.openxmlformats.org/presentationml/2006/main">
  <p:tag name="KSO_WM_SLIDE_BK_DARK_LIGHT" val=""/>
  <p:tag name="KSO_WM_SLIDE_BACKGROUND_TYPE" val="general"/>
  <p:tag name="KSO_WM_SPECIAL_SOURCE" val="bdnull"/>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1.xml><?xml version="1.0" encoding="utf-8"?>
<p:tagLst xmlns:p="http://schemas.openxmlformats.org/presentationml/2006/main">
  <p:tag name="KSO_WM_SLIDE_BK_DARK_LIGHT" val=""/>
  <p:tag name="KSO_WM_SLIDE_BACKGROUND_TYPE" val="general"/>
  <p:tag name="KSO_WM_SPECIAL_SOURCE" val="bdnull"/>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5.xml><?xml version="1.0" encoding="utf-8"?>
<p:tagLst xmlns:p="http://schemas.openxmlformats.org/presentationml/2006/main">
  <p:tag name="KSO_WM_SLIDE_BK_DARK_LIGHT" val=""/>
  <p:tag name="KSO_WM_SLIDE_BACKGROUND_TYPE" val="general"/>
  <p:tag name="KSO_WM_SPECIAL_SOURCE" val="bdnull"/>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9.xml><?xml version="1.0" encoding="utf-8"?>
<p:tagLst xmlns:p="http://schemas.openxmlformats.org/presentationml/2006/main">
  <p:tag name="KSO_WM_SLIDE_BK_DARK_LIGHT" val=""/>
  <p:tag name="KSO_WM_SLIDE_BACKGROUND_TYPE" val="general"/>
  <p:tag name="KSO_WM_SPECIAL_SOURCE" val="bdnul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3.xml><?xml version="1.0" encoding="utf-8"?>
<p:tagLst xmlns:p="http://schemas.openxmlformats.org/presentationml/2006/main">
  <p:tag name="KSO_WM_SLIDE_BK_DARK_LIGHT" val=""/>
  <p:tag name="KSO_WM_SLIDE_BACKGROUND_TYPE" val="general"/>
  <p:tag name="KSO_WM_SPECIAL_SOURCE" val="bdnull"/>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7.xml><?xml version="1.0" encoding="utf-8"?>
<p:tagLst xmlns:p="http://schemas.openxmlformats.org/presentationml/2006/main">
  <p:tag name="KSO_WM_SLIDE_BK_DARK_LIGHT" val=""/>
  <p:tag name="KSO_WM_SLIDE_BACKGROUND_TYPE" val="general"/>
  <p:tag name="KSO_WM_SPECIAL_SOURCE" val="bdnull"/>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1.xml><?xml version="1.0" encoding="utf-8"?>
<p:tagLst xmlns:p="http://schemas.openxmlformats.org/presentationml/2006/main">
  <p:tag name="KSO_WM_SLIDE_BK_DARK_LIGHT" val=""/>
  <p:tag name="KSO_WM_SLIDE_BACKGROUND_TYPE" val="general"/>
  <p:tag name="KSO_WM_SPECIAL_SOURCE" val="bdnull"/>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5.xml><?xml version="1.0" encoding="utf-8"?>
<p:tagLst xmlns:p="http://schemas.openxmlformats.org/presentationml/2006/main">
  <p:tag name="KSO_WM_SLIDE_BK_DARK_LIGHT" val=""/>
  <p:tag name="KSO_WM_SLIDE_BACKGROUND_TYPE" val="general"/>
  <p:tag name="KSO_WM_SPECIAL_SOURCE" val="bdnull"/>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9.xml><?xml version="1.0" encoding="utf-8"?>
<p:tagLst xmlns:p="http://schemas.openxmlformats.org/presentationml/2006/main">
  <p:tag name="KSO_WM_SLIDE_BK_DARK_LIGHT" val=""/>
  <p:tag name="KSO_WM_SLIDE_BACKGROUND_TYPE" val="general"/>
  <p:tag name="KSO_WM_SPECIAL_SOURCE" val="bdnul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3.xml><?xml version="1.0" encoding="utf-8"?>
<p:tagLst xmlns:p="http://schemas.openxmlformats.org/presentationml/2006/main">
  <p:tag name="KSO_WM_SLIDE_BK_DARK_LIGHT" val=""/>
  <p:tag name="KSO_WM_SLIDE_BACKGROUND_TYPE" val="general"/>
  <p:tag name="KSO_WM_SPECIAL_SOURCE" val="bdnull"/>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7.xml><?xml version="1.0" encoding="utf-8"?>
<p:tagLst xmlns:p="http://schemas.openxmlformats.org/presentationml/2006/main">
  <p:tag name="KSO_WM_SLIDE_BK_DARK_LIGHT" val=""/>
  <p:tag name="KSO_WM_SLIDE_BACKGROUND_TYPE" val="general"/>
  <p:tag name="KSO_WM_SPECIAL_SOURCE" val="bdnull"/>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1.xml><?xml version="1.0" encoding="utf-8"?>
<p:tagLst xmlns:p="http://schemas.openxmlformats.org/presentationml/2006/main">
  <p:tag name="KSO_WM_SLIDE_BK_DARK_LIGHT" val=""/>
  <p:tag name="KSO_WM_SLIDE_BACKGROUND_TYPE" val="general"/>
  <p:tag name="KSO_WM_SPECIAL_SOURCE" val="bdnull"/>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5.xml><?xml version="1.0" encoding="utf-8"?>
<p:tagLst xmlns:p="http://schemas.openxmlformats.org/presentationml/2006/main">
  <p:tag name="KSO_WM_SLIDE_BK_DARK_LIGHT" val=""/>
  <p:tag name="KSO_WM_SLIDE_BACKGROUND_TYPE" val="general"/>
  <p:tag name="KSO_WM_SPECIAL_SOURCE" val="bdnull"/>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9.xml><?xml version="1.0" encoding="utf-8"?>
<p:tagLst xmlns:p="http://schemas.openxmlformats.org/presentationml/2006/main">
  <p:tag name="KSO_WM_SLIDE_BK_DARK_LIGHT" val=""/>
  <p:tag name="KSO_WM_SLIDE_BACKGROUND_TYPE" val="general"/>
  <p:tag name="KSO_WM_SPECIAL_SOURCE" val="bdnul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3.xml><?xml version="1.0" encoding="utf-8"?>
<p:tagLst xmlns:p="http://schemas.openxmlformats.org/presentationml/2006/main">
  <p:tag name="KSO_WM_SLIDE_BK_DARK_LIGHT" val=""/>
  <p:tag name="KSO_WM_SLIDE_BACKGROUND_TYPE" val="general"/>
  <p:tag name="KSO_WM_SPECIAL_SOURCE" val="bdnull"/>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7.xml><?xml version="1.0" encoding="utf-8"?>
<p:tagLst xmlns:p="http://schemas.openxmlformats.org/presentationml/2006/main">
  <p:tag name="KSO_WM_SLIDE_BK_DARK_LIGHT" val=""/>
  <p:tag name="KSO_WM_SLIDE_BACKGROUND_TYPE" val="general"/>
  <p:tag name="KSO_WM_SPECIAL_SOURCE" val="bdnull"/>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1.xml><?xml version="1.0" encoding="utf-8"?>
<p:tagLst xmlns:p="http://schemas.openxmlformats.org/presentationml/2006/main">
  <p:tag name="KSO_WM_SLIDE_BK_DARK_LIGHT" val=""/>
  <p:tag name="KSO_WM_SLIDE_BACKGROUND_TYPE" val="general"/>
  <p:tag name="KSO_WM_SPECIAL_SOURCE" val="bdnull"/>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5.xml><?xml version="1.0" encoding="utf-8"?>
<p:tagLst xmlns:p="http://schemas.openxmlformats.org/presentationml/2006/main">
  <p:tag name="KSO_WM_SLIDE_BK_DARK_LIGHT" val=""/>
  <p:tag name="KSO_WM_SLIDE_BACKGROUND_TYPE" val="general"/>
  <p:tag name="KSO_WM_SPECIAL_SOURCE" val="bdnull"/>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9.xml><?xml version="1.0" encoding="utf-8"?>
<p:tagLst xmlns:p="http://schemas.openxmlformats.org/presentationml/2006/main">
  <p:tag name="KSO_WM_SLIDE_BK_DARK_LIGHT" val=""/>
  <p:tag name="KSO_WM_SLIDE_BACKGROUND_TYPE" val="general"/>
  <p:tag name="KSO_WM_SPECIAL_SOURCE" val="bdnul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3.xml><?xml version="1.0" encoding="utf-8"?>
<p:tagLst xmlns:p="http://schemas.openxmlformats.org/presentationml/2006/main">
  <p:tag name="KSO_WM_SLIDE_BK_DARK_LIGHT" val=""/>
  <p:tag name="KSO_WM_SLIDE_BACKGROUND_TYPE" val="general"/>
  <p:tag name="KSO_WM_SPECIAL_SOURCE" val="bdnull"/>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7.xml><?xml version="1.0" encoding="utf-8"?>
<p:tagLst xmlns:p="http://schemas.openxmlformats.org/presentationml/2006/main">
  <p:tag name="KSO_WM_SLIDE_BK_DARK_LIGHT" val=""/>
  <p:tag name="KSO_WM_SLIDE_BACKGROUND_TYPE" val="general"/>
  <p:tag name="KSO_WM_SPECIAL_SOURCE" val="bdnull"/>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1.xml><?xml version="1.0" encoding="utf-8"?>
<p:tagLst xmlns:p="http://schemas.openxmlformats.org/presentationml/2006/main">
  <p:tag name="KSO_WM_SLIDE_BK_DARK_LIGHT" val=""/>
  <p:tag name="KSO_WM_SLIDE_BACKGROUND_TYPE" val="general"/>
  <p:tag name="KSO_WM_SPECIAL_SOURCE" val="bdnull"/>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5.xml><?xml version="1.0" encoding="utf-8"?>
<p:tagLst xmlns:p="http://schemas.openxmlformats.org/presentationml/2006/main">
  <p:tag name="KSO_WM_SLIDE_BK_DARK_LIGHT" val=""/>
  <p:tag name="KSO_WM_SLIDE_BACKGROUND_TYPE" val="general"/>
  <p:tag name="KSO_WM_SPECIAL_SOURCE" val="bdnull"/>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9.xml><?xml version="1.0" encoding="utf-8"?>
<p:tagLst xmlns:p="http://schemas.openxmlformats.org/presentationml/2006/main">
  <p:tag name="KSO_WM_SLIDE_BK_DARK_LIGHT" val=""/>
  <p:tag name="KSO_WM_SLIDE_BACKGROUND_TYPE" val="general"/>
  <p:tag name="KSO_WM_SPECIAL_SOURCE" val="bdnul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3.xml><?xml version="1.0" encoding="utf-8"?>
<p:tagLst xmlns:p="http://schemas.openxmlformats.org/presentationml/2006/main">
  <p:tag name="KSO_WM_SLIDE_BK_DARK_LIGHT" val=""/>
  <p:tag name="KSO_WM_SLIDE_BACKGROUND_TYPE" val="general"/>
  <p:tag name="KSO_WM_SPECIAL_SOURCE" val="bdnull"/>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7.xml><?xml version="1.0" encoding="utf-8"?>
<p:tagLst xmlns:p="http://schemas.openxmlformats.org/presentationml/2006/main">
  <p:tag name="KSO_WM_SLIDE_BK_DARK_LIGHT" val=""/>
  <p:tag name="KSO_WM_SLIDE_BACKGROUND_TYPE" val="general"/>
  <p:tag name="KSO_WM_SPECIAL_SOURCE" val="bdnull"/>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1.xml><?xml version="1.0" encoding="utf-8"?>
<p:tagLst xmlns:p="http://schemas.openxmlformats.org/presentationml/2006/main">
  <p:tag name="KSO_WM_SLIDE_BK_DARK_LIGHT" val=""/>
  <p:tag name="KSO_WM_SLIDE_BACKGROUND_TYPE" val="general"/>
  <p:tag name="KSO_WM_SPECIAL_SOURCE" val="bdnull"/>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5.xml><?xml version="1.0" encoding="utf-8"?>
<p:tagLst xmlns:p="http://schemas.openxmlformats.org/presentationml/2006/main">
  <p:tag name="KSO_WM_SLIDE_BK_DARK_LIGHT" val=""/>
  <p:tag name="KSO_WM_SLIDE_BACKGROUND_TYPE" val="general"/>
  <p:tag name="KSO_WM_SPECIAL_SOURCE" val="bdnull"/>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8.xml><?xml version="1.0" encoding="utf-8"?>
<p:tagLst xmlns:p="http://schemas.openxmlformats.org/presentationml/2006/main">
  <p:tag name="KSO_WM_SLIDE_BK_DARK_LIGHT" val=""/>
  <p:tag name="KSO_WM_SLIDE_BACKGROUND_TYPE" val="general"/>
  <p:tag name="KSO_WM_SPECIAL_SOURCE" val="bdnull"/>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2.xml><?xml version="1.0" encoding="utf-8"?>
<p:tagLst xmlns:p="http://schemas.openxmlformats.org/presentationml/2006/main">
  <p:tag name="KSO_WM_SLIDE_BK_DARK_LIGHT" val=""/>
  <p:tag name="KSO_WM_SLIDE_BACKGROUND_TYPE" val="general"/>
  <p:tag name="KSO_WM_SPECIAL_SOURCE" val="bdnull"/>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6.xml><?xml version="1.0" encoding="utf-8"?>
<p:tagLst xmlns:p="http://schemas.openxmlformats.org/presentationml/2006/main">
  <p:tag name="KSO_WM_SLIDE_BK_DARK_LIGHT" val=""/>
  <p:tag name="KSO_WM_SLIDE_BACKGROUND_TYPE" val="general"/>
  <p:tag name="KSO_WM_SPECIAL_SOURCE" val="bdnull"/>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SLIDE_BK_DARK_LIGHT" val=""/>
  <p:tag name="KSO_WM_SLIDE_BACKGROUND_TYPE" val="general"/>
  <p:tag name="KSO_WM_SPECIAL_SOURCE" val="bdnull"/>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4.xml><?xml version="1.0" encoding="utf-8"?>
<p:tagLst xmlns:p="http://schemas.openxmlformats.org/presentationml/2006/main">
  <p:tag name="KSO_WM_SLIDE_BK_DARK_LIGHT" val=""/>
  <p:tag name="KSO_WM_SLIDE_BACKGROUND_TYPE" val="general"/>
  <p:tag name="KSO_WM_SPECIAL_SOURCE" val="bdnull"/>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8.xml><?xml version="1.0" encoding="utf-8"?>
<p:tagLst xmlns:p="http://schemas.openxmlformats.org/presentationml/2006/main">
  <p:tag name="KSO_WM_SLIDE_BK_DARK_LIGHT" val=""/>
  <p:tag name="KSO_WM_SLIDE_BACKGROUND_TYPE" val="general"/>
  <p:tag name="KSO_WM_SPECIAL_SOURCE" val="bdnull"/>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2.xml><?xml version="1.0" encoding="utf-8"?>
<p:tagLst xmlns:p="http://schemas.openxmlformats.org/presentationml/2006/main">
  <p:tag name="KSO_WM_SLIDE_BK_DARK_LIGHT" val=""/>
  <p:tag name="KSO_WM_SLIDE_BACKGROUND_TYPE" val="general"/>
  <p:tag name="KSO_WM_SPECIAL_SOURCE" val="bdnull"/>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6.xml><?xml version="1.0" encoding="utf-8"?>
<p:tagLst xmlns:p="http://schemas.openxmlformats.org/presentationml/2006/main">
  <p:tag name="KSO_WM_SLIDE_BK_DARK_LIGHT" val=""/>
  <p:tag name="KSO_WM_SLIDE_BACKGROUND_TYPE" val="general"/>
  <p:tag name="KSO_WM_SPECIAL_SOURCE" val="bdnull"/>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SLIDE_BK_DARK_LIGHT" val=""/>
  <p:tag name="KSO_WM_SLIDE_BACKGROUND_TYPE" val="general"/>
  <p:tag name="KSO_WM_SPECIAL_SOURCE" val="bdnull"/>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4.xml><?xml version="1.0" encoding="utf-8"?>
<p:tagLst xmlns:p="http://schemas.openxmlformats.org/presentationml/2006/main">
  <p:tag name="KSO_WM_SLIDE_BK_DARK_LIGHT" val=""/>
  <p:tag name="KSO_WM_SLIDE_BACKGROUND_TYPE" val="general"/>
  <p:tag name="KSO_WM_SPECIAL_SOURCE" val="bdnull"/>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8.xml><?xml version="1.0" encoding="utf-8"?>
<p:tagLst xmlns:p="http://schemas.openxmlformats.org/presentationml/2006/main">
  <p:tag name="KSO_WM_SLIDE_BK_DARK_LIGHT" val=""/>
  <p:tag name="KSO_WM_SLIDE_BACKGROUND_TYPE" val="general"/>
  <p:tag name="KSO_WM_SPECIAL_SOURCE" val="bdnull"/>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2.xml><?xml version="1.0" encoding="utf-8"?>
<p:tagLst xmlns:p="http://schemas.openxmlformats.org/presentationml/2006/main">
  <p:tag name="KSO_WM_SLIDE_BK_DARK_LIGHT" val=""/>
  <p:tag name="KSO_WM_SLIDE_BACKGROUND_TYPE" val="general"/>
  <p:tag name="KSO_WM_SPECIAL_SOURCE" val="bdnull"/>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6.xml><?xml version="1.0" encoding="utf-8"?>
<p:tagLst xmlns:p="http://schemas.openxmlformats.org/presentationml/2006/main">
  <p:tag name="KSO_WM_SLIDE_BK_DARK_LIGHT" val=""/>
  <p:tag name="KSO_WM_SLIDE_BACKGROUND_TYPE" val="general"/>
  <p:tag name="KSO_WM_SPECIAL_SOURCE" val="bdnull"/>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SLIDE_BK_DARK_LIGHT" val=""/>
  <p:tag name="KSO_WM_SLIDE_BACKGROUND_TYPE" val="general"/>
  <p:tag name="KSO_WM_SPECIAL_SOURCE" val="bdnull"/>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4.xml><?xml version="1.0" encoding="utf-8"?>
<p:tagLst xmlns:p="http://schemas.openxmlformats.org/presentationml/2006/main">
  <p:tag name="KSO_WM_SLIDE_BK_DARK_LIGHT" val=""/>
  <p:tag name="KSO_WM_SLIDE_BACKGROUND_TYPE" val="general"/>
  <p:tag name="KSO_WM_SPECIAL_SOURCE" val="bdnul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8.xml><?xml version="1.0" encoding="utf-8"?>
<p:tagLst xmlns:p="http://schemas.openxmlformats.org/presentationml/2006/main">
  <p:tag name="KSO_WM_SLIDE_BK_DARK_LIGHT" val=""/>
  <p:tag name="KSO_WM_SLIDE_BACKGROUND_TYPE" val="general"/>
  <p:tag name="KSO_WM_SPECIAL_SOURCE" val="bdnull"/>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2.xml><?xml version="1.0" encoding="utf-8"?>
<p:tagLst xmlns:p="http://schemas.openxmlformats.org/presentationml/2006/main">
  <p:tag name="KSO_WM_SLIDE_BK_DARK_LIGHT" val=""/>
  <p:tag name="KSO_WM_SLIDE_BACKGROUND_TYPE" val="general"/>
  <p:tag name="KSO_WM_SPECIAL_SOURCE" val="bdnull"/>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6.xml><?xml version="1.0" encoding="utf-8"?>
<p:tagLst xmlns:p="http://schemas.openxmlformats.org/presentationml/2006/main">
  <p:tag name="KSO_WM_SLIDE_BK_DARK_LIGHT" val=""/>
  <p:tag name="KSO_WM_SLIDE_BACKGROUND_TYPE" val="general"/>
  <p:tag name="KSO_WM_SPECIAL_SOURCE" val="bdnull"/>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SLIDE_BK_DARK_LIGHT" val=""/>
  <p:tag name="KSO_WM_SLIDE_BACKGROUND_TYPE" val="general"/>
  <p:tag name="KSO_WM_SPECIAL_SOURCE" val="bdnull"/>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4.xml><?xml version="1.0" encoding="utf-8"?>
<p:tagLst xmlns:p="http://schemas.openxmlformats.org/presentationml/2006/main">
  <p:tag name="KSO_WM_SLIDE_BK_DARK_LIGHT" val=""/>
  <p:tag name="KSO_WM_SLIDE_BACKGROUND_TYPE" val="general"/>
  <p:tag name="KSO_WM_SPECIAL_SOURCE" val="bdnull"/>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7.xml><?xml version="1.0" encoding="utf-8"?>
<p:tagLst xmlns:p="http://schemas.openxmlformats.org/presentationml/2006/main">
  <p:tag name="KSO_WM_SLIDE_BK_DARK_LIGHT" val=""/>
  <p:tag name="KSO_WM_SLIDE_BACKGROUND_TYPE" val="general"/>
  <p:tag name="KSO_WM_SPECIAL_SOURCE" val="bdnull"/>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1.xml><?xml version="1.0" encoding="utf-8"?>
<p:tagLst xmlns:p="http://schemas.openxmlformats.org/presentationml/2006/main">
  <p:tag name="KSO_WM_SLIDE_BK_DARK_LIGHT" val=""/>
  <p:tag name="KSO_WM_SLIDE_BACKGROUND_TYPE" val="general"/>
  <p:tag name="KSO_WM_SPECIAL_SOURCE" val="bdnull"/>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5.xml><?xml version="1.0" encoding="utf-8"?>
<p:tagLst xmlns:p="http://schemas.openxmlformats.org/presentationml/2006/main">
  <p:tag name="KSO_WM_SLIDE_BK_DARK_LIGHT" val=""/>
  <p:tag name="KSO_WM_SLIDE_BACKGROUND_TYPE" val="general"/>
  <p:tag name="KSO_WM_SPECIAL_SOURCE" val="bdnull"/>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9.xml><?xml version="1.0" encoding="utf-8"?>
<p:tagLst xmlns:p="http://schemas.openxmlformats.org/presentationml/2006/main">
  <p:tag name="KSO_WM_SLIDE_BK_DARK_LIGHT" val=""/>
  <p:tag name="KSO_WM_SLIDE_BACKGROUND_TYPE" val="general"/>
  <p:tag name="KSO_WM_SPECIAL_SOURCE" val="bdnull"/>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3.xml><?xml version="1.0" encoding="utf-8"?>
<p:tagLst xmlns:p="http://schemas.openxmlformats.org/presentationml/2006/main">
  <p:tag name="KSO_WM_SLIDE_BK_DARK_LIGHT" val=""/>
  <p:tag name="KSO_WM_SLIDE_BACKGROUND_TYPE" val="general"/>
  <p:tag name="KSO_WM_SPECIAL_SOURCE" val="bdnull"/>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7.xml><?xml version="1.0" encoding="utf-8"?>
<p:tagLst xmlns:p="http://schemas.openxmlformats.org/presentationml/2006/main">
  <p:tag name="KSO_WM_SLIDE_BK_DARK_LIGHT" val=""/>
  <p:tag name="KSO_WM_SLIDE_BACKGROUND_TYPE" val="general"/>
  <p:tag name="KSO_WM_SPECIAL_SOURCE" val="bdnull"/>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1.xml><?xml version="1.0" encoding="utf-8"?>
<p:tagLst xmlns:p="http://schemas.openxmlformats.org/presentationml/2006/main">
  <p:tag name="KSO_WM_SLIDE_BK_DARK_LIGHT" val=""/>
  <p:tag name="KSO_WM_SLIDE_BACKGROUND_TYPE" val="general"/>
  <p:tag name="KSO_WM_SPECIAL_SOURCE" val="bdnull"/>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5.xml><?xml version="1.0" encoding="utf-8"?>
<p:tagLst xmlns:p="http://schemas.openxmlformats.org/presentationml/2006/main">
  <p:tag name="KSO_WM_SLIDE_BK_DARK_LIGHT" val=""/>
  <p:tag name="KSO_WM_SLIDE_BACKGROUND_TYPE" val="general"/>
  <p:tag name="KSO_WM_SPECIAL_SOURCE" val="bdnull"/>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9.xml><?xml version="1.0" encoding="utf-8"?>
<p:tagLst xmlns:p="http://schemas.openxmlformats.org/presentationml/2006/main">
  <p:tag name="KSO_WM_SLIDE_BK_DARK_LIGHT" val=""/>
  <p:tag name="KSO_WM_SLIDE_BACKGROUND_TYPE" val="general"/>
  <p:tag name="KSO_WM_SPECIAL_SOURCE" val="bdnul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3.xml><?xml version="1.0" encoding="utf-8"?>
<p:tagLst xmlns:p="http://schemas.openxmlformats.org/presentationml/2006/main">
  <p:tag name="KSO_WM_SLIDE_BK_DARK_LIGHT" val=""/>
  <p:tag name="KSO_WM_SLIDE_BACKGROUND_TYPE" val="general"/>
  <p:tag name="KSO_WM_SPECIAL_SOURCE" val="bdnull"/>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7.xml><?xml version="1.0" encoding="utf-8"?>
<p:tagLst xmlns:p="http://schemas.openxmlformats.org/presentationml/2006/main">
  <p:tag name="KSO_WM_SLIDE_BK_DARK_LIGHT" val=""/>
  <p:tag name="KSO_WM_SLIDE_BACKGROUND_TYPE" val="general"/>
  <p:tag name="KSO_WM_SPECIAL_SOURCE" val="bdnull"/>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1.xml><?xml version="1.0" encoding="utf-8"?>
<p:tagLst xmlns:p="http://schemas.openxmlformats.org/presentationml/2006/main">
  <p:tag name="KSO_WM_SLIDE_BK_DARK_LIGHT" val=""/>
  <p:tag name="KSO_WM_SLIDE_BACKGROUND_TYPE" val="general"/>
  <p:tag name="KSO_WM_SPECIAL_SOURCE" val="bdnull"/>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5.xml><?xml version="1.0" encoding="utf-8"?>
<p:tagLst xmlns:p="http://schemas.openxmlformats.org/presentationml/2006/main">
  <p:tag name="KSO_WM_SLIDE_BK_DARK_LIGHT" val=""/>
  <p:tag name="KSO_WM_SLIDE_BACKGROUND_TYPE" val="general"/>
  <p:tag name="KSO_WM_SPECIAL_SOURCE" val="bdnull"/>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9.xml><?xml version="1.0" encoding="utf-8"?>
<p:tagLst xmlns:p="http://schemas.openxmlformats.org/presentationml/2006/main">
  <p:tag name="KSO_WM_SLIDE_BK_DARK_LIGHT" val=""/>
  <p:tag name="KSO_WM_SLIDE_BACKGROUND_TYPE" val="general"/>
  <p:tag name="KSO_WM_SPECIAL_SOURCE" val="bdnull"/>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3.xml><?xml version="1.0" encoding="utf-8"?>
<p:tagLst xmlns:p="http://schemas.openxmlformats.org/presentationml/2006/main">
  <p:tag name="KSO_WM_SLIDE_BK_DARK_LIGHT" val=""/>
  <p:tag name="KSO_WM_SLIDE_BACKGROUND_TYPE" val="general"/>
  <p:tag name="KSO_WM_SPECIAL_SOURCE" val="bdnull"/>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7.xml><?xml version="1.0" encoding="utf-8"?>
<p:tagLst xmlns:p="http://schemas.openxmlformats.org/presentationml/2006/main">
  <p:tag name="KSO_WM_SLIDE_BK_DARK_LIGHT" val=""/>
  <p:tag name="KSO_WM_SLIDE_BACKGROUND_TYPE" val="general"/>
  <p:tag name="KSO_WM_SPECIAL_SOURCE" val="bdnull"/>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1.xml><?xml version="1.0" encoding="utf-8"?>
<p:tagLst xmlns:p="http://schemas.openxmlformats.org/presentationml/2006/main">
  <p:tag name="KSO_WM_SLIDE_BK_DARK_LIGHT" val=""/>
  <p:tag name="KSO_WM_SLIDE_BACKGROUND_TYPE" val="general"/>
  <p:tag name="KSO_WM_SPECIAL_SOURCE" val="bdnull"/>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5.xml><?xml version="1.0" encoding="utf-8"?>
<p:tagLst xmlns:p="http://schemas.openxmlformats.org/presentationml/2006/main">
  <p:tag name="KSO_WM_SLIDE_BK_DARK_LIGHT" val=""/>
  <p:tag name="KSO_WM_SLIDE_BACKGROUND_TYPE" val="general"/>
  <p:tag name="KSO_WM_SPECIAL_SOURCE" val="bdnull"/>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9.xml><?xml version="1.0" encoding="utf-8"?>
<p:tagLst xmlns:p="http://schemas.openxmlformats.org/presentationml/2006/main">
  <p:tag name="KSO_WM_SLIDE_BK_DARK_LIGHT" val=""/>
  <p:tag name="KSO_WM_SLIDE_BACKGROUND_TYPE" val="general"/>
  <p:tag name="KSO_WM_SPECIAL_SOURCE" val="bdnull"/>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3.xml><?xml version="1.0" encoding="utf-8"?>
<p:tagLst xmlns:p="http://schemas.openxmlformats.org/presentationml/2006/main">
  <p:tag name="KSO_WM_SLIDE_BK_DARK_LIGHT" val=""/>
  <p:tag name="KSO_WM_SLIDE_BACKGROUND_TYPE" val="general"/>
  <p:tag name="KSO_WM_SPECIAL_SOURCE" val="bdnull"/>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7.xml><?xml version="1.0" encoding="utf-8"?>
<p:tagLst xmlns:p="http://schemas.openxmlformats.org/presentationml/2006/main">
  <p:tag name="KSO_WM_SLIDE_BK_DARK_LIGHT" val=""/>
  <p:tag name="KSO_WM_SLIDE_BACKGROUND_TYPE" val="general"/>
  <p:tag name="KSO_WM_SPECIAL_SOURCE" val="bdnull"/>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Lst>
</file>

<file path=ppt/tags/tag6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1.xml><?xml version="1.0" encoding="utf-8"?>
<p:tagLst xmlns:p="http://schemas.openxmlformats.org/presentationml/2006/main">
  <p:tag name="KSO_WM_SLIDE_BK_DARK_LIGHT" val=""/>
  <p:tag name="KSO_WM_SLIDE_BACKGROUND_TYPE" val="general"/>
  <p:tag name="KSO_WM_SPECIAL_SOURCE" val="bdnull"/>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5.xml><?xml version="1.0" encoding="utf-8"?>
<p:tagLst xmlns:p="http://schemas.openxmlformats.org/presentationml/2006/main">
  <p:tag name="KSO_WM_SLIDE_BK_DARK_LIGHT" val=""/>
  <p:tag name="KSO_WM_SLIDE_BACKGROUND_TYPE" val="general"/>
  <p:tag name="KSO_WM_SPECIAL_SOURCE" val="bdnull"/>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9.xml><?xml version="1.0" encoding="utf-8"?>
<p:tagLst xmlns:p="http://schemas.openxmlformats.org/presentationml/2006/main">
  <p:tag name="KSO_WM_SLIDE_BK_DARK_LIGHT" val=""/>
  <p:tag name="KSO_WM_SLIDE_BACKGROUND_TYPE" val="general"/>
  <p:tag name="KSO_WM_SPECIAL_SOURCE" val="bdnull"/>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3.xml><?xml version="1.0" encoding="utf-8"?>
<p:tagLst xmlns:p="http://schemas.openxmlformats.org/presentationml/2006/main">
  <p:tag name="KSO_WM_SLIDE_BK_DARK_LIGHT" val=""/>
  <p:tag name="KSO_WM_SLIDE_BACKGROUND_TYPE" val="general"/>
  <p:tag name="KSO_WM_SPECIAL_SOURCE" val="bdnull"/>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7.xml><?xml version="1.0" encoding="utf-8"?>
<p:tagLst xmlns:p="http://schemas.openxmlformats.org/presentationml/2006/main">
  <p:tag name="KSO_WM_SLIDE_BK_DARK_LIGHT" val=""/>
  <p:tag name="KSO_WM_SLIDE_BACKGROUND_TYPE" val="general"/>
  <p:tag name="KSO_WM_SPECIAL_SOURCE" val="bdnull"/>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1.xml><?xml version="1.0" encoding="utf-8"?>
<p:tagLst xmlns:p="http://schemas.openxmlformats.org/presentationml/2006/main">
  <p:tag name="KSO_WM_SLIDE_BK_DARK_LIGHT" val=""/>
  <p:tag name="KSO_WM_SLIDE_BACKGROUND_TYPE" val="general"/>
  <p:tag name="KSO_WM_SPECIAL_SOURCE" val="bdnull"/>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5.xml><?xml version="1.0" encoding="utf-8"?>
<p:tagLst xmlns:p="http://schemas.openxmlformats.org/presentationml/2006/main">
  <p:tag name="KSO_WM_SLIDE_BK_DARK_LIGHT" val=""/>
  <p:tag name="KSO_WM_SLIDE_BACKGROUND_TYPE" val="general"/>
  <p:tag name="KSO_WM_SPECIAL_SOURCE" val="bdnull"/>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9.xml><?xml version="1.0" encoding="utf-8"?>
<p:tagLst xmlns:p="http://schemas.openxmlformats.org/presentationml/2006/main">
  <p:tag name="KSO_WM_SLIDE_BK_DARK_LIGHT" val=""/>
  <p:tag name="KSO_WM_SLIDE_BACKGROUND_TYPE" val="general"/>
  <p:tag name="KSO_WM_SPECIAL_SOURCE" val="bdnul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3.xml><?xml version="1.0" encoding="utf-8"?>
<p:tagLst xmlns:p="http://schemas.openxmlformats.org/presentationml/2006/main">
  <p:tag name="KSO_WM_SLIDE_BK_DARK_LIGHT" val=""/>
  <p:tag name="KSO_WM_SLIDE_BACKGROUND_TYPE" val="general"/>
  <p:tag name="KSO_WM_SPECIAL_SOURCE" val="bdnull"/>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7.xml><?xml version="1.0" encoding="utf-8"?>
<p:tagLst xmlns:p="http://schemas.openxmlformats.org/presentationml/2006/main">
  <p:tag name="KSO_WM_SLIDE_BK_DARK_LIGHT" val=""/>
  <p:tag name="KSO_WM_SLIDE_BACKGROUND_TYPE" val="general"/>
  <p:tag name="KSO_WM_SPECIAL_SOURCE" val="bdnull"/>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1.xml><?xml version="1.0" encoding="utf-8"?>
<p:tagLst xmlns:p="http://schemas.openxmlformats.org/presentationml/2006/main">
  <p:tag name="KSO_WM_SLIDE_BK_DARK_LIGHT" val=""/>
  <p:tag name="KSO_WM_SLIDE_BACKGROUND_TYPE" val="general"/>
  <p:tag name="KSO_WM_SPECIAL_SOURCE" val="bdnull"/>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5.xml><?xml version="1.0" encoding="utf-8"?>
<p:tagLst xmlns:p="http://schemas.openxmlformats.org/presentationml/2006/main">
  <p:tag name="KSO_WM_SLIDE_BK_DARK_LIGHT" val=""/>
  <p:tag name="KSO_WM_SLIDE_BACKGROUND_TYPE" val="general"/>
  <p:tag name="KSO_WM_SPECIAL_SOURCE" val="bdnull"/>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9.xml><?xml version="1.0" encoding="utf-8"?>
<p:tagLst xmlns:p="http://schemas.openxmlformats.org/presentationml/2006/main">
  <p:tag name="KSO_WM_SLIDE_BK_DARK_LIGHT" val=""/>
  <p:tag name="KSO_WM_SLIDE_BACKGROUND_TYPE" val="general"/>
  <p:tag name="KSO_WM_SPECIAL_SOURCE" val="bdnul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3.xml><?xml version="1.0" encoding="utf-8"?>
<p:tagLst xmlns:p="http://schemas.openxmlformats.org/presentationml/2006/main">
  <p:tag name="KSO_WM_SLIDE_BK_DARK_LIGHT" val=""/>
  <p:tag name="KSO_WM_SLIDE_BACKGROUND_TYPE" val="general"/>
  <p:tag name="KSO_WM_SPECIAL_SOURCE" val="bdnull"/>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7.xml><?xml version="1.0" encoding="utf-8"?>
<p:tagLst xmlns:p="http://schemas.openxmlformats.org/presentationml/2006/main">
  <p:tag name="KSO_WM_SLIDE_BK_DARK_LIGHT" val=""/>
  <p:tag name="KSO_WM_SLIDE_BACKGROUND_TYPE" val="general"/>
  <p:tag name="KSO_WM_SPECIAL_SOURCE" val="bdnull"/>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1.xml><?xml version="1.0" encoding="utf-8"?>
<p:tagLst xmlns:p="http://schemas.openxmlformats.org/presentationml/2006/main">
  <p:tag name="KSO_WM_SLIDE_BK_DARK_LIGHT" val=""/>
  <p:tag name="KSO_WM_SLIDE_BACKGROUND_TYPE" val="general"/>
  <p:tag name="KSO_WM_SPECIAL_SOURCE" val="bdnull"/>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5.xml><?xml version="1.0" encoding="utf-8"?>
<p:tagLst xmlns:p="http://schemas.openxmlformats.org/presentationml/2006/main">
  <p:tag name="KSO_WM_SLIDE_BK_DARK_LIGHT" val=""/>
  <p:tag name="KSO_WM_SLIDE_BACKGROUND_TYPE" val="general"/>
  <p:tag name="KSO_WM_SPECIAL_SOURCE" val="bdnull"/>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9.xml><?xml version="1.0" encoding="utf-8"?>
<p:tagLst xmlns:p="http://schemas.openxmlformats.org/presentationml/2006/main">
  <p:tag name="KSO_WM_SLIDE_BK_DARK_LIGHT" val=""/>
  <p:tag name="KSO_WM_SLIDE_BACKGROUND_TYPE" val="general"/>
  <p:tag name="KSO_WM_SPECIAL_SOURCE" val="bdnul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3.xml><?xml version="1.0" encoding="utf-8"?>
<p:tagLst xmlns:p="http://schemas.openxmlformats.org/presentationml/2006/main">
  <p:tag name="KSO_WM_SLIDE_BK_DARK_LIGHT" val=""/>
  <p:tag name="KSO_WM_SLIDE_BACKGROUND_TYPE" val="general"/>
  <p:tag name="KSO_WM_SPECIAL_SOURCE" val="bdnull"/>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7.xml><?xml version="1.0" encoding="utf-8"?>
<p:tagLst xmlns:p="http://schemas.openxmlformats.org/presentationml/2006/main">
  <p:tag name="KSO_WM_SLIDE_BK_DARK_LIGHT" val=""/>
  <p:tag name="KSO_WM_SLIDE_BACKGROUND_TYPE" val="general"/>
  <p:tag name="KSO_WM_SPECIAL_SOURCE" val="bdnull"/>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60.xml><?xml version="1.0" encoding="utf-8"?>
<p:tagLst xmlns:p="http://schemas.openxmlformats.org/presentationml/2006/main">
  <p:tag name="KSO_WM_SLIDE_BK_DARK_LIGHT" val=""/>
  <p:tag name="KSO_WM_SLIDE_BACKGROUND_TYPE" val="general"/>
  <p:tag name="KSO_WM_SPECIAL_SOURCE" val="bdnull"/>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4.xml><?xml version="1.0" encoding="utf-8"?>
<p:tagLst xmlns:p="http://schemas.openxmlformats.org/presentationml/2006/main">
  <p:tag name="KSO_WM_SLIDE_BK_DARK_LIGHT" val=""/>
  <p:tag name="KSO_WM_SLIDE_BACKGROUND_TYPE" val="general"/>
  <p:tag name="KSO_WM_SPECIAL_SOURCE" val="bdnull"/>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8.xml><?xml version="1.0" encoding="utf-8"?>
<p:tagLst xmlns:p="http://schemas.openxmlformats.org/presentationml/2006/main">
  <p:tag name="KSO_WM_SLIDE_BK_DARK_LIGHT" val=""/>
  <p:tag name="KSO_WM_SLIDE_BACKGROUND_TYPE" val="general"/>
  <p:tag name="KSO_WM_SPECIAL_SOURCE" val="bdnull"/>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2.xml><?xml version="1.0" encoding="utf-8"?>
<p:tagLst xmlns:p="http://schemas.openxmlformats.org/presentationml/2006/main">
  <p:tag name="KSO_WM_SLIDE_BK_DARK_LIGHT" val=""/>
  <p:tag name="KSO_WM_SLIDE_BACKGROUND_TYPE" val="general"/>
  <p:tag name="KSO_WM_SPECIAL_SOURCE" val="bdnull"/>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7.xml><?xml version="1.0" encoding="utf-8"?>
<p:tagLst xmlns:p="http://schemas.openxmlformats.org/presentationml/2006/main">
  <p:tag name="KSO_WM_SLIDE_BK_DARK_LIGHT" val=""/>
  <p:tag name="KSO_WM_SLIDE_BACKGROUND_TYPE" val="general"/>
  <p:tag name="KSO_WM_SPECIAL_SOURCE" val="bdnull"/>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1.xml><?xml version="1.0" encoding="utf-8"?>
<p:tagLst xmlns:p="http://schemas.openxmlformats.org/presentationml/2006/main">
  <p:tag name="KSO_WM_SLIDE_BK_DARK_LIGHT" val=""/>
  <p:tag name="KSO_WM_SLIDE_BACKGROUND_TYPE" val="general"/>
  <p:tag name="KSO_WM_SPECIAL_SOURCE" val="bdnull"/>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5.xml><?xml version="1.0" encoding="utf-8"?>
<p:tagLst xmlns:p="http://schemas.openxmlformats.org/presentationml/2006/main">
  <p:tag name="KSO_WM_SLIDE_BK_DARK_LIGHT" val=""/>
  <p:tag name="KSO_WM_SLIDE_BACKGROUND_TYPE" val="general"/>
  <p:tag name="KSO_WM_SPECIAL_SOURCE" val="bdnull"/>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9.xml><?xml version="1.0" encoding="utf-8"?>
<p:tagLst xmlns:p="http://schemas.openxmlformats.org/presentationml/2006/main">
  <p:tag name="KSO_WM_SLIDE_BK_DARK_LIGHT" val=""/>
  <p:tag name="KSO_WM_SLIDE_BACKGROUND_TYPE" val="general"/>
  <p:tag name="KSO_WM_SPECIAL_SOURCE" val="bdnull"/>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3.xml><?xml version="1.0" encoding="utf-8"?>
<p:tagLst xmlns:p="http://schemas.openxmlformats.org/presentationml/2006/main">
  <p:tag name="KSO_WM_SLIDE_BK_DARK_LIGHT" val=""/>
  <p:tag name="KSO_WM_SLIDE_BACKGROUND_TYPE" val="general"/>
  <p:tag name="KSO_WM_SPECIAL_SOURCE" val="bdnull"/>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7.xml><?xml version="1.0" encoding="utf-8"?>
<p:tagLst xmlns:p="http://schemas.openxmlformats.org/presentationml/2006/main">
  <p:tag name="KSO_WM_SLIDE_BK_DARK_LIGHT" val=""/>
  <p:tag name="KSO_WM_SLIDE_BACKGROUND_TYPE" val="general"/>
  <p:tag name="KSO_WM_SPECIAL_SOURCE" val="bdnull"/>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1.xml><?xml version="1.0" encoding="utf-8"?>
<p:tagLst xmlns:p="http://schemas.openxmlformats.org/presentationml/2006/main">
  <p:tag name="KSO_WM_SLIDE_BK_DARK_LIGHT" val=""/>
  <p:tag name="KSO_WM_SLIDE_BACKGROUND_TYPE" val="general"/>
  <p:tag name="KSO_WM_SPECIAL_SOURCE" val="bdnull"/>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5.xml><?xml version="1.0" encoding="utf-8"?>
<p:tagLst xmlns:p="http://schemas.openxmlformats.org/presentationml/2006/main">
  <p:tag name="KSO_WM_SLIDE_BK_DARK_LIGHT" val=""/>
  <p:tag name="KSO_WM_SLIDE_BACKGROUND_TYPE" val="general"/>
  <p:tag name="KSO_WM_SPECIAL_SOURCE" val="bdnull"/>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9.xml><?xml version="1.0" encoding="utf-8"?>
<p:tagLst xmlns:p="http://schemas.openxmlformats.org/presentationml/2006/main">
  <p:tag name="KSO_WM_SLIDE_BK_DARK_LIGHT" val=""/>
  <p:tag name="KSO_WM_SLIDE_BACKGROUND_TYPE" val="general"/>
  <p:tag name="KSO_WM_SPECIAL_SOURCE" val="bdnul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3.xml><?xml version="1.0" encoding="utf-8"?>
<p:tagLst xmlns:p="http://schemas.openxmlformats.org/presentationml/2006/main">
  <p:tag name="KSO_WM_SLIDE_BK_DARK_LIGHT" val=""/>
  <p:tag name="KSO_WM_SLIDE_BACKGROUND_TYPE" val="general"/>
  <p:tag name="KSO_WM_SPECIAL_SOURCE" val="bdnull"/>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7.xml><?xml version="1.0" encoding="utf-8"?>
<p:tagLst xmlns:p="http://schemas.openxmlformats.org/presentationml/2006/main">
  <p:tag name="KSO_WM_SLIDE_BK_DARK_LIGHT" val=""/>
  <p:tag name="KSO_WM_SLIDE_BACKGROUND_TYPE" val="general"/>
  <p:tag name="KSO_WM_SPECIAL_SOURCE" val="bdnull"/>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2.xml><?xml version="1.0" encoding="utf-8"?>
<p:tagLst xmlns:p="http://schemas.openxmlformats.org/presentationml/2006/main">
  <p:tag name="KSO_WM_SLIDE_BK_DARK_LIGHT" val=""/>
  <p:tag name="KSO_WM_SLIDE_BACKGROUND_TYPE" val="general"/>
  <p:tag name="KSO_WM_SPECIAL_SOURCE" val="bdnull"/>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6.xml><?xml version="1.0" encoding="utf-8"?>
<p:tagLst xmlns:p="http://schemas.openxmlformats.org/presentationml/2006/main">
  <p:tag name="KSO_WM_SLIDE_BK_DARK_LIGHT" val=""/>
  <p:tag name="KSO_WM_SLIDE_BACKGROUND_TYPE" val="general"/>
  <p:tag name="KSO_WM_SPECIAL_SOURCE" val="bdnull"/>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0.xml><?xml version="1.0" encoding="utf-8"?>
<p:tagLst xmlns:p="http://schemas.openxmlformats.org/presentationml/2006/main">
  <p:tag name="KSO_WM_SLIDE_BK_DARK_LIGHT" val=""/>
  <p:tag name="KSO_WM_SLIDE_BACKGROUND_TYPE" val="general"/>
  <p:tag name="KSO_WM_SPECIAL_SOURCE" val="bdnull"/>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4.xml><?xml version="1.0" encoding="utf-8"?>
<p:tagLst xmlns:p="http://schemas.openxmlformats.org/presentationml/2006/main">
  <p:tag name="KSO_WM_SLIDE_BK_DARK_LIGHT" val=""/>
  <p:tag name="KSO_WM_SLIDE_BACKGROUND_TYPE" val="general"/>
  <p:tag name="KSO_WM_SPECIAL_SOURCE" val="bdnull"/>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8.xml><?xml version="1.0" encoding="utf-8"?>
<p:tagLst xmlns:p="http://schemas.openxmlformats.org/presentationml/2006/main">
  <p:tag name="KSO_WM_SLIDE_BK_DARK_LIGHT" val=""/>
  <p:tag name="KSO_WM_SLIDE_BACKGROUND_TYPE" val="general"/>
  <p:tag name="KSO_WM_SPECIAL_SOURCE" val="bdnull"/>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2.xml><?xml version="1.0" encoding="utf-8"?>
<p:tagLst xmlns:p="http://schemas.openxmlformats.org/presentationml/2006/main">
  <p:tag name="KSO_WM_UNIT_TABLE_BEAUTIFY" val="smartTable{b27adc0a-8b9b-463f-8c8c-4ebb0b2968de}"/>
  <p:tag name="TABLE_ENDDRAG_ORIGIN_RECT" val="607*133"/>
  <p:tag name="TABLE_ENDDRAG_RECT" val="56*327*607*133"/>
</p:tagLst>
</file>

<file path=ppt/tags/tag8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4.xml><?xml version="1.0" encoding="utf-8"?>
<p:tagLst xmlns:p="http://schemas.openxmlformats.org/presentationml/2006/main">
  <p:tag name="KSO_WM_SLIDE_BK_DARK_LIGHT" val=""/>
  <p:tag name="KSO_WM_SLIDE_BACKGROUND_TYPE" val="general"/>
  <p:tag name="KSO_WM_SPECIAL_SOURCE" val="bdnull"/>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8.xml><?xml version="1.0" encoding="utf-8"?>
<p:tagLst xmlns:p="http://schemas.openxmlformats.org/presentationml/2006/main">
  <p:tag name="KSO_WM_SLIDE_BK_DARK_LIGHT" val=""/>
  <p:tag name="KSO_WM_SLIDE_BACKGROUND_TYPE" val="general"/>
  <p:tag name="KSO_WM_SPECIAL_SOURCE" val="bdnull"/>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2.xml><?xml version="1.0" encoding="utf-8"?>
<p:tagLst xmlns:p="http://schemas.openxmlformats.org/presentationml/2006/main">
  <p:tag name="KSO_WM_SLIDE_BK_DARK_LIGHT" val=""/>
  <p:tag name="KSO_WM_SLIDE_BACKGROUND_TYPE" val="general"/>
  <p:tag name="KSO_WM_SPECIAL_SOURCE" val="bdnull"/>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6.xml><?xml version="1.0" encoding="utf-8"?>
<p:tagLst xmlns:p="http://schemas.openxmlformats.org/presentationml/2006/main">
  <p:tag name="KSO_WM_SLIDE_BK_DARK_LIGHT" val=""/>
  <p:tag name="KSO_WM_SLIDE_BACKGROUND_TYPE" val="general"/>
  <p:tag name="KSO_WM_SPECIAL_SOURCE" val="bdnull"/>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9.xml><?xml version="1.0" encoding="utf-8"?>
<p:tagLst xmlns:p="http://schemas.openxmlformats.org/presentationml/2006/main">
  <p:tag name="KSO_WM_SLIDE_BK_DARK_LIGHT" val=""/>
  <p:tag name="KSO_WM_SLIDE_BACKGROUND_TYPE" val="general"/>
  <p:tag name="KSO_WM_SPECIAL_SOURCE" val="bdnull"/>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3.xml><?xml version="1.0" encoding="utf-8"?>
<p:tagLst xmlns:p="http://schemas.openxmlformats.org/presentationml/2006/main">
  <p:tag name="KSO_WM_SLIDE_BK_DARK_LIGHT" val=""/>
  <p:tag name="KSO_WM_SLIDE_BACKGROUND_TYPE" val="general"/>
  <p:tag name="KSO_WM_SPECIAL_SOURCE" val="bdnull"/>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7.xml><?xml version="1.0" encoding="utf-8"?>
<p:tagLst xmlns:p="http://schemas.openxmlformats.org/presentationml/2006/main">
  <p:tag name="KSO_WM_SLIDE_BK_DARK_LIGHT" val=""/>
  <p:tag name="KSO_WM_SLIDE_BACKGROUND_TYPE" val="general"/>
  <p:tag name="KSO_WM_SPECIAL_SOURCE" val="bdnull"/>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1.xml><?xml version="1.0" encoding="utf-8"?>
<p:tagLst xmlns:p="http://schemas.openxmlformats.org/presentationml/2006/main">
  <p:tag name="KSO_WM_SLIDE_BK_DARK_LIGHT" val=""/>
  <p:tag name="KSO_WM_SLIDE_BACKGROUND_TYPE" val="general"/>
  <p:tag name="KSO_WM_SPECIAL_SOURCE" val="bdnull"/>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5.xml><?xml version="1.0" encoding="utf-8"?>
<p:tagLst xmlns:p="http://schemas.openxmlformats.org/presentationml/2006/main">
  <p:tag name="KSO_WM_SLIDE_BK_DARK_LIGHT" val=""/>
  <p:tag name="KSO_WM_SLIDE_BACKGROUND_TYPE" val="general"/>
  <p:tag name="KSO_WM_SPECIAL_SOURCE" val="bdnull"/>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9.xml><?xml version="1.0" encoding="utf-8"?>
<p:tagLst xmlns:p="http://schemas.openxmlformats.org/presentationml/2006/main">
  <p:tag name="KSO_WM_SLIDE_BK_DARK_LIGHT" val=""/>
  <p:tag name="KSO_WM_SLIDE_BACKGROUND_TYPE" val="general"/>
  <p:tag name="KSO_WM_SPECIAL_SOURCE" val="bdnull"/>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3.xml><?xml version="1.0" encoding="utf-8"?>
<p:tagLst xmlns:p="http://schemas.openxmlformats.org/presentationml/2006/main">
  <p:tag name="KSO_WM_SLIDE_BK_DARK_LIGHT" val=""/>
  <p:tag name="KSO_WM_SLIDE_BACKGROUND_TYPE" val="general"/>
  <p:tag name="KSO_WM_SPECIAL_SOURCE" val="bdnull"/>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8.xml><?xml version="1.0" encoding="utf-8"?>
<p:tagLst xmlns:p="http://schemas.openxmlformats.org/presentationml/2006/main">
  <p:tag name="KSO_WM_SLIDE_BK_DARK_LIGHT" val=""/>
  <p:tag name="KSO_WM_SLIDE_BACKGROUND_TYPE" val="general"/>
  <p:tag name="KSO_WM_SPECIAL_SOURCE" val="bdnull"/>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2.xml><?xml version="1.0" encoding="utf-8"?>
<p:tagLst xmlns:p="http://schemas.openxmlformats.org/presentationml/2006/main">
  <p:tag name="KSO_WM_SLIDE_BK_DARK_LIGHT" val=""/>
  <p:tag name="KSO_WM_SLIDE_BACKGROUND_TYPE" val="general"/>
  <p:tag name="KSO_WM_SPECIAL_SOURCE" val="bdnull"/>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c7a069f-3368-4414-a6cd-bcb0189ecbb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24cb0a3-2439-4ef9-ba26-854408732579}"/>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6.xml><?xml version="1.0" encoding="utf-8"?>
<p:tagLst xmlns:p="http://schemas.openxmlformats.org/presentationml/2006/main">
  <p:tag name="KSO_WM_SLIDE_BK_DARK_LIGHT" val=""/>
  <p:tag name="KSO_WM_SLIDE_BACKGROUND_TYPE" val="general"/>
  <p:tag name="KSO_WM_SPECIAL_SOURCE" val="bdnull"/>
</p:tagLst>
</file>

<file path=ppt/tags/tag897.xml><?xml version="1.0" encoding="utf-8"?>
<p:tagLst xmlns:p="http://schemas.openxmlformats.org/presentationml/2006/main">
  <p:tag name="COMMONDATA" val="eyJoZGlkIjoiNTZiY2RjNzJjMmM2ZmZhNzlmNDVhYWUzMzhhYzNlNzYifQ=="/>
  <p:tag name="FULLTEXTBEAUTIFYED"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heme/theme1.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40213</Words>
  <Application>WPS 演示</Application>
  <PresentationFormat>全屏显示(4:3)</PresentationFormat>
  <Paragraphs>2430</Paragraphs>
  <Slides>195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195</vt:i4>
      </vt:variant>
    </vt:vector>
  </HeadingPairs>
  <TitlesOfParts>
    <vt:vector size="209" baseType="lpstr">
      <vt:lpstr>Arial</vt:lpstr>
      <vt:lpstr>宋体</vt:lpstr>
      <vt:lpstr>Wingdings</vt:lpstr>
      <vt:lpstr>等线</vt:lpstr>
      <vt:lpstr>微软雅黑</vt:lpstr>
      <vt:lpstr>等线 Light</vt:lpstr>
      <vt:lpstr>黑体</vt:lpstr>
      <vt:lpstr>汉仪旗黑-85S</vt:lpstr>
      <vt:lpstr>Arial Unicode MS</vt:lpstr>
      <vt:lpstr>隶书</vt:lpstr>
      <vt:lpstr>Times New Roman</vt:lpstr>
      <vt:lpstr>Calibri</vt:lpstr>
      <vt:lpstr>1_Office 主题​​</vt:lpstr>
      <vt:lpstr>Visio.Drawing.11</vt:lpstr>
      <vt:lpstr>第1章 面向对象开发方法</vt:lpstr>
      <vt:lpstr>第1章 面向对象开发方法</vt:lpstr>
      <vt:lpstr>1.1 对象及对象模型</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1.1.1 对象的基本概念</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1.1.2 对象模型的构成要素</vt:lpstr>
      <vt:lpstr>1.1.3 对象模型的主要优点</vt:lpstr>
      <vt:lpstr>1.1.3 对象模型的主要优点</vt:lpstr>
      <vt:lpstr>1.1.3 对象模型的主要优点</vt:lpstr>
      <vt:lpstr>1.1.3 对象模型的主要优点</vt:lpstr>
      <vt:lpstr>1.1.3 对象模型的主要优点</vt:lpstr>
      <vt:lpstr>1.1.3 对象模型的主要优点</vt:lpstr>
      <vt:lpstr>1.2 面向对象的软件开发</vt:lpstr>
      <vt:lpstr>1.2.1 典型的结构化开发方法</vt:lpstr>
      <vt:lpstr>1.2.1 典型的结构化开发方法</vt:lpstr>
      <vt:lpstr>1.2.1 典型的结构化开发方法</vt:lpstr>
      <vt:lpstr>1.2.1 典型的结构化开发方法</vt:lpstr>
      <vt:lpstr>1.2.1 典型的结构化开发方法</vt:lpstr>
      <vt:lpstr>1.2.1 典型的结构化开发方法</vt:lpstr>
      <vt:lpstr>1.2.1 典型的结构化开发方法</vt:lpstr>
      <vt:lpstr>1.2.1 典型的结构化开发方法</vt:lpstr>
      <vt:lpstr>1.2.1 典型的结构化开发方法</vt:lpstr>
      <vt:lpstr>1.2.1 典型的结构化开发方法</vt:lpstr>
      <vt:lpstr>1.2.1 典型的结构化开发方法</vt:lpstr>
      <vt:lpstr>1.2.1 典型的结构化开发方法</vt:lpstr>
      <vt:lpstr>1.2.2 面向对象方法的发展过程</vt:lpstr>
      <vt:lpstr>1.2.2 面向对象方法的发展过程</vt:lpstr>
      <vt:lpstr>1.2.2 面向对象方法的发展过程</vt:lpstr>
      <vt:lpstr>1.2.2 面向对象方法的发展过程</vt:lpstr>
      <vt:lpstr>1.2.2 面向对象方法的发展过程</vt:lpstr>
      <vt:lpstr>1.2.2 面向对象方法的发展过程</vt:lpstr>
      <vt:lpstr>1.2.2 面向对象方法的发展过程</vt:lpstr>
      <vt:lpstr>1.2.2 面向对象方法的发展过程</vt:lpstr>
      <vt:lpstr>1.2.2 面向对象方法的发展过程</vt:lpstr>
      <vt:lpstr>1.2.2 面向对象方法的发展过程</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1.2.3 面向对象程序设计语言</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1.2.4 典型的面向对象的开发方法</vt:lpstr>
      <vt:lpstr>1.3 面向对象软件开发过程</vt:lpstr>
      <vt:lpstr>1.3 面向对象软件开发过程</vt:lpstr>
      <vt:lpstr>1.3 面向对象软件开发过程</vt:lpstr>
      <vt:lpstr>1.3.1 面向对象分析</vt:lpstr>
      <vt:lpstr>1.3.1 面向对象分析</vt:lpstr>
      <vt:lpstr>1.3.1 面向对象分析</vt:lpstr>
      <vt:lpstr>1.3.1 面向对象分析</vt:lpstr>
      <vt:lpstr>1.3.1 面向对象分析</vt:lpstr>
      <vt:lpstr>1.3.1 面向对象分析</vt:lpstr>
      <vt:lpstr>1.3.1 面向对象分析</vt:lpstr>
      <vt:lpstr>1.3.2 面向对象设计</vt:lpstr>
      <vt:lpstr>1.3.2 面向对象设计</vt:lpstr>
      <vt:lpstr>1.3.2 面向对象设计</vt:lpstr>
      <vt:lpstr>1.3.3 OOA与OOD之间的关系</vt:lpstr>
      <vt:lpstr>1.3.3 OOA与OOD之间的关系</vt:lpstr>
      <vt:lpstr>1.3.3 OOA与OOD之间的关系</vt:lpstr>
      <vt:lpstr>1.3.3 OOA与OOD之间的关系</vt:lpstr>
      <vt:lpstr>1.4 面向对象分析设计实例</vt:lpstr>
      <vt:lpstr>1.4.1 问题定义</vt:lpstr>
      <vt:lpstr>1.4.1 问题定义</vt:lpstr>
      <vt:lpstr>1.4.1 问题定义</vt:lpstr>
      <vt:lpstr>1.4.2 需求分析</vt:lpstr>
      <vt:lpstr>1.4.2 需求分析</vt:lpstr>
      <vt:lpstr>1.4.2 需求分析</vt:lpstr>
      <vt:lpstr>1.4.2 需求分析</vt:lpstr>
      <vt:lpstr>1.4.2 需求分析</vt:lpstr>
      <vt:lpstr>1.4.2 需求分析</vt:lpstr>
      <vt:lpstr>1.4.2 需求分析</vt:lpstr>
      <vt:lpstr>1.4.2 需求分析</vt:lpstr>
      <vt:lpstr>1.4.2 需求分析</vt:lpstr>
      <vt:lpstr>1.4.3 软件结构设计</vt:lpstr>
      <vt:lpstr>PowerPoint 演示文稿</vt:lpstr>
      <vt:lpstr>1.4.3 软件结构设计</vt:lpstr>
      <vt:lpstr>1.4.3 软件结构设计</vt:lpstr>
      <vt:lpstr>1.4.4 软件行为建模</vt:lpstr>
      <vt:lpstr>1.4.4 软件行为建模</vt:lpstr>
      <vt:lpstr>1.4.4 软件行为建模</vt:lpstr>
      <vt:lpstr>1.4.4 软件行为建模</vt:lpstr>
      <vt:lpstr>1.4.4 软件行为建模</vt:lpstr>
      <vt:lpstr>1.5 小结</vt:lpstr>
      <vt:lpstr>1.5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108</cp:revision>
  <dcterms:created xsi:type="dcterms:W3CDTF">2019-12-18T01:40:00Z</dcterms:created>
  <dcterms:modified xsi:type="dcterms:W3CDTF">2022-07-22T02:05:46Z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37D490A88528433B96655E9BB5020024</vt:lpwstr>
  </property>
  <property fmtid="{D5CDD505-2E9C-101B-9397-08002B2CF9AE}" pid="3" name="KSOProductBuildVer">
    <vt:lpwstr>2052-11.1.0.11875</vt:lpwstr>
  </property>
</Properties>
</file>