
<file path=[Content_Types].xml><?xml version="1.0" encoding="utf-8"?>
<Types xmlns="http://schemas.openxmlformats.org/package/2006/content-types">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7" r:id="rId3"/>
  </p:sldMasterIdLst>
  <p:notesMasterIdLst>
    <p:notesMasterId r:id="rId86"/>
  </p:notesMasterIdLst>
  <p:sldIdLst>
    <p:sldId id="522" r:id="rId4"/>
    <p:sldId id="523" r:id="rId5"/>
    <p:sldId id="524" r:id="rId6"/>
    <p:sldId id="525" r:id="rId7"/>
    <p:sldId id="658" r:id="rId8"/>
    <p:sldId id="660" r:id="rId9"/>
    <p:sldId id="526" r:id="rId10"/>
    <p:sldId id="661" r:id="rId11"/>
    <p:sldId id="659" r:id="rId12"/>
    <p:sldId id="662" r:id="rId13"/>
    <p:sldId id="527" r:id="rId14"/>
    <p:sldId id="528" r:id="rId15"/>
    <p:sldId id="529" r:id="rId16"/>
    <p:sldId id="530" r:id="rId17"/>
    <p:sldId id="531" r:id="rId18"/>
    <p:sldId id="532" r:id="rId19"/>
    <p:sldId id="663" r:id="rId20"/>
    <p:sldId id="533" r:id="rId21"/>
    <p:sldId id="534" r:id="rId22"/>
    <p:sldId id="535" r:id="rId23"/>
    <p:sldId id="536" r:id="rId24"/>
    <p:sldId id="537" r:id="rId25"/>
    <p:sldId id="665" r:id="rId26"/>
    <p:sldId id="538" r:id="rId27"/>
    <p:sldId id="539" r:id="rId28"/>
    <p:sldId id="540" r:id="rId29"/>
    <p:sldId id="666" r:id="rId30"/>
    <p:sldId id="541" r:id="rId31"/>
    <p:sldId id="542" r:id="rId32"/>
    <p:sldId id="543" r:id="rId33"/>
    <p:sldId id="544" r:id="rId34"/>
    <p:sldId id="545" r:id="rId35"/>
    <p:sldId id="546" r:id="rId36"/>
    <p:sldId id="547" r:id="rId37"/>
    <p:sldId id="548" r:id="rId38"/>
    <p:sldId id="549" r:id="rId39"/>
    <p:sldId id="550" r:id="rId40"/>
    <p:sldId id="551" r:id="rId41"/>
    <p:sldId id="552" r:id="rId42"/>
    <p:sldId id="553" r:id="rId43"/>
    <p:sldId id="554" r:id="rId44"/>
    <p:sldId id="555" r:id="rId45"/>
    <p:sldId id="556" r:id="rId46"/>
    <p:sldId id="557" r:id="rId47"/>
    <p:sldId id="558" r:id="rId48"/>
    <p:sldId id="559" r:id="rId49"/>
    <p:sldId id="560" r:id="rId50"/>
    <p:sldId id="561" r:id="rId51"/>
    <p:sldId id="562" r:id="rId52"/>
    <p:sldId id="563" r:id="rId53"/>
    <p:sldId id="564" r:id="rId54"/>
    <p:sldId id="667" r:id="rId55"/>
    <p:sldId id="565" r:id="rId56"/>
    <p:sldId id="566" r:id="rId57"/>
    <p:sldId id="567" r:id="rId58"/>
    <p:sldId id="568" r:id="rId59"/>
    <p:sldId id="569" r:id="rId60"/>
    <p:sldId id="570" r:id="rId61"/>
    <p:sldId id="571" r:id="rId62"/>
    <p:sldId id="572" r:id="rId63"/>
    <p:sldId id="573" r:id="rId64"/>
    <p:sldId id="574" r:id="rId65"/>
    <p:sldId id="575" r:id="rId66"/>
    <p:sldId id="576" r:id="rId67"/>
    <p:sldId id="577" r:id="rId68"/>
    <p:sldId id="668" r:id="rId69"/>
    <p:sldId id="578" r:id="rId70"/>
    <p:sldId id="579" r:id="rId71"/>
    <p:sldId id="580" r:id="rId72"/>
    <p:sldId id="581" r:id="rId73"/>
    <p:sldId id="592" r:id="rId74"/>
    <p:sldId id="582" r:id="rId75"/>
    <p:sldId id="583" r:id="rId76"/>
    <p:sldId id="593" r:id="rId77"/>
    <p:sldId id="594" r:id="rId78"/>
    <p:sldId id="585" r:id="rId79"/>
    <p:sldId id="586" r:id="rId80"/>
    <p:sldId id="587" r:id="rId81"/>
    <p:sldId id="669" r:id="rId82"/>
    <p:sldId id="588" r:id="rId83"/>
    <p:sldId id="589" r:id="rId84"/>
    <p:sldId id="590" r:id="rId85"/>
  </p:sldIdLst>
  <p:sldSz cx="9144000" cy="6858000" type="screen4x3"/>
  <p:notesSz cx="6858000" cy="9144000"/>
  <p:custDataLst>
    <p:tags r:id="rId9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74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0" Type="http://schemas.openxmlformats.org/officeDocument/2006/relationships/tags" Target="tags/tag583.xml"/><Relationship Id="rId9" Type="http://schemas.openxmlformats.org/officeDocument/2006/relationships/slide" Target="slides/slide6.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notesMaster" Target="notesMasters/notesMaster1.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B2BAC-0CD0-467E-A6D7-B5D2B64499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2AEB9-4F7C-4837-8385-6990463993E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0" Type="http://schemas.openxmlformats.org/officeDocument/2006/relationships/tags" Target="../tags/tag89.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0" Type="http://schemas.openxmlformats.org/officeDocument/2006/relationships/tags" Target="../tags/tag98.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0" Type="http://schemas.openxmlformats.org/officeDocument/2006/relationships/tags" Target="../tags/tag115.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3" Type="http://schemas.openxmlformats.org/officeDocument/2006/relationships/tags" Target="../tags/tag139.xml"/><Relationship Id="rId12" Type="http://schemas.openxmlformats.org/officeDocument/2006/relationships/tags" Target="../tags/tag138.xml"/><Relationship Id="rId11" Type="http://schemas.openxmlformats.org/officeDocument/2006/relationships/tags" Target="../tags/tag137.xml"/><Relationship Id="rId10" Type="http://schemas.openxmlformats.org/officeDocument/2006/relationships/tags" Target="../tags/tag13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tags" Target="../tags/tag163.xml"/><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171.xml"/><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7" Type="http://schemas.openxmlformats.org/officeDocument/2006/relationships/tags" Target="../tags/tag177.xml"/><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6" Type="http://schemas.openxmlformats.org/officeDocument/2006/relationships/tags" Target="../tags/tag182.xml"/><Relationship Id="rId5" Type="http://schemas.openxmlformats.org/officeDocument/2006/relationships/tags" Target="../tags/tag181.xml"/><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5" Type="http://schemas.openxmlformats.org/officeDocument/2006/relationships/tags" Target="../tags/tag186.xml"/><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tags" Target="../tags/tag193.xml"/><Relationship Id="rId7" Type="http://schemas.openxmlformats.org/officeDocument/2006/relationships/tags" Target="../tags/tag192.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7" Type="http://schemas.openxmlformats.org/officeDocument/2006/relationships/tags" Target="../tags/tag200.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207.xml"/><Relationship Id="rId7" Type="http://schemas.openxmlformats.org/officeDocument/2006/relationships/tags" Target="../tags/tag206.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15.xml"/><Relationship Id="rId8" Type="http://schemas.openxmlformats.org/officeDocument/2006/relationships/tags" Target="../tags/tag214.xml"/><Relationship Id="rId7" Type="http://schemas.openxmlformats.org/officeDocument/2006/relationships/tags" Target="../tags/tag213.xml"/><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0" Type="http://schemas.openxmlformats.org/officeDocument/2006/relationships/tags" Target="../tags/tag216.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tags" Target="../tags/tag222.xml"/><Relationship Id="rId6" Type="http://schemas.openxmlformats.org/officeDocument/2006/relationships/tags" Target="../tags/tag221.xml"/><Relationship Id="rId5" Type="http://schemas.openxmlformats.org/officeDocument/2006/relationships/tags" Target="../tags/tag220.xml"/><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0" Type="http://schemas.openxmlformats.org/officeDocument/2006/relationships/tags" Target="../tags/tag225.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3.xml"/><Relationship Id="rId8" Type="http://schemas.openxmlformats.org/officeDocument/2006/relationships/tags" Target="../tags/tag232.xml"/><Relationship Id="rId7" Type="http://schemas.openxmlformats.org/officeDocument/2006/relationships/tags" Target="../tags/tag231.xml"/><Relationship Id="rId6" Type="http://schemas.openxmlformats.org/officeDocument/2006/relationships/tags" Target="../tags/tag230.xml"/><Relationship Id="rId5" Type="http://schemas.openxmlformats.org/officeDocument/2006/relationships/tags" Target="../tags/tag229.xml"/><Relationship Id="rId4" Type="http://schemas.openxmlformats.org/officeDocument/2006/relationships/tags" Target="../tags/tag228.xml"/><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1.xml"/><Relationship Id="rId8" Type="http://schemas.openxmlformats.org/officeDocument/2006/relationships/tags" Target="../tags/tag240.xml"/><Relationship Id="rId7" Type="http://schemas.openxmlformats.org/officeDocument/2006/relationships/tags" Target="../tags/tag239.xml"/><Relationship Id="rId6" Type="http://schemas.openxmlformats.org/officeDocument/2006/relationships/tags" Target="../tags/tag238.xml"/><Relationship Id="rId5" Type="http://schemas.openxmlformats.org/officeDocument/2006/relationships/tags" Target="../tags/tag237.xml"/><Relationship Id="rId4" Type="http://schemas.openxmlformats.org/officeDocument/2006/relationships/tags" Target="../tags/tag236.xml"/><Relationship Id="rId3" Type="http://schemas.openxmlformats.org/officeDocument/2006/relationships/tags" Target="../tags/tag235.xml"/><Relationship Id="rId2" Type="http://schemas.openxmlformats.org/officeDocument/2006/relationships/tags" Target="../tags/tag234.xml"/><Relationship Id="rId10" Type="http://schemas.openxmlformats.org/officeDocument/2006/relationships/tags" Target="../tags/tag242.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7" Type="http://schemas.openxmlformats.org/officeDocument/2006/relationships/tags" Target="../tags/tag248.xml"/><Relationship Id="rId6" Type="http://schemas.openxmlformats.org/officeDocument/2006/relationships/tags" Target="../tags/tag247.xml"/><Relationship Id="rId5" Type="http://schemas.openxmlformats.org/officeDocument/2006/relationships/tags" Target="../tags/tag246.xml"/><Relationship Id="rId4" Type="http://schemas.openxmlformats.org/officeDocument/2006/relationships/tags" Target="../tags/tag245.xml"/><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03835" y="838200"/>
            <a:ext cx="8762365" cy="49009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solidFill>
                <a:schemeClr val="lt1"/>
              </a:solidFill>
              <a:highlight>
                <a:srgbClr val="1171F1"/>
              </a:highlight>
            </a:endParaRPr>
          </a:p>
        </p:txBody>
      </p:sp>
      <p:sp>
        <p:nvSpPr>
          <p:cNvPr id="8" name="任意形状 8"/>
          <p:cNvSpPr/>
          <p:nvPr userDrawn="1">
            <p:custDataLst>
              <p:tags r:id="rId3"/>
            </p:custDataLst>
          </p:nvPr>
        </p:nvSpPr>
        <p:spPr>
          <a:xfrm>
            <a:off x="7117678" y="621663"/>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9" name="任意形状 9"/>
          <p:cNvSpPr/>
          <p:nvPr userDrawn="1">
            <p:custDataLst>
              <p:tags r:id="rId4"/>
            </p:custDataLst>
          </p:nvPr>
        </p:nvSpPr>
        <p:spPr>
          <a:xfrm rot="10800000">
            <a:off x="195761" y="2641685"/>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10" name="矩形 9"/>
          <p:cNvSpPr/>
          <p:nvPr userDrawn="1">
            <p:custDataLst>
              <p:tags r:id="rId5"/>
            </p:custDataLst>
          </p:nvPr>
        </p:nvSpPr>
        <p:spPr>
          <a:xfrm>
            <a:off x="7103269" y="6264275"/>
            <a:ext cx="1350169"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1" name="矩形 10"/>
          <p:cNvSpPr/>
          <p:nvPr userDrawn="1">
            <p:custDataLst>
              <p:tags r:id="rId6"/>
            </p:custDataLst>
          </p:nvPr>
        </p:nvSpPr>
        <p:spPr>
          <a:xfrm flipV="1">
            <a:off x="562928" y="6315075"/>
            <a:ext cx="53673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2" name="矩形 11"/>
          <p:cNvSpPr/>
          <p:nvPr userDrawn="1">
            <p:custDataLst>
              <p:tags r:id="rId7"/>
            </p:custDataLst>
          </p:nvPr>
        </p:nvSpPr>
        <p:spPr>
          <a:xfrm>
            <a:off x="1166336" y="6316345"/>
            <a:ext cx="66675"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3" name="矩形 12"/>
          <p:cNvSpPr/>
          <p:nvPr userDrawn="1">
            <p:custDataLst>
              <p:tags r:id="rId8"/>
            </p:custDataLst>
          </p:nvPr>
        </p:nvSpPr>
        <p:spPr>
          <a:xfrm>
            <a:off x="1298258" y="6316345"/>
            <a:ext cx="19002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6" name="日期占位符 15"/>
          <p:cNvSpPr>
            <a:spLocks noGrp="1"/>
          </p:cNvSpPr>
          <p:nvPr>
            <p:ph type="dt" sz="half" idx="10"/>
            <p:custDataLst>
              <p:tags r:id="rId9"/>
            </p:custDataLst>
          </p:nvPr>
        </p:nvSpPr>
        <p:spPr>
          <a:xfrm>
            <a:off x="659807" y="6389433"/>
            <a:ext cx="2025000" cy="237600"/>
          </a:xfrm>
        </p:spPr>
        <p:txBody>
          <a:bodyPr/>
          <a:lstStyle/>
          <a:p>
            <a:r>
              <a:rPr lang="zh-CN" altLang="en-US" smtClean="0"/>
              <a:t>2022年7月</a:t>
            </a:r>
            <a:endParaRPr lang="zh-CN" altLang="en-US"/>
          </a:p>
        </p:txBody>
      </p:sp>
      <p:sp>
        <p:nvSpPr>
          <p:cNvPr id="17" name="页脚占位符 16"/>
          <p:cNvSpPr>
            <a:spLocks noGrp="1"/>
          </p:cNvSpPr>
          <p:nvPr>
            <p:ph type="ftr" sz="quarter" idx="11"/>
            <p:custDataLst>
              <p:tags r:id="rId10"/>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18" name="灯片编号占位符 17"/>
          <p:cNvSpPr>
            <a:spLocks noGrp="1"/>
          </p:cNvSpPr>
          <p:nvPr>
            <p:ph type="sldNum" sz="quarter" idx="12"/>
            <p:custDataLst>
              <p:tags r:id="rId11"/>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662940" y="1046480"/>
            <a:ext cx="7628890" cy="1422400"/>
          </a:xfrm>
        </p:spPr>
        <p:txBody>
          <a:bodyPr lIns="91440" tIns="45720" rIns="91440" bIns="0" anchor="b" anchorCtr="0">
            <a:normAutofit/>
          </a:bodyPr>
          <a:lstStyle>
            <a:lvl1pPr algn="l">
              <a:defRPr sz="4000" b="1" spc="600" baseline="0">
                <a:latin typeface="Arial" panose="020B0604020202020204" pitchFamily="34" charset="0"/>
              </a:defRPr>
            </a:lvl1pPr>
          </a:lstStyle>
          <a:p>
            <a:r>
              <a:rPr lang="zh-CN" altLang="en-US" dirty="0"/>
              <a:t>单击此处编辑标题</a:t>
            </a:r>
            <a:endParaRPr lang="zh-CN" altLang="en-US" dirty="0"/>
          </a:p>
        </p:txBody>
      </p:sp>
      <p:sp>
        <p:nvSpPr>
          <p:cNvPr id="5" name="文本占位符 4"/>
          <p:cNvSpPr>
            <a:spLocks noGrp="1"/>
          </p:cNvSpPr>
          <p:nvPr>
            <p:ph type="body" sz="quarter" idx="13" hasCustomPrompt="1"/>
            <p:custDataLst>
              <p:tags r:id="rId13"/>
            </p:custDataLst>
          </p:nvPr>
        </p:nvSpPr>
        <p:spPr>
          <a:xfrm>
            <a:off x="662940" y="2967990"/>
            <a:ext cx="7628890" cy="2368550"/>
          </a:xfrm>
        </p:spPr>
        <p:txBody>
          <a:bodyPr lIns="91440" tIns="45720" rIns="91440" bIns="45720">
            <a:normAutofit/>
          </a:bodyPr>
          <a:lstStyle>
            <a:lvl1pPr marL="0" indent="0">
              <a:buNone/>
              <a:defRPr sz="135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99549" y="1018064"/>
            <a:ext cx="8762524" cy="4226243"/>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9" name="矩形 8"/>
          <p:cNvSpPr/>
          <p:nvPr userDrawn="1">
            <p:custDataLst>
              <p:tags r:id="rId3"/>
            </p:custDataLst>
          </p:nvPr>
        </p:nvSpPr>
        <p:spPr>
          <a:xfrm>
            <a:off x="1066800" y="4065588"/>
            <a:ext cx="3962400" cy="9525"/>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任意形状 8"/>
          <p:cNvSpPr/>
          <p:nvPr userDrawn="1">
            <p:custDataLst>
              <p:tags r:id="rId4"/>
            </p:custDataLst>
          </p:nvPr>
        </p:nvSpPr>
        <p:spPr>
          <a:xfrm>
            <a:off x="7110534" y="61340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8" name="任意形状 9"/>
          <p:cNvSpPr/>
          <p:nvPr userDrawn="1">
            <p:custDataLst>
              <p:tags r:id="rId5"/>
            </p:custDataLst>
          </p:nvPr>
        </p:nvSpPr>
        <p:spPr>
          <a:xfrm rot="10800000">
            <a:off x="195761" y="4343043"/>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6"/>
            </p:custDataLst>
          </p:nvPr>
        </p:nvSpPr>
        <p:spPr>
          <a:xfrm>
            <a:off x="990599" y="2577631"/>
            <a:ext cx="4990201" cy="1205503"/>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54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3"/>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502411" y="498476"/>
            <a:ext cx="8139178" cy="331473"/>
          </a:xfrm>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4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矩形 7"/>
          <p:cNvSpPr/>
          <p:nvPr userDrawn="1">
            <p:custDataLst>
              <p:tags r:id="rId3"/>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 name="标题 1"/>
          <p:cNvSpPr>
            <a:spLocks noGrp="1"/>
          </p:cNvSpPr>
          <p:nvPr>
            <p:ph type="title" hasCustomPrompt="1"/>
            <p:custDataLst>
              <p:tags r:id="rId4"/>
            </p:custDataLst>
          </p:nvPr>
        </p:nvSpPr>
        <p:spPr>
          <a:xfrm>
            <a:off x="961200" y="1339650"/>
            <a:ext cx="7219800" cy="542700"/>
          </a:xfrm>
        </p:spPr>
        <p:txBody>
          <a:bodyPr anchor="ctr">
            <a:normAutofit/>
          </a:bodyPr>
          <a:lstStyle>
            <a:lvl1pP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dirty="0">
              <a:sym typeface="+mn-ea"/>
            </a:endParaRPr>
          </a:p>
        </p:txBody>
      </p:sp>
      <p:sp>
        <p:nvSpPr>
          <p:cNvPr id="6" name="任意形状 8"/>
          <p:cNvSpPr/>
          <p:nvPr userDrawn="1">
            <p:custDataLst>
              <p:tags r:id="rId3"/>
            </p:custDataLst>
          </p:nvPr>
        </p:nvSpPr>
        <p:spPr>
          <a:xfrm rot="16200000">
            <a:off x="-1" y="4183"/>
            <a:ext cx="1741805"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10" name="任意形状 9"/>
          <p:cNvSpPr/>
          <p:nvPr userDrawn="1">
            <p:custDataLst>
              <p:tags r:id="rId4"/>
            </p:custDataLst>
          </p:nvPr>
        </p:nvSpPr>
        <p:spPr>
          <a:xfrm rot="10800000">
            <a:off x="0" y="5913755"/>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5"/>
            </p:custDataLst>
          </p:nvPr>
        </p:nvSpPr>
        <p:spPr>
          <a:xfrm>
            <a:off x="437400" y="880650"/>
            <a:ext cx="2970000" cy="661500"/>
          </a:xfrm>
        </p:spPr>
        <p:txBody>
          <a:bodyPr anchor="ctr">
            <a:normAutofit/>
          </a:bodyPr>
          <a:lstStyle>
            <a:lvl1pPr>
              <a:defRPr sz="2025"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8" name="任意形状 9"/>
          <p:cNvSpPr/>
          <p:nvPr userDrawn="1">
            <p:custDataLst>
              <p:tags r:id="rId3"/>
            </p:custDataLst>
          </p:nvPr>
        </p:nvSpPr>
        <p:spPr>
          <a:xfrm rot="16200000">
            <a:off x="-2357" y="0"/>
            <a:ext cx="1243965"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4"/>
            </p:custDataLst>
          </p:nvPr>
        </p:nvSpPr>
        <p:spPr>
          <a:xfrm>
            <a:off x="7758589" y="0"/>
            <a:ext cx="1385411"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5"/>
            </p:custDataLst>
          </p:nvPr>
        </p:nvSpPr>
        <p:spPr>
          <a:xfrm>
            <a:off x="459000" y="859500"/>
            <a:ext cx="8232300" cy="469800"/>
          </a:xfrm>
        </p:spPr>
        <p:txBody>
          <a:bodyPr anchor="ctr">
            <a:normAutofit/>
          </a:bodyPr>
          <a:lstStyle>
            <a:lvl1pPr algn="ctr">
              <a:defRPr sz="202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858" y="5029201"/>
            <a:ext cx="9144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10" name="任意形状 9"/>
          <p:cNvSpPr/>
          <p:nvPr userDrawn="1">
            <p:custDataLst>
              <p:tags r:id="rId3"/>
            </p:custDataLst>
          </p:nvPr>
        </p:nvSpPr>
        <p:spPr>
          <a:xfrm rot="10800000">
            <a:off x="2857" y="5905500"/>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453600" y="740250"/>
            <a:ext cx="8232300" cy="423900"/>
          </a:xfrm>
        </p:spPr>
        <p:txBody>
          <a:bodyPr anchor="ctr">
            <a:normAutofit/>
          </a:bodyPr>
          <a:lstStyle>
            <a:lvl1pPr algn="ct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9144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3"/>
            </p:custDataLst>
          </p:nvPr>
        </p:nvSpPr>
        <p:spPr>
          <a:xfrm>
            <a:off x="434816" y="258207"/>
            <a:ext cx="8278178" cy="391001"/>
          </a:xfrm>
        </p:spPr>
        <p:txBody>
          <a:bodyPr>
            <a:noAutofit/>
          </a:bodyPr>
          <a:lstStyle>
            <a:lvl1pPr>
              <a:defRPr sz="157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434700" y="2025000"/>
            <a:ext cx="40068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429300" y="4914450"/>
            <a:ext cx="40068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9900" y="4910850"/>
            <a:ext cx="40257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hasCustomPrompt="1"/>
            <p:custDataLst>
              <p:tags r:id="rId3"/>
            </p:custDataLst>
          </p:nvPr>
        </p:nvSpPr>
        <p:spPr>
          <a:xfrm>
            <a:off x="1142100" y="1637550"/>
            <a:ext cx="6858000" cy="1790100"/>
          </a:xfrm>
        </p:spPr>
        <p:txBody>
          <a:bodyPr anchor="b">
            <a:normAutofit/>
          </a:bodyPr>
          <a:lstStyle>
            <a:lvl1pPr algn="ctr">
              <a:defRPr sz="3375"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141810" y="4069800"/>
            <a:ext cx="6858000" cy="1242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03835" y="838200"/>
            <a:ext cx="8762365" cy="49009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solidFill>
                <a:schemeClr val="lt1"/>
              </a:solidFill>
              <a:highlight>
                <a:srgbClr val="1171F1"/>
              </a:highlight>
            </a:endParaRPr>
          </a:p>
        </p:txBody>
      </p:sp>
      <p:sp>
        <p:nvSpPr>
          <p:cNvPr id="8" name="任意形状 8"/>
          <p:cNvSpPr/>
          <p:nvPr userDrawn="1">
            <p:custDataLst>
              <p:tags r:id="rId3"/>
            </p:custDataLst>
          </p:nvPr>
        </p:nvSpPr>
        <p:spPr>
          <a:xfrm>
            <a:off x="7117678" y="621663"/>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9" name="任意形状 9"/>
          <p:cNvSpPr/>
          <p:nvPr userDrawn="1">
            <p:custDataLst>
              <p:tags r:id="rId4"/>
            </p:custDataLst>
          </p:nvPr>
        </p:nvSpPr>
        <p:spPr>
          <a:xfrm rot="10800000">
            <a:off x="195761" y="2641685"/>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10" name="矩形 9"/>
          <p:cNvSpPr/>
          <p:nvPr userDrawn="1">
            <p:custDataLst>
              <p:tags r:id="rId5"/>
            </p:custDataLst>
          </p:nvPr>
        </p:nvSpPr>
        <p:spPr>
          <a:xfrm>
            <a:off x="7103269" y="6264275"/>
            <a:ext cx="1350169"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1" name="矩形 10"/>
          <p:cNvSpPr/>
          <p:nvPr userDrawn="1">
            <p:custDataLst>
              <p:tags r:id="rId6"/>
            </p:custDataLst>
          </p:nvPr>
        </p:nvSpPr>
        <p:spPr>
          <a:xfrm flipV="1">
            <a:off x="562928" y="6315075"/>
            <a:ext cx="53673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2" name="矩形 11"/>
          <p:cNvSpPr/>
          <p:nvPr userDrawn="1">
            <p:custDataLst>
              <p:tags r:id="rId7"/>
            </p:custDataLst>
          </p:nvPr>
        </p:nvSpPr>
        <p:spPr>
          <a:xfrm>
            <a:off x="1166336" y="6316345"/>
            <a:ext cx="66675"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3" name="矩形 12"/>
          <p:cNvSpPr/>
          <p:nvPr userDrawn="1">
            <p:custDataLst>
              <p:tags r:id="rId8"/>
            </p:custDataLst>
          </p:nvPr>
        </p:nvSpPr>
        <p:spPr>
          <a:xfrm>
            <a:off x="1298258" y="6316345"/>
            <a:ext cx="19002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6" name="日期占位符 15"/>
          <p:cNvSpPr>
            <a:spLocks noGrp="1"/>
          </p:cNvSpPr>
          <p:nvPr>
            <p:ph type="dt" sz="half" idx="10"/>
            <p:custDataLst>
              <p:tags r:id="rId9"/>
            </p:custDataLst>
          </p:nvPr>
        </p:nvSpPr>
        <p:spPr>
          <a:xfrm>
            <a:off x="659807" y="6389433"/>
            <a:ext cx="2025000" cy="237600"/>
          </a:xfrm>
        </p:spPr>
        <p:txBody>
          <a:bodyPr/>
          <a:lstStyle/>
          <a:p>
            <a:r>
              <a:rPr lang="zh-CN" altLang="en-US" smtClean="0"/>
              <a:t>2022年7月</a:t>
            </a:r>
            <a:endParaRPr lang="zh-CN" altLang="en-US"/>
          </a:p>
        </p:txBody>
      </p:sp>
      <p:sp>
        <p:nvSpPr>
          <p:cNvPr id="17" name="页脚占位符 16"/>
          <p:cNvSpPr>
            <a:spLocks noGrp="1"/>
          </p:cNvSpPr>
          <p:nvPr>
            <p:ph type="ftr" sz="quarter" idx="11"/>
            <p:custDataLst>
              <p:tags r:id="rId10"/>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18" name="灯片编号占位符 17"/>
          <p:cNvSpPr>
            <a:spLocks noGrp="1"/>
          </p:cNvSpPr>
          <p:nvPr>
            <p:ph type="sldNum" sz="quarter" idx="12"/>
            <p:custDataLst>
              <p:tags r:id="rId11"/>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662940" y="1046480"/>
            <a:ext cx="7628890" cy="1422400"/>
          </a:xfrm>
        </p:spPr>
        <p:txBody>
          <a:bodyPr lIns="91440" tIns="45720" rIns="91440" bIns="0" anchor="b" anchorCtr="0">
            <a:normAutofit/>
          </a:bodyPr>
          <a:lstStyle>
            <a:lvl1pPr algn="l">
              <a:defRPr sz="4000" b="1" spc="600" baseline="0">
                <a:latin typeface="Arial" panose="020B0604020202020204" pitchFamily="34" charset="0"/>
              </a:defRPr>
            </a:lvl1pPr>
          </a:lstStyle>
          <a:p>
            <a:r>
              <a:rPr lang="zh-CN" altLang="en-US" dirty="0"/>
              <a:t>单击此处编辑标题</a:t>
            </a:r>
            <a:endParaRPr lang="zh-CN" altLang="en-US" dirty="0"/>
          </a:p>
        </p:txBody>
      </p:sp>
      <p:sp>
        <p:nvSpPr>
          <p:cNvPr id="5" name="文本占位符 4"/>
          <p:cNvSpPr>
            <a:spLocks noGrp="1"/>
          </p:cNvSpPr>
          <p:nvPr>
            <p:ph type="body" sz="quarter" idx="13" hasCustomPrompt="1"/>
            <p:custDataLst>
              <p:tags r:id="rId13"/>
            </p:custDataLst>
          </p:nvPr>
        </p:nvSpPr>
        <p:spPr>
          <a:xfrm>
            <a:off x="662940" y="2967990"/>
            <a:ext cx="7628890" cy="2368550"/>
          </a:xfrm>
        </p:spPr>
        <p:txBody>
          <a:bodyPr lIns="91440" tIns="45720" rIns="91440" bIns="45720">
            <a:normAutofit/>
          </a:bodyPr>
          <a:lstStyle>
            <a:lvl1pPr marL="0" indent="0">
              <a:buNone/>
              <a:defRPr sz="135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285" y="488315"/>
            <a:ext cx="8139430" cy="680085"/>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3600" b="1" i="0" u="none" strike="noStrike" kern="1200" cap="none" spc="200" normalizeH="0" baseline="0" noProof="1" dirty="0">
                <a:solidFill>
                  <a:schemeClr val="accent1"/>
                </a:solidFill>
                <a:uFillTx/>
                <a:latin typeface="等线" panose="02010600030101010101" charset="-122"/>
                <a:ea typeface="等线" panose="02010600030101010101"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285" y="1341755"/>
            <a:ext cx="8139430" cy="4843780"/>
          </a:xfrm>
        </p:spPr>
        <p:txBody>
          <a:bodyPr vert="horz" lIns="101600" tIns="0" rIns="82550" bIns="0" rtlCol="0">
            <a:noAutofit/>
          </a:bodyPr>
          <a:lstStyle>
            <a:lvl1pPr marL="128905" marR="0" lvl="0" indent="0" algn="l" defTabSz="914400" rtl="0" eaLnBrk="1" fontAlgn="auto" latinLnBrk="0" hangingPunct="1">
              <a:lnSpc>
                <a:spcPct val="15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1pPr>
            <a:lvl2pPr marL="25781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2pPr>
            <a:lvl3pPr marL="514985"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3pPr>
            <a:lvl4pPr marL="77216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4pPr>
            <a:lvl5pPr marL="1029335"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285" y="488315"/>
            <a:ext cx="8139430" cy="680085"/>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3600" b="1" i="0" u="none" strike="noStrike" kern="1200" cap="none" spc="200" normalizeH="0" baseline="0" noProof="1" dirty="0">
                <a:solidFill>
                  <a:schemeClr val="accent1"/>
                </a:solidFill>
                <a:uFillTx/>
                <a:latin typeface="等线" panose="02010600030101010101" charset="-122"/>
                <a:ea typeface="等线" panose="02010600030101010101"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285" y="1341755"/>
            <a:ext cx="8139430" cy="4843780"/>
          </a:xfrm>
        </p:spPr>
        <p:txBody>
          <a:bodyPr vert="horz" lIns="101600" tIns="0" rIns="82550" bIns="0" rtlCol="0">
            <a:noAutofit/>
          </a:bodyPr>
          <a:lstStyle>
            <a:lvl1pPr marL="128905" marR="0" lvl="0" indent="0" algn="l" defTabSz="914400" rtl="0" eaLnBrk="1" fontAlgn="auto" latinLnBrk="0" hangingPunct="1">
              <a:lnSpc>
                <a:spcPct val="15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1pPr>
            <a:lvl2pPr marL="25781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2pPr>
            <a:lvl3pPr marL="514985"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3pPr>
            <a:lvl4pPr marL="77216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4pPr>
            <a:lvl5pPr marL="1029335"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9186863"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3"/>
            </p:custDataLst>
          </p:nvPr>
        </p:nvSpPr>
        <p:spPr>
          <a:xfrm>
            <a:off x="3507581" y="2175010"/>
            <a:ext cx="4682831" cy="691516"/>
          </a:xfrm>
        </p:spPr>
        <p:txBody>
          <a:bodyPr lIns="91440" tIns="45720" rIns="91440" bIns="0" anchor="b" anchorCtr="0">
            <a:normAutofit/>
          </a:bodyPr>
          <a:lstStyle>
            <a:lvl1pPr>
              <a:defRPr sz="304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3507581" y="3277722"/>
            <a:ext cx="4682831" cy="1050755"/>
          </a:xfrm>
        </p:spPr>
        <p:txBody>
          <a:bodyPr lIns="91440" tIns="0" rIns="91440" bIns="45720">
            <a:normAutofit/>
          </a:bodyPr>
          <a:lstStyle>
            <a:lvl1pPr marL="0" indent="0" eaLnBrk="1" fontAlgn="auto" latinLnBrk="0" hangingPunct="1">
              <a:buNone/>
              <a:defRPr kumimoji="0" lang="zh-CN" altLang="en-US" sz="1015"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7210" y="1626121"/>
            <a:ext cx="3962432" cy="404168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83920" y="1626121"/>
            <a:ext cx="3962432" cy="4041680"/>
          </a:xfrm>
        </p:spPr>
        <p:txBody>
          <a:bodyPr>
            <a:noAutofit/>
          </a:bodyPr>
          <a:lstStyle>
            <a:lvl1pPr>
              <a:defRPr sz="900" baseline="0">
                <a:solidFill>
                  <a:schemeClr val="tx1">
                    <a:lumMod val="75000"/>
                    <a:lumOff val="25000"/>
                  </a:schemeClr>
                </a:solidFill>
                <a:latin typeface="Arial" panose="020B0604020202020204" pitchFamily="34" charset="0"/>
                <a:ea typeface="微软雅黑" panose="020B0503020204020204" charset="-122"/>
              </a:defRPr>
            </a:lvl1pPr>
            <a:lvl2pPr>
              <a:defRPr sz="900" baseline="0">
                <a:solidFill>
                  <a:schemeClr val="tx1">
                    <a:lumMod val="75000"/>
                    <a:lumOff val="25000"/>
                  </a:schemeClr>
                </a:solidFill>
                <a:latin typeface="Arial" panose="020B0604020202020204" pitchFamily="34" charset="0"/>
                <a:ea typeface="微软雅黑" panose="020B0503020204020204" charset="-122"/>
              </a:defRPr>
            </a:lvl2pPr>
            <a:lvl3pPr>
              <a:defRPr sz="900" baseline="0">
                <a:solidFill>
                  <a:schemeClr val="tx1">
                    <a:lumMod val="75000"/>
                    <a:lumOff val="25000"/>
                  </a:schemeClr>
                </a:solidFill>
                <a:latin typeface="Arial" panose="020B0604020202020204" pitchFamily="34" charset="0"/>
                <a:ea typeface="微软雅黑" panose="020B0503020204020204" charset="-122"/>
              </a:defRPr>
            </a:lvl3pPr>
            <a:lvl4pPr>
              <a:defRPr sz="900" baseline="0">
                <a:solidFill>
                  <a:schemeClr val="tx1">
                    <a:lumMod val="75000"/>
                    <a:lumOff val="25000"/>
                  </a:schemeClr>
                </a:solidFill>
                <a:latin typeface="Arial" panose="020B0604020202020204" pitchFamily="34" charset="0"/>
                <a:ea typeface="微软雅黑" panose="020B0503020204020204" charset="-122"/>
              </a:defRPr>
            </a:lvl4pPr>
            <a:lvl5pPr>
              <a:defRPr sz="9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125"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2023369"/>
            <a:ext cx="3962400"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125"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2" y="2023369"/>
            <a:ext cx="3962432"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8" name="页脚占位符 7"/>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9" name="灯片编号占位符 8"/>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4"/>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mn-lt"/>
                <a:ea typeface="+mn-ea"/>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101600" tIns="0" rIns="82550" bIns="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dirty="0"/>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FABC47A4-756D-490B-A52F-7D9E2C9FC05F}" type="slidenum">
              <a:rPr lang="zh-CN" altLang="en-US" smtClean="0"/>
            </a:fld>
            <a:endParaRPr lang="zh-CN" altLang="en-US"/>
          </a:p>
        </p:txBody>
      </p:sp>
    </p:spTree>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99549" y="1018064"/>
            <a:ext cx="8762524" cy="4226243"/>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9" name="矩形 8"/>
          <p:cNvSpPr/>
          <p:nvPr userDrawn="1">
            <p:custDataLst>
              <p:tags r:id="rId3"/>
            </p:custDataLst>
          </p:nvPr>
        </p:nvSpPr>
        <p:spPr>
          <a:xfrm>
            <a:off x="1066800" y="4065588"/>
            <a:ext cx="3962400" cy="9525"/>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任意形状 8"/>
          <p:cNvSpPr/>
          <p:nvPr userDrawn="1">
            <p:custDataLst>
              <p:tags r:id="rId4"/>
            </p:custDataLst>
          </p:nvPr>
        </p:nvSpPr>
        <p:spPr>
          <a:xfrm>
            <a:off x="7110534" y="61340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8" name="任意形状 9"/>
          <p:cNvSpPr/>
          <p:nvPr userDrawn="1">
            <p:custDataLst>
              <p:tags r:id="rId5"/>
            </p:custDataLst>
          </p:nvPr>
        </p:nvSpPr>
        <p:spPr>
          <a:xfrm rot="10800000">
            <a:off x="195761" y="4343043"/>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6"/>
            </p:custDataLst>
          </p:nvPr>
        </p:nvSpPr>
        <p:spPr>
          <a:xfrm>
            <a:off x="990599" y="2577631"/>
            <a:ext cx="4990201" cy="1205503"/>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54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9186863"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3"/>
            </p:custDataLst>
          </p:nvPr>
        </p:nvSpPr>
        <p:spPr>
          <a:xfrm>
            <a:off x="3507581" y="2175010"/>
            <a:ext cx="4682831" cy="691516"/>
          </a:xfrm>
        </p:spPr>
        <p:txBody>
          <a:bodyPr lIns="91440" tIns="45720" rIns="91440" bIns="0" anchor="b" anchorCtr="0">
            <a:normAutofit/>
          </a:bodyPr>
          <a:lstStyle>
            <a:lvl1pPr>
              <a:defRPr sz="304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3507581" y="3277722"/>
            <a:ext cx="4682831" cy="1050755"/>
          </a:xfrm>
        </p:spPr>
        <p:txBody>
          <a:bodyPr lIns="91440" tIns="0" rIns="91440" bIns="45720">
            <a:normAutofit/>
          </a:bodyPr>
          <a:lstStyle>
            <a:lvl1pPr marL="0" indent="0" eaLnBrk="1" fontAlgn="auto" latinLnBrk="0" hangingPunct="1">
              <a:buNone/>
              <a:defRPr kumimoji="0" lang="zh-CN" altLang="en-US" sz="1015"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3"/>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502411" y="498476"/>
            <a:ext cx="8139178" cy="331473"/>
          </a:xfrm>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4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矩形 7"/>
          <p:cNvSpPr/>
          <p:nvPr userDrawn="1">
            <p:custDataLst>
              <p:tags r:id="rId3"/>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 name="标题 1"/>
          <p:cNvSpPr>
            <a:spLocks noGrp="1"/>
          </p:cNvSpPr>
          <p:nvPr>
            <p:ph type="title" hasCustomPrompt="1"/>
            <p:custDataLst>
              <p:tags r:id="rId4"/>
            </p:custDataLst>
          </p:nvPr>
        </p:nvSpPr>
        <p:spPr>
          <a:xfrm>
            <a:off x="961200" y="1339650"/>
            <a:ext cx="7219800" cy="542700"/>
          </a:xfrm>
        </p:spPr>
        <p:txBody>
          <a:bodyPr anchor="ctr">
            <a:normAutofit/>
          </a:bodyPr>
          <a:lstStyle>
            <a:lvl1pP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dirty="0">
              <a:sym typeface="+mn-ea"/>
            </a:endParaRPr>
          </a:p>
        </p:txBody>
      </p:sp>
      <p:sp>
        <p:nvSpPr>
          <p:cNvPr id="6" name="任意形状 8"/>
          <p:cNvSpPr/>
          <p:nvPr userDrawn="1">
            <p:custDataLst>
              <p:tags r:id="rId3"/>
            </p:custDataLst>
          </p:nvPr>
        </p:nvSpPr>
        <p:spPr>
          <a:xfrm rot="16200000">
            <a:off x="-1" y="4183"/>
            <a:ext cx="1741805"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10" name="任意形状 9"/>
          <p:cNvSpPr/>
          <p:nvPr userDrawn="1">
            <p:custDataLst>
              <p:tags r:id="rId4"/>
            </p:custDataLst>
          </p:nvPr>
        </p:nvSpPr>
        <p:spPr>
          <a:xfrm rot="10800000">
            <a:off x="0" y="5913755"/>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5"/>
            </p:custDataLst>
          </p:nvPr>
        </p:nvSpPr>
        <p:spPr>
          <a:xfrm>
            <a:off x="437400" y="880650"/>
            <a:ext cx="2970000" cy="661500"/>
          </a:xfrm>
        </p:spPr>
        <p:txBody>
          <a:bodyPr anchor="ctr">
            <a:normAutofit/>
          </a:bodyPr>
          <a:lstStyle>
            <a:lvl1pPr>
              <a:defRPr sz="2025"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8" name="任意形状 9"/>
          <p:cNvSpPr/>
          <p:nvPr userDrawn="1">
            <p:custDataLst>
              <p:tags r:id="rId3"/>
            </p:custDataLst>
          </p:nvPr>
        </p:nvSpPr>
        <p:spPr>
          <a:xfrm rot="16200000">
            <a:off x="-2357" y="0"/>
            <a:ext cx="1243965"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4"/>
            </p:custDataLst>
          </p:nvPr>
        </p:nvSpPr>
        <p:spPr>
          <a:xfrm>
            <a:off x="7758589" y="0"/>
            <a:ext cx="1385411"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5"/>
            </p:custDataLst>
          </p:nvPr>
        </p:nvSpPr>
        <p:spPr>
          <a:xfrm>
            <a:off x="459000" y="859500"/>
            <a:ext cx="8232300" cy="469800"/>
          </a:xfrm>
        </p:spPr>
        <p:txBody>
          <a:bodyPr anchor="ctr">
            <a:normAutofit/>
          </a:bodyPr>
          <a:lstStyle>
            <a:lvl1pPr algn="ctr">
              <a:defRPr sz="202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858" y="5029201"/>
            <a:ext cx="9144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10" name="任意形状 9"/>
          <p:cNvSpPr/>
          <p:nvPr userDrawn="1">
            <p:custDataLst>
              <p:tags r:id="rId3"/>
            </p:custDataLst>
          </p:nvPr>
        </p:nvSpPr>
        <p:spPr>
          <a:xfrm rot="10800000">
            <a:off x="2857" y="5905500"/>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453600" y="740250"/>
            <a:ext cx="8232300" cy="423900"/>
          </a:xfrm>
        </p:spPr>
        <p:txBody>
          <a:bodyPr anchor="ctr">
            <a:normAutofit/>
          </a:bodyPr>
          <a:lstStyle>
            <a:lvl1pPr algn="ct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9144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3"/>
            </p:custDataLst>
          </p:nvPr>
        </p:nvSpPr>
        <p:spPr>
          <a:xfrm>
            <a:off x="434816" y="258207"/>
            <a:ext cx="8278178" cy="391001"/>
          </a:xfrm>
        </p:spPr>
        <p:txBody>
          <a:bodyPr>
            <a:noAutofit/>
          </a:bodyPr>
          <a:lstStyle>
            <a:lvl1pPr>
              <a:defRPr sz="157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434700" y="2025000"/>
            <a:ext cx="40068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429300" y="4914450"/>
            <a:ext cx="40068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9900" y="4910850"/>
            <a:ext cx="40257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hasCustomPrompt="1"/>
            <p:custDataLst>
              <p:tags r:id="rId3"/>
            </p:custDataLst>
          </p:nvPr>
        </p:nvSpPr>
        <p:spPr>
          <a:xfrm>
            <a:off x="1142100" y="1637550"/>
            <a:ext cx="6858000" cy="1790100"/>
          </a:xfrm>
        </p:spPr>
        <p:txBody>
          <a:bodyPr anchor="b">
            <a:normAutofit/>
          </a:bodyPr>
          <a:lstStyle>
            <a:lvl1pPr algn="ctr">
              <a:defRPr sz="3375"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141810" y="4069800"/>
            <a:ext cx="6858000" cy="1242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7210" y="1626121"/>
            <a:ext cx="3962432" cy="404168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83920" y="1626121"/>
            <a:ext cx="3962432" cy="4041680"/>
          </a:xfrm>
        </p:spPr>
        <p:txBody>
          <a:bodyPr>
            <a:noAutofit/>
          </a:bodyPr>
          <a:lstStyle>
            <a:lvl1pPr>
              <a:defRPr sz="900" baseline="0">
                <a:solidFill>
                  <a:schemeClr val="tx1">
                    <a:lumMod val="75000"/>
                    <a:lumOff val="25000"/>
                  </a:schemeClr>
                </a:solidFill>
                <a:latin typeface="Arial" panose="020B0604020202020204" pitchFamily="34" charset="0"/>
                <a:ea typeface="微软雅黑" panose="020B0503020204020204" charset="-122"/>
              </a:defRPr>
            </a:lvl1pPr>
            <a:lvl2pPr>
              <a:defRPr sz="900" baseline="0">
                <a:solidFill>
                  <a:schemeClr val="tx1">
                    <a:lumMod val="75000"/>
                    <a:lumOff val="25000"/>
                  </a:schemeClr>
                </a:solidFill>
                <a:latin typeface="Arial" panose="020B0604020202020204" pitchFamily="34" charset="0"/>
                <a:ea typeface="微软雅黑" panose="020B0503020204020204" charset="-122"/>
              </a:defRPr>
            </a:lvl2pPr>
            <a:lvl3pPr>
              <a:defRPr sz="900" baseline="0">
                <a:solidFill>
                  <a:schemeClr val="tx1">
                    <a:lumMod val="75000"/>
                    <a:lumOff val="25000"/>
                  </a:schemeClr>
                </a:solidFill>
                <a:latin typeface="Arial" panose="020B0604020202020204" pitchFamily="34" charset="0"/>
                <a:ea typeface="微软雅黑" panose="020B0503020204020204" charset="-122"/>
              </a:defRPr>
            </a:lvl3pPr>
            <a:lvl4pPr>
              <a:defRPr sz="900" baseline="0">
                <a:solidFill>
                  <a:schemeClr val="tx1">
                    <a:lumMod val="75000"/>
                    <a:lumOff val="25000"/>
                  </a:schemeClr>
                </a:solidFill>
                <a:latin typeface="Arial" panose="020B0604020202020204" pitchFamily="34" charset="0"/>
                <a:ea typeface="微软雅黑" panose="020B0503020204020204" charset="-122"/>
              </a:defRPr>
            </a:lvl4pPr>
            <a:lvl5pPr>
              <a:defRPr sz="9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125"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2023369"/>
            <a:ext cx="3962400"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125"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2" y="2023369"/>
            <a:ext cx="3962432"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8" name="页脚占位符 7"/>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9" name="灯片编号占位符 8"/>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4"/>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mn-lt"/>
                <a:ea typeface="+mn-ea"/>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101600" tIns="0" rIns="82550" bIns="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dirty="0"/>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FABC47A4-756D-490B-A52F-7D9E2C9FC05F}" type="slidenum">
              <a:rPr lang="zh-CN" altLang="en-US" smtClean="0"/>
            </a:fld>
            <a:endParaRPr lang="zh-CN" alt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27.xml"/><Relationship Id="rId23" Type="http://schemas.openxmlformats.org/officeDocument/2006/relationships/tags" Target="../tags/tag126.xml"/><Relationship Id="rId22" Type="http://schemas.openxmlformats.org/officeDocument/2006/relationships/tags" Target="../tags/tag125.xml"/><Relationship Id="rId21" Type="http://schemas.openxmlformats.org/officeDocument/2006/relationships/tags" Target="../tags/tag124.xml"/><Relationship Id="rId20" Type="http://schemas.openxmlformats.org/officeDocument/2006/relationships/tags" Target="../tags/tag123.xml"/><Relationship Id="rId2" Type="http://schemas.openxmlformats.org/officeDocument/2006/relationships/slideLayout" Target="../slideLayouts/slideLayout2.xml"/><Relationship Id="rId19" Type="http://schemas.openxmlformats.org/officeDocument/2006/relationships/tags" Target="../tags/tag122.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5" Type="http://schemas.openxmlformats.org/officeDocument/2006/relationships/theme" Target="../theme/theme2.xml"/><Relationship Id="rId24" Type="http://schemas.openxmlformats.org/officeDocument/2006/relationships/tags" Target="../tags/tag254.xml"/><Relationship Id="rId23" Type="http://schemas.openxmlformats.org/officeDocument/2006/relationships/tags" Target="../tags/tag253.xml"/><Relationship Id="rId22" Type="http://schemas.openxmlformats.org/officeDocument/2006/relationships/tags" Target="../tags/tag252.xml"/><Relationship Id="rId21" Type="http://schemas.openxmlformats.org/officeDocument/2006/relationships/tags" Target="../tags/tag251.xml"/><Relationship Id="rId20" Type="http://schemas.openxmlformats.org/officeDocument/2006/relationships/tags" Target="../tags/tag250.xml"/><Relationship Id="rId2" Type="http://schemas.openxmlformats.org/officeDocument/2006/relationships/slideLayout" Target="../slideLayouts/slideLayout20.xml"/><Relationship Id="rId19" Type="http://schemas.openxmlformats.org/officeDocument/2006/relationships/tags" Target="../tags/tag249.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285" y="504825"/>
            <a:ext cx="8139430" cy="699770"/>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285" y="1402080"/>
            <a:ext cx="8139430" cy="4623435"/>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502327" y="6222875"/>
            <a:ext cx="2025000" cy="237600"/>
          </a:xfrm>
          <a:prstGeom prst="rect">
            <a:avLst/>
          </a:prstGeom>
        </p:spPr>
        <p:txBody>
          <a:bodyPr vert="horz" lIns="91440" tIns="45720" rIns="91440" bIns="45720" rtlCol="0" anchor="ctr">
            <a:normAutofit/>
          </a:bodyPr>
          <a:lstStyle>
            <a:lvl1pPr algn="l">
              <a:defRPr sz="675">
                <a:solidFill>
                  <a:schemeClr val="tx1">
                    <a:tint val="75000"/>
                  </a:schemeClr>
                </a:solidFill>
              </a:defRPr>
            </a:lvl1pPr>
          </a:lstStyle>
          <a:p>
            <a:r>
              <a:rPr lang="zh-CN" altLang="en-US" smtClean="0"/>
              <a:t>2022年7月</a:t>
            </a:r>
            <a:endParaRPr lang="zh-CN" altLang="en-US"/>
          </a:p>
        </p:txBody>
      </p:sp>
      <p:sp>
        <p:nvSpPr>
          <p:cNvPr id="5" name="页脚占位符 4"/>
          <p:cNvSpPr>
            <a:spLocks noGrp="1"/>
          </p:cNvSpPr>
          <p:nvPr>
            <p:ph type="ftr" sz="quarter" idx="3"/>
            <p:custDataLst>
              <p:tags r:id="rId22"/>
            </p:custDataLst>
          </p:nvPr>
        </p:nvSpPr>
        <p:spPr>
          <a:xfrm>
            <a:off x="3087000" y="6222875"/>
            <a:ext cx="2970000" cy="237600"/>
          </a:xfrm>
          <a:prstGeom prst="rect">
            <a:avLst/>
          </a:prstGeom>
        </p:spPr>
        <p:txBody>
          <a:bodyPr vert="horz" lIns="91440" tIns="45720" rIns="91440" bIns="45720" rtlCol="0" anchor="ctr">
            <a:normAutofit/>
          </a:bodyPr>
          <a:lstStyle>
            <a:lvl1pPr algn="ctr">
              <a:defRPr sz="675">
                <a:solidFill>
                  <a:schemeClr val="tx1">
                    <a:tint val="75000"/>
                  </a:schemeClr>
                </a:solidFill>
              </a:defRPr>
            </a:lvl1pPr>
          </a:lstStyle>
          <a:p>
            <a:r>
              <a:rPr lang="zh-CN" altLang="en-US" dirty="0"/>
              <a:t>辽宁科技大学计算机与软件工程学院</a:t>
            </a:r>
            <a:endParaRPr lang="zh-CN" altLang="en-US" dirty="0"/>
          </a:p>
        </p:txBody>
      </p:sp>
      <p:sp>
        <p:nvSpPr>
          <p:cNvPr id="6" name="灯片编号占位符 5"/>
          <p:cNvSpPr>
            <a:spLocks noGrp="1"/>
          </p:cNvSpPr>
          <p:nvPr>
            <p:ph type="sldNum" sz="quarter" idx="4"/>
            <p:custDataLst>
              <p:tags r:id="rId23"/>
            </p:custDataLst>
          </p:nvPr>
        </p:nvSpPr>
        <p:spPr>
          <a:xfrm>
            <a:off x="6616700" y="6222875"/>
            <a:ext cx="2025000" cy="237600"/>
          </a:xfrm>
          <a:prstGeom prst="rect">
            <a:avLst/>
          </a:prstGeom>
        </p:spPr>
        <p:txBody>
          <a:bodyPr vert="horz" lIns="91440" tIns="45720" rIns="91440" bIns="45720" rtlCol="0" anchor="ctr">
            <a:normAutofit/>
          </a:bodyPr>
          <a:lstStyle>
            <a:lvl1pPr algn="r">
              <a:defRPr sz="675">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p:txStyles>
    <p:titleStyle>
      <a:lvl1pPr algn="l" defTabSz="514350" rtl="0" eaLnBrk="1" fontAlgn="auto" latinLnBrk="0" hangingPunct="1">
        <a:lnSpc>
          <a:spcPct val="100000"/>
        </a:lnSpc>
        <a:spcBef>
          <a:spcPct val="0"/>
        </a:spcBef>
        <a:buNone/>
        <a:defRPr sz="4000" b="1" u="none" strike="noStrike" kern="1200" cap="none" spc="200" normalizeH="0" baseline="0">
          <a:solidFill>
            <a:schemeClr val="accent1"/>
          </a:solidFill>
          <a:uFillTx/>
          <a:latin typeface="黑体" panose="02010609060101010101" pitchFamily="49" charset="-122"/>
          <a:ea typeface="黑体" panose="02010609060101010101" pitchFamily="49" charset="-122"/>
          <a:cs typeface="+mj-cs"/>
        </a:defRPr>
      </a:lvl1pPr>
    </p:titleStyle>
    <p:bodyStyle>
      <a:lvl1pPr marL="12890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1pPr>
      <a:lvl2pPr marL="257810" indent="0" algn="l" defTabSz="514350" rtl="0" eaLnBrk="1" fontAlgn="auto" latinLnBrk="0" hangingPunct="1">
        <a:lnSpc>
          <a:spcPct val="130000"/>
        </a:lnSpc>
        <a:spcBef>
          <a:spcPts val="0"/>
        </a:spcBef>
        <a:spcAft>
          <a:spcPts val="1000"/>
        </a:spcAft>
        <a:buFont typeface="Arial" panose="020B0604020202020204" pitchFamily="34" charset="0"/>
        <a:buNone/>
        <a:tabLst>
          <a:tab pos="905510" algn="l"/>
        </a:tabLst>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2pPr>
      <a:lvl3pPr marL="51498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3pPr>
      <a:lvl4pPr marL="772160"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4pPr>
      <a:lvl5pPr marL="102933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285" y="504825"/>
            <a:ext cx="8139430" cy="699770"/>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285" y="1402080"/>
            <a:ext cx="8139430" cy="4623435"/>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502327" y="6222875"/>
            <a:ext cx="2025000" cy="237600"/>
          </a:xfrm>
          <a:prstGeom prst="rect">
            <a:avLst/>
          </a:prstGeom>
        </p:spPr>
        <p:txBody>
          <a:bodyPr vert="horz" lIns="91440" tIns="45720" rIns="91440" bIns="45720" rtlCol="0" anchor="ctr">
            <a:normAutofit/>
          </a:bodyPr>
          <a:lstStyle>
            <a:lvl1pPr algn="l">
              <a:defRPr sz="675">
                <a:solidFill>
                  <a:schemeClr val="tx1">
                    <a:tint val="75000"/>
                  </a:schemeClr>
                </a:solidFill>
              </a:defRPr>
            </a:lvl1pPr>
          </a:lstStyle>
          <a:p>
            <a:r>
              <a:rPr lang="zh-CN" altLang="en-US" smtClean="0"/>
              <a:t>2022年7月</a:t>
            </a:r>
            <a:endParaRPr lang="zh-CN" altLang="en-US"/>
          </a:p>
        </p:txBody>
      </p:sp>
      <p:sp>
        <p:nvSpPr>
          <p:cNvPr id="5" name="页脚占位符 4"/>
          <p:cNvSpPr>
            <a:spLocks noGrp="1"/>
          </p:cNvSpPr>
          <p:nvPr>
            <p:ph type="ftr" sz="quarter" idx="3"/>
            <p:custDataLst>
              <p:tags r:id="rId22"/>
            </p:custDataLst>
          </p:nvPr>
        </p:nvSpPr>
        <p:spPr>
          <a:xfrm>
            <a:off x="3087000" y="6222875"/>
            <a:ext cx="2970000" cy="237600"/>
          </a:xfrm>
          <a:prstGeom prst="rect">
            <a:avLst/>
          </a:prstGeom>
        </p:spPr>
        <p:txBody>
          <a:bodyPr vert="horz" lIns="91440" tIns="45720" rIns="91440" bIns="45720" rtlCol="0" anchor="ctr">
            <a:normAutofit/>
          </a:bodyPr>
          <a:lstStyle>
            <a:lvl1pPr algn="ctr">
              <a:defRPr sz="675">
                <a:solidFill>
                  <a:schemeClr val="tx1">
                    <a:tint val="75000"/>
                  </a:schemeClr>
                </a:solidFill>
              </a:defRPr>
            </a:lvl1pPr>
          </a:lstStyle>
          <a:p>
            <a:r>
              <a:rPr lang="zh-CN" altLang="en-US" dirty="0"/>
              <a:t>辽宁科技大学计算机与软件工程学院</a:t>
            </a:r>
            <a:endParaRPr lang="zh-CN" altLang="en-US" dirty="0"/>
          </a:p>
        </p:txBody>
      </p:sp>
      <p:sp>
        <p:nvSpPr>
          <p:cNvPr id="6" name="灯片编号占位符 5"/>
          <p:cNvSpPr>
            <a:spLocks noGrp="1"/>
          </p:cNvSpPr>
          <p:nvPr>
            <p:ph type="sldNum" sz="quarter" idx="4"/>
            <p:custDataLst>
              <p:tags r:id="rId23"/>
            </p:custDataLst>
          </p:nvPr>
        </p:nvSpPr>
        <p:spPr>
          <a:xfrm>
            <a:off x="6616700" y="6222875"/>
            <a:ext cx="2025000" cy="237600"/>
          </a:xfrm>
          <a:prstGeom prst="rect">
            <a:avLst/>
          </a:prstGeom>
        </p:spPr>
        <p:txBody>
          <a:bodyPr vert="horz" lIns="91440" tIns="45720" rIns="91440" bIns="45720" rtlCol="0" anchor="ctr">
            <a:normAutofit/>
          </a:bodyPr>
          <a:lstStyle>
            <a:lvl1pPr algn="r">
              <a:defRPr sz="675">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hf hdr="0"/>
  <p:txStyles>
    <p:titleStyle>
      <a:lvl1pPr algn="l" defTabSz="514350" rtl="0" eaLnBrk="1" fontAlgn="auto" latinLnBrk="0" hangingPunct="1">
        <a:lnSpc>
          <a:spcPct val="100000"/>
        </a:lnSpc>
        <a:spcBef>
          <a:spcPct val="0"/>
        </a:spcBef>
        <a:buNone/>
        <a:defRPr sz="4000" b="1" u="none" strike="noStrike" kern="1200" cap="none" spc="200" normalizeH="0" baseline="0">
          <a:solidFill>
            <a:schemeClr val="accent1"/>
          </a:solidFill>
          <a:uFillTx/>
          <a:latin typeface="黑体" panose="02010609060101010101" pitchFamily="49" charset="-122"/>
          <a:ea typeface="黑体" panose="02010609060101010101" pitchFamily="49" charset="-122"/>
          <a:cs typeface="+mj-cs"/>
        </a:defRPr>
      </a:lvl1pPr>
    </p:titleStyle>
    <p:bodyStyle>
      <a:lvl1pPr marL="12890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1pPr>
      <a:lvl2pPr marL="257810" indent="0" algn="l" defTabSz="514350" rtl="0" eaLnBrk="1" fontAlgn="auto" latinLnBrk="0" hangingPunct="1">
        <a:lnSpc>
          <a:spcPct val="130000"/>
        </a:lnSpc>
        <a:spcBef>
          <a:spcPts val="0"/>
        </a:spcBef>
        <a:spcAft>
          <a:spcPts val="1000"/>
        </a:spcAft>
        <a:buFont typeface="Arial" panose="020B0604020202020204" pitchFamily="34" charset="0"/>
        <a:buNone/>
        <a:tabLst>
          <a:tab pos="905510" algn="l"/>
        </a:tabLst>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2pPr>
      <a:lvl3pPr marL="51498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3pPr>
      <a:lvl4pPr marL="772160"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4pPr>
      <a:lvl5pPr marL="102933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57.xml"/><Relationship Id="rId2" Type="http://schemas.openxmlformats.org/officeDocument/2006/relationships/tags" Target="../tags/tag256.xml"/><Relationship Id="rId1" Type="http://schemas.openxmlformats.org/officeDocument/2006/relationships/tags" Target="../tags/tag255.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293.xml"/><Relationship Id="rId4" Type="http://schemas.openxmlformats.org/officeDocument/2006/relationships/image" Target="../media/image1.emf"/><Relationship Id="rId3" Type="http://schemas.openxmlformats.org/officeDocument/2006/relationships/tags" Target="../tags/tag292.xml"/><Relationship Id="rId2" Type="http://schemas.openxmlformats.org/officeDocument/2006/relationships/tags" Target="../tags/tag291.xml"/><Relationship Id="rId1" Type="http://schemas.openxmlformats.org/officeDocument/2006/relationships/tags" Target="../tags/tag290.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97.xml"/><Relationship Id="rId3" Type="http://schemas.openxmlformats.org/officeDocument/2006/relationships/tags" Target="../tags/tag296.xml"/><Relationship Id="rId2" Type="http://schemas.openxmlformats.org/officeDocument/2006/relationships/tags" Target="../tags/tag295.xml"/><Relationship Id="rId1" Type="http://schemas.openxmlformats.org/officeDocument/2006/relationships/tags" Target="../tags/tag294.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01.xml"/><Relationship Id="rId3" Type="http://schemas.openxmlformats.org/officeDocument/2006/relationships/tags" Target="../tags/tag300.xml"/><Relationship Id="rId2" Type="http://schemas.openxmlformats.org/officeDocument/2006/relationships/tags" Target="../tags/tag299.xml"/><Relationship Id="rId1" Type="http://schemas.openxmlformats.org/officeDocument/2006/relationships/tags" Target="../tags/tag298.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05.xml"/><Relationship Id="rId3" Type="http://schemas.openxmlformats.org/officeDocument/2006/relationships/tags" Target="../tags/tag304.xml"/><Relationship Id="rId2" Type="http://schemas.openxmlformats.org/officeDocument/2006/relationships/tags" Target="../tags/tag303.xml"/><Relationship Id="rId1" Type="http://schemas.openxmlformats.org/officeDocument/2006/relationships/tags" Target="../tags/tag302.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09.xml"/><Relationship Id="rId3" Type="http://schemas.openxmlformats.org/officeDocument/2006/relationships/tags" Target="../tags/tag308.xml"/><Relationship Id="rId2" Type="http://schemas.openxmlformats.org/officeDocument/2006/relationships/tags" Target="../tags/tag307.xml"/><Relationship Id="rId1" Type="http://schemas.openxmlformats.org/officeDocument/2006/relationships/tags" Target="../tags/tag306.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13.xml"/><Relationship Id="rId3" Type="http://schemas.openxmlformats.org/officeDocument/2006/relationships/tags" Target="../tags/tag312.xml"/><Relationship Id="rId2" Type="http://schemas.openxmlformats.org/officeDocument/2006/relationships/tags" Target="../tags/tag311.xml"/><Relationship Id="rId1" Type="http://schemas.openxmlformats.org/officeDocument/2006/relationships/tags" Target="../tags/tag310.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17.xml"/><Relationship Id="rId3" Type="http://schemas.openxmlformats.org/officeDocument/2006/relationships/tags" Target="../tags/tag316.xml"/><Relationship Id="rId2" Type="http://schemas.openxmlformats.org/officeDocument/2006/relationships/tags" Target="../tags/tag315.xml"/><Relationship Id="rId1" Type="http://schemas.openxmlformats.org/officeDocument/2006/relationships/tags" Target="../tags/tag314.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21.xml"/><Relationship Id="rId3" Type="http://schemas.openxmlformats.org/officeDocument/2006/relationships/tags" Target="../tags/tag320.xml"/><Relationship Id="rId2" Type="http://schemas.openxmlformats.org/officeDocument/2006/relationships/tags" Target="../tags/tag319.xml"/><Relationship Id="rId1" Type="http://schemas.openxmlformats.org/officeDocument/2006/relationships/tags" Target="../tags/tag318.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25.xml"/><Relationship Id="rId3" Type="http://schemas.openxmlformats.org/officeDocument/2006/relationships/tags" Target="../tags/tag324.xml"/><Relationship Id="rId2" Type="http://schemas.openxmlformats.org/officeDocument/2006/relationships/tags" Target="../tags/tag323.xml"/><Relationship Id="rId1" Type="http://schemas.openxmlformats.org/officeDocument/2006/relationships/tags" Target="../tags/tag322.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29.xml"/><Relationship Id="rId3" Type="http://schemas.openxmlformats.org/officeDocument/2006/relationships/tags" Target="../tags/tag328.xml"/><Relationship Id="rId2" Type="http://schemas.openxmlformats.org/officeDocument/2006/relationships/tags" Target="../tags/tag327.xml"/><Relationship Id="rId1" Type="http://schemas.openxmlformats.org/officeDocument/2006/relationships/tags" Target="../tags/tag326.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61.xml"/><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33.xml"/><Relationship Id="rId3" Type="http://schemas.openxmlformats.org/officeDocument/2006/relationships/tags" Target="../tags/tag332.xml"/><Relationship Id="rId2" Type="http://schemas.openxmlformats.org/officeDocument/2006/relationships/tags" Target="../tags/tag331.xml"/><Relationship Id="rId1" Type="http://schemas.openxmlformats.org/officeDocument/2006/relationships/tags" Target="../tags/tag330.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37.xml"/><Relationship Id="rId3" Type="http://schemas.openxmlformats.org/officeDocument/2006/relationships/tags" Target="../tags/tag336.xml"/><Relationship Id="rId2" Type="http://schemas.openxmlformats.org/officeDocument/2006/relationships/tags" Target="../tags/tag335.xml"/><Relationship Id="rId1" Type="http://schemas.openxmlformats.org/officeDocument/2006/relationships/tags" Target="../tags/tag334.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41.xml"/><Relationship Id="rId3" Type="http://schemas.openxmlformats.org/officeDocument/2006/relationships/tags" Target="../tags/tag340.xml"/><Relationship Id="rId2" Type="http://schemas.openxmlformats.org/officeDocument/2006/relationships/tags" Target="../tags/tag339.xml"/><Relationship Id="rId1" Type="http://schemas.openxmlformats.org/officeDocument/2006/relationships/tags" Target="../tags/tag338.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45.xml"/><Relationship Id="rId4" Type="http://schemas.openxmlformats.org/officeDocument/2006/relationships/image" Target="../media/image2.emf"/><Relationship Id="rId3" Type="http://schemas.openxmlformats.org/officeDocument/2006/relationships/tags" Target="../tags/tag344.xml"/><Relationship Id="rId2" Type="http://schemas.openxmlformats.org/officeDocument/2006/relationships/tags" Target="../tags/tag343.xml"/><Relationship Id="rId1" Type="http://schemas.openxmlformats.org/officeDocument/2006/relationships/tags" Target="../tags/tag342.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49.xml"/><Relationship Id="rId3" Type="http://schemas.openxmlformats.org/officeDocument/2006/relationships/tags" Target="../tags/tag348.xml"/><Relationship Id="rId2" Type="http://schemas.openxmlformats.org/officeDocument/2006/relationships/tags" Target="../tags/tag347.xml"/><Relationship Id="rId1" Type="http://schemas.openxmlformats.org/officeDocument/2006/relationships/tags" Target="../tags/tag346.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53.xml"/><Relationship Id="rId4" Type="http://schemas.openxmlformats.org/officeDocument/2006/relationships/image" Target="../media/image3.emf"/><Relationship Id="rId3" Type="http://schemas.openxmlformats.org/officeDocument/2006/relationships/tags" Target="../tags/tag352.xml"/><Relationship Id="rId2" Type="http://schemas.openxmlformats.org/officeDocument/2006/relationships/tags" Target="../tags/tag351.xml"/><Relationship Id="rId1" Type="http://schemas.openxmlformats.org/officeDocument/2006/relationships/tags" Target="../tags/tag350.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57.xml"/><Relationship Id="rId3" Type="http://schemas.openxmlformats.org/officeDocument/2006/relationships/tags" Target="../tags/tag356.xml"/><Relationship Id="rId2" Type="http://schemas.openxmlformats.org/officeDocument/2006/relationships/tags" Target="../tags/tag355.xml"/><Relationship Id="rId1" Type="http://schemas.openxmlformats.org/officeDocument/2006/relationships/tags" Target="../tags/tag354.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61.xml"/><Relationship Id="rId3" Type="http://schemas.openxmlformats.org/officeDocument/2006/relationships/tags" Target="../tags/tag360.xml"/><Relationship Id="rId2" Type="http://schemas.openxmlformats.org/officeDocument/2006/relationships/tags" Target="../tags/tag359.xml"/><Relationship Id="rId1" Type="http://schemas.openxmlformats.org/officeDocument/2006/relationships/tags" Target="../tags/tag358.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65.xml"/><Relationship Id="rId3" Type="http://schemas.openxmlformats.org/officeDocument/2006/relationships/tags" Target="../tags/tag364.xml"/><Relationship Id="rId2" Type="http://schemas.openxmlformats.org/officeDocument/2006/relationships/tags" Target="../tags/tag363.xml"/><Relationship Id="rId1" Type="http://schemas.openxmlformats.org/officeDocument/2006/relationships/tags" Target="../tags/tag362.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69.xml"/><Relationship Id="rId3" Type="http://schemas.openxmlformats.org/officeDocument/2006/relationships/tags" Target="../tags/tag368.xml"/><Relationship Id="rId2" Type="http://schemas.openxmlformats.org/officeDocument/2006/relationships/tags" Target="../tags/tag367.xml"/><Relationship Id="rId1" Type="http://schemas.openxmlformats.org/officeDocument/2006/relationships/tags" Target="../tags/tag366.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65.xml"/><Relationship Id="rId3" Type="http://schemas.openxmlformats.org/officeDocument/2006/relationships/tags" Target="../tags/tag264.xml"/><Relationship Id="rId2" Type="http://schemas.openxmlformats.org/officeDocument/2006/relationships/tags" Target="../tags/tag263.xml"/><Relationship Id="rId1" Type="http://schemas.openxmlformats.org/officeDocument/2006/relationships/tags" Target="../tags/tag262.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73.xml"/><Relationship Id="rId3" Type="http://schemas.openxmlformats.org/officeDocument/2006/relationships/tags" Target="../tags/tag372.xml"/><Relationship Id="rId2" Type="http://schemas.openxmlformats.org/officeDocument/2006/relationships/tags" Target="../tags/tag371.xml"/><Relationship Id="rId1" Type="http://schemas.openxmlformats.org/officeDocument/2006/relationships/tags" Target="../tags/tag370.xml"/></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77.xml"/><Relationship Id="rId3" Type="http://schemas.openxmlformats.org/officeDocument/2006/relationships/tags" Target="../tags/tag376.xml"/><Relationship Id="rId2" Type="http://schemas.openxmlformats.org/officeDocument/2006/relationships/tags" Target="../tags/tag375.xml"/><Relationship Id="rId1" Type="http://schemas.openxmlformats.org/officeDocument/2006/relationships/tags" Target="../tags/tag374.xm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81.xml"/><Relationship Id="rId3" Type="http://schemas.openxmlformats.org/officeDocument/2006/relationships/tags" Target="../tags/tag380.xml"/><Relationship Id="rId2" Type="http://schemas.openxmlformats.org/officeDocument/2006/relationships/tags" Target="../tags/tag379.xml"/><Relationship Id="rId1" Type="http://schemas.openxmlformats.org/officeDocument/2006/relationships/tags" Target="../tags/tag378.xml"/></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85.xml"/><Relationship Id="rId3" Type="http://schemas.openxmlformats.org/officeDocument/2006/relationships/tags" Target="../tags/tag384.xml"/><Relationship Id="rId2" Type="http://schemas.openxmlformats.org/officeDocument/2006/relationships/tags" Target="../tags/tag383.xml"/><Relationship Id="rId1" Type="http://schemas.openxmlformats.org/officeDocument/2006/relationships/tags" Target="../tags/tag382.xml"/></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89.xml"/><Relationship Id="rId3" Type="http://schemas.openxmlformats.org/officeDocument/2006/relationships/tags" Target="../tags/tag388.xml"/><Relationship Id="rId2" Type="http://schemas.openxmlformats.org/officeDocument/2006/relationships/tags" Target="../tags/tag387.xml"/><Relationship Id="rId1" Type="http://schemas.openxmlformats.org/officeDocument/2006/relationships/tags" Target="../tags/tag386.xml"/></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93.xml"/><Relationship Id="rId4" Type="http://schemas.openxmlformats.org/officeDocument/2006/relationships/tags" Target="../tags/tag392.xml"/><Relationship Id="rId3" Type="http://schemas.openxmlformats.org/officeDocument/2006/relationships/image" Target="../media/image4.emf"/><Relationship Id="rId2" Type="http://schemas.openxmlformats.org/officeDocument/2006/relationships/tags" Target="../tags/tag391.xml"/><Relationship Id="rId1" Type="http://schemas.openxmlformats.org/officeDocument/2006/relationships/tags" Target="../tags/tag390.xml"/></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97.xml"/><Relationship Id="rId3" Type="http://schemas.openxmlformats.org/officeDocument/2006/relationships/tags" Target="../tags/tag396.xml"/><Relationship Id="rId2" Type="http://schemas.openxmlformats.org/officeDocument/2006/relationships/tags" Target="../tags/tag395.xml"/><Relationship Id="rId1" Type="http://schemas.openxmlformats.org/officeDocument/2006/relationships/tags" Target="../tags/tag394.xml"/></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02.xml"/><Relationship Id="rId5" Type="http://schemas.openxmlformats.org/officeDocument/2006/relationships/tags" Target="../tags/tag401.xml"/><Relationship Id="rId4" Type="http://schemas.openxmlformats.org/officeDocument/2006/relationships/tags" Target="../tags/tag400.xml"/><Relationship Id="rId3" Type="http://schemas.openxmlformats.org/officeDocument/2006/relationships/image" Target="../media/image5.emf"/><Relationship Id="rId2" Type="http://schemas.openxmlformats.org/officeDocument/2006/relationships/tags" Target="../tags/tag399.xml"/><Relationship Id="rId1" Type="http://schemas.openxmlformats.org/officeDocument/2006/relationships/tags" Target="../tags/tag398.xml"/></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06.xml"/><Relationship Id="rId3" Type="http://schemas.openxmlformats.org/officeDocument/2006/relationships/tags" Target="../tags/tag405.xml"/><Relationship Id="rId2" Type="http://schemas.openxmlformats.org/officeDocument/2006/relationships/tags" Target="../tags/tag404.xml"/><Relationship Id="rId1" Type="http://schemas.openxmlformats.org/officeDocument/2006/relationships/tags" Target="../tags/tag403.xml"/></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10.xml"/><Relationship Id="rId3" Type="http://schemas.openxmlformats.org/officeDocument/2006/relationships/tags" Target="../tags/tag409.xml"/><Relationship Id="rId2" Type="http://schemas.openxmlformats.org/officeDocument/2006/relationships/tags" Target="../tags/tag408.xml"/><Relationship Id="rId1" Type="http://schemas.openxmlformats.org/officeDocument/2006/relationships/tags" Target="../tags/tag407.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69.xml"/><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tags" Target="../tags/tag266.xml"/></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14.xml"/><Relationship Id="rId3" Type="http://schemas.openxmlformats.org/officeDocument/2006/relationships/tags" Target="../tags/tag413.xml"/><Relationship Id="rId2" Type="http://schemas.openxmlformats.org/officeDocument/2006/relationships/tags" Target="../tags/tag412.xml"/><Relationship Id="rId1" Type="http://schemas.openxmlformats.org/officeDocument/2006/relationships/tags" Target="../tags/tag411.xml"/></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18.xml"/><Relationship Id="rId3" Type="http://schemas.openxmlformats.org/officeDocument/2006/relationships/tags" Target="../tags/tag417.xml"/><Relationship Id="rId2" Type="http://schemas.openxmlformats.org/officeDocument/2006/relationships/tags" Target="../tags/tag416.xml"/><Relationship Id="rId1" Type="http://schemas.openxmlformats.org/officeDocument/2006/relationships/tags" Target="../tags/tag415.xml"/></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22.xml"/><Relationship Id="rId3" Type="http://schemas.openxmlformats.org/officeDocument/2006/relationships/tags" Target="../tags/tag421.xml"/><Relationship Id="rId2" Type="http://schemas.openxmlformats.org/officeDocument/2006/relationships/tags" Target="../tags/tag420.xml"/><Relationship Id="rId1" Type="http://schemas.openxmlformats.org/officeDocument/2006/relationships/tags" Target="../tags/tag419.xml"/></Relationships>
</file>

<file path=ppt/slides/_rels/slide4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27.xml"/><Relationship Id="rId5" Type="http://schemas.openxmlformats.org/officeDocument/2006/relationships/tags" Target="../tags/tag426.xml"/><Relationship Id="rId4" Type="http://schemas.openxmlformats.org/officeDocument/2006/relationships/image" Target="../media/image6.emf"/><Relationship Id="rId3" Type="http://schemas.openxmlformats.org/officeDocument/2006/relationships/tags" Target="../tags/tag425.xml"/><Relationship Id="rId2" Type="http://schemas.openxmlformats.org/officeDocument/2006/relationships/tags" Target="../tags/tag424.xml"/><Relationship Id="rId1" Type="http://schemas.openxmlformats.org/officeDocument/2006/relationships/tags" Target="../tags/tag423.xml"/></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31.xml"/><Relationship Id="rId3" Type="http://schemas.openxmlformats.org/officeDocument/2006/relationships/tags" Target="../tags/tag430.xml"/><Relationship Id="rId2" Type="http://schemas.openxmlformats.org/officeDocument/2006/relationships/tags" Target="../tags/tag429.xml"/><Relationship Id="rId1" Type="http://schemas.openxmlformats.org/officeDocument/2006/relationships/tags" Target="../tags/tag428.xml"/></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35.xml"/><Relationship Id="rId3" Type="http://schemas.openxmlformats.org/officeDocument/2006/relationships/tags" Target="../tags/tag434.xml"/><Relationship Id="rId2" Type="http://schemas.openxmlformats.org/officeDocument/2006/relationships/tags" Target="../tags/tag433.xml"/><Relationship Id="rId1" Type="http://schemas.openxmlformats.org/officeDocument/2006/relationships/tags" Target="../tags/tag432.xml"/></Relationships>
</file>

<file path=ppt/slides/_rels/slide4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39.xml"/><Relationship Id="rId3" Type="http://schemas.openxmlformats.org/officeDocument/2006/relationships/tags" Target="../tags/tag438.xml"/><Relationship Id="rId2" Type="http://schemas.openxmlformats.org/officeDocument/2006/relationships/tags" Target="../tags/tag437.xml"/><Relationship Id="rId1" Type="http://schemas.openxmlformats.org/officeDocument/2006/relationships/tags" Target="../tags/tag436.xml"/></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43.xml"/><Relationship Id="rId3" Type="http://schemas.openxmlformats.org/officeDocument/2006/relationships/tags" Target="../tags/tag442.xml"/><Relationship Id="rId2" Type="http://schemas.openxmlformats.org/officeDocument/2006/relationships/tags" Target="../tags/tag441.xml"/><Relationship Id="rId1" Type="http://schemas.openxmlformats.org/officeDocument/2006/relationships/tags" Target="../tags/tag440.xml"/></Relationships>
</file>

<file path=ppt/slides/_rels/slide4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48.xml"/><Relationship Id="rId4" Type="http://schemas.openxmlformats.org/officeDocument/2006/relationships/tags" Target="../tags/tag447.xml"/><Relationship Id="rId3" Type="http://schemas.openxmlformats.org/officeDocument/2006/relationships/tags" Target="../tags/tag446.xml"/><Relationship Id="rId2" Type="http://schemas.openxmlformats.org/officeDocument/2006/relationships/tags" Target="../tags/tag445.xml"/><Relationship Id="rId1" Type="http://schemas.openxmlformats.org/officeDocument/2006/relationships/tags" Target="../tags/tag444.xml"/></Relationships>
</file>

<file path=ppt/slides/_rels/slide4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52.xml"/><Relationship Id="rId3" Type="http://schemas.openxmlformats.org/officeDocument/2006/relationships/tags" Target="../tags/tag451.xml"/><Relationship Id="rId2" Type="http://schemas.openxmlformats.org/officeDocument/2006/relationships/tags" Target="../tags/tag450.xml"/><Relationship Id="rId1" Type="http://schemas.openxmlformats.org/officeDocument/2006/relationships/tags" Target="../tags/tag449.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73.xml"/><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tags" Target="../tags/tag270.xml"/></Relationships>
</file>

<file path=ppt/slides/_rels/slide5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56.xml"/><Relationship Id="rId3" Type="http://schemas.openxmlformats.org/officeDocument/2006/relationships/tags" Target="../tags/tag455.xml"/><Relationship Id="rId2" Type="http://schemas.openxmlformats.org/officeDocument/2006/relationships/tags" Target="../tags/tag454.xml"/><Relationship Id="rId1" Type="http://schemas.openxmlformats.org/officeDocument/2006/relationships/tags" Target="../tags/tag453.xml"/></Relationships>
</file>

<file path=ppt/slides/_rels/slide5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60.xml"/><Relationship Id="rId3" Type="http://schemas.openxmlformats.org/officeDocument/2006/relationships/tags" Target="../tags/tag459.xml"/><Relationship Id="rId2" Type="http://schemas.openxmlformats.org/officeDocument/2006/relationships/tags" Target="../tags/tag458.xml"/><Relationship Id="rId1" Type="http://schemas.openxmlformats.org/officeDocument/2006/relationships/tags" Target="../tags/tag457.xml"/></Relationships>
</file>

<file path=ppt/slides/_rels/slide5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64.xml"/><Relationship Id="rId3" Type="http://schemas.openxmlformats.org/officeDocument/2006/relationships/tags" Target="../tags/tag463.xml"/><Relationship Id="rId2" Type="http://schemas.openxmlformats.org/officeDocument/2006/relationships/tags" Target="../tags/tag462.xml"/><Relationship Id="rId1" Type="http://schemas.openxmlformats.org/officeDocument/2006/relationships/tags" Target="../tags/tag461.xml"/></Relationships>
</file>

<file path=ppt/slides/_rels/slide5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68.xml"/><Relationship Id="rId3" Type="http://schemas.openxmlformats.org/officeDocument/2006/relationships/tags" Target="../tags/tag467.xml"/><Relationship Id="rId2" Type="http://schemas.openxmlformats.org/officeDocument/2006/relationships/tags" Target="../tags/tag466.xml"/><Relationship Id="rId1" Type="http://schemas.openxmlformats.org/officeDocument/2006/relationships/tags" Target="../tags/tag465.xml"/></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71.xml"/><Relationship Id="rId2" Type="http://schemas.openxmlformats.org/officeDocument/2006/relationships/tags" Target="../tags/tag470.xml"/><Relationship Id="rId1" Type="http://schemas.openxmlformats.org/officeDocument/2006/relationships/tags" Target="../tags/tag469.xml"/></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74.xml"/><Relationship Id="rId2" Type="http://schemas.openxmlformats.org/officeDocument/2006/relationships/tags" Target="../tags/tag473.xml"/><Relationship Id="rId1" Type="http://schemas.openxmlformats.org/officeDocument/2006/relationships/tags" Target="../tags/tag472.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78.xml"/><Relationship Id="rId3" Type="http://schemas.openxmlformats.org/officeDocument/2006/relationships/tags" Target="../tags/tag477.xml"/><Relationship Id="rId2" Type="http://schemas.openxmlformats.org/officeDocument/2006/relationships/tags" Target="../tags/tag476.xml"/><Relationship Id="rId1" Type="http://schemas.openxmlformats.org/officeDocument/2006/relationships/tags" Target="../tags/tag475.xml"/></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82.xml"/><Relationship Id="rId3" Type="http://schemas.openxmlformats.org/officeDocument/2006/relationships/tags" Target="../tags/tag481.xml"/><Relationship Id="rId2" Type="http://schemas.openxmlformats.org/officeDocument/2006/relationships/tags" Target="../tags/tag480.xml"/><Relationship Id="rId1" Type="http://schemas.openxmlformats.org/officeDocument/2006/relationships/tags" Target="../tags/tag479.xml"/></Relationships>
</file>

<file path=ppt/slides/_rels/slide5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86.xml"/><Relationship Id="rId3" Type="http://schemas.openxmlformats.org/officeDocument/2006/relationships/tags" Target="../tags/tag485.xml"/><Relationship Id="rId2" Type="http://schemas.openxmlformats.org/officeDocument/2006/relationships/tags" Target="../tags/tag484.xml"/><Relationship Id="rId1" Type="http://schemas.openxmlformats.org/officeDocument/2006/relationships/tags" Target="../tags/tag483.xml"/></Relationships>
</file>

<file path=ppt/slides/_rels/slide5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90.xml"/><Relationship Id="rId4" Type="http://schemas.openxmlformats.org/officeDocument/2006/relationships/tags" Target="../tags/tag489.xml"/><Relationship Id="rId3" Type="http://schemas.openxmlformats.org/officeDocument/2006/relationships/image" Target="../media/image7.emf"/><Relationship Id="rId2" Type="http://schemas.openxmlformats.org/officeDocument/2006/relationships/tags" Target="../tags/tag488.xml"/><Relationship Id="rId1" Type="http://schemas.openxmlformats.org/officeDocument/2006/relationships/tags" Target="../tags/tag487.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77.xml"/><Relationship Id="rId3" Type="http://schemas.openxmlformats.org/officeDocument/2006/relationships/tags" Target="../tags/tag276.xml"/><Relationship Id="rId2" Type="http://schemas.openxmlformats.org/officeDocument/2006/relationships/tags" Target="../tags/tag275.xml"/><Relationship Id="rId1" Type="http://schemas.openxmlformats.org/officeDocument/2006/relationships/tags" Target="../tags/tag274.xml"/></Relationships>
</file>

<file path=ppt/slides/_rels/slide6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94.xml"/><Relationship Id="rId3" Type="http://schemas.openxmlformats.org/officeDocument/2006/relationships/tags" Target="../tags/tag493.xml"/><Relationship Id="rId2" Type="http://schemas.openxmlformats.org/officeDocument/2006/relationships/tags" Target="../tags/tag492.xml"/><Relationship Id="rId1" Type="http://schemas.openxmlformats.org/officeDocument/2006/relationships/tags" Target="../tags/tag491.xml"/></Relationships>
</file>

<file path=ppt/slides/_rels/slide6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98.xml"/><Relationship Id="rId4" Type="http://schemas.openxmlformats.org/officeDocument/2006/relationships/tags" Target="../tags/tag497.xml"/><Relationship Id="rId3" Type="http://schemas.openxmlformats.org/officeDocument/2006/relationships/image" Target="../media/image8.emf"/><Relationship Id="rId2" Type="http://schemas.openxmlformats.org/officeDocument/2006/relationships/tags" Target="../tags/tag496.xml"/><Relationship Id="rId1" Type="http://schemas.openxmlformats.org/officeDocument/2006/relationships/tags" Target="../tags/tag495.xml"/></Relationships>
</file>

<file path=ppt/slides/_rels/slide6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02.xml"/><Relationship Id="rId3" Type="http://schemas.openxmlformats.org/officeDocument/2006/relationships/tags" Target="../tags/tag501.xml"/><Relationship Id="rId2" Type="http://schemas.openxmlformats.org/officeDocument/2006/relationships/tags" Target="../tags/tag500.xml"/><Relationship Id="rId1" Type="http://schemas.openxmlformats.org/officeDocument/2006/relationships/tags" Target="../tags/tag499.xml"/></Relationships>
</file>

<file path=ppt/slides/_rels/slide6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06.xml"/><Relationship Id="rId3" Type="http://schemas.openxmlformats.org/officeDocument/2006/relationships/tags" Target="../tags/tag505.xml"/><Relationship Id="rId2" Type="http://schemas.openxmlformats.org/officeDocument/2006/relationships/tags" Target="../tags/tag504.xml"/><Relationship Id="rId1" Type="http://schemas.openxmlformats.org/officeDocument/2006/relationships/tags" Target="../tags/tag503.xml"/></Relationships>
</file>

<file path=ppt/slides/_rels/slide6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510.xml"/><Relationship Id="rId3" Type="http://schemas.openxmlformats.org/officeDocument/2006/relationships/tags" Target="../tags/tag509.xml"/><Relationship Id="rId2" Type="http://schemas.openxmlformats.org/officeDocument/2006/relationships/tags" Target="../tags/tag508.xml"/><Relationship Id="rId1" Type="http://schemas.openxmlformats.org/officeDocument/2006/relationships/tags" Target="../tags/tag507.xml"/></Relationships>
</file>

<file path=ppt/slides/_rels/slide6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14.xml"/><Relationship Id="rId3" Type="http://schemas.openxmlformats.org/officeDocument/2006/relationships/tags" Target="../tags/tag513.xml"/><Relationship Id="rId2" Type="http://schemas.openxmlformats.org/officeDocument/2006/relationships/tags" Target="../tags/tag512.xml"/><Relationship Id="rId1" Type="http://schemas.openxmlformats.org/officeDocument/2006/relationships/tags" Target="../tags/tag511.xml"/></Relationships>
</file>

<file path=ppt/slides/_rels/slide6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18.xml"/><Relationship Id="rId3" Type="http://schemas.openxmlformats.org/officeDocument/2006/relationships/tags" Target="../tags/tag517.xml"/><Relationship Id="rId2" Type="http://schemas.openxmlformats.org/officeDocument/2006/relationships/tags" Target="../tags/tag516.xml"/><Relationship Id="rId1" Type="http://schemas.openxmlformats.org/officeDocument/2006/relationships/tags" Target="../tags/tag515.xml"/></Relationships>
</file>

<file path=ppt/slides/_rels/slide6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22.xml"/><Relationship Id="rId3" Type="http://schemas.openxmlformats.org/officeDocument/2006/relationships/tags" Target="../tags/tag521.xml"/><Relationship Id="rId2" Type="http://schemas.openxmlformats.org/officeDocument/2006/relationships/tags" Target="../tags/tag520.xml"/><Relationship Id="rId1" Type="http://schemas.openxmlformats.org/officeDocument/2006/relationships/tags" Target="../tags/tag519.xml"/></Relationships>
</file>

<file path=ppt/slides/_rels/slide6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26.xml"/><Relationship Id="rId3" Type="http://schemas.openxmlformats.org/officeDocument/2006/relationships/tags" Target="../tags/tag525.xml"/><Relationship Id="rId2" Type="http://schemas.openxmlformats.org/officeDocument/2006/relationships/tags" Target="../tags/tag524.xml"/><Relationship Id="rId1" Type="http://schemas.openxmlformats.org/officeDocument/2006/relationships/tags" Target="../tags/tag523.xml"/></Relationships>
</file>

<file path=ppt/slides/_rels/slide6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30.xml"/><Relationship Id="rId3" Type="http://schemas.openxmlformats.org/officeDocument/2006/relationships/tags" Target="../tags/tag529.xml"/><Relationship Id="rId2" Type="http://schemas.openxmlformats.org/officeDocument/2006/relationships/tags" Target="../tags/tag528.xml"/><Relationship Id="rId1" Type="http://schemas.openxmlformats.org/officeDocument/2006/relationships/tags" Target="../tags/tag527.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81.xml"/><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tags" Target="../tags/tag278.xml"/></Relationships>
</file>

<file path=ppt/slides/_rels/slide7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34.xml"/><Relationship Id="rId3" Type="http://schemas.openxmlformats.org/officeDocument/2006/relationships/tags" Target="../tags/tag533.xml"/><Relationship Id="rId2" Type="http://schemas.openxmlformats.org/officeDocument/2006/relationships/tags" Target="../tags/tag532.xml"/><Relationship Id="rId1" Type="http://schemas.openxmlformats.org/officeDocument/2006/relationships/tags" Target="../tags/tag531.xml"/></Relationships>
</file>

<file path=ppt/slides/_rels/slide71.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538.xml"/><Relationship Id="rId3" Type="http://schemas.openxmlformats.org/officeDocument/2006/relationships/tags" Target="../tags/tag537.xml"/><Relationship Id="rId2" Type="http://schemas.openxmlformats.org/officeDocument/2006/relationships/tags" Target="../tags/tag536.xml"/><Relationship Id="rId1" Type="http://schemas.openxmlformats.org/officeDocument/2006/relationships/tags" Target="../tags/tag535.xml"/></Relationships>
</file>

<file path=ppt/slides/_rels/slide7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42.xml"/><Relationship Id="rId3" Type="http://schemas.openxmlformats.org/officeDocument/2006/relationships/tags" Target="../tags/tag541.xml"/><Relationship Id="rId2" Type="http://schemas.openxmlformats.org/officeDocument/2006/relationships/tags" Target="../tags/tag540.xml"/><Relationship Id="rId1" Type="http://schemas.openxmlformats.org/officeDocument/2006/relationships/tags" Target="../tags/tag539.xml"/></Relationships>
</file>

<file path=ppt/slides/_rels/slide7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46.xml"/><Relationship Id="rId3" Type="http://schemas.openxmlformats.org/officeDocument/2006/relationships/tags" Target="../tags/tag545.xml"/><Relationship Id="rId2" Type="http://schemas.openxmlformats.org/officeDocument/2006/relationships/tags" Target="../tags/tag544.xml"/><Relationship Id="rId1" Type="http://schemas.openxmlformats.org/officeDocument/2006/relationships/tags" Target="../tags/tag543.xml"/></Relationships>
</file>

<file path=ppt/slides/_rels/slide74.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550.xml"/><Relationship Id="rId3" Type="http://schemas.openxmlformats.org/officeDocument/2006/relationships/tags" Target="../tags/tag549.xml"/><Relationship Id="rId2" Type="http://schemas.openxmlformats.org/officeDocument/2006/relationships/tags" Target="../tags/tag548.xml"/><Relationship Id="rId1" Type="http://schemas.openxmlformats.org/officeDocument/2006/relationships/tags" Target="../tags/tag547.xml"/></Relationships>
</file>

<file path=ppt/slides/_rels/slide75.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554.xml"/><Relationship Id="rId3" Type="http://schemas.openxmlformats.org/officeDocument/2006/relationships/tags" Target="../tags/tag553.xml"/><Relationship Id="rId2" Type="http://schemas.openxmlformats.org/officeDocument/2006/relationships/tags" Target="../tags/tag552.xml"/><Relationship Id="rId1" Type="http://schemas.openxmlformats.org/officeDocument/2006/relationships/tags" Target="../tags/tag551.xml"/></Relationships>
</file>

<file path=ppt/slides/_rels/slide7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58.xml"/><Relationship Id="rId3" Type="http://schemas.openxmlformats.org/officeDocument/2006/relationships/tags" Target="../tags/tag557.xml"/><Relationship Id="rId2" Type="http://schemas.openxmlformats.org/officeDocument/2006/relationships/tags" Target="../tags/tag556.xml"/><Relationship Id="rId1" Type="http://schemas.openxmlformats.org/officeDocument/2006/relationships/tags" Target="../tags/tag555.xml"/></Relationships>
</file>

<file path=ppt/slides/_rels/slide7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62.xml"/><Relationship Id="rId3" Type="http://schemas.openxmlformats.org/officeDocument/2006/relationships/tags" Target="../tags/tag561.xml"/><Relationship Id="rId2" Type="http://schemas.openxmlformats.org/officeDocument/2006/relationships/tags" Target="../tags/tag560.xml"/><Relationship Id="rId1" Type="http://schemas.openxmlformats.org/officeDocument/2006/relationships/tags" Target="../tags/tag559.xml"/></Relationships>
</file>

<file path=ppt/slides/_rels/slide7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66.xml"/><Relationship Id="rId3" Type="http://schemas.openxmlformats.org/officeDocument/2006/relationships/tags" Target="../tags/tag565.xml"/><Relationship Id="rId2" Type="http://schemas.openxmlformats.org/officeDocument/2006/relationships/tags" Target="../tags/tag564.xml"/><Relationship Id="rId1" Type="http://schemas.openxmlformats.org/officeDocument/2006/relationships/tags" Target="../tags/tag563.xml"/></Relationships>
</file>

<file path=ppt/slides/_rels/slide7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70.xml"/><Relationship Id="rId3" Type="http://schemas.openxmlformats.org/officeDocument/2006/relationships/tags" Target="../tags/tag569.xml"/><Relationship Id="rId2" Type="http://schemas.openxmlformats.org/officeDocument/2006/relationships/tags" Target="../tags/tag568.xml"/><Relationship Id="rId1" Type="http://schemas.openxmlformats.org/officeDocument/2006/relationships/tags" Target="../tags/tag567.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85.xml"/><Relationship Id="rId3" Type="http://schemas.openxmlformats.org/officeDocument/2006/relationships/tags" Target="../tags/tag284.xml"/><Relationship Id="rId2" Type="http://schemas.openxmlformats.org/officeDocument/2006/relationships/tags" Target="../tags/tag283.xml"/><Relationship Id="rId1" Type="http://schemas.openxmlformats.org/officeDocument/2006/relationships/tags" Target="../tags/tag282.xml"/></Relationships>
</file>

<file path=ppt/slides/_rels/slide8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74.xml"/><Relationship Id="rId3" Type="http://schemas.openxmlformats.org/officeDocument/2006/relationships/tags" Target="../tags/tag573.xml"/><Relationship Id="rId2" Type="http://schemas.openxmlformats.org/officeDocument/2006/relationships/tags" Target="../tags/tag572.xml"/><Relationship Id="rId1" Type="http://schemas.openxmlformats.org/officeDocument/2006/relationships/tags" Target="../tags/tag571.xml"/></Relationships>
</file>

<file path=ppt/slides/_rels/slide8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78.xml"/><Relationship Id="rId3" Type="http://schemas.openxmlformats.org/officeDocument/2006/relationships/tags" Target="../tags/tag577.xml"/><Relationship Id="rId2" Type="http://schemas.openxmlformats.org/officeDocument/2006/relationships/tags" Target="../tags/tag576.xml"/><Relationship Id="rId1" Type="http://schemas.openxmlformats.org/officeDocument/2006/relationships/tags" Target="../tags/tag575.xml"/></Relationships>
</file>

<file path=ppt/slides/_rels/slide8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82.xml"/><Relationship Id="rId3" Type="http://schemas.openxmlformats.org/officeDocument/2006/relationships/tags" Target="../tags/tag581.xml"/><Relationship Id="rId2" Type="http://schemas.openxmlformats.org/officeDocument/2006/relationships/tags" Target="../tags/tag580.xml"/><Relationship Id="rId1" Type="http://schemas.openxmlformats.org/officeDocument/2006/relationships/tags" Target="../tags/tag579.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89.xml"/><Relationship Id="rId3" Type="http://schemas.openxmlformats.org/officeDocument/2006/relationships/tags" Target="../tags/tag288.xml"/><Relationship Id="rId2" Type="http://schemas.openxmlformats.org/officeDocument/2006/relationships/tags" Target="../tags/tag287.xml"/><Relationship Id="rId1" Type="http://schemas.openxmlformats.org/officeDocument/2006/relationships/tags" Target="../tags/tag2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custDataLst>
              <p:tags r:id="rId1"/>
            </p:custDataLst>
          </p:nvPr>
        </p:nvSpPr>
        <p:spPr>
          <a:xfrm>
            <a:off x="662940" y="1045845"/>
            <a:ext cx="7628890" cy="1045845"/>
          </a:xfrm>
        </p:spPr>
        <p:txBody>
          <a:bodyPr/>
          <a:p>
            <a:pPr marL="0" indent="0" algn="l">
              <a:lnSpc>
                <a:spcPct val="100000"/>
              </a:lnSpc>
              <a:spcBef>
                <a:spcPts val="0"/>
              </a:spcBef>
              <a:spcAft>
                <a:spcPts val="0"/>
              </a:spcAft>
              <a:buSzPct val="100000"/>
              <a:buNone/>
            </a:pPr>
            <a:r>
              <a:rPr lang="zh-CN" altLang="zh-CN" dirty="0">
                <a:solidFill>
                  <a:schemeClr val="accent1"/>
                </a:solidFill>
                <a:latin typeface="等线" panose="02010600030101010101" charset="-122"/>
                <a:ea typeface="等线" panose="02010600030101010101" charset="-122"/>
              </a:rPr>
              <a:t>第4章 用例建模</a:t>
            </a:r>
            <a:endParaRPr lang="zh-CN" altLang="zh-CN" dirty="0">
              <a:solidFill>
                <a:schemeClr val="accent1"/>
              </a:solidFill>
              <a:latin typeface="等线" panose="02010600030101010101" charset="-122"/>
              <a:ea typeface="等线" panose="02010600030101010101" charset="-122"/>
            </a:endParaRPr>
          </a:p>
        </p:txBody>
      </p:sp>
      <p:sp>
        <p:nvSpPr>
          <p:cNvPr id="8" name="文本占位符 7"/>
          <p:cNvSpPr>
            <a:spLocks noGrp="1"/>
          </p:cNvSpPr>
          <p:nvPr>
            <p:ph type="body" sz="quarter" idx="13"/>
            <p:custDataLst>
              <p:tags r:id="rId2"/>
            </p:custDataLst>
          </p:nvPr>
        </p:nvSpPr>
        <p:spPr>
          <a:xfrm>
            <a:off x="662940" y="2546350"/>
            <a:ext cx="8361045" cy="2368550"/>
          </a:xfrm>
        </p:spPr>
        <p:txBody>
          <a:bodyPr>
            <a:noAutofit/>
          </a:bodyPr>
          <a:p>
            <a:pPr marL="0" lvl="0" indent="0" algn="l">
              <a:lnSpc>
                <a:spcPct val="130000"/>
              </a:lnSpc>
              <a:spcBef>
                <a:spcPts val="0"/>
              </a:spcBef>
              <a:spcAft>
                <a:spcPts val="1000"/>
              </a:spcAft>
              <a:buSzPct val="100000"/>
              <a:buNone/>
            </a:pPr>
            <a:r>
              <a:rPr lang="zh-CN" altLang="en-US" sz="1800" dirty="0">
                <a:solidFill>
                  <a:schemeClr val="accent1"/>
                </a:solidFill>
                <a:latin typeface="等线" panose="02010600030101010101" charset="-122"/>
              </a:rPr>
              <a:t>学习目标</a:t>
            </a:r>
            <a:endParaRPr lang="zh-CN" altLang="en-US" sz="1800" dirty="0">
              <a:solidFill>
                <a:schemeClr val="accent1"/>
              </a:solidFill>
              <a:latin typeface="等线" panose="02010600030101010101" charset="-12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800" dirty="0">
                <a:solidFill>
                  <a:schemeClr val="accent1"/>
                </a:solidFill>
                <a:latin typeface="等线" panose="02010600030101010101" charset="-122"/>
                <a:sym typeface="Wingdings" panose="05000000000000000000" pitchFamily="2" charset="2"/>
              </a:rPr>
              <a:t>用例模型的概念、构成元素以及这些构成元素的建模方法</a:t>
            </a:r>
            <a:endParaRPr lang="en-US" altLang="zh-CN" sz="1800" dirty="0">
              <a:solidFill>
                <a:schemeClr val="accent1"/>
              </a:solidFill>
              <a:latin typeface="等线" panose="02010600030101010101"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800" dirty="0">
                <a:solidFill>
                  <a:schemeClr val="accent1"/>
                </a:solidFill>
                <a:latin typeface="等线" panose="02010600030101010101" charset="-122"/>
                <a:sym typeface="Wingdings" panose="05000000000000000000" pitchFamily="2" charset="2"/>
              </a:rPr>
              <a:t>参与者、用例、用例描述及其相互之间的关系的概念和表示法</a:t>
            </a:r>
            <a:endParaRPr lang="en-US" altLang="zh-CN" sz="1800" dirty="0">
              <a:solidFill>
                <a:schemeClr val="accent1"/>
              </a:solidFill>
              <a:latin typeface="等线" panose="02010600030101010101"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800" dirty="0">
                <a:solidFill>
                  <a:schemeClr val="accent1"/>
                </a:solidFill>
                <a:latin typeface="等线" panose="02010600030101010101" charset="-122"/>
                <a:sym typeface="Wingdings" panose="05000000000000000000" pitchFamily="2" charset="2"/>
              </a:rPr>
              <a:t>参与者、用例的识别方法，进而掌握用例模型的一般建模方法</a:t>
            </a:r>
            <a:endParaRPr lang="en-US" altLang="zh-CN" sz="1800" dirty="0">
              <a:solidFill>
                <a:schemeClr val="accent1"/>
              </a:solidFill>
              <a:latin typeface="等线" panose="02010600030101010101"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800" dirty="0">
                <a:solidFill>
                  <a:schemeClr val="accent1"/>
                </a:solidFill>
                <a:latin typeface="等线" panose="02010600030101010101" charset="-122"/>
                <a:sym typeface="Wingdings" panose="05000000000000000000" pitchFamily="2" charset="2"/>
              </a:rPr>
              <a:t>用例建模的意义和作用</a:t>
            </a:r>
            <a:endParaRPr lang="en-US" altLang="zh-CN" sz="1800" dirty="0">
              <a:solidFill>
                <a:schemeClr val="accent1"/>
              </a:solidFill>
              <a:latin typeface="等线" panose="02010600030101010101" charset="-122"/>
              <a:sym typeface="Wingdings" panose="05000000000000000000" pitchFamily="2" charset="2"/>
            </a:endParaRPr>
          </a:p>
        </p:txBody>
      </p:sp>
      <p:sp>
        <p:nvSpPr>
          <p:cNvPr id="2" name="日期占位符 1"/>
          <p:cNvSpPr>
            <a:spLocks noGrp="1"/>
          </p:cNvSpPr>
          <p:nvPr>
            <p:ph type="dt" sz="half" idx="10"/>
          </p:nvPr>
        </p:nvSpPr>
        <p:spPr/>
        <p:txBody>
          <a:bodyPr/>
          <a:p>
            <a:r>
              <a:rPr lang="zh-CN" altLang="en-US" smtClean="0"/>
              <a:t>2022年7月</a:t>
            </a:r>
            <a:endParaRPr lang="zh-CN" altLang="en-US"/>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4" name="页脚占位符 3"/>
          <p:cNvSpPr>
            <a:spLocks noGrp="1"/>
          </p:cNvSpPr>
          <p:nvPr>
            <p:ph type="ftr" sz="quarter" idx="11"/>
          </p:nvPr>
        </p:nvSpPr>
        <p:spPr/>
        <p:txBody>
          <a:bodyPr/>
          <a:p>
            <a:r>
              <a:rPr lang="zh-CN" altLang="en-US" dirty="0"/>
              <a:t>辽宁科技大学计算机与软件工程学院</a:t>
            </a:r>
            <a:endParaRPr lang="zh-CN"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pic>
        <p:nvPicPr>
          <p:cNvPr id="51203" name="图片 4"/>
          <p:cNvPicPr>
            <a:picLocks noChangeAspect="1"/>
          </p:cNvPicPr>
          <p:nvPr>
            <p:custDataLst>
              <p:tags r:id="rId3"/>
            </p:custDataLst>
          </p:nvPr>
        </p:nvPicPr>
        <p:blipFill>
          <a:blip r:embed="rId4"/>
          <a:srcRect l="2321" t="3399" r="2330" b="1362"/>
          <a:stretch>
            <a:fillRect/>
          </a:stretch>
        </p:blipFill>
        <p:spPr>
          <a:xfrm>
            <a:off x="1652270" y="54610"/>
            <a:ext cx="6930390" cy="6748780"/>
          </a:xfrm>
          <a:prstGeom prst="rect">
            <a:avLst/>
          </a:prstGeom>
          <a:noFill/>
          <a:ln w="9525">
            <a:noFill/>
          </a:ln>
        </p:spPr>
      </p:pic>
      <p:sp>
        <p:nvSpPr>
          <p:cNvPr id="4" name="文本框 3"/>
          <p:cNvSpPr txBox="1"/>
          <p:nvPr/>
        </p:nvSpPr>
        <p:spPr>
          <a:xfrm>
            <a:off x="85090" y="191135"/>
            <a:ext cx="3115945" cy="368300"/>
          </a:xfrm>
          <a:prstGeom prst="rect">
            <a:avLst/>
          </a:prstGeom>
          <a:noFill/>
        </p:spPr>
        <p:txBody>
          <a:bodyPr wrap="none" rtlCol="0" anchor="t">
            <a:spAutoFit/>
          </a:bodyPr>
          <a:p>
            <a:r>
              <a:rPr lang="zh-CN" altLang="en-US" dirty="0">
                <a:solidFill>
                  <a:schemeClr val="dk1">
                    <a:lumMod val="65000"/>
                    <a:lumOff val="35000"/>
                  </a:schemeClr>
                </a:solidFill>
                <a:latin typeface="等线" panose="02010600030101010101" charset="-122"/>
                <a:ea typeface="等线" panose="02010600030101010101" charset="-122"/>
                <a:sym typeface="+mn-ea"/>
              </a:rPr>
              <a:t>图4-1 图书管理系统的用例图</a:t>
            </a:r>
            <a:endParaRPr lang="zh-CN" altLang="en-US" dirty="0">
              <a:solidFill>
                <a:schemeClr val="dk1">
                  <a:lumMod val="65000"/>
                  <a:lumOff val="35000"/>
                </a:schemeClr>
              </a:solidFill>
              <a:latin typeface="等线" panose="02010600030101010101" charset="-122"/>
              <a:ea typeface="等线" panose="02010600030101010101" charset="-122"/>
              <a:sym typeface="+mn-ea"/>
            </a:endParaRPr>
          </a:p>
        </p:txBody>
      </p:sp>
      <p:sp>
        <p:nvSpPr>
          <p:cNvPr id="2" name="日期占位符 1"/>
          <p:cNvSpPr>
            <a:spLocks noGrp="1"/>
          </p:cNvSpPr>
          <p:nvPr>
            <p:ph type="dt" sz="half" idx="10"/>
          </p:nvPr>
        </p:nvSpPr>
        <p:spPr/>
        <p:txBody>
          <a:bodyPr/>
          <a:p>
            <a:r>
              <a:rPr lang="zh-CN" altLang="en-US" smtClean="0"/>
              <a:t>2022年7月</a:t>
            </a:r>
            <a:endParaRPr lang="zh-CN" altLang="en-US"/>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4.2 参与者</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456300" y="1490400"/>
            <a:ext cx="8226900" cy="4759200"/>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lnSpc>
                <a:spcPct val="150000"/>
              </a:lnSpc>
              <a:buClrTx/>
              <a:buSzTx/>
            </a:pPr>
            <a:r>
              <a:rPr lang="zh-CN" altLang="zh-CN" dirty="0">
                <a:solidFill>
                  <a:schemeClr val="dk1">
                    <a:lumMod val="65000"/>
                    <a:lumOff val="35000"/>
                  </a:schemeClr>
                </a:solidFill>
                <a:sym typeface="+mn-ea"/>
              </a:rPr>
              <a:t>当系统内部或环境中发生了某个事件，这个事件可能触发系统的某个动作从而使系统与其环境发生交互，此时，环境中可能都会有一个或若干实体参与这个交互。在用例模型中，环境中参与这个交互的实体就被统称为参与者。</a:t>
            </a:r>
            <a:endParaRPr lang="zh-CN" altLang="zh-CN" dirty="0">
              <a:solidFill>
                <a:schemeClr val="dk1">
                  <a:lumMod val="65000"/>
                  <a:lumOff val="35000"/>
                </a:schemeClr>
              </a:solidFill>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8205" y="597605"/>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marL="457200" marR="0" lvl="1" algn="l" defTabSz="914400" rtl="0" eaLnBrk="1" fontAlgn="auto" latinLnBrk="0" hangingPunct="1">
              <a:buClrTx/>
              <a:buSzTx/>
              <a:buFontTx/>
              <a:buNone/>
            </a:pPr>
            <a:r>
              <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rPr>
              <a:t>4.2.1 参与者的定义</a:t>
            </a:r>
            <a:endPar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456300" y="1490400"/>
            <a:ext cx="8226900" cy="4759200"/>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buClrTx/>
              <a:buSzTx/>
            </a:pPr>
            <a:r>
              <a:rPr lang="en-US" altLang="zh-CN" b="1" dirty="0">
                <a:solidFill>
                  <a:schemeClr val="dk1">
                    <a:lumMod val="65000"/>
                    <a:lumOff val="35000"/>
                  </a:schemeClr>
                </a:solidFill>
                <a:sym typeface="+mn-ea"/>
              </a:rPr>
              <a:t>1 </a:t>
            </a:r>
            <a:r>
              <a:rPr lang="zh-CN" altLang="en-US" b="1" dirty="0">
                <a:solidFill>
                  <a:schemeClr val="dk1">
                    <a:lumMod val="65000"/>
                    <a:lumOff val="35000"/>
                  </a:schemeClr>
                </a:solidFill>
                <a:sym typeface="+mn-ea"/>
              </a:rPr>
              <a:t>参与者定义</a:t>
            </a:r>
            <a:endParaRPr lang="zh-CN" altLang="en-US" b="1" dirty="0">
              <a:solidFill>
                <a:schemeClr val="dk1">
                  <a:lumMod val="65000"/>
                  <a:lumOff val="35000"/>
                </a:schemeClr>
              </a:solidFill>
              <a:sym typeface="+mn-ea"/>
            </a:endParaRPr>
          </a:p>
          <a:p>
            <a:pPr lvl="0" indent="457200" algn="l">
              <a:buClrTx/>
              <a:buSzTx/>
            </a:pPr>
            <a:r>
              <a:rPr lang="zh-CN" altLang="en-US" b="1" dirty="0">
                <a:solidFill>
                  <a:schemeClr val="dk1">
                    <a:lumMod val="65000"/>
                    <a:lumOff val="35000"/>
                  </a:schemeClr>
                </a:solidFill>
                <a:sym typeface="+mn-ea"/>
              </a:rPr>
              <a:t>参与者</a:t>
            </a:r>
            <a:r>
              <a:rPr lang="zh-CN" altLang="en-US" dirty="0">
                <a:solidFill>
                  <a:schemeClr val="dk1">
                    <a:lumMod val="65000"/>
                    <a:lumOff val="35000"/>
                  </a:schemeClr>
                </a:solidFill>
                <a:sym typeface="+mn-ea"/>
              </a:rPr>
              <a:t>是系统外为了完成某一项任务而与系统进行交互的实体，这个实体可以是系统的某个用户、外部进程或设备等。</a:t>
            </a:r>
            <a:endParaRPr lang="zh-CN" altLang="en-US" dirty="0">
              <a:solidFill>
                <a:schemeClr val="dk1">
                  <a:lumMod val="65000"/>
                  <a:lumOff val="35000"/>
                </a:schemeClr>
              </a:solidFill>
              <a:sym typeface="+mn-ea"/>
            </a:endParaRPr>
          </a:p>
          <a:p>
            <a:pPr lvl="0" indent="457200" algn="l">
              <a:buClrTx/>
              <a:buSzTx/>
            </a:pPr>
            <a:r>
              <a:rPr lang="zh-CN" altLang="en-US" dirty="0">
                <a:solidFill>
                  <a:schemeClr val="dk1">
                    <a:lumMod val="65000"/>
                    <a:lumOff val="35000"/>
                  </a:schemeClr>
                </a:solidFill>
                <a:sym typeface="+mn-ea"/>
              </a:rPr>
              <a:t>参与者的本质特征是：参与者必须位于系统外部，参与者必须与系统有着某种形式的交互。</a:t>
            </a:r>
            <a:endParaRPr lang="zh-CN" altLang="en-US" dirty="0">
              <a:solidFill>
                <a:schemeClr val="dk1">
                  <a:lumMod val="65000"/>
                  <a:lumOff val="35000"/>
                </a:schemeClr>
              </a:solidFill>
              <a:sym typeface="+mn-ea"/>
            </a:endParaRPr>
          </a:p>
          <a:p>
            <a:pPr lvl="0" indent="457200" algn="l">
              <a:buClrTx/>
              <a:buSzTx/>
            </a:pPr>
            <a:r>
              <a:rPr lang="zh-CN" altLang="en-US" dirty="0">
                <a:solidFill>
                  <a:schemeClr val="dk1">
                    <a:lumMod val="65000"/>
                    <a:lumOff val="35000"/>
                  </a:schemeClr>
                </a:solidFill>
                <a:sym typeface="+mn-ea"/>
              </a:rPr>
              <a:t>对于规模较大的系统来说，一般会有多种不同的外部实体与之进行多种不同形式和不同内容的交互。</a:t>
            </a:r>
            <a:endParaRPr lang="zh-CN" altLang="en-US" dirty="0">
              <a:solidFill>
                <a:schemeClr val="dk1">
                  <a:lumMod val="65000"/>
                  <a:lumOff val="35000"/>
                </a:schemeClr>
              </a:solidFill>
              <a:sym typeface="+mn-ea"/>
            </a:endParaRPr>
          </a:p>
          <a:p>
            <a:pPr lvl="0" indent="457200" algn="l">
              <a:buClrTx/>
              <a:buSzTx/>
            </a:pPr>
            <a:r>
              <a:rPr lang="zh-CN" altLang="en-US" dirty="0">
                <a:solidFill>
                  <a:schemeClr val="dk1">
                    <a:lumMod val="65000"/>
                    <a:lumOff val="35000"/>
                  </a:schemeClr>
                </a:solidFill>
                <a:sym typeface="+mn-ea"/>
              </a:rPr>
              <a:t>例如对于电子商务系统来说，其参与者就可能包括</a:t>
            </a:r>
            <a:r>
              <a:rPr lang="zh-CN" altLang="en-US" b="1" dirty="0">
                <a:solidFill>
                  <a:schemeClr val="dk1">
                    <a:lumMod val="65000"/>
                    <a:lumOff val="35000"/>
                  </a:schemeClr>
                </a:solidFill>
                <a:sym typeface="+mn-ea"/>
              </a:rPr>
              <a:t>顾客</a:t>
            </a:r>
            <a:r>
              <a:rPr lang="zh-CN" altLang="en-US" dirty="0">
                <a:solidFill>
                  <a:schemeClr val="dk1">
                    <a:lumMod val="65000"/>
                    <a:lumOff val="35000"/>
                  </a:schemeClr>
                </a:solidFill>
                <a:sym typeface="+mn-ea"/>
              </a:rPr>
              <a:t>、</a:t>
            </a:r>
            <a:r>
              <a:rPr lang="zh-CN" altLang="en-US" b="1" dirty="0">
                <a:solidFill>
                  <a:schemeClr val="dk1">
                    <a:lumMod val="65000"/>
                    <a:lumOff val="35000"/>
                  </a:schemeClr>
                </a:solidFill>
                <a:sym typeface="+mn-ea"/>
              </a:rPr>
              <a:t>商家</a:t>
            </a:r>
            <a:r>
              <a:rPr lang="zh-CN" altLang="en-US" dirty="0">
                <a:solidFill>
                  <a:schemeClr val="dk1">
                    <a:lumMod val="65000"/>
                    <a:lumOff val="35000"/>
                  </a:schemeClr>
                </a:solidFill>
                <a:sym typeface="+mn-ea"/>
              </a:rPr>
              <a:t>、</a:t>
            </a:r>
            <a:r>
              <a:rPr lang="zh-CN" altLang="en-US" b="1" dirty="0">
                <a:solidFill>
                  <a:schemeClr val="dk1">
                    <a:lumMod val="65000"/>
                    <a:lumOff val="35000"/>
                  </a:schemeClr>
                </a:solidFill>
                <a:sym typeface="+mn-ea"/>
              </a:rPr>
              <a:t>管理人员</a:t>
            </a:r>
            <a:r>
              <a:rPr lang="zh-CN" altLang="en-US" dirty="0">
                <a:solidFill>
                  <a:schemeClr val="dk1">
                    <a:lumMod val="65000"/>
                    <a:lumOff val="35000"/>
                  </a:schemeClr>
                </a:solidFill>
                <a:sym typeface="+mn-ea"/>
              </a:rPr>
              <a:t>、</a:t>
            </a:r>
            <a:r>
              <a:rPr lang="zh-CN" altLang="en-US" b="1" dirty="0">
                <a:solidFill>
                  <a:schemeClr val="dk1">
                    <a:lumMod val="65000"/>
                    <a:lumOff val="35000"/>
                  </a:schemeClr>
                </a:solidFill>
                <a:sym typeface="+mn-ea"/>
              </a:rPr>
              <a:t>支付机构（或支付系统）</a:t>
            </a:r>
            <a:r>
              <a:rPr lang="zh-CN" altLang="en-US" dirty="0">
                <a:solidFill>
                  <a:schemeClr val="dk1">
                    <a:lumMod val="65000"/>
                    <a:lumOff val="35000"/>
                  </a:schemeClr>
                </a:solidFill>
                <a:sym typeface="+mn-ea"/>
              </a:rPr>
              <a:t>和</a:t>
            </a:r>
            <a:r>
              <a:rPr lang="zh-CN" altLang="en-US" b="1" dirty="0">
                <a:solidFill>
                  <a:schemeClr val="dk1">
                    <a:lumMod val="65000"/>
                    <a:lumOff val="35000"/>
                  </a:schemeClr>
                </a:solidFill>
                <a:sym typeface="+mn-ea"/>
              </a:rPr>
              <a:t>物流公司</a:t>
            </a:r>
            <a:r>
              <a:rPr lang="zh-CN" altLang="en-US" dirty="0">
                <a:solidFill>
                  <a:schemeClr val="dk1">
                    <a:lumMod val="65000"/>
                    <a:lumOff val="35000"/>
                  </a:schemeClr>
                </a:solidFill>
                <a:sym typeface="+mn-ea"/>
              </a:rPr>
              <a:t>等多种，它们与系统进行各种不同形式和内容的交互。</a:t>
            </a:r>
            <a:endParaRPr lang="zh-CN" altLang="en-US" dirty="0">
              <a:solidFill>
                <a:schemeClr val="dk1">
                  <a:lumMod val="65000"/>
                  <a:lumOff val="35000"/>
                </a:schemeClr>
              </a:solidFill>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marL="457200" marR="0" lvl="1" algn="l" defTabSz="914400" rtl="0" eaLnBrk="1" fontAlgn="auto" latinLnBrk="0" hangingPunct="1">
              <a:buClrTx/>
              <a:buSzTx/>
              <a:buFontTx/>
              <a:buNone/>
            </a:pPr>
            <a:r>
              <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rPr>
              <a:t>4.2.1 参与者的定义</a:t>
            </a:r>
            <a:endPar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456300" y="1490400"/>
            <a:ext cx="8226900" cy="4759200"/>
          </a:xfrm>
        </p:spPr>
        <p:txBody>
          <a:bodyPr vert="horz" lIns="90000" tIns="46800" rIns="90000" bIns="46800" rtlCol="0">
            <a:normAutofit lnSpcReduction="10000"/>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buClrTx/>
              <a:buSzTx/>
            </a:pPr>
            <a:r>
              <a:rPr lang="zh-CN" altLang="en-US" dirty="0">
                <a:solidFill>
                  <a:schemeClr val="dk1">
                    <a:lumMod val="65000"/>
                    <a:lumOff val="35000"/>
                  </a:schemeClr>
                </a:solidFill>
                <a:sym typeface="+mn-ea"/>
              </a:rPr>
              <a:t>在用例模型中，参与者实际上是一种按照它所承担的职责而定义的角色，可以将每种</a:t>
            </a:r>
            <a:r>
              <a:rPr lang="zh-CN" altLang="en-US" b="1" dirty="0">
                <a:solidFill>
                  <a:schemeClr val="dk1">
                    <a:lumMod val="65000"/>
                    <a:lumOff val="35000"/>
                  </a:schemeClr>
                </a:solidFill>
                <a:sym typeface="+mn-ea"/>
              </a:rPr>
              <a:t>角色（</a:t>
            </a:r>
            <a:r>
              <a:rPr lang="en-US" altLang="zh-CN" b="1" dirty="0">
                <a:solidFill>
                  <a:schemeClr val="dk1">
                    <a:lumMod val="65000"/>
                    <a:lumOff val="35000"/>
                  </a:schemeClr>
                </a:solidFill>
                <a:sym typeface="+mn-ea"/>
              </a:rPr>
              <a:t>Actor</a:t>
            </a:r>
            <a:r>
              <a:rPr lang="zh-CN" altLang="en-US" b="1" dirty="0">
                <a:solidFill>
                  <a:schemeClr val="dk1">
                    <a:lumMod val="65000"/>
                    <a:lumOff val="35000"/>
                  </a:schemeClr>
                </a:solidFill>
                <a:sym typeface="+mn-ea"/>
              </a:rPr>
              <a:t>）</a:t>
            </a:r>
            <a:r>
              <a:rPr lang="zh-CN" altLang="en-US" dirty="0">
                <a:solidFill>
                  <a:schemeClr val="dk1">
                    <a:lumMod val="65000"/>
                    <a:lumOff val="35000"/>
                  </a:schemeClr>
                </a:solidFill>
                <a:sym typeface="+mn-ea"/>
              </a:rPr>
              <a:t>称为一个</a:t>
            </a:r>
            <a:r>
              <a:rPr lang="zh-CN" altLang="en-US" b="1" dirty="0">
                <a:solidFill>
                  <a:schemeClr val="tx1"/>
                </a:solidFill>
                <a:sym typeface="+mn-ea"/>
              </a:rPr>
              <a:t>参与者</a:t>
            </a:r>
            <a:r>
              <a:rPr lang="zh-CN" altLang="en-US" dirty="0">
                <a:solidFill>
                  <a:schemeClr val="dk1">
                    <a:lumMod val="65000"/>
                    <a:lumOff val="35000"/>
                  </a:schemeClr>
                </a:solidFill>
                <a:sym typeface="+mn-ea"/>
              </a:rPr>
              <a:t>。</a:t>
            </a:r>
            <a:endParaRPr lang="zh-CN" altLang="en-US" dirty="0">
              <a:solidFill>
                <a:schemeClr val="dk1">
                  <a:lumMod val="65000"/>
                  <a:lumOff val="35000"/>
                </a:schemeClr>
              </a:solidFill>
              <a:sym typeface="+mn-ea"/>
            </a:endParaRPr>
          </a:p>
          <a:p>
            <a:pPr lvl="0" indent="457200" algn="l">
              <a:buClrTx/>
              <a:buSzTx/>
            </a:pPr>
            <a:r>
              <a:rPr lang="zh-CN" altLang="en-US" dirty="0">
                <a:solidFill>
                  <a:schemeClr val="dk1">
                    <a:lumMod val="65000"/>
                    <a:lumOff val="35000"/>
                  </a:schemeClr>
                </a:solidFill>
                <a:sym typeface="+mn-ea"/>
              </a:rPr>
              <a:t>而把实现角色职责的具体参与者定义为</a:t>
            </a:r>
            <a:r>
              <a:rPr lang="zh-CN" altLang="en-US" b="1" dirty="0">
                <a:solidFill>
                  <a:schemeClr val="dk1">
                    <a:lumMod val="65000"/>
                    <a:lumOff val="35000"/>
                  </a:schemeClr>
                </a:solidFill>
                <a:sym typeface="+mn-ea"/>
              </a:rPr>
              <a:t>参与者实例</a:t>
            </a:r>
            <a:r>
              <a:rPr lang="zh-CN" altLang="en-US" dirty="0">
                <a:solidFill>
                  <a:schemeClr val="dk1">
                    <a:lumMod val="65000"/>
                    <a:lumOff val="35000"/>
                  </a:schemeClr>
                </a:solidFill>
                <a:sym typeface="+mn-ea"/>
              </a:rPr>
              <a:t>。</a:t>
            </a:r>
            <a:endParaRPr lang="zh-CN" altLang="en-US" dirty="0">
              <a:solidFill>
                <a:schemeClr val="dk1">
                  <a:lumMod val="65000"/>
                  <a:lumOff val="35000"/>
                </a:schemeClr>
              </a:solidFill>
              <a:sym typeface="+mn-ea"/>
            </a:endParaRPr>
          </a:p>
          <a:p>
            <a:pPr lvl="0" indent="457200" algn="l">
              <a:buClrTx/>
              <a:buSzTx/>
            </a:pPr>
            <a:r>
              <a:rPr lang="zh-CN" altLang="en-US" dirty="0">
                <a:solidFill>
                  <a:schemeClr val="dk1">
                    <a:lumMod val="65000"/>
                    <a:lumOff val="35000"/>
                  </a:schemeClr>
                </a:solidFill>
                <a:sym typeface="+mn-ea"/>
              </a:rPr>
              <a:t>显然，参与者和参与者实例是两个不同层次的概念。与大多数教材一样，在不引起混淆的情况下，本教材将不严格区分参与者和参与者实例这两个概念，而将它们统称为参与者。</a:t>
            </a:r>
            <a:endParaRPr lang="zh-CN" altLang="en-US" dirty="0">
              <a:solidFill>
                <a:schemeClr val="dk1">
                  <a:lumMod val="65000"/>
                  <a:lumOff val="35000"/>
                </a:schemeClr>
              </a:solidFill>
              <a:sym typeface="+mn-ea"/>
            </a:endParaRPr>
          </a:p>
          <a:p>
            <a:pPr lvl="0" indent="457200" algn="l">
              <a:buClrTx/>
              <a:buSzTx/>
            </a:pPr>
            <a:r>
              <a:rPr lang="zh-CN" altLang="en-US" dirty="0">
                <a:solidFill>
                  <a:schemeClr val="dk1">
                    <a:lumMod val="65000"/>
                    <a:lumOff val="35000"/>
                  </a:schemeClr>
                </a:solidFill>
                <a:sym typeface="+mn-ea"/>
              </a:rPr>
              <a:t>在统一建模语言中，参与者与系统交互的方式与面向对象方法中的消息机制相似。</a:t>
            </a:r>
            <a:endParaRPr lang="zh-CN" altLang="en-US" dirty="0">
              <a:solidFill>
                <a:schemeClr val="dk1">
                  <a:lumMod val="65000"/>
                  <a:lumOff val="35000"/>
                </a:schemeClr>
              </a:solidFill>
              <a:sym typeface="+mn-ea"/>
            </a:endParaRPr>
          </a:p>
          <a:p>
            <a:pPr lvl="0" indent="457200" algn="l">
              <a:buClrTx/>
              <a:buSzTx/>
            </a:pPr>
            <a:r>
              <a:rPr lang="zh-CN" altLang="en-US" dirty="0">
                <a:solidFill>
                  <a:schemeClr val="dk1">
                    <a:lumMod val="65000"/>
                    <a:lumOff val="35000"/>
                  </a:schemeClr>
                </a:solidFill>
                <a:sym typeface="+mn-ea"/>
              </a:rPr>
              <a:t>在用例图中，参与者与系统之间的关系将使用参与者与用例之间的关联的方式描述，而在活动图、顺序图和通讯图中将使用消息传递方式描述参与者与系统（中的对象）交互。</a:t>
            </a:r>
            <a:endParaRPr lang="zh-CN" altLang="en-US" dirty="0">
              <a:solidFill>
                <a:schemeClr val="dk1">
                  <a:lumMod val="65000"/>
                  <a:lumOff val="35000"/>
                </a:schemeClr>
              </a:solidFill>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marL="457200" marR="0" lvl="1" algn="l" defTabSz="914400" rtl="0" eaLnBrk="1" fontAlgn="auto" latinLnBrk="0" hangingPunct="1">
              <a:buClrTx/>
              <a:buSzTx/>
              <a:buFontTx/>
              <a:buNone/>
            </a:pPr>
            <a:r>
              <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rPr>
              <a:t>4.2.1 参与者的定义</a:t>
            </a:r>
            <a:endPar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1998230"/>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buClrTx/>
              <a:buSzTx/>
            </a:pPr>
            <a:r>
              <a:rPr lang="zh-CN" altLang="en-US" dirty="0">
                <a:solidFill>
                  <a:schemeClr val="dk1">
                    <a:lumMod val="65000"/>
                    <a:lumOff val="35000"/>
                  </a:schemeClr>
                </a:solidFill>
                <a:sym typeface="+mn-ea"/>
              </a:rPr>
              <a:t>图4-1 图书管理系统的用例图，图中列出了系统的边界、参与者和用例，同时，还展现了参与者与用例之间的关联关系、参与者之间的泛化关系和用例之间的扩充及包含关系。</a:t>
            </a:r>
            <a:endParaRPr lang="zh-CN" altLang="en-US" dirty="0">
              <a:solidFill>
                <a:schemeClr val="dk1">
                  <a:lumMod val="65000"/>
                  <a:lumOff val="35000"/>
                </a:schemeClr>
              </a:solidFill>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marL="457200" marR="0" lvl="1" algn="l" defTabSz="914400" rtl="0" eaLnBrk="1" fontAlgn="auto" latinLnBrk="0" hangingPunct="1">
              <a:buClrTx/>
              <a:buSzTx/>
              <a:buFontTx/>
              <a:buNone/>
            </a:pPr>
            <a:r>
              <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rPr>
              <a:t>4.2.2 识别参与者</a:t>
            </a:r>
            <a:endPar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buClrTx/>
              <a:buSzTx/>
            </a:pPr>
            <a:r>
              <a:rPr lang="zh-CN" altLang="en-US" sz="2000" dirty="0">
                <a:solidFill>
                  <a:schemeClr val="dk1">
                    <a:lumMod val="65000"/>
                    <a:lumOff val="35000"/>
                  </a:schemeClr>
                </a:solidFill>
                <a:sym typeface="+mn-ea"/>
              </a:rPr>
              <a:t>从参与者的定义来看，参与者既可以是用户，也可以是其它计算机系统或正在运行的进程，还有可能是承担了某种系统责任的外部设备。</a:t>
            </a:r>
            <a:endParaRPr lang="zh-CN" altLang="en-US" sz="2000" dirty="0">
              <a:solidFill>
                <a:schemeClr val="dk1">
                  <a:lumMod val="65000"/>
                  <a:lumOff val="35000"/>
                </a:schemeClr>
              </a:solidFill>
              <a:sym typeface="+mn-ea"/>
            </a:endParaRPr>
          </a:p>
          <a:p>
            <a:pPr lvl="0" indent="457200" algn="l">
              <a:buClrTx/>
              <a:buSzTx/>
            </a:pPr>
            <a:r>
              <a:rPr lang="zh-CN" altLang="en-US" sz="2000" dirty="0">
                <a:solidFill>
                  <a:schemeClr val="dk1">
                    <a:lumMod val="65000"/>
                    <a:lumOff val="35000"/>
                  </a:schemeClr>
                </a:solidFill>
                <a:sym typeface="+mn-ea"/>
              </a:rPr>
              <a:t>因此，参与者的一个主要特征就是参与者总是处于目标系统的外部，它们并不是系统内部的组成部分。因此，我们可以列出如下发现系统参与者的启发式问题，分析这些问题将有助于找到目标系统的参与者。</a:t>
            </a:r>
            <a:endParaRPr lang="zh-CN" altLang="en-US" sz="2000" dirty="0">
              <a:solidFill>
                <a:schemeClr val="dk1">
                  <a:lumMod val="65000"/>
                  <a:lumOff val="35000"/>
                </a:schemeClr>
              </a:solidFill>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marL="457200" marR="0" lvl="1" algn="l" defTabSz="914400" rtl="0" eaLnBrk="1" fontAlgn="auto" latinLnBrk="0" hangingPunct="1">
              <a:buClrTx/>
              <a:buSzTx/>
              <a:buFontTx/>
              <a:buNone/>
            </a:pPr>
            <a:r>
              <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rPr>
              <a:t>4.2.2 识别参与者</a:t>
            </a:r>
            <a:endPar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buClrTx/>
              <a:buSzTx/>
            </a:pPr>
            <a:r>
              <a:rPr lang="zh-CN" altLang="en-US" dirty="0">
                <a:solidFill>
                  <a:schemeClr val="dk1">
                    <a:lumMod val="65000"/>
                    <a:lumOff val="35000"/>
                  </a:schemeClr>
                </a:solidFill>
                <a:sym typeface="+mn-ea"/>
              </a:rPr>
              <a:t>1）系统的主要用户是谁？</a:t>
            </a:r>
            <a:endParaRPr lang="zh-CN" altLang="en-US" dirty="0">
              <a:solidFill>
                <a:schemeClr val="dk1">
                  <a:lumMod val="65000"/>
                  <a:lumOff val="35000"/>
                </a:schemeClr>
              </a:solidFill>
              <a:sym typeface="+mn-ea"/>
            </a:endParaRPr>
          </a:p>
          <a:p>
            <a:pPr lvl="0" indent="457200" algn="l">
              <a:buClrTx/>
              <a:buSzTx/>
            </a:pPr>
            <a:r>
              <a:rPr lang="zh-CN" altLang="en-US" b="1" dirty="0">
                <a:solidFill>
                  <a:schemeClr val="dk1">
                    <a:lumMod val="65000"/>
                    <a:lumOff val="35000"/>
                  </a:schemeClr>
                </a:solidFill>
                <a:sym typeface="+mn-ea"/>
              </a:rPr>
              <a:t>用户</a:t>
            </a:r>
            <a:r>
              <a:rPr lang="zh-CN" altLang="en-US" dirty="0">
                <a:solidFill>
                  <a:schemeClr val="dk1">
                    <a:lumMod val="65000"/>
                    <a:lumOff val="35000"/>
                  </a:schemeClr>
                </a:solidFill>
                <a:sym typeface="+mn-ea"/>
              </a:rPr>
              <a:t>是使用计算机系统的人。分析系统的主要用户，将有助于找到最主要的系统用户。</a:t>
            </a:r>
            <a:endParaRPr lang="zh-CN" altLang="en-US" dirty="0">
              <a:solidFill>
                <a:schemeClr val="dk1">
                  <a:lumMod val="65000"/>
                  <a:lumOff val="35000"/>
                </a:schemeClr>
              </a:solidFill>
              <a:sym typeface="+mn-ea"/>
            </a:endParaRPr>
          </a:p>
          <a:p>
            <a:pPr lvl="0" indent="457200" algn="l">
              <a:buClrTx/>
              <a:buSzTx/>
            </a:pPr>
            <a:r>
              <a:rPr lang="zh-CN" altLang="en-US" dirty="0">
                <a:solidFill>
                  <a:schemeClr val="dk1">
                    <a:lumMod val="65000"/>
                    <a:lumOff val="35000"/>
                  </a:schemeClr>
                </a:solidFill>
                <a:sym typeface="+mn-ea"/>
              </a:rPr>
              <a:t>2）谁使用系统输出的信息？</a:t>
            </a:r>
            <a:endParaRPr lang="zh-CN" altLang="en-US" dirty="0">
              <a:solidFill>
                <a:schemeClr val="dk1">
                  <a:lumMod val="65000"/>
                  <a:lumOff val="35000"/>
                </a:schemeClr>
              </a:solidFill>
              <a:sym typeface="+mn-ea"/>
            </a:endParaRPr>
          </a:p>
          <a:p>
            <a:pPr lvl="0" indent="457200" algn="l">
              <a:buClrTx/>
              <a:buSzTx/>
            </a:pPr>
            <a:r>
              <a:rPr lang="zh-CN" altLang="en-US" dirty="0">
                <a:solidFill>
                  <a:schemeClr val="dk1">
                    <a:lumMod val="65000"/>
                    <a:lumOff val="35000"/>
                  </a:schemeClr>
                </a:solidFill>
                <a:sym typeface="+mn-ea"/>
              </a:rPr>
              <a:t>使用系统输出的信息的人可能是系统的直接用户，也可能是系统的间接用户。对于间接用户，进一步的分析将有助于明确和定义系统输出这些信息的内容和方式。</a:t>
            </a:r>
            <a:endParaRPr lang="zh-CN" altLang="en-US" dirty="0">
              <a:solidFill>
                <a:schemeClr val="dk1">
                  <a:lumMod val="65000"/>
                  <a:lumOff val="35000"/>
                </a:schemeClr>
              </a:solidFill>
              <a:sym typeface="+mn-ea"/>
            </a:endParaRPr>
          </a:p>
          <a:p>
            <a:pPr lvl="0" indent="457200" algn="l">
              <a:buClrTx/>
              <a:buSzTx/>
            </a:pPr>
            <a:endParaRPr lang="zh-CN" altLang="en-US" dirty="0">
              <a:solidFill>
                <a:schemeClr val="dk1">
                  <a:lumMod val="65000"/>
                  <a:lumOff val="35000"/>
                </a:schemeClr>
              </a:solidFill>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marL="457200" marR="0" lvl="1" algn="l" defTabSz="914400" rtl="0" eaLnBrk="1" fontAlgn="auto" latinLnBrk="0" hangingPunct="1">
              <a:buClrTx/>
              <a:buSzTx/>
              <a:buFontTx/>
              <a:buNone/>
            </a:pPr>
            <a:r>
              <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rPr>
              <a:t>4.2.2 识别参与者</a:t>
            </a:r>
            <a:endPar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buClrTx/>
              <a:buSzTx/>
            </a:pPr>
            <a:r>
              <a:rPr lang="zh-CN" altLang="en-US" dirty="0">
                <a:solidFill>
                  <a:schemeClr val="dk1">
                    <a:lumMod val="65000"/>
                    <a:lumOff val="35000"/>
                  </a:schemeClr>
                </a:solidFill>
                <a:sym typeface="+mn-ea"/>
              </a:rPr>
              <a:t>3）谁负责提供系统的输入信息？谁负责使用或删除系统中的信息？</a:t>
            </a:r>
            <a:endParaRPr lang="zh-CN" altLang="en-US" dirty="0">
              <a:solidFill>
                <a:schemeClr val="dk1">
                  <a:lumMod val="65000"/>
                  <a:lumOff val="35000"/>
                </a:schemeClr>
              </a:solidFill>
              <a:sym typeface="+mn-ea"/>
            </a:endParaRPr>
          </a:p>
          <a:p>
            <a:pPr lvl="0" indent="457200" algn="l">
              <a:buClrTx/>
              <a:buSzTx/>
            </a:pPr>
            <a:r>
              <a:rPr lang="zh-CN" altLang="en-US" dirty="0">
                <a:solidFill>
                  <a:schemeClr val="dk1">
                    <a:lumMod val="65000"/>
                    <a:lumOff val="35000"/>
                  </a:schemeClr>
                </a:solidFill>
                <a:sym typeface="+mn-ea"/>
              </a:rPr>
              <a:t>负责输入、使用和删除系统中信息的人员通常是系统用户，有些还有可能是系统重要的用户。仔细分析负责输入、使用和删除系统信息的人员及其管理的信息不仅有助于识别参与者，而且有助于识别和更详细地定义参与者的类别。</a:t>
            </a:r>
            <a:endParaRPr lang="zh-CN" altLang="en-US" dirty="0">
              <a:solidFill>
                <a:schemeClr val="dk1">
                  <a:lumMod val="65000"/>
                  <a:lumOff val="35000"/>
                </a:schemeClr>
              </a:solidFill>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marL="457200" marR="0" lvl="1" algn="l" defTabSz="914400" rtl="0" eaLnBrk="1" fontAlgn="auto" latinLnBrk="0" hangingPunct="1">
              <a:buClrTx/>
              <a:buSzTx/>
              <a:buFontTx/>
              <a:buNone/>
            </a:pPr>
            <a:r>
              <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rPr>
              <a:t>4.2.2 识别参与者</a:t>
            </a:r>
            <a:endPar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defTabSz="685800">
              <a:buClrTx/>
              <a:buSzTx/>
            </a:pPr>
            <a:r>
              <a:rPr lang="zh-CN" altLang="en-US" sz="2000" dirty="0">
                <a:solidFill>
                  <a:schemeClr val="dk1">
                    <a:lumMod val="65000"/>
                    <a:lumOff val="35000"/>
                  </a:schemeClr>
                </a:solidFill>
                <a:sym typeface="+mn-ea"/>
              </a:rPr>
              <a:t>4）谁负责来安装、操作和关闭该系统？</a:t>
            </a:r>
            <a:endParaRPr lang="zh-CN" altLang="en-US" sz="2000" dirty="0">
              <a:solidFill>
                <a:schemeClr val="dk1">
                  <a:lumMod val="65000"/>
                  <a:lumOff val="35000"/>
                </a:schemeClr>
              </a:solidFill>
              <a:sym typeface="+mn-ea"/>
            </a:endParaRPr>
          </a:p>
          <a:p>
            <a:pPr lvl="0" indent="457200" algn="l" defTabSz="685800">
              <a:buClrTx/>
              <a:buSzTx/>
            </a:pPr>
            <a:r>
              <a:rPr lang="zh-CN" altLang="en-US" sz="2000" dirty="0">
                <a:solidFill>
                  <a:schemeClr val="dk1">
                    <a:lumMod val="65000"/>
                    <a:lumOff val="35000"/>
                  </a:schemeClr>
                </a:solidFill>
                <a:sym typeface="+mn-ea"/>
              </a:rPr>
              <a:t>负责安装、操作和关闭系统的人通常是系统维护人员，他们通常也有可能是系统的一种或多种参与者，他们维护系统时通常也需要与系统进行一些必要的交互。所以他们也可能是系统的参与者。</a:t>
            </a:r>
            <a:endParaRPr lang="zh-CN" altLang="en-US" sz="2000" dirty="0">
              <a:solidFill>
                <a:schemeClr val="dk1">
                  <a:lumMod val="65000"/>
                  <a:lumOff val="35000"/>
                </a:schemeClr>
              </a:solidFill>
              <a:sym typeface="+mn-ea"/>
            </a:endParaRPr>
          </a:p>
          <a:p>
            <a:pPr lvl="0" indent="457200" algn="l" defTabSz="685800">
              <a:buClrTx/>
              <a:buSzTx/>
            </a:pPr>
            <a:r>
              <a:rPr lang="zh-CN" altLang="en-US" sz="2000" dirty="0">
                <a:solidFill>
                  <a:schemeClr val="dk1">
                    <a:lumMod val="65000"/>
                    <a:lumOff val="35000"/>
                  </a:schemeClr>
                </a:solidFill>
                <a:sym typeface="+mn-ea"/>
              </a:rPr>
              <a:t>5）系统是否在哪些预定的时刻会有某些事件自动发生？</a:t>
            </a:r>
            <a:endParaRPr lang="zh-CN" altLang="en-US" sz="2000" dirty="0">
              <a:solidFill>
                <a:schemeClr val="dk1">
                  <a:lumMod val="65000"/>
                  <a:lumOff val="35000"/>
                </a:schemeClr>
              </a:solidFill>
              <a:sym typeface="+mn-ea"/>
            </a:endParaRPr>
          </a:p>
          <a:p>
            <a:pPr lvl="0" indent="457200" algn="l" defTabSz="685800">
              <a:buClrTx/>
              <a:buSzTx/>
            </a:pPr>
            <a:r>
              <a:rPr lang="zh-CN" altLang="en-US" sz="2000" dirty="0">
                <a:solidFill>
                  <a:schemeClr val="dk1">
                    <a:lumMod val="65000"/>
                    <a:lumOff val="35000"/>
                  </a:schemeClr>
                </a:solidFill>
                <a:sym typeface="+mn-ea"/>
              </a:rPr>
              <a:t>当系统需要在某些预定的时刻发生某些事件时，就需要找到这些事件的响应者。这些响应者就有可能是系统的参与者。</a:t>
            </a:r>
            <a:endParaRPr lang="zh-CN" altLang="en-US" sz="2000" dirty="0">
              <a:solidFill>
                <a:schemeClr val="dk1">
                  <a:lumMod val="65000"/>
                  <a:lumOff val="35000"/>
                </a:schemeClr>
              </a:solidFill>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marL="457200" marR="0" lvl="1" algn="l" defTabSz="914400" rtl="0" eaLnBrk="1" fontAlgn="auto" latinLnBrk="0" hangingPunct="1">
              <a:buClrTx/>
              <a:buSzTx/>
              <a:buFontTx/>
              <a:buNone/>
            </a:pPr>
            <a:r>
              <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rPr>
              <a:t>4.2.2 识别参与者</a:t>
            </a:r>
            <a:endPar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defTabSz="685800">
              <a:buClrTx/>
              <a:buSzTx/>
            </a:pPr>
            <a:r>
              <a:rPr lang="en-US" altLang="zh-CN" dirty="0">
                <a:solidFill>
                  <a:schemeClr val="dk1">
                    <a:lumMod val="65000"/>
                    <a:lumOff val="35000"/>
                  </a:schemeClr>
                </a:solidFill>
                <a:cs typeface="微软雅黑" panose="020B0503020204020204" charset="-122"/>
                <a:sym typeface="+mn-ea"/>
              </a:rPr>
              <a:t>6</a:t>
            </a:r>
            <a:r>
              <a:rPr lang="zh-CN" altLang="en-US" dirty="0">
                <a:solidFill>
                  <a:schemeClr val="dk1">
                    <a:lumMod val="65000"/>
                    <a:lumOff val="35000"/>
                  </a:schemeClr>
                </a:solidFill>
                <a:sym typeface="+mn-ea"/>
              </a:rPr>
              <a:t>）系统需要响应哪些外部事件？如何响应？</a:t>
            </a:r>
            <a:endParaRPr lang="zh-CN" altLang="en-US" dirty="0">
              <a:solidFill>
                <a:schemeClr val="dk1">
                  <a:lumMod val="65000"/>
                  <a:lumOff val="35000"/>
                </a:schemeClr>
              </a:solidFill>
              <a:sym typeface="+mn-ea"/>
            </a:endParaRPr>
          </a:p>
          <a:p>
            <a:pPr lvl="0" indent="457200" algn="l" defTabSz="685800">
              <a:buClrTx/>
              <a:buSzTx/>
            </a:pPr>
            <a:r>
              <a:rPr lang="zh-CN" altLang="en-US" dirty="0">
                <a:solidFill>
                  <a:schemeClr val="dk1">
                    <a:lumMod val="65000"/>
                    <a:lumOff val="35000"/>
                  </a:schemeClr>
                </a:solidFill>
                <a:sym typeface="+mn-ea"/>
              </a:rPr>
              <a:t>当系统需要响应某些</a:t>
            </a:r>
            <a:r>
              <a:rPr lang="zh-CN" altLang="en-US" b="1" dirty="0">
                <a:solidFill>
                  <a:schemeClr val="dk1">
                    <a:lumMod val="65000"/>
                    <a:lumOff val="35000"/>
                  </a:schemeClr>
                </a:solidFill>
                <a:sym typeface="+mn-ea"/>
              </a:rPr>
              <a:t>外部事件</a:t>
            </a:r>
            <a:r>
              <a:rPr lang="zh-CN" altLang="en-US" dirty="0">
                <a:solidFill>
                  <a:schemeClr val="dk1">
                    <a:lumMod val="65000"/>
                    <a:lumOff val="35000"/>
                  </a:schemeClr>
                </a:solidFill>
                <a:sym typeface="+mn-ea"/>
              </a:rPr>
              <a:t>时，这些外部事件的发起者就有可能是系统的参与者。这些事件的响应方式也决定了这种参与者与系统的交互方式。</a:t>
            </a:r>
            <a:endParaRPr lang="zh-CN" altLang="en-US" dirty="0">
              <a:solidFill>
                <a:schemeClr val="dk1">
                  <a:lumMod val="65000"/>
                  <a:lumOff val="35000"/>
                </a:schemeClr>
              </a:solidFill>
              <a:sym typeface="+mn-ea"/>
            </a:endParaRPr>
          </a:p>
          <a:p>
            <a:pPr lvl="0" indent="457200" algn="l" defTabSz="685800">
              <a:buClrTx/>
              <a:buSzTx/>
            </a:pPr>
            <a:r>
              <a:rPr lang="zh-CN" altLang="en-US" dirty="0">
                <a:solidFill>
                  <a:schemeClr val="dk1">
                    <a:lumMod val="65000"/>
                    <a:lumOff val="35000"/>
                  </a:schemeClr>
                </a:solidFill>
                <a:sym typeface="+mn-ea"/>
              </a:rPr>
              <a:t>7）系统从何处获得信息？</a:t>
            </a:r>
            <a:endParaRPr lang="zh-CN" altLang="en-US" dirty="0">
              <a:solidFill>
                <a:schemeClr val="dk1">
                  <a:lumMod val="65000"/>
                  <a:lumOff val="35000"/>
                </a:schemeClr>
              </a:solidFill>
              <a:sym typeface="+mn-ea"/>
            </a:endParaRPr>
          </a:p>
          <a:p>
            <a:pPr lvl="0" indent="457200" algn="l" defTabSz="685800">
              <a:buClrTx/>
              <a:buSzTx/>
            </a:pPr>
            <a:r>
              <a:rPr lang="zh-CN" altLang="en-US" dirty="0">
                <a:solidFill>
                  <a:schemeClr val="dk1">
                    <a:lumMod val="65000"/>
                    <a:lumOff val="35000"/>
                  </a:schemeClr>
                </a:solidFill>
                <a:sym typeface="+mn-ea"/>
              </a:rPr>
              <a:t>分析系统信息的来源有助于识别信息系统类型的参与者，如果系统地信息来源于某个外部系统，那么这个外部系统就有可能是当前系统地一个参与者。</a:t>
            </a:r>
            <a:endParaRPr lang="zh-CN" altLang="en-US" dirty="0">
              <a:solidFill>
                <a:schemeClr val="dk1">
                  <a:lumMod val="65000"/>
                  <a:lumOff val="35000"/>
                </a:schemeClr>
              </a:solidFill>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0000" tIns="46800" rIns="90000" bIns="46800" rtlCol="0" anchor="ctr" anchorCtr="0">
            <a:normAutofit fontScale="90000"/>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zh-CN" altLang="en-US" dirty="0">
                <a:solidFill>
                  <a:schemeClr val="accent1"/>
                </a:solidFill>
                <a:cs typeface="微软雅黑" panose="020B0503020204020204" charset="-122"/>
                <a:sym typeface="+mn-ea"/>
              </a:rPr>
              <a:t>第4章 用例建模</a:t>
            </a:r>
            <a:endParaRPr lang="zh-CN" altLang="en-US" dirty="0">
              <a:solidFill>
                <a:schemeClr val="accent1"/>
              </a:solidFill>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0000" tIns="46800" rIns="90000" bIns="46800" rtlCol="0">
            <a:normAutofit fontScale="82500"/>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50000"/>
              </a:lnSpc>
              <a:buClrTx/>
              <a:buSzTx/>
            </a:pPr>
            <a:r>
              <a:rPr lang="en-US" altLang="zh-CN" dirty="0">
                <a:solidFill>
                  <a:schemeClr val="dk1">
                    <a:lumMod val="65000"/>
                    <a:lumOff val="35000"/>
                  </a:schemeClr>
                </a:solidFill>
                <a:cs typeface="微软雅黑" panose="020B0503020204020204" charset="-122"/>
                <a:sym typeface="+mn-ea"/>
              </a:rPr>
              <a:t>      面向对象开发过程通常是从建立用例模型开始的，通过用例建模建立目标系统的功能模型，进而识别和设计出目标系统的结构模型，并通过结构模型找出构成目标系统所需的对象，再通过找出这些对象之间的相互协作完成项目的目标。最终构造出目标系统所需要的结构模型（类以及这些类之间关系），从而实现最终的软件系统。</a:t>
            </a:r>
            <a:endParaRPr lang="en-US" altLang="zh-CN" dirty="0">
              <a:solidFill>
                <a:schemeClr val="dk1">
                  <a:lumMod val="65000"/>
                  <a:lumOff val="35000"/>
                </a:schemeClr>
              </a:solidFill>
              <a:cs typeface="微软雅黑" panose="020B0503020204020204" charset="-122"/>
              <a:sym typeface="+mn-ea"/>
            </a:endParaRPr>
          </a:p>
          <a:p>
            <a:pPr lvl="0" algn="l">
              <a:lnSpc>
                <a:spcPct val="150000"/>
              </a:lnSpc>
              <a:buClrTx/>
              <a:buSzTx/>
            </a:pPr>
            <a:r>
              <a:rPr lang="en-US" altLang="zh-CN" dirty="0">
                <a:solidFill>
                  <a:schemeClr val="dk1">
                    <a:lumMod val="65000"/>
                    <a:lumOff val="35000"/>
                  </a:schemeClr>
                </a:solidFill>
                <a:cs typeface="微软雅黑" panose="020B0503020204020204" charset="-122"/>
                <a:sym typeface="+mn-ea"/>
              </a:rPr>
              <a:t>      用例建模的主要目标是获得目标系统的功能需求。用例模型要描述的内容包括：目标系统的参与者、用例，参与者与用例之间的关联关系。同时也要描述参与者之间的泛化关系及用例之间的包含、扩充以及泛化关系。</a:t>
            </a:r>
            <a:endParaRPr lang="en-US" altLang="zh-CN" dirty="0">
              <a:solidFill>
                <a:schemeClr val="dk1">
                  <a:lumMod val="65000"/>
                  <a:lumOff val="35000"/>
                </a:schemeClr>
              </a:solidFill>
              <a:cs typeface="微软雅黑" panose="020B0503020204020204" charset="-122"/>
              <a:sym typeface="+mn-ea"/>
            </a:endParaRPr>
          </a:p>
          <a:p>
            <a:pPr lvl="0" algn="l">
              <a:lnSpc>
                <a:spcPct val="150000"/>
              </a:lnSpc>
              <a:buClrTx/>
              <a:buSzTx/>
            </a:pPr>
            <a:r>
              <a:rPr lang="en-US" altLang="zh-CN" dirty="0">
                <a:solidFill>
                  <a:schemeClr val="dk1">
                    <a:lumMod val="65000"/>
                    <a:lumOff val="35000"/>
                  </a:schemeClr>
                </a:solidFill>
                <a:cs typeface="微软雅黑" panose="020B0503020204020204" charset="-122"/>
                <a:sym typeface="+mn-ea"/>
              </a:rPr>
              <a:t>      用例模型还需要描述实现每个用例所需要的动作系列。最后，还要从用例描述中分析出目标系统所需要的概念或名词术语，如业务逻辑和业务实体等，并以此为依据建立起目标系统的概念模型。</a:t>
            </a:r>
            <a:endParaRPr lang="en-US" altLang="zh-CN" dirty="0">
              <a:solidFill>
                <a:schemeClr val="dk1">
                  <a:lumMod val="65000"/>
                  <a:lumOff val="35000"/>
                </a:schemeClr>
              </a:solidFill>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marL="457200" marR="0" lvl="1" algn="l" defTabSz="914400" rtl="0" eaLnBrk="1" fontAlgn="auto" latinLnBrk="0" hangingPunct="1">
              <a:buClrTx/>
              <a:buSzTx/>
              <a:buFontTx/>
              <a:buNone/>
            </a:pPr>
            <a:r>
              <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rPr>
              <a:t>4.2.2 识别参与者</a:t>
            </a:r>
            <a:endPar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buClrTx/>
              <a:buSzTx/>
            </a:pPr>
            <a:r>
              <a:rPr lang="zh-CN" altLang="en-US" dirty="0">
                <a:solidFill>
                  <a:schemeClr val="dk1">
                    <a:lumMod val="65000"/>
                    <a:lumOff val="35000"/>
                  </a:schemeClr>
                </a:solidFill>
                <a:sym typeface="+mn-ea"/>
              </a:rPr>
              <a:t>分析过程中，要注意参与者的确切含义，参与者是指任何与系统由交互关系的人或事物。寻找参与者时，不应该仅关注那些和系统发生直接交互的用户。还要关注系统需要使用的设备和与系统相关联的外部系统。</a:t>
            </a:r>
            <a:endParaRPr lang="zh-CN" altLang="en-US" dirty="0">
              <a:solidFill>
                <a:schemeClr val="dk1">
                  <a:lumMod val="65000"/>
                  <a:lumOff val="35000"/>
                </a:schemeClr>
              </a:solidFill>
              <a:sym typeface="+mn-ea"/>
            </a:endParaRPr>
          </a:p>
          <a:p>
            <a:pPr lvl="0" indent="457200" algn="l">
              <a:buClrTx/>
              <a:buSzTx/>
            </a:pPr>
            <a:r>
              <a:rPr lang="zh-CN" altLang="en-US" dirty="0">
                <a:solidFill>
                  <a:schemeClr val="dk1">
                    <a:lumMod val="65000"/>
                    <a:lumOff val="35000"/>
                  </a:schemeClr>
                </a:solidFill>
                <a:sym typeface="+mn-ea"/>
              </a:rPr>
              <a:t>在完成了参与者的识别之后，进一步需要考虑的问题是每个参与者需要系统完成什么功能，从而建模参与者所需要的用例。</a:t>
            </a:r>
            <a:endParaRPr lang="zh-CN" altLang="en-US" dirty="0">
              <a:solidFill>
                <a:schemeClr val="dk1">
                  <a:lumMod val="65000"/>
                  <a:lumOff val="35000"/>
                </a:schemeClr>
              </a:solidFill>
              <a:sym typeface="+mn-ea"/>
            </a:endParaRPr>
          </a:p>
          <a:p>
            <a:pPr lvl="0" indent="457200" algn="l">
              <a:buClrTx/>
              <a:buSzTx/>
            </a:pPr>
            <a:r>
              <a:rPr lang="zh-CN" altLang="en-US" dirty="0">
                <a:solidFill>
                  <a:schemeClr val="dk1">
                    <a:lumMod val="65000"/>
                    <a:lumOff val="35000"/>
                  </a:schemeClr>
                </a:solidFill>
                <a:sym typeface="+mn-ea"/>
              </a:rPr>
              <a:t>一个系统通常有多个参与者，而不同的参与者与系统的关系以及在系统运作过程中所发挥的作用也都是不同的。将所有参与者按照他们与系统之间的关系和他们在系统运作中所发挥的作用分类将既助于识别系统的参与者，同时也更有助于发现分析的功能需求。</a:t>
            </a:r>
            <a:endParaRPr lang="zh-CN" altLang="en-US" dirty="0">
              <a:solidFill>
                <a:schemeClr val="dk1">
                  <a:lumMod val="65000"/>
                  <a:lumOff val="35000"/>
                </a:schemeClr>
              </a:solidFill>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marL="457200" marR="0" lvl="1" algn="l" defTabSz="914400" rtl="0" eaLnBrk="1" fontAlgn="auto" latinLnBrk="0" hangingPunct="1">
              <a:buClrTx/>
              <a:buSzTx/>
              <a:buFontTx/>
              <a:buNone/>
            </a:pPr>
            <a:r>
              <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rPr>
              <a:t>4.2.2 识别参与者</a:t>
            </a:r>
            <a:endPar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defTabSz="685800">
              <a:buClrTx/>
              <a:buSzTx/>
            </a:pPr>
            <a:r>
              <a:rPr lang="zh-CN" altLang="en-US" dirty="0">
                <a:solidFill>
                  <a:schemeClr val="dk1">
                    <a:lumMod val="65000"/>
                    <a:lumOff val="35000"/>
                  </a:schemeClr>
                </a:solidFill>
                <a:sym typeface="+mn-ea"/>
              </a:rPr>
              <a:t>在系统运作过程中，参与者所发挥的作用取决于它们所能够进行的交互，如果把系统的功能划分为主要功能和次要功能，那么，就可以将参与者分为主要参与者和次要参与者。</a:t>
            </a:r>
            <a:endParaRPr lang="zh-CN" altLang="en-US" dirty="0">
              <a:solidFill>
                <a:schemeClr val="dk1">
                  <a:lumMod val="65000"/>
                  <a:lumOff val="35000"/>
                </a:schemeClr>
              </a:solidFill>
              <a:sym typeface="+mn-ea"/>
            </a:endParaRPr>
          </a:p>
          <a:p>
            <a:pPr lvl="0" indent="457200" algn="l" defTabSz="685800">
              <a:buClrTx/>
              <a:buSzTx/>
            </a:pPr>
            <a:r>
              <a:rPr lang="zh-CN" altLang="en-US" dirty="0">
                <a:solidFill>
                  <a:schemeClr val="dk1">
                    <a:lumMod val="65000"/>
                    <a:lumOff val="35000"/>
                  </a:schemeClr>
                </a:solidFill>
                <a:sym typeface="+mn-ea"/>
              </a:rPr>
              <a:t>例如把系统的主要功能定义为指系统中那些能够产生输出信息并对实现系统目标有直接影响的功能。其余功能则定义为次要功能。那么，主要参与者就是指那些使用系统输出信息并且对实现系统目标有重要影响的参与者，其余的参与者就是次要参与者。识别主要参与者的实质是识别系统的主要功能，同时对下一步的建模计划也有着重要影响。</a:t>
            </a:r>
            <a:endParaRPr lang="zh-CN" altLang="en-US" dirty="0">
              <a:solidFill>
                <a:schemeClr val="dk1">
                  <a:lumMod val="65000"/>
                  <a:lumOff val="35000"/>
                </a:schemeClr>
              </a:solidFill>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marL="457200" marR="0" lvl="1" algn="l" defTabSz="914400" rtl="0" eaLnBrk="1" fontAlgn="auto" latinLnBrk="0" hangingPunct="1">
              <a:buClrTx/>
              <a:buSzTx/>
              <a:buFontTx/>
              <a:buNone/>
            </a:pPr>
            <a:r>
              <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rPr>
              <a:t>4.2.3 参与者之间的泛化关系</a:t>
            </a:r>
            <a:endPar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lnSpcReduction="20000"/>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defTabSz="685800">
              <a:buClrTx/>
              <a:buSzTx/>
            </a:pPr>
            <a:r>
              <a:rPr lang="en-US" altLang="zh-CN" dirty="0">
                <a:solidFill>
                  <a:schemeClr val="dk1">
                    <a:lumMod val="65000"/>
                    <a:lumOff val="35000"/>
                  </a:schemeClr>
                </a:solidFill>
                <a:sym typeface="+mn-ea"/>
              </a:rPr>
              <a:t>1 </a:t>
            </a:r>
            <a:r>
              <a:rPr lang="zh-CN" altLang="en-US" dirty="0">
                <a:solidFill>
                  <a:schemeClr val="dk1">
                    <a:lumMod val="65000"/>
                    <a:lumOff val="35000"/>
                  </a:schemeClr>
                </a:solidFill>
                <a:sym typeface="+mn-ea"/>
              </a:rPr>
              <a:t>参与者之间的泛化关系</a:t>
            </a:r>
            <a:endParaRPr lang="en-US" altLang="zh-CN" dirty="0">
              <a:solidFill>
                <a:schemeClr val="dk1">
                  <a:lumMod val="65000"/>
                  <a:lumOff val="35000"/>
                </a:schemeClr>
              </a:solidFill>
              <a:sym typeface="+mn-ea"/>
            </a:endParaRPr>
          </a:p>
          <a:p>
            <a:pPr lvl="0" indent="457200" algn="l" defTabSz="685800">
              <a:buClrTx/>
              <a:buSzTx/>
            </a:pPr>
            <a:r>
              <a:rPr lang="zh-CN" altLang="en-US" dirty="0">
                <a:solidFill>
                  <a:schemeClr val="dk1">
                    <a:lumMod val="65000"/>
                    <a:lumOff val="35000"/>
                  </a:schemeClr>
                </a:solidFill>
                <a:sym typeface="+mn-ea"/>
              </a:rPr>
              <a:t>在参与者中，如果一个参与者拥有另一个参与者的所有行为，那么这两个参与者之间就具有泛化关系。</a:t>
            </a:r>
            <a:endParaRPr lang="zh-CN" altLang="en-US" dirty="0">
              <a:solidFill>
                <a:schemeClr val="dk1">
                  <a:lumMod val="65000"/>
                  <a:lumOff val="35000"/>
                </a:schemeClr>
              </a:solidFill>
              <a:sym typeface="+mn-ea"/>
            </a:endParaRPr>
          </a:p>
          <a:p>
            <a:pPr lvl="0" indent="457200" algn="l" defTabSz="685800">
              <a:buClrTx/>
              <a:buSzTx/>
            </a:pPr>
            <a:r>
              <a:rPr lang="zh-CN" altLang="en-US" dirty="0">
                <a:solidFill>
                  <a:schemeClr val="dk1">
                    <a:lumMod val="65000"/>
                    <a:lumOff val="35000"/>
                  </a:schemeClr>
                </a:solidFill>
                <a:sym typeface="+mn-ea"/>
              </a:rPr>
              <a:t>定义参与者之间泛化的实质是把某些参与者的共同行为抽取出来表示成通用行为，且把这些通用行为描述成为抽象参与者。</a:t>
            </a:r>
            <a:endParaRPr lang="zh-CN" altLang="en-US" dirty="0">
              <a:solidFill>
                <a:schemeClr val="dk1">
                  <a:lumMod val="65000"/>
                  <a:lumOff val="35000"/>
                </a:schemeClr>
              </a:solidFill>
              <a:sym typeface="+mn-ea"/>
            </a:endParaRPr>
          </a:p>
          <a:p>
            <a:pPr lvl="0" indent="457200" algn="l" defTabSz="685800">
              <a:buClrTx/>
              <a:buSzTx/>
            </a:pPr>
            <a:r>
              <a:rPr lang="zh-CN" altLang="en-US" dirty="0">
                <a:solidFill>
                  <a:schemeClr val="dk1">
                    <a:lumMod val="65000"/>
                    <a:lumOff val="35000"/>
                  </a:schemeClr>
                </a:solidFill>
                <a:sym typeface="+mn-ea"/>
              </a:rPr>
              <a:t>在参与者之间的泛化关系中，一个抽象参与者的行为可以被其它多个的参与者所共享。抽象参与者充当了多个参与者所具有的公共行为的这样的一个角色。这样，定义具体的参与者时，只需定义这个参与者所特有的那部分行为，它所具有的公共行为仅从抽象参与者中继承就可以了。</a:t>
            </a:r>
            <a:endParaRPr lang="zh-CN" altLang="en-US" dirty="0">
              <a:solidFill>
                <a:schemeClr val="dk1">
                  <a:lumMod val="65000"/>
                  <a:lumOff val="35000"/>
                </a:schemeClr>
              </a:solidFill>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marL="457200" marR="0" lvl="1" algn="l" defTabSz="914400" rtl="0" eaLnBrk="1" fontAlgn="auto" latinLnBrk="0" hangingPunct="1">
              <a:buClrTx/>
              <a:buSzTx/>
              <a:buFontTx/>
              <a:buNone/>
            </a:pPr>
            <a:r>
              <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rPr>
              <a:t>4.2.3 参与者之间的泛化关系</a:t>
            </a:r>
            <a:endPar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lnSpcReduction="20000"/>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buClrTx/>
              <a:buSzTx/>
            </a:pPr>
            <a:r>
              <a:rPr lang="zh-CN" altLang="en-US" dirty="0">
                <a:solidFill>
                  <a:schemeClr val="dk1">
                    <a:lumMod val="65000"/>
                    <a:lumOff val="35000"/>
                  </a:schemeClr>
                </a:solidFill>
                <a:sym typeface="+mn-ea"/>
              </a:rPr>
              <a:t>UML中，参与者之间的泛化表示与类之间泛化的表示相同，其中的箭头指向的一端是抽象参与者，另一端则是具体的参与者。</a:t>
            </a:r>
            <a:endParaRPr lang="zh-CN" altLang="en-US" dirty="0">
              <a:solidFill>
                <a:schemeClr val="dk1">
                  <a:lumMod val="65000"/>
                  <a:lumOff val="35000"/>
                </a:schemeClr>
              </a:solidFill>
              <a:sym typeface="+mn-ea"/>
            </a:endParaRPr>
          </a:p>
          <a:p>
            <a:pPr lvl="0" indent="457200" algn="l">
              <a:buClrTx/>
              <a:buSzTx/>
            </a:pPr>
            <a:r>
              <a:rPr lang="zh-CN" altLang="en-US" dirty="0">
                <a:solidFill>
                  <a:schemeClr val="dk1">
                    <a:lumMod val="65000"/>
                    <a:lumOff val="35000"/>
                  </a:schemeClr>
                </a:solidFill>
                <a:sym typeface="+mn-ea"/>
              </a:rPr>
              <a:t>例如，图4-1中的读者和图书管理员、借阅管理员和读者管理员之间的泛化关系，图书管理员、借阅管理员和读者管理员都是读者，当然拥有读者的全部行为，同时他们还具有自己独特的系统行为。</a:t>
            </a:r>
            <a:endParaRPr lang="zh-CN" altLang="en-US" dirty="0">
              <a:solidFill>
                <a:schemeClr val="dk1">
                  <a:lumMod val="65000"/>
                  <a:lumOff val="35000"/>
                </a:schemeClr>
              </a:solidFill>
              <a:sym typeface="+mn-ea"/>
            </a:endParaRPr>
          </a:p>
          <a:p>
            <a:pPr lvl="0" indent="457200" algn="l">
              <a:buClrTx/>
              <a:buSzTx/>
            </a:pPr>
            <a:endParaRPr lang="zh-CN" altLang="en-US" dirty="0">
              <a:solidFill>
                <a:schemeClr val="dk1">
                  <a:lumMod val="65000"/>
                  <a:lumOff val="35000"/>
                </a:schemeClr>
              </a:solidFill>
              <a:sym typeface="+mn-ea"/>
            </a:endParaRPr>
          </a:p>
          <a:p>
            <a:pPr lvl="0" indent="457200" algn="l">
              <a:buClrTx/>
              <a:buSzTx/>
            </a:pPr>
            <a:endParaRPr lang="zh-CN" altLang="en-US" dirty="0">
              <a:solidFill>
                <a:schemeClr val="dk1">
                  <a:lumMod val="65000"/>
                  <a:lumOff val="35000"/>
                </a:schemeClr>
              </a:solidFill>
              <a:sym typeface="+mn-ea"/>
            </a:endParaRPr>
          </a:p>
        </p:txBody>
      </p:sp>
      <p:pic>
        <p:nvPicPr>
          <p:cNvPr id="4" name="图片 3"/>
          <p:cNvPicPr>
            <a:picLocks noChangeAspect="1"/>
          </p:cNvPicPr>
          <p:nvPr/>
        </p:nvPicPr>
        <p:blipFill>
          <a:blip r:embed="rId4"/>
          <a:srcRect l="4191" t="13501" r="3470" b="4130"/>
          <a:stretch>
            <a:fillRect/>
          </a:stretch>
        </p:blipFill>
        <p:spPr>
          <a:xfrm>
            <a:off x="2329180" y="4038600"/>
            <a:ext cx="3007995" cy="2494915"/>
          </a:xfrm>
          <a:prstGeom prst="rect">
            <a:avLst/>
          </a:prstGeom>
        </p:spPr>
      </p:pic>
      <p:sp>
        <p:nvSpPr>
          <p:cNvPr id="5" name="日期占位符 4"/>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marL="457200" marR="0" lvl="1" algn="l" defTabSz="914400" rtl="0" eaLnBrk="1" fontAlgn="auto" latinLnBrk="0" hangingPunct="1">
              <a:buClrTx/>
              <a:buSzTx/>
              <a:buFontTx/>
              <a:buNone/>
            </a:pPr>
            <a:r>
              <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rPr>
              <a:t>4.2.3 参与者之间的泛化关系</a:t>
            </a:r>
            <a:endPar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lnSpcReduction="20000"/>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buClrTx/>
              <a:buSzTx/>
            </a:pPr>
            <a:r>
              <a:rPr lang="zh-CN" altLang="en-US" dirty="0">
                <a:solidFill>
                  <a:schemeClr val="dk1">
                    <a:lumMod val="65000"/>
                    <a:lumOff val="35000"/>
                  </a:schemeClr>
                </a:solidFill>
                <a:sym typeface="+mn-ea"/>
              </a:rPr>
              <a:t>值得注意的是，具有泛化关系的参与者与系统交互时，他们与的共同的交互也有可能仅仅是大致相同的。不同层次的参与者与系统之间的交互，也可能会有某些细节上的差别，这时还需要仔细考虑他们之间的不同。</a:t>
            </a:r>
            <a:endParaRPr lang="zh-CN" altLang="en-US" dirty="0">
              <a:solidFill>
                <a:schemeClr val="dk1">
                  <a:lumMod val="65000"/>
                  <a:lumOff val="35000"/>
                </a:schemeClr>
              </a:solidFill>
              <a:sym typeface="+mn-ea"/>
            </a:endParaRPr>
          </a:p>
          <a:p>
            <a:pPr lvl="0" indent="457200" algn="l">
              <a:buClrTx/>
              <a:buSzTx/>
            </a:pPr>
            <a:r>
              <a:rPr lang="zh-CN" altLang="en-US" dirty="0">
                <a:solidFill>
                  <a:schemeClr val="dk1">
                    <a:lumMod val="65000"/>
                    <a:lumOff val="35000"/>
                  </a:schemeClr>
                </a:solidFill>
                <a:sym typeface="+mn-ea"/>
              </a:rPr>
              <a:t>例如，图书管理员和读者都有图书信息查询的权限，但他们在进行图书信息查询时，二者可以执行的操作却可能会有很大的区别。</a:t>
            </a:r>
            <a:endParaRPr lang="zh-CN" altLang="en-US" dirty="0">
              <a:solidFill>
                <a:schemeClr val="dk1">
                  <a:lumMod val="65000"/>
                  <a:lumOff val="35000"/>
                </a:schemeClr>
              </a:solidFill>
              <a:sym typeface="+mn-ea"/>
            </a:endParaRPr>
          </a:p>
          <a:p>
            <a:pPr lvl="0" indent="457200" algn="l">
              <a:buClrTx/>
              <a:buSzTx/>
            </a:pPr>
            <a:r>
              <a:rPr lang="zh-CN" altLang="en-US" dirty="0">
                <a:solidFill>
                  <a:schemeClr val="dk1">
                    <a:lumMod val="65000"/>
                    <a:lumOff val="35000"/>
                  </a:schemeClr>
                </a:solidFill>
                <a:sym typeface="+mn-ea"/>
              </a:rPr>
              <a:t>读者查询图书时，仅仅能够阅读图书信息即可，而图书管理员在查询图书时，却可一扩充添加新图书信息、修改图书信息和删除图书信息等功能。</a:t>
            </a:r>
            <a:endParaRPr lang="zh-CN" altLang="en-US" dirty="0">
              <a:solidFill>
                <a:schemeClr val="dk1">
                  <a:lumMod val="65000"/>
                  <a:lumOff val="35000"/>
                </a:schemeClr>
              </a:solidFill>
              <a:sym typeface="+mn-ea"/>
            </a:endParaRPr>
          </a:p>
          <a:p>
            <a:pPr lvl="0" indent="457200" algn="l">
              <a:buClrTx/>
              <a:buSzTx/>
            </a:pPr>
            <a:endParaRPr lang="zh-CN" altLang="en-US" dirty="0">
              <a:solidFill>
                <a:schemeClr val="dk1">
                  <a:lumMod val="65000"/>
                  <a:lumOff val="35000"/>
                </a:schemeClr>
              </a:solidFill>
              <a:sym typeface="+mn-ea"/>
            </a:endParaRPr>
          </a:p>
          <a:p>
            <a:pPr lvl="0" indent="457200" algn="l">
              <a:buClrTx/>
              <a:buSzTx/>
            </a:pPr>
            <a:endParaRPr lang="zh-CN" altLang="en-US" dirty="0">
              <a:solidFill>
                <a:schemeClr val="dk1">
                  <a:lumMod val="65000"/>
                  <a:lumOff val="35000"/>
                </a:schemeClr>
              </a:solidFill>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marL="457200" marR="0" lvl="1" algn="l" defTabSz="914400" rtl="0" eaLnBrk="1" fontAlgn="auto" latinLnBrk="0" hangingPunct="1">
              <a:buClrTx/>
              <a:buSzTx/>
              <a:buFontTx/>
              <a:buNone/>
            </a:pPr>
            <a:r>
              <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rPr>
              <a:t>4.2.3 参与者之间的泛化关系</a:t>
            </a:r>
            <a:endPar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4993005"/>
            <a:ext cx="7886700" cy="1204595"/>
          </a:xfrm>
        </p:spPr>
        <p:txBody>
          <a:bodyPr vert="horz" lIns="90000" tIns="46800" rIns="90000" bIns="46800" rtlCol="0">
            <a:normAutofit lnSpcReduction="20000"/>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buClrTx/>
              <a:buSzTx/>
            </a:pPr>
            <a:r>
              <a:rPr lang="zh-CN" altLang="en-US" dirty="0">
                <a:solidFill>
                  <a:schemeClr val="dk1">
                    <a:lumMod val="65000"/>
                    <a:lumOff val="35000"/>
                  </a:schemeClr>
                </a:solidFill>
                <a:sym typeface="+mn-ea"/>
              </a:rPr>
              <a:t>在分析阶段的早期，确定一个抽象参与者有时是比较困难的。但随着分析的深入及对系统与其参与者之间交互信息的细化，各种参与者与系统之间的交互也将会变得越来越清晰。</a:t>
            </a:r>
            <a:endParaRPr lang="zh-CN" altLang="en-US" dirty="0">
              <a:solidFill>
                <a:schemeClr val="dk1">
                  <a:lumMod val="65000"/>
                  <a:lumOff val="35000"/>
                </a:schemeClr>
              </a:solidFill>
              <a:sym typeface="+mn-ea"/>
            </a:endParaRPr>
          </a:p>
        </p:txBody>
      </p:sp>
      <p:pic>
        <p:nvPicPr>
          <p:cNvPr id="4" name="图片 3"/>
          <p:cNvPicPr>
            <a:picLocks noChangeAspect="1"/>
          </p:cNvPicPr>
          <p:nvPr/>
        </p:nvPicPr>
        <p:blipFill>
          <a:blip r:embed="rId4"/>
          <a:srcRect l="3346" t="7333" r="3333" b="4906"/>
          <a:stretch>
            <a:fillRect/>
          </a:stretch>
        </p:blipFill>
        <p:spPr>
          <a:xfrm>
            <a:off x="2019300" y="1571625"/>
            <a:ext cx="4764405" cy="3260090"/>
          </a:xfrm>
          <a:prstGeom prst="rect">
            <a:avLst/>
          </a:prstGeom>
        </p:spPr>
      </p:pic>
      <p:sp>
        <p:nvSpPr>
          <p:cNvPr id="5" name="日期占位符 4"/>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marL="457200" marR="0" lvl="1" algn="l" defTabSz="914400" rtl="0" eaLnBrk="1" fontAlgn="auto" latinLnBrk="0" hangingPunct="1">
              <a:buClrTx/>
              <a:buSzTx/>
              <a:buFontTx/>
              <a:buNone/>
            </a:pPr>
            <a:r>
              <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rPr>
              <a:t>4.3 用例</a:t>
            </a:r>
            <a:endPar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buClrTx/>
              <a:buSzTx/>
            </a:pPr>
            <a:r>
              <a:rPr lang="zh-CN" altLang="en-US" b="1" dirty="0">
                <a:solidFill>
                  <a:schemeClr val="dk1">
                    <a:lumMod val="65000"/>
                    <a:lumOff val="35000"/>
                  </a:schemeClr>
                </a:solidFill>
                <a:cs typeface="等线" panose="02010600030101010101" charset="-122"/>
                <a:sym typeface="+mn-ea"/>
              </a:rPr>
              <a:t>用例（Use Case）</a:t>
            </a:r>
            <a:r>
              <a:rPr lang="zh-CN" altLang="en-US" dirty="0">
                <a:solidFill>
                  <a:schemeClr val="dk1">
                    <a:lumMod val="65000"/>
                    <a:lumOff val="35000"/>
                  </a:schemeClr>
                </a:solidFill>
                <a:cs typeface="等线" panose="02010600030101010101" charset="-122"/>
                <a:sym typeface="+mn-ea"/>
              </a:rPr>
              <a:t>通常被定义为系统的参与者与系统之间的一次交互活动，活动结束后将使系统处于一个新的一致的状态。</a:t>
            </a:r>
            <a:endParaRPr lang="zh-CN" altLang="en-US" dirty="0">
              <a:solidFill>
                <a:schemeClr val="dk1">
                  <a:lumMod val="65000"/>
                  <a:lumOff val="35000"/>
                </a:schemeClr>
              </a:solidFill>
              <a:cs typeface="等线" panose="02010600030101010101" charset="-122"/>
              <a:sym typeface="+mn-ea"/>
            </a:endParaRPr>
          </a:p>
          <a:p>
            <a:pPr lvl="0" indent="457200" algn="l">
              <a:buClrTx/>
              <a:buSzTx/>
            </a:pPr>
            <a:r>
              <a:rPr lang="zh-CN" altLang="en-US" dirty="0">
                <a:solidFill>
                  <a:schemeClr val="dk1">
                    <a:lumMod val="65000"/>
                    <a:lumOff val="35000"/>
                  </a:schemeClr>
                </a:solidFill>
                <a:cs typeface="等线" panose="02010600030101010101" charset="-122"/>
                <a:sym typeface="+mn-ea"/>
              </a:rPr>
              <a:t>一个成功执行的用例应该为系统带来可预知的和确定的业务增量。任何用例都必须确保能够使系统从一个一致的状态迁移到另一个一致的状态，从而确保系统的状态不被环境中的任何因素所破坏。</a:t>
            </a:r>
            <a:endParaRPr lang="zh-CN" altLang="en-US" dirty="0">
              <a:solidFill>
                <a:schemeClr val="dk1">
                  <a:lumMod val="65000"/>
                  <a:lumOff val="35000"/>
                </a:schemeClr>
              </a:solidFill>
              <a:cs typeface="等线" panose="02010600030101010101" charset="-122"/>
              <a:sym typeface="+mn-ea"/>
            </a:endParaRPr>
          </a:p>
          <a:p>
            <a:pPr lvl="0" indent="457200" algn="l">
              <a:buClrTx/>
              <a:buSzTx/>
            </a:pPr>
            <a:endParaRPr lang="zh-CN" altLang="en-US" dirty="0">
              <a:solidFill>
                <a:schemeClr val="dk1">
                  <a:lumMod val="65000"/>
                  <a:lumOff val="35000"/>
                </a:schemeClr>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marL="457200" marR="0" lvl="1" algn="l" defTabSz="914400" rtl="0" eaLnBrk="1" fontAlgn="auto" latinLnBrk="0" hangingPunct="1">
              <a:buClrTx/>
              <a:buSzTx/>
              <a:buFontTx/>
              <a:buNone/>
            </a:pPr>
            <a:r>
              <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rPr>
              <a:t>4.3 用例</a:t>
            </a:r>
            <a:endPar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36419"/>
            <a:ext cx="7886700" cy="4371976"/>
          </a:xfrm>
        </p:spPr>
        <p:txBody>
          <a:bodyPr vert="horz" lIns="90000" tIns="46800" rIns="90000" bIns="46800" rtlCol="0">
            <a:no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buClrTx/>
              <a:buSzTx/>
            </a:pPr>
            <a:r>
              <a:rPr lang="zh-CN" altLang="en-US" dirty="0">
                <a:solidFill>
                  <a:schemeClr val="dk1">
                    <a:lumMod val="65000"/>
                    <a:lumOff val="35000"/>
                  </a:schemeClr>
                </a:solidFill>
                <a:cs typeface="等线" panose="02010600030101010101" charset="-122"/>
                <a:sym typeface="+mn-ea"/>
              </a:rPr>
              <a:t>对于目标系统来说，用例模型是外部可见的一种系统功能模型。</a:t>
            </a:r>
            <a:endParaRPr lang="zh-CN" altLang="en-US" dirty="0">
              <a:solidFill>
                <a:schemeClr val="dk1">
                  <a:lumMod val="65000"/>
                  <a:lumOff val="35000"/>
                </a:schemeClr>
              </a:solidFill>
              <a:cs typeface="等线" panose="02010600030101010101" charset="-122"/>
              <a:sym typeface="+mn-ea"/>
            </a:endParaRPr>
          </a:p>
          <a:p>
            <a:pPr lvl="0" indent="457200" algn="l">
              <a:buClrTx/>
              <a:buSzTx/>
            </a:pPr>
            <a:r>
              <a:rPr lang="zh-CN" altLang="en-US" dirty="0">
                <a:solidFill>
                  <a:schemeClr val="dk1">
                    <a:lumMod val="65000"/>
                    <a:lumOff val="35000"/>
                  </a:schemeClr>
                </a:solidFill>
                <a:cs typeface="等线" panose="02010600030101010101" charset="-122"/>
                <a:sym typeface="+mn-ea"/>
              </a:rPr>
              <a:t>用例的主要作用是在系统内部结构不可见的情况下来分析和定义系统中的行为。因此用例的定义中必须包含用来实现用例的功能所需要的所有行为，如执行用例功能的动作序列、标准动作的替代动作、某些动作在某种特殊情况下所触发的异常及希望的预期反应等。</a:t>
            </a:r>
            <a:endParaRPr lang="zh-CN" altLang="en-US" dirty="0">
              <a:solidFill>
                <a:schemeClr val="dk1">
                  <a:lumMod val="65000"/>
                  <a:lumOff val="35000"/>
                </a:schemeClr>
              </a:solidFill>
              <a:cs typeface="等线" panose="02010600030101010101" charset="-122"/>
              <a:sym typeface="+mn-ea"/>
            </a:endParaRPr>
          </a:p>
          <a:p>
            <a:pPr lvl="0" indent="457200" algn="l">
              <a:buClrTx/>
              <a:buSzTx/>
            </a:pPr>
            <a:r>
              <a:rPr lang="zh-CN" altLang="en-US" dirty="0">
                <a:solidFill>
                  <a:schemeClr val="dk1">
                    <a:lumMod val="65000"/>
                    <a:lumOff val="35000"/>
                  </a:schemeClr>
                </a:solidFill>
                <a:cs typeface="等线" panose="02010600030101010101" charset="-122"/>
                <a:sym typeface="+mn-ea"/>
              </a:rPr>
              <a:t>所有这些情况都是在用例中必须描述和处理的情况。另外，当不同用例之间共享同一对象时，这些用例之间还有可能产生较强的耦合关系。</a:t>
            </a:r>
            <a:endParaRPr lang="zh-CN" altLang="en-US" dirty="0">
              <a:solidFill>
                <a:schemeClr val="dk1">
                  <a:lumMod val="65000"/>
                  <a:lumOff val="35000"/>
                </a:schemeClr>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4.3.1 用例的定义和表示</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428115"/>
            <a:ext cx="7886700" cy="4758055"/>
          </a:xfrm>
        </p:spPr>
        <p:txBody>
          <a:bodyPr vert="horz" lIns="90000" tIns="46800" rIns="90000" bIns="46800" rtlCol="0">
            <a:no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buClrTx/>
              <a:buSzTx/>
            </a:pPr>
            <a:r>
              <a:rPr lang="zh-CN" altLang="en-US" dirty="0">
                <a:solidFill>
                  <a:schemeClr val="dk1">
                    <a:lumMod val="65000"/>
                    <a:lumOff val="35000"/>
                  </a:schemeClr>
                </a:solidFill>
                <a:uFillTx/>
                <a:cs typeface="等线" panose="02010600030101010101" charset="-122"/>
                <a:sym typeface="+mn-ea"/>
              </a:rPr>
              <a:t>抽象地看，用例表示的是系统对外部用户可见的行为。一个用例就像外部用户可以使用的一个系统操作，然而，它又与操作不同。用例可以在其执行过程中持续地接受参与者输入的信息，也可以像子系统和独立的小单元那样使用。一个内部用例表示了系统的一部分对另一部分所呈现出的行为。</a:t>
            </a:r>
            <a:endParaRPr lang="zh-CN" altLang="en-US" dirty="0">
              <a:solidFill>
                <a:schemeClr val="dk1">
                  <a:lumMod val="65000"/>
                  <a:lumOff val="35000"/>
                </a:schemeClr>
              </a:solidFill>
              <a:uFillTx/>
              <a:cs typeface="等线" panose="02010600030101010101" charset="-122"/>
              <a:sym typeface="+mn-ea"/>
            </a:endParaRPr>
          </a:p>
          <a:p>
            <a:pPr lvl="0" indent="457200" algn="l">
              <a:buClrTx/>
              <a:buSzTx/>
            </a:pPr>
            <a:r>
              <a:rPr lang="zh-CN" altLang="en-US" dirty="0">
                <a:solidFill>
                  <a:schemeClr val="dk1">
                    <a:lumMod val="65000"/>
                    <a:lumOff val="35000"/>
                  </a:schemeClr>
                </a:solidFill>
                <a:cs typeface="等线" panose="02010600030101010101" charset="-122"/>
                <a:sym typeface="+mn-ea"/>
              </a:rPr>
              <a:t>用例是系统一部分功能的逻辑描述，它必须映射为具体的类，这里面所说的类可能是一个类，也可能是一个类层次结构，当然还可能是一组逻辑相关的类。用例的行为与类的状态转换以及类所定义的操作相对应。</a:t>
            </a:r>
            <a:endParaRPr lang="zh-CN" altLang="en-US" dirty="0">
              <a:solidFill>
                <a:schemeClr val="dk1">
                  <a:lumMod val="65000"/>
                  <a:lumOff val="35000"/>
                </a:schemeClr>
              </a:solidFill>
              <a:cs typeface="等线" panose="02010600030101010101" charset="-122"/>
              <a:sym typeface="+mn-ea"/>
            </a:endParaRPr>
          </a:p>
          <a:p>
            <a:pPr lvl="0" indent="457200" algn="l">
              <a:buClrTx/>
              <a:buSzTx/>
            </a:pPr>
            <a:r>
              <a:rPr lang="zh-CN" altLang="en-US" dirty="0">
                <a:solidFill>
                  <a:schemeClr val="dk1">
                    <a:lumMod val="65000"/>
                    <a:lumOff val="35000"/>
                  </a:schemeClr>
                </a:solidFill>
                <a:cs typeface="等线" panose="02010600030101010101" charset="-122"/>
                <a:sym typeface="+mn-ea"/>
              </a:rPr>
              <a:t>如果一个对象(类)在系统的实现中充当了多个不同的角色，那么它将有可能出现在多个不同的用例场景，并在这些场景中实现了某种特定的功能。</a:t>
            </a:r>
            <a:endParaRPr lang="zh-CN" altLang="en-US" dirty="0">
              <a:solidFill>
                <a:schemeClr val="dk1">
                  <a:lumMod val="65000"/>
                  <a:lumOff val="35000"/>
                </a:schemeClr>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marL="457200" marR="0" lvl="1" algn="l" defTabSz="914400" rtl="0" eaLnBrk="1" fontAlgn="auto" latinLnBrk="0" hangingPunct="1">
              <a:buClrTx/>
              <a:buSzTx/>
              <a:buFontTx/>
              <a:buNone/>
            </a:pPr>
            <a:r>
              <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rPr>
              <a:t>4.3.1 用例的定义和表示</a:t>
            </a:r>
            <a:endPar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buClrTx/>
              <a:buSzTx/>
            </a:pPr>
            <a:r>
              <a:rPr lang="zh-CN" altLang="en-US" dirty="0">
                <a:solidFill>
                  <a:schemeClr val="dk1">
                    <a:lumMod val="65000"/>
                    <a:lumOff val="35000"/>
                  </a:schemeClr>
                </a:solidFill>
                <a:cs typeface="等线" panose="02010600030101010101" charset="-122"/>
                <a:sym typeface="+mn-ea"/>
              </a:rPr>
              <a:t>一般说来，在软件开发过程中，用例往往具有多方面的用途，这些用途包括:</a:t>
            </a:r>
            <a:endParaRPr lang="zh-CN" altLang="en-US" dirty="0">
              <a:solidFill>
                <a:schemeClr val="dk1">
                  <a:lumMod val="65000"/>
                  <a:lumOff val="35000"/>
                </a:schemeClr>
              </a:solidFill>
              <a:cs typeface="等线" panose="02010600030101010101" charset="-122"/>
              <a:sym typeface="+mn-ea"/>
            </a:endParaRPr>
          </a:p>
          <a:p>
            <a:pPr lvl="0" indent="457200" algn="l">
              <a:buClrTx/>
              <a:buSzTx/>
            </a:pPr>
            <a:r>
              <a:rPr lang="zh-CN" altLang="en-US" dirty="0">
                <a:solidFill>
                  <a:schemeClr val="dk1">
                    <a:lumMod val="65000"/>
                    <a:lumOff val="35000"/>
                  </a:schemeClr>
                </a:solidFill>
                <a:cs typeface="等线" panose="02010600030101010101" charset="-122"/>
                <a:sym typeface="+mn-ea"/>
              </a:rPr>
              <a:t>1.可作为软件开发计划的基础</a:t>
            </a:r>
            <a:endParaRPr lang="zh-CN" altLang="en-US" dirty="0">
              <a:solidFill>
                <a:schemeClr val="dk1">
                  <a:lumMod val="65000"/>
                  <a:lumOff val="35000"/>
                </a:schemeClr>
              </a:solidFill>
              <a:cs typeface="等线" panose="02010600030101010101" charset="-122"/>
              <a:sym typeface="+mn-ea"/>
            </a:endParaRPr>
          </a:p>
          <a:p>
            <a:pPr lvl="0" indent="457200" algn="l">
              <a:buClrTx/>
              <a:buSzTx/>
            </a:pPr>
            <a:r>
              <a:rPr lang="zh-CN" altLang="en-US" dirty="0">
                <a:solidFill>
                  <a:schemeClr val="dk1">
                    <a:lumMod val="65000"/>
                    <a:lumOff val="35000"/>
                  </a:schemeClr>
                </a:solidFill>
                <a:cs typeface="等线" panose="02010600030101010101" charset="-122"/>
                <a:sym typeface="+mn-ea"/>
              </a:rPr>
              <a:t>我们可以估算实现每个用例所需的时间和资源。如果无法直接进行估算，那么可以首先估算与用例的每个场景有关的时间和资源，然后在此基础上估算实现整个用例所需的时间和资源。</a:t>
            </a:r>
            <a:endParaRPr lang="zh-CN" altLang="en-US" dirty="0">
              <a:solidFill>
                <a:schemeClr val="dk1">
                  <a:lumMod val="65000"/>
                  <a:lumOff val="35000"/>
                </a:schemeClr>
              </a:solidFill>
              <a:cs typeface="等线" panose="02010600030101010101" charset="-122"/>
              <a:sym typeface="+mn-ea"/>
            </a:endParaRPr>
          </a:p>
          <a:p>
            <a:pPr lvl="0" indent="457200" algn="l">
              <a:buClrTx/>
              <a:buSzTx/>
            </a:pPr>
            <a:r>
              <a:rPr lang="zh-CN" altLang="en-US" dirty="0">
                <a:solidFill>
                  <a:schemeClr val="dk1">
                    <a:lumMod val="65000"/>
                    <a:lumOff val="35000"/>
                  </a:schemeClr>
                </a:solidFill>
                <a:cs typeface="等线" panose="02010600030101010101" charset="-122"/>
                <a:sym typeface="+mn-ea"/>
              </a:rPr>
              <a:t>2.捕获需求</a:t>
            </a:r>
            <a:endParaRPr lang="zh-CN" altLang="en-US" dirty="0">
              <a:solidFill>
                <a:schemeClr val="dk1">
                  <a:lumMod val="65000"/>
                  <a:lumOff val="35000"/>
                </a:schemeClr>
              </a:solidFill>
              <a:cs typeface="等线" panose="02010600030101010101" charset="-122"/>
              <a:sym typeface="+mn-ea"/>
            </a:endParaRPr>
          </a:p>
          <a:p>
            <a:pPr lvl="0" indent="457200" algn="l">
              <a:buClrTx/>
              <a:buSzTx/>
            </a:pPr>
            <a:r>
              <a:rPr lang="zh-CN" altLang="en-US" dirty="0">
                <a:solidFill>
                  <a:schemeClr val="dk1">
                    <a:lumMod val="65000"/>
                    <a:lumOff val="35000"/>
                  </a:schemeClr>
                </a:solidFill>
                <a:cs typeface="等线" panose="02010600030101010101" charset="-122"/>
                <a:sym typeface="+mn-ea"/>
              </a:rPr>
              <a:t>用例可用来捕获功能需求，是分析、设计和实现的基础。</a:t>
            </a:r>
            <a:endParaRPr lang="zh-CN" altLang="en-US" dirty="0">
              <a:solidFill>
                <a:schemeClr val="dk1">
                  <a:lumMod val="65000"/>
                  <a:lumOff val="35000"/>
                </a:schemeClr>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0000" tIns="46800" rIns="90000" bIns="46800" rtlCol="0" anchor="ctr" anchorCtr="0">
            <a:normAutofit fontScale="90000"/>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zh-CN" altLang="en-US" dirty="0">
                <a:solidFill>
                  <a:schemeClr val="accent1"/>
                </a:solidFill>
                <a:cs typeface="微软雅黑" panose="020B0503020204020204" charset="-122"/>
                <a:sym typeface="+mn-ea"/>
              </a:rPr>
              <a:t>第4章 用例建模</a:t>
            </a:r>
            <a:endParaRPr lang="zh-CN" altLang="en-US" dirty="0">
              <a:solidFill>
                <a:schemeClr val="accent1"/>
              </a:solidFill>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buClrTx/>
              <a:buSzTx/>
            </a:pPr>
            <a:r>
              <a:rPr lang="zh-CN" altLang="zh-CN" dirty="0">
                <a:solidFill>
                  <a:schemeClr val="dk1">
                    <a:lumMod val="65000"/>
                    <a:lumOff val="35000"/>
                  </a:schemeClr>
                </a:solidFill>
                <a:sym typeface="+mn-ea"/>
              </a:rPr>
              <a:t>在基于用例的面向对象分析方法中，用例模型通常被视为目标系统的需求模型。</a:t>
            </a:r>
            <a:endParaRPr lang="zh-CN" altLang="zh-CN" dirty="0">
              <a:solidFill>
                <a:schemeClr val="dk1">
                  <a:lumMod val="65000"/>
                  <a:lumOff val="35000"/>
                </a:schemeClr>
              </a:solidFill>
              <a:sym typeface="+mn-ea"/>
            </a:endParaRPr>
          </a:p>
          <a:p>
            <a:pPr lvl="0" indent="457200" algn="l">
              <a:buClrTx/>
              <a:buSzTx/>
            </a:pPr>
            <a:r>
              <a:rPr lang="zh-CN" altLang="zh-CN" dirty="0">
                <a:solidFill>
                  <a:schemeClr val="dk1">
                    <a:lumMod val="65000"/>
                    <a:lumOff val="35000"/>
                  </a:schemeClr>
                </a:solidFill>
                <a:sym typeface="+mn-ea"/>
              </a:rPr>
              <a:t>作为用例模型的组成部分，用例图主要用来定义系统的功能需求，画用例图的过程实质就是分析系统的功能需求的过程。用例图主要描述参与者与用例之间的连接关系。参与者可以是人，也可以是外部计算机系统和外部进程。事实上，用例图仅仅从参与者使用系统的角度描述系统中的信息，即站在外部观察系统应具有的功能，它并不描述这些功能在系统内部得具体实现。</a:t>
            </a:r>
            <a:endParaRPr lang="zh-CN" altLang="zh-CN" dirty="0">
              <a:solidFill>
                <a:schemeClr val="dk1">
                  <a:lumMod val="65000"/>
                  <a:lumOff val="35000"/>
                </a:schemeClr>
              </a:solidFill>
              <a:sym typeface="+mn-ea"/>
            </a:endParaRPr>
          </a:p>
          <a:p>
            <a:pPr lvl="0" indent="457200" algn="l">
              <a:buClrTx/>
              <a:buSzTx/>
            </a:pPr>
            <a:r>
              <a:rPr lang="zh-CN" altLang="zh-CN" dirty="0">
                <a:solidFill>
                  <a:schemeClr val="dk1">
                    <a:lumMod val="65000"/>
                    <a:lumOff val="35000"/>
                  </a:schemeClr>
                </a:solidFill>
                <a:sym typeface="+mn-ea"/>
              </a:rPr>
              <a:t>用例图的作用主要有获取功能需求、设计测试用例和指导整个软件开发过程中的其它工作流等三方面的作用。</a:t>
            </a:r>
            <a:endParaRPr lang="zh-CN" altLang="zh-CN" dirty="0">
              <a:solidFill>
                <a:schemeClr val="dk1">
                  <a:lumMod val="65000"/>
                  <a:lumOff val="35000"/>
                </a:schemeClr>
              </a:solidFill>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4.3.1 用例的定义和表示</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buClrTx/>
              <a:buSzTx/>
            </a:pPr>
            <a:r>
              <a:rPr lang="zh-CN" altLang="en-US" dirty="0">
                <a:solidFill>
                  <a:schemeClr val="dk1">
                    <a:lumMod val="65000"/>
                    <a:lumOff val="35000"/>
                  </a:schemeClr>
                </a:solidFill>
                <a:cs typeface="等线" panose="02010600030101010101" charset="-122"/>
                <a:sym typeface="+mn-ea"/>
              </a:rPr>
              <a:t>3.可作为软件测试的基础</a:t>
            </a:r>
            <a:endParaRPr lang="zh-CN" altLang="en-US" dirty="0">
              <a:solidFill>
                <a:schemeClr val="dk1">
                  <a:lumMod val="65000"/>
                  <a:lumOff val="35000"/>
                </a:schemeClr>
              </a:solidFill>
              <a:cs typeface="等线" panose="02010600030101010101" charset="-122"/>
              <a:sym typeface="+mn-ea"/>
            </a:endParaRPr>
          </a:p>
          <a:p>
            <a:pPr lvl="0" indent="457200" algn="l">
              <a:buClrTx/>
              <a:buSzTx/>
            </a:pPr>
            <a:r>
              <a:rPr lang="zh-CN" altLang="en-US" dirty="0">
                <a:solidFill>
                  <a:schemeClr val="dk1">
                    <a:lumMod val="65000"/>
                    <a:lumOff val="35000"/>
                  </a:schemeClr>
                </a:solidFill>
                <a:cs typeface="等线" panose="02010600030101010101" charset="-122"/>
                <a:sym typeface="+mn-ea"/>
              </a:rPr>
              <a:t>测试人员可将那些在用例中描述的消息序列以及动作序列作为测试脚本来验证系统的功能。</a:t>
            </a:r>
            <a:endParaRPr lang="zh-CN" altLang="en-US" dirty="0">
              <a:solidFill>
                <a:schemeClr val="dk1">
                  <a:lumMod val="65000"/>
                  <a:lumOff val="35000"/>
                </a:schemeClr>
              </a:solidFill>
              <a:cs typeface="等线" panose="02010600030101010101" charset="-122"/>
              <a:sym typeface="+mn-ea"/>
            </a:endParaRPr>
          </a:p>
          <a:p>
            <a:pPr lvl="0" indent="457200" algn="l">
              <a:buClrTx/>
              <a:buSzTx/>
            </a:pPr>
            <a:r>
              <a:rPr lang="zh-CN" altLang="en-US" dirty="0">
                <a:solidFill>
                  <a:schemeClr val="dk1">
                    <a:lumMod val="65000"/>
                    <a:lumOff val="35000"/>
                  </a:schemeClr>
                </a:solidFill>
                <a:cs typeface="等线" panose="02010600030101010101" charset="-122"/>
                <a:sym typeface="+mn-ea"/>
              </a:rPr>
              <a:t>4. 协作文档的基础</a:t>
            </a:r>
            <a:endParaRPr lang="zh-CN" altLang="en-US" dirty="0">
              <a:solidFill>
                <a:schemeClr val="dk1">
                  <a:lumMod val="65000"/>
                  <a:lumOff val="35000"/>
                </a:schemeClr>
              </a:solidFill>
              <a:cs typeface="等线" panose="02010600030101010101" charset="-122"/>
              <a:sym typeface="+mn-ea"/>
            </a:endParaRPr>
          </a:p>
          <a:p>
            <a:pPr lvl="0" indent="457200" algn="l">
              <a:buClrTx/>
              <a:buSzTx/>
            </a:pPr>
            <a:r>
              <a:rPr lang="zh-CN" altLang="en-US" dirty="0">
                <a:solidFill>
                  <a:schemeClr val="dk1">
                    <a:lumMod val="65000"/>
                    <a:lumOff val="35000"/>
                  </a:schemeClr>
                </a:solidFill>
                <a:cs typeface="等线" panose="02010600030101010101" charset="-122"/>
                <a:sym typeface="+mn-ea"/>
              </a:rPr>
              <a:t>由于用例描述了用户与系统之间的交互，因而可以作为写作用户文档的基础。</a:t>
            </a:r>
            <a:endParaRPr lang="zh-CN" altLang="en-US" dirty="0">
              <a:solidFill>
                <a:schemeClr val="dk1">
                  <a:lumMod val="65000"/>
                  <a:lumOff val="35000"/>
                </a:schemeClr>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4.3.2 参与者和用例的关联</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buClrTx/>
              <a:buSzTx/>
            </a:pPr>
            <a:r>
              <a:rPr lang="zh-CN" altLang="en-US" dirty="0">
                <a:solidFill>
                  <a:schemeClr val="dk1">
                    <a:lumMod val="65000"/>
                    <a:lumOff val="35000"/>
                  </a:schemeClr>
                </a:solidFill>
                <a:cs typeface="等线" panose="02010600030101010101" charset="-122"/>
                <a:sym typeface="+mn-ea"/>
              </a:rPr>
              <a:t>UML使用关联（Association）描述参与者和用例之间的关系，它表示了参与者与系统之间的通信关系，也表示了系统与外部环境之间的界面或边界。</a:t>
            </a:r>
            <a:endParaRPr lang="zh-CN" altLang="en-US" dirty="0">
              <a:solidFill>
                <a:schemeClr val="dk1">
                  <a:lumMod val="65000"/>
                  <a:lumOff val="35000"/>
                </a:schemeClr>
              </a:solidFill>
              <a:cs typeface="等线" panose="02010600030101010101" charset="-122"/>
              <a:sym typeface="+mn-ea"/>
            </a:endParaRPr>
          </a:p>
          <a:p>
            <a:pPr lvl="0" indent="457200" algn="l">
              <a:buClrTx/>
              <a:buSzTx/>
            </a:pPr>
            <a:r>
              <a:rPr lang="zh-CN" altLang="en-US" dirty="0">
                <a:solidFill>
                  <a:schemeClr val="dk1">
                    <a:lumMod val="65000"/>
                    <a:lumOff val="35000"/>
                  </a:schemeClr>
                </a:solidFill>
                <a:cs typeface="等线" panose="02010600030101010101" charset="-122"/>
                <a:sym typeface="+mn-ea"/>
              </a:rPr>
              <a:t>图4-1中就出现了多个这样的关联关系，这些关联关系描述了系统与外部环境之间的外部接口。</a:t>
            </a:r>
            <a:endParaRPr lang="zh-CN" altLang="en-US" dirty="0">
              <a:solidFill>
                <a:schemeClr val="dk1">
                  <a:lumMod val="65000"/>
                  <a:lumOff val="35000"/>
                </a:schemeClr>
              </a:solidFill>
              <a:cs typeface="等线" panose="02010600030101010101" charset="-122"/>
              <a:sym typeface="+mn-ea"/>
            </a:endParaRPr>
          </a:p>
          <a:p>
            <a:pPr lvl="0" indent="457200" algn="l">
              <a:buClrTx/>
              <a:buSzTx/>
            </a:pPr>
            <a:r>
              <a:rPr lang="zh-CN" altLang="en-US" dirty="0">
                <a:solidFill>
                  <a:schemeClr val="dk1">
                    <a:lumMod val="65000"/>
                    <a:lumOff val="35000"/>
                  </a:schemeClr>
                </a:solidFill>
                <a:cs typeface="等线" panose="02010600030101010101" charset="-122"/>
                <a:sym typeface="+mn-ea"/>
              </a:rPr>
              <a:t>有时参与者和用例之间的关联也可以表示成一种单向的关联关系，关联方向用于表示关联的双方当中的哪一个才是用例过程的发起者。</a:t>
            </a:r>
            <a:endParaRPr lang="zh-CN" altLang="en-US" dirty="0">
              <a:solidFill>
                <a:schemeClr val="dk1">
                  <a:lumMod val="65000"/>
                  <a:lumOff val="35000"/>
                </a:schemeClr>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4.3.3 用例之间的关系</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defTabSz="685800">
              <a:buClrTx/>
              <a:buSzTx/>
            </a:pPr>
            <a:r>
              <a:rPr lang="zh-CN" altLang="en-US" dirty="0">
                <a:solidFill>
                  <a:schemeClr val="dk1">
                    <a:lumMod val="65000"/>
                    <a:lumOff val="35000"/>
                  </a:schemeClr>
                </a:solidFill>
                <a:cs typeface="等线" panose="02010600030101010101" charset="-122"/>
                <a:sym typeface="+mn-ea"/>
              </a:rPr>
              <a:t>用例本质是参与者为了实现某种目的而与系统进行的一次交互活动，这个交互活动往往要被描述为一系列动作序列。因此，在不同的用例中就可能存在一些相似或相同的动作序列片段或子序列。分离这些公共的序列片段或子序列有助于建立更加清晰和更有效率的用例模型。</a:t>
            </a:r>
            <a:endParaRPr lang="zh-CN" altLang="en-US" dirty="0">
              <a:solidFill>
                <a:schemeClr val="dk1">
                  <a:lumMod val="65000"/>
                  <a:lumOff val="35000"/>
                </a:schemeClr>
              </a:solidFill>
              <a:cs typeface="等线" panose="02010600030101010101" charset="-122"/>
              <a:sym typeface="+mn-ea"/>
            </a:endParaRPr>
          </a:p>
          <a:p>
            <a:pPr lvl="0" indent="457200" algn="l" defTabSz="685800">
              <a:buClrTx/>
              <a:buSzTx/>
            </a:pPr>
            <a:r>
              <a:rPr lang="zh-CN" altLang="en-US" dirty="0">
                <a:solidFill>
                  <a:schemeClr val="dk1">
                    <a:lumMod val="65000"/>
                    <a:lumOff val="35000"/>
                  </a:schemeClr>
                </a:solidFill>
                <a:cs typeface="等线" panose="02010600030101010101" charset="-122"/>
                <a:sym typeface="+mn-ea"/>
              </a:rPr>
              <a:t>面向对象方法中，人们定义了包含、扩充和泛化等多种关系来描述用例之间的关系。</a:t>
            </a:r>
            <a:endParaRPr lang="zh-CN" altLang="en-US" dirty="0">
              <a:solidFill>
                <a:schemeClr val="dk1">
                  <a:lumMod val="65000"/>
                  <a:lumOff val="35000"/>
                </a:schemeClr>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4.3.3 用例之间的关系</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buClrTx/>
              <a:buSzTx/>
            </a:pPr>
            <a:r>
              <a:rPr lang="zh-CN" altLang="en-US" dirty="0">
                <a:solidFill>
                  <a:schemeClr val="dk1">
                    <a:lumMod val="65000"/>
                    <a:lumOff val="35000"/>
                  </a:schemeClr>
                </a:solidFill>
                <a:cs typeface="等线" panose="02010600030101010101" charset="-122"/>
                <a:sym typeface="+mn-ea"/>
              </a:rPr>
              <a:t>1.包含关系</a:t>
            </a:r>
            <a:endParaRPr lang="zh-CN" altLang="en-US" dirty="0">
              <a:solidFill>
                <a:schemeClr val="dk1">
                  <a:lumMod val="65000"/>
                  <a:lumOff val="35000"/>
                </a:schemeClr>
              </a:solidFill>
              <a:cs typeface="等线" panose="02010600030101010101" charset="-122"/>
              <a:sym typeface="+mn-ea"/>
            </a:endParaRPr>
          </a:p>
          <a:p>
            <a:pPr lvl="0" indent="457200" algn="l">
              <a:buClrTx/>
              <a:buSzTx/>
            </a:pPr>
            <a:r>
              <a:rPr lang="zh-CN" altLang="en-US" dirty="0">
                <a:solidFill>
                  <a:schemeClr val="dk1">
                    <a:lumMod val="65000"/>
                    <a:lumOff val="35000"/>
                  </a:schemeClr>
                </a:solidFill>
                <a:cs typeface="等线" panose="02010600030101010101" charset="-122"/>
                <a:sym typeface="+mn-ea"/>
              </a:rPr>
              <a:t>如果一个用例包含了另一个用例的所有行为，则称这两个用例之间存在着包含关系。并称前者为整体用例，后者为包含用例。显然，包含关系是一种从整体到部分的单向关系。</a:t>
            </a:r>
            <a:endParaRPr lang="zh-CN" altLang="en-US" dirty="0">
              <a:solidFill>
                <a:schemeClr val="dk1">
                  <a:lumMod val="65000"/>
                  <a:lumOff val="35000"/>
                </a:schemeClr>
              </a:solidFill>
              <a:cs typeface="等线" panose="02010600030101010101" charset="-122"/>
              <a:sym typeface="+mn-ea"/>
            </a:endParaRPr>
          </a:p>
          <a:p>
            <a:pPr lvl="0" indent="457200" algn="l">
              <a:buClrTx/>
              <a:buSzTx/>
            </a:pPr>
            <a:r>
              <a:rPr lang="zh-CN" altLang="en-US" dirty="0">
                <a:solidFill>
                  <a:schemeClr val="dk1">
                    <a:lumMod val="65000"/>
                    <a:lumOff val="35000"/>
                  </a:schemeClr>
                </a:solidFill>
                <a:cs typeface="等线" panose="02010600030101010101" charset="-122"/>
                <a:sym typeface="+mn-ea"/>
              </a:rPr>
              <a:t>通常情况下，整体用例与部分用例之间的可访问性（执行顺序）通常也是单向的，整体用例可以访问部分用例的属性和操作，部分用例通过其外部可见的属性和操作提供了可被多个用例重用的特定行为。部分用例可以看到为它设置属性值的整体用例，但它不应该访问整体用例的属性和方法。</a:t>
            </a:r>
            <a:endParaRPr lang="zh-CN" altLang="en-US" dirty="0">
              <a:solidFill>
                <a:schemeClr val="dk1">
                  <a:lumMod val="65000"/>
                  <a:lumOff val="35000"/>
                </a:schemeClr>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4.3.3 用例之间的关系</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lnSpcReduction="10000"/>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buClrTx/>
              <a:buSzTx/>
            </a:pPr>
            <a:r>
              <a:rPr lang="zh-CN" altLang="en-US" dirty="0">
                <a:solidFill>
                  <a:schemeClr val="dk1">
                    <a:lumMod val="65000"/>
                    <a:lumOff val="35000"/>
                  </a:schemeClr>
                </a:solidFill>
                <a:cs typeface="等线" panose="02010600030101010101" charset="-122"/>
                <a:sym typeface="+mn-ea"/>
              </a:rPr>
              <a:t>1.包含关系</a:t>
            </a:r>
            <a:endParaRPr lang="zh-CN" altLang="en-US" dirty="0">
              <a:solidFill>
                <a:schemeClr val="dk1">
                  <a:lumMod val="65000"/>
                  <a:lumOff val="35000"/>
                </a:schemeClr>
              </a:solidFill>
              <a:cs typeface="等线" panose="02010600030101010101" charset="-122"/>
              <a:sym typeface="+mn-ea"/>
            </a:endParaRPr>
          </a:p>
          <a:p>
            <a:pPr lvl="0" indent="457200" algn="l">
              <a:buClrTx/>
              <a:buSzTx/>
            </a:pPr>
            <a:r>
              <a:rPr lang="zh-CN" altLang="en-US" dirty="0">
                <a:solidFill>
                  <a:schemeClr val="dk1">
                    <a:lumMod val="65000"/>
                    <a:lumOff val="35000"/>
                  </a:schemeClr>
                </a:solidFill>
                <a:cs typeface="等线" panose="02010600030101010101" charset="-122"/>
                <a:sym typeface="+mn-ea"/>
              </a:rPr>
              <a:t>UML使用一个带有«include»构造型的虚线箭头表示包含关系，它从整体用例指向包含用例。图4-2给出了一个用例包含的例子，其中的参与者可以使用添加项目或者删除项目两个用例，其中查找项目用例则是删除项目用例的一个包含用例。</a:t>
            </a:r>
            <a:endParaRPr lang="zh-CN" altLang="en-US" dirty="0">
              <a:solidFill>
                <a:schemeClr val="dk1">
                  <a:lumMod val="65000"/>
                  <a:lumOff val="35000"/>
                </a:schemeClr>
              </a:solidFill>
              <a:cs typeface="等线" panose="02010600030101010101" charset="-122"/>
              <a:sym typeface="+mn-ea"/>
            </a:endParaRPr>
          </a:p>
          <a:p>
            <a:pPr lvl="0" indent="457200" algn="l">
              <a:buClrTx/>
              <a:buSzTx/>
            </a:pPr>
            <a:r>
              <a:rPr lang="zh-CN" altLang="en-US" dirty="0">
                <a:solidFill>
                  <a:schemeClr val="dk1">
                    <a:lumMod val="65000"/>
                    <a:lumOff val="35000"/>
                  </a:schemeClr>
                </a:solidFill>
                <a:cs typeface="等线" panose="02010600030101010101" charset="-122"/>
                <a:sym typeface="+mn-ea"/>
              </a:rPr>
              <a:t>与用例相关的一个概念是</a:t>
            </a:r>
            <a:r>
              <a:rPr lang="zh-CN" altLang="en-US" b="1" dirty="0">
                <a:solidFill>
                  <a:schemeClr val="dk1">
                    <a:lumMod val="65000"/>
                    <a:lumOff val="35000"/>
                  </a:schemeClr>
                </a:solidFill>
                <a:cs typeface="等线" panose="02010600030101010101" charset="-122"/>
                <a:sym typeface="+mn-ea"/>
              </a:rPr>
              <a:t>扩展点</a:t>
            </a:r>
            <a:r>
              <a:rPr lang="zh-CN" altLang="en-US" dirty="0">
                <a:solidFill>
                  <a:schemeClr val="dk1">
                    <a:lumMod val="65000"/>
                    <a:lumOff val="35000"/>
                  </a:schemeClr>
                </a:solidFill>
                <a:cs typeface="等线" panose="02010600030101010101" charset="-122"/>
                <a:sym typeface="+mn-ea"/>
              </a:rPr>
              <a:t>，一个用例可以有多个扩展点。一个包含用例在它的整体用例中就体现为一个或多个扩展点。扩展点表指明了部分用例在整体用例中的执行位置。</a:t>
            </a:r>
            <a:endParaRPr lang="zh-CN" altLang="en-US" dirty="0">
              <a:solidFill>
                <a:schemeClr val="dk1">
                  <a:lumMod val="65000"/>
                  <a:lumOff val="35000"/>
                </a:schemeClr>
              </a:solidFill>
              <a:cs typeface="等线" panose="02010600030101010101" charset="-122"/>
              <a:sym typeface="+mn-ea"/>
            </a:endParaRPr>
          </a:p>
          <a:p>
            <a:pPr lvl="0" indent="457200" algn="l">
              <a:buClrTx/>
              <a:buSzTx/>
            </a:pPr>
            <a:r>
              <a:rPr lang="zh-CN" altLang="en-US" dirty="0">
                <a:solidFill>
                  <a:schemeClr val="dk1">
                    <a:lumMod val="65000"/>
                    <a:lumOff val="35000"/>
                  </a:schemeClr>
                </a:solidFill>
                <a:cs typeface="等线" panose="02010600030101010101" charset="-122"/>
                <a:sym typeface="+mn-ea"/>
              </a:rPr>
              <a:t>扩展点与包含关系之间应具有一定的对应关系，或者说，不论是否在模型中标注扩展点，扩展点应该是客观存在的。</a:t>
            </a:r>
            <a:endParaRPr lang="zh-CN" altLang="en-US" dirty="0">
              <a:solidFill>
                <a:schemeClr val="dk1">
                  <a:lumMod val="65000"/>
                  <a:lumOff val="35000"/>
                </a:schemeClr>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4.3.3 用例之间的关系</a:t>
            </a:r>
            <a:endParaRPr lang="en-US" altLang="zh-CN" dirty="0">
              <a:solidFill>
                <a:schemeClr val="accent1"/>
              </a:solidFill>
              <a:cs typeface="微软雅黑" panose="020B0503020204020204" charset="-122"/>
              <a:sym typeface="+mn-ea"/>
            </a:endParaRPr>
          </a:p>
        </p:txBody>
      </p:sp>
      <p:pic>
        <p:nvPicPr>
          <p:cNvPr id="6" name="图片 5"/>
          <p:cNvPicPr/>
          <p:nvPr/>
        </p:nvPicPr>
        <p:blipFill rotWithShape="1">
          <a:blip r:embed="rId3">
            <a:extLst>
              <a:ext uri="{28A0092B-C50C-407E-A947-70E740481C1C}">
                <a14:useLocalDpi xmlns:a14="http://schemas.microsoft.com/office/drawing/2010/main" val="0"/>
              </a:ext>
            </a:extLst>
          </a:blip>
          <a:srcRect l="2853" t="10561" r="3696" b="7435"/>
          <a:stretch>
            <a:fillRect/>
          </a:stretch>
        </p:blipFill>
        <p:spPr bwMode="auto">
          <a:xfrm>
            <a:off x="781685" y="1691005"/>
            <a:ext cx="7900670" cy="3638550"/>
          </a:xfrm>
          <a:prstGeom prst="rect">
            <a:avLst/>
          </a:prstGeom>
          <a:noFill/>
          <a:ln>
            <a:noFill/>
          </a:ln>
        </p:spPr>
      </p:pic>
      <p:sp>
        <p:nvSpPr>
          <p:cNvPr id="7" name="矩形 6"/>
          <p:cNvSpPr/>
          <p:nvPr>
            <p:custDataLst>
              <p:tags r:id="rId4"/>
            </p:custDataLst>
          </p:nvPr>
        </p:nvSpPr>
        <p:spPr>
          <a:xfrm>
            <a:off x="3325962" y="5618079"/>
            <a:ext cx="2201545" cy="368300"/>
          </a:xfrm>
          <a:prstGeom prst="rect">
            <a:avLst/>
          </a:prstGeom>
        </p:spPr>
        <p:txBody>
          <a:bodyPr wrap="none">
            <a:spAutoFit/>
          </a:bodyPr>
          <a:lstStyle/>
          <a:p>
            <a:r>
              <a:rPr lang="zh-CN" altLang="en-US" dirty="0">
                <a:solidFill>
                  <a:schemeClr val="dk1"/>
                </a:solidFill>
                <a:latin typeface="等线" panose="02010600030101010101" charset="-122"/>
                <a:ea typeface="等线" panose="02010600030101010101" charset="-122"/>
                <a:cs typeface="等线" panose="02010600030101010101" charset="-122"/>
              </a:rPr>
              <a:t>图</a:t>
            </a:r>
            <a:r>
              <a:rPr lang="en-US" altLang="zh-CN" dirty="0">
                <a:solidFill>
                  <a:schemeClr val="dk1"/>
                </a:solidFill>
                <a:latin typeface="等线" panose="02010600030101010101" charset="-122"/>
                <a:ea typeface="等线" panose="02010600030101010101" charset="-122"/>
                <a:cs typeface="等线" panose="02010600030101010101" charset="-122"/>
              </a:rPr>
              <a:t>4-2 </a:t>
            </a:r>
            <a:r>
              <a:rPr lang="zh-CN" altLang="en-US" dirty="0">
                <a:solidFill>
                  <a:schemeClr val="dk1"/>
                </a:solidFill>
                <a:latin typeface="等线" panose="02010600030101010101" charset="-122"/>
                <a:ea typeface="等线" panose="02010600030101010101" charset="-122"/>
                <a:cs typeface="等线" panose="02010600030101010101" charset="-122"/>
              </a:rPr>
              <a:t>包含用例示例</a:t>
            </a:r>
            <a:endParaRPr lang="zh-CN" altLang="en-US" dirty="0">
              <a:solidFill>
                <a:schemeClr val="dk1"/>
              </a:solidFill>
              <a:latin typeface="等线" panose="02010600030101010101" charset="-122"/>
              <a:ea typeface="等线" panose="02010600030101010101" charset="-122"/>
              <a:cs typeface="等线" panose="02010600030101010101"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4.3.3 用例之间的关系</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buClrTx/>
              <a:buSzTx/>
            </a:pPr>
            <a:r>
              <a:rPr lang="zh-CN" altLang="en-US" dirty="0">
                <a:solidFill>
                  <a:schemeClr val="dk1">
                    <a:lumMod val="65000"/>
                    <a:lumOff val="35000"/>
                  </a:schemeClr>
                </a:solidFill>
                <a:cs typeface="等线" panose="02010600030101010101" charset="-122"/>
                <a:sym typeface="+mn-ea"/>
              </a:rPr>
              <a:t>2.扩充关系</a:t>
            </a:r>
            <a:endParaRPr lang="zh-CN" altLang="en-US" dirty="0">
              <a:solidFill>
                <a:schemeClr val="dk1">
                  <a:lumMod val="65000"/>
                  <a:lumOff val="35000"/>
                </a:schemeClr>
              </a:solidFill>
              <a:cs typeface="等线" panose="02010600030101010101" charset="-122"/>
              <a:sym typeface="+mn-ea"/>
            </a:endParaRPr>
          </a:p>
          <a:p>
            <a:pPr lvl="0" indent="457200" algn="l" defTabSz="685800">
              <a:buClrTx/>
              <a:buSzTx/>
            </a:pPr>
            <a:r>
              <a:rPr lang="zh-CN" altLang="en-US" dirty="0">
                <a:solidFill>
                  <a:schemeClr val="dk1">
                    <a:lumMod val="65000"/>
                    <a:lumOff val="35000"/>
                  </a:schemeClr>
                </a:solidFill>
                <a:cs typeface="等线" panose="02010600030101010101" charset="-122"/>
                <a:sym typeface="+mn-ea"/>
              </a:rPr>
              <a:t>在用例中，有时会有某些活动可能是用例的一部分，但执行时却并不一定需要执行这部分活动用例也能成功。这时，我们可以把这部分活动定义成一个用例，并称这两个用例之间的关系是扩充关系。在扩充关系中，称原用例为基用例，扩充部分为扩充用例。</a:t>
            </a:r>
            <a:endParaRPr lang="zh-CN" altLang="en-US" dirty="0">
              <a:solidFill>
                <a:schemeClr val="dk1">
                  <a:lumMod val="65000"/>
                  <a:lumOff val="35000"/>
                </a:schemeClr>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4.3.3 用例之间的关系</a:t>
            </a:r>
            <a:endParaRPr lang="en-US" altLang="zh-CN" dirty="0">
              <a:solidFill>
                <a:schemeClr val="accent1"/>
              </a:solidFill>
              <a:cs typeface="微软雅黑" panose="020B0503020204020204" charset="-122"/>
              <a:sym typeface="+mn-ea"/>
            </a:endParaRPr>
          </a:p>
        </p:txBody>
      </p:sp>
      <p:pic>
        <p:nvPicPr>
          <p:cNvPr id="6" name="图片 5"/>
          <p:cNvPicPr/>
          <p:nvPr/>
        </p:nvPicPr>
        <p:blipFill rotWithShape="1">
          <a:blip r:embed="rId3">
            <a:extLst>
              <a:ext uri="{28A0092B-C50C-407E-A947-70E740481C1C}">
                <a14:useLocalDpi xmlns:a14="http://schemas.microsoft.com/office/drawing/2010/main" val="0"/>
              </a:ext>
            </a:extLst>
          </a:blip>
          <a:srcRect l="2415" t="11952" r="3247" b="8160"/>
          <a:stretch>
            <a:fillRect/>
          </a:stretch>
        </p:blipFill>
        <p:spPr bwMode="auto">
          <a:xfrm>
            <a:off x="928370" y="2414270"/>
            <a:ext cx="7064375" cy="3303270"/>
          </a:xfrm>
          <a:prstGeom prst="rect">
            <a:avLst/>
          </a:prstGeom>
          <a:noFill/>
          <a:ln>
            <a:noFill/>
          </a:ln>
        </p:spPr>
      </p:pic>
      <p:sp>
        <p:nvSpPr>
          <p:cNvPr id="7" name="矩形 6"/>
          <p:cNvSpPr/>
          <p:nvPr>
            <p:custDataLst>
              <p:tags r:id="rId4"/>
            </p:custDataLst>
          </p:nvPr>
        </p:nvSpPr>
        <p:spPr>
          <a:xfrm>
            <a:off x="628650" y="1690689"/>
            <a:ext cx="7664364" cy="891540"/>
          </a:xfrm>
          <a:prstGeom prst="rect">
            <a:avLst/>
          </a:prstGeom>
        </p:spPr>
        <p:txBody>
          <a:bodyPr wrap="square">
            <a:spAutoFit/>
          </a:bodyPr>
          <a:lstStyle/>
          <a:p>
            <a:pPr indent="457200" algn="l" defTabSz="685800">
              <a:lnSpc>
                <a:spcPct val="130000"/>
              </a:lnSpc>
              <a:spcBef>
                <a:spcPts val="0"/>
              </a:spcBef>
              <a:spcAft>
                <a:spcPts val="1000"/>
              </a:spcAft>
              <a:buClrTx/>
              <a:buSzTx/>
              <a:buFont typeface="Arial" panose="020B0604020202020204" pitchFamily="34" charset="0"/>
            </a:pPr>
            <a:r>
              <a:rPr lang="zh-CN" altLang="en-US" sz="2000" spc="150" dirty="0">
                <a:solidFill>
                  <a:schemeClr val="dk1">
                    <a:lumMod val="65000"/>
                    <a:lumOff val="35000"/>
                  </a:schemeClr>
                </a:solidFill>
                <a:uFillTx/>
                <a:latin typeface="等线" panose="02010600030101010101" charset="-122"/>
                <a:ea typeface="等线" panose="02010600030101010101" charset="-122"/>
                <a:cs typeface="等线" panose="02010600030101010101" charset="-122"/>
              </a:rPr>
              <a:t>图4-3</a:t>
            </a:r>
            <a:r>
              <a:rPr lang="en-US" altLang="zh-CN" sz="2000" spc="150" dirty="0">
                <a:solidFill>
                  <a:schemeClr val="dk1">
                    <a:lumMod val="65000"/>
                    <a:lumOff val="35000"/>
                  </a:schemeClr>
                </a:solidFill>
                <a:uFillTx/>
                <a:latin typeface="等线" panose="02010600030101010101" charset="-122"/>
                <a:ea typeface="等线" panose="02010600030101010101" charset="-122"/>
                <a:cs typeface="等线" panose="02010600030101010101" charset="-122"/>
              </a:rPr>
              <a:t> </a:t>
            </a:r>
            <a:r>
              <a:rPr lang="zh-CN" altLang="en-US" sz="2000" spc="150" dirty="0">
                <a:solidFill>
                  <a:schemeClr val="dk1">
                    <a:lumMod val="65000"/>
                    <a:lumOff val="35000"/>
                  </a:schemeClr>
                </a:solidFill>
                <a:uFillTx/>
                <a:latin typeface="等线" panose="02010600030101010101" charset="-122"/>
                <a:ea typeface="等线" panose="02010600030101010101" charset="-122"/>
                <a:cs typeface="等线" panose="02010600030101010101" charset="-122"/>
              </a:rPr>
              <a:t>给出了一个扩充用例的例子，容易看出扩充和包含的语义区别。</a:t>
            </a:r>
            <a:endParaRPr lang="zh-CN" altLang="en-US" sz="2000" spc="150" dirty="0">
              <a:solidFill>
                <a:schemeClr val="dk1">
                  <a:lumMod val="65000"/>
                  <a:lumOff val="35000"/>
                </a:schemeClr>
              </a:solidFill>
              <a:uFillTx/>
              <a:latin typeface="等线" panose="02010600030101010101" charset="-122"/>
              <a:ea typeface="等线" panose="02010600030101010101" charset="-122"/>
              <a:cs typeface="等线" panose="02010600030101010101" charset="-122"/>
            </a:endParaRPr>
          </a:p>
        </p:txBody>
      </p:sp>
      <p:sp>
        <p:nvSpPr>
          <p:cNvPr id="8" name="矩形 7"/>
          <p:cNvSpPr/>
          <p:nvPr>
            <p:custDataLst>
              <p:tags r:id="rId5"/>
            </p:custDataLst>
          </p:nvPr>
        </p:nvSpPr>
        <p:spPr>
          <a:xfrm>
            <a:off x="3081156" y="5913068"/>
            <a:ext cx="2590800" cy="398780"/>
          </a:xfrm>
          <a:prstGeom prst="rect">
            <a:avLst/>
          </a:prstGeom>
        </p:spPr>
        <p:txBody>
          <a:bodyPr wrap="none">
            <a:spAutoFit/>
          </a:bodyPr>
          <a:lstStyle/>
          <a:p>
            <a:r>
              <a:rPr lang="zh-CN" altLang="en-US" sz="2000" spc="150" dirty="0">
                <a:solidFill>
                  <a:schemeClr val="dk1">
                    <a:lumMod val="65000"/>
                    <a:lumOff val="35000"/>
                  </a:schemeClr>
                </a:solidFill>
                <a:uFillTx/>
                <a:latin typeface="等线" panose="02010600030101010101" charset="-122"/>
                <a:ea typeface="等线" panose="02010600030101010101" charset="-122"/>
                <a:cs typeface="等线" panose="02010600030101010101" charset="-122"/>
              </a:rPr>
              <a:t>图4-3</a:t>
            </a:r>
            <a:r>
              <a:rPr lang="en-US" altLang="zh-CN" sz="2000" spc="150" dirty="0">
                <a:solidFill>
                  <a:schemeClr val="dk1">
                    <a:lumMod val="65000"/>
                    <a:lumOff val="35000"/>
                  </a:schemeClr>
                </a:solidFill>
                <a:uFillTx/>
                <a:latin typeface="等线" panose="02010600030101010101" charset="-122"/>
                <a:ea typeface="等线" panose="02010600030101010101" charset="-122"/>
                <a:cs typeface="等线" panose="02010600030101010101" charset="-122"/>
              </a:rPr>
              <a:t> </a:t>
            </a:r>
            <a:r>
              <a:rPr lang="zh-CN" altLang="en-US" sz="2000" spc="150" dirty="0">
                <a:solidFill>
                  <a:schemeClr val="dk1">
                    <a:lumMod val="65000"/>
                    <a:lumOff val="35000"/>
                  </a:schemeClr>
                </a:solidFill>
                <a:uFillTx/>
                <a:latin typeface="等线" panose="02010600030101010101" charset="-122"/>
                <a:ea typeface="等线" panose="02010600030101010101" charset="-122"/>
                <a:cs typeface="等线" panose="02010600030101010101" charset="-122"/>
              </a:rPr>
              <a:t>扩充用例</a:t>
            </a:r>
            <a:r>
              <a:rPr lang="zh-CN" altLang="en-US" dirty="0">
                <a:solidFill>
                  <a:schemeClr val="dk1"/>
                </a:solidFill>
                <a:latin typeface="等线" panose="02010600030101010101" charset="-122"/>
                <a:ea typeface="等线" panose="02010600030101010101" charset="-122"/>
                <a:cs typeface="微软雅黑" panose="020B0503020204020204" charset="-122"/>
              </a:rPr>
              <a:t>示</a:t>
            </a:r>
            <a:r>
              <a:rPr lang="zh-CN" altLang="en-US" sz="2000" spc="150" dirty="0">
                <a:solidFill>
                  <a:schemeClr val="dk1">
                    <a:lumMod val="65000"/>
                    <a:lumOff val="35000"/>
                  </a:schemeClr>
                </a:solidFill>
                <a:uFillTx/>
                <a:latin typeface="等线" panose="02010600030101010101" charset="-122"/>
                <a:ea typeface="等线" panose="02010600030101010101" charset="-122"/>
                <a:cs typeface="等线" panose="02010600030101010101" charset="-122"/>
              </a:rPr>
              <a:t>例</a:t>
            </a:r>
            <a:endParaRPr lang="zh-CN" altLang="en-US"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9" name="灯片编号占位符 8"/>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4.3.3 用例之间的关系</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buClrTx/>
              <a:buSzTx/>
            </a:pPr>
            <a:r>
              <a:rPr lang="zh-CN" altLang="en-US" dirty="0">
                <a:solidFill>
                  <a:schemeClr val="dk1">
                    <a:lumMod val="65000"/>
                    <a:lumOff val="35000"/>
                  </a:schemeClr>
                </a:solidFill>
                <a:cs typeface="等线" panose="02010600030101010101" charset="-122"/>
                <a:sym typeface="+mn-ea"/>
              </a:rPr>
              <a:t>2.扩充关系</a:t>
            </a:r>
            <a:endParaRPr lang="zh-CN" altLang="en-US" dirty="0">
              <a:solidFill>
                <a:schemeClr val="dk1">
                  <a:lumMod val="65000"/>
                  <a:lumOff val="35000"/>
                </a:schemeClr>
              </a:solidFill>
              <a:cs typeface="等线" panose="02010600030101010101" charset="-122"/>
              <a:sym typeface="+mn-ea"/>
            </a:endParaRPr>
          </a:p>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对于扩充用例来说，与扩充关系相对应的还应有</a:t>
            </a:r>
            <a:r>
              <a:rPr lang="zh-CN" altLang="en-US" b="1" dirty="0">
                <a:solidFill>
                  <a:schemeClr val="dk1">
                    <a:lumMod val="65000"/>
                    <a:lumOff val="35000"/>
                  </a:schemeClr>
                </a:solidFill>
                <a:cs typeface="等线" panose="02010600030101010101" charset="-122"/>
                <a:sym typeface="+mn-ea"/>
              </a:rPr>
              <a:t>扩充条件</a:t>
            </a:r>
            <a:r>
              <a:rPr lang="zh-CN" altLang="en-US" dirty="0">
                <a:solidFill>
                  <a:schemeClr val="dk1">
                    <a:lumMod val="65000"/>
                    <a:lumOff val="35000"/>
                  </a:schemeClr>
                </a:solidFill>
                <a:cs typeface="等线" panose="02010600030101010101" charset="-122"/>
                <a:sym typeface="+mn-ea"/>
              </a:rPr>
              <a:t>这样一个概念，当用例实例执行到扩充点并且满足该个扩展点标注的扩充条件时，控制流将转入到相应的扩充用例的行为序列中; 扩充用例执行完毕后，控制再从扩展点返回到基用例。</a:t>
            </a:r>
            <a:endParaRPr lang="zh-CN" altLang="en-US" dirty="0">
              <a:solidFill>
                <a:schemeClr val="dk1">
                  <a:lumMod val="65000"/>
                  <a:lumOff val="35000"/>
                </a:schemeClr>
              </a:solidFill>
              <a:cs typeface="等线" panose="02010600030101010101" charset="-122"/>
              <a:sym typeface="+mn-ea"/>
            </a:endParaRPr>
          </a:p>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一般情况下，扩充关系中的基用例与扩充用例之间的访问性也是单向的，基用例可以访问并修改扩充用例的属性和操作。而扩充用例则不能访问基用例的属性和操作。</a:t>
            </a:r>
            <a:endParaRPr lang="zh-CN" altLang="en-US" dirty="0">
              <a:solidFill>
                <a:schemeClr val="dk1">
                  <a:lumMod val="65000"/>
                  <a:lumOff val="35000"/>
                </a:schemeClr>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4.3.3 用例之间的关系</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2.扩充关系</a:t>
            </a:r>
            <a:endParaRPr lang="zh-CN" altLang="en-US" dirty="0">
              <a:solidFill>
                <a:schemeClr val="dk1">
                  <a:lumMod val="65000"/>
                  <a:lumOff val="35000"/>
                </a:schemeClr>
              </a:solidFill>
              <a:cs typeface="等线" panose="02010600030101010101" charset="-122"/>
              <a:sym typeface="+mn-ea"/>
            </a:endParaRPr>
          </a:p>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一个扩展用例可以扩展多个基用例，一个基用例可以被多个扩展用例扩展。</a:t>
            </a:r>
            <a:endParaRPr lang="zh-CN" altLang="en-US" dirty="0">
              <a:solidFill>
                <a:schemeClr val="dk1">
                  <a:lumMod val="65000"/>
                  <a:lumOff val="35000"/>
                </a:schemeClr>
              </a:solidFill>
              <a:cs typeface="等线" panose="02010600030101010101" charset="-122"/>
              <a:sym typeface="+mn-ea"/>
            </a:endParaRPr>
          </a:p>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从包含与扩充这两种关系的用例实例的执行过程来看，这两种关系中一个很重要的区别是：控制流从基用例转入到扩充用例是有条件的，而控制流从基用例转入到包含用例则是无条件的。换个角度来看，包含关系可以视为是一种特殊的扩充关系。</a:t>
            </a:r>
            <a:endParaRPr lang="zh-CN" altLang="en-US" dirty="0">
              <a:solidFill>
                <a:schemeClr val="dk1">
                  <a:lumMod val="65000"/>
                  <a:lumOff val="35000"/>
                </a:schemeClr>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4.1 用例图的基本概念</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456300" y="1490400"/>
            <a:ext cx="8226900" cy="4759200"/>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buClrTx/>
              <a:buSzTx/>
            </a:pPr>
            <a:r>
              <a:rPr lang="en-US" altLang="zh-CN" dirty="0">
                <a:solidFill>
                  <a:schemeClr val="dk1">
                    <a:lumMod val="65000"/>
                    <a:lumOff val="35000"/>
                  </a:schemeClr>
                </a:solidFill>
                <a:sym typeface="+mn-ea"/>
              </a:rPr>
              <a:t>1 </a:t>
            </a:r>
            <a:r>
              <a:rPr lang="zh-CN" altLang="zh-CN" dirty="0">
                <a:solidFill>
                  <a:schemeClr val="dk1">
                    <a:lumMod val="65000"/>
                    <a:lumOff val="35000"/>
                  </a:schemeClr>
                </a:solidFill>
                <a:sym typeface="+mn-ea"/>
              </a:rPr>
              <a:t>用例图的基本构成元素</a:t>
            </a:r>
            <a:endParaRPr lang="zh-CN" altLang="zh-CN" dirty="0">
              <a:solidFill>
                <a:schemeClr val="dk1">
                  <a:lumMod val="65000"/>
                  <a:lumOff val="35000"/>
                </a:schemeClr>
              </a:solidFill>
              <a:sym typeface="+mn-ea"/>
            </a:endParaRPr>
          </a:p>
          <a:p>
            <a:pPr lvl="0" indent="457200" algn="l">
              <a:buClrTx/>
              <a:buSzTx/>
            </a:pPr>
            <a:r>
              <a:rPr lang="zh-CN" altLang="zh-CN" dirty="0">
                <a:solidFill>
                  <a:schemeClr val="dk1">
                    <a:lumMod val="65000"/>
                    <a:lumOff val="35000"/>
                  </a:schemeClr>
                </a:solidFill>
                <a:sym typeface="+mn-ea"/>
              </a:rPr>
              <a:t>参与者（Actor）、用例（Use Case）两种基本元素，还包括参与者与用例之间的关联、参与者之间的泛化，以及用例之间的包含、扩充和泛化等关系。</a:t>
            </a:r>
            <a:endParaRPr lang="zh-CN" altLang="zh-CN" dirty="0">
              <a:solidFill>
                <a:schemeClr val="dk1">
                  <a:lumMod val="65000"/>
                  <a:lumOff val="35000"/>
                </a:schemeClr>
              </a:solidFill>
              <a:sym typeface="+mn-ea"/>
            </a:endParaRPr>
          </a:p>
          <a:p>
            <a:pPr lvl="0" indent="457200" algn="l">
              <a:buClrTx/>
              <a:buSzTx/>
            </a:pPr>
            <a:r>
              <a:rPr lang="zh-CN" altLang="zh-CN" dirty="0">
                <a:solidFill>
                  <a:schemeClr val="dk1">
                    <a:lumMod val="65000"/>
                    <a:lumOff val="35000"/>
                  </a:schemeClr>
                </a:solidFill>
                <a:sym typeface="+mn-ea"/>
              </a:rPr>
              <a:t>另外，系统边界也是用例模型的一种模型元素。</a:t>
            </a:r>
            <a:endParaRPr lang="zh-CN" altLang="zh-CN" dirty="0">
              <a:solidFill>
                <a:schemeClr val="dk1">
                  <a:lumMod val="65000"/>
                  <a:lumOff val="35000"/>
                </a:schemeClr>
              </a:solidFill>
              <a:sym typeface="+mn-ea"/>
            </a:endParaRPr>
          </a:p>
          <a:p>
            <a:pPr lvl="0" indent="457200" algn="l">
              <a:buClrTx/>
              <a:buSzTx/>
            </a:pPr>
            <a:endParaRPr lang="zh-CN" altLang="zh-CN" dirty="0">
              <a:solidFill>
                <a:schemeClr val="dk1">
                  <a:lumMod val="65000"/>
                  <a:lumOff val="35000"/>
                </a:schemeClr>
              </a:solidFill>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4.3.3 用例之间的关系</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3.包含与扩充的比较</a:t>
            </a:r>
            <a:endParaRPr lang="zh-CN" altLang="en-US" dirty="0">
              <a:solidFill>
                <a:schemeClr val="dk1">
                  <a:lumMod val="65000"/>
                  <a:lumOff val="35000"/>
                </a:schemeClr>
              </a:solidFill>
              <a:cs typeface="等线" panose="02010600030101010101" charset="-122"/>
              <a:sym typeface="+mn-ea"/>
            </a:endParaRPr>
          </a:p>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包含与扩充都描述了用例之间的组成结构方面的关系，包含用例和扩充用例均可视为基用例的子用例，它们都是基用例的组成部分。</a:t>
            </a:r>
            <a:endParaRPr lang="zh-CN" altLang="en-US" dirty="0">
              <a:solidFill>
                <a:schemeClr val="dk1">
                  <a:lumMod val="65000"/>
                  <a:lumOff val="35000"/>
                </a:schemeClr>
              </a:solidFill>
              <a:cs typeface="等线" panose="02010600030101010101" charset="-122"/>
              <a:sym typeface="+mn-ea"/>
            </a:endParaRPr>
          </a:p>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但从包含用例和扩充用例实例的执行过程来看，这两种关系的重要区别在于：对于扩充关系来说，控制流从基用例转入到扩充用例是有条件的。而对于包含关系来说，控制流从基用例转入到包含用例则是无条件的。</a:t>
            </a:r>
            <a:endParaRPr lang="zh-CN" altLang="en-US" dirty="0">
              <a:solidFill>
                <a:schemeClr val="dk1">
                  <a:lumMod val="65000"/>
                  <a:lumOff val="35000"/>
                </a:schemeClr>
              </a:solidFill>
              <a:cs typeface="等线" panose="02010600030101010101" charset="-122"/>
              <a:sym typeface="+mn-ea"/>
            </a:endParaRPr>
          </a:p>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从这个角度来看，包含关系也可以视为一种特殊的扩充关系。</a:t>
            </a:r>
            <a:endParaRPr lang="zh-CN" altLang="en-US" dirty="0">
              <a:solidFill>
                <a:schemeClr val="dk1">
                  <a:lumMod val="65000"/>
                  <a:lumOff val="35000"/>
                </a:schemeClr>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4.3.3 用例之间的关系</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4.用例之间的泛化关系</a:t>
            </a:r>
            <a:endParaRPr lang="zh-CN" altLang="en-US" dirty="0">
              <a:solidFill>
                <a:schemeClr val="dk1">
                  <a:lumMod val="65000"/>
                  <a:lumOff val="35000"/>
                </a:schemeClr>
              </a:solidFill>
              <a:cs typeface="等线" panose="02010600030101010101" charset="-122"/>
              <a:sym typeface="+mn-ea"/>
            </a:endParaRPr>
          </a:p>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与类之间存在泛化关系类似，用例之间也存在泛化关系。和类一样，某些用例之间也可能存在一些共同或相似的行为，如果抽象出这些用例中的相似行为，那么抽象的结果就可以用一个抽象用例表示，此时，可以仅把这些用例的个性化的行为保留在各自的用例之中。这时，这个拥有了共同行为的抽象用例与这些具体用例之间就构成了一种泛化关系。</a:t>
            </a:r>
            <a:endParaRPr lang="zh-CN" altLang="en-US" dirty="0">
              <a:solidFill>
                <a:schemeClr val="dk1">
                  <a:lumMod val="65000"/>
                  <a:lumOff val="35000"/>
                </a:schemeClr>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4.3.3 用例之间的关系</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4.用例之间的泛化关系</a:t>
            </a:r>
            <a:endParaRPr lang="zh-CN" altLang="en-US" dirty="0">
              <a:solidFill>
                <a:schemeClr val="dk1">
                  <a:lumMod val="65000"/>
                  <a:lumOff val="35000"/>
                </a:schemeClr>
              </a:solidFill>
              <a:cs typeface="等线" panose="02010600030101010101" charset="-122"/>
              <a:sym typeface="+mn-ea"/>
            </a:endParaRPr>
          </a:p>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例如，图4-4展示了购买不同门票的用例之间的泛化关系。在一个实际的售票系统中，这样的用例泛化可以帮助我们找到一个更具通用性的解决方案。在后面的章节中，我们将看到用例扩充的实例。</a:t>
            </a:r>
            <a:endParaRPr lang="zh-CN" altLang="en-US" dirty="0">
              <a:solidFill>
                <a:schemeClr val="dk1">
                  <a:lumMod val="65000"/>
                  <a:lumOff val="35000"/>
                </a:schemeClr>
              </a:solidFill>
              <a:cs typeface="等线" panose="02010600030101010101" charset="-122"/>
              <a:sym typeface="+mn-ea"/>
            </a:endParaRPr>
          </a:p>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如果一个用例拥有了另一个或一些用例的公共行为，那么称这个用例与其余用例之间具有泛化关系，称这个拥有共同行为的用例为父用例，其余的用例为子用例。子用例可以应用于任何使用父用例的地方。</a:t>
            </a:r>
            <a:endParaRPr lang="zh-CN" altLang="en-US" dirty="0">
              <a:solidFill>
                <a:schemeClr val="dk1">
                  <a:lumMod val="65000"/>
                  <a:lumOff val="35000"/>
                </a:schemeClr>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4.3.3 用例之间的关系</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598294"/>
            <a:ext cx="7886700" cy="991467"/>
          </a:xfrm>
        </p:spPr>
        <p:txBody>
          <a:bodyPr vert="horz" lIns="90000" tIns="46800" rIns="90000" bIns="46800" rtlCol="0">
            <a:no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4.用例之间的泛化关系</a:t>
            </a:r>
            <a:endParaRPr lang="zh-CN" altLang="en-US" dirty="0">
              <a:solidFill>
                <a:schemeClr val="dk1">
                  <a:lumMod val="65000"/>
                  <a:lumOff val="35000"/>
                </a:schemeClr>
              </a:solidFill>
              <a:cs typeface="等线" panose="02010600030101010101" charset="-122"/>
              <a:sym typeface="+mn-ea"/>
            </a:endParaRPr>
          </a:p>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父用例的属性对子用例是可见的，但子用例的属性对父用例则是透明的。</a:t>
            </a:r>
            <a:endParaRPr lang="zh-CN" altLang="en-US" dirty="0">
              <a:solidFill>
                <a:schemeClr val="dk1">
                  <a:lumMod val="65000"/>
                  <a:lumOff val="35000"/>
                </a:schemeClr>
              </a:solidFill>
              <a:cs typeface="等线" panose="02010600030101010101" charset="-122"/>
              <a:sym typeface="+mn-ea"/>
            </a:endParaRPr>
          </a:p>
          <a:p>
            <a:pPr lvl="0" algn="l">
              <a:buClrTx/>
              <a:buSzTx/>
            </a:pPr>
            <a:endParaRPr lang="zh-CN" altLang="en-US" dirty="0">
              <a:solidFill>
                <a:schemeClr val="dk1">
                  <a:lumMod val="65000"/>
                  <a:lumOff val="35000"/>
                </a:schemeClr>
              </a:solidFill>
              <a:cs typeface="等线" panose="02010600030101010101" charset="-122"/>
              <a:sym typeface="+mn-ea"/>
            </a:endParaRPr>
          </a:p>
        </p:txBody>
      </p:sp>
      <p:pic>
        <p:nvPicPr>
          <p:cNvPr id="4" name="图片 3"/>
          <p:cNvPicPr/>
          <p:nvPr/>
        </p:nvPicPr>
        <p:blipFill rotWithShape="1">
          <a:blip r:embed="rId4">
            <a:extLst>
              <a:ext uri="{28A0092B-C50C-407E-A947-70E740481C1C}">
                <a14:useLocalDpi xmlns:a14="http://schemas.microsoft.com/office/drawing/2010/main" val="0"/>
              </a:ext>
            </a:extLst>
          </a:blip>
          <a:srcRect l="3767" t="11850" r="2250" b="4337"/>
          <a:stretch>
            <a:fillRect/>
          </a:stretch>
        </p:blipFill>
        <p:spPr bwMode="auto">
          <a:xfrm>
            <a:off x="1528762" y="2952026"/>
            <a:ext cx="6086475" cy="2745308"/>
          </a:xfrm>
          <a:prstGeom prst="rect">
            <a:avLst/>
          </a:prstGeom>
          <a:noFill/>
          <a:ln>
            <a:noFill/>
          </a:ln>
        </p:spPr>
      </p:pic>
      <p:sp>
        <p:nvSpPr>
          <p:cNvPr id="5" name="矩形 4"/>
          <p:cNvSpPr/>
          <p:nvPr>
            <p:custDataLst>
              <p:tags r:id="rId5"/>
            </p:custDataLst>
          </p:nvPr>
        </p:nvSpPr>
        <p:spPr>
          <a:xfrm>
            <a:off x="2616377" y="5810044"/>
            <a:ext cx="3911600" cy="491490"/>
          </a:xfrm>
          <a:prstGeom prst="rect">
            <a:avLst/>
          </a:prstGeom>
        </p:spPr>
        <p:txBody>
          <a:bodyPr wrap="none">
            <a:spAutoFit/>
          </a:bodyPr>
          <a:lstStyle/>
          <a:p>
            <a:pPr marL="0" lvl="1" indent="457200" algn="l" defTabSz="685800">
              <a:lnSpc>
                <a:spcPct val="130000"/>
              </a:lnSpc>
              <a:spcBef>
                <a:spcPts val="0"/>
              </a:spcBef>
              <a:spcAft>
                <a:spcPts val="1000"/>
              </a:spcAft>
              <a:buClrTx/>
              <a:buSzTx/>
              <a:buFont typeface="Arial" panose="020B0604020202020204" pitchFamily="34" charset="0"/>
            </a:pPr>
            <a:r>
              <a:rPr lang="zh-CN" altLang="en-US" sz="2000" spc="150" dirty="0">
                <a:solidFill>
                  <a:schemeClr val="dk1">
                    <a:lumMod val="65000"/>
                    <a:lumOff val="35000"/>
                  </a:schemeClr>
                </a:solidFill>
                <a:uFillTx/>
                <a:latin typeface="等线" panose="02010600030101010101" charset="-122"/>
                <a:ea typeface="等线" panose="02010600030101010101" charset="-122"/>
                <a:cs typeface="等线" panose="02010600030101010101" charset="-122"/>
              </a:rPr>
              <a:t>图4-4</a:t>
            </a:r>
            <a:r>
              <a:rPr lang="en-US" altLang="zh-CN" sz="2000" spc="150" dirty="0">
                <a:solidFill>
                  <a:schemeClr val="dk1">
                    <a:lumMod val="65000"/>
                    <a:lumOff val="35000"/>
                  </a:schemeClr>
                </a:solidFill>
                <a:uFillTx/>
                <a:latin typeface="等线" panose="02010600030101010101" charset="-122"/>
                <a:ea typeface="等线" panose="02010600030101010101" charset="-122"/>
                <a:cs typeface="等线" panose="02010600030101010101" charset="-122"/>
              </a:rPr>
              <a:t> </a:t>
            </a:r>
            <a:r>
              <a:rPr lang="zh-CN" altLang="en-US" sz="2000" spc="150" dirty="0">
                <a:solidFill>
                  <a:schemeClr val="dk1">
                    <a:lumMod val="65000"/>
                    <a:lumOff val="35000"/>
                  </a:schemeClr>
                </a:solidFill>
                <a:uFillTx/>
                <a:latin typeface="等线" panose="02010600030101010101" charset="-122"/>
                <a:ea typeface="等线" panose="02010600030101010101" charset="-122"/>
                <a:cs typeface="等线" panose="02010600030101010101" charset="-122"/>
              </a:rPr>
              <a:t>用例之间的泛化关系</a:t>
            </a:r>
            <a:endParaRPr lang="zh-CN" altLang="en-US" sz="2000" spc="150" dirty="0">
              <a:solidFill>
                <a:schemeClr val="dk1">
                  <a:lumMod val="65000"/>
                  <a:lumOff val="35000"/>
                </a:schemeClr>
              </a:solidFill>
              <a:uFillTx/>
              <a:latin typeface="等线" panose="02010600030101010101" charset="-122"/>
              <a:ea typeface="等线" panose="02010600030101010101" charset="-122"/>
              <a:cs typeface="等线" panose="02010600030101010101" charset="-122"/>
            </a:endParaRPr>
          </a:p>
        </p:txBody>
      </p:sp>
      <p:sp>
        <p:nvSpPr>
          <p:cNvPr id="6" name="日期占位符 5"/>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4.3.3 用例之间的关系</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457200" algn="l" defTabSz="685800">
              <a:lnSpc>
                <a:spcPct val="130000"/>
              </a:lnSpc>
              <a:spcAft>
                <a:spcPts val="1000"/>
              </a:spcAft>
              <a:buClrTx/>
              <a:buSzTx/>
            </a:pPr>
            <a:r>
              <a:rPr lang="zh-CN" altLang="en-US" sz="2000" dirty="0">
                <a:solidFill>
                  <a:schemeClr val="dk1">
                    <a:lumMod val="65000"/>
                    <a:lumOff val="35000"/>
                  </a:schemeClr>
                </a:solidFill>
                <a:cs typeface="等线" panose="02010600030101010101" charset="-122"/>
                <a:sym typeface="+mn-ea"/>
              </a:rPr>
              <a:t>4.用例之间的泛化关系</a:t>
            </a:r>
            <a:endParaRPr lang="zh-CN" altLang="en-US" sz="2000" dirty="0">
              <a:solidFill>
                <a:schemeClr val="dk1">
                  <a:lumMod val="65000"/>
                  <a:lumOff val="35000"/>
                </a:schemeClr>
              </a:solidFill>
              <a:cs typeface="等线" panose="02010600030101010101" charset="-122"/>
              <a:sym typeface="+mn-ea"/>
            </a:endParaRPr>
          </a:p>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从用例构成的角度来看，用例的替代意味着子用例的行为序列中必须包含其父用例的行为序列。子用例可以在继承父用例的行为序列中插入其它与父用例无关的内容。</a:t>
            </a:r>
            <a:endParaRPr lang="zh-CN" altLang="en-US" dirty="0">
              <a:solidFill>
                <a:schemeClr val="dk1">
                  <a:lumMod val="65000"/>
                  <a:lumOff val="35000"/>
                </a:schemeClr>
              </a:solidFill>
              <a:cs typeface="等线" panose="02010600030101010101" charset="-122"/>
              <a:sym typeface="+mn-ea"/>
            </a:endParaRPr>
          </a:p>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一个扩展用例可以扩展多个基用例，一个基用例可以被多个扩展用例扩展。</a:t>
            </a:r>
            <a:endParaRPr lang="zh-CN" altLang="en-US" dirty="0">
              <a:solidFill>
                <a:schemeClr val="dk1">
                  <a:lumMod val="65000"/>
                  <a:lumOff val="35000"/>
                </a:schemeClr>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4.3.4 用例描述</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一般情况下，用例的主要用途是作为需求获取的工具和软件开发人员之间的交流，因此，文本描述当然就是一种最自然的选择。</a:t>
            </a:r>
            <a:endParaRPr lang="zh-CN" altLang="en-US" dirty="0">
              <a:solidFill>
                <a:schemeClr val="dk1">
                  <a:lumMod val="65000"/>
                  <a:lumOff val="35000"/>
                </a:schemeClr>
              </a:solidFill>
              <a:cs typeface="等线" panose="02010600030101010101" charset="-122"/>
              <a:sym typeface="+mn-ea"/>
            </a:endParaRPr>
          </a:p>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为了描述用例，我们首先给出场景的概念。</a:t>
            </a:r>
            <a:endParaRPr lang="zh-CN" altLang="en-US" dirty="0">
              <a:solidFill>
                <a:schemeClr val="dk1">
                  <a:lumMod val="65000"/>
                  <a:lumOff val="35000"/>
                </a:schemeClr>
              </a:solidFill>
              <a:cs typeface="等线" panose="02010600030101010101" charset="-122"/>
              <a:sym typeface="+mn-ea"/>
            </a:endParaRPr>
          </a:p>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场景（Scenario）是为了阐释某种行为而定义的一个具体的操作序列。可以用于说明若干个对象之间的一次交互活动或一个用例的具体执行过程。</a:t>
            </a:r>
            <a:endParaRPr lang="zh-CN" altLang="en-US" dirty="0">
              <a:solidFill>
                <a:schemeClr val="dk1">
                  <a:lumMod val="65000"/>
                  <a:lumOff val="35000"/>
                </a:schemeClr>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4.3.4 用例描述</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从用例结构的角度来看，一个用例通常就是一个参与者与系统之间进行的交互活动序列，而且一个具体用例实例并不一定要执行用例中的所有交互动作。因此，实例化一个用例的每个可能的具体用例场景，将可以更有效并且全面地描述一个用例。</a:t>
            </a:r>
            <a:endParaRPr lang="zh-CN" altLang="en-US" dirty="0">
              <a:solidFill>
                <a:schemeClr val="dk1">
                  <a:lumMod val="65000"/>
                  <a:lumOff val="35000"/>
                </a:schemeClr>
              </a:solidFill>
              <a:cs typeface="等线" panose="02010600030101010101" charset="-122"/>
              <a:sym typeface="+mn-ea"/>
            </a:endParaRPr>
          </a:p>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换句话说，用例的实质就是对其全部用例场景的一个抽象。用例场景则是从这个抽象中实例化出来的一系列活动序列。</a:t>
            </a:r>
            <a:endParaRPr lang="zh-CN" altLang="en-US" dirty="0">
              <a:solidFill>
                <a:schemeClr val="dk1">
                  <a:lumMod val="65000"/>
                  <a:lumOff val="35000"/>
                </a:schemeClr>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4.3.4 用例描述</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6110" y="1825624"/>
            <a:ext cx="7886700" cy="4371976"/>
          </a:xfrm>
        </p:spPr>
        <p:txBody>
          <a:bodyPr vert="horz" lIns="90000" tIns="46800" rIns="90000" bIns="46800" rtlCol="0">
            <a:normAutofit lnSpcReduction="20000"/>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用例描述方式：</a:t>
            </a:r>
            <a:endParaRPr lang="zh-CN" altLang="en-US" dirty="0">
              <a:solidFill>
                <a:schemeClr val="dk1">
                  <a:lumMod val="65000"/>
                  <a:lumOff val="35000"/>
                </a:schemeClr>
              </a:solidFill>
              <a:cs typeface="等线" panose="02010600030101010101" charset="-122"/>
              <a:sym typeface="+mn-ea"/>
            </a:endParaRPr>
          </a:p>
          <a:p>
            <a:pPr marL="0" lvl="1" indent="457200" algn="l" defTabSz="685800">
              <a:lnSpc>
                <a:spcPct val="130000"/>
              </a:lnSpc>
              <a:spcAft>
                <a:spcPts val="1000"/>
              </a:spcAft>
              <a:buClrTx/>
              <a:buSzTx/>
            </a:pPr>
            <a:r>
              <a:rPr lang="zh-CN" altLang="en-US" b="1" dirty="0">
                <a:solidFill>
                  <a:schemeClr val="dk1">
                    <a:lumMod val="65000"/>
                    <a:lumOff val="35000"/>
                  </a:schemeClr>
                </a:solidFill>
                <a:cs typeface="等线" panose="02010600030101010101" charset="-122"/>
                <a:sym typeface="+mn-ea"/>
              </a:rPr>
              <a:t>1 需求陈诉</a:t>
            </a:r>
            <a:endParaRPr lang="zh-CN" altLang="en-US" b="1" dirty="0">
              <a:solidFill>
                <a:schemeClr val="dk1">
                  <a:lumMod val="65000"/>
                  <a:lumOff val="35000"/>
                </a:schemeClr>
              </a:solidFill>
              <a:cs typeface="等线" panose="02010600030101010101" charset="-122"/>
              <a:sym typeface="+mn-ea"/>
            </a:endParaRPr>
          </a:p>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需求陈述可以看成是由用户提供的文本形式的需求描述。</a:t>
            </a:r>
            <a:endParaRPr lang="zh-CN" altLang="en-US" dirty="0">
              <a:solidFill>
                <a:schemeClr val="dk1">
                  <a:lumMod val="65000"/>
                  <a:lumOff val="35000"/>
                </a:schemeClr>
              </a:solidFill>
              <a:cs typeface="等线" panose="02010600030101010101" charset="-122"/>
              <a:sym typeface="+mn-ea"/>
            </a:endParaRPr>
          </a:p>
          <a:p>
            <a:pPr marL="0" lvl="1" indent="457200" algn="l" defTabSz="685800">
              <a:lnSpc>
                <a:spcPct val="130000"/>
              </a:lnSpc>
              <a:spcAft>
                <a:spcPts val="1000"/>
              </a:spcAft>
              <a:buClrTx/>
              <a:buSzTx/>
            </a:pPr>
            <a:r>
              <a:rPr lang="zh-CN" altLang="en-US" b="1" dirty="0">
                <a:solidFill>
                  <a:schemeClr val="dk1">
                    <a:lumMod val="65000"/>
                    <a:lumOff val="35000"/>
                  </a:schemeClr>
                </a:solidFill>
                <a:cs typeface="等线" panose="02010600030101010101" charset="-122"/>
                <a:sym typeface="+mn-ea"/>
              </a:rPr>
              <a:t>2 主要的成功场景</a:t>
            </a:r>
            <a:endParaRPr lang="zh-CN" altLang="en-US" b="1" dirty="0">
              <a:solidFill>
                <a:schemeClr val="dk1">
                  <a:lumMod val="65000"/>
                  <a:lumOff val="35000"/>
                </a:schemeClr>
              </a:solidFill>
              <a:cs typeface="等线" panose="02010600030101010101" charset="-122"/>
              <a:sym typeface="+mn-ea"/>
            </a:endParaRPr>
          </a:p>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仅建模主要的成功场景而忽略其它场景的建模，这是用于用例足够简单，开发人员对此用例的理解无歧义的情况。</a:t>
            </a:r>
            <a:endParaRPr lang="zh-CN" altLang="en-US" dirty="0">
              <a:solidFill>
                <a:schemeClr val="dk1">
                  <a:lumMod val="65000"/>
                  <a:lumOff val="35000"/>
                </a:schemeClr>
              </a:solidFill>
              <a:cs typeface="等线" panose="02010600030101010101" charset="-122"/>
              <a:sym typeface="+mn-ea"/>
            </a:endParaRPr>
          </a:p>
          <a:p>
            <a:pPr marL="0" lvl="1" indent="457200" algn="l" defTabSz="685800">
              <a:lnSpc>
                <a:spcPct val="130000"/>
              </a:lnSpc>
              <a:spcAft>
                <a:spcPts val="1000"/>
              </a:spcAft>
              <a:buClrTx/>
              <a:buSzTx/>
            </a:pPr>
            <a:r>
              <a:rPr lang="zh-CN" altLang="en-US" b="1" dirty="0">
                <a:solidFill>
                  <a:schemeClr val="dk1">
                    <a:lumMod val="65000"/>
                    <a:lumOff val="35000"/>
                  </a:schemeClr>
                </a:solidFill>
                <a:cs typeface="等线" panose="02010600030101010101" charset="-122"/>
                <a:sym typeface="+mn-ea"/>
              </a:rPr>
              <a:t>3 使用用例模板</a:t>
            </a:r>
            <a:endParaRPr lang="zh-CN" altLang="en-US" b="1" dirty="0">
              <a:solidFill>
                <a:schemeClr val="dk1">
                  <a:lumMod val="65000"/>
                  <a:lumOff val="35000"/>
                </a:schemeClr>
              </a:solidFill>
              <a:cs typeface="等线" panose="02010600030101010101" charset="-122"/>
              <a:sym typeface="+mn-ea"/>
            </a:endParaRPr>
          </a:p>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根据正式定义的用例模板，详细分析用例执行过程，定义用例所有的场景并描述每个场景的动作序列，并建模出用例模板所描述的所有细节。</a:t>
            </a:r>
            <a:endParaRPr lang="zh-CN" altLang="en-US" dirty="0">
              <a:solidFill>
                <a:schemeClr val="dk1">
                  <a:lumMod val="65000"/>
                  <a:lumOff val="35000"/>
                </a:schemeClr>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8205" y="22232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4.3.5 用例模板</a:t>
            </a:r>
            <a:endParaRPr lang="en-US" altLang="zh-CN" dirty="0">
              <a:solidFill>
                <a:schemeClr val="accent1"/>
              </a:solidFill>
              <a:cs typeface="微软雅黑" panose="020B0503020204020204" charset="-122"/>
              <a:sym typeface="+mn-ea"/>
            </a:endParaRPr>
          </a:p>
        </p:txBody>
      </p:sp>
      <p:graphicFrame>
        <p:nvGraphicFramePr>
          <p:cNvPr id="4" name="表格 3"/>
          <p:cNvGraphicFramePr>
            <a:graphicFrameLocks noGrp="1"/>
          </p:cNvGraphicFramePr>
          <p:nvPr>
            <p:custDataLst>
              <p:tags r:id="rId3"/>
            </p:custDataLst>
          </p:nvPr>
        </p:nvGraphicFramePr>
        <p:xfrm>
          <a:off x="356235" y="849322"/>
          <a:ext cx="8386560" cy="5880735"/>
        </p:xfrm>
        <a:graphic>
          <a:graphicData uri="http://schemas.openxmlformats.org/drawingml/2006/table">
            <a:tbl>
              <a:tblPr firstRow="1" firstCol="1" bandRow="1">
                <a:tableStyleId>{5C22544A-7EE6-4342-B048-85BDC9FD1C3A}</a:tableStyleId>
              </a:tblPr>
              <a:tblGrid>
                <a:gridCol w="1760220"/>
                <a:gridCol w="2559178"/>
                <a:gridCol w="1747507"/>
                <a:gridCol w="2319655"/>
              </a:tblGrid>
              <a:tr h="340360">
                <a:tc>
                  <a:txBody>
                    <a:bodyPr/>
                    <a:lstStyle/>
                    <a:p>
                      <a:pPr marL="50800">
                        <a:spcAft>
                          <a:spcPts val="0"/>
                        </a:spcAft>
                      </a:pPr>
                      <a:r>
                        <a:rPr lang="zh-CN" sz="1800" kern="100">
                          <a:effectLst/>
                          <a:latin typeface="等线" panose="02010600030101010101" charset="-122"/>
                          <a:ea typeface="等线" panose="02010600030101010101" charset="-122"/>
                        </a:rPr>
                        <a:t>用例名称</a:t>
                      </a:r>
                      <a:endParaRPr lang="zh-CN" sz="1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800" kern="100">
                          <a:effectLst/>
                          <a:latin typeface="等线" panose="02010600030101010101" charset="-122"/>
                          <a:ea typeface="等线" panose="02010600030101010101" charset="-122"/>
                        </a:rPr>
                        <a:t>用例的名称</a:t>
                      </a:r>
                      <a:endParaRPr lang="zh-CN" sz="1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800" kern="100">
                          <a:effectLst/>
                          <a:latin typeface="等线" panose="02010600030101010101" charset="-122"/>
                          <a:ea typeface="等线" panose="02010600030101010101" charset="-122"/>
                        </a:rPr>
                        <a:t>用例编号</a:t>
                      </a:r>
                      <a:endParaRPr lang="zh-CN" sz="1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800" kern="100">
                          <a:effectLst/>
                          <a:latin typeface="等线" panose="02010600030101010101" charset="-122"/>
                          <a:ea typeface="等线" panose="02010600030101010101" charset="-122"/>
                        </a:rPr>
                        <a:t>用例标识符</a:t>
                      </a:r>
                      <a:endParaRPr lang="zh-CN" sz="1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340208">
                <a:tc>
                  <a:txBody>
                    <a:bodyPr/>
                    <a:lstStyle/>
                    <a:p>
                      <a:pPr marL="50800">
                        <a:spcAft>
                          <a:spcPts val="0"/>
                        </a:spcAft>
                      </a:pPr>
                      <a:r>
                        <a:rPr lang="zh-CN" sz="1800" kern="100">
                          <a:effectLst/>
                          <a:latin typeface="等线" panose="02010600030101010101" charset="-122"/>
                          <a:ea typeface="等线" panose="02010600030101010101" charset="-122"/>
                        </a:rPr>
                        <a:t>主要参与者</a:t>
                      </a:r>
                      <a:endParaRPr lang="zh-CN" sz="1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gridSpan="3">
                  <a:txBody>
                    <a:bodyPr/>
                    <a:lstStyle/>
                    <a:p>
                      <a:pPr marL="50800">
                        <a:spcAft>
                          <a:spcPts val="0"/>
                        </a:spcAft>
                      </a:pPr>
                      <a:r>
                        <a:rPr lang="zh-CN" sz="1800" kern="100">
                          <a:effectLst/>
                          <a:latin typeface="等线" panose="02010600030101010101" charset="-122"/>
                          <a:ea typeface="等线" panose="02010600030101010101" charset="-122"/>
                        </a:rPr>
                        <a:t>用例的所有参与者列表，使用该用例所提供的服务以实现某个目标的外部实体</a:t>
                      </a:r>
                      <a:endParaRPr lang="zh-CN" sz="1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nchorCtr="0"/>
                </a:tc>
                <a:tc hMerge="1">
                  <a:tcPr/>
                </a:tc>
                <a:tc hMerge="1">
                  <a:tcPr/>
                </a:tc>
              </a:tr>
              <a:tr h="328295">
                <a:tc>
                  <a:txBody>
                    <a:bodyPr/>
                    <a:lstStyle/>
                    <a:p>
                      <a:pPr marL="50800">
                        <a:spcAft>
                          <a:spcPts val="0"/>
                        </a:spcAft>
                      </a:pPr>
                      <a:r>
                        <a:rPr lang="zh-CN" sz="1800" kern="100">
                          <a:effectLst/>
                          <a:latin typeface="等线" panose="02010600030101010101" charset="-122"/>
                          <a:ea typeface="等线" panose="02010600030101010101" charset="-122"/>
                        </a:rPr>
                        <a:t>用例陈述</a:t>
                      </a:r>
                      <a:endParaRPr lang="zh-CN" sz="1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gridSpan="3">
                  <a:txBody>
                    <a:bodyPr/>
                    <a:lstStyle/>
                    <a:p>
                      <a:pPr marL="50800">
                        <a:spcAft>
                          <a:spcPts val="0"/>
                        </a:spcAft>
                      </a:pPr>
                      <a:r>
                        <a:rPr lang="zh-CN" sz="1800" kern="100">
                          <a:effectLst/>
                          <a:latin typeface="等线" panose="02010600030101010101" charset="-122"/>
                          <a:ea typeface="等线" panose="02010600030101010101" charset="-122"/>
                        </a:rPr>
                        <a:t>用例的功能陈述</a:t>
                      </a:r>
                      <a:endParaRPr lang="zh-CN" sz="1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nchorCtr="0"/>
                </a:tc>
                <a:tc hMerge="1">
                  <a:tcPr/>
                </a:tc>
                <a:tc hMerge="1">
                  <a:tcPr/>
                </a:tc>
              </a:tr>
              <a:tr h="340208">
                <a:tc>
                  <a:txBody>
                    <a:bodyPr/>
                    <a:lstStyle/>
                    <a:p>
                      <a:pPr marL="50800">
                        <a:spcAft>
                          <a:spcPts val="0"/>
                        </a:spcAft>
                      </a:pPr>
                      <a:r>
                        <a:rPr lang="zh-CN" sz="1800" kern="100">
                          <a:effectLst/>
                          <a:latin typeface="等线" panose="02010600030101010101" charset="-122"/>
                          <a:ea typeface="等线" panose="02010600030101010101" charset="-122"/>
                        </a:rPr>
                        <a:t>前置条件</a:t>
                      </a:r>
                      <a:endParaRPr lang="zh-CN" sz="1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gridSpan="3">
                  <a:txBody>
                    <a:bodyPr/>
                    <a:lstStyle/>
                    <a:p>
                      <a:pPr marL="50800">
                        <a:spcAft>
                          <a:spcPts val="0"/>
                        </a:spcAft>
                      </a:pPr>
                      <a:r>
                        <a:rPr lang="zh-CN" sz="1800" kern="100">
                          <a:effectLst/>
                          <a:latin typeface="等线" panose="02010600030101010101" charset="-122"/>
                          <a:ea typeface="等线" panose="02010600030101010101" charset="-122"/>
                        </a:rPr>
                        <a:t>用例在执行之前应具备的条件。用例假定这些条件为真，本身并不测试这些条件</a:t>
                      </a:r>
                      <a:endParaRPr lang="zh-CN" sz="1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nchorCtr="0"/>
                </a:tc>
                <a:tc hMerge="1">
                  <a:tcPr/>
                </a:tc>
                <a:tc hMerge="1">
                  <a:tcPr/>
                </a:tc>
              </a:tr>
              <a:tr h="340208">
                <a:tc>
                  <a:txBody>
                    <a:bodyPr/>
                    <a:lstStyle/>
                    <a:p>
                      <a:pPr marL="50800">
                        <a:spcAft>
                          <a:spcPts val="0"/>
                        </a:spcAft>
                      </a:pPr>
                      <a:r>
                        <a:rPr lang="zh-CN" sz="1800" kern="100">
                          <a:effectLst/>
                          <a:latin typeface="等线" panose="02010600030101010101" charset="-122"/>
                          <a:ea typeface="等线" panose="02010600030101010101" charset="-122"/>
                        </a:rPr>
                        <a:t>后置条件</a:t>
                      </a:r>
                      <a:endParaRPr lang="zh-CN" sz="1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gridSpan="3">
                  <a:txBody>
                    <a:bodyPr/>
                    <a:lstStyle/>
                    <a:p>
                      <a:pPr marL="50800">
                        <a:spcAft>
                          <a:spcPts val="0"/>
                        </a:spcAft>
                      </a:pPr>
                      <a:r>
                        <a:rPr lang="zh-CN" sz="1800" kern="100">
                          <a:effectLst/>
                          <a:latin typeface="等线" panose="02010600030101010101" charset="-122"/>
                          <a:ea typeface="等线" panose="02010600030101010101" charset="-122"/>
                        </a:rPr>
                        <a:t>用例执行之后系统应处的状态，这个状态应该满足所有受益人的需求</a:t>
                      </a:r>
                      <a:endParaRPr lang="zh-CN" sz="1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nchorCtr="0"/>
                </a:tc>
                <a:tc hMerge="1">
                  <a:tcPr/>
                </a:tc>
                <a:tc hMerge="1">
                  <a:tcPr/>
                </a:tc>
              </a:tr>
              <a:tr h="680415">
                <a:tc>
                  <a:txBody>
                    <a:bodyPr/>
                    <a:lstStyle/>
                    <a:p>
                      <a:pPr marL="50800">
                        <a:spcAft>
                          <a:spcPts val="0"/>
                        </a:spcAft>
                      </a:pPr>
                      <a:r>
                        <a:rPr lang="zh-CN" sz="1800" kern="100">
                          <a:effectLst/>
                          <a:latin typeface="等线" panose="02010600030101010101" charset="-122"/>
                          <a:ea typeface="等线" panose="02010600030101010101" charset="-122"/>
                        </a:rPr>
                        <a:t>基本流</a:t>
                      </a:r>
                      <a:endParaRPr lang="zh-CN" sz="1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gridSpan="3">
                  <a:txBody>
                    <a:bodyPr/>
                    <a:lstStyle/>
                    <a:p>
                      <a:pPr marL="50800">
                        <a:spcAft>
                          <a:spcPts val="0"/>
                        </a:spcAft>
                      </a:pPr>
                      <a:r>
                        <a:rPr lang="zh-CN" sz="1800" kern="100">
                          <a:effectLst/>
                          <a:latin typeface="等线" panose="02010600030101010101" charset="-122"/>
                          <a:ea typeface="等线" panose="02010600030101010101" charset="-122"/>
                        </a:rPr>
                        <a:t>描述用例能够实现所有受益人利益的主要成功场景，通常是一个由一系列动作组成的动作系列。基本流中一般不包括任何条件和分支，所有条件和分支都被推迟到扩充流部分</a:t>
                      </a:r>
                      <a:endParaRPr lang="zh-CN" sz="1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nchorCtr="0"/>
                </a:tc>
                <a:tc hMerge="1">
                  <a:tcPr/>
                </a:tc>
                <a:tc hMerge="1">
                  <a:tcPr/>
                </a:tc>
              </a:tr>
              <a:tr h="680415">
                <a:tc>
                  <a:txBody>
                    <a:bodyPr/>
                    <a:lstStyle/>
                    <a:p>
                      <a:pPr marL="50800">
                        <a:spcAft>
                          <a:spcPts val="0"/>
                        </a:spcAft>
                      </a:pPr>
                      <a:r>
                        <a:rPr lang="zh-CN" sz="1800" kern="100">
                          <a:effectLst/>
                          <a:latin typeface="等线" panose="02010600030101010101" charset="-122"/>
                          <a:ea typeface="等线" panose="02010600030101010101" charset="-122"/>
                        </a:rPr>
                        <a:t>扩充流</a:t>
                      </a:r>
                      <a:endParaRPr lang="zh-CN" sz="1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gridSpan="3">
                  <a:txBody>
                    <a:bodyPr/>
                    <a:lstStyle/>
                    <a:p>
                      <a:pPr marL="50800">
                        <a:spcAft>
                          <a:spcPts val="0"/>
                        </a:spcAft>
                      </a:pPr>
                      <a:r>
                        <a:rPr lang="zh-CN" sz="1800" kern="100">
                          <a:effectLst/>
                          <a:latin typeface="等线" panose="02010600030101010101" charset="-122"/>
                          <a:ea typeface="等线" panose="02010600030101010101" charset="-122"/>
                        </a:rPr>
                        <a:t>也称为可选流，描述用例中除基本流描述的主要成功场景之外的所有其它场景，包括所有成功或失败的场景</a:t>
                      </a:r>
                      <a:endParaRPr lang="zh-CN" sz="1800" kern="100">
                        <a:effectLst/>
                        <a:latin typeface="等线" panose="02010600030101010101" charset="-122"/>
                        <a:ea typeface="等线" panose="02010600030101010101" charset="-122"/>
                      </a:endParaRPr>
                    </a:p>
                    <a:p>
                      <a:pPr marL="50800">
                        <a:spcAft>
                          <a:spcPts val="0"/>
                        </a:spcAft>
                      </a:pPr>
                      <a:r>
                        <a:rPr lang="zh-CN" sz="1800" kern="100">
                          <a:effectLst/>
                          <a:latin typeface="等线" panose="02010600030101010101" charset="-122"/>
                          <a:ea typeface="等线" panose="02010600030101010101" charset="-122"/>
                        </a:rPr>
                        <a:t>扩展场景通常是主要成功场景的分支，其动作序列中的各个扩展动作应能够跟踪到基本流的动作序列之中</a:t>
                      </a:r>
                      <a:endParaRPr lang="zh-CN" sz="1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nchorCtr="0"/>
                </a:tc>
                <a:tc hMerge="1">
                  <a:tcPr/>
                </a:tc>
                <a:tc hMerge="1">
                  <a:tcPr/>
                </a:tc>
              </a:tr>
              <a:tr h="548640">
                <a:tc>
                  <a:txBody>
                    <a:bodyPr/>
                    <a:lstStyle/>
                    <a:p>
                      <a:pPr marL="50800">
                        <a:spcAft>
                          <a:spcPts val="0"/>
                        </a:spcAft>
                      </a:pPr>
                      <a:r>
                        <a:rPr lang="zh-CN" sz="1800" kern="100">
                          <a:effectLst/>
                          <a:latin typeface="等线" panose="02010600030101010101" charset="-122"/>
                          <a:ea typeface="等线" panose="02010600030101010101" charset="-122"/>
                        </a:rPr>
                        <a:t>特殊需求</a:t>
                      </a:r>
                      <a:endParaRPr lang="zh-CN" sz="1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gridSpan="3">
                  <a:txBody>
                    <a:bodyPr/>
                    <a:lstStyle/>
                    <a:p>
                      <a:pPr marL="50800">
                        <a:spcAft>
                          <a:spcPts val="0"/>
                        </a:spcAft>
                      </a:pPr>
                      <a:r>
                        <a:rPr lang="zh-CN" sz="1800" kern="100">
                          <a:effectLst/>
                          <a:latin typeface="等线" panose="02010600030101010101" charset="-122"/>
                          <a:ea typeface="等线" panose="02010600030101010101" charset="-122"/>
                        </a:rPr>
                        <a:t>用例的非功能需求、质量属性要求或者各种约束记录。其中，质量属性可以包括性能、可靠性和可用性等</a:t>
                      </a:r>
                      <a:endParaRPr lang="zh-CN" sz="1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nchorCtr="0"/>
                </a:tc>
                <a:tc hMerge="1">
                  <a:tcPr/>
                </a:tc>
                <a:tc hMerge="1">
                  <a:tcPr/>
                </a:tc>
              </a:tr>
              <a:tr h="340208">
                <a:tc>
                  <a:txBody>
                    <a:bodyPr/>
                    <a:lstStyle/>
                    <a:p>
                      <a:pPr marL="50800">
                        <a:spcAft>
                          <a:spcPts val="0"/>
                        </a:spcAft>
                      </a:pPr>
                      <a:r>
                        <a:rPr lang="zh-CN" sz="1800" kern="100">
                          <a:effectLst/>
                          <a:latin typeface="等线" panose="02010600030101010101" charset="-122"/>
                          <a:ea typeface="等线" panose="02010600030101010101" charset="-122"/>
                        </a:rPr>
                        <a:t>技术和数据约束</a:t>
                      </a:r>
                      <a:endParaRPr lang="zh-CN" sz="1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gridSpan="3">
                  <a:txBody>
                    <a:bodyPr/>
                    <a:lstStyle/>
                    <a:p>
                      <a:pPr marL="50800">
                        <a:spcAft>
                          <a:spcPts val="0"/>
                        </a:spcAft>
                      </a:pPr>
                      <a:r>
                        <a:rPr lang="zh-CN" sz="1800" kern="100">
                          <a:effectLst/>
                          <a:latin typeface="等线" panose="02010600030101010101" charset="-122"/>
                          <a:ea typeface="等线" panose="02010600030101010101" charset="-122"/>
                        </a:rPr>
                        <a:t>用例中某些动作或动作序列的约束</a:t>
                      </a:r>
                      <a:endParaRPr lang="zh-CN" sz="1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nchorCtr="0"/>
                </a:tc>
                <a:tc hMerge="1">
                  <a:tcPr/>
                </a:tc>
                <a:tc hMerge="1">
                  <a:tcPr/>
                </a:tc>
              </a:tr>
              <a:tr h="340208">
                <a:tc>
                  <a:txBody>
                    <a:bodyPr/>
                    <a:lstStyle/>
                    <a:p>
                      <a:pPr marL="50800">
                        <a:spcAft>
                          <a:spcPts val="0"/>
                        </a:spcAft>
                      </a:pPr>
                      <a:r>
                        <a:rPr lang="zh-CN" sz="1800" kern="100">
                          <a:effectLst/>
                          <a:latin typeface="等线" panose="02010600030101010101" charset="-122"/>
                          <a:ea typeface="等线" panose="02010600030101010101" charset="-122"/>
                        </a:rPr>
                        <a:t>尚未解决的问题</a:t>
                      </a:r>
                      <a:endParaRPr lang="zh-CN" sz="1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gridSpan="3">
                  <a:txBody>
                    <a:bodyPr/>
                    <a:lstStyle/>
                    <a:p>
                      <a:pPr marL="50800">
                        <a:spcAft>
                          <a:spcPts val="0"/>
                        </a:spcAft>
                      </a:pPr>
                      <a:r>
                        <a:rPr lang="zh-CN" sz="1800" kern="100" dirty="0">
                          <a:effectLst/>
                          <a:latin typeface="等线" panose="02010600030101010101" charset="-122"/>
                          <a:ea typeface="等线" panose="02010600030101010101" charset="-122"/>
                        </a:rPr>
                        <a:t>本用例遗留的一些问题</a:t>
                      </a:r>
                      <a:endParaRPr lang="zh-CN" sz="18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nchor="ctr" anchorCtr="0"/>
                </a:tc>
                <a:tc hMerge="1">
                  <a:tcPr/>
                </a:tc>
                <a:tc hMerge="1">
                  <a:tcPr/>
                </a:tc>
              </a:tr>
            </a:tbl>
          </a:graphicData>
        </a:graphic>
      </p:graphicFrame>
      <p:sp>
        <p:nvSpPr>
          <p:cNvPr id="5" name="Rectangle 1"/>
          <p:cNvSpPr>
            <a:spLocks noChangeArrowheads="1"/>
          </p:cNvSpPr>
          <p:nvPr>
            <p:custDataLst>
              <p:tags r:id="rId4"/>
            </p:custDataLst>
          </p:nvPr>
        </p:nvSpPr>
        <p:spPr bwMode="auto">
          <a:xfrm>
            <a:off x="4434970" y="376020"/>
            <a:ext cx="322681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zh-CN" sz="2000" b="0" i="0" u="none" strike="noStrike" cap="none" normalizeH="0" baseline="0" dirty="0">
                <a:ln>
                  <a:noFill/>
                </a:ln>
                <a:solidFill>
                  <a:schemeClr val="dk1"/>
                </a:solidFill>
                <a:effectLst/>
                <a:latin typeface="等线" panose="02010600030101010101" charset="-122"/>
                <a:ea typeface="等线" panose="02010600030101010101" charset="-122"/>
                <a:cs typeface="等线" panose="02010600030101010101" charset="-122"/>
              </a:rPr>
              <a:t>表</a:t>
            </a:r>
            <a:r>
              <a:rPr kumimoji="0" lang="en-US" altLang="zh-CN" sz="2000" b="0" i="0" u="none" strike="noStrike" cap="none" normalizeH="0" baseline="0" dirty="0">
                <a:ln>
                  <a:noFill/>
                </a:ln>
                <a:solidFill>
                  <a:schemeClr val="dk1"/>
                </a:solidFill>
                <a:effectLst/>
                <a:latin typeface="等线" panose="02010600030101010101" charset="-122"/>
                <a:ea typeface="等线" panose="02010600030101010101" charset="-122"/>
                <a:cs typeface="等线" panose="02010600030101010101" charset="-122"/>
              </a:rPr>
              <a:t>4-1 </a:t>
            </a:r>
            <a:r>
              <a:rPr kumimoji="0" lang="zh-CN" altLang="en-US" sz="2000" b="0" i="0" u="none" strike="noStrike" cap="none" normalizeH="0" baseline="0" dirty="0">
                <a:ln>
                  <a:noFill/>
                </a:ln>
                <a:solidFill>
                  <a:schemeClr val="dk1"/>
                </a:solidFill>
                <a:effectLst/>
                <a:latin typeface="等线" panose="02010600030101010101" charset="-122"/>
                <a:ea typeface="等线" panose="02010600030101010101" charset="-122"/>
                <a:cs typeface="等线" panose="02010600030101010101" charset="-122"/>
              </a:rPr>
              <a:t>用例模板</a:t>
            </a:r>
            <a:endParaRPr kumimoji="0" lang="zh-CN" altLang="en-US" sz="2000" b="0" i="0" u="none" strike="noStrike" cap="none" normalizeH="0" baseline="0" dirty="0">
              <a:ln>
                <a:noFill/>
              </a:ln>
              <a:solidFill>
                <a:schemeClr val="dk1"/>
              </a:solidFill>
              <a:effectLst/>
              <a:latin typeface="等线" panose="02010600030101010101" charset="-122"/>
              <a:ea typeface="等线" panose="02010600030101010101" charset="-122"/>
              <a:cs typeface="等线" panose="02010600030101010101"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4.3.5 用例模板</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lnSpcReduction="10000"/>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1 参与者 指与用例有关联的参与者；用例中，描述用例受益人及其所获得的利益有助于理解系统应该具有的详细职责。或者说是一种用来发现和记录系统所有必需行为的方式。</a:t>
            </a:r>
            <a:endParaRPr lang="zh-CN" altLang="en-US" dirty="0">
              <a:solidFill>
                <a:schemeClr val="dk1">
                  <a:lumMod val="65000"/>
                  <a:lumOff val="35000"/>
                </a:schemeClr>
              </a:solidFill>
              <a:cs typeface="等线" panose="02010600030101010101" charset="-122"/>
              <a:sym typeface="+mn-ea"/>
            </a:endParaRPr>
          </a:p>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2 用例的前置条件 用例的执行系统所应该处于的状态，后置条件指出用例执行后系统应处于的状态，分析用例的前置和后置条件有助于分析用例之间的关系，从而帮助人们找出新的用例、理顺用例之间的关系或修改用例的内容，从而增加用例模型的完整性和一致性。</a:t>
            </a:r>
            <a:endParaRPr lang="zh-CN" altLang="en-US" dirty="0">
              <a:solidFill>
                <a:schemeClr val="dk1">
                  <a:lumMod val="65000"/>
                  <a:lumOff val="35000"/>
                </a:schemeClr>
              </a:solidFill>
              <a:cs typeface="等线" panose="02010600030101010101" charset="-122"/>
              <a:sym typeface="+mn-ea"/>
            </a:endParaRPr>
          </a:p>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3 基本流 描述了实现用例主要成功场景所需要的基本动作系列。基本流一般不包括条件和分支语句，所有条件和分支语句都被推迟到扩充流部分。</a:t>
            </a:r>
            <a:endParaRPr lang="zh-CN" altLang="en-US" dirty="0">
              <a:solidFill>
                <a:schemeClr val="dk1">
                  <a:lumMod val="65000"/>
                  <a:lumOff val="35000"/>
                </a:schemeClr>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4.1 用例图的基本概念</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456300" y="1490400"/>
            <a:ext cx="8226900" cy="4759200"/>
          </a:xfrm>
        </p:spPr>
        <p:txBody>
          <a:bodyPr vert="horz" lIns="90000" tIns="46800" rIns="90000" bIns="46800" rtlCol="0">
            <a:normAutofit lnSpcReduction="20000"/>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buClrTx/>
              <a:buSzTx/>
            </a:pPr>
            <a:r>
              <a:rPr lang="en-US" altLang="zh-CN" dirty="0">
                <a:solidFill>
                  <a:schemeClr val="dk1">
                    <a:lumMod val="65000"/>
                    <a:lumOff val="35000"/>
                  </a:schemeClr>
                </a:solidFill>
                <a:sym typeface="+mn-ea"/>
              </a:rPr>
              <a:t>2 </a:t>
            </a:r>
            <a:r>
              <a:rPr lang="zh-CN" altLang="zh-CN" dirty="0">
                <a:solidFill>
                  <a:schemeClr val="dk1">
                    <a:lumMod val="65000"/>
                    <a:lumOff val="35000"/>
                  </a:schemeClr>
                </a:solidFill>
                <a:sym typeface="+mn-ea"/>
              </a:rPr>
              <a:t>系统边界</a:t>
            </a:r>
            <a:endParaRPr lang="zh-CN" altLang="zh-CN" dirty="0">
              <a:solidFill>
                <a:schemeClr val="dk1">
                  <a:lumMod val="65000"/>
                  <a:lumOff val="35000"/>
                </a:schemeClr>
              </a:solidFill>
              <a:sym typeface="+mn-ea"/>
            </a:endParaRPr>
          </a:p>
          <a:p>
            <a:pPr lvl="0" indent="457200" algn="l">
              <a:buClrTx/>
              <a:buSzTx/>
            </a:pPr>
            <a:r>
              <a:rPr lang="zh-CN" altLang="zh-CN" dirty="0">
                <a:solidFill>
                  <a:schemeClr val="dk1">
                    <a:lumMod val="65000"/>
                    <a:lumOff val="35000"/>
                  </a:schemeClr>
                </a:solidFill>
                <a:sym typeface="+mn-ea"/>
              </a:rPr>
              <a:t>系统边界也是用例模型的一种模型元素。</a:t>
            </a:r>
            <a:endParaRPr lang="zh-CN" altLang="zh-CN" dirty="0">
              <a:solidFill>
                <a:schemeClr val="dk1">
                  <a:lumMod val="65000"/>
                  <a:lumOff val="35000"/>
                </a:schemeClr>
              </a:solidFill>
              <a:sym typeface="+mn-ea"/>
            </a:endParaRPr>
          </a:p>
          <a:p>
            <a:pPr lvl="0" indent="457200" algn="l">
              <a:buClrTx/>
              <a:buSzTx/>
            </a:pPr>
            <a:r>
              <a:rPr lang="zh-CN" altLang="zh-CN" dirty="0">
                <a:solidFill>
                  <a:schemeClr val="dk1">
                    <a:lumMod val="65000"/>
                    <a:lumOff val="35000"/>
                  </a:schemeClr>
                </a:solidFill>
                <a:sym typeface="+mn-ea"/>
              </a:rPr>
              <a:t>在需要强调系统范围或子系统结构时，可在用例图中使用系统边界。</a:t>
            </a:r>
            <a:endParaRPr lang="zh-CN" altLang="zh-CN" dirty="0">
              <a:solidFill>
                <a:schemeClr val="dk1">
                  <a:lumMod val="65000"/>
                  <a:lumOff val="35000"/>
                </a:schemeClr>
              </a:solidFill>
              <a:sym typeface="+mn-ea"/>
            </a:endParaRPr>
          </a:p>
          <a:p>
            <a:pPr lvl="0" indent="457200" algn="l">
              <a:buClrTx/>
              <a:buSzTx/>
            </a:pPr>
            <a:r>
              <a:rPr lang="zh-CN" altLang="zh-CN" dirty="0">
                <a:solidFill>
                  <a:schemeClr val="dk1">
                    <a:lumMod val="65000"/>
                    <a:lumOff val="35000"/>
                  </a:schemeClr>
                </a:solidFill>
                <a:sym typeface="+mn-ea"/>
              </a:rPr>
              <a:t>例如：</a:t>
            </a:r>
            <a:endParaRPr lang="zh-CN" altLang="zh-CN" dirty="0">
              <a:solidFill>
                <a:schemeClr val="dk1">
                  <a:lumMod val="65000"/>
                  <a:lumOff val="35000"/>
                </a:schemeClr>
              </a:solidFill>
              <a:sym typeface="+mn-ea"/>
            </a:endParaRPr>
          </a:p>
          <a:p>
            <a:pPr lvl="0" indent="457200" algn="l">
              <a:buClrTx/>
              <a:buSzTx/>
            </a:pPr>
            <a:endParaRPr lang="zh-CN" altLang="zh-CN" dirty="0">
              <a:solidFill>
                <a:schemeClr val="dk1">
                  <a:lumMod val="65000"/>
                  <a:lumOff val="35000"/>
                </a:schemeClr>
              </a:solidFill>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4.3.5 用例模板</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4 扩充流 </a:t>
            </a:r>
            <a:endParaRPr lang="zh-CN" altLang="en-US" dirty="0">
              <a:solidFill>
                <a:schemeClr val="dk1">
                  <a:lumMod val="65000"/>
                  <a:lumOff val="35000"/>
                </a:schemeClr>
              </a:solidFill>
              <a:cs typeface="等线" panose="02010600030101010101" charset="-122"/>
              <a:sym typeface="+mn-ea"/>
            </a:endParaRPr>
          </a:p>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描述用例的除主要场景之外的所有其它场景，包括成功的场景和所有失败的场景。</a:t>
            </a:r>
            <a:endParaRPr lang="zh-CN" altLang="en-US" dirty="0">
              <a:solidFill>
                <a:schemeClr val="dk1">
                  <a:lumMod val="65000"/>
                  <a:lumOff val="35000"/>
                </a:schemeClr>
              </a:solidFill>
              <a:cs typeface="等线" panose="02010600030101010101" charset="-122"/>
              <a:sym typeface="+mn-ea"/>
            </a:endParaRPr>
          </a:p>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扩充流中的每个场景都是对基本流的某个动作的扩展，每个扩充场景与基本流中的动作之间的关系都应该描述成可跟踪的。</a:t>
            </a:r>
            <a:endParaRPr lang="zh-CN" altLang="en-US" dirty="0">
              <a:solidFill>
                <a:schemeClr val="dk1">
                  <a:lumMod val="65000"/>
                  <a:lumOff val="35000"/>
                </a:schemeClr>
              </a:solidFill>
              <a:cs typeface="等线" panose="02010600030101010101" charset="-122"/>
              <a:sym typeface="+mn-ea"/>
            </a:endParaRPr>
          </a:p>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扩充流中的每个扩充场景通常应包括扩充条件和相应的处理两部分。</a:t>
            </a:r>
            <a:endParaRPr lang="zh-CN" altLang="en-US" dirty="0">
              <a:solidFill>
                <a:schemeClr val="dk1">
                  <a:lumMod val="65000"/>
                  <a:lumOff val="35000"/>
                </a:schemeClr>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4.3.5 用例模板</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5 特殊需求</a:t>
            </a:r>
            <a:endParaRPr lang="zh-CN" altLang="en-US" dirty="0">
              <a:solidFill>
                <a:schemeClr val="dk1">
                  <a:lumMod val="65000"/>
                  <a:lumOff val="35000"/>
                </a:schemeClr>
              </a:solidFill>
              <a:cs typeface="等线" panose="02010600030101010101" charset="-122"/>
              <a:sym typeface="+mn-ea"/>
            </a:endParaRPr>
          </a:p>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用于描述用例的非功能需求、质量属性和约束。其中，质量属性主要指用例的执行所需要满足的性能、可靠性和可用性等方面的要求。约束部分主要指实现用例时所需要么满足的实现技术和数据方面的约束。</a:t>
            </a:r>
            <a:endParaRPr lang="zh-CN" altLang="en-US" dirty="0">
              <a:solidFill>
                <a:schemeClr val="dk1">
                  <a:lumMod val="65000"/>
                  <a:lumOff val="35000"/>
                </a:schemeClr>
              </a:solidFill>
              <a:cs typeface="等线" panose="02010600030101010101" charset="-122"/>
              <a:sym typeface="+mn-ea"/>
            </a:endParaRPr>
          </a:p>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例如，对用例中实现输入和输出机制方面的技术约束。当然，同时也包括输入输出数据中数据项之间关系上的数据约束。</a:t>
            </a:r>
            <a:endParaRPr lang="zh-CN" altLang="en-US" dirty="0">
              <a:solidFill>
                <a:schemeClr val="dk1">
                  <a:lumMod val="65000"/>
                  <a:lumOff val="35000"/>
                </a:schemeClr>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4.3.5 用例模板</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457200" algn="l" defTabSz="685800">
              <a:lnSpc>
                <a:spcPct val="130000"/>
              </a:lnSpc>
              <a:spcAft>
                <a:spcPts val="1000"/>
              </a:spcAft>
              <a:buClrTx/>
              <a:buSzTx/>
            </a:pPr>
            <a:r>
              <a:rPr lang="zh-CN" altLang="en-US" dirty="0">
                <a:solidFill>
                  <a:schemeClr val="dk1">
                    <a:lumMod val="65000"/>
                    <a:lumOff val="35000"/>
                  </a:schemeClr>
                </a:solidFill>
                <a:cs typeface="等线" panose="02010600030101010101" charset="-122"/>
                <a:sym typeface="+mn-ea"/>
              </a:rPr>
              <a:t>下面将给出一个应用模板描述用例的例子。</a:t>
            </a:r>
            <a:endParaRPr lang="zh-CN" altLang="en-US" dirty="0">
              <a:solidFill>
                <a:schemeClr val="dk1">
                  <a:lumMod val="65000"/>
                  <a:lumOff val="35000"/>
                </a:schemeClr>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graphicFrame>
        <p:nvGraphicFramePr>
          <p:cNvPr id="6" name="表格 5"/>
          <p:cNvGraphicFramePr>
            <a:graphicFrameLocks noGrp="1"/>
          </p:cNvGraphicFramePr>
          <p:nvPr>
            <p:custDataLst>
              <p:tags r:id="rId3"/>
            </p:custDataLst>
          </p:nvPr>
        </p:nvGraphicFramePr>
        <p:xfrm>
          <a:off x="628649" y="1487344"/>
          <a:ext cx="7886700" cy="4740275"/>
        </p:xfrm>
        <a:graphic>
          <a:graphicData uri="http://schemas.openxmlformats.org/drawingml/2006/table">
            <a:tbl>
              <a:tblPr firstRow="1" firstCol="1" bandRow="1">
                <a:tableStyleId>{5C22544A-7EE6-4342-B048-85BDC9FD1C3A}</a:tableStyleId>
              </a:tblPr>
              <a:tblGrid>
                <a:gridCol w="1543716"/>
                <a:gridCol w="2660759"/>
                <a:gridCol w="1815085"/>
                <a:gridCol w="1867139"/>
              </a:tblGrid>
              <a:tr h="374650">
                <a:tc>
                  <a:txBody>
                    <a:bodyPr/>
                    <a:lstStyle/>
                    <a:p>
                      <a:pPr marL="50800">
                        <a:spcAft>
                          <a:spcPts val="0"/>
                        </a:spcAft>
                      </a:pPr>
                      <a:r>
                        <a:rPr lang="zh-CN" sz="2000" kern="100">
                          <a:solidFill>
                            <a:schemeClr val="tx1"/>
                          </a:solidFill>
                          <a:effectLst/>
                          <a:latin typeface="等线" panose="02010600030101010101" charset="-122"/>
                          <a:ea typeface="等线" panose="02010600030101010101" charset="-122"/>
                        </a:rPr>
                        <a:t>用例名称</a:t>
                      </a:r>
                      <a:endParaRPr lang="zh-CN" sz="2000" kern="10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45287" marR="45287" marT="0" marB="0" anchor="ctr" anchorCtr="0">
                    <a:solidFill>
                      <a:schemeClr val="tx2"/>
                    </a:solidFill>
                  </a:tcPr>
                </a:tc>
                <a:tc>
                  <a:txBody>
                    <a:bodyPr/>
                    <a:lstStyle/>
                    <a:p>
                      <a:pPr marL="50800">
                        <a:spcAft>
                          <a:spcPts val="0"/>
                        </a:spcAft>
                      </a:pPr>
                      <a:r>
                        <a:rPr lang="zh-CN" sz="2000" b="0" kern="100">
                          <a:solidFill>
                            <a:schemeClr val="tx1"/>
                          </a:solidFill>
                          <a:effectLst/>
                          <a:latin typeface="等线" panose="02010600030101010101" charset="-122"/>
                          <a:ea typeface="等线" panose="02010600030101010101" charset="-122"/>
                        </a:rPr>
                        <a:t>收银用例</a:t>
                      </a:r>
                      <a:endParaRPr lang="zh-CN" sz="2000" b="0" kern="10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45287" marR="45287" marT="0" marB="0" anchor="ctr" anchorCtr="0">
                    <a:solidFill>
                      <a:schemeClr val="tx2"/>
                    </a:solidFill>
                  </a:tcPr>
                </a:tc>
                <a:tc>
                  <a:txBody>
                    <a:bodyPr/>
                    <a:lstStyle/>
                    <a:p>
                      <a:pPr marL="50800">
                        <a:spcAft>
                          <a:spcPts val="0"/>
                        </a:spcAft>
                      </a:pPr>
                      <a:r>
                        <a:rPr lang="zh-CN" sz="2000" kern="100">
                          <a:solidFill>
                            <a:schemeClr val="tx1"/>
                          </a:solidFill>
                          <a:effectLst/>
                          <a:latin typeface="等线" panose="02010600030101010101" charset="-122"/>
                          <a:ea typeface="等线" panose="02010600030101010101" charset="-122"/>
                        </a:rPr>
                        <a:t>用例编号</a:t>
                      </a:r>
                      <a:endParaRPr lang="zh-CN" sz="2000" kern="10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45287" marR="45287" marT="0" marB="0" anchor="ctr" anchorCtr="0">
                    <a:solidFill>
                      <a:schemeClr val="tx2"/>
                    </a:solidFill>
                  </a:tcPr>
                </a:tc>
                <a:tc>
                  <a:txBody>
                    <a:bodyPr/>
                    <a:lstStyle/>
                    <a:p>
                      <a:pPr marL="50800">
                        <a:spcAft>
                          <a:spcPts val="0"/>
                        </a:spcAft>
                      </a:pPr>
                      <a:r>
                        <a:rPr lang="en-US" sz="2000" b="0" kern="100">
                          <a:solidFill>
                            <a:schemeClr val="tx1"/>
                          </a:solidFill>
                          <a:effectLst/>
                          <a:latin typeface="等线" panose="02010600030101010101" charset="-122"/>
                          <a:ea typeface="等线" panose="02010600030101010101" charset="-122"/>
                        </a:rPr>
                        <a:t>UC01</a:t>
                      </a:r>
                      <a:endParaRPr lang="en-US" sz="2000" b="0" kern="10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45287" marR="45287" marT="0" marB="0" anchor="ctr" anchorCtr="0">
                    <a:solidFill>
                      <a:schemeClr val="tx2"/>
                    </a:solidFill>
                  </a:tcPr>
                </a:tc>
              </a:tr>
              <a:tr h="363801">
                <a:tc>
                  <a:txBody>
                    <a:bodyPr/>
                    <a:lstStyle/>
                    <a:p>
                      <a:pPr marL="50800">
                        <a:spcAft>
                          <a:spcPts val="0"/>
                        </a:spcAft>
                      </a:pPr>
                      <a:r>
                        <a:rPr lang="zh-CN" sz="2000" kern="100">
                          <a:solidFill>
                            <a:schemeClr val="tx1"/>
                          </a:solidFill>
                          <a:effectLst/>
                          <a:latin typeface="等线" panose="02010600030101010101" charset="-122"/>
                          <a:ea typeface="等线" panose="02010600030101010101" charset="-122"/>
                        </a:rPr>
                        <a:t>主要参与者</a:t>
                      </a:r>
                      <a:endParaRPr lang="zh-CN" sz="2000" kern="10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45287" marR="45287" marT="0" marB="0" anchor="ctr" anchorCtr="0">
                    <a:solidFill>
                      <a:schemeClr val="tx2"/>
                    </a:solidFill>
                  </a:tcPr>
                </a:tc>
                <a:tc gridSpan="3">
                  <a:txBody>
                    <a:bodyPr/>
                    <a:lstStyle/>
                    <a:p>
                      <a:pPr marL="50800">
                        <a:spcAft>
                          <a:spcPts val="0"/>
                        </a:spcAft>
                      </a:pPr>
                      <a:r>
                        <a:rPr lang="zh-CN" sz="2000" kern="100" dirty="0">
                          <a:solidFill>
                            <a:schemeClr val="tx1"/>
                          </a:solidFill>
                          <a:effectLst/>
                          <a:latin typeface="等线" panose="02010600030101010101" charset="-122"/>
                          <a:ea typeface="等线" panose="02010600030101010101" charset="-122"/>
                        </a:rPr>
                        <a:t>收银员</a:t>
                      </a:r>
                      <a:endParaRPr lang="zh-CN" sz="2000" kern="100" dirty="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45287" marR="45287" marT="0" marB="0" anchor="ctr" anchorCtr="0">
                    <a:solidFill>
                      <a:schemeClr val="tx2"/>
                    </a:solidFill>
                  </a:tcPr>
                </a:tc>
                <a:tc hMerge="1">
                  <a:tcPr/>
                </a:tc>
                <a:tc hMerge="1">
                  <a:tcPr/>
                </a:tc>
              </a:tr>
              <a:tr h="727603">
                <a:tc>
                  <a:txBody>
                    <a:bodyPr/>
                    <a:lstStyle/>
                    <a:p>
                      <a:pPr marL="50800">
                        <a:spcAft>
                          <a:spcPts val="0"/>
                        </a:spcAft>
                      </a:pPr>
                      <a:r>
                        <a:rPr lang="zh-CN" sz="2000" kern="100">
                          <a:solidFill>
                            <a:schemeClr val="tx1"/>
                          </a:solidFill>
                          <a:effectLst/>
                          <a:latin typeface="等线" panose="02010600030101010101" charset="-122"/>
                          <a:ea typeface="等线" panose="02010600030101010101" charset="-122"/>
                        </a:rPr>
                        <a:t>用例陈述</a:t>
                      </a:r>
                      <a:endParaRPr lang="zh-CN" sz="2000" kern="10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45287" marR="45287" marT="0" marB="0" anchor="ctr" anchorCtr="0">
                    <a:solidFill>
                      <a:schemeClr val="tx2"/>
                    </a:solidFill>
                  </a:tcPr>
                </a:tc>
                <a:tc gridSpan="3">
                  <a:txBody>
                    <a:bodyPr/>
                    <a:lstStyle/>
                    <a:p>
                      <a:pPr marL="50800" indent="457200" fontAlgn="auto">
                        <a:spcAft>
                          <a:spcPts val="0"/>
                        </a:spcAft>
                      </a:pPr>
                      <a:r>
                        <a:rPr lang="zh-CN" sz="2000" kern="100">
                          <a:solidFill>
                            <a:schemeClr val="tx1"/>
                          </a:solidFill>
                          <a:effectLst/>
                          <a:latin typeface="等线" panose="02010600030101010101" charset="-122"/>
                          <a:ea typeface="等线" panose="02010600030101010101" charset="-122"/>
                        </a:rPr>
                        <a:t>本用例用于超市的收银业务，收银员应为顾客提供及时有效的商品销售服务</a:t>
                      </a:r>
                      <a:endParaRPr lang="zh-CN" sz="2000" kern="10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45287" marR="45287" marT="0" marB="0" anchor="ctr" anchorCtr="0">
                    <a:solidFill>
                      <a:schemeClr val="tx2"/>
                    </a:solidFill>
                  </a:tcPr>
                </a:tc>
                <a:tc hMerge="1">
                  <a:tcPr/>
                </a:tc>
                <a:tc hMerge="1">
                  <a:tcPr/>
                </a:tc>
              </a:tr>
              <a:tr h="1819007">
                <a:tc>
                  <a:txBody>
                    <a:bodyPr/>
                    <a:lstStyle/>
                    <a:p>
                      <a:pPr marL="50800">
                        <a:spcAft>
                          <a:spcPts val="0"/>
                        </a:spcAft>
                      </a:pPr>
                      <a:r>
                        <a:rPr lang="zh-CN" sz="2000" kern="100">
                          <a:solidFill>
                            <a:schemeClr val="tx1"/>
                          </a:solidFill>
                          <a:effectLst/>
                          <a:latin typeface="等线" panose="02010600030101010101" charset="-122"/>
                          <a:ea typeface="等线" panose="02010600030101010101" charset="-122"/>
                        </a:rPr>
                        <a:t>用例目标</a:t>
                      </a:r>
                      <a:endParaRPr lang="zh-CN" sz="2000" kern="10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45287" marR="45287" marT="0" marB="0" anchor="ctr" anchorCtr="0">
                    <a:solidFill>
                      <a:schemeClr val="tx2"/>
                    </a:solidFill>
                  </a:tcPr>
                </a:tc>
                <a:tc gridSpan="3">
                  <a:txBody>
                    <a:bodyPr/>
                    <a:lstStyle/>
                    <a:p>
                      <a:pPr marL="50800" indent="457200" fontAlgn="auto">
                        <a:spcAft>
                          <a:spcPts val="0"/>
                        </a:spcAft>
                      </a:pPr>
                      <a:r>
                        <a:rPr lang="zh-CN" sz="2000" kern="100">
                          <a:solidFill>
                            <a:schemeClr val="tx1"/>
                          </a:solidFill>
                          <a:effectLst/>
                          <a:latin typeface="等线" panose="02010600030101010101" charset="-122"/>
                          <a:ea typeface="等线" panose="02010600030101010101" charset="-122"/>
                        </a:rPr>
                        <a:t>收银员应正确输入商品销售记录并正确完成顾客的支付</a:t>
                      </a:r>
                      <a:endParaRPr lang="zh-CN" sz="2000" kern="100">
                        <a:solidFill>
                          <a:schemeClr val="tx1"/>
                        </a:solidFill>
                        <a:effectLst/>
                        <a:latin typeface="等线" panose="02010600030101010101" charset="-122"/>
                        <a:ea typeface="等线" panose="02010600030101010101" charset="-122"/>
                      </a:endParaRPr>
                    </a:p>
                    <a:p>
                      <a:pPr marL="50800" indent="457200" fontAlgn="auto">
                        <a:spcAft>
                          <a:spcPts val="0"/>
                        </a:spcAft>
                      </a:pPr>
                      <a:r>
                        <a:rPr lang="zh-CN" sz="2000" kern="100">
                          <a:solidFill>
                            <a:schemeClr val="tx1"/>
                          </a:solidFill>
                          <a:effectLst/>
                          <a:latin typeface="等线" panose="02010600030101010101" charset="-122"/>
                          <a:ea typeface="等线" panose="02010600030101010101" charset="-122"/>
                        </a:rPr>
                        <a:t>为顾客提供现金、信用卡等多种支付方式，使顾客得到及时、准确的服务</a:t>
                      </a:r>
                      <a:endParaRPr lang="zh-CN" sz="2000" kern="100">
                        <a:solidFill>
                          <a:schemeClr val="tx1"/>
                        </a:solidFill>
                        <a:effectLst/>
                        <a:latin typeface="等线" panose="02010600030101010101" charset="-122"/>
                        <a:ea typeface="等线" panose="02010600030101010101" charset="-122"/>
                      </a:endParaRPr>
                    </a:p>
                    <a:p>
                      <a:pPr marL="50800" indent="457200" fontAlgn="auto">
                        <a:spcAft>
                          <a:spcPts val="0"/>
                        </a:spcAft>
                      </a:pPr>
                      <a:r>
                        <a:rPr lang="zh-CN" sz="2000" kern="100">
                          <a:solidFill>
                            <a:schemeClr val="tx1"/>
                          </a:solidFill>
                          <a:effectLst/>
                          <a:latin typeface="等线" panose="02010600030101010101" charset="-122"/>
                          <a:ea typeface="等线" panose="02010600030101010101" charset="-122"/>
                        </a:rPr>
                        <a:t>支持销售过程中的即时退货</a:t>
                      </a:r>
                      <a:endParaRPr lang="zh-CN" sz="2000" kern="100">
                        <a:solidFill>
                          <a:schemeClr val="tx1"/>
                        </a:solidFill>
                        <a:effectLst/>
                        <a:latin typeface="等线" panose="02010600030101010101" charset="-122"/>
                        <a:ea typeface="等线" panose="02010600030101010101" charset="-122"/>
                      </a:endParaRPr>
                    </a:p>
                    <a:p>
                      <a:pPr marL="50800" indent="457200" fontAlgn="auto">
                        <a:spcAft>
                          <a:spcPts val="0"/>
                        </a:spcAft>
                      </a:pPr>
                      <a:r>
                        <a:rPr lang="zh-CN" sz="2000" kern="100">
                          <a:solidFill>
                            <a:schemeClr val="tx1"/>
                          </a:solidFill>
                          <a:effectLst/>
                          <a:latin typeface="等线" panose="02010600030101010101" charset="-122"/>
                          <a:ea typeface="等线" panose="02010600030101010101" charset="-122"/>
                        </a:rPr>
                        <a:t>能够及时更新相关销售账目和商品库存数据</a:t>
                      </a:r>
                      <a:endParaRPr lang="zh-CN" sz="2000" kern="10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45287" marR="45287" marT="0" marB="0" anchor="ctr" anchorCtr="0">
                    <a:solidFill>
                      <a:schemeClr val="tx2"/>
                    </a:solidFill>
                  </a:tcPr>
                </a:tc>
                <a:tc hMerge="1">
                  <a:tcPr/>
                </a:tc>
                <a:tc hMerge="1">
                  <a:tcPr/>
                </a:tc>
              </a:tr>
              <a:tr h="363801">
                <a:tc>
                  <a:txBody>
                    <a:bodyPr/>
                    <a:lstStyle/>
                    <a:p>
                      <a:pPr marL="50800">
                        <a:spcAft>
                          <a:spcPts val="0"/>
                        </a:spcAft>
                      </a:pPr>
                      <a:r>
                        <a:rPr lang="zh-CN" sz="2000" kern="100">
                          <a:solidFill>
                            <a:schemeClr val="tx1"/>
                          </a:solidFill>
                          <a:effectLst/>
                          <a:latin typeface="等线" panose="02010600030101010101" charset="-122"/>
                          <a:ea typeface="等线" panose="02010600030101010101" charset="-122"/>
                        </a:rPr>
                        <a:t>前置条件</a:t>
                      </a:r>
                      <a:endParaRPr lang="zh-CN" sz="2000" kern="10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45287" marR="45287" marT="0" marB="0" anchor="ctr" anchorCtr="0">
                    <a:solidFill>
                      <a:schemeClr val="tx2"/>
                    </a:solidFill>
                  </a:tcPr>
                </a:tc>
                <a:tc gridSpan="3">
                  <a:txBody>
                    <a:bodyPr/>
                    <a:lstStyle/>
                    <a:p>
                      <a:pPr marL="50800" indent="457200" fontAlgn="auto">
                        <a:spcAft>
                          <a:spcPts val="0"/>
                        </a:spcAft>
                      </a:pPr>
                      <a:r>
                        <a:rPr lang="zh-CN" sz="2000" kern="100">
                          <a:solidFill>
                            <a:schemeClr val="tx1"/>
                          </a:solidFill>
                          <a:effectLst/>
                          <a:latin typeface="等线" panose="02010600030101010101" charset="-122"/>
                          <a:ea typeface="等线" panose="02010600030101010101" charset="-122"/>
                        </a:rPr>
                        <a:t>收银员已经登录并打开商品销售界面</a:t>
                      </a:r>
                      <a:endParaRPr lang="zh-CN" sz="2000" kern="10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45287" marR="45287" marT="0" marB="0" anchor="ctr" anchorCtr="0">
                    <a:solidFill>
                      <a:schemeClr val="tx2"/>
                    </a:solidFill>
                  </a:tcPr>
                </a:tc>
                <a:tc hMerge="1">
                  <a:tcPr/>
                </a:tc>
                <a:tc hMerge="1">
                  <a:tcPr/>
                </a:tc>
              </a:tr>
              <a:tr h="1091404">
                <a:tc>
                  <a:txBody>
                    <a:bodyPr/>
                    <a:lstStyle/>
                    <a:p>
                      <a:pPr marL="50800">
                        <a:spcAft>
                          <a:spcPts val="0"/>
                        </a:spcAft>
                      </a:pPr>
                      <a:r>
                        <a:rPr lang="zh-CN" sz="2000" kern="100">
                          <a:solidFill>
                            <a:schemeClr val="tx1"/>
                          </a:solidFill>
                          <a:effectLst/>
                          <a:latin typeface="等线" panose="02010600030101010101" charset="-122"/>
                          <a:ea typeface="等线" panose="02010600030101010101" charset="-122"/>
                        </a:rPr>
                        <a:t>后置条件</a:t>
                      </a:r>
                      <a:endParaRPr lang="zh-CN" sz="2000" kern="10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45287" marR="45287" marT="0" marB="0" anchor="ctr" anchorCtr="0">
                    <a:solidFill>
                      <a:schemeClr val="tx2"/>
                    </a:solidFill>
                  </a:tcPr>
                </a:tc>
                <a:tc gridSpan="3">
                  <a:txBody>
                    <a:bodyPr/>
                    <a:lstStyle/>
                    <a:p>
                      <a:pPr marL="50800" indent="457200" fontAlgn="auto">
                        <a:spcAft>
                          <a:spcPts val="0"/>
                        </a:spcAft>
                      </a:pPr>
                      <a:r>
                        <a:rPr lang="zh-CN" sz="2000" kern="100" dirty="0">
                          <a:solidFill>
                            <a:schemeClr val="tx1"/>
                          </a:solidFill>
                          <a:effectLst/>
                          <a:latin typeface="等线" panose="02010600030101010101" charset="-122"/>
                          <a:ea typeface="等线" panose="02010600030101010101" charset="-122"/>
                        </a:rPr>
                        <a:t>正确地完成了商品销售，计算了商品的销售额，保存了本次销售的全部明细记录，同时更新了商品库存等相关账目，打印了商品销售收据</a:t>
                      </a:r>
                      <a:endParaRPr lang="zh-CN" sz="2000" kern="100" dirty="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45287" marR="45287" marT="0" marB="0" anchor="ctr" anchorCtr="0">
                    <a:solidFill>
                      <a:schemeClr val="tx2"/>
                    </a:solidFill>
                  </a:tcPr>
                </a:tc>
                <a:tc hMerge="1">
                  <a:tcPr/>
                </a:tc>
                <a:tc hMerge="1">
                  <a:tcPr/>
                </a:tc>
              </a:tr>
            </a:tbl>
          </a:graphicData>
        </a:graphic>
      </p:graphicFrame>
      <p:sp>
        <p:nvSpPr>
          <p:cNvPr id="9" name="矩形 8"/>
          <p:cNvSpPr/>
          <p:nvPr/>
        </p:nvSpPr>
        <p:spPr>
          <a:xfrm>
            <a:off x="1277103" y="653303"/>
            <a:ext cx="6907530" cy="460375"/>
          </a:xfrm>
          <a:prstGeom prst="rect">
            <a:avLst/>
          </a:prstGeom>
        </p:spPr>
        <p:txBody>
          <a:bodyPr wrap="none">
            <a:spAutoFit/>
          </a:bodyPr>
          <a:lstStyle/>
          <a:p>
            <a:pPr algn="l"/>
            <a:r>
              <a:rPr lang="zh-CN" altLang="en-US" sz="2400" b="1" spc="150" dirty="0">
                <a:solidFill>
                  <a:schemeClr val="dk1">
                    <a:lumMod val="65000"/>
                    <a:lumOff val="35000"/>
                  </a:schemeClr>
                </a:solidFill>
                <a:uFillTx/>
                <a:latin typeface="等线" panose="02010600030101010101" charset="-122"/>
                <a:ea typeface="等线" panose="02010600030101010101" charset="-122"/>
                <a:cs typeface="等线" panose="02010600030101010101" charset="-122"/>
              </a:rPr>
              <a:t>表</a:t>
            </a:r>
            <a:r>
              <a:rPr lang="en-US" altLang="zh-CN" sz="2400" b="1" spc="150" dirty="0">
                <a:solidFill>
                  <a:schemeClr val="dk1">
                    <a:lumMod val="65000"/>
                    <a:lumOff val="35000"/>
                  </a:schemeClr>
                </a:solidFill>
                <a:uFillTx/>
                <a:latin typeface="等线" panose="02010600030101010101" charset="-122"/>
                <a:ea typeface="等线" panose="02010600030101010101" charset="-122"/>
                <a:cs typeface="等线" panose="02010600030101010101" charset="-122"/>
              </a:rPr>
              <a:t>4.2 </a:t>
            </a:r>
            <a:r>
              <a:rPr lang="zh-CN" altLang="en-US" sz="2400" b="1" spc="150" dirty="0">
                <a:solidFill>
                  <a:schemeClr val="dk1">
                    <a:lumMod val="65000"/>
                    <a:lumOff val="35000"/>
                  </a:schemeClr>
                </a:solidFill>
                <a:uFillTx/>
                <a:latin typeface="等线" panose="02010600030101010101" charset="-122"/>
                <a:ea typeface="等线" panose="02010600030101010101" charset="-122"/>
                <a:cs typeface="等线" panose="02010600030101010101" charset="-122"/>
              </a:rPr>
              <a:t>超市销售管理系统的收银用例的用例描述</a:t>
            </a:r>
            <a:endParaRPr lang="zh-CN" altLang="en-US" sz="2400" b="1" spc="150" dirty="0">
              <a:solidFill>
                <a:schemeClr val="dk1">
                  <a:lumMod val="65000"/>
                  <a:lumOff val="35000"/>
                </a:schemeClr>
              </a:solidFill>
              <a:uFillTx/>
              <a:latin typeface="等线" panose="02010600030101010101" charset="-122"/>
              <a:ea typeface="等线" panose="02010600030101010101" charset="-122"/>
              <a:cs typeface="等线" panose="02010600030101010101"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graphicFrame>
        <p:nvGraphicFramePr>
          <p:cNvPr id="6" name="表格 5"/>
          <p:cNvGraphicFramePr>
            <a:graphicFrameLocks noGrp="1"/>
          </p:cNvGraphicFramePr>
          <p:nvPr/>
        </p:nvGraphicFramePr>
        <p:xfrm>
          <a:off x="628649" y="839355"/>
          <a:ext cx="7886700" cy="4888230"/>
        </p:xfrm>
        <a:graphic>
          <a:graphicData uri="http://schemas.openxmlformats.org/drawingml/2006/table">
            <a:tbl>
              <a:tblPr firstRow="1" firstCol="1" bandRow="1">
                <a:tableStyleId>{5C22544A-7EE6-4342-B048-85BDC9FD1C3A}</a:tableStyleId>
              </a:tblPr>
              <a:tblGrid>
                <a:gridCol w="1543716"/>
                <a:gridCol w="6342983"/>
              </a:tblGrid>
              <a:tr h="4888230">
                <a:tc>
                  <a:txBody>
                    <a:bodyPr/>
                    <a:lstStyle/>
                    <a:p>
                      <a:pPr marL="50800">
                        <a:spcAft>
                          <a:spcPts val="0"/>
                        </a:spcAft>
                      </a:pPr>
                      <a:r>
                        <a:rPr lang="zh-CN" sz="2000" kern="100" dirty="0">
                          <a:solidFill>
                            <a:schemeClr val="tx1"/>
                          </a:solidFill>
                          <a:effectLst/>
                          <a:latin typeface="等线" panose="02010600030101010101" charset="-122"/>
                          <a:ea typeface="等线" panose="02010600030101010101" charset="-122"/>
                        </a:rPr>
                        <a:t>基本流</a:t>
                      </a:r>
                      <a:endParaRPr lang="zh-CN" sz="2000" kern="100" dirty="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45287" marR="45287" marT="0" marB="0">
                    <a:solidFill>
                      <a:schemeClr val="tx2"/>
                    </a:solidFill>
                  </a:tcPr>
                </a:tc>
                <a:tc>
                  <a:txBody>
                    <a:bodyPr/>
                    <a:lstStyle/>
                    <a:p>
                      <a:pPr marL="50800" indent="457200" fontAlgn="auto">
                        <a:lnSpc>
                          <a:spcPts val="2900"/>
                        </a:lnSpc>
                        <a:spcAft>
                          <a:spcPts val="0"/>
                        </a:spcAft>
                      </a:pPr>
                      <a:r>
                        <a:rPr lang="en-US" sz="2000" b="0" kern="100" dirty="0">
                          <a:solidFill>
                            <a:schemeClr val="tx1"/>
                          </a:solidFill>
                          <a:effectLst/>
                          <a:latin typeface="等线" panose="02010600030101010101" charset="-122"/>
                          <a:ea typeface="等线" panose="02010600030101010101" charset="-122"/>
                          <a:cs typeface="等线" panose="02010600030101010101" charset="-122"/>
                        </a:rPr>
                        <a:t>1 </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顾客带着商品到收银台准备付款。收银员启动商品销售子系统，打开商品销售界面</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p>
                      <a:pPr marL="50800" indent="457200" fontAlgn="auto">
                        <a:lnSpc>
                          <a:spcPts val="2900"/>
                        </a:lnSpc>
                        <a:spcAft>
                          <a:spcPts val="0"/>
                        </a:spcAft>
                      </a:pPr>
                      <a:r>
                        <a:rPr lang="en-US" sz="2000" b="0" kern="100" dirty="0">
                          <a:solidFill>
                            <a:schemeClr val="tx1"/>
                          </a:solidFill>
                          <a:effectLst/>
                          <a:latin typeface="等线" panose="02010600030101010101" charset="-122"/>
                          <a:ea typeface="等线" panose="02010600030101010101" charset="-122"/>
                          <a:cs typeface="等线" panose="02010600030101010101" charset="-122"/>
                        </a:rPr>
                        <a:t>2 </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收银员开始新的商品销售，即清除界面上一个顾客的销售信息，将系统置为开始销售的状态</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p>
                      <a:pPr marL="50800" indent="457200" fontAlgn="auto">
                        <a:lnSpc>
                          <a:spcPts val="2900"/>
                        </a:lnSpc>
                        <a:spcAft>
                          <a:spcPts val="0"/>
                        </a:spcAft>
                      </a:pPr>
                      <a:r>
                        <a:rPr lang="en-US" sz="2000" b="0" kern="100" dirty="0">
                          <a:solidFill>
                            <a:schemeClr val="tx1"/>
                          </a:solidFill>
                          <a:effectLst/>
                          <a:latin typeface="等线" panose="02010600030101010101" charset="-122"/>
                          <a:ea typeface="等线" panose="02010600030101010101" charset="-122"/>
                          <a:cs typeface="等线" panose="02010600030101010101" charset="-122"/>
                        </a:rPr>
                        <a:t>3 </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收银员输入商品标识码</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p>
                      <a:pPr marL="50800" indent="457200" fontAlgn="auto">
                        <a:lnSpc>
                          <a:spcPts val="2900"/>
                        </a:lnSpc>
                        <a:spcAft>
                          <a:spcPts val="0"/>
                        </a:spcAft>
                      </a:pPr>
                      <a:r>
                        <a:rPr lang="en-US" sz="2000" b="0" kern="100" dirty="0">
                          <a:solidFill>
                            <a:schemeClr val="tx1"/>
                          </a:solidFill>
                          <a:effectLst/>
                          <a:latin typeface="等线" panose="02010600030101010101" charset="-122"/>
                          <a:ea typeface="等线" panose="02010600030101010101" charset="-122"/>
                          <a:cs typeface="等线" panose="02010600030101010101" charset="-122"/>
                        </a:rPr>
                        <a:t>4 </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系统根据输入的商品识别码显示商品的名称、价格和数量，计算当前商品的金额</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p>
                      <a:pPr marL="50800" indent="457200" fontAlgn="auto">
                        <a:lnSpc>
                          <a:spcPts val="2900"/>
                        </a:lnSpc>
                        <a:spcAft>
                          <a:spcPts val="0"/>
                        </a:spcAft>
                      </a:pPr>
                      <a:r>
                        <a:rPr lang="en-US" sz="2000" b="0" kern="100" dirty="0">
                          <a:solidFill>
                            <a:schemeClr val="tx1"/>
                          </a:solidFill>
                          <a:effectLst/>
                          <a:latin typeface="等线" panose="02010600030101010101" charset="-122"/>
                          <a:ea typeface="等线" panose="02010600030101010101" charset="-122"/>
                          <a:cs typeface="等线" panose="02010600030101010101" charset="-122"/>
                        </a:rPr>
                        <a:t>5</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系统累计并显示顾客应支付的商品总金额</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p>
                      <a:pPr marL="50800" indent="457200" fontAlgn="auto">
                        <a:lnSpc>
                          <a:spcPts val="2900"/>
                        </a:lnSpc>
                        <a:spcAft>
                          <a:spcPts val="0"/>
                        </a:spcAft>
                      </a:pPr>
                      <a:r>
                        <a:rPr lang="zh-CN" sz="2000" b="0" kern="100" dirty="0">
                          <a:solidFill>
                            <a:schemeClr val="tx1"/>
                          </a:solidFill>
                          <a:effectLst/>
                          <a:latin typeface="等线" panose="02010600030101010101" charset="-122"/>
                          <a:ea typeface="等线" panose="02010600030101010101" charset="-122"/>
                          <a:cs typeface="等线" panose="02010600030101010101" charset="-122"/>
                        </a:rPr>
                        <a:t>重复</a:t>
                      </a:r>
                      <a:r>
                        <a:rPr lang="en-US" sz="2000" b="0" kern="100" dirty="0">
                          <a:solidFill>
                            <a:schemeClr val="tx1"/>
                          </a:solidFill>
                          <a:effectLst/>
                          <a:latin typeface="等线" panose="02010600030101010101" charset="-122"/>
                          <a:ea typeface="等线" panose="02010600030101010101" charset="-122"/>
                          <a:cs typeface="等线" panose="02010600030101010101" charset="-122"/>
                        </a:rPr>
                        <a:t>3</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a:t>
                      </a:r>
                      <a:r>
                        <a:rPr lang="en-US" sz="2000" b="0" kern="100" dirty="0">
                          <a:solidFill>
                            <a:schemeClr val="tx1"/>
                          </a:solidFill>
                          <a:effectLst/>
                          <a:latin typeface="等线" panose="02010600030101010101" charset="-122"/>
                          <a:ea typeface="等线" panose="02010600030101010101" charset="-122"/>
                          <a:cs typeface="等线" panose="02010600030101010101" charset="-122"/>
                        </a:rPr>
                        <a:t>4</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和</a:t>
                      </a:r>
                      <a:r>
                        <a:rPr lang="en-US" sz="2000" b="0" kern="100" dirty="0">
                          <a:solidFill>
                            <a:schemeClr val="tx1"/>
                          </a:solidFill>
                          <a:effectLst/>
                          <a:latin typeface="等线" panose="02010600030101010101" charset="-122"/>
                          <a:ea typeface="等线" panose="02010600030101010101" charset="-122"/>
                          <a:cs typeface="等线" panose="02010600030101010101" charset="-122"/>
                        </a:rPr>
                        <a:t>5</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，直到输入完所有商品的识别码为止</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p>
                      <a:pPr marL="50800" indent="457200" fontAlgn="auto">
                        <a:lnSpc>
                          <a:spcPts val="2900"/>
                        </a:lnSpc>
                        <a:spcAft>
                          <a:spcPts val="0"/>
                        </a:spcAft>
                      </a:pPr>
                      <a:r>
                        <a:rPr lang="en-US" sz="2000" b="0" kern="100" dirty="0">
                          <a:solidFill>
                            <a:schemeClr val="tx1"/>
                          </a:solidFill>
                          <a:effectLst/>
                          <a:latin typeface="等线" panose="02010600030101010101" charset="-122"/>
                          <a:ea typeface="等线" panose="02010600030101010101" charset="-122"/>
                          <a:cs typeface="等线" panose="02010600030101010101" charset="-122"/>
                        </a:rPr>
                        <a:t>6 </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收银员请求顾客付款</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p>
                      <a:pPr marL="50800" indent="457200" fontAlgn="auto">
                        <a:lnSpc>
                          <a:spcPts val="2900"/>
                        </a:lnSpc>
                        <a:spcAft>
                          <a:spcPts val="0"/>
                        </a:spcAft>
                      </a:pPr>
                      <a:r>
                        <a:rPr lang="en-US" sz="2000" b="0" kern="100" dirty="0">
                          <a:solidFill>
                            <a:schemeClr val="tx1"/>
                          </a:solidFill>
                          <a:effectLst/>
                          <a:latin typeface="等线" panose="02010600030101010101" charset="-122"/>
                          <a:ea typeface="等线" panose="02010600030101010101" charset="-122"/>
                          <a:cs typeface="等线" panose="02010600030101010101" charset="-122"/>
                        </a:rPr>
                        <a:t>7 </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顾客付款，系统处理支付</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p>
                      <a:pPr marL="50800" indent="457200" fontAlgn="auto">
                        <a:lnSpc>
                          <a:spcPts val="2900"/>
                        </a:lnSpc>
                        <a:spcAft>
                          <a:spcPts val="0"/>
                        </a:spcAft>
                      </a:pPr>
                      <a:r>
                        <a:rPr lang="en-US" sz="2000" b="0" kern="100" dirty="0">
                          <a:solidFill>
                            <a:schemeClr val="tx1"/>
                          </a:solidFill>
                          <a:effectLst/>
                          <a:latin typeface="等线" panose="02010600030101010101" charset="-122"/>
                          <a:ea typeface="等线" panose="02010600030101010101" charset="-122"/>
                          <a:cs typeface="等线" panose="02010600030101010101" charset="-122"/>
                        </a:rPr>
                        <a:t>8 </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系统保存销售数据，并将销售数据发送给外部的账目系统和存货管理系统</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p>
                      <a:pPr marL="50800" indent="457200" fontAlgn="auto">
                        <a:lnSpc>
                          <a:spcPts val="2900"/>
                        </a:lnSpc>
                        <a:spcAft>
                          <a:spcPts val="0"/>
                        </a:spcAft>
                      </a:pPr>
                      <a:r>
                        <a:rPr lang="en-US" sz="2000" b="0" kern="100" dirty="0">
                          <a:solidFill>
                            <a:schemeClr val="tx1"/>
                          </a:solidFill>
                          <a:effectLst/>
                          <a:latin typeface="等线" panose="02010600030101010101" charset="-122"/>
                          <a:ea typeface="等线" panose="02010600030101010101" charset="-122"/>
                          <a:cs typeface="等线" panose="02010600030101010101" charset="-122"/>
                        </a:rPr>
                        <a:t>9 </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系统打印商品销售收据，收银员将商品销售收据交给顾客</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p>
                      <a:pPr marL="50800" indent="457200" fontAlgn="auto">
                        <a:lnSpc>
                          <a:spcPts val="2900"/>
                        </a:lnSpc>
                        <a:spcAft>
                          <a:spcPts val="0"/>
                        </a:spcAft>
                      </a:pPr>
                      <a:r>
                        <a:rPr lang="en-US" sz="2000" b="0" kern="100" dirty="0">
                          <a:solidFill>
                            <a:schemeClr val="tx1"/>
                          </a:solidFill>
                          <a:effectLst/>
                          <a:latin typeface="等线" panose="02010600030101010101" charset="-122"/>
                          <a:ea typeface="等线" panose="02010600030101010101" charset="-122"/>
                          <a:cs typeface="等线" panose="02010600030101010101" charset="-122"/>
                        </a:rPr>
                        <a:t>10 </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本次销售结束</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txBody>
                  <a:tcPr marL="45287" marR="45287" marT="0" marB="0">
                    <a:solidFill>
                      <a:schemeClr val="tx2"/>
                    </a:solidFill>
                  </a:tcPr>
                </a:tc>
              </a:tr>
            </a:tbl>
          </a:graphicData>
        </a:graphic>
      </p:graphicFrame>
      <p:sp>
        <p:nvSpPr>
          <p:cNvPr id="3" name="日期占位符 2"/>
          <p:cNvSpPr>
            <a:spLocks noGrp="1"/>
          </p:cNvSpPr>
          <p:nvPr>
            <p:ph type="dt" sz="half" idx="10"/>
          </p:nvPr>
        </p:nvSpPr>
        <p:spPr/>
        <p:txBody>
          <a:bodyPr/>
          <a:p>
            <a:r>
              <a:rPr lang="zh-CN" altLang="en-US" smtClean="0"/>
              <a:t>2022年7月</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graphicFrame>
        <p:nvGraphicFramePr>
          <p:cNvPr id="6" name="表格 5"/>
          <p:cNvGraphicFramePr>
            <a:graphicFrameLocks noGrp="1"/>
          </p:cNvGraphicFramePr>
          <p:nvPr/>
        </p:nvGraphicFramePr>
        <p:xfrm>
          <a:off x="742314" y="246784"/>
          <a:ext cx="7886699" cy="5212080"/>
        </p:xfrm>
        <a:graphic>
          <a:graphicData uri="http://schemas.openxmlformats.org/drawingml/2006/table">
            <a:tbl>
              <a:tblPr firstRow="1" firstCol="1" bandRow="1">
                <a:tableStyleId>{5C22544A-7EE6-4342-B048-85BDC9FD1C3A}</a:tableStyleId>
              </a:tblPr>
              <a:tblGrid>
                <a:gridCol w="1543685"/>
                <a:gridCol w="6343014"/>
              </a:tblGrid>
              <a:tr h="2301174">
                <a:tc>
                  <a:txBody>
                    <a:bodyPr/>
                    <a:lstStyle/>
                    <a:p>
                      <a:pPr marL="50800">
                        <a:spcAft>
                          <a:spcPts val="0"/>
                        </a:spcAft>
                      </a:pPr>
                      <a:r>
                        <a:rPr lang="zh-CN" sz="2000" kern="100" dirty="0">
                          <a:solidFill>
                            <a:schemeClr val="tx1"/>
                          </a:solidFill>
                          <a:effectLst/>
                          <a:latin typeface="等线" panose="02010600030101010101" charset="-122"/>
                          <a:ea typeface="等线" panose="02010600030101010101" charset="-122"/>
                        </a:rPr>
                        <a:t>扩充流</a:t>
                      </a:r>
                      <a:endParaRPr lang="zh-CN" sz="2000" kern="100" dirty="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45287" marR="45287" marT="0" marB="0">
                    <a:solidFill>
                      <a:schemeClr val="tx2"/>
                    </a:solidFill>
                  </a:tcPr>
                </a:tc>
                <a:tc>
                  <a:txBody>
                    <a:bodyPr/>
                    <a:lstStyle/>
                    <a:p>
                      <a:pPr marL="50800" indent="457200" fontAlgn="auto">
                        <a:lnSpc>
                          <a:spcPts val="3000"/>
                        </a:lnSpc>
                        <a:spcAft>
                          <a:spcPts val="0"/>
                        </a:spcAft>
                      </a:pPr>
                      <a:r>
                        <a:rPr lang="zh-CN" sz="2000" b="0" kern="100" dirty="0">
                          <a:solidFill>
                            <a:schemeClr val="tx1"/>
                          </a:solidFill>
                          <a:effectLst/>
                          <a:latin typeface="等线" panose="02010600030101010101" charset="-122"/>
                          <a:ea typeface="等线" panose="02010600030101010101" charset="-122"/>
                          <a:cs typeface="等线" panose="02010600030101010101" charset="-122"/>
                        </a:rPr>
                        <a:t>请求进入收银子系统</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p>
                      <a:pPr marL="50800" indent="457200" fontAlgn="auto">
                        <a:lnSpc>
                          <a:spcPts val="3000"/>
                        </a:lnSpc>
                        <a:spcAft>
                          <a:spcPts val="0"/>
                        </a:spcAft>
                      </a:pPr>
                      <a:r>
                        <a:rPr lang="en-US" sz="2000" b="0" kern="100" dirty="0">
                          <a:solidFill>
                            <a:schemeClr val="tx1"/>
                          </a:solidFill>
                          <a:effectLst/>
                          <a:latin typeface="等线" panose="02010600030101010101" charset="-122"/>
                          <a:ea typeface="等线" panose="02010600030101010101" charset="-122"/>
                          <a:cs typeface="等线" panose="02010600030101010101" charset="-122"/>
                        </a:rPr>
                        <a:t>3a </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若输入的商品标识码无效，则系统显示出错信号并提示重新输入</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p>
                      <a:pPr marL="50800" indent="457200" fontAlgn="auto">
                        <a:lnSpc>
                          <a:spcPts val="3000"/>
                        </a:lnSpc>
                        <a:spcAft>
                          <a:spcPts val="0"/>
                        </a:spcAft>
                      </a:pPr>
                      <a:r>
                        <a:rPr lang="en-US" sz="2000" b="0" kern="100" dirty="0">
                          <a:solidFill>
                            <a:schemeClr val="tx1"/>
                          </a:solidFill>
                          <a:effectLst/>
                          <a:latin typeface="等线" panose="02010600030101010101" charset="-122"/>
                          <a:ea typeface="等线" panose="02010600030101010101" charset="-122"/>
                          <a:cs typeface="等线" panose="02010600030101010101" charset="-122"/>
                        </a:rPr>
                        <a:t>3b </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顾客购买多件相同商品时，收银员可以输入商品标识码以及数量</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p>
                      <a:pPr marL="50800" indent="457200" fontAlgn="auto">
                        <a:lnSpc>
                          <a:spcPts val="3000"/>
                        </a:lnSpc>
                        <a:spcAft>
                          <a:spcPts val="0"/>
                        </a:spcAft>
                      </a:pPr>
                      <a:r>
                        <a:rPr lang="en-US" sz="2000" b="0" kern="100" dirty="0">
                          <a:solidFill>
                            <a:schemeClr val="tx1"/>
                          </a:solidFill>
                          <a:effectLst/>
                          <a:latin typeface="等线" panose="02010600030101010101" charset="-122"/>
                          <a:ea typeface="等线" panose="02010600030101010101" charset="-122"/>
                          <a:cs typeface="等线" panose="02010600030101010101" charset="-122"/>
                        </a:rPr>
                        <a:t>3-6a </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如果顾客希望从已经输入完识别码的商品中去掉某件商品时，收银员可以修改该商品的数量或删除该件商品的销售明细记录，并及时收回顾客不要的商品。系统更新并显示商品总金额</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p>
                      <a:pPr marL="50800" indent="457200" fontAlgn="auto">
                        <a:lnSpc>
                          <a:spcPts val="3000"/>
                        </a:lnSpc>
                        <a:spcAft>
                          <a:spcPts val="0"/>
                        </a:spcAft>
                      </a:pPr>
                      <a:r>
                        <a:rPr lang="en-US" sz="2000" b="0" kern="100" dirty="0">
                          <a:solidFill>
                            <a:schemeClr val="tx1"/>
                          </a:solidFill>
                          <a:effectLst/>
                          <a:latin typeface="等线" panose="02010600030101010101" charset="-122"/>
                          <a:ea typeface="等线" panose="02010600030101010101" charset="-122"/>
                          <a:cs typeface="等线" panose="02010600030101010101" charset="-122"/>
                        </a:rPr>
                        <a:t>3-6b </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如果顾客要求取消本次销售，收银员应向系统提交取消本次销售请求，系统将自动清除本次销售的所有数据。并将系统重新置为可以进行商品销售的状态</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p>
                      <a:pPr marL="50800" indent="457200" fontAlgn="auto">
                        <a:lnSpc>
                          <a:spcPts val="3000"/>
                        </a:lnSpc>
                        <a:spcAft>
                          <a:spcPts val="0"/>
                        </a:spcAft>
                      </a:pPr>
                      <a:r>
                        <a:rPr lang="en-US" sz="2000" b="0" kern="100" dirty="0">
                          <a:solidFill>
                            <a:schemeClr val="tx1"/>
                          </a:solidFill>
                          <a:effectLst/>
                          <a:latin typeface="等线" panose="02010600030101010101" charset="-122"/>
                          <a:ea typeface="等线" panose="02010600030101010101" charset="-122"/>
                          <a:cs typeface="等线" panose="02010600030101010101" charset="-122"/>
                        </a:rPr>
                        <a:t>7a </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顾客用现金支付</a:t>
                      </a:r>
                      <a:r>
                        <a:rPr lang="en-US" sz="2000" b="0" kern="100" dirty="0">
                          <a:solidFill>
                            <a:schemeClr val="tx1"/>
                          </a:solidFill>
                          <a:effectLst/>
                          <a:latin typeface="等线" panose="02010600030101010101" charset="-122"/>
                          <a:ea typeface="等线" panose="02010600030101010101" charset="-122"/>
                          <a:cs typeface="等线" panose="02010600030101010101" charset="-122"/>
                        </a:rPr>
                        <a:t>:</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p>
                      <a:pPr marL="50800" indent="457200" fontAlgn="auto">
                        <a:lnSpc>
                          <a:spcPts val="3000"/>
                        </a:lnSpc>
                        <a:spcAft>
                          <a:spcPts val="0"/>
                        </a:spcAft>
                      </a:pPr>
                      <a:r>
                        <a:rPr lang="en-US" sz="2000" b="0" kern="100" dirty="0">
                          <a:solidFill>
                            <a:schemeClr val="tx1"/>
                          </a:solidFill>
                          <a:effectLst/>
                          <a:latin typeface="等线" panose="02010600030101010101" charset="-122"/>
                          <a:ea typeface="等线" panose="02010600030101010101" charset="-122"/>
                          <a:cs typeface="等线" panose="02010600030101010101" charset="-122"/>
                        </a:rPr>
                        <a:t> 1.</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收银员输入顾客支付的总金额数</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p>
                      <a:pPr marL="50800" indent="457200" fontAlgn="auto">
                        <a:lnSpc>
                          <a:spcPts val="3000"/>
                        </a:lnSpc>
                        <a:spcAft>
                          <a:spcPts val="0"/>
                        </a:spcAft>
                      </a:pPr>
                      <a:r>
                        <a:rPr lang="en-US" sz="2000" b="0" kern="100" dirty="0">
                          <a:solidFill>
                            <a:schemeClr val="tx1"/>
                          </a:solidFill>
                          <a:effectLst/>
                          <a:latin typeface="等线" panose="02010600030101010101" charset="-122"/>
                          <a:ea typeface="等线" panose="02010600030101010101" charset="-122"/>
                          <a:cs typeface="等线" panose="02010600030101010101" charset="-122"/>
                        </a:rPr>
                        <a:t> 2.</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系统自动计算并显示找零金额，并弹出现金抽屉</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p>
                      <a:pPr marL="50800" indent="457200" fontAlgn="auto">
                        <a:lnSpc>
                          <a:spcPts val="3000"/>
                        </a:lnSpc>
                        <a:spcAft>
                          <a:spcPts val="0"/>
                        </a:spcAft>
                      </a:pPr>
                      <a:r>
                        <a:rPr lang="en-US" sz="2000" b="0" kern="100" dirty="0">
                          <a:solidFill>
                            <a:schemeClr val="tx1"/>
                          </a:solidFill>
                          <a:effectLst/>
                          <a:latin typeface="等线" panose="02010600030101010101" charset="-122"/>
                          <a:ea typeface="等线" panose="02010600030101010101" charset="-122"/>
                          <a:cs typeface="等线" panose="02010600030101010101" charset="-122"/>
                        </a:rPr>
                        <a:t> 3 </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收银员存放现金并将余额交给顾客</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p>
                      <a:pPr marL="50800" indent="457200" fontAlgn="auto">
                        <a:lnSpc>
                          <a:spcPts val="3000"/>
                        </a:lnSpc>
                        <a:spcAft>
                          <a:spcPts val="0"/>
                        </a:spcAft>
                      </a:pPr>
                      <a:r>
                        <a:rPr lang="en-US" sz="2000" b="0" kern="100" dirty="0">
                          <a:solidFill>
                            <a:schemeClr val="tx1"/>
                          </a:solidFill>
                          <a:effectLst/>
                          <a:latin typeface="等线" panose="02010600030101010101" charset="-122"/>
                          <a:ea typeface="等线" panose="02010600030101010101" charset="-122"/>
                          <a:cs typeface="等线" panose="02010600030101010101" charset="-122"/>
                        </a:rPr>
                        <a:t> 4 </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系统记录此次现金支付情况</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txBody>
                  <a:tcPr marL="45287" marR="45287" marT="0" marB="0">
                    <a:solidFill>
                      <a:schemeClr val="tx2"/>
                    </a:solidFill>
                  </a:tcPr>
                </a:tc>
              </a:tr>
            </a:tbl>
          </a:graphicData>
        </a:graphic>
      </p:graphicFrame>
      <p:sp>
        <p:nvSpPr>
          <p:cNvPr id="3" name="日期占位符 2"/>
          <p:cNvSpPr>
            <a:spLocks noGrp="1"/>
          </p:cNvSpPr>
          <p:nvPr>
            <p:ph type="dt" sz="half" idx="10"/>
          </p:nvPr>
        </p:nvSpPr>
        <p:spPr/>
        <p:txBody>
          <a:bodyPr/>
          <a:p>
            <a:r>
              <a:rPr lang="zh-CN" altLang="en-US" smtClean="0"/>
              <a:t>2022年7月</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graphicFrame>
        <p:nvGraphicFramePr>
          <p:cNvPr id="6" name="表格 5"/>
          <p:cNvGraphicFramePr>
            <a:graphicFrameLocks noGrp="1"/>
          </p:cNvGraphicFramePr>
          <p:nvPr>
            <p:custDataLst>
              <p:tags r:id="rId3"/>
            </p:custDataLst>
          </p:nvPr>
        </p:nvGraphicFramePr>
        <p:xfrm>
          <a:off x="696595" y="557530"/>
          <a:ext cx="7886700" cy="5882640"/>
        </p:xfrm>
        <a:graphic>
          <a:graphicData uri="http://schemas.openxmlformats.org/drawingml/2006/table">
            <a:tbl>
              <a:tblPr firstRow="1" firstCol="1" bandRow="1">
                <a:tableStyleId>{5C22544A-7EE6-4342-B048-85BDC9FD1C3A}</a:tableStyleId>
              </a:tblPr>
              <a:tblGrid>
                <a:gridCol w="1543685"/>
                <a:gridCol w="6343015"/>
              </a:tblGrid>
              <a:tr h="5882640">
                <a:tc>
                  <a:txBody>
                    <a:bodyPr/>
                    <a:lstStyle/>
                    <a:p>
                      <a:pPr marL="50800" indent="25400" fontAlgn="auto">
                        <a:lnSpc>
                          <a:spcPts val="3200"/>
                        </a:lnSpc>
                        <a:spcAft>
                          <a:spcPts val="0"/>
                        </a:spcAft>
                      </a:pPr>
                      <a:r>
                        <a:rPr lang="zh-CN" sz="2000" kern="100" dirty="0">
                          <a:solidFill>
                            <a:schemeClr val="tx1"/>
                          </a:solidFill>
                          <a:effectLst/>
                          <a:latin typeface="等线" panose="02010600030101010101" charset="-122"/>
                          <a:ea typeface="等线" panose="02010600030101010101" charset="-122"/>
                        </a:rPr>
                        <a:t>扩充流</a:t>
                      </a:r>
                      <a:endParaRPr lang="zh-CN" sz="2000" kern="100" dirty="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45287" marR="45287" marT="0" marB="0">
                    <a:solidFill>
                      <a:schemeClr val="tx2"/>
                    </a:solidFill>
                  </a:tcPr>
                </a:tc>
                <a:tc>
                  <a:txBody>
                    <a:bodyPr/>
                    <a:lstStyle/>
                    <a:p>
                      <a:pPr marL="50800" indent="25400" fontAlgn="auto">
                        <a:lnSpc>
                          <a:spcPts val="3200"/>
                        </a:lnSpc>
                        <a:spcAft>
                          <a:spcPts val="0"/>
                        </a:spcAft>
                      </a:pPr>
                      <a:r>
                        <a:rPr lang="en-US" sz="2000" b="0" kern="100" dirty="0">
                          <a:solidFill>
                            <a:schemeClr val="tx1"/>
                          </a:solidFill>
                          <a:effectLst/>
                          <a:latin typeface="等线" panose="02010600030101010101" charset="-122"/>
                          <a:ea typeface="等线" panose="02010600030101010101" charset="-122"/>
                          <a:cs typeface="等线" panose="02010600030101010101" charset="-122"/>
                        </a:rPr>
                        <a:t>7b.</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顾客使用银联卡支付</a:t>
                      </a:r>
                      <a:r>
                        <a:rPr lang="en-US" sz="2000" b="0" kern="100" dirty="0">
                          <a:solidFill>
                            <a:schemeClr val="tx1"/>
                          </a:solidFill>
                          <a:effectLst/>
                          <a:latin typeface="等线" panose="02010600030101010101" charset="-122"/>
                          <a:ea typeface="等线" panose="02010600030101010101" charset="-122"/>
                          <a:cs typeface="等线" panose="02010600030101010101" charset="-122"/>
                        </a:rPr>
                        <a:t>:</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p>
                      <a:pPr marL="50800" indent="25400" fontAlgn="auto">
                        <a:lnSpc>
                          <a:spcPts val="3200"/>
                        </a:lnSpc>
                        <a:spcAft>
                          <a:spcPts val="0"/>
                        </a:spcAft>
                      </a:pPr>
                      <a:r>
                        <a:rPr lang="en-US" sz="2000" b="0" kern="100" dirty="0">
                          <a:solidFill>
                            <a:schemeClr val="tx1"/>
                          </a:solidFill>
                          <a:effectLst/>
                          <a:latin typeface="等线" panose="02010600030101010101" charset="-122"/>
                          <a:ea typeface="等线" panose="02010600030101010101" charset="-122"/>
                          <a:cs typeface="等线" panose="02010600030101010101" charset="-122"/>
                        </a:rPr>
                        <a:t> 1 </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收银员刷卡，并提示顾客输入他的银联卡支付密码</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p>
                      <a:pPr marL="50800" indent="25400" fontAlgn="auto">
                        <a:lnSpc>
                          <a:spcPts val="3200"/>
                        </a:lnSpc>
                        <a:spcAft>
                          <a:spcPts val="0"/>
                        </a:spcAft>
                      </a:pPr>
                      <a:r>
                        <a:rPr lang="en-US" sz="2000" b="0" kern="100" dirty="0">
                          <a:solidFill>
                            <a:schemeClr val="tx1"/>
                          </a:solidFill>
                          <a:effectLst/>
                          <a:latin typeface="等线" panose="02010600030101010101" charset="-122"/>
                          <a:ea typeface="等线" panose="02010600030101010101" charset="-122"/>
                          <a:cs typeface="等线" panose="02010600030101010101" charset="-122"/>
                        </a:rPr>
                        <a:t> 2 </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系统向外部支付授权服务系统发出支付授权请求，并请求支付批准</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p>
                      <a:pPr marL="50800" indent="25400" fontAlgn="auto">
                        <a:lnSpc>
                          <a:spcPts val="3200"/>
                        </a:lnSpc>
                        <a:spcAft>
                          <a:spcPts val="0"/>
                        </a:spcAft>
                      </a:pPr>
                      <a:r>
                        <a:rPr lang="en-US" sz="2000" b="0" kern="100" dirty="0">
                          <a:solidFill>
                            <a:schemeClr val="tx1"/>
                          </a:solidFill>
                          <a:effectLst/>
                          <a:latin typeface="等线" panose="02010600030101010101" charset="-122"/>
                          <a:ea typeface="等线" panose="02010600030101010101" charset="-122"/>
                          <a:cs typeface="等线" panose="02010600030101010101" charset="-122"/>
                        </a:rPr>
                        <a:t> 2a.</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系统检测到和外部系统之间协作上的失败</a:t>
                      </a:r>
                      <a:r>
                        <a:rPr lang="en-US" sz="2000" b="0" kern="100" dirty="0">
                          <a:solidFill>
                            <a:schemeClr val="tx1"/>
                          </a:solidFill>
                          <a:effectLst/>
                          <a:latin typeface="等线" panose="02010600030101010101" charset="-122"/>
                          <a:ea typeface="等线" panose="02010600030101010101" charset="-122"/>
                          <a:cs typeface="等线" panose="02010600030101010101" charset="-122"/>
                        </a:rPr>
                        <a:t>:</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p>
                      <a:pPr marL="50800" indent="25400" fontAlgn="auto">
                        <a:lnSpc>
                          <a:spcPts val="3200"/>
                        </a:lnSpc>
                        <a:spcAft>
                          <a:spcPts val="0"/>
                        </a:spcAft>
                      </a:pPr>
                      <a:r>
                        <a:rPr lang="en-US" sz="2000" b="0" kern="100" dirty="0">
                          <a:solidFill>
                            <a:schemeClr val="tx1"/>
                          </a:solidFill>
                          <a:effectLst/>
                          <a:latin typeface="等线" panose="02010600030101010101" charset="-122"/>
                          <a:ea typeface="等线" panose="02010600030101010101" charset="-122"/>
                          <a:cs typeface="等线" panose="02010600030101010101" charset="-122"/>
                        </a:rPr>
                        <a:t> 1 </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系统给收银员发出一个出错信号</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p>
                      <a:pPr marL="50800" indent="25400" fontAlgn="auto">
                        <a:lnSpc>
                          <a:spcPts val="3200"/>
                        </a:lnSpc>
                        <a:spcAft>
                          <a:spcPts val="0"/>
                        </a:spcAft>
                      </a:pPr>
                      <a:r>
                        <a:rPr lang="en-US" sz="2000" b="0" kern="100" dirty="0">
                          <a:solidFill>
                            <a:schemeClr val="tx1"/>
                          </a:solidFill>
                          <a:effectLst/>
                          <a:latin typeface="等线" panose="02010600030101010101" charset="-122"/>
                          <a:ea typeface="等线" panose="02010600030101010101" charset="-122"/>
                          <a:cs typeface="等线" panose="02010600030101010101" charset="-122"/>
                        </a:rPr>
                        <a:t> 2 </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收银员请求顾客用其它方式支付</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p>
                      <a:pPr marL="50800" indent="25400" fontAlgn="auto">
                        <a:lnSpc>
                          <a:spcPts val="3200"/>
                        </a:lnSpc>
                        <a:spcAft>
                          <a:spcPts val="0"/>
                        </a:spcAft>
                      </a:pPr>
                      <a:r>
                        <a:rPr lang="en-US" sz="2000" b="0" kern="100" dirty="0">
                          <a:solidFill>
                            <a:schemeClr val="tx1"/>
                          </a:solidFill>
                          <a:effectLst/>
                          <a:latin typeface="等线" panose="02010600030101010101" charset="-122"/>
                          <a:ea typeface="等线" panose="02010600030101010101" charset="-122"/>
                          <a:cs typeface="等线" panose="02010600030101010101" charset="-122"/>
                        </a:rPr>
                        <a:t> 3 </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系统收到支付回应并向收银员发出一个批准支付信号</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p>
                      <a:pPr marL="50800" indent="25400" fontAlgn="auto">
                        <a:lnSpc>
                          <a:spcPts val="3200"/>
                        </a:lnSpc>
                        <a:spcAft>
                          <a:spcPts val="0"/>
                        </a:spcAft>
                      </a:pPr>
                      <a:r>
                        <a:rPr lang="en-US" sz="2000" b="0" kern="100" dirty="0">
                          <a:solidFill>
                            <a:schemeClr val="tx1"/>
                          </a:solidFill>
                          <a:effectLst/>
                          <a:latin typeface="等线" panose="02010600030101010101" charset="-122"/>
                          <a:ea typeface="等线" panose="02010600030101010101" charset="-122"/>
                          <a:cs typeface="等线" panose="02010600030101010101" charset="-122"/>
                        </a:rPr>
                        <a:t>3a.</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系统收到拒绝支付信号</a:t>
                      </a:r>
                      <a:r>
                        <a:rPr lang="en-US" sz="2000" b="0" kern="100" dirty="0">
                          <a:solidFill>
                            <a:schemeClr val="tx1"/>
                          </a:solidFill>
                          <a:effectLst/>
                          <a:latin typeface="等线" panose="02010600030101010101" charset="-122"/>
                          <a:ea typeface="等线" panose="02010600030101010101" charset="-122"/>
                          <a:cs typeface="等线" panose="02010600030101010101" charset="-122"/>
                        </a:rPr>
                        <a:t>:</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p>
                      <a:pPr marL="50800" indent="25400" fontAlgn="auto">
                        <a:lnSpc>
                          <a:spcPts val="3200"/>
                        </a:lnSpc>
                        <a:spcAft>
                          <a:spcPts val="0"/>
                        </a:spcAft>
                      </a:pPr>
                      <a:r>
                        <a:rPr lang="en-US" sz="2000" b="0" kern="100" dirty="0">
                          <a:solidFill>
                            <a:schemeClr val="tx1"/>
                          </a:solidFill>
                          <a:effectLst/>
                          <a:latin typeface="等线" panose="02010600030101010101" charset="-122"/>
                          <a:ea typeface="等线" panose="02010600030101010101" charset="-122"/>
                          <a:cs typeface="等线" panose="02010600030101010101" charset="-122"/>
                        </a:rPr>
                        <a:t>1 </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系统给收银员发出一个出错信号</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p>
                      <a:pPr marL="50800" indent="25400" fontAlgn="auto">
                        <a:lnSpc>
                          <a:spcPts val="3200"/>
                        </a:lnSpc>
                        <a:spcAft>
                          <a:spcPts val="0"/>
                        </a:spcAft>
                      </a:pPr>
                      <a:r>
                        <a:rPr lang="en-US" sz="2000" b="0" kern="100" dirty="0">
                          <a:solidFill>
                            <a:schemeClr val="tx1"/>
                          </a:solidFill>
                          <a:effectLst/>
                          <a:latin typeface="等线" panose="02010600030101010101" charset="-122"/>
                          <a:ea typeface="等线" panose="02010600030101010101" charset="-122"/>
                          <a:cs typeface="等线" panose="02010600030101010101" charset="-122"/>
                        </a:rPr>
                        <a:t> 2 </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收银员请求顾客用其它方式支付</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p>
                      <a:pPr marL="50800" indent="25400" fontAlgn="auto">
                        <a:lnSpc>
                          <a:spcPts val="3200"/>
                        </a:lnSpc>
                        <a:spcAft>
                          <a:spcPts val="0"/>
                        </a:spcAft>
                      </a:pPr>
                      <a:r>
                        <a:rPr lang="en-US" sz="2000" b="0" kern="100" dirty="0">
                          <a:solidFill>
                            <a:schemeClr val="tx1"/>
                          </a:solidFill>
                          <a:effectLst/>
                          <a:latin typeface="等线" panose="02010600030101010101" charset="-122"/>
                          <a:ea typeface="等线" panose="02010600030101010101" charset="-122"/>
                          <a:cs typeface="等线" panose="02010600030101010101" charset="-122"/>
                        </a:rPr>
                        <a:t>4</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系统记录银联卡支付情况，其中包括批准支付情况</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p>
                      <a:pPr marL="50800" indent="25400" fontAlgn="auto">
                        <a:lnSpc>
                          <a:spcPts val="3200"/>
                        </a:lnSpc>
                        <a:spcAft>
                          <a:spcPts val="0"/>
                        </a:spcAft>
                      </a:pPr>
                      <a:r>
                        <a:rPr lang="en-US" sz="2000" b="0" kern="100" dirty="0">
                          <a:solidFill>
                            <a:schemeClr val="tx1"/>
                          </a:solidFill>
                          <a:effectLst/>
                          <a:latin typeface="等线" panose="02010600030101010101" charset="-122"/>
                          <a:ea typeface="等线" panose="02010600030101010101" charset="-122"/>
                          <a:cs typeface="等线" panose="02010600030101010101" charset="-122"/>
                        </a:rPr>
                        <a:t>5</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系统给出银联卡支付签名输入机制</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p>
                      <a:pPr marL="50800" indent="25400" fontAlgn="auto">
                        <a:lnSpc>
                          <a:spcPts val="3200"/>
                        </a:lnSpc>
                        <a:spcAft>
                          <a:spcPts val="0"/>
                        </a:spcAft>
                      </a:pPr>
                      <a:r>
                        <a:rPr lang="en-US" sz="2000" b="0" kern="100" dirty="0">
                          <a:solidFill>
                            <a:schemeClr val="tx1"/>
                          </a:solidFill>
                          <a:effectLst/>
                          <a:latin typeface="等线" panose="02010600030101010101" charset="-122"/>
                          <a:ea typeface="等线" panose="02010600030101010101" charset="-122"/>
                          <a:cs typeface="等线" panose="02010600030101010101" charset="-122"/>
                        </a:rPr>
                        <a:t>6 </a:t>
                      </a:r>
                      <a:r>
                        <a:rPr lang="zh-CN" sz="2000" b="0" kern="100" dirty="0">
                          <a:solidFill>
                            <a:schemeClr val="tx1"/>
                          </a:solidFill>
                          <a:effectLst/>
                          <a:latin typeface="等线" panose="02010600030101010101" charset="-122"/>
                          <a:ea typeface="等线" panose="02010600030101010101" charset="-122"/>
                          <a:cs typeface="等线" panose="02010600030101010101" charset="-122"/>
                        </a:rPr>
                        <a:t>出纳员请顾客进行银联卡支付签名，客户输入签名</a:t>
                      </a:r>
                      <a:endParaRPr lang="zh-CN" sz="2000" b="0" kern="100" dirty="0">
                        <a:solidFill>
                          <a:schemeClr val="tx1"/>
                        </a:solidFill>
                        <a:effectLst/>
                        <a:latin typeface="等线" panose="02010600030101010101" charset="-122"/>
                        <a:ea typeface="等线" panose="02010600030101010101" charset="-122"/>
                        <a:cs typeface="等线" panose="02010600030101010101" charset="-122"/>
                      </a:endParaRPr>
                    </a:p>
                  </a:txBody>
                  <a:tcPr marL="45287" marR="45287" marT="0" marB="0">
                    <a:solidFill>
                      <a:schemeClr val="tx2"/>
                    </a:solidFill>
                  </a:tcPr>
                </a:tc>
              </a:tr>
            </a:tbl>
          </a:graphicData>
        </a:graphic>
      </p:graphicFrame>
      <p:sp>
        <p:nvSpPr>
          <p:cNvPr id="3" name="日期占位符 2"/>
          <p:cNvSpPr>
            <a:spLocks noGrp="1"/>
          </p:cNvSpPr>
          <p:nvPr>
            <p:ph type="dt" sz="half" idx="10"/>
          </p:nvPr>
        </p:nvSpPr>
        <p:spPr/>
        <p:txBody>
          <a:bodyPr/>
          <a:p>
            <a:r>
              <a:rPr lang="zh-CN" altLang="en-US" smtClean="0"/>
              <a:t>2022年7月</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graphicFrame>
        <p:nvGraphicFramePr>
          <p:cNvPr id="6" name="表格 5"/>
          <p:cNvGraphicFramePr>
            <a:graphicFrameLocks noGrp="1"/>
          </p:cNvGraphicFramePr>
          <p:nvPr>
            <p:custDataLst>
              <p:tags r:id="rId3"/>
            </p:custDataLst>
          </p:nvPr>
        </p:nvGraphicFramePr>
        <p:xfrm>
          <a:off x="628649" y="1228435"/>
          <a:ext cx="7886699" cy="5486400"/>
        </p:xfrm>
        <a:graphic>
          <a:graphicData uri="http://schemas.openxmlformats.org/drawingml/2006/table">
            <a:tbl>
              <a:tblPr firstRow="1" firstCol="1" bandRow="1">
                <a:tableStyleId>{5C22544A-7EE6-4342-B048-85BDC9FD1C3A}</a:tableStyleId>
              </a:tblPr>
              <a:tblGrid>
                <a:gridCol w="1543716"/>
                <a:gridCol w="6342983"/>
              </a:tblGrid>
              <a:tr h="2133600">
                <a:tc>
                  <a:txBody>
                    <a:bodyPr/>
                    <a:lstStyle/>
                    <a:p>
                      <a:pPr marL="50800">
                        <a:spcAft>
                          <a:spcPts val="0"/>
                        </a:spcAft>
                      </a:pPr>
                      <a:r>
                        <a:rPr lang="zh-CN" sz="2000" kern="100" dirty="0">
                          <a:solidFill>
                            <a:schemeClr val="tx1"/>
                          </a:solidFill>
                          <a:effectLst/>
                          <a:latin typeface="等线" panose="02010600030101010101" charset="-122"/>
                          <a:ea typeface="等线" panose="02010600030101010101" charset="-122"/>
                        </a:rPr>
                        <a:t>特殊需求</a:t>
                      </a:r>
                      <a:endParaRPr lang="zh-CN" sz="2000" kern="100" dirty="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45287" marR="45287" marT="0" marB="0">
                    <a:solidFill>
                      <a:schemeClr val="tx2"/>
                    </a:solidFill>
                  </a:tcPr>
                </a:tc>
                <a:tc>
                  <a:txBody>
                    <a:bodyPr/>
                    <a:lstStyle/>
                    <a:p>
                      <a:pPr marL="50800" indent="457200" fontAlgn="auto">
                        <a:spcAft>
                          <a:spcPts val="0"/>
                        </a:spcAft>
                      </a:pPr>
                      <a:r>
                        <a:rPr lang="zh-CN" sz="2000" b="0" kern="100">
                          <a:solidFill>
                            <a:schemeClr val="tx1"/>
                          </a:solidFill>
                          <a:effectLst/>
                          <a:latin typeface="等线" panose="02010600030101010101" charset="-122"/>
                          <a:ea typeface="等线" panose="02010600030101010101" charset="-122"/>
                          <a:cs typeface="等线" panose="02010600030101010101" charset="-122"/>
                        </a:rPr>
                        <a:t>应提供一个用于向顾客显示商品总金额的显示屏，以便顾客核对商品销售数据</a:t>
                      </a:r>
                      <a:endParaRPr lang="zh-CN" sz="2000" b="0" kern="100">
                        <a:solidFill>
                          <a:schemeClr val="tx1"/>
                        </a:solidFill>
                        <a:effectLst/>
                        <a:latin typeface="等线" panose="02010600030101010101" charset="-122"/>
                        <a:ea typeface="等线" panose="02010600030101010101" charset="-122"/>
                        <a:cs typeface="等线" panose="02010600030101010101" charset="-122"/>
                      </a:endParaRPr>
                    </a:p>
                    <a:p>
                      <a:pPr marL="50800" indent="457200" fontAlgn="auto">
                        <a:spcAft>
                          <a:spcPts val="0"/>
                        </a:spcAft>
                      </a:pPr>
                      <a:r>
                        <a:rPr lang="zh-CN" sz="2000" b="0" kern="100">
                          <a:solidFill>
                            <a:schemeClr val="tx1"/>
                          </a:solidFill>
                          <a:effectLst/>
                          <a:latin typeface="等线" panose="02010600030101010101" charset="-122"/>
                          <a:ea typeface="等线" panose="02010600030101010101" charset="-122"/>
                          <a:cs typeface="等线" panose="02010600030101010101" charset="-122"/>
                        </a:rPr>
                        <a:t>银联卡方式的支付请求和支付回应应该能够在</a:t>
                      </a:r>
                      <a:r>
                        <a:rPr lang="en-US" sz="2000" b="0" kern="100">
                          <a:solidFill>
                            <a:schemeClr val="tx1"/>
                          </a:solidFill>
                          <a:effectLst/>
                          <a:latin typeface="等线" panose="02010600030101010101" charset="-122"/>
                          <a:ea typeface="等线" panose="02010600030101010101" charset="-122"/>
                          <a:cs typeface="等线" panose="02010600030101010101" charset="-122"/>
                        </a:rPr>
                        <a:t>30</a:t>
                      </a:r>
                      <a:r>
                        <a:rPr lang="zh-CN" sz="2000" b="0" kern="100">
                          <a:solidFill>
                            <a:schemeClr val="tx1"/>
                          </a:solidFill>
                          <a:effectLst/>
                          <a:latin typeface="等线" panose="02010600030101010101" charset="-122"/>
                          <a:ea typeface="等线" panose="02010600030101010101" charset="-122"/>
                          <a:cs typeface="等线" panose="02010600030101010101" charset="-122"/>
                        </a:rPr>
                        <a:t>秒之内做出正确响应</a:t>
                      </a:r>
                      <a:endParaRPr lang="zh-CN" sz="2000" b="0" kern="100">
                        <a:solidFill>
                          <a:schemeClr val="tx1"/>
                        </a:solidFill>
                        <a:effectLst/>
                        <a:latin typeface="等线" panose="02010600030101010101" charset="-122"/>
                        <a:ea typeface="等线" panose="02010600030101010101" charset="-122"/>
                        <a:cs typeface="等线" panose="02010600030101010101" charset="-122"/>
                      </a:endParaRPr>
                    </a:p>
                    <a:p>
                      <a:pPr marL="50800" indent="457200" fontAlgn="auto">
                        <a:spcAft>
                          <a:spcPts val="0"/>
                        </a:spcAft>
                      </a:pPr>
                      <a:r>
                        <a:rPr lang="zh-CN" sz="2000" b="0" kern="100">
                          <a:solidFill>
                            <a:schemeClr val="tx1"/>
                          </a:solidFill>
                          <a:effectLst/>
                          <a:latin typeface="等线" panose="02010600030101010101" charset="-122"/>
                          <a:ea typeface="等线" panose="02010600030101010101" charset="-122"/>
                          <a:cs typeface="等线" panose="02010600030101010101" charset="-122"/>
                        </a:rPr>
                        <a:t>访问远程服务时，系统应具有较高的可靠性和恢复能力，以确保系统数据的一致性</a:t>
                      </a:r>
                      <a:endParaRPr lang="zh-CN" sz="2000" b="0" kern="100">
                        <a:solidFill>
                          <a:schemeClr val="tx1"/>
                        </a:solidFill>
                        <a:effectLst/>
                        <a:latin typeface="等线" panose="02010600030101010101" charset="-122"/>
                        <a:ea typeface="等线" panose="02010600030101010101" charset="-122"/>
                        <a:cs typeface="等线" panose="02010600030101010101" charset="-122"/>
                      </a:endParaRPr>
                    </a:p>
                    <a:p>
                      <a:pPr marL="50800" indent="457200" fontAlgn="auto">
                        <a:spcAft>
                          <a:spcPts val="0"/>
                        </a:spcAft>
                      </a:pPr>
                      <a:r>
                        <a:rPr lang="zh-CN" sz="2000" b="0" kern="100">
                          <a:solidFill>
                            <a:schemeClr val="tx1"/>
                          </a:solidFill>
                          <a:effectLst/>
                          <a:latin typeface="等线" panose="02010600030101010101" charset="-122"/>
                          <a:ea typeface="等线" panose="02010600030101010101" charset="-122"/>
                          <a:cs typeface="等线" panose="02010600030101010101" charset="-122"/>
                        </a:rPr>
                        <a:t>系统界面应具备国际化支持</a:t>
                      </a:r>
                      <a:endParaRPr lang="zh-CN" sz="2000" b="0" kern="100">
                        <a:solidFill>
                          <a:schemeClr val="tx1"/>
                        </a:solidFill>
                        <a:effectLst/>
                        <a:latin typeface="等线" panose="02010600030101010101" charset="-122"/>
                        <a:ea typeface="等线" panose="02010600030101010101" charset="-122"/>
                        <a:cs typeface="等线" panose="02010600030101010101" charset="-122"/>
                      </a:endParaRPr>
                    </a:p>
                  </a:txBody>
                  <a:tcPr marL="45287" marR="45287" marT="0" marB="0">
                    <a:solidFill>
                      <a:schemeClr val="tx2"/>
                    </a:solidFill>
                  </a:tcPr>
                </a:tc>
              </a:tr>
              <a:tr h="278780">
                <a:tc>
                  <a:txBody>
                    <a:bodyPr/>
                    <a:lstStyle/>
                    <a:p>
                      <a:pPr marL="50800">
                        <a:spcAft>
                          <a:spcPts val="0"/>
                        </a:spcAft>
                      </a:pPr>
                      <a:r>
                        <a:rPr lang="zh-CN" sz="2000" kern="100">
                          <a:solidFill>
                            <a:schemeClr val="tx1"/>
                          </a:solidFill>
                          <a:effectLst/>
                          <a:latin typeface="等线" panose="02010600030101010101" charset="-122"/>
                          <a:ea typeface="等线" panose="02010600030101010101" charset="-122"/>
                        </a:rPr>
                        <a:t>技术和数据约束</a:t>
                      </a:r>
                      <a:endParaRPr lang="zh-CN" sz="2000" kern="10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45287" marR="45287" marT="0" marB="0">
                    <a:solidFill>
                      <a:schemeClr val="tx2"/>
                    </a:solidFill>
                  </a:tcPr>
                </a:tc>
                <a:tc>
                  <a:txBody>
                    <a:bodyPr/>
                    <a:lstStyle/>
                    <a:p>
                      <a:pPr marL="50800" indent="457200" fontAlgn="auto">
                        <a:spcAft>
                          <a:spcPts val="0"/>
                        </a:spcAft>
                      </a:pPr>
                      <a:r>
                        <a:rPr lang="en-US" sz="2000" b="0" kern="100">
                          <a:solidFill>
                            <a:schemeClr val="tx1"/>
                          </a:solidFill>
                          <a:effectLst/>
                          <a:latin typeface="等线" panose="02010600030101010101" charset="-122"/>
                          <a:ea typeface="等线" panose="02010600030101010101" charset="-122"/>
                          <a:cs typeface="等线" panose="02010600030101010101" charset="-122"/>
                        </a:rPr>
                        <a:t>3a </a:t>
                      </a:r>
                      <a:r>
                        <a:rPr lang="zh-CN" sz="2000" b="0" kern="100">
                          <a:solidFill>
                            <a:schemeClr val="tx1"/>
                          </a:solidFill>
                          <a:effectLst/>
                          <a:latin typeface="等线" panose="02010600030101010101" charset="-122"/>
                          <a:ea typeface="等线" panose="02010600030101010101" charset="-122"/>
                          <a:cs typeface="等线" panose="02010600030101010101" charset="-122"/>
                        </a:rPr>
                        <a:t>商品标识码的输入应支持条形码扫描器和键盘两种输入方式</a:t>
                      </a:r>
                      <a:endParaRPr lang="zh-CN" sz="2000" b="0" kern="100">
                        <a:solidFill>
                          <a:schemeClr val="tx1"/>
                        </a:solidFill>
                        <a:effectLst/>
                        <a:latin typeface="等线" panose="02010600030101010101" charset="-122"/>
                        <a:ea typeface="等线" panose="02010600030101010101" charset="-122"/>
                        <a:cs typeface="等线" panose="02010600030101010101" charset="-122"/>
                      </a:endParaRPr>
                    </a:p>
                    <a:p>
                      <a:pPr marL="50800" indent="457200" fontAlgn="auto">
                        <a:spcAft>
                          <a:spcPts val="0"/>
                        </a:spcAft>
                      </a:pPr>
                      <a:r>
                        <a:rPr lang="en-US" sz="2000" b="0" kern="100">
                          <a:solidFill>
                            <a:schemeClr val="tx1"/>
                          </a:solidFill>
                          <a:effectLst/>
                          <a:latin typeface="等线" panose="02010600030101010101" charset="-122"/>
                          <a:ea typeface="等线" panose="02010600030101010101" charset="-122"/>
                          <a:cs typeface="等线" panose="02010600030101010101" charset="-122"/>
                        </a:rPr>
                        <a:t>7a </a:t>
                      </a:r>
                      <a:r>
                        <a:rPr lang="zh-CN" sz="2000" b="0" kern="100">
                          <a:solidFill>
                            <a:schemeClr val="tx1"/>
                          </a:solidFill>
                          <a:effectLst/>
                          <a:latin typeface="等线" panose="02010600030101010101" charset="-122"/>
                          <a:ea typeface="等线" panose="02010600030101010101" charset="-122"/>
                          <a:cs typeface="等线" panose="02010600030101010101" charset="-122"/>
                        </a:rPr>
                        <a:t>银联卡账目信息由银联卡阅读器或者键盘输入</a:t>
                      </a:r>
                      <a:endParaRPr lang="zh-CN" sz="2000" b="0" kern="100">
                        <a:solidFill>
                          <a:schemeClr val="tx1"/>
                        </a:solidFill>
                        <a:effectLst/>
                        <a:latin typeface="等线" panose="02010600030101010101" charset="-122"/>
                        <a:ea typeface="等线" panose="02010600030101010101" charset="-122"/>
                        <a:cs typeface="等线" panose="02010600030101010101" charset="-122"/>
                      </a:endParaRPr>
                    </a:p>
                    <a:p>
                      <a:pPr marL="50800" indent="457200" fontAlgn="auto">
                        <a:spcAft>
                          <a:spcPts val="0"/>
                        </a:spcAft>
                      </a:pPr>
                      <a:r>
                        <a:rPr lang="en-US" sz="2000" b="0" kern="100">
                          <a:solidFill>
                            <a:schemeClr val="tx1"/>
                          </a:solidFill>
                          <a:effectLst/>
                          <a:latin typeface="等线" panose="02010600030101010101" charset="-122"/>
                          <a:ea typeface="等线" panose="02010600030101010101" charset="-122"/>
                          <a:cs typeface="等线" panose="02010600030101010101" charset="-122"/>
                        </a:rPr>
                        <a:t>7b </a:t>
                      </a:r>
                      <a:r>
                        <a:rPr lang="zh-CN" sz="2000" b="0" kern="100">
                          <a:solidFill>
                            <a:schemeClr val="tx1"/>
                          </a:solidFill>
                          <a:effectLst/>
                          <a:latin typeface="等线" panose="02010600030101010101" charset="-122"/>
                          <a:ea typeface="等线" panose="02010600030101010101" charset="-122"/>
                          <a:cs typeface="等线" panose="02010600030101010101" charset="-122"/>
                        </a:rPr>
                        <a:t>银联卡支付签名可以在纸上进行。也可以使用数字签名</a:t>
                      </a:r>
                      <a:endParaRPr lang="zh-CN" sz="2000" b="0" kern="100">
                        <a:solidFill>
                          <a:schemeClr val="tx1"/>
                        </a:solidFill>
                        <a:effectLst/>
                        <a:latin typeface="等线" panose="02010600030101010101" charset="-122"/>
                        <a:ea typeface="等线" panose="02010600030101010101" charset="-122"/>
                        <a:cs typeface="等线" panose="02010600030101010101" charset="-122"/>
                      </a:endParaRPr>
                    </a:p>
                  </a:txBody>
                  <a:tcPr marL="45287" marR="45287" marT="0" marB="0">
                    <a:solidFill>
                      <a:schemeClr val="tx2"/>
                    </a:solidFill>
                  </a:tcPr>
                </a:tc>
              </a:tr>
              <a:tr h="371707">
                <a:tc>
                  <a:txBody>
                    <a:bodyPr/>
                    <a:lstStyle/>
                    <a:p>
                      <a:pPr marL="50800">
                        <a:spcAft>
                          <a:spcPts val="0"/>
                        </a:spcAft>
                      </a:pPr>
                      <a:r>
                        <a:rPr lang="zh-CN" sz="2000" kern="100">
                          <a:solidFill>
                            <a:schemeClr val="tx1"/>
                          </a:solidFill>
                          <a:effectLst/>
                          <a:latin typeface="等线" panose="02010600030101010101" charset="-122"/>
                          <a:ea typeface="等线" panose="02010600030101010101" charset="-122"/>
                        </a:rPr>
                        <a:t>尚未解决的问题</a:t>
                      </a:r>
                      <a:endParaRPr lang="zh-CN" sz="2000" kern="10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45287" marR="45287" marT="0" marB="0">
                    <a:solidFill>
                      <a:schemeClr val="tx2"/>
                    </a:solidFill>
                  </a:tcPr>
                </a:tc>
                <a:tc>
                  <a:txBody>
                    <a:bodyPr/>
                    <a:lstStyle/>
                    <a:p>
                      <a:pPr marL="50800" indent="457200" fontAlgn="auto">
                        <a:spcAft>
                          <a:spcPts val="0"/>
                        </a:spcAft>
                      </a:pPr>
                      <a:r>
                        <a:rPr lang="zh-CN" sz="2000" kern="100" dirty="0">
                          <a:solidFill>
                            <a:schemeClr val="tx1"/>
                          </a:solidFill>
                          <a:effectLst/>
                          <a:latin typeface="等线" panose="02010600030101010101" charset="-122"/>
                          <a:ea typeface="等线" panose="02010600030101010101" charset="-122"/>
                        </a:rPr>
                        <a:t>商品标识码的格式问题，采用何种或哪些种格式</a:t>
                      </a:r>
                      <a:endParaRPr lang="zh-CN" sz="2000" kern="100" dirty="0">
                        <a:solidFill>
                          <a:schemeClr val="tx1"/>
                        </a:solidFill>
                        <a:effectLst/>
                        <a:latin typeface="等线" panose="02010600030101010101" charset="-122"/>
                        <a:ea typeface="等线" panose="02010600030101010101" charset="-122"/>
                      </a:endParaRPr>
                    </a:p>
                    <a:p>
                      <a:pPr marL="50800" indent="457200" fontAlgn="auto">
                        <a:spcAft>
                          <a:spcPts val="0"/>
                        </a:spcAft>
                      </a:pPr>
                      <a:r>
                        <a:rPr lang="zh-CN" sz="2000" kern="100" dirty="0">
                          <a:solidFill>
                            <a:schemeClr val="tx1"/>
                          </a:solidFill>
                          <a:effectLst/>
                          <a:latin typeface="等线" panose="02010600030101010101" charset="-122"/>
                          <a:ea typeface="等线" panose="02010600030101010101" charset="-122"/>
                        </a:rPr>
                        <a:t>远程服务的恢复机制问题，数据如何进行恢复</a:t>
                      </a:r>
                      <a:endParaRPr lang="zh-CN" sz="2000" kern="100" dirty="0">
                        <a:solidFill>
                          <a:schemeClr val="tx1"/>
                        </a:solidFill>
                        <a:effectLst/>
                        <a:latin typeface="等线" panose="02010600030101010101" charset="-122"/>
                        <a:ea typeface="等线" panose="02010600030101010101" charset="-122"/>
                      </a:endParaRPr>
                    </a:p>
                    <a:p>
                      <a:pPr marL="50800" indent="457200" fontAlgn="auto">
                        <a:spcAft>
                          <a:spcPts val="0"/>
                        </a:spcAft>
                      </a:pPr>
                      <a:r>
                        <a:rPr lang="zh-CN" sz="2000" kern="100" dirty="0">
                          <a:solidFill>
                            <a:schemeClr val="tx1"/>
                          </a:solidFill>
                          <a:effectLst/>
                          <a:latin typeface="等线" panose="02010600030101010101" charset="-122"/>
                          <a:ea typeface="等线" panose="02010600030101010101" charset="-122"/>
                        </a:rPr>
                        <a:t>现金抽屉的管理问题，是收银员管理还是由专门的管理员管理</a:t>
                      </a:r>
                      <a:endParaRPr lang="zh-CN" sz="2000" kern="100" dirty="0">
                        <a:solidFill>
                          <a:schemeClr val="tx1"/>
                        </a:solidFill>
                        <a:effectLst/>
                        <a:latin typeface="等线" panose="02010600030101010101" charset="-122"/>
                        <a:ea typeface="等线" panose="02010600030101010101" charset="-122"/>
                      </a:endParaRPr>
                    </a:p>
                    <a:p>
                      <a:pPr marL="50800" indent="457200" fontAlgn="auto">
                        <a:spcAft>
                          <a:spcPts val="0"/>
                        </a:spcAft>
                      </a:pPr>
                      <a:r>
                        <a:rPr lang="zh-CN" sz="2000" kern="100" dirty="0">
                          <a:solidFill>
                            <a:schemeClr val="tx1"/>
                          </a:solidFill>
                          <a:effectLst/>
                          <a:latin typeface="等线" panose="02010600030101010101" charset="-122"/>
                          <a:ea typeface="等线" panose="02010600030101010101" charset="-122"/>
                        </a:rPr>
                        <a:t>银联卡阅读器的使用权限问题，是顾客使用，还是收银员使用</a:t>
                      </a:r>
                      <a:endParaRPr lang="zh-CN" sz="2000" kern="100" dirty="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45287" marR="45287" marT="0" marB="0">
                    <a:solidFill>
                      <a:schemeClr val="tx2"/>
                    </a:solidFill>
                  </a:tcPr>
                </a:tc>
              </a:tr>
            </a:tbl>
          </a:graphicData>
        </a:graphic>
      </p:graphicFrame>
      <p:sp>
        <p:nvSpPr>
          <p:cNvPr id="3" name="矩形 2"/>
          <p:cNvSpPr/>
          <p:nvPr/>
        </p:nvSpPr>
        <p:spPr>
          <a:xfrm>
            <a:off x="3402448" y="630443"/>
            <a:ext cx="2316480" cy="521970"/>
          </a:xfrm>
          <a:prstGeom prst="rect">
            <a:avLst/>
          </a:prstGeom>
        </p:spPr>
        <p:txBody>
          <a:bodyPr wrap="none">
            <a:spAutoFit/>
          </a:bodyPr>
          <a:lstStyle/>
          <a:p>
            <a:r>
              <a:rPr lang="zh-CN" altLang="en-US" sz="2800" b="1" dirty="0">
                <a:solidFill>
                  <a:schemeClr val="accent1"/>
                </a:solidFill>
                <a:latin typeface="等线" panose="02010600030101010101" charset="-122"/>
                <a:ea typeface="等线" panose="02010600030101010101" charset="-122"/>
              </a:rPr>
              <a:t>用例描述举例</a:t>
            </a:r>
            <a:endParaRPr lang="zh-CN" altLang="en-US" sz="2800" b="1" dirty="0">
              <a:solidFill>
                <a:schemeClr val="accent1"/>
              </a:solidFill>
              <a:latin typeface="等线" panose="02010600030101010101" charset="-122"/>
              <a:ea typeface="等线" panose="02010600030101010101" charset="-122"/>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4.3.5 用例模板</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dirty="0">
                <a:solidFill>
                  <a:schemeClr val="dk1">
                    <a:lumMod val="65000"/>
                    <a:lumOff val="35000"/>
                  </a:schemeClr>
                </a:solidFill>
                <a:cs typeface="等线" panose="02010600030101010101" charset="-122"/>
                <a:sym typeface="+mn-ea"/>
              </a:rPr>
              <a:t>图4-5</a:t>
            </a:r>
            <a:r>
              <a:rPr lang="zh-CN" altLang="en-US" dirty="0">
                <a:solidFill>
                  <a:schemeClr val="dk1">
                    <a:lumMod val="65000"/>
                    <a:lumOff val="35000"/>
                  </a:schemeClr>
                </a:solidFill>
                <a:cs typeface="等线" panose="02010600030101010101" charset="-122"/>
                <a:sym typeface="+mn-ea"/>
              </a:rPr>
              <a:t>给出了超市销售管理系统的收银用例的一个活动图描述。用例基本流中的“查询商品信息”和“支付处理”就是两个活动(Activity)结点，则表示它们本身也都是一个过程，也都可以以建模成独立的活动子图。图4-6就给出了“支付处理”活动结点的活动子图。</a:t>
            </a:r>
            <a:endParaRPr lang="zh-CN" altLang="en-US" dirty="0">
              <a:solidFill>
                <a:schemeClr val="dk1">
                  <a:lumMod val="65000"/>
                  <a:lumOff val="35000"/>
                </a:schemeClr>
              </a:solidFill>
              <a:cs typeface="等线" panose="02010600030101010101" charset="-122"/>
              <a:sym typeface="+mn-ea"/>
            </a:endParaRPr>
          </a:p>
          <a:p>
            <a:pPr lvl="1" algn="l">
              <a:buClrTx/>
              <a:buSzTx/>
            </a:pPr>
            <a:r>
              <a:rPr lang="zh-CN" altLang="en-US" dirty="0">
                <a:solidFill>
                  <a:schemeClr val="dk1">
                    <a:lumMod val="65000"/>
                    <a:lumOff val="35000"/>
                  </a:schemeClr>
                </a:solidFill>
                <a:cs typeface="等线" panose="02010600030101010101" charset="-122"/>
                <a:sym typeface="+mn-ea"/>
              </a:rPr>
              <a:t>用例描述中的其余结点则被表示成动作结点(Action)，它们可以被理解成是一个个简单的动作。</a:t>
            </a:r>
            <a:endParaRPr lang="zh-CN" altLang="en-US" dirty="0">
              <a:solidFill>
                <a:schemeClr val="dk1">
                  <a:lumMod val="65000"/>
                  <a:lumOff val="35000"/>
                </a:schemeClr>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038801"/>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ctr">
              <a:buClrTx/>
              <a:buSzTx/>
              <a:buFontTx/>
            </a:pPr>
            <a:r>
              <a:rPr lang="zh-CN" altLang="zh-CN" sz="2800" dirty="0">
                <a:solidFill>
                  <a:schemeClr val="accent1"/>
                </a:solidFill>
                <a:sym typeface="+mn-ea"/>
              </a:rPr>
              <a:t>用例的活动图描述</a:t>
            </a:r>
            <a:endParaRPr lang="zh-CN" altLang="zh-CN" sz="2800" dirty="0">
              <a:solidFill>
                <a:schemeClr val="accent1"/>
              </a:solidFill>
              <a:sym typeface="+mn-ea"/>
            </a:endParaRPr>
          </a:p>
        </p:txBody>
      </p:sp>
      <p:pic>
        <p:nvPicPr>
          <p:cNvPr id="6" name="图片 5"/>
          <p:cNvPicPr/>
          <p:nvPr/>
        </p:nvPicPr>
        <p:blipFill rotWithShape="1">
          <a:blip r:embed="rId3">
            <a:extLst>
              <a:ext uri="{28A0092B-C50C-407E-A947-70E740481C1C}">
                <a14:useLocalDpi xmlns:a14="http://schemas.microsoft.com/office/drawing/2010/main" val="0"/>
              </a:ext>
            </a:extLst>
          </a:blip>
          <a:srcRect l="1978" t="5245" r="2013" b="3033"/>
          <a:stretch>
            <a:fillRect/>
          </a:stretch>
        </p:blipFill>
        <p:spPr bwMode="auto">
          <a:xfrm>
            <a:off x="519602" y="1690689"/>
            <a:ext cx="7995748" cy="4220584"/>
          </a:xfrm>
          <a:prstGeom prst="rect">
            <a:avLst/>
          </a:prstGeom>
          <a:noFill/>
          <a:ln>
            <a:noFill/>
          </a:ln>
        </p:spPr>
      </p:pic>
      <p:sp>
        <p:nvSpPr>
          <p:cNvPr id="7" name="矩形 6"/>
          <p:cNvSpPr/>
          <p:nvPr>
            <p:custDataLst>
              <p:tags r:id="rId4"/>
            </p:custDataLst>
          </p:nvPr>
        </p:nvSpPr>
        <p:spPr>
          <a:xfrm>
            <a:off x="2999293" y="6013369"/>
            <a:ext cx="3115945" cy="368300"/>
          </a:xfrm>
          <a:prstGeom prst="rect">
            <a:avLst/>
          </a:prstGeom>
        </p:spPr>
        <p:txBody>
          <a:bodyPr wrap="none">
            <a:spAutoFit/>
          </a:bodyPr>
          <a:lstStyle/>
          <a:p>
            <a:r>
              <a:rPr lang="zh-CN" altLang="en-US" dirty="0">
                <a:solidFill>
                  <a:schemeClr val="dk1"/>
                </a:solidFill>
                <a:latin typeface="等线" panose="02010600030101010101" charset="-122"/>
                <a:ea typeface="等线" panose="02010600030101010101" charset="-122"/>
                <a:cs typeface="微软雅黑" panose="020B0503020204020204" charset="-122"/>
              </a:rPr>
              <a:t>图</a:t>
            </a:r>
            <a:r>
              <a:rPr lang="en-US" altLang="zh-CN" dirty="0">
                <a:solidFill>
                  <a:schemeClr val="dk1"/>
                </a:solidFill>
                <a:latin typeface="等线" panose="02010600030101010101" charset="-122"/>
                <a:ea typeface="等线" panose="02010600030101010101" charset="-122"/>
                <a:cs typeface="微软雅黑" panose="020B0503020204020204" charset="-122"/>
              </a:rPr>
              <a:t>4-5 </a:t>
            </a:r>
            <a:r>
              <a:rPr lang="zh-CN" altLang="en-US" dirty="0">
                <a:solidFill>
                  <a:schemeClr val="dk1"/>
                </a:solidFill>
                <a:latin typeface="等线" panose="02010600030101010101" charset="-122"/>
                <a:ea typeface="等线" panose="02010600030101010101" charset="-122"/>
                <a:cs typeface="微软雅黑" panose="020B0503020204020204" charset="-122"/>
              </a:rPr>
              <a:t>收银用例的活动图描述</a:t>
            </a:r>
            <a:endParaRPr lang="zh-CN" altLang="en-US"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4.1 用例图的基本概念</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456300" y="1490400"/>
            <a:ext cx="8226900" cy="4759200"/>
          </a:xfrm>
        </p:spPr>
        <p:txBody>
          <a:bodyPr vert="horz" lIns="90000" tIns="46800" rIns="90000" bIns="46800" rtlCol="0">
            <a:normAutofit lnSpcReduction="20000"/>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buClrTx/>
              <a:buSzTx/>
            </a:pPr>
            <a:r>
              <a:rPr lang="en-US" altLang="zh-CN" dirty="0">
                <a:solidFill>
                  <a:schemeClr val="dk1">
                    <a:lumMod val="65000"/>
                    <a:lumOff val="35000"/>
                  </a:schemeClr>
                </a:solidFill>
                <a:sym typeface="+mn-ea"/>
              </a:rPr>
              <a:t>3 </a:t>
            </a:r>
            <a:r>
              <a:rPr lang="zh-CN" altLang="en-US" dirty="0">
                <a:solidFill>
                  <a:schemeClr val="dk1">
                    <a:lumMod val="65000"/>
                    <a:lumOff val="35000"/>
                  </a:schemeClr>
                </a:solidFill>
                <a:sym typeface="+mn-ea"/>
              </a:rPr>
              <a:t>系统与环境</a:t>
            </a:r>
            <a:endParaRPr lang="zh-CN" altLang="en-US" dirty="0">
              <a:solidFill>
                <a:schemeClr val="dk1">
                  <a:lumMod val="65000"/>
                  <a:lumOff val="35000"/>
                </a:schemeClr>
              </a:solidFill>
              <a:sym typeface="+mn-ea"/>
            </a:endParaRPr>
          </a:p>
          <a:p>
            <a:pPr lvl="0" indent="457200" algn="l">
              <a:buClrTx/>
              <a:buSzTx/>
            </a:pPr>
            <a:r>
              <a:rPr lang="zh-CN" altLang="zh-CN" b="1" dirty="0">
                <a:solidFill>
                  <a:schemeClr val="dk1">
                    <a:lumMod val="65000"/>
                    <a:lumOff val="35000"/>
                  </a:schemeClr>
                </a:solidFill>
                <a:sym typeface="+mn-ea"/>
              </a:rPr>
              <a:t>系统</a:t>
            </a:r>
            <a:r>
              <a:rPr lang="zh-CN" altLang="zh-CN" dirty="0">
                <a:solidFill>
                  <a:schemeClr val="dk1">
                    <a:lumMod val="65000"/>
                    <a:lumOff val="35000"/>
                  </a:schemeClr>
                </a:solidFill>
                <a:sym typeface="+mn-ea"/>
              </a:rPr>
              <a:t>可以看作是由若干个确定的相互作用、相互依赖又相互影响组成部分结合而成，具有特定功能的有机整体，而且这个有机整体又可能是它从属的更大系统的组成部分。</a:t>
            </a:r>
            <a:endParaRPr lang="zh-CN" altLang="zh-CN" dirty="0">
              <a:solidFill>
                <a:schemeClr val="dk1">
                  <a:lumMod val="65000"/>
                  <a:lumOff val="35000"/>
                </a:schemeClr>
              </a:solidFill>
              <a:sym typeface="+mn-ea"/>
            </a:endParaRPr>
          </a:p>
          <a:p>
            <a:pPr lvl="0" indent="457200" algn="l">
              <a:buClrTx/>
              <a:buSzTx/>
            </a:pPr>
            <a:r>
              <a:rPr lang="zh-CN" altLang="zh-CN" dirty="0">
                <a:solidFill>
                  <a:schemeClr val="dk1">
                    <a:lumMod val="65000"/>
                    <a:lumOff val="35000"/>
                  </a:schemeClr>
                </a:solidFill>
                <a:sym typeface="+mn-ea"/>
              </a:rPr>
              <a:t>对于系统而言，系统外对系统内要素有影响的集合又被称为该系统的</a:t>
            </a:r>
            <a:r>
              <a:rPr lang="zh-CN" altLang="zh-CN" b="1" dirty="0">
                <a:solidFill>
                  <a:schemeClr val="dk1">
                    <a:lumMod val="65000"/>
                    <a:lumOff val="35000"/>
                  </a:schemeClr>
                </a:solidFill>
                <a:sym typeface="+mn-ea"/>
              </a:rPr>
              <a:t>环境</a:t>
            </a:r>
            <a:r>
              <a:rPr lang="zh-CN" altLang="zh-CN" dirty="0">
                <a:solidFill>
                  <a:schemeClr val="dk1">
                    <a:lumMod val="65000"/>
                    <a:lumOff val="35000"/>
                  </a:schemeClr>
                </a:solidFill>
                <a:sym typeface="+mn-ea"/>
              </a:rPr>
              <a:t>，任何一个系统都有其环境并且这个环境的影响和制约，这些影响和制约也对系统的演进产生重要影响。</a:t>
            </a:r>
            <a:endParaRPr lang="zh-CN" altLang="zh-CN" dirty="0">
              <a:solidFill>
                <a:schemeClr val="dk1">
                  <a:lumMod val="65000"/>
                  <a:lumOff val="35000"/>
                </a:schemeClr>
              </a:solidFill>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4.3.5 用例模板</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buClrTx/>
              <a:buSzTx/>
            </a:pPr>
            <a:r>
              <a:rPr lang="zh-CN" altLang="en-US" dirty="0">
                <a:solidFill>
                  <a:schemeClr val="dk1">
                    <a:lumMod val="65000"/>
                    <a:lumOff val="35000"/>
                  </a:schemeClr>
                </a:solidFill>
                <a:cs typeface="等线" panose="02010600030101010101" charset="-122"/>
                <a:sym typeface="+mn-ea"/>
              </a:rPr>
              <a:t>当然用例中的其它扩展流也可以通过向图中增加新结点的方式加以描述。</a:t>
            </a:r>
            <a:endParaRPr lang="zh-CN" altLang="en-US" dirty="0">
              <a:solidFill>
                <a:schemeClr val="dk1">
                  <a:lumMod val="65000"/>
                  <a:lumOff val="35000"/>
                </a:schemeClr>
              </a:solidFill>
              <a:cs typeface="等线" panose="02010600030101010101" charset="-122"/>
              <a:sym typeface="+mn-ea"/>
            </a:endParaRPr>
          </a:p>
          <a:p>
            <a:pPr lvl="0" indent="457200" algn="l">
              <a:buClrTx/>
              <a:buSzTx/>
            </a:pPr>
            <a:r>
              <a:rPr lang="zh-CN" altLang="en-US" dirty="0">
                <a:solidFill>
                  <a:schemeClr val="dk1">
                    <a:lumMod val="65000"/>
                    <a:lumOff val="35000"/>
                  </a:schemeClr>
                </a:solidFill>
                <a:cs typeface="等线" panose="02010600030101010101" charset="-122"/>
                <a:sym typeface="+mn-ea"/>
              </a:rPr>
              <a:t>如图4-5中的活动结点“处理支付”就是这样一个结点。</a:t>
            </a:r>
            <a:endParaRPr lang="zh-CN" altLang="en-US" dirty="0">
              <a:solidFill>
                <a:schemeClr val="dk1">
                  <a:lumMod val="65000"/>
                  <a:lumOff val="35000"/>
                </a:schemeClr>
              </a:solidFill>
              <a:cs typeface="等线" panose="02010600030101010101" charset="-122"/>
              <a:sym typeface="+mn-ea"/>
            </a:endParaRPr>
          </a:p>
          <a:p>
            <a:pPr lvl="0" indent="457200" algn="l">
              <a:buClrTx/>
              <a:buSzTx/>
            </a:pPr>
            <a:r>
              <a:rPr lang="zh-CN" altLang="en-US" dirty="0">
                <a:solidFill>
                  <a:schemeClr val="dk1">
                    <a:lumMod val="65000"/>
                    <a:lumOff val="35000"/>
                  </a:schemeClr>
                </a:solidFill>
                <a:cs typeface="等线" panose="02010600030101010101" charset="-122"/>
                <a:sym typeface="+mn-ea"/>
              </a:rPr>
              <a:t>图4-6描述了处理支付这个结点的活动过程，建模时，在不修改整个用例的情况下，就可以比较灵活地增加需要的扩展流了。可以看出，使用活动图表示描述的用例即直观易于理解，又便于修改和扩充。</a:t>
            </a:r>
            <a:endParaRPr lang="zh-CN" altLang="en-US" dirty="0">
              <a:solidFill>
                <a:schemeClr val="dk1">
                  <a:lumMod val="65000"/>
                  <a:lumOff val="35000"/>
                </a:schemeClr>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4.3.5 用例模板</a:t>
            </a:r>
            <a:endParaRPr lang="en-US" altLang="zh-CN" dirty="0">
              <a:solidFill>
                <a:schemeClr val="accent1"/>
              </a:solidFill>
              <a:cs typeface="微软雅黑" panose="020B0503020204020204" charset="-122"/>
              <a:sym typeface="+mn-ea"/>
            </a:endParaRPr>
          </a:p>
        </p:txBody>
      </p:sp>
      <p:pic>
        <p:nvPicPr>
          <p:cNvPr id="6" name="图片 5"/>
          <p:cNvPicPr/>
          <p:nvPr/>
        </p:nvPicPr>
        <p:blipFill rotWithShape="1">
          <a:blip r:embed="rId3">
            <a:extLst>
              <a:ext uri="{28A0092B-C50C-407E-A947-70E740481C1C}">
                <a14:useLocalDpi xmlns:a14="http://schemas.microsoft.com/office/drawing/2010/main" val="0"/>
              </a:ext>
            </a:extLst>
          </a:blip>
          <a:srcRect l="2374" t="7699" r="1735" b="3611"/>
          <a:stretch>
            <a:fillRect/>
          </a:stretch>
        </p:blipFill>
        <p:spPr bwMode="auto">
          <a:xfrm>
            <a:off x="745285" y="1728991"/>
            <a:ext cx="7653425" cy="3970858"/>
          </a:xfrm>
          <a:prstGeom prst="rect">
            <a:avLst/>
          </a:prstGeom>
          <a:noFill/>
          <a:ln>
            <a:noFill/>
          </a:ln>
        </p:spPr>
      </p:pic>
      <p:sp>
        <p:nvSpPr>
          <p:cNvPr id="7" name="矩形 6"/>
          <p:cNvSpPr/>
          <p:nvPr>
            <p:custDataLst>
              <p:tags r:id="rId4"/>
            </p:custDataLst>
          </p:nvPr>
        </p:nvSpPr>
        <p:spPr>
          <a:xfrm>
            <a:off x="2455872" y="5812043"/>
            <a:ext cx="4192905" cy="368300"/>
          </a:xfrm>
          <a:prstGeom prst="rect">
            <a:avLst/>
          </a:prstGeom>
        </p:spPr>
        <p:txBody>
          <a:bodyPr wrap="none">
            <a:spAutoFit/>
          </a:bodyPr>
          <a:lstStyle/>
          <a:p>
            <a:r>
              <a:rPr lang="zh-CN" altLang="en-US" dirty="0">
                <a:solidFill>
                  <a:schemeClr val="dk1"/>
                </a:solidFill>
                <a:latin typeface="等线" panose="02010600030101010101" charset="-122"/>
                <a:ea typeface="等线" panose="02010600030101010101" charset="-122"/>
                <a:cs typeface="微软雅黑" panose="020B0503020204020204" charset="-122"/>
              </a:rPr>
              <a:t>图</a:t>
            </a:r>
            <a:r>
              <a:rPr lang="en-US" altLang="zh-CN" dirty="0">
                <a:solidFill>
                  <a:schemeClr val="dk1"/>
                </a:solidFill>
                <a:latin typeface="等线" panose="02010600030101010101" charset="-122"/>
                <a:ea typeface="等线" panose="02010600030101010101" charset="-122"/>
                <a:cs typeface="微软雅黑" panose="020B0503020204020204" charset="-122"/>
              </a:rPr>
              <a:t>4-6 </a:t>
            </a:r>
            <a:r>
              <a:rPr lang="zh-CN" altLang="en-US" dirty="0">
                <a:solidFill>
                  <a:schemeClr val="dk1"/>
                </a:solidFill>
                <a:latin typeface="等线" panose="02010600030101010101" charset="-122"/>
                <a:ea typeface="等线" panose="02010600030101010101" charset="-122"/>
                <a:cs typeface="微软雅黑" panose="020B0503020204020204" charset="-122"/>
              </a:rPr>
              <a:t>收银用例“处理支付”的活动图描述</a:t>
            </a:r>
            <a:endParaRPr lang="zh-CN" altLang="en-US"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4.3.6 用例的识别</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lnSpc>
                <a:spcPct val="150000"/>
              </a:lnSpc>
              <a:buClrTx/>
              <a:buSzTx/>
            </a:pPr>
            <a:r>
              <a:rPr lang="zh-CN" altLang="zh-CN" sz="1800" dirty="0">
                <a:solidFill>
                  <a:schemeClr val="dk1">
                    <a:lumMod val="65000"/>
                    <a:lumOff val="35000"/>
                  </a:schemeClr>
                </a:solidFill>
                <a:cs typeface="等线" panose="02010600030101010101" charset="-122"/>
                <a:sym typeface="+mn-ea"/>
              </a:rPr>
              <a:t>系统分析时，如何才能识别出有用的用例呢？众所周知，系统的任务可以使用一个具有层次结构的功能模型来加以描述，当然这个模型可以通过任务分解的方式建立，同时模型中不同层次的结点显然具有不同粒度的功能。那么建模人员应该在哪个层次或作用域范围内描述用例呢？</a:t>
            </a:r>
            <a:endParaRPr lang="zh-CN" altLang="zh-CN" sz="1800" dirty="0">
              <a:solidFill>
                <a:schemeClr val="dk1">
                  <a:lumMod val="65000"/>
                  <a:lumOff val="35000"/>
                </a:schemeClr>
              </a:solidFill>
              <a:cs typeface="等线" panose="02010600030101010101" charset="-122"/>
              <a:sym typeface="+mn-ea"/>
            </a:endParaRPr>
          </a:p>
          <a:p>
            <a:pPr lvl="0" indent="457200" algn="l">
              <a:lnSpc>
                <a:spcPct val="150000"/>
              </a:lnSpc>
              <a:buClrTx/>
              <a:buSzTx/>
            </a:pPr>
            <a:r>
              <a:rPr lang="zh-CN" altLang="zh-CN" sz="1800" dirty="0">
                <a:solidFill>
                  <a:schemeClr val="dk1">
                    <a:lumMod val="65000"/>
                    <a:lumOff val="35000"/>
                  </a:schemeClr>
                </a:solidFill>
                <a:cs typeface="等线" panose="02010600030101010101" charset="-122"/>
                <a:sym typeface="+mn-ea"/>
              </a:rPr>
              <a:t>考虑超市管理系统中要做的三件事情。</a:t>
            </a:r>
            <a:endParaRPr lang="zh-CN" altLang="zh-CN" sz="1800" dirty="0">
              <a:solidFill>
                <a:schemeClr val="dk1">
                  <a:lumMod val="65000"/>
                  <a:lumOff val="35000"/>
                </a:schemeClr>
              </a:solidFill>
              <a:cs typeface="等线" panose="02010600030101010101" charset="-122"/>
              <a:sym typeface="+mn-ea"/>
            </a:endParaRPr>
          </a:p>
          <a:p>
            <a:pPr lvl="1" algn="l">
              <a:lnSpc>
                <a:spcPct val="150000"/>
              </a:lnSpc>
              <a:buClrTx/>
              <a:buSzTx/>
            </a:pPr>
            <a:r>
              <a:rPr lang="zh-CN" altLang="zh-CN" sz="1800" dirty="0">
                <a:solidFill>
                  <a:schemeClr val="dk1">
                    <a:lumMod val="65000"/>
                    <a:lumOff val="35000"/>
                  </a:schemeClr>
                </a:solidFill>
                <a:cs typeface="等线" panose="02010600030101010101" charset="-122"/>
                <a:sym typeface="+mn-ea"/>
              </a:rPr>
              <a:t>(1)</a:t>
            </a:r>
            <a:r>
              <a:rPr lang="en-US" altLang="zh-CN" sz="1800" dirty="0">
                <a:solidFill>
                  <a:schemeClr val="dk1">
                    <a:lumMod val="65000"/>
                    <a:lumOff val="35000"/>
                  </a:schemeClr>
                </a:solidFill>
                <a:cs typeface="等线" panose="02010600030101010101" charset="-122"/>
                <a:sym typeface="+mn-ea"/>
              </a:rPr>
              <a:t> </a:t>
            </a:r>
            <a:r>
              <a:rPr lang="zh-CN" altLang="zh-CN" sz="1800" dirty="0">
                <a:solidFill>
                  <a:schemeClr val="dk1">
                    <a:lumMod val="65000"/>
                    <a:lumOff val="35000"/>
                  </a:schemeClr>
                </a:solidFill>
                <a:cs typeface="等线" panose="02010600030101010101" charset="-122"/>
                <a:sym typeface="+mn-ea"/>
              </a:rPr>
              <a:t>协商并签订一个供货合同；</a:t>
            </a:r>
            <a:endParaRPr lang="zh-CN" altLang="zh-CN" sz="1800" dirty="0">
              <a:solidFill>
                <a:schemeClr val="dk1">
                  <a:lumMod val="65000"/>
                  <a:lumOff val="35000"/>
                </a:schemeClr>
              </a:solidFill>
              <a:cs typeface="等线" panose="02010600030101010101" charset="-122"/>
              <a:sym typeface="+mn-ea"/>
            </a:endParaRPr>
          </a:p>
          <a:p>
            <a:pPr lvl="1" algn="l">
              <a:lnSpc>
                <a:spcPct val="150000"/>
              </a:lnSpc>
              <a:buClrTx/>
              <a:buSzTx/>
            </a:pPr>
            <a:r>
              <a:rPr lang="zh-CN" altLang="zh-CN" sz="1800" dirty="0">
                <a:solidFill>
                  <a:schemeClr val="dk1">
                    <a:lumMod val="65000"/>
                    <a:lumOff val="35000"/>
                  </a:schemeClr>
                </a:solidFill>
                <a:cs typeface="等线" panose="02010600030101010101" charset="-122"/>
                <a:sym typeface="+mn-ea"/>
              </a:rPr>
              <a:t>(2)</a:t>
            </a:r>
            <a:r>
              <a:rPr lang="en-US" altLang="zh-CN" sz="1800" dirty="0">
                <a:solidFill>
                  <a:schemeClr val="dk1">
                    <a:lumMod val="65000"/>
                    <a:lumOff val="35000"/>
                  </a:schemeClr>
                </a:solidFill>
                <a:cs typeface="等线" panose="02010600030101010101" charset="-122"/>
                <a:sym typeface="+mn-ea"/>
              </a:rPr>
              <a:t> </a:t>
            </a:r>
            <a:r>
              <a:rPr lang="zh-CN" altLang="zh-CN" sz="1800" dirty="0">
                <a:solidFill>
                  <a:schemeClr val="dk1">
                    <a:lumMod val="65000"/>
                    <a:lumOff val="35000"/>
                  </a:schemeClr>
                </a:solidFill>
                <a:cs typeface="等线" panose="02010600030101010101" charset="-122"/>
                <a:sym typeface="+mn-ea"/>
              </a:rPr>
              <a:t>处理一次商品销售；</a:t>
            </a:r>
            <a:endParaRPr lang="zh-CN" altLang="zh-CN" sz="1800" dirty="0">
              <a:solidFill>
                <a:schemeClr val="dk1">
                  <a:lumMod val="65000"/>
                  <a:lumOff val="35000"/>
                </a:schemeClr>
              </a:solidFill>
              <a:cs typeface="等线" panose="02010600030101010101" charset="-122"/>
              <a:sym typeface="+mn-ea"/>
            </a:endParaRPr>
          </a:p>
          <a:p>
            <a:pPr lvl="1" algn="l">
              <a:lnSpc>
                <a:spcPct val="150000"/>
              </a:lnSpc>
              <a:buClrTx/>
              <a:buSzTx/>
            </a:pPr>
            <a:r>
              <a:rPr lang="zh-CN" altLang="zh-CN" sz="1800" dirty="0">
                <a:solidFill>
                  <a:schemeClr val="dk1">
                    <a:lumMod val="65000"/>
                    <a:lumOff val="35000"/>
                  </a:schemeClr>
                </a:solidFill>
                <a:cs typeface="等线" panose="02010600030101010101" charset="-122"/>
                <a:sym typeface="+mn-ea"/>
              </a:rPr>
              <a:t>(3)</a:t>
            </a:r>
            <a:r>
              <a:rPr lang="en-US" altLang="zh-CN" sz="1800" dirty="0">
                <a:solidFill>
                  <a:schemeClr val="dk1">
                    <a:lumMod val="65000"/>
                    <a:lumOff val="35000"/>
                  </a:schemeClr>
                </a:solidFill>
                <a:cs typeface="等线" panose="02010600030101010101" charset="-122"/>
                <a:sym typeface="+mn-ea"/>
              </a:rPr>
              <a:t> </a:t>
            </a:r>
            <a:r>
              <a:rPr lang="zh-CN" altLang="zh-CN" sz="1800" dirty="0">
                <a:solidFill>
                  <a:schemeClr val="dk1">
                    <a:lumMod val="65000"/>
                    <a:lumOff val="35000"/>
                  </a:schemeClr>
                </a:solidFill>
                <a:cs typeface="等线" panose="02010600030101010101" charset="-122"/>
                <a:sym typeface="+mn-ea"/>
              </a:rPr>
              <a:t>用户登录</a:t>
            </a:r>
            <a:endParaRPr lang="zh-CN" altLang="zh-CN" sz="1800" dirty="0">
              <a:solidFill>
                <a:schemeClr val="dk1">
                  <a:lumMod val="65000"/>
                  <a:lumOff val="35000"/>
                </a:schemeClr>
              </a:solidFill>
              <a:cs typeface="等线" panose="02010600030101010101" charset="-122"/>
              <a:sym typeface="+mn-ea"/>
            </a:endParaRPr>
          </a:p>
          <a:p>
            <a:pPr lvl="1" algn="l">
              <a:lnSpc>
                <a:spcPct val="150000"/>
              </a:lnSpc>
              <a:buClrTx/>
              <a:buSzTx/>
            </a:pPr>
            <a:r>
              <a:rPr lang="zh-CN" altLang="zh-CN" sz="1800" dirty="0">
                <a:solidFill>
                  <a:schemeClr val="dk1">
                    <a:lumMod val="65000"/>
                    <a:lumOff val="35000"/>
                  </a:schemeClr>
                </a:solidFill>
                <a:cs typeface="等线" panose="02010600030101010101" charset="-122"/>
                <a:sym typeface="+mn-ea"/>
              </a:rPr>
              <a:t>现在的问题是：它们是否是这个系统的用例？有人说这三个都是用例，只不过它们的层次不同。</a:t>
            </a:r>
            <a:endParaRPr lang="zh-CN" altLang="zh-CN" sz="1800" dirty="0">
              <a:solidFill>
                <a:schemeClr val="dk1">
                  <a:lumMod val="65000"/>
                  <a:lumOff val="35000"/>
                </a:schemeClr>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4.3.6 用例的识别</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defTabSz="685800">
              <a:buClrTx/>
              <a:buSzTx/>
              <a:tabLst>
                <a:tab pos="1207135" algn="l"/>
                <a:tab pos="1207135" algn="l"/>
                <a:tab pos="1207135" algn="l"/>
                <a:tab pos="1207135" algn="l"/>
              </a:tabLst>
            </a:pPr>
            <a:r>
              <a:rPr lang="en-US" altLang="zh-CN" dirty="0">
                <a:solidFill>
                  <a:schemeClr val="dk1">
                    <a:lumMod val="65000"/>
                    <a:lumOff val="35000"/>
                  </a:schemeClr>
                </a:solidFill>
                <a:cs typeface="等线" panose="02010600030101010101" charset="-122"/>
                <a:sym typeface="+mn-ea"/>
              </a:rPr>
              <a:t>1 用例约束</a:t>
            </a:r>
            <a:endParaRPr lang="en-US" altLang="zh-CN" dirty="0">
              <a:solidFill>
                <a:schemeClr val="dk1">
                  <a:lumMod val="65000"/>
                  <a:lumOff val="35000"/>
                </a:schemeClr>
              </a:solidFill>
              <a:cs typeface="等线" panose="02010600030101010101" charset="-122"/>
              <a:sym typeface="+mn-ea"/>
            </a:endParaRPr>
          </a:p>
          <a:p>
            <a:pPr lvl="0" indent="457200" algn="l" defTabSz="685800">
              <a:buClrTx/>
              <a:buSzTx/>
              <a:tabLst>
                <a:tab pos="1207135" algn="l"/>
                <a:tab pos="1207135" algn="l"/>
                <a:tab pos="1207135" algn="l"/>
                <a:tab pos="1207135" algn="l"/>
              </a:tabLst>
            </a:pPr>
            <a:r>
              <a:rPr lang="en-US" altLang="zh-CN" dirty="0">
                <a:solidFill>
                  <a:schemeClr val="dk1">
                    <a:lumMod val="65000"/>
                    <a:lumOff val="35000"/>
                  </a:schemeClr>
                </a:solidFill>
                <a:cs typeface="等线" panose="02010600030101010101" charset="-122"/>
                <a:sym typeface="+mn-ea"/>
              </a:rPr>
              <a:t>用例被定义为参与者与系统之间的一次有目的的交互活动，这个活动可能会改变系统的状态，但它必须使系统处于一个满足了某种一致性的状态。这为用例在</a:t>
            </a:r>
            <a:r>
              <a:rPr lang="en-US" altLang="zh-CN" b="1" dirty="0">
                <a:solidFill>
                  <a:schemeClr val="dk1">
                    <a:lumMod val="65000"/>
                    <a:lumOff val="35000"/>
                  </a:schemeClr>
                </a:solidFill>
                <a:cs typeface="等线" panose="02010600030101010101" charset="-122"/>
                <a:sym typeface="+mn-ea"/>
              </a:rPr>
              <a:t>目的</a:t>
            </a:r>
            <a:r>
              <a:rPr lang="en-US" altLang="zh-CN" dirty="0">
                <a:solidFill>
                  <a:schemeClr val="dk1">
                    <a:lumMod val="65000"/>
                    <a:lumOff val="35000"/>
                  </a:schemeClr>
                </a:solidFill>
                <a:cs typeface="等线" panose="02010600030101010101" charset="-122"/>
                <a:sym typeface="+mn-ea"/>
              </a:rPr>
              <a:t>，</a:t>
            </a:r>
            <a:r>
              <a:rPr lang="en-US" altLang="zh-CN" b="1" dirty="0">
                <a:solidFill>
                  <a:schemeClr val="dk1">
                    <a:lumMod val="65000"/>
                    <a:lumOff val="35000"/>
                  </a:schemeClr>
                </a:solidFill>
                <a:cs typeface="等线" panose="02010600030101010101" charset="-122"/>
                <a:sym typeface="+mn-ea"/>
              </a:rPr>
              <a:t>时间</a:t>
            </a:r>
            <a:r>
              <a:rPr lang="en-US" altLang="zh-CN" dirty="0">
                <a:solidFill>
                  <a:schemeClr val="dk1">
                    <a:lumMod val="65000"/>
                    <a:lumOff val="35000"/>
                  </a:schemeClr>
                </a:solidFill>
                <a:cs typeface="等线" panose="02010600030101010101" charset="-122"/>
                <a:sym typeface="+mn-ea"/>
              </a:rPr>
              <a:t>和</a:t>
            </a:r>
            <a:r>
              <a:rPr lang="en-US" altLang="zh-CN" b="1" dirty="0">
                <a:solidFill>
                  <a:schemeClr val="dk1">
                    <a:lumMod val="65000"/>
                    <a:lumOff val="35000"/>
                  </a:schemeClr>
                </a:solidFill>
                <a:cs typeface="等线" panose="02010600030101010101" charset="-122"/>
                <a:sym typeface="+mn-ea"/>
              </a:rPr>
              <a:t>一致性</a:t>
            </a:r>
            <a:r>
              <a:rPr lang="en-US" altLang="zh-CN" dirty="0">
                <a:solidFill>
                  <a:schemeClr val="dk1">
                    <a:lumMod val="65000"/>
                    <a:lumOff val="35000"/>
                  </a:schemeClr>
                </a:solidFill>
                <a:cs typeface="等线" panose="02010600030101010101" charset="-122"/>
                <a:sym typeface="+mn-ea"/>
              </a:rPr>
              <a:t>等三个方面提出了必须满足的约束。</a:t>
            </a:r>
            <a:endParaRPr lang="en-US" altLang="zh-CN" dirty="0">
              <a:solidFill>
                <a:schemeClr val="dk1">
                  <a:lumMod val="65000"/>
                  <a:lumOff val="35000"/>
                </a:schemeClr>
              </a:solidFill>
              <a:cs typeface="等线" panose="02010600030101010101" charset="-122"/>
              <a:sym typeface="+mn-ea"/>
            </a:endParaRPr>
          </a:p>
          <a:p>
            <a:pPr lvl="0" indent="457200" algn="l" defTabSz="685800">
              <a:buClrTx/>
              <a:buSzTx/>
              <a:tabLst>
                <a:tab pos="1207135" algn="l"/>
                <a:tab pos="1207135" algn="l"/>
                <a:tab pos="1207135" algn="l"/>
                <a:tab pos="1207135" algn="l"/>
              </a:tabLst>
            </a:pPr>
            <a:r>
              <a:rPr lang="en-US" altLang="zh-CN" b="1" dirty="0">
                <a:solidFill>
                  <a:schemeClr val="dk1">
                    <a:lumMod val="65000"/>
                    <a:lumOff val="35000"/>
                  </a:schemeClr>
                </a:solidFill>
                <a:cs typeface="等线" panose="02010600030101010101" charset="-122"/>
                <a:sym typeface="+mn-ea"/>
              </a:rPr>
              <a:t>目的约束</a:t>
            </a:r>
            <a:r>
              <a:rPr lang="en-US" altLang="zh-CN" dirty="0">
                <a:solidFill>
                  <a:schemeClr val="dk1">
                    <a:lumMod val="65000"/>
                    <a:lumOff val="35000"/>
                  </a:schemeClr>
                </a:solidFill>
                <a:cs typeface="等线" panose="02010600030101010101" charset="-122"/>
                <a:sym typeface="+mn-ea"/>
              </a:rPr>
              <a:t>指任何一个用例都应该有其明确的目的，这个目的应该是系统目标的组成部分，或至少对系统实现其目标有积极的支持作用；</a:t>
            </a:r>
            <a:endParaRPr lang="en-US" altLang="zh-CN" dirty="0">
              <a:solidFill>
                <a:schemeClr val="dk1">
                  <a:lumMod val="65000"/>
                  <a:lumOff val="35000"/>
                </a:schemeClr>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0000" tIns="46800" rIns="90000" bIns="46800" rtlCol="0" anchor="ctr" anchorCtr="0">
            <a:normAutofit fontScale="90000"/>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4.3.6 用例的识别</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0000" tIns="46800" rIns="90000" bIns="46800" rtlCol="0">
            <a:normAutofit lnSpcReduction="10000"/>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lnSpc>
                <a:spcPct val="150000"/>
              </a:lnSpc>
              <a:buClrTx/>
              <a:buSzTx/>
            </a:pPr>
            <a:r>
              <a:rPr lang="zh-CN" altLang="en-US" b="1" dirty="0">
                <a:solidFill>
                  <a:schemeClr val="dk1">
                    <a:lumMod val="65000"/>
                    <a:lumOff val="35000"/>
                  </a:schemeClr>
                </a:solidFill>
                <a:cs typeface="等线" panose="02010600030101010101" charset="-122"/>
                <a:sym typeface="+mn-ea"/>
              </a:rPr>
              <a:t>时间约束</a:t>
            </a:r>
            <a:r>
              <a:rPr lang="zh-CN" altLang="en-US" dirty="0">
                <a:solidFill>
                  <a:schemeClr val="dk1">
                    <a:lumMod val="65000"/>
                    <a:lumOff val="35000"/>
                  </a:schemeClr>
                </a:solidFill>
                <a:cs typeface="等线" panose="02010600030101010101" charset="-122"/>
                <a:sym typeface="+mn-ea"/>
              </a:rPr>
              <a:t>是指一个用例的持续时间不能过长，由于用例是参与者与系统的一次交互活动，这里面所谓的“一次交互活动”显然对用例的持续时间应该有一定的限制，即一个用例不应该持续过长的时间。</a:t>
            </a:r>
            <a:endParaRPr lang="zh-CN" altLang="en-US" dirty="0">
              <a:solidFill>
                <a:schemeClr val="dk1">
                  <a:lumMod val="65000"/>
                  <a:lumOff val="35000"/>
                </a:schemeClr>
              </a:solidFill>
              <a:cs typeface="等线" panose="02010600030101010101" charset="-122"/>
              <a:sym typeface="+mn-ea"/>
            </a:endParaRPr>
          </a:p>
          <a:p>
            <a:pPr lvl="0" indent="457200" algn="l">
              <a:lnSpc>
                <a:spcPct val="150000"/>
              </a:lnSpc>
              <a:buClrTx/>
              <a:buSzTx/>
            </a:pPr>
            <a:r>
              <a:rPr lang="zh-CN" altLang="en-US" b="1" dirty="0">
                <a:solidFill>
                  <a:schemeClr val="dk1">
                    <a:lumMod val="65000"/>
                    <a:lumOff val="35000"/>
                  </a:schemeClr>
                </a:solidFill>
                <a:cs typeface="等线" panose="02010600030101010101" charset="-122"/>
                <a:sym typeface="+mn-ea"/>
              </a:rPr>
              <a:t>一致性约束</a:t>
            </a:r>
            <a:r>
              <a:rPr lang="zh-CN" altLang="en-US" dirty="0">
                <a:solidFill>
                  <a:schemeClr val="dk1">
                    <a:lumMod val="65000"/>
                    <a:lumOff val="35000"/>
                  </a:schemeClr>
                </a:solidFill>
                <a:cs typeface="等线" panose="02010600030101010101" charset="-122"/>
                <a:sym typeface="+mn-ea"/>
              </a:rPr>
              <a:t>是指用例的任何实例都必须在完成后不能使系统处于任何一种不一致的状态。或者说，任何用例均不允许破坏系统的一致性。从这个角度来说，用例的持续时间也不宜过长。</a:t>
            </a:r>
            <a:endParaRPr lang="zh-CN" altLang="en-US" dirty="0">
              <a:solidFill>
                <a:schemeClr val="dk1">
                  <a:lumMod val="65000"/>
                  <a:lumOff val="35000"/>
                </a:schemeClr>
              </a:solidFill>
              <a:cs typeface="等线" panose="02010600030101010101" charset="-122"/>
              <a:sym typeface="+mn-ea"/>
            </a:endParaRPr>
          </a:p>
          <a:p>
            <a:pPr lvl="0" indent="457200" algn="l">
              <a:lnSpc>
                <a:spcPct val="150000"/>
              </a:lnSpc>
              <a:buClrTx/>
              <a:buSzTx/>
            </a:pPr>
            <a:r>
              <a:rPr lang="zh-CN" altLang="en-US" dirty="0">
                <a:solidFill>
                  <a:schemeClr val="dk1">
                    <a:lumMod val="65000"/>
                    <a:lumOff val="35000"/>
                  </a:schemeClr>
                </a:solidFill>
                <a:cs typeface="等线" panose="02010600030101010101" charset="-122"/>
                <a:sym typeface="+mn-ea"/>
              </a:rPr>
              <a:t>因此，上面提到的“协商并签订一个供货合同”显然就不应该是一个用例，因为完成这样一件事情显然需要一个相对较长的时间。</a:t>
            </a:r>
            <a:endParaRPr lang="zh-CN" altLang="en-US" dirty="0">
              <a:solidFill>
                <a:schemeClr val="dk1">
                  <a:lumMod val="65000"/>
                  <a:lumOff val="35000"/>
                </a:schemeClr>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4.3.6 用例的识别</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518920"/>
            <a:ext cx="7886700" cy="4678680"/>
          </a:xfrm>
        </p:spPr>
        <p:txBody>
          <a:bodyPr vert="horz" lIns="90000" tIns="46800" rIns="90000" bIns="46800" rtlCol="0">
            <a:no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lnSpc>
                <a:spcPct val="150000"/>
              </a:lnSpc>
              <a:buClrTx/>
              <a:buSzTx/>
            </a:pPr>
            <a:r>
              <a:rPr lang="zh-CN" altLang="en-US" dirty="0">
                <a:solidFill>
                  <a:schemeClr val="dk1">
                    <a:lumMod val="65000"/>
                    <a:lumOff val="35000"/>
                  </a:schemeClr>
                </a:solidFill>
                <a:cs typeface="等线" panose="02010600030101010101" charset="-122"/>
                <a:sym typeface="+mn-ea"/>
              </a:rPr>
              <a:t>对于用户登录来说，用户登录通常不属于系统目标的组成部分，所以有观点认为不能将</a:t>
            </a:r>
            <a:r>
              <a:rPr lang="zh-CN" altLang="en-US" b="1" dirty="0">
                <a:solidFill>
                  <a:schemeClr val="dk1">
                    <a:lumMod val="65000"/>
                    <a:lumOff val="35000"/>
                  </a:schemeClr>
                </a:solidFill>
                <a:cs typeface="等线" panose="02010600030101010101" charset="-122"/>
                <a:sym typeface="+mn-ea"/>
              </a:rPr>
              <a:t>用户登录</a:t>
            </a:r>
            <a:r>
              <a:rPr lang="zh-CN" altLang="en-US" dirty="0">
                <a:solidFill>
                  <a:schemeClr val="dk1">
                    <a:lumMod val="65000"/>
                    <a:lumOff val="35000"/>
                  </a:schemeClr>
                </a:solidFill>
                <a:cs typeface="等线" panose="02010600030101010101" charset="-122"/>
                <a:sym typeface="+mn-ea"/>
              </a:rPr>
              <a:t>定义成系统的一个用例。当然，仍然有很多人将登录定义成他们建模的系统的用例。</a:t>
            </a:r>
            <a:endParaRPr lang="zh-CN" altLang="en-US" dirty="0">
              <a:solidFill>
                <a:schemeClr val="dk1">
                  <a:lumMod val="65000"/>
                  <a:lumOff val="35000"/>
                </a:schemeClr>
              </a:solidFill>
              <a:cs typeface="等线" panose="02010600030101010101" charset="-122"/>
              <a:sym typeface="+mn-ea"/>
            </a:endParaRPr>
          </a:p>
          <a:p>
            <a:pPr lvl="0" indent="457200" algn="l">
              <a:lnSpc>
                <a:spcPct val="150000"/>
              </a:lnSpc>
              <a:buClrTx/>
              <a:buSzTx/>
            </a:pPr>
            <a:r>
              <a:rPr lang="zh-CN" altLang="en-US" dirty="0">
                <a:solidFill>
                  <a:schemeClr val="dk1">
                    <a:lumMod val="65000"/>
                    <a:lumOff val="35000"/>
                  </a:schemeClr>
                </a:solidFill>
                <a:cs typeface="等线" panose="02010600030101010101" charset="-122"/>
                <a:sym typeface="+mn-ea"/>
              </a:rPr>
              <a:t>另一方面，用例建模过程中，建模人员经常</a:t>
            </a:r>
            <a:r>
              <a:rPr lang="zh-CN" altLang="en-US" b="1" dirty="0">
                <a:solidFill>
                  <a:schemeClr val="dk1">
                    <a:lumMod val="65000"/>
                    <a:lumOff val="35000"/>
                  </a:schemeClr>
                </a:solidFill>
                <a:cs typeface="等线" panose="02010600030101010101" charset="-122"/>
                <a:sym typeface="+mn-ea"/>
              </a:rPr>
              <a:t>在太低的层次上定义用例</a:t>
            </a:r>
            <a:r>
              <a:rPr lang="zh-CN" altLang="en-US" dirty="0">
                <a:solidFill>
                  <a:schemeClr val="dk1">
                    <a:lumMod val="65000"/>
                    <a:lumOff val="35000"/>
                  </a:schemeClr>
                </a:solidFill>
                <a:cs typeface="等线" panose="02010600030101010101" charset="-122"/>
                <a:sym typeface="+mn-ea"/>
              </a:rPr>
              <a:t>，也就是说将某个用例中的某个片断（动作子序列、子函数或子任务）定义为用例。但当这些片段可以同时出现在不同的用例中时，把它们抽取出来作为单独的子用例就很有必要了。</a:t>
            </a:r>
            <a:endParaRPr lang="zh-CN" altLang="en-US" dirty="0">
              <a:solidFill>
                <a:schemeClr val="dk1">
                  <a:lumMod val="65000"/>
                  <a:lumOff val="35000"/>
                </a:schemeClr>
              </a:solidFill>
              <a:cs typeface="等线" panose="02010600030101010101" charset="-122"/>
              <a:sym typeface="+mn-ea"/>
            </a:endParaRPr>
          </a:p>
          <a:p>
            <a:pPr lvl="0" indent="457200" algn="l">
              <a:lnSpc>
                <a:spcPct val="150000"/>
              </a:lnSpc>
              <a:buClrTx/>
              <a:buSzTx/>
            </a:pPr>
            <a:endParaRPr lang="zh-CN" altLang="en-US" dirty="0">
              <a:solidFill>
                <a:schemeClr val="dk1">
                  <a:lumMod val="65000"/>
                  <a:lumOff val="35000"/>
                </a:schemeClr>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4.3.6 用例的识别</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518920"/>
            <a:ext cx="7886700" cy="4678680"/>
          </a:xfrm>
        </p:spPr>
        <p:txBody>
          <a:bodyPr vert="horz" lIns="90000" tIns="46800" rIns="90000" bIns="46800" rtlCol="0">
            <a:no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lnSpc>
                <a:spcPct val="150000"/>
              </a:lnSpc>
              <a:buClrTx/>
              <a:buSzTx/>
            </a:pPr>
            <a:r>
              <a:rPr lang="zh-CN" altLang="en-US" dirty="0">
                <a:solidFill>
                  <a:schemeClr val="dk1">
                    <a:lumMod val="65000"/>
                    <a:lumOff val="35000"/>
                  </a:schemeClr>
                </a:solidFill>
                <a:cs typeface="等线" panose="02010600030101010101" charset="-122"/>
                <a:sym typeface="+mn-ea"/>
              </a:rPr>
              <a:t>例如，“用银联卡支付”可能会在多个不同的与支付相关的用例中重复出现，此时就有必要其作为单独的用例来定义了。</a:t>
            </a:r>
            <a:endParaRPr lang="zh-CN" altLang="en-US" dirty="0">
              <a:solidFill>
                <a:schemeClr val="dk1">
                  <a:lumMod val="65000"/>
                  <a:lumOff val="35000"/>
                </a:schemeClr>
              </a:solidFill>
              <a:cs typeface="等线" panose="02010600030101010101" charset="-122"/>
              <a:sym typeface="+mn-ea"/>
            </a:endParaRPr>
          </a:p>
          <a:p>
            <a:pPr lvl="0" indent="457200" algn="l">
              <a:lnSpc>
                <a:spcPct val="150000"/>
              </a:lnSpc>
              <a:buClrTx/>
              <a:buSzTx/>
            </a:pPr>
            <a:r>
              <a:rPr lang="zh-CN" altLang="en-US" dirty="0">
                <a:solidFill>
                  <a:schemeClr val="dk1">
                    <a:lumMod val="65000"/>
                    <a:lumOff val="35000"/>
                  </a:schemeClr>
                </a:solidFill>
                <a:cs typeface="等线" panose="02010600030101010101" charset="-122"/>
                <a:sym typeface="+mn-ea"/>
              </a:rPr>
              <a:t>所以，用例的目的、持续时间和一致性等因素均应该是影响识别用例的重要因素。</a:t>
            </a:r>
            <a:endParaRPr lang="zh-CN" altLang="en-US" dirty="0">
              <a:solidFill>
                <a:schemeClr val="dk1">
                  <a:lumMod val="65000"/>
                  <a:lumOff val="35000"/>
                </a:schemeClr>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4.3.6 用例的识别</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89475"/>
          </a:xfrm>
        </p:spPr>
        <p:txBody>
          <a:bodyPr vert="horz" lIns="90000" tIns="46800" rIns="90000" bIns="46800" rtlCol="0">
            <a:normAutofit lnSpcReduction="20000"/>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dirty="0">
                <a:solidFill>
                  <a:schemeClr val="dk1">
                    <a:lumMod val="65000"/>
                    <a:lumOff val="35000"/>
                  </a:schemeClr>
                </a:solidFill>
                <a:cs typeface="等线" panose="02010600030101010101" charset="-122"/>
                <a:sym typeface="+mn-ea"/>
              </a:rPr>
              <a:t>2．识别用例的步骤</a:t>
            </a:r>
            <a:endParaRPr lang="en-US" altLang="zh-CN" dirty="0">
              <a:solidFill>
                <a:schemeClr val="dk1">
                  <a:lumMod val="65000"/>
                  <a:lumOff val="35000"/>
                </a:schemeClr>
              </a:solidFill>
              <a:cs typeface="等线" panose="02010600030101010101" charset="-122"/>
              <a:sym typeface="+mn-ea"/>
            </a:endParaRPr>
          </a:p>
          <a:p>
            <a:pPr lvl="0" indent="457200" algn="l">
              <a:lnSpc>
                <a:spcPct val="150000"/>
              </a:lnSpc>
              <a:buClrTx/>
              <a:buSzTx/>
            </a:pPr>
            <a:r>
              <a:rPr lang="en-US" altLang="zh-CN" dirty="0">
                <a:solidFill>
                  <a:schemeClr val="dk1">
                    <a:lumMod val="65000"/>
                    <a:lumOff val="35000"/>
                  </a:schemeClr>
                </a:solidFill>
                <a:cs typeface="等线" panose="02010600030101010101" charset="-122"/>
                <a:sym typeface="+mn-ea"/>
              </a:rPr>
              <a:t>定义用例的目的是为了满足主要参与者的用户目标。因此，建模人员可通过如下步骤来识别用例</a:t>
            </a:r>
            <a:r>
              <a:rPr lang="zh-CN" altLang="en-US" dirty="0">
                <a:solidFill>
                  <a:schemeClr val="dk1">
                    <a:lumMod val="65000"/>
                    <a:lumOff val="35000"/>
                  </a:schemeClr>
                </a:solidFill>
                <a:cs typeface="等线" panose="02010600030101010101" charset="-122"/>
                <a:sym typeface="+mn-ea"/>
              </a:rPr>
              <a:t>。</a:t>
            </a:r>
            <a:endParaRPr lang="en-US" altLang="zh-CN" dirty="0">
              <a:solidFill>
                <a:schemeClr val="dk1">
                  <a:lumMod val="65000"/>
                  <a:lumOff val="35000"/>
                </a:schemeClr>
              </a:solidFill>
              <a:cs typeface="等线" panose="02010600030101010101" charset="-122"/>
              <a:sym typeface="+mn-ea"/>
            </a:endParaRPr>
          </a:p>
          <a:p>
            <a:pPr lvl="0" indent="457200" algn="l">
              <a:lnSpc>
                <a:spcPct val="150000"/>
              </a:lnSpc>
              <a:buClrTx/>
              <a:buSzTx/>
            </a:pPr>
            <a:r>
              <a:rPr lang="en-US" altLang="zh-CN" dirty="0">
                <a:solidFill>
                  <a:schemeClr val="dk1">
                    <a:lumMod val="65000"/>
                    <a:lumOff val="35000"/>
                  </a:schemeClr>
                </a:solidFill>
                <a:cs typeface="等线" panose="02010600030101010101" charset="-122"/>
                <a:sym typeface="+mn-ea"/>
              </a:rPr>
              <a:t>（1）确定系统边界：系统边界通常是在问题定义阶段确定的，或者在业务建模时确定的，需求分析时至少要重新认定。</a:t>
            </a:r>
            <a:endParaRPr lang="en-US" altLang="zh-CN" dirty="0">
              <a:solidFill>
                <a:schemeClr val="dk1">
                  <a:lumMod val="65000"/>
                  <a:lumOff val="35000"/>
                </a:schemeClr>
              </a:solidFill>
              <a:cs typeface="等线" panose="02010600030101010101" charset="-122"/>
              <a:sym typeface="+mn-ea"/>
            </a:endParaRPr>
          </a:p>
          <a:p>
            <a:pPr lvl="0" indent="457200" algn="l">
              <a:lnSpc>
                <a:spcPct val="150000"/>
              </a:lnSpc>
              <a:buClrTx/>
              <a:buSzTx/>
            </a:pPr>
            <a:r>
              <a:rPr lang="en-US" altLang="zh-CN" dirty="0">
                <a:solidFill>
                  <a:schemeClr val="dk1">
                    <a:lumMod val="65000"/>
                    <a:lumOff val="35000"/>
                  </a:schemeClr>
                </a:solidFill>
                <a:cs typeface="等线" panose="02010600030101010101" charset="-122"/>
                <a:sym typeface="+mn-ea"/>
              </a:rPr>
              <a:t>（2）识别参与者：找出所有与系统有交互的外部实体，并确定它们与系统的交互。</a:t>
            </a:r>
            <a:endParaRPr lang="en-US" altLang="zh-CN" dirty="0">
              <a:solidFill>
                <a:schemeClr val="dk1">
                  <a:lumMod val="65000"/>
                  <a:lumOff val="35000"/>
                </a:schemeClr>
              </a:solidFill>
              <a:cs typeface="等线" panose="02010600030101010101" charset="-122"/>
              <a:sym typeface="+mn-ea"/>
            </a:endParaRPr>
          </a:p>
          <a:p>
            <a:pPr lvl="0" indent="457200" algn="l">
              <a:lnSpc>
                <a:spcPct val="150000"/>
              </a:lnSpc>
              <a:buClrTx/>
              <a:buSzTx/>
            </a:pPr>
            <a:r>
              <a:rPr lang="en-US" altLang="zh-CN" dirty="0">
                <a:solidFill>
                  <a:schemeClr val="dk1">
                    <a:lumMod val="65000"/>
                    <a:lumOff val="35000"/>
                  </a:schemeClr>
                </a:solidFill>
                <a:cs typeface="等线" panose="02010600030101010101" charset="-122"/>
                <a:sym typeface="+mn-ea"/>
              </a:rPr>
              <a:t>（3）识别用户目标。对每个主要参与者，识别其用户目标。</a:t>
            </a:r>
            <a:endParaRPr lang="en-US" altLang="zh-CN" dirty="0">
              <a:solidFill>
                <a:schemeClr val="dk1">
                  <a:lumMod val="65000"/>
                  <a:lumOff val="35000"/>
                </a:schemeClr>
              </a:solidFill>
              <a:cs typeface="等线" panose="02010600030101010101" charset="-122"/>
              <a:sym typeface="+mn-ea"/>
            </a:endParaRPr>
          </a:p>
          <a:p>
            <a:pPr lvl="0" indent="457200" algn="l">
              <a:lnSpc>
                <a:spcPct val="150000"/>
              </a:lnSpc>
              <a:buClrTx/>
              <a:buSzTx/>
            </a:pPr>
            <a:r>
              <a:rPr lang="en-US" altLang="zh-CN" dirty="0">
                <a:solidFill>
                  <a:schemeClr val="dk1">
                    <a:lumMod val="65000"/>
                    <a:lumOff val="35000"/>
                  </a:schemeClr>
                </a:solidFill>
                <a:cs typeface="等线" panose="02010600030101010101" charset="-122"/>
                <a:sym typeface="+mn-ea"/>
              </a:rPr>
              <a:t>（4）根据用户目标定义用例，并用用户目标名来命名用例。</a:t>
            </a:r>
            <a:endParaRPr lang="en-US" altLang="zh-CN" dirty="0">
              <a:solidFill>
                <a:schemeClr val="dk1">
                  <a:lumMod val="65000"/>
                  <a:lumOff val="35000"/>
                </a:schemeClr>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4.3.6 用例的识别</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lnSpc>
                <a:spcPct val="150000"/>
              </a:lnSpc>
              <a:buClrTx/>
              <a:buSzTx/>
            </a:pPr>
            <a:r>
              <a:rPr lang="zh-CN" altLang="en-US" dirty="0">
                <a:solidFill>
                  <a:schemeClr val="dk1">
                    <a:lumMod val="65000"/>
                    <a:lumOff val="35000"/>
                  </a:schemeClr>
                </a:solidFill>
                <a:cs typeface="等线" panose="02010600030101010101" charset="-122"/>
                <a:sym typeface="+mn-ea"/>
              </a:rPr>
              <a:t>例如，对POS系统而言，处于这个系统之外的所有事物都是系统外部，包括出纳员和支付授权服务等等。首先定义系统外部的主要参与者和次要参与者。识别出外部的参与者，系统的边界就变得很清晰了。例如，对POS系统是否应该负责支付授权这个问题?答案当然是否定的，因为存在一个外部支付授权服务参与者。</a:t>
            </a:r>
            <a:endParaRPr lang="zh-CN" altLang="en-US" dirty="0">
              <a:solidFill>
                <a:schemeClr val="dk1">
                  <a:lumMod val="65000"/>
                  <a:lumOff val="35000"/>
                </a:schemeClr>
              </a:solidFill>
              <a:cs typeface="等线" panose="02010600030101010101" charset="-122"/>
              <a:sym typeface="+mn-ea"/>
            </a:endParaRPr>
          </a:p>
          <a:p>
            <a:pPr lvl="0" indent="457200" algn="l">
              <a:lnSpc>
                <a:spcPct val="150000"/>
              </a:lnSpc>
              <a:buClrTx/>
              <a:buSzTx/>
            </a:pPr>
            <a:r>
              <a:rPr lang="zh-CN" altLang="en-US" dirty="0">
                <a:solidFill>
                  <a:schemeClr val="dk1">
                    <a:lumMod val="65000"/>
                    <a:lumOff val="35000"/>
                  </a:schemeClr>
                </a:solidFill>
                <a:cs typeface="等线" panose="02010600030101010101" charset="-122"/>
                <a:sym typeface="+mn-ea"/>
              </a:rPr>
              <a:t>主要参与者的目标是通过使用</a:t>
            </a:r>
            <a:r>
              <a:rPr lang="en-US" altLang="zh-CN" dirty="0">
                <a:solidFill>
                  <a:schemeClr val="dk1">
                    <a:lumMod val="65000"/>
                    <a:lumOff val="35000"/>
                  </a:schemeClr>
                </a:solidFill>
                <a:cs typeface="等线" panose="02010600030101010101" charset="-122"/>
                <a:sym typeface="+mn-ea"/>
              </a:rPr>
              <a:t>POS</a:t>
            </a:r>
            <a:r>
              <a:rPr lang="zh-CN" altLang="en-US" dirty="0">
                <a:solidFill>
                  <a:schemeClr val="dk1">
                    <a:lumMod val="65000"/>
                    <a:lumOff val="35000"/>
                  </a:schemeClr>
                </a:solidFill>
                <a:cs typeface="等线" panose="02010600030101010101" charset="-122"/>
                <a:sym typeface="+mn-ea"/>
              </a:rPr>
              <a:t>机系统提供的服务而使得用户目标被实现，次要参与者是用来给系统提供某些服务的。例如</a:t>
            </a:r>
            <a:r>
              <a:rPr lang="en-US" altLang="zh-CN" dirty="0">
                <a:solidFill>
                  <a:schemeClr val="dk1">
                    <a:lumMod val="65000"/>
                    <a:lumOff val="35000"/>
                  </a:schemeClr>
                </a:solidFill>
                <a:cs typeface="等线" panose="02010600030101010101" charset="-122"/>
                <a:sym typeface="+mn-ea"/>
              </a:rPr>
              <a:t>POS</a:t>
            </a:r>
            <a:r>
              <a:rPr lang="zh-CN" altLang="en-US" dirty="0">
                <a:solidFill>
                  <a:schemeClr val="dk1">
                    <a:lumMod val="65000"/>
                    <a:lumOff val="35000"/>
                  </a:schemeClr>
                </a:solidFill>
                <a:cs typeface="等线" panose="02010600030101010101" charset="-122"/>
                <a:sym typeface="+mn-ea"/>
              </a:rPr>
              <a:t>机的参数设置功能。</a:t>
            </a:r>
            <a:endParaRPr lang="zh-CN" altLang="en-US" dirty="0">
              <a:solidFill>
                <a:schemeClr val="dk1">
                  <a:lumMod val="65000"/>
                  <a:lumOff val="35000"/>
                </a:schemeClr>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4.4 用例模型的建模方法</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lnSpc>
                <a:spcPct val="150000"/>
              </a:lnSpc>
              <a:buClrTx/>
              <a:buSzTx/>
            </a:pPr>
            <a:r>
              <a:rPr lang="zh-CN" altLang="zh-CN" dirty="0">
                <a:solidFill>
                  <a:schemeClr val="dk1">
                    <a:lumMod val="65000"/>
                    <a:lumOff val="35000"/>
                  </a:schemeClr>
                </a:solidFill>
                <a:sym typeface="+mn-ea"/>
              </a:rPr>
              <a:t>一个良好的用例模型是客户和开发人员之间进行有效交流和沟通的基础，也是开发人员理解系统和进一步设计和实现目标系统的基础。其重要的原因是用例模型代表了用户的观点，或者说代表了用户对目标系统的需求。这使得用例具有很强的客观性和交流性，但由于用例中的动作序列又通常是由人设计出来的，因此用例同时还具有很强的主观性和设计性，大多数情况下，模型中的动作序列并不是事前就已经存在的。所以，建模过程中，分析人员与用户之间的充分合作也是项目成功的重要基础。</a:t>
            </a:r>
            <a:endParaRPr lang="zh-CN" altLang="zh-CN" dirty="0">
              <a:solidFill>
                <a:schemeClr val="dk1">
                  <a:lumMod val="65000"/>
                  <a:lumOff val="35000"/>
                </a:schemeClr>
              </a:solidFill>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4.1 用例图的基本概念</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456300" y="1490400"/>
            <a:ext cx="8226900" cy="4759200"/>
          </a:xfrm>
        </p:spPr>
        <p:txBody>
          <a:bodyPr vert="horz" lIns="90000" tIns="46800" rIns="90000" bIns="46800" rtlCol="0">
            <a:no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lnSpc>
                <a:spcPct val="150000"/>
              </a:lnSpc>
              <a:buClrTx/>
              <a:buSzTx/>
            </a:pPr>
            <a:r>
              <a:rPr lang="en-US" altLang="zh-CN" dirty="0">
                <a:solidFill>
                  <a:schemeClr val="dk1">
                    <a:lumMod val="65000"/>
                    <a:lumOff val="35000"/>
                  </a:schemeClr>
                </a:solidFill>
                <a:sym typeface="+mn-ea"/>
              </a:rPr>
              <a:t>4 </a:t>
            </a:r>
            <a:r>
              <a:rPr lang="zh-CN" altLang="en-US" dirty="0">
                <a:solidFill>
                  <a:schemeClr val="dk1">
                    <a:lumMod val="65000"/>
                    <a:lumOff val="35000"/>
                  </a:schemeClr>
                </a:solidFill>
                <a:sym typeface="+mn-ea"/>
              </a:rPr>
              <a:t>子系统</a:t>
            </a:r>
            <a:endParaRPr lang="en-US" altLang="zh-CN" dirty="0">
              <a:solidFill>
                <a:schemeClr val="dk1">
                  <a:lumMod val="65000"/>
                  <a:lumOff val="35000"/>
                </a:schemeClr>
              </a:solidFill>
              <a:sym typeface="+mn-ea"/>
            </a:endParaRPr>
          </a:p>
          <a:p>
            <a:pPr lvl="0" indent="457200" algn="l">
              <a:lnSpc>
                <a:spcPct val="150000"/>
              </a:lnSpc>
              <a:buClrTx/>
              <a:buSzTx/>
            </a:pPr>
            <a:r>
              <a:rPr lang="zh-CN" altLang="zh-CN" dirty="0">
                <a:solidFill>
                  <a:schemeClr val="dk1">
                    <a:lumMod val="65000"/>
                    <a:lumOff val="35000"/>
                  </a:schemeClr>
                </a:solidFill>
                <a:sym typeface="+mn-ea"/>
              </a:rPr>
              <a:t>如果一个系统的所有构成要素都是另一个系统的组成部分，则这个系统就是后一个系统的子系统。</a:t>
            </a:r>
            <a:endParaRPr lang="zh-CN" altLang="zh-CN" dirty="0">
              <a:solidFill>
                <a:schemeClr val="dk1">
                  <a:lumMod val="65000"/>
                  <a:lumOff val="35000"/>
                </a:schemeClr>
              </a:solidFill>
              <a:sym typeface="+mn-ea"/>
            </a:endParaRPr>
          </a:p>
          <a:p>
            <a:pPr lvl="0" indent="457200" algn="l">
              <a:lnSpc>
                <a:spcPct val="150000"/>
              </a:lnSpc>
              <a:buClrTx/>
              <a:buSzTx/>
            </a:pPr>
            <a:endParaRPr lang="zh-CN" altLang="zh-CN" dirty="0">
              <a:solidFill>
                <a:schemeClr val="dk1">
                  <a:lumMod val="65000"/>
                  <a:lumOff val="35000"/>
                </a:schemeClr>
              </a:solidFill>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4.4 用例模型的建模方法</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lnSpc>
                <a:spcPct val="150000"/>
              </a:lnSpc>
              <a:buClrTx/>
              <a:buSzTx/>
            </a:pPr>
            <a:r>
              <a:rPr lang="zh-CN" altLang="zh-CN" dirty="0">
                <a:solidFill>
                  <a:schemeClr val="dk1">
                    <a:lumMod val="65000"/>
                    <a:lumOff val="35000"/>
                  </a:schemeClr>
                </a:solidFill>
                <a:sym typeface="+mn-ea"/>
              </a:rPr>
              <a:t>用例建模时，应注意如下几个问题：</a:t>
            </a:r>
            <a:endParaRPr lang="zh-CN" altLang="zh-CN" dirty="0">
              <a:solidFill>
                <a:schemeClr val="dk1">
                  <a:lumMod val="65000"/>
                  <a:lumOff val="35000"/>
                </a:schemeClr>
              </a:solidFill>
              <a:sym typeface="+mn-ea"/>
            </a:endParaRPr>
          </a:p>
          <a:p>
            <a:pPr lvl="0" indent="457200" algn="l">
              <a:lnSpc>
                <a:spcPct val="150000"/>
              </a:lnSpc>
              <a:buClrTx/>
              <a:buSzTx/>
            </a:pPr>
            <a:r>
              <a:rPr lang="zh-CN" altLang="zh-CN" dirty="0">
                <a:solidFill>
                  <a:schemeClr val="dk1">
                    <a:lumMod val="65000"/>
                    <a:lumOff val="35000"/>
                  </a:schemeClr>
                </a:solidFill>
                <a:sym typeface="+mn-ea"/>
              </a:rPr>
              <a:t>1.用例的可读性</a:t>
            </a:r>
            <a:endParaRPr lang="zh-CN" altLang="zh-CN" dirty="0">
              <a:solidFill>
                <a:schemeClr val="dk1">
                  <a:lumMod val="65000"/>
                  <a:lumOff val="35000"/>
                </a:schemeClr>
              </a:solidFill>
              <a:sym typeface="+mn-ea"/>
            </a:endParaRPr>
          </a:p>
          <a:p>
            <a:pPr lvl="0" indent="457200" algn="l">
              <a:lnSpc>
                <a:spcPct val="150000"/>
              </a:lnSpc>
              <a:buClrTx/>
              <a:buSzTx/>
            </a:pPr>
            <a:r>
              <a:rPr lang="zh-CN" altLang="zh-CN" dirty="0">
                <a:solidFill>
                  <a:schemeClr val="dk1">
                    <a:lumMod val="65000"/>
                    <a:lumOff val="35000"/>
                  </a:schemeClr>
                </a:solidFill>
                <a:sym typeface="+mn-ea"/>
              </a:rPr>
              <a:t>好的用例应该易于阅读理解，晦涩难懂的用例不仅影响阅读，还会进一步影响项目的进度和质量。</a:t>
            </a:r>
            <a:endParaRPr lang="zh-CN" altLang="zh-CN" dirty="0">
              <a:solidFill>
                <a:schemeClr val="dk1">
                  <a:lumMod val="65000"/>
                  <a:lumOff val="35000"/>
                </a:schemeClr>
              </a:solidFill>
              <a:sym typeface="+mn-ea"/>
            </a:endParaRPr>
          </a:p>
          <a:p>
            <a:pPr lvl="0" indent="457200" algn="l">
              <a:lnSpc>
                <a:spcPct val="150000"/>
              </a:lnSpc>
              <a:buClrTx/>
              <a:buSzTx/>
            </a:pPr>
            <a:r>
              <a:rPr lang="zh-CN" altLang="zh-CN" dirty="0">
                <a:solidFill>
                  <a:schemeClr val="dk1">
                    <a:lumMod val="65000"/>
                    <a:lumOff val="35000"/>
                  </a:schemeClr>
                </a:solidFill>
                <a:sym typeface="+mn-ea"/>
              </a:rPr>
              <a:t>例如，应使用动词或动词开头的短语对用例命名。用例的名字应尽可能简短，用词准确。</a:t>
            </a:r>
            <a:endParaRPr lang="zh-CN" altLang="zh-CN" dirty="0">
              <a:solidFill>
                <a:schemeClr val="dk1">
                  <a:lumMod val="65000"/>
                  <a:lumOff val="35000"/>
                </a:schemeClr>
              </a:solidFill>
              <a:sym typeface="+mn-ea"/>
            </a:endParaRPr>
          </a:p>
          <a:p>
            <a:pPr lvl="0" indent="457200" algn="l">
              <a:lnSpc>
                <a:spcPct val="150000"/>
              </a:lnSpc>
              <a:buClrTx/>
              <a:buSzTx/>
            </a:pPr>
            <a:endParaRPr lang="zh-CN" altLang="zh-CN" dirty="0">
              <a:solidFill>
                <a:schemeClr val="dk1">
                  <a:lumMod val="65000"/>
                  <a:lumOff val="35000"/>
                </a:schemeClr>
              </a:solidFill>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4.4 用例模型的建模方法</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lnSpc>
                <a:spcPct val="150000"/>
              </a:lnSpc>
              <a:buClrTx/>
              <a:buSzTx/>
            </a:pPr>
            <a:r>
              <a:rPr lang="zh-CN" altLang="zh-CN" dirty="0">
                <a:solidFill>
                  <a:schemeClr val="dk1">
                    <a:lumMod val="65000"/>
                    <a:lumOff val="35000"/>
                  </a:schemeClr>
                </a:solidFill>
                <a:sym typeface="+mn-ea"/>
              </a:rPr>
              <a:t>用例建模时，应注意如下几个问题：</a:t>
            </a:r>
            <a:endParaRPr lang="zh-CN" altLang="zh-CN" dirty="0">
              <a:solidFill>
                <a:schemeClr val="dk1">
                  <a:lumMod val="65000"/>
                  <a:lumOff val="35000"/>
                </a:schemeClr>
              </a:solidFill>
              <a:sym typeface="+mn-ea"/>
            </a:endParaRPr>
          </a:p>
          <a:p>
            <a:pPr lvl="0" indent="457200" algn="l">
              <a:lnSpc>
                <a:spcPct val="150000"/>
              </a:lnSpc>
              <a:buClrTx/>
              <a:buSzTx/>
            </a:pPr>
            <a:r>
              <a:rPr lang="zh-CN" altLang="zh-CN" dirty="0">
                <a:solidFill>
                  <a:schemeClr val="dk1">
                    <a:lumMod val="65000"/>
                    <a:lumOff val="35000"/>
                  </a:schemeClr>
                </a:solidFill>
                <a:sym typeface="+mn-ea"/>
              </a:rPr>
              <a:t>对于用例的前置条件、后置条件、交换消息、动作序列、交换数据及非功能性需求等方面内容，可使用文本描述，文字尽可能简短、清晰和准确，必要时可辅助图形方式描述。</a:t>
            </a:r>
            <a:endParaRPr lang="zh-CN" altLang="zh-CN" dirty="0">
              <a:solidFill>
                <a:schemeClr val="dk1">
                  <a:lumMod val="65000"/>
                  <a:lumOff val="35000"/>
                </a:schemeClr>
              </a:solidFill>
              <a:sym typeface="+mn-ea"/>
            </a:endParaRPr>
          </a:p>
          <a:p>
            <a:pPr lvl="0" indent="457200" algn="l">
              <a:lnSpc>
                <a:spcPct val="150000"/>
              </a:lnSpc>
              <a:buClrTx/>
              <a:buSzTx/>
            </a:pPr>
            <a:r>
              <a:rPr lang="zh-CN" altLang="zh-CN" dirty="0">
                <a:solidFill>
                  <a:schemeClr val="dk1">
                    <a:lumMod val="65000"/>
                    <a:lumOff val="35000"/>
                  </a:schemeClr>
                </a:solidFill>
                <a:sym typeface="+mn-ea"/>
              </a:rPr>
              <a:t>用例中使用文本方式描述的内容，应该从参与者的角度同时用主动语态来编写，这种方式与用例所代表的用户观点相一致，使用例更易于阅读和理解。</a:t>
            </a:r>
            <a:endParaRPr lang="zh-CN" altLang="zh-CN" dirty="0">
              <a:solidFill>
                <a:schemeClr val="dk1">
                  <a:lumMod val="65000"/>
                  <a:lumOff val="35000"/>
                </a:schemeClr>
              </a:solidFill>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4.4 用例模型的建模方法</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defTabSz="685800">
              <a:lnSpc>
                <a:spcPct val="150000"/>
              </a:lnSpc>
              <a:buClrTx/>
              <a:buSzTx/>
            </a:pPr>
            <a:r>
              <a:rPr lang="zh-CN" altLang="zh-CN" dirty="0">
                <a:solidFill>
                  <a:schemeClr val="dk1">
                    <a:lumMod val="65000"/>
                    <a:lumOff val="35000"/>
                  </a:schemeClr>
                </a:solidFill>
                <a:sym typeface="+mn-ea"/>
              </a:rPr>
              <a:t>2. 应编写详细的场景文本，而不是仅仅笼统地描述系统的功能需求。</a:t>
            </a:r>
            <a:endParaRPr lang="zh-CN" altLang="zh-CN" dirty="0">
              <a:solidFill>
                <a:schemeClr val="dk1">
                  <a:lumMod val="65000"/>
                  <a:lumOff val="35000"/>
                </a:schemeClr>
              </a:solidFill>
              <a:sym typeface="+mn-ea"/>
            </a:endParaRPr>
          </a:p>
          <a:p>
            <a:pPr lvl="0" indent="457200" algn="l" defTabSz="685800">
              <a:lnSpc>
                <a:spcPct val="150000"/>
              </a:lnSpc>
              <a:buClrTx/>
              <a:buSzTx/>
            </a:pPr>
            <a:r>
              <a:rPr lang="zh-CN" altLang="zh-CN" dirty="0">
                <a:solidFill>
                  <a:schemeClr val="dk1">
                    <a:lumMod val="65000"/>
                    <a:lumOff val="35000"/>
                  </a:schemeClr>
                </a:solidFill>
                <a:sym typeface="+mn-ea"/>
              </a:rPr>
              <a:t>用例需要描述的不仅仅参与者的目的，重要的是还要描述参与者与系统之间的交互过程，这样的用例描述更有助于发现系统中的类或对象，对项目后期的设计和实现目才是有积极意义的。</a:t>
            </a:r>
            <a:endParaRPr lang="zh-CN" altLang="zh-CN" dirty="0">
              <a:solidFill>
                <a:schemeClr val="dk1">
                  <a:lumMod val="65000"/>
                  <a:lumOff val="35000"/>
                </a:schemeClr>
              </a:solidFill>
              <a:sym typeface="+mn-ea"/>
            </a:endParaRPr>
          </a:p>
          <a:p>
            <a:pPr lvl="0" indent="457200" algn="l" defTabSz="685800">
              <a:lnSpc>
                <a:spcPct val="150000"/>
              </a:lnSpc>
              <a:buClrTx/>
              <a:buSzTx/>
            </a:pPr>
            <a:r>
              <a:rPr lang="zh-CN" altLang="zh-CN" dirty="0">
                <a:solidFill>
                  <a:schemeClr val="dk1">
                    <a:lumMod val="65000"/>
                    <a:lumOff val="35000"/>
                  </a:schemeClr>
                </a:solidFill>
                <a:sym typeface="+mn-ea"/>
              </a:rPr>
              <a:t>例如，图书馆系统中的“借书”用例描述的读者借书过程，它描述了图书管理员完成图书借阅的交互过程。</a:t>
            </a:r>
            <a:endParaRPr lang="zh-CN" altLang="zh-CN" dirty="0">
              <a:solidFill>
                <a:schemeClr val="dk1">
                  <a:lumMod val="65000"/>
                  <a:lumOff val="35000"/>
                </a:schemeClr>
              </a:solidFill>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4.4 用例模型的建模方法</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defTabSz="685800">
              <a:lnSpc>
                <a:spcPct val="150000"/>
              </a:lnSpc>
              <a:buClrTx/>
              <a:buSzTx/>
            </a:pPr>
            <a:r>
              <a:rPr lang="zh-CN" altLang="zh-CN" dirty="0">
                <a:solidFill>
                  <a:schemeClr val="dk1">
                    <a:lumMod val="65000"/>
                    <a:lumOff val="35000"/>
                  </a:schemeClr>
                </a:solidFill>
                <a:sym typeface="+mn-ea"/>
              </a:rPr>
              <a:t>3.用例描述不过多地描述类和数据规约</a:t>
            </a:r>
            <a:endParaRPr lang="zh-CN" altLang="zh-CN" dirty="0">
              <a:solidFill>
                <a:schemeClr val="dk1">
                  <a:lumMod val="65000"/>
                  <a:lumOff val="35000"/>
                </a:schemeClr>
              </a:solidFill>
              <a:sym typeface="+mn-ea"/>
            </a:endParaRPr>
          </a:p>
          <a:p>
            <a:pPr lvl="0" indent="457200" algn="l" defTabSz="685800">
              <a:lnSpc>
                <a:spcPct val="150000"/>
              </a:lnSpc>
              <a:buClrTx/>
              <a:buSzTx/>
            </a:pPr>
            <a:r>
              <a:rPr lang="zh-CN" altLang="zh-CN" dirty="0">
                <a:solidFill>
                  <a:schemeClr val="dk1">
                    <a:lumMod val="65000"/>
                    <a:lumOff val="35000"/>
                  </a:schemeClr>
                </a:solidFill>
                <a:sym typeface="+mn-ea"/>
              </a:rPr>
              <a:t>在用例建模阶段，建模人员往往只引用概念模型中描述的类，而不需要过于详细对类和数据建模。</a:t>
            </a:r>
            <a:endParaRPr lang="zh-CN" altLang="zh-CN" dirty="0">
              <a:solidFill>
                <a:schemeClr val="dk1">
                  <a:lumMod val="65000"/>
                  <a:lumOff val="35000"/>
                </a:schemeClr>
              </a:solidFill>
              <a:sym typeface="+mn-ea"/>
            </a:endParaRPr>
          </a:p>
          <a:p>
            <a:pPr lvl="0" indent="457200" algn="l" defTabSz="685800">
              <a:lnSpc>
                <a:spcPct val="150000"/>
              </a:lnSpc>
              <a:buClrTx/>
              <a:buSzTx/>
            </a:pPr>
            <a:r>
              <a:rPr lang="zh-CN" altLang="zh-CN" dirty="0">
                <a:solidFill>
                  <a:schemeClr val="dk1">
                    <a:lumMod val="65000"/>
                    <a:lumOff val="35000"/>
                  </a:schemeClr>
                </a:solidFill>
                <a:sym typeface="+mn-ea"/>
              </a:rPr>
              <a:t>例如，图书馆系统中的“借书”用例中，就可能包括了“读者”、“图书”、“图书管理员”和“借阅记录”等概念，在用例建模阶段，这些概念将仅使用概念模型来加以描述，而不去建模这些元素的过多技术细节。</a:t>
            </a:r>
            <a:endParaRPr lang="zh-CN" altLang="zh-CN" dirty="0">
              <a:solidFill>
                <a:schemeClr val="dk1">
                  <a:lumMod val="65000"/>
                  <a:lumOff val="35000"/>
                </a:schemeClr>
              </a:solidFill>
              <a:sym typeface="+mn-ea"/>
            </a:endParaRPr>
          </a:p>
          <a:p>
            <a:pPr lvl="0" indent="457200" algn="l" defTabSz="685800">
              <a:lnSpc>
                <a:spcPct val="150000"/>
              </a:lnSpc>
              <a:buClrTx/>
              <a:buSzTx/>
            </a:pPr>
            <a:endParaRPr lang="zh-CN" altLang="zh-CN" dirty="0">
              <a:solidFill>
                <a:schemeClr val="dk1">
                  <a:lumMod val="65000"/>
                  <a:lumOff val="35000"/>
                </a:schemeClr>
              </a:solidFill>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4.4 用例模型的建模方法</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defTabSz="685800">
              <a:lnSpc>
                <a:spcPct val="150000"/>
              </a:lnSpc>
              <a:buClrTx/>
              <a:buSzTx/>
            </a:pPr>
            <a:r>
              <a:rPr lang="zh-CN" altLang="zh-CN" dirty="0">
                <a:solidFill>
                  <a:schemeClr val="dk1">
                    <a:lumMod val="65000"/>
                    <a:lumOff val="35000"/>
                  </a:schemeClr>
                </a:solidFill>
                <a:sym typeface="+mn-ea"/>
              </a:rPr>
              <a:t>4. 选择或创建合适的用例模板</a:t>
            </a:r>
            <a:endParaRPr lang="zh-CN" altLang="zh-CN" dirty="0">
              <a:solidFill>
                <a:schemeClr val="dk1">
                  <a:lumMod val="65000"/>
                  <a:lumOff val="35000"/>
                </a:schemeClr>
              </a:solidFill>
              <a:sym typeface="+mn-ea"/>
            </a:endParaRPr>
          </a:p>
          <a:p>
            <a:pPr lvl="0" indent="457200" algn="l" defTabSz="685800">
              <a:lnSpc>
                <a:spcPct val="150000"/>
              </a:lnSpc>
              <a:buClrTx/>
              <a:buSzTx/>
            </a:pPr>
            <a:r>
              <a:rPr lang="zh-CN" altLang="zh-CN" dirty="0">
                <a:solidFill>
                  <a:schemeClr val="dk1">
                    <a:lumMod val="65000"/>
                    <a:lumOff val="35000"/>
                  </a:schemeClr>
                </a:solidFill>
                <a:sym typeface="+mn-ea"/>
              </a:rPr>
              <a:t>用例通常包括了相当数量的信息，使用合适的模板可以使建模人员比较容易地记录这些信息，并且这样的记录格式有助于对用例的修改、评审和进一步使用。不同的团队甚至不同的项目类型都可以有不同的用例模板。</a:t>
            </a:r>
            <a:endParaRPr lang="zh-CN" altLang="zh-CN" dirty="0">
              <a:solidFill>
                <a:schemeClr val="dk1">
                  <a:lumMod val="65000"/>
                  <a:lumOff val="35000"/>
                </a:schemeClr>
              </a:solidFill>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4.4 用例模型的建模方法</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defTabSz="685800">
              <a:lnSpc>
                <a:spcPct val="150000"/>
              </a:lnSpc>
              <a:buClrTx/>
              <a:buSzTx/>
            </a:pPr>
            <a:r>
              <a:rPr lang="zh-CN" altLang="zh-CN" dirty="0">
                <a:solidFill>
                  <a:schemeClr val="dk1">
                    <a:lumMod val="65000"/>
                    <a:lumOff val="35000"/>
                  </a:schemeClr>
                </a:solidFill>
                <a:sym typeface="+mn-ea"/>
              </a:rPr>
              <a:t>5）系统是否在哪些预定的时刻会有某些事件自动发生？</a:t>
            </a:r>
            <a:endParaRPr lang="zh-CN" altLang="zh-CN" dirty="0">
              <a:solidFill>
                <a:schemeClr val="dk1">
                  <a:lumMod val="65000"/>
                  <a:lumOff val="35000"/>
                </a:schemeClr>
              </a:solidFill>
              <a:sym typeface="+mn-ea"/>
            </a:endParaRPr>
          </a:p>
          <a:p>
            <a:pPr lvl="0" indent="457200" algn="l" defTabSz="685800">
              <a:lnSpc>
                <a:spcPct val="150000"/>
              </a:lnSpc>
              <a:buClrTx/>
              <a:buSzTx/>
            </a:pPr>
            <a:r>
              <a:rPr lang="zh-CN" altLang="zh-CN" dirty="0">
                <a:solidFill>
                  <a:schemeClr val="dk1">
                    <a:lumMod val="65000"/>
                    <a:lumOff val="35000"/>
                  </a:schemeClr>
                </a:solidFill>
                <a:sym typeface="+mn-ea"/>
              </a:rPr>
              <a:t>当系统是在某些预定时刻会发生某些事件时，就需要时间的响应者。这些响应者就有可能是系统的参与者。</a:t>
            </a:r>
            <a:endParaRPr lang="zh-CN" altLang="zh-CN" dirty="0">
              <a:solidFill>
                <a:schemeClr val="dk1">
                  <a:lumMod val="65000"/>
                  <a:lumOff val="35000"/>
                </a:schemeClr>
              </a:solidFill>
              <a:sym typeface="+mn-ea"/>
            </a:endParaRPr>
          </a:p>
          <a:p>
            <a:pPr lvl="0" indent="457200" algn="l" defTabSz="685800">
              <a:lnSpc>
                <a:spcPct val="150000"/>
              </a:lnSpc>
              <a:buClrTx/>
              <a:buSzTx/>
            </a:pPr>
            <a:r>
              <a:rPr lang="zh-CN" altLang="zh-CN" dirty="0">
                <a:solidFill>
                  <a:schemeClr val="dk1">
                    <a:lumMod val="65000"/>
                    <a:lumOff val="35000"/>
                  </a:schemeClr>
                </a:solidFill>
                <a:sym typeface="+mn-ea"/>
              </a:rPr>
              <a:t>6）系统需要响应哪些外部事件？如何响应？</a:t>
            </a:r>
            <a:endParaRPr lang="zh-CN" altLang="zh-CN" dirty="0">
              <a:solidFill>
                <a:schemeClr val="dk1">
                  <a:lumMod val="65000"/>
                  <a:lumOff val="35000"/>
                </a:schemeClr>
              </a:solidFill>
              <a:sym typeface="+mn-ea"/>
            </a:endParaRPr>
          </a:p>
          <a:p>
            <a:pPr lvl="0" indent="457200" algn="l" defTabSz="685800">
              <a:lnSpc>
                <a:spcPct val="150000"/>
              </a:lnSpc>
              <a:buClrTx/>
              <a:buSzTx/>
            </a:pPr>
            <a:r>
              <a:rPr lang="zh-CN" altLang="zh-CN" dirty="0">
                <a:solidFill>
                  <a:schemeClr val="dk1">
                    <a:lumMod val="65000"/>
                    <a:lumOff val="35000"/>
                  </a:schemeClr>
                </a:solidFill>
                <a:sym typeface="+mn-ea"/>
              </a:rPr>
              <a:t>当系统需要响应哪些外部事件时，这些外部事件的发起者就有可能是系统的参与者。这些事件的相应方式就决定了这种参与者与系统的交互方式。</a:t>
            </a:r>
            <a:endParaRPr lang="zh-CN" altLang="zh-CN" dirty="0">
              <a:solidFill>
                <a:schemeClr val="dk1">
                  <a:lumMod val="65000"/>
                  <a:lumOff val="35000"/>
                </a:schemeClr>
              </a:solidFill>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4.4 用例模型的建模方法</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fontScale="90000"/>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lnSpc>
                <a:spcPct val="150000"/>
              </a:lnSpc>
              <a:buClrTx/>
              <a:buSzTx/>
            </a:pPr>
            <a:r>
              <a:rPr lang="zh-CN" altLang="zh-CN" dirty="0">
                <a:solidFill>
                  <a:schemeClr val="dk1">
                    <a:lumMod val="65000"/>
                    <a:lumOff val="35000"/>
                  </a:schemeClr>
                </a:solidFill>
                <a:sym typeface="+mn-ea"/>
              </a:rPr>
              <a:t>7.不要忽视可选流的建模</a:t>
            </a:r>
            <a:endParaRPr lang="zh-CN" altLang="zh-CN" dirty="0">
              <a:solidFill>
                <a:schemeClr val="dk1">
                  <a:lumMod val="65000"/>
                  <a:lumOff val="35000"/>
                </a:schemeClr>
              </a:solidFill>
              <a:sym typeface="+mn-ea"/>
            </a:endParaRPr>
          </a:p>
          <a:p>
            <a:pPr lvl="0" indent="457200" algn="l">
              <a:lnSpc>
                <a:spcPct val="150000"/>
              </a:lnSpc>
              <a:buClrTx/>
              <a:buSzTx/>
            </a:pPr>
            <a:r>
              <a:rPr lang="zh-CN" altLang="zh-CN" dirty="0">
                <a:solidFill>
                  <a:schemeClr val="dk1">
                    <a:lumMod val="65000"/>
                    <a:lumOff val="35000"/>
                  </a:schemeClr>
                </a:solidFill>
                <a:sym typeface="+mn-ea"/>
              </a:rPr>
              <a:t>用例模型中的可选流是为了描述交互过程中各种可能出现的特殊情况以及相应的处理逻辑，如业务逻辑错误和系统异常等。这些可选流对后面的系统设计是非常重要的，因此不要忽略用例中可选流的建模，事实上，可选流的建模也是用例建模的重要组成部分。</a:t>
            </a:r>
            <a:endParaRPr lang="zh-CN" altLang="zh-CN" dirty="0">
              <a:solidFill>
                <a:schemeClr val="dk1">
                  <a:lumMod val="65000"/>
                  <a:lumOff val="35000"/>
                </a:schemeClr>
              </a:solidFill>
              <a:sym typeface="+mn-ea"/>
            </a:endParaRPr>
          </a:p>
          <a:p>
            <a:pPr lvl="0" indent="457200" algn="l">
              <a:lnSpc>
                <a:spcPct val="150000"/>
              </a:lnSpc>
              <a:buClrTx/>
              <a:buSzTx/>
            </a:pPr>
            <a:r>
              <a:rPr lang="zh-CN" altLang="zh-CN" dirty="0">
                <a:solidFill>
                  <a:schemeClr val="dk1">
                    <a:lumMod val="65000"/>
                    <a:lumOff val="35000"/>
                  </a:schemeClr>
                </a:solidFill>
                <a:sym typeface="+mn-ea"/>
              </a:rPr>
              <a:t>8.不要过分关注用例之间的包含关系和扩充关系的区别</a:t>
            </a:r>
            <a:endParaRPr lang="zh-CN" altLang="zh-CN" dirty="0">
              <a:solidFill>
                <a:schemeClr val="dk1">
                  <a:lumMod val="65000"/>
                  <a:lumOff val="35000"/>
                </a:schemeClr>
              </a:solidFill>
              <a:sym typeface="+mn-ea"/>
            </a:endParaRPr>
          </a:p>
          <a:p>
            <a:pPr lvl="0" indent="457200" algn="l">
              <a:lnSpc>
                <a:spcPct val="150000"/>
              </a:lnSpc>
              <a:buClrTx/>
              <a:buSzTx/>
            </a:pPr>
            <a:r>
              <a:rPr lang="zh-CN" altLang="zh-CN" dirty="0">
                <a:solidFill>
                  <a:schemeClr val="dk1">
                    <a:lumMod val="65000"/>
                    <a:lumOff val="35000"/>
                  </a:schemeClr>
                </a:solidFill>
                <a:sym typeface="+mn-ea"/>
              </a:rPr>
              <a:t>用例的包含关系和扩充关系的使用并没有太重要的本质区别，很多情况下这仅仅是一个选择问题，到了设计或实现阶段就会有更多的背景知识帮助你做出正确的决策。</a:t>
            </a:r>
            <a:endParaRPr lang="zh-CN" altLang="zh-CN" dirty="0">
              <a:solidFill>
                <a:schemeClr val="dk1">
                  <a:lumMod val="65000"/>
                  <a:lumOff val="35000"/>
                </a:schemeClr>
              </a:solidFill>
              <a:sym typeface="+mn-ea"/>
            </a:endParaRPr>
          </a:p>
          <a:p>
            <a:pPr lvl="1" algn="l">
              <a:buClrTx/>
              <a:buSzTx/>
            </a:pPr>
            <a:endParaRPr lang="en-US" altLang="zh-CN" dirty="0">
              <a:solidFill>
                <a:schemeClr val="dk1">
                  <a:lumMod val="65000"/>
                  <a:lumOff val="35000"/>
                </a:schemeClr>
              </a:solidFill>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4.4 用例模型的建模方法</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598295"/>
            <a:ext cx="7886700" cy="4599305"/>
          </a:xfrm>
        </p:spPr>
        <p:txBody>
          <a:bodyPr vert="horz" lIns="90000" tIns="46800" rIns="90000" bIns="46800" rtlCol="0">
            <a:no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lnSpc>
                <a:spcPct val="150000"/>
              </a:lnSpc>
              <a:buClrTx/>
              <a:buSzTx/>
            </a:pPr>
            <a:r>
              <a:rPr lang="zh-CN" altLang="zh-CN" dirty="0">
                <a:solidFill>
                  <a:schemeClr val="dk1">
                    <a:lumMod val="65000"/>
                    <a:lumOff val="35000"/>
                  </a:schemeClr>
                </a:solidFill>
                <a:sym typeface="+mn-ea"/>
              </a:rPr>
              <a:t>9.编写用户文档</a:t>
            </a:r>
            <a:endParaRPr lang="zh-CN" altLang="zh-CN" dirty="0">
              <a:solidFill>
                <a:schemeClr val="dk1">
                  <a:lumMod val="65000"/>
                  <a:lumOff val="35000"/>
                </a:schemeClr>
              </a:solidFill>
              <a:sym typeface="+mn-ea"/>
            </a:endParaRPr>
          </a:p>
          <a:p>
            <a:pPr lvl="0" indent="457200" algn="l">
              <a:lnSpc>
                <a:spcPct val="150000"/>
              </a:lnSpc>
              <a:buClrTx/>
              <a:buSzTx/>
            </a:pPr>
            <a:r>
              <a:rPr lang="zh-CN" altLang="zh-CN" dirty="0">
                <a:solidFill>
                  <a:schemeClr val="dk1">
                    <a:lumMod val="65000"/>
                    <a:lumOff val="35000"/>
                  </a:schemeClr>
                </a:solidFill>
                <a:sym typeface="+mn-ea"/>
              </a:rPr>
              <a:t>用户文档也称为系统使用说明书，目的是向用户说明如何使用系统。由于用例描述了参与者使用系统时所进行的动作序列，所以，可以以用例为基础来编写系统的用户文档。</a:t>
            </a:r>
            <a:endParaRPr lang="zh-CN" altLang="zh-CN" dirty="0">
              <a:solidFill>
                <a:schemeClr val="dk1">
                  <a:lumMod val="65000"/>
                  <a:lumOff val="35000"/>
                </a:schemeClr>
              </a:solidFill>
              <a:sym typeface="+mn-ea"/>
            </a:endParaRPr>
          </a:p>
          <a:p>
            <a:pPr lvl="0" indent="457200" algn="l">
              <a:lnSpc>
                <a:spcPct val="150000"/>
              </a:lnSpc>
              <a:buClrTx/>
              <a:buSzTx/>
            </a:pPr>
            <a:r>
              <a:rPr lang="zh-CN" altLang="zh-CN" dirty="0">
                <a:solidFill>
                  <a:schemeClr val="dk1">
                    <a:lumMod val="65000"/>
                    <a:lumOff val="35000"/>
                  </a:schemeClr>
                </a:solidFill>
                <a:sym typeface="+mn-ea"/>
              </a:rPr>
              <a:t>10.用用例带动演示</a:t>
            </a:r>
            <a:endParaRPr lang="zh-CN" altLang="zh-CN" dirty="0">
              <a:solidFill>
                <a:schemeClr val="dk1">
                  <a:lumMod val="65000"/>
                  <a:lumOff val="35000"/>
                </a:schemeClr>
              </a:solidFill>
              <a:sym typeface="+mn-ea"/>
            </a:endParaRPr>
          </a:p>
          <a:p>
            <a:pPr lvl="0" indent="457200" algn="l">
              <a:lnSpc>
                <a:spcPct val="150000"/>
              </a:lnSpc>
              <a:buClrTx/>
              <a:buSzTx/>
            </a:pPr>
            <a:r>
              <a:rPr lang="zh-CN" altLang="zh-CN" dirty="0">
                <a:solidFill>
                  <a:schemeClr val="dk1">
                    <a:lumMod val="65000"/>
                    <a:lumOff val="35000"/>
                  </a:schemeClr>
                </a:solidFill>
                <a:sym typeface="+mn-ea"/>
              </a:rPr>
              <a:t>软件开发过程中，定期或不定期向客户汇报工作进度或成果也是软件开发过程中的一项重要活动。用例通常也是这类活动的重要演示内容之一，因为它们包含了客户所需要希望看到的开发人员对系统的有价值的理解，这也会为项目的顺利进行提供良好的保障。</a:t>
            </a:r>
            <a:endParaRPr lang="zh-CN" altLang="zh-CN" dirty="0">
              <a:solidFill>
                <a:schemeClr val="dk1">
                  <a:lumMod val="65000"/>
                  <a:lumOff val="35000"/>
                </a:schemeClr>
              </a:solidFill>
              <a:sym typeface="+mn-ea"/>
            </a:endParaRPr>
          </a:p>
          <a:p>
            <a:pPr lvl="1" algn="l">
              <a:buClrTx/>
              <a:buSzTx/>
            </a:pPr>
            <a:endParaRPr lang="zh-CN" altLang="zh-CN" dirty="0">
              <a:solidFill>
                <a:schemeClr val="dk1">
                  <a:lumMod val="65000"/>
                  <a:lumOff val="35000"/>
                </a:schemeClr>
              </a:solidFill>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4.4 用例模型的建模方法</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4"/>
            <a:ext cx="7886700" cy="4371976"/>
          </a:xfrm>
        </p:spPr>
        <p:txBody>
          <a:bodyPr vert="horz" lIns="90000" tIns="46800" rIns="90000" bIns="46800" rtlCol="0">
            <a:no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lnSpc>
                <a:spcPct val="150000"/>
              </a:lnSpc>
              <a:buClrTx/>
              <a:buSzTx/>
            </a:pPr>
            <a:r>
              <a:rPr lang="zh-CN" altLang="zh-CN" dirty="0">
                <a:solidFill>
                  <a:schemeClr val="dk1">
                    <a:lumMod val="65000"/>
                    <a:lumOff val="35000"/>
                  </a:schemeClr>
                </a:solidFill>
                <a:sym typeface="+mn-ea"/>
              </a:rPr>
              <a:t>11.用例应该能够对系统的作用域、功能及实现这些功能所需要的元素提供准确的定义</a:t>
            </a:r>
            <a:endParaRPr lang="zh-CN" altLang="zh-CN" dirty="0">
              <a:solidFill>
                <a:schemeClr val="dk1">
                  <a:lumMod val="65000"/>
                  <a:lumOff val="35000"/>
                </a:schemeClr>
              </a:solidFill>
              <a:sym typeface="+mn-ea"/>
            </a:endParaRPr>
          </a:p>
          <a:p>
            <a:pPr lvl="0" indent="457200" algn="l">
              <a:lnSpc>
                <a:spcPct val="150000"/>
              </a:lnSpc>
              <a:buClrTx/>
              <a:buSzTx/>
            </a:pPr>
            <a:r>
              <a:rPr lang="zh-CN" altLang="zh-CN" dirty="0">
                <a:solidFill>
                  <a:schemeClr val="dk1">
                    <a:lumMod val="65000"/>
                    <a:lumOff val="35000"/>
                  </a:schemeClr>
                </a:solidFill>
                <a:sym typeface="+mn-ea"/>
              </a:rPr>
              <a:t>作为一种功能模型，用例图能够完整的描述了系统为用户提供的各项功能，因此，将系统的功能结构以目标组织的业务模型相比较，可以清楚地获得系统的作用域及其在组织中的作用和地位，这将更有利于模型的进一步评审和改进。分析这些功能的实现细节也会为识别和定义实现这些功能所需要的元素提供更有利的支持。</a:t>
            </a:r>
            <a:endParaRPr lang="zh-CN" altLang="zh-CN" dirty="0">
              <a:solidFill>
                <a:schemeClr val="dk1">
                  <a:lumMod val="65000"/>
                  <a:lumOff val="35000"/>
                </a:schemeClr>
              </a:solidFill>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4.4 用例模型的建模方法</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4"/>
            <a:ext cx="7886700" cy="4371976"/>
          </a:xfrm>
        </p:spPr>
        <p:txBody>
          <a:bodyPr vert="horz" lIns="90000" tIns="46800" rIns="90000" bIns="46800" rtlCol="0">
            <a:no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lnSpc>
                <a:spcPct val="150000"/>
              </a:lnSpc>
              <a:buClrTx/>
              <a:buSzTx/>
            </a:pPr>
            <a:r>
              <a:rPr lang="zh-CN" altLang="zh-CN" dirty="0">
                <a:solidFill>
                  <a:schemeClr val="dk1">
                    <a:lumMod val="65000"/>
                    <a:lumOff val="35000"/>
                  </a:schemeClr>
                </a:solidFill>
                <a:sym typeface="+mn-ea"/>
              </a:rPr>
              <a:t>12.用例应该能帮助参与者实现其目标</a:t>
            </a:r>
            <a:endParaRPr lang="zh-CN" altLang="zh-CN" dirty="0">
              <a:solidFill>
                <a:schemeClr val="dk1">
                  <a:lumMod val="65000"/>
                  <a:lumOff val="35000"/>
                </a:schemeClr>
              </a:solidFill>
              <a:sym typeface="+mn-ea"/>
            </a:endParaRPr>
          </a:p>
          <a:p>
            <a:pPr lvl="0" indent="457200" algn="l">
              <a:lnSpc>
                <a:spcPct val="150000"/>
              </a:lnSpc>
              <a:buClrTx/>
              <a:buSzTx/>
            </a:pPr>
            <a:r>
              <a:rPr lang="zh-CN" altLang="zh-CN" dirty="0">
                <a:solidFill>
                  <a:schemeClr val="dk1">
                    <a:lumMod val="65000"/>
                    <a:lumOff val="35000"/>
                  </a:schemeClr>
                </a:solidFill>
                <a:sym typeface="+mn-ea"/>
              </a:rPr>
              <a:t>用例实际上也是参与者为了实现他的某种工作目标或职责而使用的系统功能。因此，好的用例应该与参与者的目标或职责之间是一致的。</a:t>
            </a:r>
            <a:endParaRPr lang="zh-CN" altLang="zh-CN" dirty="0">
              <a:solidFill>
                <a:schemeClr val="dk1">
                  <a:lumMod val="65000"/>
                  <a:lumOff val="35000"/>
                </a:schemeClr>
              </a:solidFill>
              <a:sym typeface="+mn-ea"/>
            </a:endParaRPr>
          </a:p>
          <a:p>
            <a:pPr lvl="1" algn="l">
              <a:buClrTx/>
              <a:buSzTx/>
            </a:pPr>
            <a:endParaRPr lang="zh-CN" altLang="zh-CN" dirty="0">
              <a:solidFill>
                <a:schemeClr val="dk1">
                  <a:lumMod val="65000"/>
                  <a:lumOff val="35000"/>
                </a:schemeClr>
              </a:solidFill>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4.1 用例图的基本概念</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456300" y="1490400"/>
            <a:ext cx="8226900" cy="4759200"/>
          </a:xfrm>
        </p:spPr>
        <p:txBody>
          <a:bodyPr vert="horz" lIns="90000" tIns="46800" rIns="90000" bIns="46800" rtlCol="0">
            <a:no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lnSpc>
                <a:spcPct val="150000"/>
              </a:lnSpc>
              <a:buClrTx/>
              <a:buSzTx/>
            </a:pPr>
            <a:r>
              <a:rPr lang="en-US" altLang="zh-CN" dirty="0">
                <a:solidFill>
                  <a:schemeClr val="dk1">
                    <a:lumMod val="65000"/>
                    <a:lumOff val="35000"/>
                  </a:schemeClr>
                </a:solidFill>
                <a:sym typeface="+mn-ea"/>
              </a:rPr>
              <a:t>5 </a:t>
            </a:r>
            <a:r>
              <a:rPr lang="zh-CN" altLang="en-US" dirty="0">
                <a:solidFill>
                  <a:schemeClr val="dk1">
                    <a:lumMod val="65000"/>
                    <a:lumOff val="35000"/>
                  </a:schemeClr>
                </a:solidFill>
                <a:sym typeface="+mn-ea"/>
              </a:rPr>
              <a:t>系统边界的意义</a:t>
            </a:r>
            <a:endParaRPr lang="zh-CN" altLang="en-US" dirty="0">
              <a:solidFill>
                <a:schemeClr val="dk1">
                  <a:lumMod val="65000"/>
                  <a:lumOff val="35000"/>
                </a:schemeClr>
              </a:solidFill>
              <a:sym typeface="+mn-ea"/>
            </a:endParaRPr>
          </a:p>
          <a:p>
            <a:pPr lvl="0" indent="457200" algn="l">
              <a:lnSpc>
                <a:spcPct val="150000"/>
              </a:lnSpc>
              <a:buClrTx/>
              <a:buSzTx/>
            </a:pPr>
            <a:r>
              <a:rPr lang="zh-CN" altLang="zh-CN" dirty="0">
                <a:solidFill>
                  <a:schemeClr val="dk1">
                    <a:lumMod val="65000"/>
                    <a:lumOff val="35000"/>
                  </a:schemeClr>
                </a:solidFill>
                <a:sym typeface="+mn-ea"/>
              </a:rPr>
              <a:t>系统边界应该是在系统定义阶段确定的，属于系统分析的输入。在分析阶段考虑系统边界问题的意义主要体现在如下几个方面：</a:t>
            </a:r>
            <a:endParaRPr lang="zh-CN" altLang="zh-CN" dirty="0">
              <a:solidFill>
                <a:schemeClr val="dk1">
                  <a:lumMod val="65000"/>
                  <a:lumOff val="35000"/>
                </a:schemeClr>
              </a:solidFill>
              <a:sym typeface="+mn-ea"/>
            </a:endParaRPr>
          </a:p>
          <a:p>
            <a:pPr lvl="0" indent="457200" algn="l">
              <a:lnSpc>
                <a:spcPct val="150000"/>
              </a:lnSpc>
              <a:buClrTx/>
              <a:buSzTx/>
            </a:pPr>
            <a:r>
              <a:rPr lang="en-US" altLang="zh-CN" dirty="0">
                <a:solidFill>
                  <a:schemeClr val="dk1">
                    <a:lumMod val="65000"/>
                    <a:lumOff val="35000"/>
                  </a:schemeClr>
                </a:solidFill>
                <a:sym typeface="+mn-ea"/>
              </a:rPr>
              <a:t>1</a:t>
            </a:r>
            <a:r>
              <a:rPr lang="zh-CN" altLang="en-US" dirty="0">
                <a:solidFill>
                  <a:schemeClr val="dk1">
                    <a:lumMod val="65000"/>
                    <a:lumOff val="35000"/>
                  </a:schemeClr>
                </a:solidFill>
                <a:sym typeface="+mn-ea"/>
              </a:rPr>
              <a:t>）</a:t>
            </a:r>
            <a:r>
              <a:rPr lang="zh-CN" altLang="zh-CN" dirty="0">
                <a:solidFill>
                  <a:schemeClr val="dk1">
                    <a:lumMod val="65000"/>
                    <a:lumOff val="35000"/>
                  </a:schemeClr>
                </a:solidFill>
                <a:sym typeface="+mn-ea"/>
              </a:rPr>
              <a:t>在需求分析过程中，向建模人员强调系统边界的概念，从而明确项目的需求基线。</a:t>
            </a:r>
            <a:endParaRPr lang="zh-CN" altLang="zh-CN" dirty="0">
              <a:solidFill>
                <a:schemeClr val="dk1">
                  <a:lumMod val="65000"/>
                  <a:lumOff val="35000"/>
                </a:schemeClr>
              </a:solidFill>
              <a:sym typeface="+mn-ea"/>
            </a:endParaRPr>
          </a:p>
          <a:p>
            <a:pPr lvl="0" indent="457200" algn="l">
              <a:lnSpc>
                <a:spcPct val="150000"/>
              </a:lnSpc>
              <a:buClrTx/>
              <a:buSzTx/>
            </a:pPr>
            <a:r>
              <a:rPr lang="en-US" altLang="zh-CN" dirty="0">
                <a:solidFill>
                  <a:schemeClr val="dk1">
                    <a:lumMod val="65000"/>
                    <a:lumOff val="35000"/>
                  </a:schemeClr>
                </a:solidFill>
                <a:sym typeface="+mn-ea"/>
              </a:rPr>
              <a:t>2</a:t>
            </a:r>
            <a:r>
              <a:rPr lang="zh-CN" altLang="en-US" dirty="0">
                <a:solidFill>
                  <a:schemeClr val="dk1">
                    <a:lumMod val="65000"/>
                    <a:lumOff val="35000"/>
                  </a:schemeClr>
                </a:solidFill>
                <a:sym typeface="+mn-ea"/>
              </a:rPr>
              <a:t>）</a:t>
            </a:r>
            <a:r>
              <a:rPr lang="zh-CN" altLang="zh-CN" dirty="0">
                <a:solidFill>
                  <a:schemeClr val="dk1">
                    <a:lumMod val="65000"/>
                    <a:lumOff val="35000"/>
                  </a:schemeClr>
                </a:solidFill>
                <a:sym typeface="+mn-ea"/>
              </a:rPr>
              <a:t>在整个项目开发过程中，控制和管理像改变系统边界这样的需求变更。</a:t>
            </a:r>
            <a:endParaRPr lang="zh-CN" altLang="zh-CN" dirty="0">
              <a:solidFill>
                <a:schemeClr val="dk1">
                  <a:lumMod val="65000"/>
                  <a:lumOff val="35000"/>
                </a:schemeClr>
              </a:solidFill>
              <a:sym typeface="+mn-ea"/>
            </a:endParaRPr>
          </a:p>
          <a:p>
            <a:pPr lvl="0" indent="457200" algn="l">
              <a:lnSpc>
                <a:spcPct val="150000"/>
              </a:lnSpc>
              <a:buClrTx/>
              <a:buSzTx/>
            </a:pPr>
            <a:r>
              <a:rPr lang="en-US" altLang="zh-CN" dirty="0">
                <a:solidFill>
                  <a:schemeClr val="dk1">
                    <a:lumMod val="65000"/>
                    <a:lumOff val="35000"/>
                  </a:schemeClr>
                </a:solidFill>
                <a:sym typeface="+mn-ea"/>
              </a:rPr>
              <a:t>3</a:t>
            </a:r>
            <a:r>
              <a:rPr lang="zh-CN" altLang="en-US" dirty="0">
                <a:solidFill>
                  <a:schemeClr val="dk1">
                    <a:lumMod val="65000"/>
                    <a:lumOff val="35000"/>
                  </a:schemeClr>
                </a:solidFill>
                <a:sym typeface="+mn-ea"/>
              </a:rPr>
              <a:t>）</a:t>
            </a:r>
            <a:r>
              <a:rPr lang="zh-CN" altLang="zh-CN" dirty="0">
                <a:solidFill>
                  <a:schemeClr val="dk1">
                    <a:lumMod val="65000"/>
                    <a:lumOff val="35000"/>
                  </a:schemeClr>
                </a:solidFill>
                <a:sym typeface="+mn-ea"/>
              </a:rPr>
              <a:t>明确系统的范围、规模和外部接口。</a:t>
            </a:r>
            <a:endParaRPr lang="zh-CN" altLang="zh-CN" dirty="0">
              <a:solidFill>
                <a:schemeClr val="dk1">
                  <a:lumMod val="65000"/>
                  <a:lumOff val="35000"/>
                </a:schemeClr>
              </a:solidFill>
              <a:sym typeface="+mn-ea"/>
            </a:endParaRPr>
          </a:p>
          <a:p>
            <a:pPr lvl="0" indent="457200" algn="l">
              <a:lnSpc>
                <a:spcPct val="150000"/>
              </a:lnSpc>
              <a:buClrTx/>
              <a:buSzTx/>
            </a:pPr>
            <a:endParaRPr lang="zh-CN" altLang="zh-CN" dirty="0">
              <a:solidFill>
                <a:schemeClr val="dk1">
                  <a:lumMod val="65000"/>
                  <a:lumOff val="35000"/>
                </a:schemeClr>
              </a:solidFill>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4.4 用例模型的建模方法</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defTabSz="685800">
              <a:lnSpc>
                <a:spcPct val="150000"/>
              </a:lnSpc>
              <a:buClrTx/>
              <a:buSzTx/>
            </a:pPr>
            <a:r>
              <a:rPr lang="zh-CN" altLang="zh-CN" dirty="0">
                <a:solidFill>
                  <a:schemeClr val="dk1">
                    <a:lumMod val="65000"/>
                    <a:lumOff val="35000"/>
                  </a:schemeClr>
                </a:solidFill>
                <a:sym typeface="+mn-ea"/>
              </a:rPr>
              <a:t>13.用例应该有助于帮助描述系统的体系结构</a:t>
            </a:r>
            <a:endParaRPr lang="zh-CN" altLang="zh-CN" dirty="0">
              <a:solidFill>
                <a:schemeClr val="dk1">
                  <a:lumMod val="65000"/>
                  <a:lumOff val="35000"/>
                </a:schemeClr>
              </a:solidFill>
              <a:sym typeface="+mn-ea"/>
            </a:endParaRPr>
          </a:p>
          <a:p>
            <a:pPr lvl="0" indent="457200" algn="l" defTabSz="685800">
              <a:lnSpc>
                <a:spcPct val="150000"/>
              </a:lnSpc>
              <a:buClrTx/>
              <a:buSzTx/>
            </a:pPr>
            <a:r>
              <a:rPr lang="zh-CN" altLang="zh-CN" dirty="0">
                <a:solidFill>
                  <a:schemeClr val="dk1">
                    <a:lumMod val="65000"/>
                    <a:lumOff val="35000"/>
                  </a:schemeClr>
                </a:solidFill>
                <a:sym typeface="+mn-ea"/>
              </a:rPr>
              <a:t>用例建模时可以使用包含、扩展和泛化等用例之间的关系来组织和划分用例，这样可以识别、抽取和管理那些公共的、可选的和相似的用例，建立起一个完整的系统用例模型。从而可以这个用例模型为基础建立起能够满足用户需求的高效的系统体系结构。</a:t>
            </a:r>
            <a:endParaRPr lang="zh-CN" altLang="zh-CN" dirty="0">
              <a:solidFill>
                <a:schemeClr val="dk1">
                  <a:lumMod val="65000"/>
                  <a:lumOff val="35000"/>
                </a:schemeClr>
              </a:solidFill>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marL="457200" marR="0" lvl="1" algn="l" defTabSz="914400" rtl="0" eaLnBrk="1" fontAlgn="auto" latinLnBrk="0" hangingPunct="1">
              <a:buClrTx/>
              <a:buSzTx/>
              <a:buFontTx/>
              <a:buNone/>
            </a:pPr>
            <a:r>
              <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rPr>
              <a:t>4.5 小结</a:t>
            </a:r>
            <a:endPar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defTabSz="685800">
              <a:buClrTx/>
              <a:buSzTx/>
              <a:tabLst>
                <a:tab pos="1207135" algn="l"/>
                <a:tab pos="1207135" algn="l"/>
                <a:tab pos="1207135" algn="l"/>
                <a:tab pos="1207135" algn="l"/>
              </a:tabLst>
            </a:pPr>
            <a:r>
              <a:rPr lang="zh-CN" altLang="en-US" dirty="0">
                <a:solidFill>
                  <a:schemeClr val="dk1">
                    <a:lumMod val="65000"/>
                    <a:lumOff val="35000"/>
                  </a:schemeClr>
                </a:solidFill>
                <a:sym typeface="+mn-ea"/>
              </a:rPr>
              <a:t>本章详细地介绍了用例模型以及建模方法。用例建模最主要的作用在于定义软件需求，尤其是在用例驱动的软件开发方法中。因此，用例</a:t>
            </a:r>
            <a:r>
              <a:rPr lang="zh-CN" altLang="zh-CN" dirty="0">
                <a:solidFill>
                  <a:schemeClr val="dk1">
                    <a:lumMod val="65000"/>
                    <a:lumOff val="35000"/>
                  </a:schemeClr>
                </a:solidFill>
                <a:sym typeface="+mn-ea"/>
              </a:rPr>
              <a:t>模型</a:t>
            </a:r>
            <a:r>
              <a:rPr lang="zh-CN" altLang="en-US" dirty="0">
                <a:solidFill>
                  <a:schemeClr val="dk1">
                    <a:lumMod val="65000"/>
                    <a:lumOff val="35000"/>
                  </a:schemeClr>
                </a:solidFill>
                <a:sym typeface="+mn-ea"/>
              </a:rPr>
              <a:t>通常被认为是最重要的软件模型。它通常是软件开发过程的起点或最早进行的软件过程。</a:t>
            </a:r>
            <a:endParaRPr lang="zh-CN" altLang="en-US" dirty="0">
              <a:solidFill>
                <a:schemeClr val="dk1">
                  <a:lumMod val="65000"/>
                  <a:lumOff val="35000"/>
                </a:schemeClr>
              </a:solidFill>
              <a:sym typeface="+mn-ea"/>
            </a:endParaRPr>
          </a:p>
          <a:p>
            <a:pPr lvl="0" indent="457200" algn="l" defTabSz="685800">
              <a:buClrTx/>
              <a:buSzTx/>
              <a:tabLst>
                <a:tab pos="1207135" algn="l"/>
                <a:tab pos="1207135" algn="l"/>
                <a:tab pos="1207135" algn="l"/>
                <a:tab pos="1207135" algn="l"/>
              </a:tabLst>
            </a:pPr>
            <a:r>
              <a:rPr lang="zh-CN" altLang="en-US" dirty="0">
                <a:solidFill>
                  <a:schemeClr val="dk1">
                    <a:lumMod val="65000"/>
                    <a:lumOff val="35000"/>
                  </a:schemeClr>
                </a:solidFill>
                <a:sym typeface="+mn-ea"/>
              </a:rPr>
              <a:t>首先介绍了用</a:t>
            </a:r>
            <a:r>
              <a:rPr lang="zh-CN" altLang="zh-CN" dirty="0">
                <a:solidFill>
                  <a:schemeClr val="dk1">
                    <a:lumMod val="65000"/>
                    <a:lumOff val="35000"/>
                  </a:schemeClr>
                </a:solidFill>
                <a:sym typeface="+mn-ea"/>
              </a:rPr>
              <a:t>例</a:t>
            </a:r>
            <a:r>
              <a:rPr lang="zh-CN" altLang="en-US" dirty="0">
                <a:solidFill>
                  <a:schemeClr val="dk1">
                    <a:lumMod val="65000"/>
                    <a:lumOff val="35000"/>
                  </a:schemeClr>
                </a:solidFill>
                <a:sym typeface="+mn-ea"/>
              </a:rPr>
              <a:t>模型的基本概念，如参与者、用例、参与者之间的关系（如泛化）、参与者与用例之间的关联、用例之间的包含和扩充关系以及用例之间的泛化关系。用例模型中，比较重要的是用例描述，良好的用例描述通常来自于软件支持的业务，也来自于对业务的深刻的理解。在没有一个正式的业务建模过程的情况下，用例建模实际上就部分地充当了业务建模的角色。</a:t>
            </a:r>
            <a:endParaRPr lang="zh-CN" altLang="en-US" dirty="0">
              <a:solidFill>
                <a:schemeClr val="dk1">
                  <a:lumMod val="65000"/>
                  <a:lumOff val="35000"/>
                </a:schemeClr>
              </a:solidFill>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marL="457200" marR="0" lvl="1" algn="l" defTabSz="914400" rtl="0" eaLnBrk="1" fontAlgn="auto" latinLnBrk="0" hangingPunct="1">
              <a:buClrTx/>
              <a:buSzTx/>
              <a:buFontTx/>
              <a:buNone/>
            </a:pPr>
            <a:r>
              <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rPr>
              <a:t>4.5 小结</a:t>
            </a:r>
            <a:endParaRPr kumimoji="0" lang="en-US" altLang="zh-CN" sz="4000" b="1" i="0" u="none" strike="noStrike" kern="1200" cap="none" spc="0" normalizeH="0" baseline="0" noProof="1"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371976"/>
          </a:xfrm>
        </p:spPr>
        <p:txBody>
          <a:bodyPr vert="horz" lIns="90000" tIns="46800" rIns="90000" bIns="46800" rtlCol="0">
            <a:no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defTabSz="685800">
              <a:buClrTx/>
              <a:buSzTx/>
              <a:tabLst>
                <a:tab pos="1207135" algn="l"/>
                <a:tab pos="1207135" algn="l"/>
                <a:tab pos="1207135" algn="l"/>
                <a:tab pos="1207135" algn="l"/>
              </a:tabLst>
            </a:pPr>
            <a:r>
              <a:rPr lang="zh-CN" altLang="en-US" dirty="0">
                <a:solidFill>
                  <a:schemeClr val="dk1">
                    <a:lumMod val="65000"/>
                    <a:lumOff val="35000"/>
                  </a:schemeClr>
                </a:solidFill>
                <a:sym typeface="+mn-ea"/>
              </a:rPr>
              <a:t>虽然，人们并不排斥文本形式的用例描述，但基于事件流的用例描述仍然是更形式化和更正式的用例描述。</a:t>
            </a:r>
            <a:endParaRPr lang="zh-CN" altLang="en-US" dirty="0">
              <a:solidFill>
                <a:schemeClr val="dk1">
                  <a:lumMod val="65000"/>
                  <a:lumOff val="35000"/>
                </a:schemeClr>
              </a:solidFill>
              <a:sym typeface="+mn-ea"/>
            </a:endParaRPr>
          </a:p>
          <a:p>
            <a:pPr lvl="0" indent="457200" algn="l" defTabSz="685800">
              <a:buClrTx/>
              <a:buSzTx/>
              <a:tabLst>
                <a:tab pos="1207135" algn="l"/>
                <a:tab pos="1207135" algn="l"/>
                <a:tab pos="1207135" algn="l"/>
                <a:tab pos="1207135" algn="l"/>
              </a:tabLst>
            </a:pPr>
            <a:r>
              <a:rPr lang="zh-CN" altLang="en-US" dirty="0">
                <a:solidFill>
                  <a:schemeClr val="dk1">
                    <a:lumMod val="65000"/>
                    <a:lumOff val="35000"/>
                  </a:schemeClr>
                </a:solidFill>
                <a:sym typeface="+mn-ea"/>
              </a:rPr>
              <a:t>因此场景和场景建模也就成了用例模型中比较重要的概念和方法了。它们也更容易地被映射到目标软件系统中去。</a:t>
            </a:r>
            <a:endParaRPr lang="zh-CN" altLang="en-US" dirty="0">
              <a:solidFill>
                <a:schemeClr val="dk1">
                  <a:lumMod val="65000"/>
                  <a:lumOff val="35000"/>
                </a:schemeClr>
              </a:solidFill>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456300" y="608400"/>
            <a:ext cx="8226900" cy="705600"/>
          </a:xfrm>
        </p:spPr>
        <p:txBody>
          <a:bodyPr vert="horz" lIns="90000" tIns="46800" rIns="90000" bIns="46800" rtlCol="0" anchor="ctr" anchorCtr="0">
            <a:normAutofit/>
          </a:bodyPr>
          <a:lstStyle>
            <a:lvl1pPr algn="l" defTabSz="685800" rtl="0" eaLnBrk="1" fontAlgn="auto" latinLnBrk="0" hangingPunct="1">
              <a:lnSpc>
                <a:spcPct val="100000"/>
              </a:lnSpc>
              <a:spcBef>
                <a:spcPct val="0"/>
              </a:spcBef>
              <a:buNone/>
              <a:defRPr sz="4000" b="1" u="none" strike="noStrike" kern="1200" cap="none" spc="300" normalizeH="0" baseline="0">
                <a:solidFill>
                  <a:schemeClr val="tx1">
                    <a:lumMod val="85000"/>
                    <a:lumOff val="15000"/>
                  </a:schemeClr>
                </a:solidFill>
                <a:uFillTx/>
                <a:latin typeface="等线" panose="02010600030101010101" charset="-122"/>
                <a:ea typeface="等线" panose="02010600030101010101" charset="-122"/>
                <a:cs typeface="+mj-cs"/>
              </a:defRPr>
            </a:lvl1pPr>
          </a:lstStyle>
          <a:p>
            <a:pPr lvl="0" algn="l">
              <a:buClrTx/>
              <a:buSzTx/>
              <a:buFontTx/>
            </a:pPr>
            <a:r>
              <a:rPr lang="en-US" altLang="zh-CN" dirty="0">
                <a:solidFill>
                  <a:schemeClr val="accent1"/>
                </a:solidFill>
                <a:cs typeface="微软雅黑" panose="020B0503020204020204" charset="-122"/>
                <a:sym typeface="+mn-ea"/>
              </a:rPr>
              <a:t>4.1 用例图的基本概念</a:t>
            </a:r>
            <a:endParaRPr lang="en-US" altLang="zh-CN" dirty="0">
              <a:solidFill>
                <a:schemeClr val="accent1"/>
              </a:solidFill>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456300" y="1490400"/>
            <a:ext cx="8226900" cy="4759200"/>
          </a:xfrm>
        </p:spPr>
        <p:txBody>
          <a:bodyPr vert="horz" lIns="90000" tIns="46800" rIns="90000" bIns="46800" rtlCol="0">
            <a:no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1pPr>
            <a:lvl2pPr marL="342900" indent="0" algn="l" defTabSz="685800" rtl="0" eaLnBrk="1" fontAlgn="auto" latinLnBrk="0" hangingPunct="1">
              <a:lnSpc>
                <a:spcPct val="120000"/>
              </a:lnSpc>
              <a:spcBef>
                <a:spcPts val="0"/>
              </a:spcBef>
              <a:spcAft>
                <a:spcPts val="600"/>
              </a:spcAft>
              <a:buFont typeface="Arial" panose="020B0604020202020204" pitchFamily="34" charset="0"/>
              <a:buNone/>
              <a:tabLst>
                <a:tab pos="1207135" algn="l"/>
                <a:tab pos="1207135" algn="l"/>
                <a:tab pos="1207135" algn="l"/>
                <a:tab pos="1207135" algn="l"/>
              </a:tabLst>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2pPr>
            <a:lvl3pPr marL="685800" indent="0" algn="l" defTabSz="685800" rtl="0" eaLnBrk="1" fontAlgn="auto" latinLnBrk="0" hangingPunct="1">
              <a:lnSpc>
                <a:spcPct val="120000"/>
              </a:lnSpc>
              <a:spcBef>
                <a:spcPts val="0"/>
              </a:spcBef>
              <a:spcAft>
                <a:spcPts val="6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3pPr>
            <a:lvl4pPr marL="1028700" indent="0" algn="l" defTabSz="685800" rtl="0" eaLnBrk="1" fontAlgn="auto" latinLnBrk="0" hangingPunct="1">
              <a:lnSpc>
                <a:spcPct val="120000"/>
              </a:lnSpc>
              <a:spcBef>
                <a:spcPts val="0"/>
              </a:spcBef>
              <a:spcAft>
                <a:spcPts val="300"/>
              </a:spcAft>
              <a:buFont typeface="Wingdings" panose="05000000000000000000"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4pPr>
            <a:lvl5pPr marL="1371600" indent="0" algn="l" defTabSz="685800" rtl="0" eaLnBrk="1" fontAlgn="auto" latinLnBrk="0" hangingPunct="1">
              <a:lnSpc>
                <a:spcPct val="120000"/>
              </a:lnSpc>
              <a:spcBef>
                <a:spcPts val="0"/>
              </a:spcBef>
              <a:spcAft>
                <a:spcPts val="300"/>
              </a:spcAft>
              <a:buFont typeface="Arial" panose="020B0604020202020204" pitchFamily="34" charset="0"/>
              <a:buNone/>
              <a:defRPr sz="2000" b="0" u="none" strike="noStrike" kern="1200" cap="none" spc="150" normalizeH="0" baseline="0">
                <a:solidFill>
                  <a:schemeClr val="tx1">
                    <a:lumMod val="65000"/>
                    <a:lumOff val="35000"/>
                  </a:schemeClr>
                </a:solidFill>
                <a:uFillTx/>
                <a:latin typeface="等线" panose="02010600030101010101" charset="-122"/>
                <a:ea typeface="等线" panose="0201060003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57200" algn="l">
              <a:lnSpc>
                <a:spcPct val="150000"/>
              </a:lnSpc>
              <a:buClrTx/>
              <a:buSzTx/>
            </a:pPr>
            <a:r>
              <a:rPr lang="en-US" altLang="zh-CN" dirty="0">
                <a:solidFill>
                  <a:schemeClr val="dk1">
                    <a:lumMod val="65000"/>
                    <a:lumOff val="35000"/>
                  </a:schemeClr>
                </a:solidFill>
                <a:sym typeface="+mn-ea"/>
              </a:rPr>
              <a:t>6 </a:t>
            </a:r>
            <a:r>
              <a:rPr lang="zh-CN" altLang="zh-CN" dirty="0">
                <a:solidFill>
                  <a:schemeClr val="dk1">
                    <a:lumMod val="65000"/>
                    <a:lumOff val="35000"/>
                  </a:schemeClr>
                </a:solidFill>
                <a:sym typeface="+mn-ea"/>
              </a:rPr>
              <a:t>系统边界的符号表示</a:t>
            </a:r>
            <a:endParaRPr lang="zh-CN" altLang="zh-CN" dirty="0">
              <a:solidFill>
                <a:schemeClr val="dk1">
                  <a:lumMod val="65000"/>
                  <a:lumOff val="35000"/>
                </a:schemeClr>
              </a:solidFill>
              <a:sym typeface="+mn-ea"/>
            </a:endParaRPr>
          </a:p>
          <a:p>
            <a:pPr lvl="0" indent="457200" algn="l">
              <a:lnSpc>
                <a:spcPct val="150000"/>
              </a:lnSpc>
              <a:buClrTx/>
              <a:buSzTx/>
            </a:pPr>
            <a:r>
              <a:rPr lang="zh-CN" altLang="zh-CN" dirty="0">
                <a:solidFill>
                  <a:schemeClr val="dk1">
                    <a:lumMod val="65000"/>
                    <a:lumOff val="35000"/>
                  </a:schemeClr>
                </a:solidFill>
                <a:sym typeface="+mn-ea"/>
              </a:rPr>
              <a:t>用例图中，可以使用一个带有名称的矩形框表示系统边界，系统的名字写在矩形框内部，矩形框内部还可以包含系统的用例，借以表示用例与系统的所属关系。</a:t>
            </a:r>
            <a:endParaRPr lang="zh-CN" altLang="zh-CN" dirty="0">
              <a:solidFill>
                <a:schemeClr val="dk1">
                  <a:lumMod val="65000"/>
                  <a:lumOff val="35000"/>
                </a:schemeClr>
              </a:solidFill>
              <a:sym typeface="+mn-ea"/>
            </a:endParaRPr>
          </a:p>
          <a:p>
            <a:pPr lvl="0" indent="457200" algn="l">
              <a:lnSpc>
                <a:spcPct val="150000"/>
              </a:lnSpc>
              <a:buClrTx/>
              <a:buSzTx/>
            </a:pPr>
            <a:r>
              <a:rPr lang="zh-CN" altLang="zh-CN" dirty="0">
                <a:solidFill>
                  <a:schemeClr val="dk1">
                    <a:lumMod val="65000"/>
                    <a:lumOff val="35000"/>
                  </a:schemeClr>
                </a:solidFill>
                <a:sym typeface="+mn-ea"/>
              </a:rPr>
              <a:t>例如：下列用例图中，包含了多个参与者、用例、参与者之间的泛化、参与者与用例之间的关联、还有用例之间的包含和扩充等。</a:t>
            </a:r>
            <a:endParaRPr lang="zh-CN" altLang="zh-CN" dirty="0">
              <a:solidFill>
                <a:schemeClr val="dk1">
                  <a:lumMod val="65000"/>
                  <a:lumOff val="35000"/>
                </a:schemeClr>
              </a:solidFill>
              <a:sym typeface="+mn-ea"/>
            </a:endParaRPr>
          </a:p>
          <a:p>
            <a:pPr lvl="0" indent="457200" algn="l">
              <a:lnSpc>
                <a:spcPct val="150000"/>
              </a:lnSpc>
              <a:buClrTx/>
              <a:buSzTx/>
            </a:pPr>
            <a:r>
              <a:rPr lang="zh-CN" altLang="zh-CN" dirty="0">
                <a:solidFill>
                  <a:schemeClr val="dk1">
                    <a:lumMod val="65000"/>
                    <a:lumOff val="35000"/>
                  </a:schemeClr>
                </a:solidFill>
                <a:sym typeface="+mn-ea"/>
              </a:rPr>
              <a:t>特别的，图中还包含了一个表示系统边界的矩形框。</a:t>
            </a:r>
            <a:endParaRPr lang="zh-CN" altLang="zh-CN" dirty="0">
              <a:solidFill>
                <a:schemeClr val="dk1">
                  <a:lumMod val="65000"/>
                  <a:lumOff val="35000"/>
                </a:schemeClr>
              </a:solidFill>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20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21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22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4.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255.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Lst>
</file>

<file path=ppt/tags/tag256.xml><?xml version="1.0" encoding="utf-8"?>
<p:tagLst xmlns:p="http://schemas.openxmlformats.org/presentationml/2006/main">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custom20206915_1*f*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PRESET_TEXT" val="演讲者："/>
  <p:tag name="KSO_WM_UNIT_SUBTYPE" val="b"/>
  <p:tag name="KSO_WM_UNIT_TEXT_FILL_FORE_SCHEMECOLOR_INDEX_BRIGHTNESS" val="0"/>
  <p:tag name="KSO_WM_UNIT_TEXT_FILL_FORE_SCHEMECOLOR_INDEX" val="5"/>
  <p:tag name="KSO_WM_UNIT_TEXT_FILL_TYPE" val="1"/>
</p:tagLst>
</file>

<file path=ppt/tags/tag257.xml><?xml version="1.0" encoding="utf-8"?>
<p:tagLst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TEMPLATE_MASTER_THUMB_INDEX" val="12"/>
  <p:tag name="KSO_WM_TEMPLATE_THUMBS_INDEX" val="1、4、7、8、10、11、12、13、15"/>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261.xml><?xml version="1.0" encoding="utf-8"?>
<p:tagLst xmlns:p="http://schemas.openxmlformats.org/presentationml/2006/main">
  <p:tag name="KSO_WM_SLIDE_BK_DARK_LIGHT" val=""/>
  <p:tag name="KSO_WM_SLIDE_BACKGROUND_TYPE" val="general"/>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4.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265.xml><?xml version="1.0" encoding="utf-8"?>
<p:tagLst xmlns:p="http://schemas.openxmlformats.org/presentationml/2006/main">
  <p:tag name="KSO_WM_SLIDE_BK_DARK_LIGHT" val=""/>
  <p:tag name="KSO_WM_SLIDE_BACKGROUND_TYPE" val="general"/>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8.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269.xml><?xml version="1.0" encoding="utf-8"?>
<p:tagLst xmlns:p="http://schemas.openxmlformats.org/presentationml/2006/main">
  <p:tag name="KSO_WM_SLIDE_BK_DARK_LIGHT" val=""/>
  <p:tag name="KSO_WM_SLIDE_BACKGROUND_TYPE" val="general"/>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2.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273.xml><?xml version="1.0" encoding="utf-8"?>
<p:tagLst xmlns:p="http://schemas.openxmlformats.org/presentationml/2006/main">
  <p:tag name="KSO_WM_SLIDE_BK_DARK_LIGHT" val=""/>
  <p:tag name="KSO_WM_SLIDE_BACKGROUND_TYPE" val="general"/>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6.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277.xml><?xml version="1.0" encoding="utf-8"?>
<p:tagLst xmlns:p="http://schemas.openxmlformats.org/presentationml/2006/main">
  <p:tag name="KSO_WM_SLIDE_BK_DARK_LIGHT" val=""/>
  <p:tag name="KSO_WM_SLIDE_BACKGROUND_TYPE" val="general"/>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281.xml><?xml version="1.0" encoding="utf-8"?>
<p:tagLst xmlns:p="http://schemas.openxmlformats.org/presentationml/2006/main">
  <p:tag name="KSO_WM_SLIDE_BK_DARK_LIGHT" val=""/>
  <p:tag name="KSO_WM_SLIDE_BACKGROUND_TYPE" val="general"/>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4.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285.xml><?xml version="1.0" encoding="utf-8"?>
<p:tagLst xmlns:p="http://schemas.openxmlformats.org/presentationml/2006/main">
  <p:tag name="KSO_WM_SLIDE_BK_DARK_LIGHT" val=""/>
  <p:tag name="KSO_WM_SLIDE_BACKGROUND_TYPE" val="general"/>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8.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289.xml><?xml version="1.0" encoding="utf-8"?>
<p:tagLst xmlns:p="http://schemas.openxmlformats.org/presentationml/2006/main">
  <p:tag name="KSO_WM_SLIDE_BK_DARK_LIGHT" val=""/>
  <p:tag name="KSO_WM_SLIDE_BACKGROUND_TYPE" val="general"/>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2.xml><?xml version="1.0" encoding="utf-8"?>
<p:tagLst xmlns:p="http://schemas.openxmlformats.org/presentationml/2006/main">
  <p:tag name="KSO_WM_UNIT_PLACING_PICTURE_USER_VIEWPORT" val="{&quot;height&quot;:10502.499212598424,&quot;width&quot;:10772.500787401576}"/>
</p:tagLst>
</file>

<file path=ppt/tags/tag293.xml><?xml version="1.0" encoding="utf-8"?>
<p:tagLst xmlns:p="http://schemas.openxmlformats.org/presentationml/2006/main">
  <p:tag name="KSO_WM_SLIDE_BK_DARK_LIGHT" val=""/>
  <p:tag name="KSO_WM_SLIDE_BACKGROUND_TYPE" val="general"/>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6.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297.xml><?xml version="1.0" encoding="utf-8"?>
<p:tagLst xmlns:p="http://schemas.openxmlformats.org/presentationml/2006/main">
  <p:tag name="KSO_WM_SLIDE_BK_DARK_LIGHT" val=""/>
  <p:tag name="KSO_WM_SLIDE_BACKGROUND_TYPE" val="general"/>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301.xml><?xml version="1.0" encoding="utf-8"?>
<p:tagLst xmlns:p="http://schemas.openxmlformats.org/presentationml/2006/main">
  <p:tag name="KSO_WM_SLIDE_BK_DARK_LIGHT" val=""/>
  <p:tag name="KSO_WM_SLIDE_BACKGROUND_TYPE" val="general"/>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4.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305.xml><?xml version="1.0" encoding="utf-8"?>
<p:tagLst xmlns:p="http://schemas.openxmlformats.org/presentationml/2006/main">
  <p:tag name="KSO_WM_SLIDE_BK_DARK_LIGHT" val=""/>
  <p:tag name="KSO_WM_SLIDE_BACKGROUND_TYPE" val="general"/>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8.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309.xml><?xml version="1.0" encoding="utf-8"?>
<p:tagLst xmlns:p="http://schemas.openxmlformats.org/presentationml/2006/main">
  <p:tag name="KSO_WM_SLIDE_BK_DARK_LIGHT" val=""/>
  <p:tag name="KSO_WM_SLIDE_BACKGROUND_TYPE" val="general"/>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2.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313.xml><?xml version="1.0" encoding="utf-8"?>
<p:tagLst xmlns:p="http://schemas.openxmlformats.org/presentationml/2006/main">
  <p:tag name="KSO_WM_SLIDE_BK_DARK_LIGHT" val=""/>
  <p:tag name="KSO_WM_SLIDE_BACKGROUND_TYPE" val="general"/>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6.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317.xml><?xml version="1.0" encoding="utf-8"?>
<p:tagLst xmlns:p="http://schemas.openxmlformats.org/presentationml/2006/main">
  <p:tag name="KSO_WM_SLIDE_BK_DARK_LIGHT" val=""/>
  <p:tag name="KSO_WM_SLIDE_BACKGROUND_TYPE" val="general"/>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321.xml><?xml version="1.0" encoding="utf-8"?>
<p:tagLst xmlns:p="http://schemas.openxmlformats.org/presentationml/2006/main">
  <p:tag name="KSO_WM_SLIDE_BK_DARK_LIGHT" val=""/>
  <p:tag name="KSO_WM_SLIDE_BACKGROUND_TYPE" val="general"/>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4.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325.xml><?xml version="1.0" encoding="utf-8"?>
<p:tagLst xmlns:p="http://schemas.openxmlformats.org/presentationml/2006/main">
  <p:tag name="KSO_WM_SLIDE_BK_DARK_LIGHT" val=""/>
  <p:tag name="KSO_WM_SLIDE_BACKGROUND_TYPE" val="general"/>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8.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329.xml><?xml version="1.0" encoding="utf-8"?>
<p:tagLst xmlns:p="http://schemas.openxmlformats.org/presentationml/2006/main">
  <p:tag name="KSO_WM_SLIDE_BK_DARK_LIGHT" val=""/>
  <p:tag name="KSO_WM_SLIDE_BACKGROUND_TYPE" val="general"/>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2.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333.xml><?xml version="1.0" encoding="utf-8"?>
<p:tagLst xmlns:p="http://schemas.openxmlformats.org/presentationml/2006/main">
  <p:tag name="KSO_WM_SLIDE_BK_DARK_LIGHT" val=""/>
  <p:tag name="KSO_WM_SLIDE_BACKGROUND_TYPE" val="general"/>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6.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337.xml><?xml version="1.0" encoding="utf-8"?>
<p:tagLst xmlns:p="http://schemas.openxmlformats.org/presentationml/2006/main">
  <p:tag name="KSO_WM_SLIDE_BK_DARK_LIGHT" val=""/>
  <p:tag name="KSO_WM_SLIDE_BACKGROUND_TYPE" val="general"/>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341.xml><?xml version="1.0" encoding="utf-8"?>
<p:tagLst xmlns:p="http://schemas.openxmlformats.org/presentationml/2006/main">
  <p:tag name="KSO_WM_SLIDE_BK_DARK_LIGHT" val=""/>
  <p:tag name="KSO_WM_SLIDE_BACKGROUND_TYPE" val="general"/>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4.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345.xml><?xml version="1.0" encoding="utf-8"?>
<p:tagLst xmlns:p="http://schemas.openxmlformats.org/presentationml/2006/main">
  <p:tag name="KSO_WM_SLIDE_BK_DARK_LIGHT" val=""/>
  <p:tag name="KSO_WM_SLIDE_BACKGROUND_TYPE" val="general"/>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8.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349.xml><?xml version="1.0" encoding="utf-8"?>
<p:tagLst xmlns:p="http://schemas.openxmlformats.org/presentationml/2006/main">
  <p:tag name="KSO_WM_SLIDE_BK_DARK_LIGHT" val=""/>
  <p:tag name="KSO_WM_SLIDE_BACKGROUND_TYPE" val="general"/>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2.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353.xml><?xml version="1.0" encoding="utf-8"?>
<p:tagLst xmlns:p="http://schemas.openxmlformats.org/presentationml/2006/main">
  <p:tag name="KSO_WM_SLIDE_BK_DARK_LIGHT" val=""/>
  <p:tag name="KSO_WM_SLIDE_BACKGROUND_TYPE" val="general"/>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6.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357.xml><?xml version="1.0" encoding="utf-8"?>
<p:tagLst xmlns:p="http://schemas.openxmlformats.org/presentationml/2006/main">
  <p:tag name="KSO_WM_SLIDE_BK_DARK_LIGHT" val=""/>
  <p:tag name="KSO_WM_SLIDE_BACKGROUND_TYPE" val="general"/>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361.xml><?xml version="1.0" encoding="utf-8"?>
<p:tagLst xmlns:p="http://schemas.openxmlformats.org/presentationml/2006/main">
  <p:tag name="KSO_WM_SLIDE_BK_DARK_LIGHT" val=""/>
  <p:tag name="KSO_WM_SLIDE_BACKGROUND_TYPE" val="general"/>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4.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365.xml><?xml version="1.0" encoding="utf-8"?>
<p:tagLst xmlns:p="http://schemas.openxmlformats.org/presentationml/2006/main">
  <p:tag name="KSO_WM_SLIDE_BK_DARK_LIGHT" val=""/>
  <p:tag name="KSO_WM_SLIDE_BACKGROUND_TYPE" val="general"/>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8.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369.xml><?xml version="1.0" encoding="utf-8"?>
<p:tagLst xmlns:p="http://schemas.openxmlformats.org/presentationml/2006/main">
  <p:tag name="KSO_WM_SLIDE_BK_DARK_LIGHT" val=""/>
  <p:tag name="KSO_WM_SLIDE_BACKGROUND_TYPE" val="gener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2.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373.xml><?xml version="1.0" encoding="utf-8"?>
<p:tagLst xmlns:p="http://schemas.openxmlformats.org/presentationml/2006/main">
  <p:tag name="KSO_WM_SLIDE_BK_DARK_LIGHT" val=""/>
  <p:tag name="KSO_WM_SLIDE_BACKGROUND_TYPE" val="general"/>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6.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377.xml><?xml version="1.0" encoding="utf-8"?>
<p:tagLst xmlns:p="http://schemas.openxmlformats.org/presentationml/2006/main">
  <p:tag name="KSO_WM_SLIDE_BK_DARK_LIGHT" val=""/>
  <p:tag name="KSO_WM_SLIDE_BACKGROUND_TYPE" val="general"/>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0.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381.xml><?xml version="1.0" encoding="utf-8"?>
<p:tagLst xmlns:p="http://schemas.openxmlformats.org/presentationml/2006/main">
  <p:tag name="KSO_WM_SLIDE_BK_DARK_LIGHT" val=""/>
  <p:tag name="KSO_WM_SLIDE_BACKGROUND_TYPE" val="general"/>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4.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385.xml><?xml version="1.0" encoding="utf-8"?>
<p:tagLst xmlns:p="http://schemas.openxmlformats.org/presentationml/2006/main">
  <p:tag name="KSO_WM_SLIDE_BK_DARK_LIGHT" val=""/>
  <p:tag name="KSO_WM_SLIDE_BACKGROUND_TYPE" val="general"/>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8.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389.xml><?xml version="1.0" encoding="utf-8"?>
<p:tagLst xmlns:p="http://schemas.openxmlformats.org/presentationml/2006/main">
  <p:tag name="KSO_WM_SLIDE_BK_DARK_LIGHT" val=""/>
  <p:tag name="KSO_WM_SLIDE_BACKGROUND_TYPE" val="gener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3.xml><?xml version="1.0" encoding="utf-8"?>
<p:tagLst xmlns:p="http://schemas.openxmlformats.org/presentationml/2006/main">
  <p:tag name="KSO_WM_SLIDE_BK_DARK_LIGHT" val=""/>
  <p:tag name="KSO_WM_SLIDE_BACKGROUND_TYPE" val="general"/>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6.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397.xml><?xml version="1.0" encoding="utf-8"?>
<p:tagLst xmlns:p="http://schemas.openxmlformats.org/presentationml/2006/main">
  <p:tag name="KSO_WM_SLIDE_BK_DARK_LIGHT" val=""/>
  <p:tag name="KSO_WM_SLIDE_BACKGROUND_TYPE" val="general"/>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2.xml><?xml version="1.0" encoding="utf-8"?>
<p:tagLst xmlns:p="http://schemas.openxmlformats.org/presentationml/2006/main">
  <p:tag name="KSO_WM_SLIDE_BK_DARK_LIGHT" val=""/>
  <p:tag name="KSO_WM_SLIDE_BACKGROUND_TYPE" val="general"/>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5.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406.xml><?xml version="1.0" encoding="utf-8"?>
<p:tagLst xmlns:p="http://schemas.openxmlformats.org/presentationml/2006/main">
  <p:tag name="KSO_WM_SLIDE_BK_DARK_LIGHT" val=""/>
  <p:tag name="KSO_WM_SLIDE_BACKGROUND_TYPE" val="general"/>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9.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0.xml><?xml version="1.0" encoding="utf-8"?>
<p:tagLst xmlns:p="http://schemas.openxmlformats.org/presentationml/2006/main">
  <p:tag name="KSO_WM_SLIDE_BK_DARK_LIGHT" val=""/>
  <p:tag name="KSO_WM_SLIDE_BACKGROUND_TYPE" val="general"/>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3.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414.xml><?xml version="1.0" encoding="utf-8"?>
<p:tagLst xmlns:p="http://schemas.openxmlformats.org/presentationml/2006/main">
  <p:tag name="KSO_WM_SLIDE_BK_DARK_LIGHT" val=""/>
  <p:tag name="KSO_WM_SLIDE_BACKGROUND_TYPE" val="general"/>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7.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418.xml><?xml version="1.0" encoding="utf-8"?>
<p:tagLst xmlns:p="http://schemas.openxmlformats.org/presentationml/2006/main">
  <p:tag name="KSO_WM_SLIDE_BK_DARK_LIGHT" val=""/>
  <p:tag name="KSO_WM_SLIDE_BACKGROUND_TYPE" val="general"/>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1.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422.xml><?xml version="1.0" encoding="utf-8"?>
<p:tagLst xmlns:p="http://schemas.openxmlformats.org/presentationml/2006/main">
  <p:tag name="KSO_WM_SLIDE_BK_DARK_LIGHT" val=""/>
  <p:tag name="KSO_WM_SLIDE_BACKGROUND_TYPE" val="general"/>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5.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4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7.xml><?xml version="1.0" encoding="utf-8"?>
<p:tagLst xmlns:p="http://schemas.openxmlformats.org/presentationml/2006/main">
  <p:tag name="KSO_WM_SLIDE_BK_DARK_LIGHT" val=""/>
  <p:tag name="KSO_WM_SLIDE_BACKGROUND_TYPE" val="general"/>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0.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431.xml><?xml version="1.0" encoding="utf-8"?>
<p:tagLst xmlns:p="http://schemas.openxmlformats.org/presentationml/2006/main">
  <p:tag name="KSO_WM_SLIDE_BK_DARK_LIGHT" val=""/>
  <p:tag name="KSO_WM_SLIDE_BACKGROUND_TYPE" val="general"/>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4.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435.xml><?xml version="1.0" encoding="utf-8"?>
<p:tagLst xmlns:p="http://schemas.openxmlformats.org/presentationml/2006/main">
  <p:tag name="KSO_WM_SLIDE_BK_DARK_LIGHT" val=""/>
  <p:tag name="KSO_WM_SLIDE_BACKGROUND_TYPE" val="general"/>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8.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439.xml><?xml version="1.0" encoding="utf-8"?>
<p:tagLst xmlns:p="http://schemas.openxmlformats.org/presentationml/2006/main">
  <p:tag name="KSO_WM_SLIDE_BK_DARK_LIGHT" val=""/>
  <p:tag name="KSO_WM_SLIDE_BACKGROUND_TYPE" val="general"/>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2.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443.xml><?xml version="1.0" encoding="utf-8"?>
<p:tagLst xmlns:p="http://schemas.openxmlformats.org/presentationml/2006/main">
  <p:tag name="KSO_WM_SLIDE_BK_DARK_LIGHT" val=""/>
  <p:tag name="KSO_WM_SLIDE_BACKGROUND_TYPE" val="general"/>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6.xml><?xml version="1.0" encoding="utf-8"?>
<p:tagLst xmlns:p="http://schemas.openxmlformats.org/presentationml/2006/main">
  <p:tag name="KSO_WM_UNIT_TABLE_BEAUTIFY" val="smartTable{ce953500-86f4-46e6-afe4-986e45214e6a}"/>
</p:tagLst>
</file>

<file path=ppt/tags/tag4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8.xml><?xml version="1.0" encoding="utf-8"?>
<p:tagLst xmlns:p="http://schemas.openxmlformats.org/presentationml/2006/main">
  <p:tag name="KSO_WM_SLIDE_BK_DARK_LIGHT" val=""/>
  <p:tag name="KSO_WM_SLIDE_BACKGROUND_TYPE" val="general"/>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1.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452.xml><?xml version="1.0" encoding="utf-8"?>
<p:tagLst xmlns:p="http://schemas.openxmlformats.org/presentationml/2006/main">
  <p:tag name="KSO_WM_SLIDE_BK_DARK_LIGHT" val=""/>
  <p:tag name="KSO_WM_SLIDE_BACKGROUND_TYPE" val="general"/>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5.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456.xml><?xml version="1.0" encoding="utf-8"?>
<p:tagLst xmlns:p="http://schemas.openxmlformats.org/presentationml/2006/main">
  <p:tag name="KSO_WM_SLIDE_BK_DARK_LIGHT" val=""/>
  <p:tag name="KSO_WM_SLIDE_BACKGROUND_TYPE" val="general"/>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9.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0.xml><?xml version="1.0" encoding="utf-8"?>
<p:tagLst xmlns:p="http://schemas.openxmlformats.org/presentationml/2006/main">
  <p:tag name="KSO_WM_SLIDE_BK_DARK_LIGHT" val=""/>
  <p:tag name="KSO_WM_SLIDE_BACKGROUND_TYPE" val="general"/>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3.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464.xml><?xml version="1.0" encoding="utf-8"?>
<p:tagLst xmlns:p="http://schemas.openxmlformats.org/presentationml/2006/main">
  <p:tag name="KSO_WM_SLIDE_BK_DARK_LIGHT" val=""/>
  <p:tag name="KSO_WM_SLIDE_BACKGROUND_TYPE" val="general"/>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7.xml><?xml version="1.0" encoding="utf-8"?>
<p:tagLst xmlns:p="http://schemas.openxmlformats.org/presentationml/2006/main">
  <p:tag name="KSO_WM_UNIT_TABLE_BEAUTIFY" val="smartTable{6ad9b227-19b9-4f43-9c2c-b4f0dbf3222c}"/>
</p:tagLst>
</file>

<file path=ppt/tags/tag468.xml><?xml version="1.0" encoding="utf-8"?>
<p:tagLst xmlns:p="http://schemas.openxmlformats.org/presentationml/2006/main">
  <p:tag name="KSO_WM_SLIDE_BK_DARK_LIGHT" val=""/>
  <p:tag name="KSO_WM_SLIDE_BACKGROUND_TYPE" val="general"/>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1.xml><?xml version="1.0" encoding="utf-8"?>
<p:tagLst xmlns:p="http://schemas.openxmlformats.org/presentationml/2006/main">
  <p:tag name="KSO_WM_SLIDE_BK_DARK_LIGHT" val=""/>
  <p:tag name="KSO_WM_SLIDE_BACKGROUND_TYPE" val="general"/>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4.xml><?xml version="1.0" encoding="utf-8"?>
<p:tagLst xmlns:p="http://schemas.openxmlformats.org/presentationml/2006/main">
  <p:tag name="KSO_WM_SLIDE_BK_DARK_LIGHT" val=""/>
  <p:tag name="KSO_WM_SLIDE_BACKGROUND_TYPE" val="general"/>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7.xml><?xml version="1.0" encoding="utf-8"?>
<p:tagLst xmlns:p="http://schemas.openxmlformats.org/presentationml/2006/main">
  <p:tag name="TABLE_ENDDRAG_ORIGIN_RECT" val="621*463"/>
  <p:tag name="TABLE_ENDDRAG_RECT" val="54*43*621*463"/>
</p:tagLst>
</file>

<file path=ppt/tags/tag478.xml><?xml version="1.0" encoding="utf-8"?>
<p:tagLst xmlns:p="http://schemas.openxmlformats.org/presentationml/2006/main">
  <p:tag name="KSO_WM_SLIDE_BK_DARK_LIGHT" val=""/>
  <p:tag name="KSO_WM_SLIDE_BACKGROUND_TYPE" val="general"/>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1.xml><?xml version="1.0" encoding="utf-8"?>
<p:tagLst xmlns:p="http://schemas.openxmlformats.org/presentationml/2006/main">
  <p:tag name="KSO_WM_UNIT_TABLE_BEAUTIFY" val="smartTable{5a3f449e-1b07-480d-8932-5a5251bcc236}"/>
</p:tagLst>
</file>

<file path=ppt/tags/tag482.xml><?xml version="1.0" encoding="utf-8"?>
<p:tagLst xmlns:p="http://schemas.openxmlformats.org/presentationml/2006/main">
  <p:tag name="KSO_WM_SLIDE_BK_DARK_LIGHT" val=""/>
  <p:tag name="KSO_WM_SLIDE_BACKGROUND_TYPE" val="general"/>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5.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486.xml><?xml version="1.0" encoding="utf-8"?>
<p:tagLst xmlns:p="http://schemas.openxmlformats.org/presentationml/2006/main">
  <p:tag name="KSO_WM_SLIDE_BK_DARK_LIGHT" val=""/>
  <p:tag name="KSO_WM_SLIDE_BACKGROUND_TYPE" val="general"/>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0.xml><?xml version="1.0" encoding="utf-8"?>
<p:tagLst xmlns:p="http://schemas.openxmlformats.org/presentationml/2006/main">
  <p:tag name="KSO_WM_SLIDE_BK_DARK_LIGHT" val=""/>
  <p:tag name="KSO_WM_SLIDE_BACKGROUND_TYPE" val="general"/>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3.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494.xml><?xml version="1.0" encoding="utf-8"?>
<p:tagLst xmlns:p="http://schemas.openxmlformats.org/presentationml/2006/main">
  <p:tag name="KSO_WM_SLIDE_BK_DARK_LIGHT" val=""/>
  <p:tag name="KSO_WM_SLIDE_BACKGROUND_TYPE" val="general"/>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8.xml><?xml version="1.0" encoding="utf-8"?>
<p:tagLst xmlns:p="http://schemas.openxmlformats.org/presentationml/2006/main">
  <p:tag name="KSO_WM_SLIDE_BK_DARK_LIGHT" val=""/>
  <p:tag name="KSO_WM_SLIDE_BACKGROUND_TYPE" val="general"/>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1.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502.xml><?xml version="1.0" encoding="utf-8"?>
<p:tagLst xmlns:p="http://schemas.openxmlformats.org/presentationml/2006/main">
  <p:tag name="KSO_WM_SLIDE_BK_DARK_LIGHT" val=""/>
  <p:tag name="KSO_WM_SLIDE_BACKGROUND_TYPE" val="general"/>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5.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506.xml><?xml version="1.0" encoding="utf-8"?>
<p:tagLst xmlns:p="http://schemas.openxmlformats.org/presentationml/2006/main">
  <p:tag name="KSO_WM_SLIDE_BK_DARK_LIGHT" val=""/>
  <p:tag name="KSO_WM_SLIDE_BACKGROUND_TYPE" val="general"/>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9.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0.xml><?xml version="1.0" encoding="utf-8"?>
<p:tagLst xmlns:p="http://schemas.openxmlformats.org/presentationml/2006/main">
  <p:tag name="KSO_WM_SLIDE_BK_DARK_LIGHT" val=""/>
  <p:tag name="KSO_WM_SLIDE_BACKGROUND_TYPE" val="general"/>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3.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514.xml><?xml version="1.0" encoding="utf-8"?>
<p:tagLst xmlns:p="http://schemas.openxmlformats.org/presentationml/2006/main">
  <p:tag name="KSO_WM_SLIDE_BK_DARK_LIGHT" val=""/>
  <p:tag name="KSO_WM_SLIDE_BACKGROUND_TYPE" val="general"/>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7.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518.xml><?xml version="1.0" encoding="utf-8"?>
<p:tagLst xmlns:p="http://schemas.openxmlformats.org/presentationml/2006/main">
  <p:tag name="KSO_WM_SLIDE_BK_DARK_LIGHT" val=""/>
  <p:tag name="KSO_WM_SLIDE_BACKGROUND_TYPE" val="general"/>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1.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522.xml><?xml version="1.0" encoding="utf-8"?>
<p:tagLst xmlns:p="http://schemas.openxmlformats.org/presentationml/2006/main">
  <p:tag name="KSO_WM_SLIDE_BK_DARK_LIGHT" val=""/>
  <p:tag name="KSO_WM_SLIDE_BACKGROUND_TYPE" val="general"/>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5.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526.xml><?xml version="1.0" encoding="utf-8"?>
<p:tagLst xmlns:p="http://schemas.openxmlformats.org/presentationml/2006/main">
  <p:tag name="KSO_WM_SLIDE_BK_DARK_LIGHT" val=""/>
  <p:tag name="KSO_WM_SLIDE_BACKGROUND_TYPE" val="general"/>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9.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0.xml><?xml version="1.0" encoding="utf-8"?>
<p:tagLst xmlns:p="http://schemas.openxmlformats.org/presentationml/2006/main">
  <p:tag name="KSO_WM_SLIDE_BK_DARK_LIGHT" val=""/>
  <p:tag name="KSO_WM_SLIDE_BACKGROUND_TYPE" val="general"/>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3.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534.xml><?xml version="1.0" encoding="utf-8"?>
<p:tagLst xmlns:p="http://schemas.openxmlformats.org/presentationml/2006/main">
  <p:tag name="KSO_WM_SLIDE_BK_DARK_LIGHT" val=""/>
  <p:tag name="KSO_WM_SLIDE_BACKGROUND_TYPE" val="general"/>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7.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538.xml><?xml version="1.0" encoding="utf-8"?>
<p:tagLst xmlns:p="http://schemas.openxmlformats.org/presentationml/2006/main">
  <p:tag name="KSO_WM_SLIDE_BK_DARK_LIGHT" val=""/>
  <p:tag name="KSO_WM_SLIDE_BACKGROUND_TYPE" val="general"/>
</p:tagLst>
</file>

<file path=ppt/tags/tag5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1.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542.xml><?xml version="1.0" encoding="utf-8"?>
<p:tagLst xmlns:p="http://schemas.openxmlformats.org/presentationml/2006/main">
  <p:tag name="KSO_WM_SLIDE_BK_DARK_LIGHT" val=""/>
  <p:tag name="KSO_WM_SLIDE_BACKGROUND_TYPE" val="general"/>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5.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546.xml><?xml version="1.0" encoding="utf-8"?>
<p:tagLst xmlns:p="http://schemas.openxmlformats.org/presentationml/2006/main">
  <p:tag name="KSO_WM_SLIDE_BK_DARK_LIGHT" val=""/>
  <p:tag name="KSO_WM_SLIDE_BACKGROUND_TYPE" val="general"/>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9.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0.xml><?xml version="1.0" encoding="utf-8"?>
<p:tagLst xmlns:p="http://schemas.openxmlformats.org/presentationml/2006/main">
  <p:tag name="KSO_WM_SLIDE_BK_DARK_LIGHT" val=""/>
  <p:tag name="KSO_WM_SLIDE_BACKGROUND_TYPE" val="general"/>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3.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554.xml><?xml version="1.0" encoding="utf-8"?>
<p:tagLst xmlns:p="http://schemas.openxmlformats.org/presentationml/2006/main">
  <p:tag name="KSO_WM_SLIDE_BK_DARK_LIGHT" val=""/>
  <p:tag name="KSO_WM_SLIDE_BACKGROUND_TYPE" val="general"/>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7.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558.xml><?xml version="1.0" encoding="utf-8"?>
<p:tagLst xmlns:p="http://schemas.openxmlformats.org/presentationml/2006/main">
  <p:tag name="KSO_WM_SLIDE_BK_DARK_LIGHT" val=""/>
  <p:tag name="KSO_WM_SLIDE_BACKGROUND_TYPE" val="general"/>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1.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562.xml><?xml version="1.0" encoding="utf-8"?>
<p:tagLst xmlns:p="http://schemas.openxmlformats.org/presentationml/2006/main">
  <p:tag name="KSO_WM_SLIDE_BK_DARK_LIGHT" val=""/>
  <p:tag name="KSO_WM_SLIDE_BACKGROUND_TYPE" val="general"/>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5.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566.xml><?xml version="1.0" encoding="utf-8"?>
<p:tagLst xmlns:p="http://schemas.openxmlformats.org/presentationml/2006/main">
  <p:tag name="KSO_WM_SLIDE_BK_DARK_LIGHT" val=""/>
  <p:tag name="KSO_WM_SLIDE_BACKGROUND_TYPE" val="general"/>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9.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0.xml><?xml version="1.0" encoding="utf-8"?>
<p:tagLst xmlns:p="http://schemas.openxmlformats.org/presentationml/2006/main">
  <p:tag name="KSO_WM_SLIDE_BK_DARK_LIGHT" val=""/>
  <p:tag name="KSO_WM_SLIDE_BACKGROUND_TYPE" val="general"/>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3.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574.xml><?xml version="1.0" encoding="utf-8"?>
<p:tagLst xmlns:p="http://schemas.openxmlformats.org/presentationml/2006/main">
  <p:tag name="KSO_WM_SLIDE_BK_DARK_LIGHT" val=""/>
  <p:tag name="KSO_WM_SLIDE_BACKGROUND_TYPE" val="general"/>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7.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578.xml><?xml version="1.0" encoding="utf-8"?>
<p:tagLst xmlns:p="http://schemas.openxmlformats.org/presentationml/2006/main">
  <p:tag name="KSO_WM_SLIDE_BK_DARK_LIGHT" val=""/>
  <p:tag name="KSO_WM_SLIDE_BACKGROUND_TYPE" val="general"/>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1.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582.xml><?xml version="1.0" encoding="utf-8"?>
<p:tagLst xmlns:p="http://schemas.openxmlformats.org/presentationml/2006/main">
  <p:tag name="KSO_WM_SLIDE_BK_DARK_LIGHT" val=""/>
  <p:tag name="KSO_WM_SLIDE_BACKGROUND_TYPE" val="general"/>
</p:tagLst>
</file>

<file path=ppt/tags/tag583.xml><?xml version="1.0" encoding="utf-8"?>
<p:tagLst xmlns:p="http://schemas.openxmlformats.org/presentationml/2006/main">
  <p:tag name="KSO_WPP_MARK_KEY" val="45e2ecd4-e011-496a-a529-546a53bba1a6"/>
  <p:tag name="COMMONDATA" val="eyJoZGlkIjoiNTZiY2RjNzJjMmM2ZmZhNzlmNDVhYWUzMzhhYzNlNzYifQ=="/>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86329b0-55fc-41fa-a03c-39e6e2a6724d}"/>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2add75f9-0223-4380-834e-4d0e79c4017a}"/>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heme/theme1.xml><?xml version="1.0" encoding="utf-8"?>
<a:theme xmlns:a="http://schemas.openxmlformats.org/drawingml/2006/main" name="2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17569</Words>
  <Application>WPS 演示</Application>
  <PresentationFormat>全屏显示(4:3)</PresentationFormat>
  <Paragraphs>1171</Paragraphs>
  <Slides>82</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82</vt:i4>
      </vt:variant>
    </vt:vector>
  </HeadingPairs>
  <TitlesOfParts>
    <vt:vector size="93" baseType="lpstr">
      <vt:lpstr>Arial</vt:lpstr>
      <vt:lpstr>宋体</vt:lpstr>
      <vt:lpstr>Wingdings</vt:lpstr>
      <vt:lpstr>黑体</vt:lpstr>
      <vt:lpstr>等线</vt:lpstr>
      <vt:lpstr>微软雅黑</vt:lpstr>
      <vt:lpstr>Wingdings</vt:lpstr>
      <vt:lpstr>Arial Unicode MS</vt:lpstr>
      <vt:lpstr>Times New Roman</vt:lpstr>
      <vt:lpstr>2_Office 主题​​</vt:lpstr>
      <vt:lpstr>1_Office 主题​​</vt:lpstr>
      <vt:lpstr>第4章 用例建模</vt:lpstr>
      <vt:lpstr>第4章 用例建模</vt:lpstr>
      <vt:lpstr>第4章 用例建模</vt:lpstr>
      <vt:lpstr>4.1 用例图的基本概念</vt:lpstr>
      <vt:lpstr>4.1 用例图的基本概念</vt:lpstr>
      <vt:lpstr>4.1 用例图的基本概念</vt:lpstr>
      <vt:lpstr>4.1 用例图的基本概念</vt:lpstr>
      <vt:lpstr>4.1 用例图的基本概念</vt:lpstr>
      <vt:lpstr>4.1 用例图的基本概念</vt:lpstr>
      <vt:lpstr>PowerPoint 演示文稿</vt:lpstr>
      <vt:lpstr>4.2 参与者</vt:lpstr>
      <vt:lpstr>4.2.1 参与者的定义</vt:lpstr>
      <vt:lpstr>4.2.1 参与者的定义</vt:lpstr>
      <vt:lpstr>4.2.1 参与者的定义</vt:lpstr>
      <vt:lpstr>4.2.2 识别参与者</vt:lpstr>
      <vt:lpstr>4.2.2 识别参与者</vt:lpstr>
      <vt:lpstr>4.2.2 识别参与者</vt:lpstr>
      <vt:lpstr>4.2.2 识别参与者</vt:lpstr>
      <vt:lpstr>4.2.2 识别参与者</vt:lpstr>
      <vt:lpstr>4.2.2 识别参与者</vt:lpstr>
      <vt:lpstr>4.2.2 识别参与者</vt:lpstr>
      <vt:lpstr>4.2.3 参与者之间的泛化关系</vt:lpstr>
      <vt:lpstr>4.2.3 参与者之间的泛化关系</vt:lpstr>
      <vt:lpstr>4.2.3 参与者之间的泛化关系</vt:lpstr>
      <vt:lpstr>4.2.3 参与者之间的泛化关系</vt:lpstr>
      <vt:lpstr>4.3 用例</vt:lpstr>
      <vt:lpstr>4.3 用例</vt:lpstr>
      <vt:lpstr>4.3.1 用例的定义和表示</vt:lpstr>
      <vt:lpstr>4.3.1 用例的定义和表示</vt:lpstr>
      <vt:lpstr>4.3.1 用例的定义和表示</vt:lpstr>
      <vt:lpstr>4.3.2 参与者和用例的关联</vt:lpstr>
      <vt:lpstr>4.3.3 用例之间的关系</vt:lpstr>
      <vt:lpstr>4.3.3 用例之间的关系</vt:lpstr>
      <vt:lpstr>4.3.3 用例之间的关系</vt:lpstr>
      <vt:lpstr>4.3.3 用例之间的关系</vt:lpstr>
      <vt:lpstr>4.3.3 用例之间的关系</vt:lpstr>
      <vt:lpstr>4.3.3 用例之间的关系</vt:lpstr>
      <vt:lpstr>4.3.3 用例之间的关系</vt:lpstr>
      <vt:lpstr>4.3.3 用例之间的关系</vt:lpstr>
      <vt:lpstr>4.3.3 用例之间的关系</vt:lpstr>
      <vt:lpstr>4.3.3 用例之间的关系</vt:lpstr>
      <vt:lpstr>4.3.3 用例之间的关系</vt:lpstr>
      <vt:lpstr>4.3.3 用例之间的关系</vt:lpstr>
      <vt:lpstr>4.3.3 用例之间的关系</vt:lpstr>
      <vt:lpstr>4.3.4 用例描述</vt:lpstr>
      <vt:lpstr>4.3.4 用例描述</vt:lpstr>
      <vt:lpstr>4.3.4 用例描述</vt:lpstr>
      <vt:lpstr>4.3.5 用例模板</vt:lpstr>
      <vt:lpstr>4.3.5 用例模板</vt:lpstr>
      <vt:lpstr>4.3.5 用例模板</vt:lpstr>
      <vt:lpstr>4.3.5 用例模板</vt:lpstr>
      <vt:lpstr>4.3.5 用例模板</vt:lpstr>
      <vt:lpstr>PowerPoint 演示文稿</vt:lpstr>
      <vt:lpstr>PowerPoint 演示文稿</vt:lpstr>
      <vt:lpstr>PowerPoint 演示文稿</vt:lpstr>
      <vt:lpstr>PowerPoint 演示文稿</vt:lpstr>
      <vt:lpstr>PowerPoint 演示文稿</vt:lpstr>
      <vt:lpstr>4.3.5 用例模板</vt:lpstr>
      <vt:lpstr>用例的活动图描述</vt:lpstr>
      <vt:lpstr>4.3.5 用例模板</vt:lpstr>
      <vt:lpstr>4.3.5 用例模板</vt:lpstr>
      <vt:lpstr>4.3.6 用例的识别</vt:lpstr>
      <vt:lpstr>4.3.6 用例的识别</vt:lpstr>
      <vt:lpstr>4.3.6 用例的识别</vt:lpstr>
      <vt:lpstr>4.3.6 用例的识别</vt:lpstr>
      <vt:lpstr>4.3.6 用例的识别</vt:lpstr>
      <vt:lpstr>4.3.6 用例的识别</vt:lpstr>
      <vt:lpstr>4.3.6 用例的识别</vt:lpstr>
      <vt:lpstr>4.4 用例模型的建模方法</vt:lpstr>
      <vt:lpstr>4.4 用例模型的建模方法</vt:lpstr>
      <vt:lpstr>4.4 用例模型的建模方法</vt:lpstr>
      <vt:lpstr>4.4 用例模型的建模方法</vt:lpstr>
      <vt:lpstr>4.4 用例模型的建模方法</vt:lpstr>
      <vt:lpstr>4.4 用例模型的建模方法</vt:lpstr>
      <vt:lpstr>4.4 用例模型的建模方法</vt:lpstr>
      <vt:lpstr>4.4 用例模型的建模方法</vt:lpstr>
      <vt:lpstr>4.4 用例模型的建模方法</vt:lpstr>
      <vt:lpstr>4.4 用例模型的建模方法</vt:lpstr>
      <vt:lpstr>4.4 用例模型的建模方法</vt:lpstr>
      <vt:lpstr>4.4 用例模型的建模方法</vt:lpstr>
      <vt:lpstr>4.5 小结</vt:lpstr>
      <vt:lpstr>4.5 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面向对象开发方法</dc:title>
  <dc:creator>孙学波</dc:creator>
  <cp:lastModifiedBy>阳光</cp:lastModifiedBy>
  <cp:revision>118</cp:revision>
  <dcterms:created xsi:type="dcterms:W3CDTF">2019-12-18T01:40:00Z</dcterms:created>
  <dcterms:modified xsi:type="dcterms:W3CDTF">2022-07-26T01:53:32Z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D9310AEA36D24C3C949E5C4AEC9F9FDC</vt:lpwstr>
  </property>
  <property fmtid="{D5CDD505-2E9C-101B-9397-08002B2CF9AE}" pid="3" name="KSOProductBuildVer">
    <vt:lpwstr>2052-11.1.0.11875</vt:lpwstr>
  </property>
</Properties>
</file>