
<file path=[Content_Types].xml><?xml version="1.0" encoding="utf-8"?>
<Types xmlns="http://schemas.openxmlformats.org/package/2006/content-types">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Lst>
  <p:notesMasterIdLst>
    <p:notesMasterId r:id="rId137"/>
  </p:notesMasterIdLst>
  <p:sldIdLst>
    <p:sldId id="479" r:id="rId4"/>
    <p:sldId id="480" r:id="rId5"/>
    <p:sldId id="507" r:id="rId6"/>
    <p:sldId id="481" r:id="rId7"/>
    <p:sldId id="482" r:id="rId8"/>
    <p:sldId id="483" r:id="rId9"/>
    <p:sldId id="484" r:id="rId10"/>
    <p:sldId id="485" r:id="rId11"/>
    <p:sldId id="486" r:id="rId12"/>
    <p:sldId id="487" r:id="rId13"/>
    <p:sldId id="488" r:id="rId14"/>
    <p:sldId id="489" r:id="rId15"/>
    <p:sldId id="490" r:id="rId16"/>
    <p:sldId id="491" r:id="rId17"/>
    <p:sldId id="492" r:id="rId18"/>
    <p:sldId id="534" r:id="rId19"/>
    <p:sldId id="493" r:id="rId20"/>
    <p:sldId id="495" r:id="rId21"/>
    <p:sldId id="496" r:id="rId22"/>
    <p:sldId id="497" r:id="rId23"/>
    <p:sldId id="498" r:id="rId24"/>
    <p:sldId id="499" r:id="rId25"/>
    <p:sldId id="500" r:id="rId26"/>
    <p:sldId id="501" r:id="rId27"/>
    <p:sldId id="502" r:id="rId28"/>
    <p:sldId id="538" r:id="rId29"/>
    <p:sldId id="503" r:id="rId30"/>
    <p:sldId id="504" r:id="rId31"/>
    <p:sldId id="535" r:id="rId32"/>
    <p:sldId id="505" r:id="rId33"/>
    <p:sldId id="506" r:id="rId34"/>
    <p:sldId id="536" r:id="rId35"/>
    <p:sldId id="539" r:id="rId36"/>
    <p:sldId id="540" r:id="rId37"/>
    <p:sldId id="541" r:id="rId38"/>
    <p:sldId id="554" r:id="rId39"/>
    <p:sldId id="555" r:id="rId40"/>
    <p:sldId id="556" r:id="rId41"/>
    <p:sldId id="557" r:id="rId42"/>
    <p:sldId id="558" r:id="rId43"/>
    <p:sldId id="559" r:id="rId44"/>
    <p:sldId id="560" r:id="rId45"/>
    <p:sldId id="561" r:id="rId46"/>
    <p:sldId id="563" r:id="rId47"/>
    <p:sldId id="562" r:id="rId48"/>
    <p:sldId id="564" r:id="rId49"/>
    <p:sldId id="565" r:id="rId50"/>
    <p:sldId id="566" r:id="rId51"/>
    <p:sldId id="567" r:id="rId52"/>
    <p:sldId id="568" r:id="rId53"/>
    <p:sldId id="569" r:id="rId54"/>
    <p:sldId id="570" r:id="rId55"/>
    <p:sldId id="571" r:id="rId56"/>
    <p:sldId id="572" r:id="rId57"/>
    <p:sldId id="654" r:id="rId58"/>
    <p:sldId id="573" r:id="rId59"/>
    <p:sldId id="574" r:id="rId60"/>
    <p:sldId id="575" r:id="rId61"/>
    <p:sldId id="655" r:id="rId62"/>
    <p:sldId id="576" r:id="rId63"/>
    <p:sldId id="577" r:id="rId64"/>
    <p:sldId id="578" r:id="rId65"/>
    <p:sldId id="579" r:id="rId66"/>
    <p:sldId id="580" r:id="rId67"/>
    <p:sldId id="581" r:id="rId68"/>
    <p:sldId id="582" r:id="rId69"/>
    <p:sldId id="584" r:id="rId70"/>
    <p:sldId id="583" r:id="rId71"/>
    <p:sldId id="585" r:id="rId72"/>
    <p:sldId id="586" r:id="rId73"/>
    <p:sldId id="587" r:id="rId74"/>
    <p:sldId id="588" r:id="rId75"/>
    <p:sldId id="589" r:id="rId76"/>
    <p:sldId id="590" r:id="rId77"/>
    <p:sldId id="591" r:id="rId78"/>
    <p:sldId id="592" r:id="rId79"/>
    <p:sldId id="593" r:id="rId80"/>
    <p:sldId id="594" r:id="rId81"/>
    <p:sldId id="595" r:id="rId82"/>
    <p:sldId id="596" r:id="rId83"/>
    <p:sldId id="597" r:id="rId84"/>
    <p:sldId id="598" r:id="rId85"/>
    <p:sldId id="599" r:id="rId86"/>
    <p:sldId id="600" r:id="rId87"/>
    <p:sldId id="601" r:id="rId88"/>
    <p:sldId id="602" r:id="rId89"/>
    <p:sldId id="603" r:id="rId90"/>
    <p:sldId id="604" r:id="rId91"/>
    <p:sldId id="605" r:id="rId92"/>
    <p:sldId id="606" r:id="rId93"/>
    <p:sldId id="607" r:id="rId94"/>
    <p:sldId id="608" r:id="rId95"/>
    <p:sldId id="609" r:id="rId96"/>
    <p:sldId id="610" r:id="rId97"/>
    <p:sldId id="611" r:id="rId98"/>
    <p:sldId id="612" r:id="rId99"/>
    <p:sldId id="613" r:id="rId100"/>
    <p:sldId id="614" r:id="rId101"/>
    <p:sldId id="615" r:id="rId102"/>
    <p:sldId id="616" r:id="rId103"/>
    <p:sldId id="617" r:id="rId104"/>
    <p:sldId id="618" r:id="rId105"/>
    <p:sldId id="620" r:id="rId106"/>
    <p:sldId id="621" r:id="rId107"/>
    <p:sldId id="622" r:id="rId108"/>
    <p:sldId id="623" r:id="rId109"/>
    <p:sldId id="625" r:id="rId110"/>
    <p:sldId id="626" r:id="rId111"/>
    <p:sldId id="627" r:id="rId112"/>
    <p:sldId id="628" r:id="rId113"/>
    <p:sldId id="629" r:id="rId114"/>
    <p:sldId id="630" r:id="rId115"/>
    <p:sldId id="631" r:id="rId116"/>
    <p:sldId id="632" r:id="rId117"/>
    <p:sldId id="633" r:id="rId118"/>
    <p:sldId id="635" r:id="rId119"/>
    <p:sldId id="636" r:id="rId120"/>
    <p:sldId id="637" r:id="rId121"/>
    <p:sldId id="638" r:id="rId122"/>
    <p:sldId id="639" r:id="rId123"/>
    <p:sldId id="640" r:id="rId124"/>
    <p:sldId id="641" r:id="rId125"/>
    <p:sldId id="642" r:id="rId126"/>
    <p:sldId id="643" r:id="rId127"/>
    <p:sldId id="644" r:id="rId128"/>
    <p:sldId id="645" r:id="rId129"/>
    <p:sldId id="646" r:id="rId130"/>
    <p:sldId id="647" r:id="rId131"/>
    <p:sldId id="648" r:id="rId132"/>
    <p:sldId id="650" r:id="rId133"/>
    <p:sldId id="649" r:id="rId134"/>
    <p:sldId id="652" r:id="rId135"/>
    <p:sldId id="653" r:id="rId136"/>
  </p:sldIdLst>
  <p:sldSz cx="9144000" cy="6858000" type="screen4x3"/>
  <p:notesSz cx="6858000" cy="9144000"/>
  <p:custDataLst>
    <p:tags r:id="rId1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74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1" Type="http://schemas.openxmlformats.org/officeDocument/2006/relationships/tags" Target="tags/tag747.xml"/><Relationship Id="rId140" Type="http://schemas.openxmlformats.org/officeDocument/2006/relationships/tableStyles" Target="tableStyles.xml"/><Relationship Id="rId14" Type="http://schemas.openxmlformats.org/officeDocument/2006/relationships/slide" Target="slides/slide11.xml"/><Relationship Id="rId139" Type="http://schemas.openxmlformats.org/officeDocument/2006/relationships/viewProps" Target="viewProps.xml"/><Relationship Id="rId138" Type="http://schemas.openxmlformats.org/officeDocument/2006/relationships/presProps" Target="presProps.xml"/><Relationship Id="rId137" Type="http://schemas.openxmlformats.org/officeDocument/2006/relationships/notesMaster" Target="notesMasters/notesMaster1.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B2BAC-0CD0-467E-A6D7-B5D2B64499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2AEB9-4F7C-4837-8385-6990463993E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0" Type="http://schemas.openxmlformats.org/officeDocument/2006/relationships/tags" Target="../tags/tag89.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0" Type="http://schemas.openxmlformats.org/officeDocument/2006/relationships/tags" Target="../tags/tag98.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0" Type="http://schemas.openxmlformats.org/officeDocument/2006/relationships/tags" Target="../tags/tag115.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3" Type="http://schemas.openxmlformats.org/officeDocument/2006/relationships/tags" Target="../tags/tag139.xml"/><Relationship Id="rId12" Type="http://schemas.openxmlformats.org/officeDocument/2006/relationships/tags" Target="../tags/tag138.xml"/><Relationship Id="rId11" Type="http://schemas.openxmlformats.org/officeDocument/2006/relationships/tags" Target="../tags/tag137.xml"/><Relationship Id="rId10" Type="http://schemas.openxmlformats.org/officeDocument/2006/relationships/tags" Target="../tags/tag13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tags" Target="../tags/tag163.xml"/><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171.xml"/><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7" Type="http://schemas.openxmlformats.org/officeDocument/2006/relationships/tags" Target="../tags/tag177.xml"/><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6" Type="http://schemas.openxmlformats.org/officeDocument/2006/relationships/tags" Target="../tags/tag182.xml"/><Relationship Id="rId5" Type="http://schemas.openxmlformats.org/officeDocument/2006/relationships/tags" Target="../tags/tag181.xml"/><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5" Type="http://schemas.openxmlformats.org/officeDocument/2006/relationships/tags" Target="../tags/tag186.xml"/><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tags" Target="../tags/tag193.xml"/><Relationship Id="rId7" Type="http://schemas.openxmlformats.org/officeDocument/2006/relationships/tags" Target="../tags/tag192.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7" Type="http://schemas.openxmlformats.org/officeDocument/2006/relationships/tags" Target="../tags/tag200.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207.xml"/><Relationship Id="rId7" Type="http://schemas.openxmlformats.org/officeDocument/2006/relationships/tags" Target="../tags/tag206.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15.xml"/><Relationship Id="rId8" Type="http://schemas.openxmlformats.org/officeDocument/2006/relationships/tags" Target="../tags/tag214.xml"/><Relationship Id="rId7" Type="http://schemas.openxmlformats.org/officeDocument/2006/relationships/tags" Target="../tags/tag213.xml"/><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0" Type="http://schemas.openxmlformats.org/officeDocument/2006/relationships/tags" Target="../tags/tag216.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tags" Target="../tags/tag222.xml"/><Relationship Id="rId6" Type="http://schemas.openxmlformats.org/officeDocument/2006/relationships/tags" Target="../tags/tag221.xml"/><Relationship Id="rId5" Type="http://schemas.openxmlformats.org/officeDocument/2006/relationships/tags" Target="../tags/tag220.xml"/><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0" Type="http://schemas.openxmlformats.org/officeDocument/2006/relationships/tags" Target="../tags/tag225.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3.xml"/><Relationship Id="rId8" Type="http://schemas.openxmlformats.org/officeDocument/2006/relationships/tags" Target="../tags/tag232.xml"/><Relationship Id="rId7" Type="http://schemas.openxmlformats.org/officeDocument/2006/relationships/tags" Target="../tags/tag231.xml"/><Relationship Id="rId6" Type="http://schemas.openxmlformats.org/officeDocument/2006/relationships/tags" Target="../tags/tag230.xml"/><Relationship Id="rId5" Type="http://schemas.openxmlformats.org/officeDocument/2006/relationships/tags" Target="../tags/tag229.xml"/><Relationship Id="rId4" Type="http://schemas.openxmlformats.org/officeDocument/2006/relationships/tags" Target="../tags/tag228.xml"/><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1.xml"/><Relationship Id="rId8" Type="http://schemas.openxmlformats.org/officeDocument/2006/relationships/tags" Target="../tags/tag240.xml"/><Relationship Id="rId7" Type="http://schemas.openxmlformats.org/officeDocument/2006/relationships/tags" Target="../tags/tag239.xml"/><Relationship Id="rId6" Type="http://schemas.openxmlformats.org/officeDocument/2006/relationships/tags" Target="../tags/tag238.xml"/><Relationship Id="rId5" Type="http://schemas.openxmlformats.org/officeDocument/2006/relationships/tags" Target="../tags/tag237.xml"/><Relationship Id="rId4" Type="http://schemas.openxmlformats.org/officeDocument/2006/relationships/tags" Target="../tags/tag236.xml"/><Relationship Id="rId3" Type="http://schemas.openxmlformats.org/officeDocument/2006/relationships/tags" Target="../tags/tag235.xml"/><Relationship Id="rId2" Type="http://schemas.openxmlformats.org/officeDocument/2006/relationships/tags" Target="../tags/tag234.xml"/><Relationship Id="rId10" Type="http://schemas.openxmlformats.org/officeDocument/2006/relationships/tags" Target="../tags/tag242.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7" Type="http://schemas.openxmlformats.org/officeDocument/2006/relationships/tags" Target="../tags/tag248.xml"/><Relationship Id="rId6" Type="http://schemas.openxmlformats.org/officeDocument/2006/relationships/tags" Target="../tags/tag247.xml"/><Relationship Id="rId5" Type="http://schemas.openxmlformats.org/officeDocument/2006/relationships/tags" Target="../tags/tag246.xml"/><Relationship Id="rId4" Type="http://schemas.openxmlformats.org/officeDocument/2006/relationships/tags" Target="../tags/tag245.xml"/><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03835" y="748665"/>
            <a:ext cx="8762365" cy="20186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4000" dirty="0">
              <a:solidFill>
                <a:schemeClr val="lt1"/>
              </a:solidFill>
              <a:highlight>
                <a:srgbClr val="1171F1"/>
              </a:highlight>
              <a:latin typeface="等线" panose="02010600030101010101" charset="-122"/>
              <a:ea typeface="等线" panose="02010600030101010101" charset="-122"/>
            </a:endParaRPr>
          </a:p>
        </p:txBody>
      </p:sp>
      <p:sp>
        <p:nvSpPr>
          <p:cNvPr id="8" name="任意形状 8"/>
          <p:cNvSpPr/>
          <p:nvPr userDrawn="1">
            <p:custDataLst>
              <p:tags r:id="rId3"/>
            </p:custDataLst>
          </p:nvPr>
        </p:nvSpPr>
        <p:spPr>
          <a:xfrm>
            <a:off x="7117678" y="621663"/>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9" name="任意形状 9"/>
          <p:cNvSpPr/>
          <p:nvPr userDrawn="1">
            <p:custDataLst>
              <p:tags r:id="rId4"/>
            </p:custDataLst>
          </p:nvPr>
        </p:nvSpPr>
        <p:spPr>
          <a:xfrm rot="10800000">
            <a:off x="124006" y="1387560"/>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10" name="矩形 9"/>
          <p:cNvSpPr/>
          <p:nvPr userDrawn="1">
            <p:custDataLst>
              <p:tags r:id="rId5"/>
            </p:custDataLst>
          </p:nvPr>
        </p:nvSpPr>
        <p:spPr>
          <a:xfrm>
            <a:off x="7103269" y="6264275"/>
            <a:ext cx="1350169"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1" name="矩形 10"/>
          <p:cNvSpPr/>
          <p:nvPr userDrawn="1">
            <p:custDataLst>
              <p:tags r:id="rId6"/>
            </p:custDataLst>
          </p:nvPr>
        </p:nvSpPr>
        <p:spPr>
          <a:xfrm flipV="1">
            <a:off x="562928" y="6315075"/>
            <a:ext cx="53673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2" name="矩形 11"/>
          <p:cNvSpPr/>
          <p:nvPr userDrawn="1">
            <p:custDataLst>
              <p:tags r:id="rId7"/>
            </p:custDataLst>
          </p:nvPr>
        </p:nvSpPr>
        <p:spPr>
          <a:xfrm>
            <a:off x="1166336" y="6316345"/>
            <a:ext cx="66675"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3" name="矩形 12"/>
          <p:cNvSpPr/>
          <p:nvPr userDrawn="1">
            <p:custDataLst>
              <p:tags r:id="rId8"/>
            </p:custDataLst>
          </p:nvPr>
        </p:nvSpPr>
        <p:spPr>
          <a:xfrm>
            <a:off x="1298258" y="6316345"/>
            <a:ext cx="19002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6" name="日期占位符 15"/>
          <p:cNvSpPr>
            <a:spLocks noGrp="1"/>
          </p:cNvSpPr>
          <p:nvPr>
            <p:ph type="dt" sz="half" idx="10"/>
            <p:custDataLst>
              <p:tags r:id="rId9"/>
            </p:custDataLst>
          </p:nvPr>
        </p:nvSpPr>
        <p:spPr>
          <a:xfrm>
            <a:off x="659807" y="6389433"/>
            <a:ext cx="2025000" cy="237600"/>
          </a:xfrm>
        </p:spPr>
        <p:txBody>
          <a:bodyPr/>
          <a:lstStyle/>
          <a:p>
            <a:r>
              <a:rPr lang="zh-CN" altLang="en-US" smtClean="0"/>
              <a:t>2022年7月</a:t>
            </a:r>
            <a:endParaRPr lang="zh-CN" altLang="en-US"/>
          </a:p>
        </p:txBody>
      </p:sp>
      <p:sp>
        <p:nvSpPr>
          <p:cNvPr id="17" name="页脚占位符 16"/>
          <p:cNvSpPr>
            <a:spLocks noGrp="1"/>
          </p:cNvSpPr>
          <p:nvPr>
            <p:ph type="ftr" sz="quarter" idx="11"/>
            <p:custDataLst>
              <p:tags r:id="rId10"/>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18" name="灯片编号占位符 17"/>
          <p:cNvSpPr>
            <a:spLocks noGrp="1"/>
          </p:cNvSpPr>
          <p:nvPr>
            <p:ph type="sldNum" sz="quarter" idx="12"/>
            <p:custDataLst>
              <p:tags r:id="rId11"/>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662733" y="1046220"/>
            <a:ext cx="6858000" cy="1422559"/>
          </a:xfrm>
        </p:spPr>
        <p:txBody>
          <a:bodyPr lIns="91440" tIns="45720" rIns="91440" bIns="0" anchor="b" anchorCtr="0">
            <a:normAutofit/>
          </a:bodyPr>
          <a:lstStyle>
            <a:lvl1pPr algn="l">
              <a:defRPr sz="4000" b="1" spc="600" baseline="0">
                <a:latin typeface="Arial" panose="020B0604020202020204" pitchFamily="34" charset="0"/>
              </a:defRPr>
            </a:lvl1pPr>
          </a:lstStyle>
          <a:p>
            <a:r>
              <a:rPr lang="zh-CN" altLang="en-US" dirty="0"/>
              <a:t>单击此处编辑标题</a:t>
            </a:r>
            <a:endParaRPr lang="zh-CN" altLang="en-US" dirty="0"/>
          </a:p>
        </p:txBody>
      </p:sp>
      <p:sp>
        <p:nvSpPr>
          <p:cNvPr id="5" name="文本占位符 4"/>
          <p:cNvSpPr>
            <a:spLocks noGrp="1"/>
          </p:cNvSpPr>
          <p:nvPr>
            <p:ph type="body" sz="quarter" idx="13" hasCustomPrompt="1"/>
            <p:custDataLst>
              <p:tags r:id="rId13"/>
            </p:custDataLst>
          </p:nvPr>
        </p:nvSpPr>
        <p:spPr>
          <a:xfrm>
            <a:off x="789305" y="4194810"/>
            <a:ext cx="7663815" cy="1363980"/>
          </a:xfrm>
        </p:spPr>
        <p:txBody>
          <a:bodyPr lIns="91440" tIns="45720" rIns="91440" bIns="45720">
            <a:normAutofit/>
          </a:bodyPr>
          <a:lstStyle>
            <a:lvl1pPr marL="0" indent="0">
              <a:buNone/>
              <a:defRPr sz="20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99549" y="1018064"/>
            <a:ext cx="8762524" cy="4226243"/>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9" name="矩形 8"/>
          <p:cNvSpPr/>
          <p:nvPr userDrawn="1">
            <p:custDataLst>
              <p:tags r:id="rId3"/>
            </p:custDataLst>
          </p:nvPr>
        </p:nvSpPr>
        <p:spPr>
          <a:xfrm>
            <a:off x="1066800" y="4065588"/>
            <a:ext cx="3962400" cy="9525"/>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任意形状 8"/>
          <p:cNvSpPr/>
          <p:nvPr userDrawn="1">
            <p:custDataLst>
              <p:tags r:id="rId4"/>
            </p:custDataLst>
          </p:nvPr>
        </p:nvSpPr>
        <p:spPr>
          <a:xfrm>
            <a:off x="7110534" y="61340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8" name="任意形状 9"/>
          <p:cNvSpPr/>
          <p:nvPr userDrawn="1">
            <p:custDataLst>
              <p:tags r:id="rId5"/>
            </p:custDataLst>
          </p:nvPr>
        </p:nvSpPr>
        <p:spPr>
          <a:xfrm rot="10800000">
            <a:off x="195761" y="4343043"/>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6"/>
            </p:custDataLst>
          </p:nvPr>
        </p:nvSpPr>
        <p:spPr>
          <a:xfrm>
            <a:off x="990599" y="2577631"/>
            <a:ext cx="4990201" cy="1205503"/>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54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3"/>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502411" y="498476"/>
            <a:ext cx="8139178" cy="331473"/>
          </a:xfrm>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4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矩形 7"/>
          <p:cNvSpPr/>
          <p:nvPr userDrawn="1">
            <p:custDataLst>
              <p:tags r:id="rId3"/>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 name="标题 1"/>
          <p:cNvSpPr>
            <a:spLocks noGrp="1"/>
          </p:cNvSpPr>
          <p:nvPr>
            <p:ph type="title" hasCustomPrompt="1"/>
            <p:custDataLst>
              <p:tags r:id="rId4"/>
            </p:custDataLst>
          </p:nvPr>
        </p:nvSpPr>
        <p:spPr>
          <a:xfrm>
            <a:off x="961200" y="1339650"/>
            <a:ext cx="7219800" cy="542700"/>
          </a:xfrm>
        </p:spPr>
        <p:txBody>
          <a:bodyPr anchor="ctr">
            <a:normAutofit/>
          </a:bodyPr>
          <a:lstStyle>
            <a:lvl1pP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dirty="0">
              <a:sym typeface="+mn-ea"/>
            </a:endParaRPr>
          </a:p>
        </p:txBody>
      </p:sp>
      <p:sp>
        <p:nvSpPr>
          <p:cNvPr id="6" name="任意形状 8"/>
          <p:cNvSpPr/>
          <p:nvPr userDrawn="1">
            <p:custDataLst>
              <p:tags r:id="rId3"/>
            </p:custDataLst>
          </p:nvPr>
        </p:nvSpPr>
        <p:spPr>
          <a:xfrm rot="16200000">
            <a:off x="-1" y="4183"/>
            <a:ext cx="1741805"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10" name="任意形状 9"/>
          <p:cNvSpPr/>
          <p:nvPr userDrawn="1">
            <p:custDataLst>
              <p:tags r:id="rId4"/>
            </p:custDataLst>
          </p:nvPr>
        </p:nvSpPr>
        <p:spPr>
          <a:xfrm rot="10800000">
            <a:off x="0" y="5913755"/>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5"/>
            </p:custDataLst>
          </p:nvPr>
        </p:nvSpPr>
        <p:spPr>
          <a:xfrm>
            <a:off x="437400" y="880650"/>
            <a:ext cx="2970000" cy="661500"/>
          </a:xfrm>
        </p:spPr>
        <p:txBody>
          <a:bodyPr anchor="ctr">
            <a:normAutofit/>
          </a:bodyPr>
          <a:lstStyle>
            <a:lvl1pPr>
              <a:defRPr sz="2025"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8" name="任意形状 9"/>
          <p:cNvSpPr/>
          <p:nvPr userDrawn="1">
            <p:custDataLst>
              <p:tags r:id="rId3"/>
            </p:custDataLst>
          </p:nvPr>
        </p:nvSpPr>
        <p:spPr>
          <a:xfrm rot="16200000">
            <a:off x="-2357" y="0"/>
            <a:ext cx="1243965"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4"/>
            </p:custDataLst>
          </p:nvPr>
        </p:nvSpPr>
        <p:spPr>
          <a:xfrm>
            <a:off x="7758589" y="0"/>
            <a:ext cx="1385411"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5"/>
            </p:custDataLst>
          </p:nvPr>
        </p:nvSpPr>
        <p:spPr>
          <a:xfrm>
            <a:off x="459000" y="859500"/>
            <a:ext cx="8232300" cy="469800"/>
          </a:xfrm>
        </p:spPr>
        <p:txBody>
          <a:bodyPr anchor="ctr">
            <a:normAutofit/>
          </a:bodyPr>
          <a:lstStyle>
            <a:lvl1pPr algn="ctr">
              <a:defRPr sz="202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858" y="5029201"/>
            <a:ext cx="9144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10" name="任意形状 9"/>
          <p:cNvSpPr/>
          <p:nvPr userDrawn="1">
            <p:custDataLst>
              <p:tags r:id="rId3"/>
            </p:custDataLst>
          </p:nvPr>
        </p:nvSpPr>
        <p:spPr>
          <a:xfrm rot="10800000">
            <a:off x="2857" y="5905500"/>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453600" y="740250"/>
            <a:ext cx="8232300" cy="423900"/>
          </a:xfrm>
        </p:spPr>
        <p:txBody>
          <a:bodyPr anchor="ctr">
            <a:normAutofit/>
          </a:bodyPr>
          <a:lstStyle>
            <a:lvl1pPr algn="ct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9144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3"/>
            </p:custDataLst>
          </p:nvPr>
        </p:nvSpPr>
        <p:spPr>
          <a:xfrm>
            <a:off x="434816" y="258207"/>
            <a:ext cx="8278178" cy="391001"/>
          </a:xfrm>
        </p:spPr>
        <p:txBody>
          <a:bodyPr>
            <a:noAutofit/>
          </a:bodyPr>
          <a:lstStyle>
            <a:lvl1pPr>
              <a:defRPr sz="157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434700" y="2025000"/>
            <a:ext cx="40068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429300" y="4914450"/>
            <a:ext cx="40068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9900" y="4910850"/>
            <a:ext cx="40257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hasCustomPrompt="1"/>
            <p:custDataLst>
              <p:tags r:id="rId3"/>
            </p:custDataLst>
          </p:nvPr>
        </p:nvSpPr>
        <p:spPr>
          <a:xfrm>
            <a:off x="1142100" y="1637550"/>
            <a:ext cx="6858000" cy="1790100"/>
          </a:xfrm>
        </p:spPr>
        <p:txBody>
          <a:bodyPr anchor="b">
            <a:normAutofit/>
          </a:bodyPr>
          <a:lstStyle>
            <a:lvl1pPr algn="ctr">
              <a:defRPr sz="3375"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141810" y="4069800"/>
            <a:ext cx="6858000" cy="1242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03835" y="748665"/>
            <a:ext cx="8762365" cy="20186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4000" dirty="0">
              <a:solidFill>
                <a:schemeClr val="lt1"/>
              </a:solidFill>
              <a:highlight>
                <a:srgbClr val="1171F1"/>
              </a:highlight>
              <a:latin typeface="等线" panose="02010600030101010101" charset="-122"/>
              <a:ea typeface="等线" panose="02010600030101010101" charset="-122"/>
            </a:endParaRPr>
          </a:p>
        </p:txBody>
      </p:sp>
      <p:sp>
        <p:nvSpPr>
          <p:cNvPr id="8" name="任意形状 8"/>
          <p:cNvSpPr/>
          <p:nvPr userDrawn="1">
            <p:custDataLst>
              <p:tags r:id="rId3"/>
            </p:custDataLst>
          </p:nvPr>
        </p:nvSpPr>
        <p:spPr>
          <a:xfrm>
            <a:off x="7117678" y="621663"/>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9" name="任意形状 9"/>
          <p:cNvSpPr/>
          <p:nvPr userDrawn="1">
            <p:custDataLst>
              <p:tags r:id="rId4"/>
            </p:custDataLst>
          </p:nvPr>
        </p:nvSpPr>
        <p:spPr>
          <a:xfrm rot="10800000">
            <a:off x="124006" y="1387560"/>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10" name="矩形 9"/>
          <p:cNvSpPr/>
          <p:nvPr userDrawn="1">
            <p:custDataLst>
              <p:tags r:id="rId5"/>
            </p:custDataLst>
          </p:nvPr>
        </p:nvSpPr>
        <p:spPr>
          <a:xfrm>
            <a:off x="7103269" y="6264275"/>
            <a:ext cx="1350169"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1" name="矩形 10"/>
          <p:cNvSpPr/>
          <p:nvPr userDrawn="1">
            <p:custDataLst>
              <p:tags r:id="rId6"/>
            </p:custDataLst>
          </p:nvPr>
        </p:nvSpPr>
        <p:spPr>
          <a:xfrm flipV="1">
            <a:off x="562928" y="6315075"/>
            <a:ext cx="53673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2" name="矩形 11"/>
          <p:cNvSpPr/>
          <p:nvPr userDrawn="1">
            <p:custDataLst>
              <p:tags r:id="rId7"/>
            </p:custDataLst>
          </p:nvPr>
        </p:nvSpPr>
        <p:spPr>
          <a:xfrm>
            <a:off x="1166336" y="6316345"/>
            <a:ext cx="66675"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3" name="矩形 12"/>
          <p:cNvSpPr/>
          <p:nvPr userDrawn="1">
            <p:custDataLst>
              <p:tags r:id="rId8"/>
            </p:custDataLst>
          </p:nvPr>
        </p:nvSpPr>
        <p:spPr>
          <a:xfrm>
            <a:off x="1298258" y="6316345"/>
            <a:ext cx="19002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6" name="日期占位符 15"/>
          <p:cNvSpPr>
            <a:spLocks noGrp="1"/>
          </p:cNvSpPr>
          <p:nvPr>
            <p:ph type="dt" sz="half" idx="10"/>
            <p:custDataLst>
              <p:tags r:id="rId9"/>
            </p:custDataLst>
          </p:nvPr>
        </p:nvSpPr>
        <p:spPr>
          <a:xfrm>
            <a:off x="659807" y="6389433"/>
            <a:ext cx="2025000" cy="237600"/>
          </a:xfrm>
        </p:spPr>
        <p:txBody>
          <a:bodyPr/>
          <a:lstStyle/>
          <a:p>
            <a:r>
              <a:rPr lang="zh-CN" altLang="en-US" smtClean="0"/>
              <a:t>2022年7月</a:t>
            </a:r>
            <a:endParaRPr lang="zh-CN" altLang="en-US"/>
          </a:p>
        </p:txBody>
      </p:sp>
      <p:sp>
        <p:nvSpPr>
          <p:cNvPr id="17" name="页脚占位符 16"/>
          <p:cNvSpPr>
            <a:spLocks noGrp="1"/>
          </p:cNvSpPr>
          <p:nvPr>
            <p:ph type="ftr" sz="quarter" idx="11"/>
            <p:custDataLst>
              <p:tags r:id="rId10"/>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18" name="灯片编号占位符 17"/>
          <p:cNvSpPr>
            <a:spLocks noGrp="1"/>
          </p:cNvSpPr>
          <p:nvPr>
            <p:ph type="sldNum" sz="quarter" idx="12"/>
            <p:custDataLst>
              <p:tags r:id="rId11"/>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662733" y="1046220"/>
            <a:ext cx="6858000" cy="1422559"/>
          </a:xfrm>
        </p:spPr>
        <p:txBody>
          <a:bodyPr lIns="91440" tIns="45720" rIns="91440" bIns="0" anchor="b" anchorCtr="0">
            <a:normAutofit/>
          </a:bodyPr>
          <a:lstStyle>
            <a:lvl1pPr algn="l">
              <a:defRPr sz="4000" b="1" spc="600" baseline="0">
                <a:latin typeface="Arial" panose="020B0604020202020204" pitchFamily="34" charset="0"/>
              </a:defRPr>
            </a:lvl1pPr>
          </a:lstStyle>
          <a:p>
            <a:r>
              <a:rPr lang="zh-CN" altLang="en-US" dirty="0"/>
              <a:t>单击此处编辑标题</a:t>
            </a:r>
            <a:endParaRPr lang="zh-CN" altLang="en-US" dirty="0"/>
          </a:p>
        </p:txBody>
      </p:sp>
      <p:sp>
        <p:nvSpPr>
          <p:cNvPr id="5" name="文本占位符 4"/>
          <p:cNvSpPr>
            <a:spLocks noGrp="1"/>
          </p:cNvSpPr>
          <p:nvPr>
            <p:ph type="body" sz="quarter" idx="13" hasCustomPrompt="1"/>
            <p:custDataLst>
              <p:tags r:id="rId13"/>
            </p:custDataLst>
          </p:nvPr>
        </p:nvSpPr>
        <p:spPr>
          <a:xfrm>
            <a:off x="789305" y="4194810"/>
            <a:ext cx="7663815" cy="1363980"/>
          </a:xfrm>
        </p:spPr>
        <p:txBody>
          <a:bodyPr lIns="91440" tIns="45720" rIns="91440" bIns="45720">
            <a:normAutofit/>
          </a:bodyPr>
          <a:lstStyle>
            <a:lvl1pPr marL="0" indent="0">
              <a:buNone/>
              <a:defRPr sz="20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285" y="498475"/>
            <a:ext cx="8139430" cy="754380"/>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4000" b="1" i="0" u="none" strike="noStrike" kern="1200" cap="none" spc="200" normalizeH="0" baseline="0" noProof="1" dirty="0">
                <a:solidFill>
                  <a:schemeClr val="accent1"/>
                </a:solidFill>
                <a:uFillTx/>
                <a:latin typeface="等线" panose="02010600030101010101" charset="-122"/>
                <a:ea typeface="等线" panose="02010600030101010101"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285" y="1615440"/>
            <a:ext cx="8139430" cy="4495800"/>
          </a:xfrm>
        </p:spPr>
        <p:txBody>
          <a:bodyPr vert="horz" lIns="101600" tIns="0" rIns="82550" bIns="0" rtlCol="0">
            <a:noAutofit/>
          </a:bodyPr>
          <a:lstStyle>
            <a:lvl1pPr marL="635" marR="0" lvl="0" indent="45720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1pPr>
            <a:lvl2pPr marL="25781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2pPr>
            <a:lvl3pPr marL="514985"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3pPr>
            <a:lvl4pPr marL="77216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4pPr>
            <a:lvl5pPr marL="1029335"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285" y="498475"/>
            <a:ext cx="8139430" cy="754380"/>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4000" b="1" i="0" u="none" strike="noStrike" kern="1200" cap="none" spc="200" normalizeH="0" baseline="0" noProof="1" dirty="0">
                <a:solidFill>
                  <a:schemeClr val="accent1"/>
                </a:solidFill>
                <a:uFillTx/>
                <a:latin typeface="等线" panose="02010600030101010101" charset="-122"/>
                <a:ea typeface="等线" panose="02010600030101010101"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285" y="1615440"/>
            <a:ext cx="8139430" cy="4495800"/>
          </a:xfrm>
        </p:spPr>
        <p:txBody>
          <a:bodyPr vert="horz" lIns="101600" tIns="0" rIns="82550" bIns="0" rtlCol="0">
            <a:noAutofit/>
          </a:bodyPr>
          <a:lstStyle>
            <a:lvl1pPr marL="635" marR="0" lvl="0" indent="45720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1pPr>
            <a:lvl2pPr marL="25781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2pPr>
            <a:lvl3pPr marL="514985"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3pPr>
            <a:lvl4pPr marL="77216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4pPr>
            <a:lvl5pPr marL="1029335"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9186863"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3"/>
            </p:custDataLst>
          </p:nvPr>
        </p:nvSpPr>
        <p:spPr>
          <a:xfrm>
            <a:off x="3507581" y="2175010"/>
            <a:ext cx="4682831" cy="691516"/>
          </a:xfrm>
        </p:spPr>
        <p:txBody>
          <a:bodyPr lIns="91440" tIns="45720" rIns="91440" bIns="0" anchor="b" anchorCtr="0">
            <a:normAutofit/>
          </a:bodyPr>
          <a:lstStyle>
            <a:lvl1pPr>
              <a:defRPr sz="304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3507581" y="3277722"/>
            <a:ext cx="4682831" cy="1050755"/>
          </a:xfrm>
        </p:spPr>
        <p:txBody>
          <a:bodyPr lIns="91440" tIns="0" rIns="91440" bIns="45720">
            <a:normAutofit/>
          </a:bodyPr>
          <a:lstStyle>
            <a:lvl1pPr marL="0" indent="0" eaLnBrk="1" fontAlgn="auto" latinLnBrk="0" hangingPunct="1">
              <a:buNone/>
              <a:defRPr kumimoji="0" lang="zh-CN" altLang="en-US" sz="1015"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7210" y="1626121"/>
            <a:ext cx="3962432" cy="404168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83920" y="1626121"/>
            <a:ext cx="3962432" cy="4041680"/>
          </a:xfrm>
        </p:spPr>
        <p:txBody>
          <a:bodyPr>
            <a:noAutofit/>
          </a:bodyPr>
          <a:lstStyle>
            <a:lvl1pPr>
              <a:defRPr sz="900" baseline="0">
                <a:solidFill>
                  <a:schemeClr val="tx1">
                    <a:lumMod val="75000"/>
                    <a:lumOff val="25000"/>
                  </a:schemeClr>
                </a:solidFill>
                <a:latin typeface="Arial" panose="020B0604020202020204" pitchFamily="34" charset="0"/>
                <a:ea typeface="微软雅黑" panose="020B0503020204020204" charset="-122"/>
              </a:defRPr>
            </a:lvl1pPr>
            <a:lvl2pPr>
              <a:defRPr sz="900" baseline="0">
                <a:solidFill>
                  <a:schemeClr val="tx1">
                    <a:lumMod val="75000"/>
                    <a:lumOff val="25000"/>
                  </a:schemeClr>
                </a:solidFill>
                <a:latin typeface="Arial" panose="020B0604020202020204" pitchFamily="34" charset="0"/>
                <a:ea typeface="微软雅黑" panose="020B0503020204020204" charset="-122"/>
              </a:defRPr>
            </a:lvl2pPr>
            <a:lvl3pPr>
              <a:defRPr sz="900" baseline="0">
                <a:solidFill>
                  <a:schemeClr val="tx1">
                    <a:lumMod val="75000"/>
                    <a:lumOff val="25000"/>
                  </a:schemeClr>
                </a:solidFill>
                <a:latin typeface="Arial" panose="020B0604020202020204" pitchFamily="34" charset="0"/>
                <a:ea typeface="微软雅黑" panose="020B0503020204020204" charset="-122"/>
              </a:defRPr>
            </a:lvl3pPr>
            <a:lvl4pPr>
              <a:defRPr sz="900" baseline="0">
                <a:solidFill>
                  <a:schemeClr val="tx1">
                    <a:lumMod val="75000"/>
                    <a:lumOff val="25000"/>
                  </a:schemeClr>
                </a:solidFill>
                <a:latin typeface="Arial" panose="020B0604020202020204" pitchFamily="34" charset="0"/>
                <a:ea typeface="微软雅黑" panose="020B0503020204020204" charset="-122"/>
              </a:defRPr>
            </a:lvl4pPr>
            <a:lvl5pPr>
              <a:defRPr sz="9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125"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2023369"/>
            <a:ext cx="3962400"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125"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2" y="2023369"/>
            <a:ext cx="3962432"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8" name="页脚占位符 7"/>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9" name="灯片编号占位符 8"/>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4"/>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mn-lt"/>
                <a:ea typeface="+mn-ea"/>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101600" tIns="0" rIns="82550" bIns="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dirty="0"/>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FABC47A4-756D-490B-A52F-7D9E2C9FC05F}" type="slidenum">
              <a:rPr lang="zh-CN" altLang="en-US" smtClean="0"/>
            </a:fld>
            <a:endParaRPr lang="zh-CN" altLang="en-US"/>
          </a:p>
        </p:txBody>
      </p:sp>
    </p:spTree>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99549" y="1018064"/>
            <a:ext cx="8762524" cy="4226243"/>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9" name="矩形 8"/>
          <p:cNvSpPr/>
          <p:nvPr userDrawn="1">
            <p:custDataLst>
              <p:tags r:id="rId3"/>
            </p:custDataLst>
          </p:nvPr>
        </p:nvSpPr>
        <p:spPr>
          <a:xfrm>
            <a:off x="1066800" y="4065588"/>
            <a:ext cx="3962400" cy="9525"/>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任意形状 8"/>
          <p:cNvSpPr/>
          <p:nvPr userDrawn="1">
            <p:custDataLst>
              <p:tags r:id="rId4"/>
            </p:custDataLst>
          </p:nvPr>
        </p:nvSpPr>
        <p:spPr>
          <a:xfrm>
            <a:off x="7110534" y="61340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8" name="任意形状 9"/>
          <p:cNvSpPr/>
          <p:nvPr userDrawn="1">
            <p:custDataLst>
              <p:tags r:id="rId5"/>
            </p:custDataLst>
          </p:nvPr>
        </p:nvSpPr>
        <p:spPr>
          <a:xfrm rot="10800000">
            <a:off x="195761" y="4343043"/>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6"/>
            </p:custDataLst>
          </p:nvPr>
        </p:nvSpPr>
        <p:spPr>
          <a:xfrm>
            <a:off x="990599" y="2577631"/>
            <a:ext cx="4990201" cy="1205503"/>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54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9186863"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3"/>
            </p:custDataLst>
          </p:nvPr>
        </p:nvSpPr>
        <p:spPr>
          <a:xfrm>
            <a:off x="3507581" y="2175010"/>
            <a:ext cx="4682831" cy="691516"/>
          </a:xfrm>
        </p:spPr>
        <p:txBody>
          <a:bodyPr lIns="91440" tIns="45720" rIns="91440" bIns="0" anchor="b" anchorCtr="0">
            <a:normAutofit/>
          </a:bodyPr>
          <a:lstStyle>
            <a:lvl1pPr>
              <a:defRPr sz="304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3507581" y="3277722"/>
            <a:ext cx="4682831" cy="1050755"/>
          </a:xfrm>
        </p:spPr>
        <p:txBody>
          <a:bodyPr lIns="91440" tIns="0" rIns="91440" bIns="45720">
            <a:normAutofit/>
          </a:bodyPr>
          <a:lstStyle>
            <a:lvl1pPr marL="0" indent="0" eaLnBrk="1" fontAlgn="auto" latinLnBrk="0" hangingPunct="1">
              <a:buNone/>
              <a:defRPr kumimoji="0" lang="zh-CN" altLang="en-US" sz="1015"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3"/>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502411" y="498476"/>
            <a:ext cx="8139178" cy="331473"/>
          </a:xfrm>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4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矩形 7"/>
          <p:cNvSpPr/>
          <p:nvPr userDrawn="1">
            <p:custDataLst>
              <p:tags r:id="rId3"/>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 name="标题 1"/>
          <p:cNvSpPr>
            <a:spLocks noGrp="1"/>
          </p:cNvSpPr>
          <p:nvPr>
            <p:ph type="title" hasCustomPrompt="1"/>
            <p:custDataLst>
              <p:tags r:id="rId4"/>
            </p:custDataLst>
          </p:nvPr>
        </p:nvSpPr>
        <p:spPr>
          <a:xfrm>
            <a:off x="961200" y="1339650"/>
            <a:ext cx="7219800" cy="542700"/>
          </a:xfrm>
        </p:spPr>
        <p:txBody>
          <a:bodyPr anchor="ctr">
            <a:normAutofit/>
          </a:bodyPr>
          <a:lstStyle>
            <a:lvl1pP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dirty="0">
              <a:sym typeface="+mn-ea"/>
            </a:endParaRPr>
          </a:p>
        </p:txBody>
      </p:sp>
      <p:sp>
        <p:nvSpPr>
          <p:cNvPr id="6" name="任意形状 8"/>
          <p:cNvSpPr/>
          <p:nvPr userDrawn="1">
            <p:custDataLst>
              <p:tags r:id="rId3"/>
            </p:custDataLst>
          </p:nvPr>
        </p:nvSpPr>
        <p:spPr>
          <a:xfrm rot="16200000">
            <a:off x="-1" y="4183"/>
            <a:ext cx="1741805"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10" name="任意形状 9"/>
          <p:cNvSpPr/>
          <p:nvPr userDrawn="1">
            <p:custDataLst>
              <p:tags r:id="rId4"/>
            </p:custDataLst>
          </p:nvPr>
        </p:nvSpPr>
        <p:spPr>
          <a:xfrm rot="10800000">
            <a:off x="0" y="5913755"/>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5"/>
            </p:custDataLst>
          </p:nvPr>
        </p:nvSpPr>
        <p:spPr>
          <a:xfrm>
            <a:off x="437400" y="880650"/>
            <a:ext cx="2970000" cy="661500"/>
          </a:xfrm>
        </p:spPr>
        <p:txBody>
          <a:bodyPr anchor="ctr">
            <a:normAutofit/>
          </a:bodyPr>
          <a:lstStyle>
            <a:lvl1pPr>
              <a:defRPr sz="2025"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8" name="任意形状 9"/>
          <p:cNvSpPr/>
          <p:nvPr userDrawn="1">
            <p:custDataLst>
              <p:tags r:id="rId3"/>
            </p:custDataLst>
          </p:nvPr>
        </p:nvSpPr>
        <p:spPr>
          <a:xfrm rot="16200000">
            <a:off x="-2357" y="0"/>
            <a:ext cx="1243965"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4"/>
            </p:custDataLst>
          </p:nvPr>
        </p:nvSpPr>
        <p:spPr>
          <a:xfrm>
            <a:off x="7758589" y="0"/>
            <a:ext cx="1385411"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5"/>
            </p:custDataLst>
          </p:nvPr>
        </p:nvSpPr>
        <p:spPr>
          <a:xfrm>
            <a:off x="459000" y="859500"/>
            <a:ext cx="8232300" cy="469800"/>
          </a:xfrm>
        </p:spPr>
        <p:txBody>
          <a:bodyPr anchor="ctr">
            <a:normAutofit/>
          </a:bodyPr>
          <a:lstStyle>
            <a:lvl1pPr algn="ctr">
              <a:defRPr sz="202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858" y="5029201"/>
            <a:ext cx="9144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10" name="任意形状 9"/>
          <p:cNvSpPr/>
          <p:nvPr userDrawn="1">
            <p:custDataLst>
              <p:tags r:id="rId3"/>
            </p:custDataLst>
          </p:nvPr>
        </p:nvSpPr>
        <p:spPr>
          <a:xfrm rot="10800000">
            <a:off x="2857" y="5905500"/>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453600" y="740250"/>
            <a:ext cx="8232300" cy="423900"/>
          </a:xfrm>
        </p:spPr>
        <p:txBody>
          <a:bodyPr anchor="ctr">
            <a:normAutofit/>
          </a:bodyPr>
          <a:lstStyle>
            <a:lvl1pPr algn="ct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9144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3"/>
            </p:custDataLst>
          </p:nvPr>
        </p:nvSpPr>
        <p:spPr>
          <a:xfrm>
            <a:off x="434816" y="258207"/>
            <a:ext cx="8278178" cy="391001"/>
          </a:xfrm>
        </p:spPr>
        <p:txBody>
          <a:bodyPr>
            <a:noAutofit/>
          </a:bodyPr>
          <a:lstStyle>
            <a:lvl1pPr>
              <a:defRPr sz="157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434700" y="2025000"/>
            <a:ext cx="40068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429300" y="4914450"/>
            <a:ext cx="40068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9900" y="4910850"/>
            <a:ext cx="40257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hasCustomPrompt="1"/>
            <p:custDataLst>
              <p:tags r:id="rId3"/>
            </p:custDataLst>
          </p:nvPr>
        </p:nvSpPr>
        <p:spPr>
          <a:xfrm>
            <a:off x="1142100" y="1637550"/>
            <a:ext cx="6858000" cy="1790100"/>
          </a:xfrm>
        </p:spPr>
        <p:txBody>
          <a:bodyPr anchor="b">
            <a:normAutofit/>
          </a:bodyPr>
          <a:lstStyle>
            <a:lvl1pPr algn="ctr">
              <a:defRPr sz="3375"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141810" y="4069800"/>
            <a:ext cx="6858000" cy="1242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7210" y="1626121"/>
            <a:ext cx="3962432" cy="404168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83920" y="1626121"/>
            <a:ext cx="3962432" cy="4041680"/>
          </a:xfrm>
        </p:spPr>
        <p:txBody>
          <a:bodyPr>
            <a:noAutofit/>
          </a:bodyPr>
          <a:lstStyle>
            <a:lvl1pPr>
              <a:defRPr sz="900" baseline="0">
                <a:solidFill>
                  <a:schemeClr val="tx1">
                    <a:lumMod val="75000"/>
                    <a:lumOff val="25000"/>
                  </a:schemeClr>
                </a:solidFill>
                <a:latin typeface="Arial" panose="020B0604020202020204" pitchFamily="34" charset="0"/>
                <a:ea typeface="微软雅黑" panose="020B0503020204020204" charset="-122"/>
              </a:defRPr>
            </a:lvl1pPr>
            <a:lvl2pPr>
              <a:defRPr sz="900" baseline="0">
                <a:solidFill>
                  <a:schemeClr val="tx1">
                    <a:lumMod val="75000"/>
                    <a:lumOff val="25000"/>
                  </a:schemeClr>
                </a:solidFill>
                <a:latin typeface="Arial" panose="020B0604020202020204" pitchFamily="34" charset="0"/>
                <a:ea typeface="微软雅黑" panose="020B0503020204020204" charset="-122"/>
              </a:defRPr>
            </a:lvl2pPr>
            <a:lvl3pPr>
              <a:defRPr sz="900" baseline="0">
                <a:solidFill>
                  <a:schemeClr val="tx1">
                    <a:lumMod val="75000"/>
                    <a:lumOff val="25000"/>
                  </a:schemeClr>
                </a:solidFill>
                <a:latin typeface="Arial" panose="020B0604020202020204" pitchFamily="34" charset="0"/>
                <a:ea typeface="微软雅黑" panose="020B0503020204020204" charset="-122"/>
              </a:defRPr>
            </a:lvl3pPr>
            <a:lvl4pPr>
              <a:defRPr sz="900" baseline="0">
                <a:solidFill>
                  <a:schemeClr val="tx1">
                    <a:lumMod val="75000"/>
                    <a:lumOff val="25000"/>
                  </a:schemeClr>
                </a:solidFill>
                <a:latin typeface="Arial" panose="020B0604020202020204" pitchFamily="34" charset="0"/>
                <a:ea typeface="微软雅黑" panose="020B0503020204020204" charset="-122"/>
              </a:defRPr>
            </a:lvl4pPr>
            <a:lvl5pPr>
              <a:defRPr sz="9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125"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2023369"/>
            <a:ext cx="3962400"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125"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2" y="2023369"/>
            <a:ext cx="3962432"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8" name="页脚占位符 7"/>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9" name="灯片编号占位符 8"/>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4"/>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mn-lt"/>
                <a:ea typeface="+mn-ea"/>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101600" tIns="0" rIns="82550" bIns="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dirty="0"/>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FABC47A4-756D-490B-A52F-7D9E2C9FC05F}" type="slidenum">
              <a:rPr lang="zh-CN" altLang="en-US" smtClean="0"/>
            </a:fld>
            <a:endParaRPr lang="zh-CN" alt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27.xml"/><Relationship Id="rId23" Type="http://schemas.openxmlformats.org/officeDocument/2006/relationships/tags" Target="../tags/tag126.xml"/><Relationship Id="rId22" Type="http://schemas.openxmlformats.org/officeDocument/2006/relationships/tags" Target="../tags/tag125.xml"/><Relationship Id="rId21" Type="http://schemas.openxmlformats.org/officeDocument/2006/relationships/tags" Target="../tags/tag124.xml"/><Relationship Id="rId20" Type="http://schemas.openxmlformats.org/officeDocument/2006/relationships/tags" Target="../tags/tag123.xml"/><Relationship Id="rId2" Type="http://schemas.openxmlformats.org/officeDocument/2006/relationships/slideLayout" Target="../slideLayouts/slideLayout2.xml"/><Relationship Id="rId19" Type="http://schemas.openxmlformats.org/officeDocument/2006/relationships/tags" Target="../tags/tag122.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5" Type="http://schemas.openxmlformats.org/officeDocument/2006/relationships/theme" Target="../theme/theme2.xml"/><Relationship Id="rId24" Type="http://schemas.openxmlformats.org/officeDocument/2006/relationships/tags" Target="../tags/tag254.xml"/><Relationship Id="rId23" Type="http://schemas.openxmlformats.org/officeDocument/2006/relationships/tags" Target="../tags/tag253.xml"/><Relationship Id="rId22" Type="http://schemas.openxmlformats.org/officeDocument/2006/relationships/tags" Target="../tags/tag252.xml"/><Relationship Id="rId21" Type="http://schemas.openxmlformats.org/officeDocument/2006/relationships/tags" Target="../tags/tag251.xml"/><Relationship Id="rId20" Type="http://schemas.openxmlformats.org/officeDocument/2006/relationships/tags" Target="../tags/tag250.xml"/><Relationship Id="rId2" Type="http://schemas.openxmlformats.org/officeDocument/2006/relationships/slideLayout" Target="../slideLayouts/slideLayout20.xml"/><Relationship Id="rId19" Type="http://schemas.openxmlformats.org/officeDocument/2006/relationships/tags" Target="../tags/tag249.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285" y="662940"/>
            <a:ext cx="8139430" cy="786130"/>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1631"/>
            <a:ext cx="8139178" cy="404168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61077" y="5613275"/>
            <a:ext cx="2025000" cy="237600"/>
          </a:xfrm>
          <a:prstGeom prst="rect">
            <a:avLst/>
          </a:prstGeom>
        </p:spPr>
        <p:txBody>
          <a:bodyPr vert="horz" lIns="91440" tIns="45720" rIns="91440" bIns="45720" rtlCol="0" anchor="ctr">
            <a:normAutofit/>
          </a:bodyPr>
          <a:lstStyle>
            <a:lvl1pPr algn="l">
              <a:defRPr sz="675">
                <a:solidFill>
                  <a:schemeClr val="tx1">
                    <a:tint val="75000"/>
                  </a:schemeClr>
                </a:solidFill>
              </a:defRPr>
            </a:lvl1pPr>
          </a:lstStyle>
          <a:p>
            <a:r>
              <a:rPr lang="zh-CN" altLang="en-US" smtClean="0"/>
              <a:t>2022年7月</a:t>
            </a:r>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lIns="91440" tIns="45720" rIns="91440" bIns="45720" rtlCol="0" anchor="ctr">
            <a:normAutofit/>
          </a:bodyPr>
          <a:lstStyle>
            <a:lvl1pPr algn="ctr">
              <a:defRPr sz="675">
                <a:solidFill>
                  <a:schemeClr val="tx1">
                    <a:tint val="75000"/>
                  </a:schemeClr>
                </a:solidFill>
              </a:defRPr>
            </a:lvl1pPr>
          </a:lstStyle>
          <a:p>
            <a:r>
              <a:rPr lang="zh-CN" altLang="en-US" dirty="0"/>
              <a:t>辽宁科技大学计算机与软件工程学院</a:t>
            </a:r>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lIns="91440" tIns="45720" rIns="91440" bIns="45720" rtlCol="0" anchor="ctr">
            <a:normAutofit/>
          </a:bodyPr>
          <a:lstStyle>
            <a:lvl1pPr algn="r">
              <a:defRPr sz="675">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p:txStyles>
    <p:titleStyle>
      <a:lvl1pPr algn="l" defTabSz="514350" rtl="0" eaLnBrk="1" fontAlgn="auto" latinLnBrk="0" hangingPunct="1">
        <a:lnSpc>
          <a:spcPct val="100000"/>
        </a:lnSpc>
        <a:spcBef>
          <a:spcPct val="0"/>
        </a:spcBef>
        <a:buNone/>
        <a:defRPr sz="4000" b="0" u="none" strike="noStrike" kern="1200" cap="none" spc="200" normalizeH="0" baseline="0">
          <a:solidFill>
            <a:schemeClr val="accent1"/>
          </a:solidFill>
          <a:uFillTx/>
          <a:latin typeface="等线" panose="02010600030101010101" charset="-122"/>
          <a:ea typeface="等线" panose="02010600030101010101" charset="-122"/>
          <a:cs typeface="+mj-cs"/>
        </a:defRPr>
      </a:lvl1pPr>
    </p:titleStyle>
    <p:bodyStyle>
      <a:lvl1pPr marL="63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1pPr>
      <a:lvl2pPr marL="257810" indent="0" algn="l" defTabSz="514350" rtl="0" eaLnBrk="1" fontAlgn="auto" latinLnBrk="0" hangingPunct="1">
        <a:lnSpc>
          <a:spcPct val="130000"/>
        </a:lnSpc>
        <a:spcBef>
          <a:spcPts val="0"/>
        </a:spcBef>
        <a:spcAft>
          <a:spcPts val="1000"/>
        </a:spcAft>
        <a:buFont typeface="Arial" panose="020B0604020202020204" pitchFamily="34" charset="0"/>
        <a:buNone/>
        <a:tabLst>
          <a:tab pos="905510" algn="l"/>
        </a:tabLst>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2pPr>
      <a:lvl3pPr marL="51498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3pPr>
      <a:lvl4pPr marL="772160"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4pPr>
      <a:lvl5pPr marL="102933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285" y="662940"/>
            <a:ext cx="8139430" cy="786130"/>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1631"/>
            <a:ext cx="8139178" cy="404168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61077" y="5613275"/>
            <a:ext cx="2025000" cy="237600"/>
          </a:xfrm>
          <a:prstGeom prst="rect">
            <a:avLst/>
          </a:prstGeom>
        </p:spPr>
        <p:txBody>
          <a:bodyPr vert="horz" lIns="91440" tIns="45720" rIns="91440" bIns="45720" rtlCol="0" anchor="ctr">
            <a:normAutofit/>
          </a:bodyPr>
          <a:lstStyle>
            <a:lvl1pPr algn="l">
              <a:defRPr sz="675">
                <a:solidFill>
                  <a:schemeClr val="tx1">
                    <a:tint val="75000"/>
                  </a:schemeClr>
                </a:solidFill>
              </a:defRPr>
            </a:lvl1pPr>
          </a:lstStyle>
          <a:p>
            <a:r>
              <a:rPr lang="zh-CN" altLang="en-US" smtClean="0"/>
              <a:t>2022年7月</a:t>
            </a:r>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lIns="91440" tIns="45720" rIns="91440" bIns="45720" rtlCol="0" anchor="ctr">
            <a:normAutofit/>
          </a:bodyPr>
          <a:lstStyle>
            <a:lvl1pPr algn="ctr">
              <a:defRPr sz="675">
                <a:solidFill>
                  <a:schemeClr val="tx1">
                    <a:tint val="75000"/>
                  </a:schemeClr>
                </a:solidFill>
              </a:defRPr>
            </a:lvl1pPr>
          </a:lstStyle>
          <a:p>
            <a:r>
              <a:rPr lang="zh-CN" altLang="en-US" dirty="0"/>
              <a:t>辽宁科技大学计算机与软件工程学院</a:t>
            </a:r>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lIns="91440" tIns="45720" rIns="91440" bIns="45720" rtlCol="0" anchor="ctr">
            <a:normAutofit/>
          </a:bodyPr>
          <a:lstStyle>
            <a:lvl1pPr algn="r">
              <a:defRPr sz="675">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hf hdr="0"/>
  <p:txStyles>
    <p:titleStyle>
      <a:lvl1pPr algn="l" defTabSz="514350" rtl="0" eaLnBrk="1" fontAlgn="auto" latinLnBrk="0" hangingPunct="1">
        <a:lnSpc>
          <a:spcPct val="100000"/>
        </a:lnSpc>
        <a:spcBef>
          <a:spcPct val="0"/>
        </a:spcBef>
        <a:buNone/>
        <a:defRPr sz="4000" b="0" u="none" strike="noStrike" kern="1200" cap="none" spc="200" normalizeH="0" baseline="0">
          <a:solidFill>
            <a:schemeClr val="accent1"/>
          </a:solidFill>
          <a:uFillTx/>
          <a:latin typeface="等线" panose="02010600030101010101" charset="-122"/>
          <a:ea typeface="等线" panose="02010600030101010101" charset="-122"/>
          <a:cs typeface="+mj-cs"/>
        </a:defRPr>
      </a:lvl1pPr>
    </p:titleStyle>
    <p:bodyStyle>
      <a:lvl1pPr marL="63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1pPr>
      <a:lvl2pPr marL="257810" indent="0" algn="l" defTabSz="514350" rtl="0" eaLnBrk="1" fontAlgn="auto" latinLnBrk="0" hangingPunct="1">
        <a:lnSpc>
          <a:spcPct val="130000"/>
        </a:lnSpc>
        <a:spcBef>
          <a:spcPts val="0"/>
        </a:spcBef>
        <a:spcAft>
          <a:spcPts val="1000"/>
        </a:spcAft>
        <a:buFont typeface="Arial" panose="020B0604020202020204" pitchFamily="34" charset="0"/>
        <a:buNone/>
        <a:tabLst>
          <a:tab pos="905510" algn="l"/>
        </a:tabLst>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2pPr>
      <a:lvl3pPr marL="51498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3pPr>
      <a:lvl4pPr marL="772160"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4pPr>
      <a:lvl5pPr marL="102933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57.xml"/><Relationship Id="rId2" Type="http://schemas.openxmlformats.org/officeDocument/2006/relationships/tags" Target="../tags/tag256.xml"/><Relationship Id="rId1" Type="http://schemas.openxmlformats.org/officeDocument/2006/relationships/tags" Target="../tags/tag255.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94.xml"/><Relationship Id="rId3" Type="http://schemas.openxmlformats.org/officeDocument/2006/relationships/tags" Target="../tags/tag293.xml"/><Relationship Id="rId2" Type="http://schemas.openxmlformats.org/officeDocument/2006/relationships/tags" Target="../tags/tag292.xml"/><Relationship Id="rId1" Type="http://schemas.openxmlformats.org/officeDocument/2006/relationships/tags" Target="../tags/tag291.xml"/></Relationships>
</file>

<file path=ppt/slides/_rels/slide10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647.xml"/><Relationship Id="rId2" Type="http://schemas.openxmlformats.org/officeDocument/2006/relationships/tags" Target="../tags/tag646.xml"/><Relationship Id="rId1" Type="http://schemas.openxmlformats.org/officeDocument/2006/relationships/tags" Target="../tags/tag645.xml"/></Relationships>
</file>

<file path=ppt/slides/_rels/slide10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50.xml"/><Relationship Id="rId3" Type="http://schemas.openxmlformats.org/officeDocument/2006/relationships/image" Target="../media/image28.emf"/><Relationship Id="rId2" Type="http://schemas.openxmlformats.org/officeDocument/2006/relationships/tags" Target="../tags/tag649.xml"/><Relationship Id="rId1" Type="http://schemas.openxmlformats.org/officeDocument/2006/relationships/tags" Target="../tags/tag648.xml"/></Relationships>
</file>

<file path=ppt/slides/_rels/slide10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653.xml"/><Relationship Id="rId4" Type="http://schemas.openxmlformats.org/officeDocument/2006/relationships/image" Target="../media/image30.emf"/><Relationship Id="rId3" Type="http://schemas.openxmlformats.org/officeDocument/2006/relationships/image" Target="../media/image29.emf"/><Relationship Id="rId2" Type="http://schemas.openxmlformats.org/officeDocument/2006/relationships/tags" Target="../tags/tag652.xml"/><Relationship Id="rId1" Type="http://schemas.openxmlformats.org/officeDocument/2006/relationships/tags" Target="../tags/tag651.xml"/></Relationships>
</file>

<file path=ppt/slides/_rels/slide10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56.xml"/><Relationship Id="rId2" Type="http://schemas.openxmlformats.org/officeDocument/2006/relationships/tags" Target="../tags/tag655.xml"/><Relationship Id="rId1" Type="http://schemas.openxmlformats.org/officeDocument/2006/relationships/tags" Target="../tags/tag654.xml"/></Relationships>
</file>

<file path=ppt/slides/_rels/slide10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59.xml"/><Relationship Id="rId2" Type="http://schemas.openxmlformats.org/officeDocument/2006/relationships/tags" Target="../tags/tag658.xml"/><Relationship Id="rId1" Type="http://schemas.openxmlformats.org/officeDocument/2006/relationships/tags" Target="../tags/tag657.xml"/></Relationships>
</file>

<file path=ppt/slides/_rels/slide10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62.xml"/><Relationship Id="rId2" Type="http://schemas.openxmlformats.org/officeDocument/2006/relationships/tags" Target="../tags/tag661.xml"/><Relationship Id="rId1" Type="http://schemas.openxmlformats.org/officeDocument/2006/relationships/tags" Target="../tags/tag660.xml"/></Relationships>
</file>

<file path=ppt/slides/_rels/slide10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65.xml"/><Relationship Id="rId2" Type="http://schemas.openxmlformats.org/officeDocument/2006/relationships/tags" Target="../tags/tag664.xml"/><Relationship Id="rId1" Type="http://schemas.openxmlformats.org/officeDocument/2006/relationships/tags" Target="../tags/tag663.xml"/></Relationships>
</file>

<file path=ppt/slides/_rels/slide10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68.xml"/><Relationship Id="rId2" Type="http://schemas.openxmlformats.org/officeDocument/2006/relationships/tags" Target="../tags/tag667.xml"/><Relationship Id="rId1" Type="http://schemas.openxmlformats.org/officeDocument/2006/relationships/tags" Target="../tags/tag666.xml"/></Relationships>
</file>

<file path=ppt/slides/_rels/slide10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71.xml"/><Relationship Id="rId2" Type="http://schemas.openxmlformats.org/officeDocument/2006/relationships/tags" Target="../tags/tag670.xml"/><Relationship Id="rId1" Type="http://schemas.openxmlformats.org/officeDocument/2006/relationships/tags" Target="../tags/tag669.xml"/></Relationships>
</file>

<file path=ppt/slides/_rels/slide10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74.xml"/><Relationship Id="rId2" Type="http://schemas.openxmlformats.org/officeDocument/2006/relationships/tags" Target="../tags/tag673.xml"/><Relationship Id="rId1" Type="http://schemas.openxmlformats.org/officeDocument/2006/relationships/tags" Target="../tags/tag67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98.xml"/><Relationship Id="rId3" Type="http://schemas.openxmlformats.org/officeDocument/2006/relationships/tags" Target="../tags/tag297.xml"/><Relationship Id="rId2" Type="http://schemas.openxmlformats.org/officeDocument/2006/relationships/tags" Target="../tags/tag296.xml"/><Relationship Id="rId1" Type="http://schemas.openxmlformats.org/officeDocument/2006/relationships/tags" Target="../tags/tag295.xml"/></Relationships>
</file>

<file path=ppt/slides/_rels/slide1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77.xml"/><Relationship Id="rId2" Type="http://schemas.openxmlformats.org/officeDocument/2006/relationships/tags" Target="../tags/tag676.xml"/><Relationship Id="rId1" Type="http://schemas.openxmlformats.org/officeDocument/2006/relationships/tags" Target="../tags/tag675.xml"/></Relationships>
</file>

<file path=ppt/slides/_rels/slide1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80.xml"/><Relationship Id="rId2" Type="http://schemas.openxmlformats.org/officeDocument/2006/relationships/tags" Target="../tags/tag679.xml"/><Relationship Id="rId1" Type="http://schemas.openxmlformats.org/officeDocument/2006/relationships/tags" Target="../tags/tag678.xml"/></Relationships>
</file>

<file path=ppt/slides/_rels/slide1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83.xml"/><Relationship Id="rId2" Type="http://schemas.openxmlformats.org/officeDocument/2006/relationships/tags" Target="../tags/tag682.xml"/><Relationship Id="rId1" Type="http://schemas.openxmlformats.org/officeDocument/2006/relationships/tags" Target="../tags/tag681.xml"/></Relationships>
</file>

<file path=ppt/slides/_rels/slide1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86.xml"/><Relationship Id="rId2" Type="http://schemas.openxmlformats.org/officeDocument/2006/relationships/tags" Target="../tags/tag685.xml"/><Relationship Id="rId1" Type="http://schemas.openxmlformats.org/officeDocument/2006/relationships/tags" Target="../tags/tag684.xml"/></Relationships>
</file>

<file path=ppt/slides/_rels/slide1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89.xml"/><Relationship Id="rId2" Type="http://schemas.openxmlformats.org/officeDocument/2006/relationships/tags" Target="../tags/tag688.xml"/><Relationship Id="rId1" Type="http://schemas.openxmlformats.org/officeDocument/2006/relationships/tags" Target="../tags/tag687.xml"/></Relationships>
</file>

<file path=ppt/slides/_rels/slide1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92.xml"/><Relationship Id="rId2" Type="http://schemas.openxmlformats.org/officeDocument/2006/relationships/tags" Target="../tags/tag691.xml"/><Relationship Id="rId1" Type="http://schemas.openxmlformats.org/officeDocument/2006/relationships/tags" Target="../tags/tag690.xml"/></Relationships>
</file>

<file path=ppt/slides/_rels/slide1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95.xml"/><Relationship Id="rId2" Type="http://schemas.openxmlformats.org/officeDocument/2006/relationships/tags" Target="../tags/tag694.xml"/><Relationship Id="rId1" Type="http://schemas.openxmlformats.org/officeDocument/2006/relationships/tags" Target="../tags/tag693.xml"/></Relationships>
</file>

<file path=ppt/slides/_rels/slide1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98.xml"/><Relationship Id="rId2" Type="http://schemas.openxmlformats.org/officeDocument/2006/relationships/tags" Target="../tags/tag697.xml"/><Relationship Id="rId1" Type="http://schemas.openxmlformats.org/officeDocument/2006/relationships/tags" Target="../tags/tag696.xml"/></Relationships>
</file>

<file path=ppt/slides/_rels/slide1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01.xml"/><Relationship Id="rId2" Type="http://schemas.openxmlformats.org/officeDocument/2006/relationships/tags" Target="../tags/tag700.xml"/><Relationship Id="rId1" Type="http://schemas.openxmlformats.org/officeDocument/2006/relationships/tags" Target="../tags/tag699.xml"/></Relationships>
</file>

<file path=ppt/slides/_rels/slide1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04.xml"/><Relationship Id="rId2" Type="http://schemas.openxmlformats.org/officeDocument/2006/relationships/tags" Target="../tags/tag703.xml"/><Relationship Id="rId1" Type="http://schemas.openxmlformats.org/officeDocument/2006/relationships/tags" Target="../tags/tag702.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02.xml"/><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tags" Target="../tags/tag299.xml"/></Relationships>
</file>

<file path=ppt/slides/_rels/slide1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07.xml"/><Relationship Id="rId2" Type="http://schemas.openxmlformats.org/officeDocument/2006/relationships/tags" Target="../tags/tag706.xml"/><Relationship Id="rId1" Type="http://schemas.openxmlformats.org/officeDocument/2006/relationships/tags" Target="../tags/tag705.xml"/></Relationships>
</file>

<file path=ppt/slides/_rels/slide1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10.xml"/><Relationship Id="rId2" Type="http://schemas.openxmlformats.org/officeDocument/2006/relationships/tags" Target="../tags/tag709.xml"/><Relationship Id="rId1" Type="http://schemas.openxmlformats.org/officeDocument/2006/relationships/tags" Target="../tags/tag708.xml"/></Relationships>
</file>

<file path=ppt/slides/_rels/slide1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13.xml"/><Relationship Id="rId2" Type="http://schemas.openxmlformats.org/officeDocument/2006/relationships/tags" Target="../tags/tag712.xml"/><Relationship Id="rId1" Type="http://schemas.openxmlformats.org/officeDocument/2006/relationships/tags" Target="../tags/tag711.xml"/></Relationships>
</file>

<file path=ppt/slides/_rels/slide1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16.xml"/><Relationship Id="rId2" Type="http://schemas.openxmlformats.org/officeDocument/2006/relationships/tags" Target="../tags/tag715.xml"/><Relationship Id="rId1" Type="http://schemas.openxmlformats.org/officeDocument/2006/relationships/tags" Target="../tags/tag714.xml"/></Relationships>
</file>

<file path=ppt/slides/_rels/slide1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19.xml"/><Relationship Id="rId2" Type="http://schemas.openxmlformats.org/officeDocument/2006/relationships/tags" Target="../tags/tag718.xml"/><Relationship Id="rId1" Type="http://schemas.openxmlformats.org/officeDocument/2006/relationships/tags" Target="../tags/tag717.xml"/></Relationships>
</file>

<file path=ppt/slides/_rels/slide1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2.xml"/><Relationship Id="rId2" Type="http://schemas.openxmlformats.org/officeDocument/2006/relationships/tags" Target="../tags/tag721.xml"/><Relationship Id="rId1" Type="http://schemas.openxmlformats.org/officeDocument/2006/relationships/tags" Target="../tags/tag720.xml"/></Relationships>
</file>

<file path=ppt/slides/_rels/slide1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5.xml"/><Relationship Id="rId2" Type="http://schemas.openxmlformats.org/officeDocument/2006/relationships/tags" Target="../tags/tag724.xml"/><Relationship Id="rId1" Type="http://schemas.openxmlformats.org/officeDocument/2006/relationships/tags" Target="../tags/tag723.xml"/></Relationships>
</file>

<file path=ppt/slides/_rels/slide1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8.xml"/><Relationship Id="rId2" Type="http://schemas.openxmlformats.org/officeDocument/2006/relationships/tags" Target="../tags/tag727.xml"/><Relationship Id="rId1" Type="http://schemas.openxmlformats.org/officeDocument/2006/relationships/tags" Target="../tags/tag726.xml"/></Relationships>
</file>

<file path=ppt/slides/_rels/slide1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31.xml"/><Relationship Id="rId2" Type="http://schemas.openxmlformats.org/officeDocument/2006/relationships/tags" Target="../tags/tag730.xml"/><Relationship Id="rId1" Type="http://schemas.openxmlformats.org/officeDocument/2006/relationships/tags" Target="../tags/tag729.xml"/></Relationships>
</file>

<file path=ppt/slides/_rels/slide1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34.xml"/><Relationship Id="rId2" Type="http://schemas.openxmlformats.org/officeDocument/2006/relationships/tags" Target="../tags/tag733.xml"/><Relationship Id="rId1" Type="http://schemas.openxmlformats.org/officeDocument/2006/relationships/tags" Target="../tags/tag732.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06.xml"/><Relationship Id="rId3" Type="http://schemas.openxmlformats.org/officeDocument/2006/relationships/tags" Target="../tags/tag305.xml"/><Relationship Id="rId2" Type="http://schemas.openxmlformats.org/officeDocument/2006/relationships/tags" Target="../tags/tag304.xml"/><Relationship Id="rId1" Type="http://schemas.openxmlformats.org/officeDocument/2006/relationships/tags" Target="../tags/tag303.xml"/></Relationships>
</file>

<file path=ppt/slides/_rels/slide1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37.xml"/><Relationship Id="rId2" Type="http://schemas.openxmlformats.org/officeDocument/2006/relationships/tags" Target="../tags/tag736.xml"/><Relationship Id="rId1" Type="http://schemas.openxmlformats.org/officeDocument/2006/relationships/tags" Target="../tags/tag735.xml"/></Relationships>
</file>

<file path=ppt/slides/_rels/slide1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40.xml"/><Relationship Id="rId2" Type="http://schemas.openxmlformats.org/officeDocument/2006/relationships/tags" Target="../tags/tag739.xml"/><Relationship Id="rId1" Type="http://schemas.openxmlformats.org/officeDocument/2006/relationships/tags" Target="../tags/tag738.xml"/></Relationships>
</file>

<file path=ppt/slides/_rels/slide1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43.xml"/><Relationship Id="rId2" Type="http://schemas.openxmlformats.org/officeDocument/2006/relationships/tags" Target="../tags/tag742.xml"/><Relationship Id="rId1" Type="http://schemas.openxmlformats.org/officeDocument/2006/relationships/tags" Target="../tags/tag741.xml"/></Relationships>
</file>

<file path=ppt/slides/_rels/slide1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46.xml"/><Relationship Id="rId2" Type="http://schemas.openxmlformats.org/officeDocument/2006/relationships/tags" Target="../tags/tag745.xml"/><Relationship Id="rId1" Type="http://schemas.openxmlformats.org/officeDocument/2006/relationships/tags" Target="../tags/tag744.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10.xml"/><Relationship Id="rId4" Type="http://schemas.openxmlformats.org/officeDocument/2006/relationships/image" Target="../media/image2.emf"/><Relationship Id="rId3" Type="http://schemas.openxmlformats.org/officeDocument/2006/relationships/tags" Target="../tags/tag309.xml"/><Relationship Id="rId2" Type="http://schemas.openxmlformats.org/officeDocument/2006/relationships/tags" Target="../tags/tag308.xml"/><Relationship Id="rId1" Type="http://schemas.openxmlformats.org/officeDocument/2006/relationships/tags" Target="../tags/tag307.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14.xml"/><Relationship Id="rId3" Type="http://schemas.openxmlformats.org/officeDocument/2006/relationships/tags" Target="../tags/tag313.xml"/><Relationship Id="rId2" Type="http://schemas.openxmlformats.org/officeDocument/2006/relationships/tags" Target="../tags/tag312.xml"/><Relationship Id="rId1" Type="http://schemas.openxmlformats.org/officeDocument/2006/relationships/tags" Target="../tags/tag311.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18.xml"/><Relationship Id="rId3" Type="http://schemas.openxmlformats.org/officeDocument/2006/relationships/tags" Target="../tags/tag317.xml"/><Relationship Id="rId2" Type="http://schemas.openxmlformats.org/officeDocument/2006/relationships/tags" Target="../tags/tag316.xml"/><Relationship Id="rId1" Type="http://schemas.openxmlformats.org/officeDocument/2006/relationships/tags" Target="../tags/tag315.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23.xml"/><Relationship Id="rId5" Type="http://schemas.openxmlformats.org/officeDocument/2006/relationships/tags" Target="../tags/tag322.xml"/><Relationship Id="rId4" Type="http://schemas.openxmlformats.org/officeDocument/2006/relationships/tags" Target="../tags/tag321.xml"/><Relationship Id="rId3" Type="http://schemas.openxmlformats.org/officeDocument/2006/relationships/image" Target="../media/image3.emf"/><Relationship Id="rId2" Type="http://schemas.openxmlformats.org/officeDocument/2006/relationships/tags" Target="../tags/tag320.xml"/><Relationship Id="rId1" Type="http://schemas.openxmlformats.org/officeDocument/2006/relationships/tags" Target="../tags/tag319.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27.xml"/><Relationship Id="rId3" Type="http://schemas.openxmlformats.org/officeDocument/2006/relationships/tags" Target="../tags/tag326.xml"/><Relationship Id="rId2" Type="http://schemas.openxmlformats.org/officeDocument/2006/relationships/tags" Target="../tags/tag325.xml"/><Relationship Id="rId1" Type="http://schemas.openxmlformats.org/officeDocument/2006/relationships/tags" Target="../tags/tag324.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31.xml"/><Relationship Id="rId3" Type="http://schemas.openxmlformats.org/officeDocument/2006/relationships/tags" Target="../tags/tag330.xml"/><Relationship Id="rId2" Type="http://schemas.openxmlformats.org/officeDocument/2006/relationships/tags" Target="../tags/tag329.xml"/><Relationship Id="rId1" Type="http://schemas.openxmlformats.org/officeDocument/2006/relationships/tags" Target="../tags/tag328.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61.xml"/><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36.xml"/><Relationship Id="rId5" Type="http://schemas.openxmlformats.org/officeDocument/2006/relationships/tags" Target="../tags/tag335.xml"/><Relationship Id="rId4" Type="http://schemas.openxmlformats.org/officeDocument/2006/relationships/image" Target="../media/image4.emf"/><Relationship Id="rId3" Type="http://schemas.openxmlformats.org/officeDocument/2006/relationships/tags" Target="../tags/tag334.xml"/><Relationship Id="rId2" Type="http://schemas.openxmlformats.org/officeDocument/2006/relationships/tags" Target="../tags/tag333.xml"/><Relationship Id="rId1" Type="http://schemas.openxmlformats.org/officeDocument/2006/relationships/tags" Target="../tags/tag332.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40.xml"/><Relationship Id="rId3" Type="http://schemas.openxmlformats.org/officeDocument/2006/relationships/tags" Target="../tags/tag339.xml"/><Relationship Id="rId2" Type="http://schemas.openxmlformats.org/officeDocument/2006/relationships/tags" Target="../tags/tag338.xml"/><Relationship Id="rId1" Type="http://schemas.openxmlformats.org/officeDocument/2006/relationships/tags" Target="../tags/tag337.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45.xml"/><Relationship Id="rId4" Type="http://schemas.openxmlformats.org/officeDocument/2006/relationships/tags" Target="../tags/tag344.xml"/><Relationship Id="rId3" Type="http://schemas.openxmlformats.org/officeDocument/2006/relationships/tags" Target="../tags/tag343.xml"/><Relationship Id="rId2" Type="http://schemas.openxmlformats.org/officeDocument/2006/relationships/tags" Target="../tags/tag342.xml"/><Relationship Id="rId1" Type="http://schemas.openxmlformats.org/officeDocument/2006/relationships/tags" Target="../tags/tag341.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49.xml"/><Relationship Id="rId4" Type="http://schemas.openxmlformats.org/officeDocument/2006/relationships/image" Target="../media/image5.emf"/><Relationship Id="rId3" Type="http://schemas.openxmlformats.org/officeDocument/2006/relationships/tags" Target="../tags/tag348.xml"/><Relationship Id="rId2" Type="http://schemas.openxmlformats.org/officeDocument/2006/relationships/tags" Target="../tags/tag347.xml"/><Relationship Id="rId1" Type="http://schemas.openxmlformats.org/officeDocument/2006/relationships/tags" Target="../tags/tag346.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53.xml"/><Relationship Id="rId3" Type="http://schemas.openxmlformats.org/officeDocument/2006/relationships/tags" Target="../tags/tag352.xml"/><Relationship Id="rId2" Type="http://schemas.openxmlformats.org/officeDocument/2006/relationships/tags" Target="../tags/tag351.xml"/><Relationship Id="rId1" Type="http://schemas.openxmlformats.org/officeDocument/2006/relationships/tags" Target="../tags/tag350.xml"/></Relationships>
</file>

<file path=ppt/slides/_rels/slide2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58.xml"/><Relationship Id="rId5" Type="http://schemas.openxmlformats.org/officeDocument/2006/relationships/tags" Target="../tags/tag357.xml"/><Relationship Id="rId4" Type="http://schemas.openxmlformats.org/officeDocument/2006/relationships/tags" Target="../tags/tag356.xml"/><Relationship Id="rId3" Type="http://schemas.openxmlformats.org/officeDocument/2006/relationships/image" Target="../media/image6.emf"/><Relationship Id="rId2" Type="http://schemas.openxmlformats.org/officeDocument/2006/relationships/tags" Target="../tags/tag355.xml"/><Relationship Id="rId1" Type="http://schemas.openxmlformats.org/officeDocument/2006/relationships/tags" Target="../tags/tag354.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62.xml"/><Relationship Id="rId3" Type="http://schemas.openxmlformats.org/officeDocument/2006/relationships/tags" Target="../tags/tag361.xml"/><Relationship Id="rId2" Type="http://schemas.openxmlformats.org/officeDocument/2006/relationships/tags" Target="../tags/tag360.xml"/><Relationship Id="rId1" Type="http://schemas.openxmlformats.org/officeDocument/2006/relationships/tags" Target="../tags/tag359.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tags" Target="../tags/tag364.xml"/><Relationship Id="rId1" Type="http://schemas.openxmlformats.org/officeDocument/2006/relationships/tags" Target="../tags/tag363.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70.xml"/><Relationship Id="rId3" Type="http://schemas.openxmlformats.org/officeDocument/2006/relationships/tags" Target="../tags/tag369.xml"/><Relationship Id="rId2" Type="http://schemas.openxmlformats.org/officeDocument/2006/relationships/tags" Target="../tags/tag368.xml"/><Relationship Id="rId1" Type="http://schemas.openxmlformats.org/officeDocument/2006/relationships/tags" Target="../tags/tag367.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74.xml"/><Relationship Id="rId3" Type="http://schemas.openxmlformats.org/officeDocument/2006/relationships/tags" Target="../tags/tag373.xml"/><Relationship Id="rId2" Type="http://schemas.openxmlformats.org/officeDocument/2006/relationships/tags" Target="../tags/tag372.xml"/><Relationship Id="rId1" Type="http://schemas.openxmlformats.org/officeDocument/2006/relationships/tags" Target="../tags/tag371.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65.xml"/><Relationship Id="rId3" Type="http://schemas.openxmlformats.org/officeDocument/2006/relationships/tags" Target="../tags/tag264.xml"/><Relationship Id="rId2" Type="http://schemas.openxmlformats.org/officeDocument/2006/relationships/tags" Target="../tags/tag263.xml"/><Relationship Id="rId1" Type="http://schemas.openxmlformats.org/officeDocument/2006/relationships/tags" Target="../tags/tag262.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79.xml"/><Relationship Id="rId5" Type="http://schemas.openxmlformats.org/officeDocument/2006/relationships/image" Target="../media/image7.emf"/><Relationship Id="rId4" Type="http://schemas.openxmlformats.org/officeDocument/2006/relationships/tags" Target="../tags/tag378.xml"/><Relationship Id="rId3" Type="http://schemas.openxmlformats.org/officeDocument/2006/relationships/tags" Target="../tags/tag377.xml"/><Relationship Id="rId2" Type="http://schemas.openxmlformats.org/officeDocument/2006/relationships/tags" Target="../tags/tag376.xml"/><Relationship Id="rId1" Type="http://schemas.openxmlformats.org/officeDocument/2006/relationships/tags" Target="../tags/tag375.xml"/></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83.xml"/><Relationship Id="rId3" Type="http://schemas.openxmlformats.org/officeDocument/2006/relationships/tags" Target="../tags/tag382.xml"/><Relationship Id="rId2" Type="http://schemas.openxmlformats.org/officeDocument/2006/relationships/tags" Target="../tags/tag381.xml"/><Relationship Id="rId1" Type="http://schemas.openxmlformats.org/officeDocument/2006/relationships/tags" Target="../tags/tag380.xm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87.xml"/><Relationship Id="rId3" Type="http://schemas.openxmlformats.org/officeDocument/2006/relationships/tags" Target="../tags/tag386.xml"/><Relationship Id="rId2" Type="http://schemas.openxmlformats.org/officeDocument/2006/relationships/tags" Target="../tags/tag385.xml"/><Relationship Id="rId1" Type="http://schemas.openxmlformats.org/officeDocument/2006/relationships/tags" Target="../tags/tag384.xml"/></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91.xml"/><Relationship Id="rId3" Type="http://schemas.openxmlformats.org/officeDocument/2006/relationships/tags" Target="../tags/tag390.xml"/><Relationship Id="rId2" Type="http://schemas.openxmlformats.org/officeDocument/2006/relationships/tags" Target="../tags/tag389.xml"/><Relationship Id="rId1" Type="http://schemas.openxmlformats.org/officeDocument/2006/relationships/tags" Target="../tags/tag388.xml"/></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95.xml"/><Relationship Id="rId4" Type="http://schemas.openxmlformats.org/officeDocument/2006/relationships/image" Target="../media/image8.emf"/><Relationship Id="rId3" Type="http://schemas.openxmlformats.org/officeDocument/2006/relationships/tags" Target="../tags/tag394.xml"/><Relationship Id="rId2" Type="http://schemas.openxmlformats.org/officeDocument/2006/relationships/tags" Target="../tags/tag393.xml"/><Relationship Id="rId1" Type="http://schemas.openxmlformats.org/officeDocument/2006/relationships/tags" Target="../tags/tag392.xml"/></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99.xml"/><Relationship Id="rId3" Type="http://schemas.openxmlformats.org/officeDocument/2006/relationships/tags" Target="../tags/tag398.xml"/><Relationship Id="rId2" Type="http://schemas.openxmlformats.org/officeDocument/2006/relationships/tags" Target="../tags/tag397.xml"/><Relationship Id="rId1" Type="http://schemas.openxmlformats.org/officeDocument/2006/relationships/tags" Target="../tags/tag396.xml"/></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03.xml"/><Relationship Id="rId3" Type="http://schemas.openxmlformats.org/officeDocument/2006/relationships/tags" Target="../tags/tag402.xml"/><Relationship Id="rId2" Type="http://schemas.openxmlformats.org/officeDocument/2006/relationships/tags" Target="../tags/tag401.xml"/><Relationship Id="rId1" Type="http://schemas.openxmlformats.org/officeDocument/2006/relationships/tags" Target="../tags/tag400.xml"/></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07.xml"/><Relationship Id="rId3" Type="http://schemas.openxmlformats.org/officeDocument/2006/relationships/tags" Target="../tags/tag406.xml"/><Relationship Id="rId2" Type="http://schemas.openxmlformats.org/officeDocument/2006/relationships/tags" Target="../tags/tag405.xml"/><Relationship Id="rId1" Type="http://schemas.openxmlformats.org/officeDocument/2006/relationships/tags" Target="../tags/tag404.xml"/></Relationships>
</file>

<file path=ppt/slides/_rels/slide3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12.xml"/><Relationship Id="rId5" Type="http://schemas.openxmlformats.org/officeDocument/2006/relationships/image" Target="../media/image9.emf"/><Relationship Id="rId4" Type="http://schemas.openxmlformats.org/officeDocument/2006/relationships/tags" Target="../tags/tag411.xml"/><Relationship Id="rId3" Type="http://schemas.openxmlformats.org/officeDocument/2006/relationships/tags" Target="../tags/tag410.xml"/><Relationship Id="rId2" Type="http://schemas.openxmlformats.org/officeDocument/2006/relationships/tags" Target="../tags/tag409.xml"/><Relationship Id="rId1" Type="http://schemas.openxmlformats.org/officeDocument/2006/relationships/tags" Target="../tags/tag408.xml"/></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16.xml"/><Relationship Id="rId3" Type="http://schemas.openxmlformats.org/officeDocument/2006/relationships/tags" Target="../tags/tag415.xml"/><Relationship Id="rId2" Type="http://schemas.openxmlformats.org/officeDocument/2006/relationships/tags" Target="../tags/tag414.xml"/><Relationship Id="rId1" Type="http://schemas.openxmlformats.org/officeDocument/2006/relationships/tags" Target="../tags/tag413.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69.xml"/><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tags" Target="../tags/tag266.xml"/></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20.xml"/><Relationship Id="rId4" Type="http://schemas.openxmlformats.org/officeDocument/2006/relationships/image" Target="../media/image10.emf"/><Relationship Id="rId3" Type="http://schemas.openxmlformats.org/officeDocument/2006/relationships/tags" Target="../tags/tag419.xml"/><Relationship Id="rId2" Type="http://schemas.openxmlformats.org/officeDocument/2006/relationships/tags" Target="../tags/tag418.xml"/><Relationship Id="rId1" Type="http://schemas.openxmlformats.org/officeDocument/2006/relationships/tags" Target="../tags/tag417.xm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24.xml"/><Relationship Id="rId4" Type="http://schemas.openxmlformats.org/officeDocument/2006/relationships/image" Target="../media/image11.emf"/><Relationship Id="rId3" Type="http://schemas.openxmlformats.org/officeDocument/2006/relationships/tags" Target="../tags/tag423.xml"/><Relationship Id="rId2" Type="http://schemas.openxmlformats.org/officeDocument/2006/relationships/tags" Target="../tags/tag422.xml"/><Relationship Id="rId1" Type="http://schemas.openxmlformats.org/officeDocument/2006/relationships/tags" Target="../tags/tag421.xml"/></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28.xml"/><Relationship Id="rId4" Type="http://schemas.openxmlformats.org/officeDocument/2006/relationships/image" Target="../media/image12.emf"/><Relationship Id="rId3" Type="http://schemas.openxmlformats.org/officeDocument/2006/relationships/tags" Target="../tags/tag427.xml"/><Relationship Id="rId2" Type="http://schemas.openxmlformats.org/officeDocument/2006/relationships/tags" Target="../tags/tag426.xml"/><Relationship Id="rId1" Type="http://schemas.openxmlformats.org/officeDocument/2006/relationships/tags" Target="../tags/tag425.xml"/></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32.xml"/><Relationship Id="rId3" Type="http://schemas.openxmlformats.org/officeDocument/2006/relationships/tags" Target="../tags/tag431.xml"/><Relationship Id="rId2" Type="http://schemas.openxmlformats.org/officeDocument/2006/relationships/tags" Target="../tags/tag430.xml"/><Relationship Id="rId1" Type="http://schemas.openxmlformats.org/officeDocument/2006/relationships/tags" Target="../tags/tag429.xml"/></Relationships>
</file>

<file path=ppt/slides/_rels/slide4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36.xml"/><Relationship Id="rId4" Type="http://schemas.openxmlformats.org/officeDocument/2006/relationships/image" Target="../media/image13.emf"/><Relationship Id="rId3" Type="http://schemas.openxmlformats.org/officeDocument/2006/relationships/tags" Target="../tags/tag435.xml"/><Relationship Id="rId2" Type="http://schemas.openxmlformats.org/officeDocument/2006/relationships/tags" Target="../tags/tag434.xml"/><Relationship Id="rId1" Type="http://schemas.openxmlformats.org/officeDocument/2006/relationships/tags" Target="../tags/tag433.xml"/></Relationships>
</file>

<file path=ppt/slides/_rels/slide4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40.xml"/><Relationship Id="rId4" Type="http://schemas.openxmlformats.org/officeDocument/2006/relationships/image" Target="../media/image14.emf"/><Relationship Id="rId3" Type="http://schemas.openxmlformats.org/officeDocument/2006/relationships/tags" Target="../tags/tag439.xml"/><Relationship Id="rId2" Type="http://schemas.openxmlformats.org/officeDocument/2006/relationships/tags" Target="../tags/tag438.xml"/><Relationship Id="rId1" Type="http://schemas.openxmlformats.org/officeDocument/2006/relationships/tags" Target="../tags/tag437.xml"/></Relationships>
</file>

<file path=ppt/slides/_rels/slide4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44.xml"/><Relationship Id="rId3" Type="http://schemas.openxmlformats.org/officeDocument/2006/relationships/tags" Target="../tags/tag443.xml"/><Relationship Id="rId2" Type="http://schemas.openxmlformats.org/officeDocument/2006/relationships/tags" Target="../tags/tag442.xml"/><Relationship Id="rId1" Type="http://schemas.openxmlformats.org/officeDocument/2006/relationships/tags" Target="../tags/tag441.xml"/></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48.xml"/><Relationship Id="rId3" Type="http://schemas.openxmlformats.org/officeDocument/2006/relationships/tags" Target="../tags/tag447.xml"/><Relationship Id="rId2" Type="http://schemas.openxmlformats.org/officeDocument/2006/relationships/tags" Target="../tags/tag446.xml"/><Relationship Id="rId1" Type="http://schemas.openxmlformats.org/officeDocument/2006/relationships/tags" Target="../tags/tag445.xml"/></Relationships>
</file>

<file path=ppt/slides/_rels/slide4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52.xml"/><Relationship Id="rId3" Type="http://schemas.openxmlformats.org/officeDocument/2006/relationships/tags" Target="../tags/tag451.xml"/><Relationship Id="rId2" Type="http://schemas.openxmlformats.org/officeDocument/2006/relationships/tags" Target="../tags/tag450.xml"/><Relationship Id="rId1" Type="http://schemas.openxmlformats.org/officeDocument/2006/relationships/tags" Target="../tags/tag449.xml"/></Relationships>
</file>

<file path=ppt/slides/_rels/slide4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56.xml"/><Relationship Id="rId4" Type="http://schemas.openxmlformats.org/officeDocument/2006/relationships/image" Target="../media/image15.emf"/><Relationship Id="rId3" Type="http://schemas.openxmlformats.org/officeDocument/2006/relationships/tags" Target="../tags/tag455.xml"/><Relationship Id="rId2" Type="http://schemas.openxmlformats.org/officeDocument/2006/relationships/tags" Target="../tags/tag454.xml"/><Relationship Id="rId1" Type="http://schemas.openxmlformats.org/officeDocument/2006/relationships/tags" Target="../tags/tag453.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73.xml"/><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tags" Target="../tags/tag270.xml"/></Relationships>
</file>

<file path=ppt/slides/_rels/slide5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60.xml"/><Relationship Id="rId3" Type="http://schemas.openxmlformats.org/officeDocument/2006/relationships/tags" Target="../tags/tag459.xml"/><Relationship Id="rId2" Type="http://schemas.openxmlformats.org/officeDocument/2006/relationships/tags" Target="../tags/tag458.xml"/><Relationship Id="rId1" Type="http://schemas.openxmlformats.org/officeDocument/2006/relationships/tags" Target="../tags/tag457.xml"/></Relationships>
</file>

<file path=ppt/slides/_rels/slide5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64.xml"/><Relationship Id="rId3" Type="http://schemas.openxmlformats.org/officeDocument/2006/relationships/tags" Target="../tags/tag463.xml"/><Relationship Id="rId2" Type="http://schemas.openxmlformats.org/officeDocument/2006/relationships/tags" Target="../tags/tag462.xml"/><Relationship Id="rId1" Type="http://schemas.openxmlformats.org/officeDocument/2006/relationships/tags" Target="../tags/tag461.xml"/></Relationships>
</file>

<file path=ppt/slides/_rels/slide5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68.xml"/><Relationship Id="rId4" Type="http://schemas.openxmlformats.org/officeDocument/2006/relationships/image" Target="../media/image16.emf"/><Relationship Id="rId3" Type="http://schemas.openxmlformats.org/officeDocument/2006/relationships/tags" Target="../tags/tag467.xml"/><Relationship Id="rId2" Type="http://schemas.openxmlformats.org/officeDocument/2006/relationships/tags" Target="../tags/tag466.xml"/><Relationship Id="rId1" Type="http://schemas.openxmlformats.org/officeDocument/2006/relationships/tags" Target="../tags/tag465.xml"/></Relationships>
</file>

<file path=ppt/slides/_rels/slide5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72.xml"/><Relationship Id="rId4" Type="http://schemas.openxmlformats.org/officeDocument/2006/relationships/image" Target="../media/image17.emf"/><Relationship Id="rId3" Type="http://schemas.openxmlformats.org/officeDocument/2006/relationships/tags" Target="../tags/tag471.xml"/><Relationship Id="rId2" Type="http://schemas.openxmlformats.org/officeDocument/2006/relationships/tags" Target="../tags/tag470.xml"/><Relationship Id="rId1" Type="http://schemas.openxmlformats.org/officeDocument/2006/relationships/tags" Target="../tags/tag469.xml"/></Relationships>
</file>

<file path=ppt/slides/_rels/slide5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76.xml"/><Relationship Id="rId3" Type="http://schemas.openxmlformats.org/officeDocument/2006/relationships/tags" Target="../tags/tag475.xml"/><Relationship Id="rId2" Type="http://schemas.openxmlformats.org/officeDocument/2006/relationships/tags" Target="../tags/tag474.xml"/><Relationship Id="rId1" Type="http://schemas.openxmlformats.org/officeDocument/2006/relationships/tags" Target="../tags/tag473.xml"/></Relationships>
</file>

<file path=ppt/slides/_rels/slide55.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480.xml"/><Relationship Id="rId3" Type="http://schemas.openxmlformats.org/officeDocument/2006/relationships/tags" Target="../tags/tag479.xml"/><Relationship Id="rId2" Type="http://schemas.openxmlformats.org/officeDocument/2006/relationships/tags" Target="../tags/tag478.xml"/><Relationship Id="rId1" Type="http://schemas.openxmlformats.org/officeDocument/2006/relationships/tags" Target="../tags/tag477.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84.xml"/><Relationship Id="rId3" Type="http://schemas.openxmlformats.org/officeDocument/2006/relationships/tags" Target="../tags/tag483.xml"/><Relationship Id="rId2" Type="http://schemas.openxmlformats.org/officeDocument/2006/relationships/tags" Target="../tags/tag482.xml"/><Relationship Id="rId1" Type="http://schemas.openxmlformats.org/officeDocument/2006/relationships/tags" Target="../tags/tag481.xml"/></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88.xml"/><Relationship Id="rId3" Type="http://schemas.openxmlformats.org/officeDocument/2006/relationships/tags" Target="../tags/tag487.xml"/><Relationship Id="rId2" Type="http://schemas.openxmlformats.org/officeDocument/2006/relationships/tags" Target="../tags/tag486.xml"/><Relationship Id="rId1" Type="http://schemas.openxmlformats.org/officeDocument/2006/relationships/tags" Target="../tags/tag485.xml"/></Relationships>
</file>

<file path=ppt/slides/_rels/slide5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92.xml"/><Relationship Id="rId3" Type="http://schemas.openxmlformats.org/officeDocument/2006/relationships/tags" Target="../tags/tag491.xml"/><Relationship Id="rId2" Type="http://schemas.openxmlformats.org/officeDocument/2006/relationships/tags" Target="../tags/tag490.xml"/><Relationship Id="rId1" Type="http://schemas.openxmlformats.org/officeDocument/2006/relationships/tags" Target="../tags/tag489.xml"/></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496.xml"/><Relationship Id="rId3" Type="http://schemas.openxmlformats.org/officeDocument/2006/relationships/tags" Target="../tags/tag495.xml"/><Relationship Id="rId2" Type="http://schemas.openxmlformats.org/officeDocument/2006/relationships/tags" Target="../tags/tag494.xml"/><Relationship Id="rId1" Type="http://schemas.openxmlformats.org/officeDocument/2006/relationships/tags" Target="../tags/tag493.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77.xml"/><Relationship Id="rId3" Type="http://schemas.openxmlformats.org/officeDocument/2006/relationships/tags" Target="../tags/tag276.xml"/><Relationship Id="rId2" Type="http://schemas.openxmlformats.org/officeDocument/2006/relationships/tags" Target="../tags/tag275.xml"/><Relationship Id="rId1" Type="http://schemas.openxmlformats.org/officeDocument/2006/relationships/tags" Target="../tags/tag274.xml"/></Relationships>
</file>

<file path=ppt/slides/_rels/slide6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00.xml"/><Relationship Id="rId3" Type="http://schemas.openxmlformats.org/officeDocument/2006/relationships/tags" Target="../tags/tag499.xml"/><Relationship Id="rId2" Type="http://schemas.openxmlformats.org/officeDocument/2006/relationships/tags" Target="../tags/tag498.xml"/><Relationship Id="rId1" Type="http://schemas.openxmlformats.org/officeDocument/2006/relationships/tags" Target="../tags/tag497.xml"/></Relationships>
</file>

<file path=ppt/slides/_rels/slide6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04.xml"/><Relationship Id="rId3" Type="http://schemas.openxmlformats.org/officeDocument/2006/relationships/tags" Target="../tags/tag503.xml"/><Relationship Id="rId2" Type="http://schemas.openxmlformats.org/officeDocument/2006/relationships/tags" Target="../tags/tag502.xml"/><Relationship Id="rId1" Type="http://schemas.openxmlformats.org/officeDocument/2006/relationships/tags" Target="../tags/tag501.xml"/></Relationships>
</file>

<file path=ppt/slides/_rels/slide6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08.xml"/><Relationship Id="rId3" Type="http://schemas.openxmlformats.org/officeDocument/2006/relationships/tags" Target="../tags/tag507.xml"/><Relationship Id="rId2" Type="http://schemas.openxmlformats.org/officeDocument/2006/relationships/tags" Target="../tags/tag506.xml"/><Relationship Id="rId1" Type="http://schemas.openxmlformats.org/officeDocument/2006/relationships/tags" Target="../tags/tag505.xml"/></Relationships>
</file>

<file path=ppt/slides/_rels/slide6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12.xml"/><Relationship Id="rId3" Type="http://schemas.openxmlformats.org/officeDocument/2006/relationships/tags" Target="../tags/tag511.xml"/><Relationship Id="rId2" Type="http://schemas.openxmlformats.org/officeDocument/2006/relationships/tags" Target="../tags/tag510.xml"/><Relationship Id="rId1" Type="http://schemas.openxmlformats.org/officeDocument/2006/relationships/tags" Target="../tags/tag509.xml"/></Relationships>
</file>

<file path=ppt/slides/_rels/slide6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16.xml"/><Relationship Id="rId3" Type="http://schemas.openxmlformats.org/officeDocument/2006/relationships/tags" Target="../tags/tag515.xml"/><Relationship Id="rId2" Type="http://schemas.openxmlformats.org/officeDocument/2006/relationships/tags" Target="../tags/tag514.xml"/><Relationship Id="rId1" Type="http://schemas.openxmlformats.org/officeDocument/2006/relationships/tags" Target="../tags/tag513.xml"/></Relationships>
</file>

<file path=ppt/slides/_rels/slide6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20.xml"/><Relationship Id="rId3" Type="http://schemas.openxmlformats.org/officeDocument/2006/relationships/tags" Target="../tags/tag519.xml"/><Relationship Id="rId2" Type="http://schemas.openxmlformats.org/officeDocument/2006/relationships/tags" Target="../tags/tag518.xml"/><Relationship Id="rId1" Type="http://schemas.openxmlformats.org/officeDocument/2006/relationships/tags" Target="../tags/tag517.xml"/></Relationships>
</file>

<file path=ppt/slides/_rels/slide6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24.xml"/><Relationship Id="rId3" Type="http://schemas.openxmlformats.org/officeDocument/2006/relationships/tags" Target="../tags/tag523.xml"/><Relationship Id="rId2" Type="http://schemas.openxmlformats.org/officeDocument/2006/relationships/tags" Target="../tags/tag522.xml"/><Relationship Id="rId1" Type="http://schemas.openxmlformats.org/officeDocument/2006/relationships/tags" Target="../tags/tag521.xml"/></Relationships>
</file>

<file path=ppt/slides/_rels/slide6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28.xml"/><Relationship Id="rId3" Type="http://schemas.openxmlformats.org/officeDocument/2006/relationships/tags" Target="../tags/tag527.xml"/><Relationship Id="rId2" Type="http://schemas.openxmlformats.org/officeDocument/2006/relationships/tags" Target="../tags/tag526.xml"/><Relationship Id="rId1" Type="http://schemas.openxmlformats.org/officeDocument/2006/relationships/tags" Target="../tags/tag525.xml"/></Relationships>
</file>

<file path=ppt/slides/_rels/slide6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32.xml"/><Relationship Id="rId3" Type="http://schemas.openxmlformats.org/officeDocument/2006/relationships/tags" Target="../tags/tag531.xml"/><Relationship Id="rId2" Type="http://schemas.openxmlformats.org/officeDocument/2006/relationships/tags" Target="../tags/tag530.xml"/><Relationship Id="rId1" Type="http://schemas.openxmlformats.org/officeDocument/2006/relationships/tags" Target="../tags/tag529.xml"/></Relationships>
</file>

<file path=ppt/slides/_rels/slide6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36.xml"/><Relationship Id="rId3" Type="http://schemas.openxmlformats.org/officeDocument/2006/relationships/tags" Target="../tags/tag535.xml"/><Relationship Id="rId2" Type="http://schemas.openxmlformats.org/officeDocument/2006/relationships/tags" Target="../tags/tag534.xml"/><Relationship Id="rId1" Type="http://schemas.openxmlformats.org/officeDocument/2006/relationships/tags" Target="../tags/tag533.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82.xml"/><Relationship Id="rId5" Type="http://schemas.openxmlformats.org/officeDocument/2006/relationships/tags" Target="../tags/tag281.xml"/><Relationship Id="rId4" Type="http://schemas.openxmlformats.org/officeDocument/2006/relationships/image" Target="../media/image1.emf"/><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tags" Target="../tags/tag278.xml"/></Relationships>
</file>

<file path=ppt/slides/_rels/slide7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40.xml"/><Relationship Id="rId3" Type="http://schemas.openxmlformats.org/officeDocument/2006/relationships/tags" Target="../tags/tag539.xml"/><Relationship Id="rId2" Type="http://schemas.openxmlformats.org/officeDocument/2006/relationships/tags" Target="../tags/tag538.xml"/><Relationship Id="rId1" Type="http://schemas.openxmlformats.org/officeDocument/2006/relationships/tags" Target="../tags/tag537.xml"/></Relationships>
</file>

<file path=ppt/slides/_rels/slide7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44.xml"/><Relationship Id="rId3" Type="http://schemas.openxmlformats.org/officeDocument/2006/relationships/tags" Target="../tags/tag543.xml"/><Relationship Id="rId2" Type="http://schemas.openxmlformats.org/officeDocument/2006/relationships/tags" Target="../tags/tag542.xml"/><Relationship Id="rId1" Type="http://schemas.openxmlformats.org/officeDocument/2006/relationships/tags" Target="../tags/tag541.xml"/></Relationships>
</file>

<file path=ppt/slides/_rels/slide7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48.xml"/><Relationship Id="rId3" Type="http://schemas.openxmlformats.org/officeDocument/2006/relationships/tags" Target="../tags/tag547.xml"/><Relationship Id="rId2" Type="http://schemas.openxmlformats.org/officeDocument/2006/relationships/tags" Target="../tags/tag546.xml"/><Relationship Id="rId1" Type="http://schemas.openxmlformats.org/officeDocument/2006/relationships/tags" Target="../tags/tag545.xml"/></Relationships>
</file>

<file path=ppt/slides/_rels/slide7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52.xml"/><Relationship Id="rId3" Type="http://schemas.openxmlformats.org/officeDocument/2006/relationships/tags" Target="../tags/tag551.xml"/><Relationship Id="rId2" Type="http://schemas.openxmlformats.org/officeDocument/2006/relationships/tags" Target="../tags/tag550.xml"/><Relationship Id="rId1" Type="http://schemas.openxmlformats.org/officeDocument/2006/relationships/tags" Target="../tags/tag549.xml"/></Relationships>
</file>

<file path=ppt/slides/_rels/slide7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56.xml"/><Relationship Id="rId3" Type="http://schemas.openxmlformats.org/officeDocument/2006/relationships/tags" Target="../tags/tag555.xml"/><Relationship Id="rId2" Type="http://schemas.openxmlformats.org/officeDocument/2006/relationships/tags" Target="../tags/tag554.xml"/><Relationship Id="rId1" Type="http://schemas.openxmlformats.org/officeDocument/2006/relationships/tags" Target="../tags/tag553.xml"/></Relationships>
</file>

<file path=ppt/slides/_rels/slide7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60.xml"/><Relationship Id="rId3" Type="http://schemas.openxmlformats.org/officeDocument/2006/relationships/tags" Target="../tags/tag559.xml"/><Relationship Id="rId2" Type="http://schemas.openxmlformats.org/officeDocument/2006/relationships/tags" Target="../tags/tag558.xml"/><Relationship Id="rId1" Type="http://schemas.openxmlformats.org/officeDocument/2006/relationships/tags" Target="../tags/tag557.xml"/></Relationships>
</file>

<file path=ppt/slides/_rels/slide7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64.xml"/><Relationship Id="rId3" Type="http://schemas.openxmlformats.org/officeDocument/2006/relationships/tags" Target="../tags/tag563.xml"/><Relationship Id="rId2" Type="http://schemas.openxmlformats.org/officeDocument/2006/relationships/tags" Target="../tags/tag562.xml"/><Relationship Id="rId1" Type="http://schemas.openxmlformats.org/officeDocument/2006/relationships/tags" Target="../tags/tag561.xml"/></Relationships>
</file>

<file path=ppt/slides/_rels/slide7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68.xml"/><Relationship Id="rId3" Type="http://schemas.openxmlformats.org/officeDocument/2006/relationships/tags" Target="../tags/tag567.xml"/><Relationship Id="rId2" Type="http://schemas.openxmlformats.org/officeDocument/2006/relationships/tags" Target="../tags/tag566.xml"/><Relationship Id="rId1" Type="http://schemas.openxmlformats.org/officeDocument/2006/relationships/tags" Target="../tags/tag565.xml"/></Relationships>
</file>

<file path=ppt/slides/_rels/slide7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72.xml"/><Relationship Id="rId3" Type="http://schemas.openxmlformats.org/officeDocument/2006/relationships/tags" Target="../tags/tag571.xml"/><Relationship Id="rId2" Type="http://schemas.openxmlformats.org/officeDocument/2006/relationships/tags" Target="../tags/tag570.xml"/><Relationship Id="rId1" Type="http://schemas.openxmlformats.org/officeDocument/2006/relationships/tags" Target="../tags/tag569.xml"/></Relationships>
</file>

<file path=ppt/slides/_rels/slide7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76.xml"/><Relationship Id="rId3" Type="http://schemas.openxmlformats.org/officeDocument/2006/relationships/tags" Target="../tags/tag575.xml"/><Relationship Id="rId2" Type="http://schemas.openxmlformats.org/officeDocument/2006/relationships/tags" Target="../tags/tag574.xml"/><Relationship Id="rId1" Type="http://schemas.openxmlformats.org/officeDocument/2006/relationships/tags" Target="../tags/tag573.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86.xml"/><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tags" Target="../tags/tag283.xml"/></Relationships>
</file>

<file path=ppt/slides/_rels/slide8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80.xml"/><Relationship Id="rId3" Type="http://schemas.openxmlformats.org/officeDocument/2006/relationships/tags" Target="../tags/tag579.xml"/><Relationship Id="rId2" Type="http://schemas.openxmlformats.org/officeDocument/2006/relationships/tags" Target="../tags/tag578.xml"/><Relationship Id="rId1" Type="http://schemas.openxmlformats.org/officeDocument/2006/relationships/tags" Target="../tags/tag577.xml"/></Relationships>
</file>

<file path=ppt/slides/_rels/slide8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84.xml"/><Relationship Id="rId3" Type="http://schemas.openxmlformats.org/officeDocument/2006/relationships/tags" Target="../tags/tag583.xml"/><Relationship Id="rId2" Type="http://schemas.openxmlformats.org/officeDocument/2006/relationships/tags" Target="../tags/tag582.xml"/><Relationship Id="rId1" Type="http://schemas.openxmlformats.org/officeDocument/2006/relationships/tags" Target="../tags/tag581.xml"/></Relationships>
</file>

<file path=ppt/slides/_rels/slide8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588.xml"/><Relationship Id="rId4" Type="http://schemas.openxmlformats.org/officeDocument/2006/relationships/image" Target="../media/image18.emf"/><Relationship Id="rId3" Type="http://schemas.openxmlformats.org/officeDocument/2006/relationships/tags" Target="../tags/tag587.xml"/><Relationship Id="rId2" Type="http://schemas.openxmlformats.org/officeDocument/2006/relationships/tags" Target="../tags/tag586.xml"/><Relationship Id="rId1" Type="http://schemas.openxmlformats.org/officeDocument/2006/relationships/tags" Target="../tags/tag585.xml"/></Relationships>
</file>

<file path=ppt/slides/_rels/slide8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592.xml"/><Relationship Id="rId4" Type="http://schemas.openxmlformats.org/officeDocument/2006/relationships/image" Target="../media/image19.emf"/><Relationship Id="rId3" Type="http://schemas.openxmlformats.org/officeDocument/2006/relationships/tags" Target="../tags/tag591.xml"/><Relationship Id="rId2" Type="http://schemas.openxmlformats.org/officeDocument/2006/relationships/tags" Target="../tags/tag590.xml"/><Relationship Id="rId1" Type="http://schemas.openxmlformats.org/officeDocument/2006/relationships/tags" Target="../tags/tag589.xml"/></Relationships>
</file>

<file path=ppt/slides/_rels/slide8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96.xml"/><Relationship Id="rId3" Type="http://schemas.openxmlformats.org/officeDocument/2006/relationships/tags" Target="../tags/tag595.xml"/><Relationship Id="rId2" Type="http://schemas.openxmlformats.org/officeDocument/2006/relationships/tags" Target="../tags/tag594.xml"/><Relationship Id="rId1" Type="http://schemas.openxmlformats.org/officeDocument/2006/relationships/tags" Target="../tags/tag593.xml"/></Relationships>
</file>

<file path=ppt/slides/_rels/slide8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00.xml"/><Relationship Id="rId3" Type="http://schemas.openxmlformats.org/officeDocument/2006/relationships/tags" Target="../tags/tag599.xml"/><Relationship Id="rId2" Type="http://schemas.openxmlformats.org/officeDocument/2006/relationships/tags" Target="../tags/tag598.xml"/><Relationship Id="rId1" Type="http://schemas.openxmlformats.org/officeDocument/2006/relationships/tags" Target="../tags/tag597.xml"/></Relationships>
</file>

<file path=ppt/slides/_rels/slide8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03.xml"/><Relationship Id="rId3" Type="http://schemas.openxmlformats.org/officeDocument/2006/relationships/image" Target="../media/image20.emf"/><Relationship Id="rId2" Type="http://schemas.openxmlformats.org/officeDocument/2006/relationships/tags" Target="../tags/tag602.xml"/><Relationship Id="rId1" Type="http://schemas.openxmlformats.org/officeDocument/2006/relationships/tags" Target="../tags/tag601.xml"/></Relationships>
</file>

<file path=ppt/slides/_rels/slide8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07.xml"/><Relationship Id="rId3" Type="http://schemas.openxmlformats.org/officeDocument/2006/relationships/tags" Target="../tags/tag606.xml"/><Relationship Id="rId2" Type="http://schemas.openxmlformats.org/officeDocument/2006/relationships/tags" Target="../tags/tag605.xml"/><Relationship Id="rId1" Type="http://schemas.openxmlformats.org/officeDocument/2006/relationships/tags" Target="../tags/tag604.xml"/></Relationships>
</file>

<file path=ppt/slides/_rels/slide8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11.xml"/><Relationship Id="rId3" Type="http://schemas.openxmlformats.org/officeDocument/2006/relationships/tags" Target="../tags/tag610.xml"/><Relationship Id="rId2" Type="http://schemas.openxmlformats.org/officeDocument/2006/relationships/tags" Target="../tags/tag609.xml"/><Relationship Id="rId1" Type="http://schemas.openxmlformats.org/officeDocument/2006/relationships/tags" Target="../tags/tag608.xml"/></Relationships>
</file>

<file path=ppt/slides/_rels/slide8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14.xml"/><Relationship Id="rId3" Type="http://schemas.openxmlformats.org/officeDocument/2006/relationships/image" Target="../media/image21.emf"/><Relationship Id="rId2" Type="http://schemas.openxmlformats.org/officeDocument/2006/relationships/tags" Target="../tags/tag613.xml"/><Relationship Id="rId1" Type="http://schemas.openxmlformats.org/officeDocument/2006/relationships/tags" Target="../tags/tag612.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90.xml"/><Relationship Id="rId3" Type="http://schemas.openxmlformats.org/officeDocument/2006/relationships/tags" Target="../tags/tag289.xml"/><Relationship Id="rId2" Type="http://schemas.openxmlformats.org/officeDocument/2006/relationships/tags" Target="../tags/tag288.xml"/><Relationship Id="rId1" Type="http://schemas.openxmlformats.org/officeDocument/2006/relationships/tags" Target="../tags/tag287.xml"/></Relationships>
</file>

<file path=ppt/slides/_rels/slide9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17.xml"/><Relationship Id="rId3" Type="http://schemas.openxmlformats.org/officeDocument/2006/relationships/image" Target="../media/image22.emf"/><Relationship Id="rId2" Type="http://schemas.openxmlformats.org/officeDocument/2006/relationships/tags" Target="../tags/tag616.xml"/><Relationship Id="rId1" Type="http://schemas.openxmlformats.org/officeDocument/2006/relationships/tags" Target="../tags/tag615.xml"/></Relationships>
</file>

<file path=ppt/slides/_rels/slide9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620.xml"/><Relationship Id="rId2" Type="http://schemas.openxmlformats.org/officeDocument/2006/relationships/tags" Target="../tags/tag619.xml"/><Relationship Id="rId1" Type="http://schemas.openxmlformats.org/officeDocument/2006/relationships/tags" Target="../tags/tag618.xml"/></Relationships>
</file>

<file path=ppt/slides/_rels/slide9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23.xml"/><Relationship Id="rId3" Type="http://schemas.openxmlformats.org/officeDocument/2006/relationships/image" Target="../media/image23.emf"/><Relationship Id="rId2" Type="http://schemas.openxmlformats.org/officeDocument/2006/relationships/tags" Target="../tags/tag622.xml"/><Relationship Id="rId1" Type="http://schemas.openxmlformats.org/officeDocument/2006/relationships/tags" Target="../tags/tag621.xml"/></Relationships>
</file>

<file path=ppt/slides/_rels/slide9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626.xml"/><Relationship Id="rId2" Type="http://schemas.openxmlformats.org/officeDocument/2006/relationships/tags" Target="../tags/tag625.xml"/><Relationship Id="rId1" Type="http://schemas.openxmlformats.org/officeDocument/2006/relationships/tags" Target="../tags/tag624.xml"/></Relationships>
</file>

<file path=ppt/slides/_rels/slide9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29.xml"/><Relationship Id="rId3" Type="http://schemas.openxmlformats.org/officeDocument/2006/relationships/image" Target="../media/image24.emf"/><Relationship Id="rId2" Type="http://schemas.openxmlformats.org/officeDocument/2006/relationships/tags" Target="../tags/tag628.xml"/><Relationship Id="rId1" Type="http://schemas.openxmlformats.org/officeDocument/2006/relationships/tags" Target="../tags/tag627.xml"/></Relationships>
</file>

<file path=ppt/slides/_rels/slide9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32.xml"/><Relationship Id="rId3" Type="http://schemas.openxmlformats.org/officeDocument/2006/relationships/image" Target="../media/image25.emf"/><Relationship Id="rId2" Type="http://schemas.openxmlformats.org/officeDocument/2006/relationships/tags" Target="../tags/tag631.xml"/><Relationship Id="rId1" Type="http://schemas.openxmlformats.org/officeDocument/2006/relationships/tags" Target="../tags/tag630.xml"/></Relationships>
</file>

<file path=ppt/slides/_rels/slide96.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635.xml"/><Relationship Id="rId2" Type="http://schemas.openxmlformats.org/officeDocument/2006/relationships/tags" Target="../tags/tag634.xml"/><Relationship Id="rId1" Type="http://schemas.openxmlformats.org/officeDocument/2006/relationships/tags" Target="../tags/tag633.xml"/></Relationships>
</file>

<file path=ppt/slides/_rels/slide9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38.xml"/><Relationship Id="rId3" Type="http://schemas.openxmlformats.org/officeDocument/2006/relationships/image" Target="../media/image26.emf"/><Relationship Id="rId2" Type="http://schemas.openxmlformats.org/officeDocument/2006/relationships/tags" Target="../tags/tag637.xml"/><Relationship Id="rId1" Type="http://schemas.openxmlformats.org/officeDocument/2006/relationships/tags" Target="../tags/tag636.xml"/></Relationships>
</file>

<file path=ppt/slides/_rels/slide9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641.xml"/><Relationship Id="rId2" Type="http://schemas.openxmlformats.org/officeDocument/2006/relationships/tags" Target="../tags/tag640.xml"/><Relationship Id="rId1" Type="http://schemas.openxmlformats.org/officeDocument/2006/relationships/tags" Target="../tags/tag639.xml"/></Relationships>
</file>

<file path=ppt/slides/_rels/slide9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44.xml"/><Relationship Id="rId3" Type="http://schemas.openxmlformats.org/officeDocument/2006/relationships/image" Target="../media/image27.emf"/><Relationship Id="rId2" Type="http://schemas.openxmlformats.org/officeDocument/2006/relationships/tags" Target="../tags/tag643.xml"/><Relationship Id="rId1" Type="http://schemas.openxmlformats.org/officeDocument/2006/relationships/tags" Target="../tags/tag6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custDataLst>
              <p:tags r:id="rId1"/>
            </p:custDataLst>
          </p:nvPr>
        </p:nvSpPr>
        <p:spPr>
          <a:xfrm>
            <a:off x="662733" y="1046220"/>
            <a:ext cx="6858000" cy="1422559"/>
          </a:xfrm>
        </p:spPr>
        <p:txBody>
          <a:bodyPr/>
          <a:p>
            <a:pPr marL="0" indent="0" algn="l">
              <a:lnSpc>
                <a:spcPct val="100000"/>
              </a:lnSpc>
              <a:spcBef>
                <a:spcPts val="0"/>
              </a:spcBef>
              <a:spcAft>
                <a:spcPts val="0"/>
              </a:spcAft>
              <a:buSzPct val="100000"/>
              <a:buNone/>
            </a:pPr>
            <a:r>
              <a:rPr lang="zh-CN" altLang="en-US" sz="3700" dirty="0">
                <a:solidFill>
                  <a:schemeClr val="accent1"/>
                </a:solidFill>
                <a:latin typeface="等线" panose="02010600030101010101" charset="-122"/>
              </a:rPr>
              <a:t>第5章 类图建模</a:t>
            </a:r>
            <a:endParaRPr lang="zh-CN" altLang="en-US" sz="3700" dirty="0">
              <a:solidFill>
                <a:schemeClr val="accent1"/>
              </a:solidFill>
              <a:latin typeface="等线" panose="02010600030101010101" charset="-122"/>
            </a:endParaRPr>
          </a:p>
        </p:txBody>
      </p:sp>
      <p:sp>
        <p:nvSpPr>
          <p:cNvPr id="8" name="文本占位符 7"/>
          <p:cNvSpPr>
            <a:spLocks noGrp="1"/>
          </p:cNvSpPr>
          <p:nvPr>
            <p:ph type="body" sz="quarter" idx="13"/>
            <p:custDataLst>
              <p:tags r:id="rId2"/>
            </p:custDataLst>
          </p:nvPr>
        </p:nvSpPr>
        <p:spPr>
          <a:xfrm>
            <a:off x="971550" y="3785870"/>
            <a:ext cx="7449185" cy="1988185"/>
          </a:xfrm>
        </p:spPr>
        <p:txBody>
          <a:bodyPr>
            <a:noAutofit/>
          </a:bodyPr>
          <a:p>
            <a:pPr marL="0" lvl="0" indent="0" algn="l">
              <a:lnSpc>
                <a:spcPct val="130000"/>
              </a:lnSpc>
              <a:spcBef>
                <a:spcPts val="0"/>
              </a:spcBef>
              <a:spcAft>
                <a:spcPts val="1000"/>
              </a:spcAft>
              <a:buSzPct val="100000"/>
              <a:buNone/>
            </a:pPr>
            <a:r>
              <a:rPr lang="zh-CN" altLang="en-US" sz="1600" dirty="0">
                <a:solidFill>
                  <a:schemeClr val="accent1"/>
                </a:solidFill>
                <a:latin typeface="等线" panose="02010600030101010101" charset="-122"/>
              </a:rPr>
              <a:t>学习目标</a:t>
            </a:r>
            <a:endParaRPr lang="zh-CN" altLang="en-US" sz="1600" dirty="0">
              <a:solidFill>
                <a:schemeClr val="accent1"/>
              </a:solidFill>
              <a:latin typeface="等线" panose="02010600030101010101" charset="-12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600" dirty="0">
                <a:solidFill>
                  <a:schemeClr val="accent1"/>
                </a:solidFill>
                <a:latin typeface="等线" panose="02010600030101010101" charset="-122"/>
                <a:sym typeface="Wingdings" panose="05000000000000000000" pitchFamily="2" charset="2"/>
              </a:rPr>
              <a:t>理解和掌握类图的概念，理解和掌握类图的构成元素及其表示法</a:t>
            </a:r>
            <a:endParaRPr lang="en-US" altLang="zh-CN" sz="1600" dirty="0">
              <a:solidFill>
                <a:schemeClr val="accent1"/>
              </a:solidFill>
              <a:latin typeface="等线" panose="02010600030101010101"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600" dirty="0">
                <a:solidFill>
                  <a:schemeClr val="accent1"/>
                </a:solidFill>
                <a:latin typeface="等线" panose="02010600030101010101" charset="-122"/>
                <a:sym typeface="Wingdings" panose="05000000000000000000" pitchFamily="2" charset="2"/>
              </a:rPr>
              <a:t>理解和掌握从用例图导出结构模型的一般方法</a:t>
            </a:r>
            <a:endParaRPr lang="en-US" altLang="zh-CN" sz="1600" dirty="0">
              <a:solidFill>
                <a:schemeClr val="accent1"/>
              </a:solidFill>
              <a:latin typeface="等线" panose="02010600030101010101"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600" dirty="0">
                <a:solidFill>
                  <a:schemeClr val="accent1"/>
                </a:solidFill>
                <a:latin typeface="等线" panose="02010600030101010101" charset="-122"/>
                <a:sym typeface="Wingdings" panose="05000000000000000000" pitchFamily="2" charset="2"/>
              </a:rPr>
              <a:t>理解和掌握类图的基本建模策略和一般建模方法</a:t>
            </a:r>
            <a:endParaRPr lang="en-US" altLang="zh-CN" sz="1600" dirty="0">
              <a:solidFill>
                <a:schemeClr val="accent1"/>
              </a:solidFill>
              <a:latin typeface="等线" panose="02010600030101010101"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600" dirty="0">
                <a:solidFill>
                  <a:schemeClr val="accent1"/>
                </a:solidFill>
                <a:latin typeface="等线" panose="02010600030101010101" charset="-122"/>
                <a:sym typeface="Wingdings" panose="05000000000000000000" pitchFamily="2" charset="2"/>
              </a:rPr>
              <a:t>深刻理解和领会类图的意义和作用</a:t>
            </a:r>
            <a:endParaRPr lang="en-US" altLang="zh-CN" sz="1600" dirty="0">
              <a:solidFill>
                <a:schemeClr val="accent1"/>
              </a:solidFill>
              <a:latin typeface="等线" panose="02010600030101010101" charset="-122"/>
              <a:sym typeface="Wingdings" panose="05000000000000000000" pitchFamily="2" charset="2"/>
            </a:endParaRPr>
          </a:p>
        </p:txBody>
      </p:sp>
      <p:sp>
        <p:nvSpPr>
          <p:cNvPr id="2" name="日期占位符 1"/>
          <p:cNvSpPr>
            <a:spLocks noGrp="1"/>
          </p:cNvSpPr>
          <p:nvPr>
            <p:ph type="dt" sz="half" idx="10"/>
          </p:nvPr>
        </p:nvSpPr>
        <p:spPr/>
        <p:txBody>
          <a:bodyPr/>
          <a:p>
            <a:r>
              <a:rPr lang="zh-CN" altLang="en-US" smtClean="0"/>
              <a:t>2022年7月</a:t>
            </a:r>
            <a:endParaRPr lang="zh-CN" altLang="en-US"/>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4" name="页脚占位符 3"/>
          <p:cNvSpPr>
            <a:spLocks noGrp="1"/>
          </p:cNvSpPr>
          <p:nvPr>
            <p:ph type="ftr" sz="quarter" idx="11"/>
          </p:nvPr>
        </p:nvSpPr>
        <p:spPr/>
        <p:txBody>
          <a:bodyPr/>
          <a:p>
            <a:r>
              <a:rPr lang="zh-CN" altLang="en-US" dirty="0"/>
              <a:t>辽宁科技大学计算机与软件工程学院</a:t>
            </a:r>
            <a:endParaRPr lang="zh-CN"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5.1.1 类和对象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属性和方法的作用域</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被分为类作用域和实例作用域两种情况。</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类作用域</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是指类中不依赖类的实例而存在的属性和方法。无论是否创建类的实例，类中具有类作用域的属性和方法就已经存在并可以访问。而当创建了一个或多个类的实例时，类类作用域的属性和方法也没有因为这些实例的创建而建立多个不同的副本。</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与类作用域相反，</a:t>
            </a:r>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实例作用域</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则是指存在性和访问性均依赖于实例的属性和方法。</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UML类中，使用正常体和斜体的属性或方法名来表示作用域，斜体表示类作用域，正常体则表示实例作用域。UML默认的作用域是实例作用域。</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5.3.4 关联的转换与实现</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文本框 3"/>
          <p:cNvSpPr txBox="1"/>
          <p:nvPr/>
        </p:nvSpPr>
        <p:spPr>
          <a:xfrm>
            <a:off x="628650" y="1457960"/>
            <a:ext cx="8192135" cy="4092575"/>
          </a:xfrm>
          <a:prstGeom prst="rect">
            <a:avLst/>
          </a:prstGeom>
          <a:noFill/>
        </p:spPr>
        <p:txBody>
          <a:bodyPr wrap="square" rtlCol="0" anchor="t">
            <a:spAutoFit/>
          </a:bodyPr>
          <a:p>
            <a:pPr indent="457200" fontAlgn="auto">
              <a:lnSpc>
                <a:spcPct val="150000"/>
              </a:lnSpc>
              <a:spcBef>
                <a:spcPts val="600"/>
              </a:spcBef>
              <a:spcAft>
                <a:spcPts val="600"/>
              </a:spcAft>
            </a:pPr>
            <a:r>
              <a:rPr lang="zh-CN" altLang="en-US" sz="2000">
                <a:latin typeface="等线" panose="02010600030101010101" charset="-122"/>
                <a:ea typeface="等线" panose="02010600030101010101" charset="-122"/>
              </a:rPr>
              <a:t>3 多对多关联</a:t>
            </a:r>
            <a:endParaRPr lang="zh-CN" altLang="en-US" sz="2000">
              <a:latin typeface="等线" panose="02010600030101010101" charset="-122"/>
              <a:ea typeface="等线" panose="02010600030101010101" charset="-122"/>
            </a:endParaRPr>
          </a:p>
          <a:p>
            <a:pPr indent="457200" fontAlgn="auto">
              <a:lnSpc>
                <a:spcPct val="150000"/>
              </a:lnSpc>
              <a:spcBef>
                <a:spcPts val="600"/>
              </a:spcBef>
              <a:spcAft>
                <a:spcPts val="600"/>
              </a:spcAft>
            </a:pPr>
            <a:r>
              <a:rPr lang="zh-CN" altLang="en-US" sz="2000">
                <a:latin typeface="等线" panose="02010600030101010101" charset="-122"/>
                <a:ea typeface="等线" panose="02010600030101010101" charset="-122"/>
              </a:rPr>
              <a:t>设A、B两个类之间的存在一个多对多的关联AB。如果将这个关联建模成为一个类AB，那么类AB的每个实例就是A和B两类对象之间的一个链接，这个链接显然只与一个A类实例或B类实例相链接。</a:t>
            </a:r>
            <a:endParaRPr lang="zh-CN" altLang="en-US" sz="2000">
              <a:latin typeface="等线" panose="02010600030101010101" charset="-122"/>
              <a:ea typeface="等线" panose="02010600030101010101" charset="-122"/>
            </a:endParaRPr>
          </a:p>
          <a:p>
            <a:pPr indent="457200" fontAlgn="auto">
              <a:lnSpc>
                <a:spcPct val="150000"/>
              </a:lnSpc>
              <a:spcBef>
                <a:spcPts val="600"/>
              </a:spcBef>
              <a:spcAft>
                <a:spcPts val="600"/>
              </a:spcAft>
            </a:pPr>
            <a:r>
              <a:rPr lang="zh-CN" altLang="en-US" sz="2000">
                <a:latin typeface="等线" panose="02010600030101010101" charset="-122"/>
                <a:ea typeface="等线" panose="02010600030101010101" charset="-122"/>
              </a:rPr>
              <a:t>反过来，对于任何一个A类（或B）实例来说，由于A与B之间的关联是多对多的关联，所以必然有多个AB类的实例与之对应。所以A类或B类与AB类之间的关联必然都是一对多的。所以，对于任何一个多对多的关联，均可以通过加入关联类的方法分解成两个一对多的关联。</a:t>
            </a:r>
            <a:endParaRPr lang="zh-CN" altLang="en-US" sz="2000">
              <a:latin typeface="等线" panose="02010600030101010101" charset="-122"/>
              <a:ea typeface="等线" panose="02010600030101010101"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5.3.4 关联的转换与实现</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文本框 3"/>
          <p:cNvSpPr txBox="1"/>
          <p:nvPr/>
        </p:nvSpPr>
        <p:spPr>
          <a:xfrm>
            <a:off x="628650" y="1457960"/>
            <a:ext cx="8192135" cy="1476375"/>
          </a:xfrm>
          <a:prstGeom prst="rect">
            <a:avLst/>
          </a:prstGeom>
          <a:noFill/>
        </p:spPr>
        <p:txBody>
          <a:bodyPr wrap="square" rtlCol="0" anchor="t">
            <a:spAutoFit/>
          </a:bodyPr>
          <a:p>
            <a:pPr indent="457200" fontAlgn="auto">
              <a:lnSpc>
                <a:spcPct val="150000"/>
              </a:lnSpc>
              <a:spcBef>
                <a:spcPts val="600"/>
              </a:spcBef>
              <a:spcAft>
                <a:spcPts val="600"/>
              </a:spcAft>
            </a:pPr>
            <a:r>
              <a:rPr lang="zh-CN" altLang="en-US" sz="2000">
                <a:latin typeface="等线" panose="02010600030101010101" charset="-122"/>
                <a:ea typeface="等线" panose="02010600030101010101" charset="-122"/>
              </a:rPr>
              <a:t>图5.29 给出了将客户(Client)与供应商(Provider)之间的多对多的供货（Provide）关系分解的实例。这不仅降低了多对多关系带来的复杂性，同时还发现了一个新的</a:t>
            </a:r>
            <a:r>
              <a:rPr lang="zh-CN" altLang="en-US" sz="2000">
                <a:highlight>
                  <a:srgbClr val="FFFF00"/>
                </a:highlight>
                <a:latin typeface="等线" panose="02010600030101010101" charset="-122"/>
                <a:ea typeface="等线" panose="02010600030101010101" charset="-122"/>
              </a:rPr>
              <a:t>供货合同(Contract)</a:t>
            </a:r>
            <a:r>
              <a:rPr lang="zh-CN" altLang="en-US" sz="2000">
                <a:latin typeface="等线" panose="02010600030101010101" charset="-122"/>
                <a:ea typeface="等线" panose="02010600030101010101" charset="-122"/>
              </a:rPr>
              <a:t>类。</a:t>
            </a:r>
            <a:endParaRPr lang="zh-CN" altLang="en-US" sz="2000">
              <a:latin typeface="等线" panose="02010600030101010101" charset="-122"/>
              <a:ea typeface="等线" panose="02010600030101010101" charset="-122"/>
            </a:endParaRPr>
          </a:p>
        </p:txBody>
      </p:sp>
      <p:pic>
        <p:nvPicPr>
          <p:cNvPr id="72" name="图片 27"/>
          <p:cNvPicPr>
            <a:picLocks noChangeAspect="1" noChangeArrowheads="1"/>
          </p:cNvPicPr>
          <p:nvPr/>
        </p:nvPicPr>
        <p:blipFill>
          <a:blip r:embed="rId3">
            <a:extLst>
              <a:ext uri="{28A0092B-C50C-407E-A947-70E740481C1C}">
                <a14:useLocalDpi xmlns:a14="http://schemas.microsoft.com/office/drawing/2010/main" val="0"/>
              </a:ext>
            </a:extLst>
          </a:blip>
          <a:srcRect l="1526" t="11178" r="2256" b="8589"/>
          <a:stretch>
            <a:fillRect/>
          </a:stretch>
        </p:blipFill>
        <p:spPr>
          <a:xfrm>
            <a:off x="1234440" y="2831465"/>
            <a:ext cx="6981190" cy="3091180"/>
          </a:xfrm>
          <a:prstGeom prst="rect">
            <a:avLst/>
          </a:prstGeom>
          <a:noFill/>
          <a:ln>
            <a:noFill/>
          </a:ln>
        </p:spPr>
      </p:pic>
      <p:sp>
        <p:nvSpPr>
          <p:cNvPr id="100" name="文本框 99"/>
          <p:cNvSpPr txBox="1"/>
          <p:nvPr/>
        </p:nvSpPr>
        <p:spPr>
          <a:xfrm>
            <a:off x="2032000" y="5984875"/>
            <a:ext cx="5080000" cy="368300"/>
          </a:xfrm>
          <a:prstGeom prst="rect">
            <a:avLst/>
          </a:prstGeom>
          <a:noFill/>
          <a:ln w="9525">
            <a:noFill/>
          </a:ln>
        </p:spPr>
        <p:txBody>
          <a:bodyPr>
            <a:spAutoFit/>
          </a:bodyPr>
          <a:p>
            <a:pPr indent="1270" algn="ctr"/>
            <a:r>
              <a:rPr lang="zh-CN" b="1">
                <a:latin typeface="等线" panose="02010600030101010101" charset="-122"/>
                <a:ea typeface="等线" panose="02010600030101010101" charset="-122"/>
                <a:cs typeface="等线" panose="02010600030101010101" charset="-122"/>
              </a:rPr>
              <a:t>图</a:t>
            </a:r>
            <a:r>
              <a:rPr lang="en-US" b="1">
                <a:latin typeface="等线" panose="02010600030101010101" charset="-122"/>
                <a:ea typeface="等线" panose="02010600030101010101" charset="-122"/>
                <a:cs typeface="等线" panose="02010600030101010101" charset="-122"/>
              </a:rPr>
              <a:t>5.29  </a:t>
            </a:r>
            <a:r>
              <a:rPr lang="zh-CN" b="1">
                <a:latin typeface="等线" panose="02010600030101010101" charset="-122"/>
                <a:ea typeface="等线" panose="02010600030101010101" charset="-122"/>
                <a:cs typeface="等线" panose="02010600030101010101" charset="-122"/>
              </a:rPr>
              <a:t>多对多关联的分解实例</a:t>
            </a:r>
            <a:endParaRPr lang="zh-CN" altLang="en-US" b="1">
              <a:latin typeface="等线" panose="02010600030101010101" charset="-122"/>
              <a:ea typeface="等线" panose="02010600030101010101" charset="-122"/>
              <a:cs typeface="等线" panose="02010600030101010101"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5.3.4 关联的转换与实现</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文本框 3"/>
          <p:cNvSpPr txBox="1"/>
          <p:nvPr/>
        </p:nvSpPr>
        <p:spPr>
          <a:xfrm>
            <a:off x="628650" y="1457960"/>
            <a:ext cx="8192135" cy="2245360"/>
          </a:xfrm>
          <a:prstGeom prst="rect">
            <a:avLst/>
          </a:prstGeom>
          <a:noFill/>
        </p:spPr>
        <p:txBody>
          <a:bodyPr wrap="square" rtlCol="0" anchor="t">
            <a:spAutoFit/>
          </a:bodyPr>
          <a:p>
            <a:pPr indent="457200" fontAlgn="auto">
              <a:lnSpc>
                <a:spcPct val="150000"/>
              </a:lnSpc>
              <a:spcBef>
                <a:spcPts val="600"/>
              </a:spcBef>
              <a:spcAft>
                <a:spcPts val="600"/>
              </a:spcAft>
            </a:pPr>
            <a:r>
              <a:rPr lang="zh-CN" altLang="en-US" sz="2000">
                <a:latin typeface="等线" panose="02010600030101010101" charset="-122"/>
                <a:ea typeface="等线" panose="02010600030101010101" charset="-122"/>
              </a:rPr>
              <a:t>4 多元关联</a:t>
            </a:r>
            <a:endParaRPr lang="zh-CN" altLang="en-US" sz="2000">
              <a:latin typeface="等线" panose="02010600030101010101" charset="-122"/>
              <a:ea typeface="等线" panose="02010600030101010101" charset="-122"/>
            </a:endParaRPr>
          </a:p>
          <a:p>
            <a:pPr indent="457200" fontAlgn="auto">
              <a:lnSpc>
                <a:spcPct val="150000"/>
              </a:lnSpc>
              <a:spcBef>
                <a:spcPts val="600"/>
              </a:spcBef>
              <a:spcAft>
                <a:spcPts val="600"/>
              </a:spcAft>
            </a:pPr>
            <a:r>
              <a:rPr lang="zh-CN" altLang="en-US" sz="2000">
                <a:latin typeface="等线" panose="02010600030101010101" charset="-122"/>
                <a:ea typeface="等线" panose="02010600030101010101" charset="-122"/>
              </a:rPr>
              <a:t>与二元关联的转换方式类似，任何一个多对多的多元关联，也都可以通过将建模关联类的方式转换成多个一对多的二元关联。</a:t>
            </a:r>
            <a:endParaRPr lang="zh-CN" altLang="en-US" sz="2000">
              <a:latin typeface="等线" panose="02010600030101010101" charset="-122"/>
              <a:ea typeface="等线" panose="02010600030101010101" charset="-122"/>
            </a:endParaRPr>
          </a:p>
          <a:p>
            <a:pPr indent="457200" fontAlgn="auto">
              <a:lnSpc>
                <a:spcPct val="150000"/>
              </a:lnSpc>
              <a:spcBef>
                <a:spcPts val="600"/>
              </a:spcBef>
              <a:spcAft>
                <a:spcPts val="600"/>
              </a:spcAft>
            </a:pPr>
            <a:r>
              <a:rPr lang="zh-CN" altLang="en-US" sz="2000">
                <a:latin typeface="等线" panose="02010600030101010101" charset="-122"/>
                <a:ea typeface="等线" panose="02010600030101010101" charset="-122"/>
              </a:rPr>
              <a:t>例如，学生、教师和课程之间的多元关联。</a:t>
            </a:r>
            <a:endParaRPr lang="zh-CN" altLang="en-US" sz="2000">
              <a:latin typeface="等线" panose="02010600030101010101" charset="-122"/>
              <a:ea typeface="等线" panose="02010600030101010101" charset="-122"/>
            </a:endParaRPr>
          </a:p>
        </p:txBody>
      </p:sp>
      <p:pic>
        <p:nvPicPr>
          <p:cNvPr id="225" name="图片 225"/>
          <p:cNvPicPr>
            <a:picLocks noChangeAspect="1" noChangeArrowheads="1"/>
          </p:cNvPicPr>
          <p:nvPr/>
        </p:nvPicPr>
        <p:blipFill>
          <a:blip r:embed="rId3">
            <a:extLst>
              <a:ext uri="{28A0092B-C50C-407E-A947-70E740481C1C}">
                <a14:useLocalDpi xmlns:a14="http://schemas.microsoft.com/office/drawing/2010/main" val="0"/>
              </a:ext>
            </a:extLst>
          </a:blip>
          <a:srcRect l="2468" t="10497" r="2688" b="3265"/>
          <a:stretch>
            <a:fillRect/>
          </a:stretch>
        </p:blipFill>
        <p:spPr>
          <a:xfrm>
            <a:off x="402590" y="3860165"/>
            <a:ext cx="4232275" cy="1909445"/>
          </a:xfrm>
          <a:prstGeom prst="rect">
            <a:avLst/>
          </a:prstGeom>
          <a:noFill/>
          <a:ln>
            <a:noFill/>
          </a:ln>
        </p:spPr>
      </p:pic>
      <p:pic>
        <p:nvPicPr>
          <p:cNvPr id="224" name="图片 224"/>
          <p:cNvPicPr>
            <a:picLocks noChangeAspect="1" noChangeArrowheads="1"/>
          </p:cNvPicPr>
          <p:nvPr/>
        </p:nvPicPr>
        <p:blipFill>
          <a:blip r:embed="rId4">
            <a:extLst>
              <a:ext uri="{28A0092B-C50C-407E-A947-70E740481C1C}">
                <a14:useLocalDpi xmlns:a14="http://schemas.microsoft.com/office/drawing/2010/main" val="0"/>
              </a:ext>
            </a:extLst>
          </a:blip>
          <a:srcRect l="1662" t="11010" r="2744" b="6385"/>
          <a:stretch>
            <a:fillRect/>
          </a:stretch>
        </p:blipFill>
        <p:spPr>
          <a:xfrm>
            <a:off x="4649470" y="3860165"/>
            <a:ext cx="4335145" cy="1909445"/>
          </a:xfrm>
          <a:prstGeom prst="rect">
            <a:avLst/>
          </a:prstGeom>
          <a:noFill/>
          <a:ln>
            <a:noFill/>
          </a:ln>
        </p:spPr>
      </p:pic>
      <p:sp>
        <p:nvSpPr>
          <p:cNvPr id="3" name="文本框 2"/>
          <p:cNvSpPr txBox="1"/>
          <p:nvPr/>
        </p:nvSpPr>
        <p:spPr>
          <a:xfrm>
            <a:off x="628650" y="5984875"/>
            <a:ext cx="7886700" cy="368300"/>
          </a:xfrm>
          <a:prstGeom prst="rect">
            <a:avLst/>
          </a:prstGeom>
          <a:noFill/>
        </p:spPr>
        <p:txBody>
          <a:bodyPr wrap="square" rtlCol="0" anchor="t">
            <a:spAutoFit/>
          </a:bodyPr>
          <a:p>
            <a:pPr algn="ctr"/>
            <a:r>
              <a:rPr lang="en-US" altLang="zh-CN">
                <a:latin typeface="等线" panose="02010600030101010101" charset="-122"/>
                <a:ea typeface="等线" panose="02010600030101010101" charset="-122"/>
                <a:cs typeface="等线" panose="02010600030101010101" charset="-122"/>
              </a:rPr>
              <a:t>  </a:t>
            </a:r>
            <a:r>
              <a:rPr lang="zh-CN" altLang="en-US">
                <a:latin typeface="等线" panose="02010600030101010101" charset="-122"/>
                <a:ea typeface="等线" panose="02010600030101010101" charset="-122"/>
                <a:cs typeface="等线" panose="02010600030101010101" charset="-122"/>
              </a:rPr>
              <a:t>图</a:t>
            </a:r>
            <a:r>
              <a:rPr lang="en-US" altLang="zh-CN">
                <a:latin typeface="等线" panose="02010600030101010101" charset="-122"/>
                <a:ea typeface="等线" panose="02010600030101010101" charset="-122"/>
                <a:cs typeface="等线" panose="02010600030101010101" charset="-122"/>
              </a:rPr>
              <a:t> </a:t>
            </a:r>
            <a:r>
              <a:rPr lang="zh-CN" altLang="en-US">
                <a:latin typeface="等线" panose="02010600030101010101" charset="-122"/>
                <a:ea typeface="等线" panose="02010600030101010101" charset="-122"/>
                <a:cs typeface="等线" panose="02010600030101010101" charset="-122"/>
              </a:rPr>
              <a:t>5.30多元关联	</a:t>
            </a:r>
            <a:r>
              <a:rPr lang="en-US" altLang="zh-CN">
                <a:latin typeface="等线" panose="02010600030101010101" charset="-122"/>
                <a:ea typeface="等线" panose="02010600030101010101" charset="-122"/>
                <a:cs typeface="等线" panose="02010600030101010101" charset="-122"/>
              </a:rPr>
              <a:t>                      </a:t>
            </a:r>
            <a:r>
              <a:rPr lang="zh-CN" altLang="en-US">
                <a:latin typeface="等线" panose="02010600030101010101" charset="-122"/>
                <a:ea typeface="等线" panose="02010600030101010101" charset="-122"/>
                <a:cs typeface="等线" panose="02010600030101010101" charset="-122"/>
              </a:rPr>
              <a:t>图</a:t>
            </a:r>
            <a:r>
              <a:rPr lang="en-US" altLang="zh-CN">
                <a:latin typeface="等线" panose="02010600030101010101" charset="-122"/>
                <a:ea typeface="等线" panose="02010600030101010101" charset="-122"/>
                <a:cs typeface="等线" panose="02010600030101010101" charset="-122"/>
              </a:rPr>
              <a:t>  </a:t>
            </a:r>
            <a:r>
              <a:rPr lang="zh-CN" altLang="en-US">
                <a:latin typeface="等线" panose="02010600030101010101" charset="-122"/>
                <a:ea typeface="等线" panose="02010600030101010101" charset="-122"/>
                <a:cs typeface="等线" panose="02010600030101010101" charset="-122"/>
              </a:rPr>
              <a:t>5.31多元关联的转换</a:t>
            </a:r>
            <a:endParaRPr lang="zh-CN" altLang="en-US">
              <a:latin typeface="等线" panose="02010600030101010101" charset="-122"/>
              <a:ea typeface="等线" panose="02010600030101010101" charset="-122"/>
              <a:cs typeface="等线" panose="02010600030101010101"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p>
            <a:r>
              <a:rPr lang="zh-CN" altLang="en-US"/>
              <a:t>(1) 可见性</a:t>
            </a:r>
            <a:endParaRPr lang="zh-CN" altLang="en-US"/>
          </a:p>
          <a:p>
            <a:pPr indent="457200"/>
            <a:r>
              <a:rPr lang="zh-CN" altLang="en-US"/>
              <a:t>可见性通常可分为：公共、保护和私有三种。</a:t>
            </a:r>
            <a:endParaRPr lang="zh-CN" altLang="en-US"/>
          </a:p>
          <a:p>
            <a:pPr indent="457200"/>
            <a:r>
              <a:rPr lang="zh-CN" altLang="en-US"/>
              <a:t>定义属性时，根据信息屏蔽原则，首选的属性可见性通常是私有可见性。当一个类被设计成其它类的基类时，如果其某些属性需要在派生类中访问，那么这些属性的可见性就可以被定义为保护可见性；如果某些属性需要外部访问，那么这些属性可以被定义为公共的可见性；</a:t>
            </a:r>
            <a:endParaRPr lang="zh-CN" altLang="en-US"/>
          </a:p>
          <a:p>
            <a:endParaRPr lang="zh-CN" altLang="en-US"/>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5.3.5 调整与完善属性</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p>
            <a:r>
              <a:rPr lang="zh-CN" altLang="en-US"/>
              <a:t>(2) 属性名、类型和缺省值</a:t>
            </a:r>
            <a:endParaRPr lang="zh-CN" altLang="en-US"/>
          </a:p>
          <a:p>
            <a:pPr indent="457200"/>
            <a:r>
              <a:rPr lang="zh-CN" altLang="en-US"/>
              <a:t>对于分析模型中的每个属性，应将其属性名、数据类型以及缺省值调整成目标程序设计语言能够支持的形式。</a:t>
            </a:r>
            <a:endParaRPr lang="zh-CN" altLang="en-US"/>
          </a:p>
          <a:p>
            <a:r>
              <a:rPr lang="zh-CN" altLang="en-US"/>
              <a:t>(3) 约束</a:t>
            </a:r>
            <a:endParaRPr lang="zh-CN" altLang="en-US"/>
          </a:p>
          <a:p>
            <a:pPr indent="457200"/>
            <a:r>
              <a:rPr lang="zh-CN" altLang="en-US"/>
              <a:t>对于分析模型中的与属性有关的各种约束，如属性的取值范围、属性间的关系、相关对象的状态以及环境变量等，则需要考虑目标程序设计语言是否支持这些约束，如不支持则要考虑将这些约束实现到相应的算法（方法）中去。</a:t>
            </a:r>
            <a:endParaRPr lang="zh-CN" altLang="en-US"/>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5.3.5 调整与完善属性</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p>
            <a:pPr indent="457200"/>
            <a:r>
              <a:rPr lang="zh-CN" altLang="en-US"/>
              <a:t>例如商品销售系统中，订单明细中含有商品识别码、名称、单价、数量、折扣、商品金额、安装费和总金额等属性，并且，这些属性值之间存在着</a:t>
            </a:r>
            <a:endParaRPr lang="zh-CN" altLang="en-US"/>
          </a:p>
          <a:p>
            <a:pPr indent="457200"/>
            <a:r>
              <a:rPr lang="zh-CN" altLang="en-US"/>
              <a:t> { 商品金额=商品数量*单价*折扣，总金额 = 商品金额 + 安装费} </a:t>
            </a:r>
            <a:endParaRPr lang="zh-CN" altLang="en-US"/>
          </a:p>
          <a:p>
            <a:pPr indent="457200"/>
            <a:r>
              <a:rPr lang="zh-CN" altLang="en-US"/>
              <a:t>这样两种关系，这时我们就称这两种关系是对订单明细对象的数据约束。</a:t>
            </a:r>
            <a:endParaRPr lang="zh-CN" altLang="en-US"/>
          </a:p>
          <a:p>
            <a:pPr indent="457200"/>
            <a:r>
              <a:rPr lang="zh-CN" altLang="en-US"/>
              <a:t>这两个约束的实现应该很简单，只要在对象的状态发生改变时，都重新计算一下商品金额和总金额这两个属性就可以了。</a:t>
            </a:r>
            <a:endParaRPr lang="zh-CN" altLang="en-US"/>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5.3.5 调整与完善属性</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p>
            <a:pPr indent="457200"/>
            <a:r>
              <a:rPr lang="zh-CN" altLang="en-US"/>
              <a:t>当约束来自于相关对象或外部环境时，约束的实现可能就不那么简单了。实践中，可以根据具体情况设计不同的方法来实现约束。</a:t>
            </a:r>
            <a:endParaRPr lang="zh-CN" altLang="en-US"/>
          </a:p>
          <a:p>
            <a:pPr indent="457200"/>
            <a:r>
              <a:rPr lang="zh-CN" altLang="en-US"/>
              <a:t>实现约束最基本的方法是增加适当的程序代码来实现约束，并在相关属性发生改变时执行这些代码。此方法的关键问题是正确识别和触发执行这些代码的时机和条件。</a:t>
            </a:r>
            <a:endParaRPr lang="zh-CN" altLang="en-US"/>
          </a:p>
          <a:p>
            <a:pPr indent="457200"/>
            <a:r>
              <a:rPr lang="zh-CN" altLang="en-US"/>
              <a:t>其次，当系统批量处理对象数据时，可对对象的属性数据进行与约束相关的一致性检查，需要时可重新计算相关属性。</a:t>
            </a:r>
            <a:endParaRPr lang="zh-CN" altLang="en-US"/>
          </a:p>
          <a:p>
            <a:pPr indent="457200"/>
            <a:r>
              <a:rPr lang="zh-CN" altLang="en-US"/>
              <a:t>最后，数据库管理系统中的触发器也可以作为实现约束的一种方式。触发器的设计通常包括触发机制、触发条件和触发器的内容。</a:t>
            </a:r>
            <a:endParaRPr lang="zh-CN" altLang="en-US"/>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5.3.5 调整与完善属性</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p>
            <a:pPr indent="457200"/>
            <a:r>
              <a:rPr lang="zh-CN" altLang="en-US"/>
              <a:t>影响软件性能的指标：响应时间、应用延迟时间、吞吐量和并发用户数等指标。</a:t>
            </a:r>
            <a:endParaRPr lang="zh-CN" altLang="en-US"/>
          </a:p>
          <a:p>
            <a:pPr indent="457200"/>
            <a:r>
              <a:rPr lang="en-US" altLang="zh-CN"/>
              <a:t>1 </a:t>
            </a:r>
            <a:r>
              <a:rPr lang="zh-CN" altLang="en-US"/>
              <a:t>响应时间</a:t>
            </a:r>
            <a:endParaRPr lang="zh-CN" altLang="en-US"/>
          </a:p>
          <a:p>
            <a:pPr indent="457200"/>
            <a:r>
              <a:rPr lang="zh-CN" altLang="en-US"/>
              <a:t>响应时间是指系统对从接收外部请求、系统处理直到获得响应所需要的时间。</a:t>
            </a:r>
            <a:endParaRPr lang="zh-CN" altLang="en-US"/>
          </a:p>
          <a:p>
            <a:pPr indent="457200"/>
            <a:r>
              <a:rPr lang="zh-CN" altLang="en-US"/>
              <a:t>对于网站系统来说，响应时间分为“呈现时间”和“系统响应时间”</a:t>
            </a:r>
            <a:endParaRPr lang="zh-CN" altLang="en-US"/>
          </a:p>
          <a:p>
            <a:pPr indent="457200"/>
            <a:r>
              <a:rPr lang="zh-CN" altLang="en-US"/>
              <a:t>呈现时间是指客户端浏览器在接收到网站数据后显示页面信息所需的时间，而系统响应时间是指客户端发出用户请求到完成接收服务器数据所需的时间。</a:t>
            </a:r>
            <a:endParaRPr lang="zh-CN" altLang="en-US"/>
          </a:p>
          <a:p>
            <a:pPr indent="457200"/>
            <a:endParaRPr lang="zh-CN" altLang="en-US"/>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5.3.6 提高性能</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p>
            <a:pPr indent="457200"/>
            <a:r>
              <a:rPr lang="zh-CN" altLang="en-US"/>
              <a:t>软件性能更关心的是“系统响应时间”，因为“呈现时间”与客户端计算机和浏览器有关，而与所开发软件没有太大的关系。</a:t>
            </a:r>
            <a:endParaRPr lang="zh-CN" altLang="en-US"/>
          </a:p>
          <a:p>
            <a:pPr indent="457200"/>
            <a:r>
              <a:rPr lang="zh-CN" altLang="en-US"/>
              <a:t>进一步分析，“系统响应时间”还可以分解为“网络传输时间”和“应用延迟时间”，网络传输时间是指数据（请求数据和响应数据）在客户端和服务器之间进行传输所需要的时间，而应用延迟时间是指软件实际处理请求所需的时间。</a:t>
            </a:r>
            <a:endParaRPr lang="zh-CN" altLang="en-US"/>
          </a:p>
          <a:p>
            <a:pPr indent="457200"/>
            <a:r>
              <a:rPr lang="zh-CN" altLang="en-US"/>
              <a:t>类似的，软件性能更关心“应用延迟时间”。实际上，这种分解还可以继续下去，如“数据库延迟时间”和“中间件延迟时间”等。</a:t>
            </a:r>
            <a:endParaRPr lang="zh-CN" altLang="en-US"/>
          </a:p>
          <a:p>
            <a:pPr indent="457200"/>
            <a:endParaRPr lang="zh-CN" altLang="en-US"/>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5.3.6 提高性能</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p>
            <a:pPr indent="457200"/>
            <a:r>
              <a:rPr lang="en-US" altLang="zh-CN"/>
              <a:t>2 </a:t>
            </a:r>
            <a:r>
              <a:rPr lang="zh-CN" altLang="en-US"/>
              <a:t>吞吐量</a:t>
            </a:r>
            <a:endParaRPr lang="zh-CN" altLang="en-US"/>
          </a:p>
          <a:p>
            <a:pPr indent="457200"/>
            <a:r>
              <a:rPr lang="zh-CN" altLang="en-US"/>
              <a:t>吞吐量是指系统在单位时间内能够完成的处理请求的数量。</a:t>
            </a:r>
            <a:endParaRPr lang="zh-CN" altLang="en-US"/>
          </a:p>
          <a:p>
            <a:pPr indent="457200"/>
            <a:r>
              <a:rPr lang="zh-CN" altLang="en-US"/>
              <a:t>对于不使用并发的系统，吞吐量与响应时间成反比关系，此时吞吐量就是响应时间的倒数。</a:t>
            </a:r>
            <a:endParaRPr lang="zh-CN" altLang="en-US"/>
          </a:p>
          <a:p>
            <a:pPr indent="457200"/>
            <a:r>
              <a:rPr lang="zh-CN" altLang="en-US"/>
              <a:t>对于并发系统，通常需要用吞吐量作为性能指标。吞吐量大的系统显然是处理能力更强的系统。</a:t>
            </a:r>
            <a:endParaRPr lang="zh-CN" altLang="en-US"/>
          </a:p>
          <a:p>
            <a:pPr indent="457200"/>
            <a:r>
              <a:rPr lang="zh-CN" altLang="en-US"/>
              <a:t>对于多用户系统，并发用户数量当然是一种直观并且重要的性能指标。并发用户数量是指系统可以同时承载的正常使用系统功能的用户的数量。与吞吐量相比，并发用户数量显然是一个更直观的性能指标。</a:t>
            </a:r>
            <a:endParaRPr lang="zh-CN" altLang="en-US"/>
          </a:p>
          <a:p>
            <a:pPr indent="457200"/>
            <a:endParaRPr lang="zh-CN" altLang="en-US"/>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5.3.6 提高性能</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5.1.1 类和对象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与类属性和方法相关的最后一个问题是数据类型问题，UML以标准UML数据类型、程序设计语言的数据类型和自定义数据类型等三种方式支持数据类型。</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UML类中，属性、方法以及方法的形式参数和返回值等均可以使用这些数据类型。</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如图5-1中，属性EmployeeID的数据类型int就是一个标准的数据类型。而方法GetPhoto( )的返回值类型（Photo）则可以看作是一个类或自定义的数据类型。</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p>
            <a:pPr indent="457200"/>
            <a:r>
              <a:rPr lang="zh-CN" altLang="en-US"/>
              <a:t>实际上，并发用户数并不是一个非常明确的指标，因为用户与系统交互方式的不同会使用户在单位时间内发出的请求的数量上会有很大的不同。</a:t>
            </a:r>
            <a:endParaRPr lang="zh-CN" altLang="en-US"/>
          </a:p>
          <a:p>
            <a:pPr indent="457200"/>
            <a:r>
              <a:rPr lang="zh-CN" altLang="en-US"/>
              <a:t>对于网站系统来说，又可以有：注册用户数、在线用户数和同时发出请求的用户数等三个指标。</a:t>
            </a:r>
            <a:endParaRPr lang="zh-CN" altLang="en-US"/>
          </a:p>
          <a:p>
            <a:pPr indent="457200"/>
            <a:r>
              <a:rPr lang="zh-CN" altLang="en-US"/>
              <a:t>这三个指标对系统影响的方式也很不相同。相比而言，把在线用户数量作为性能指标应更直观，而以同时发请求用户数作为性能指标则会更准确。这就给提高系统性能提供了较大的技术空间。</a:t>
            </a:r>
            <a:endParaRPr lang="zh-CN" altLang="en-US"/>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5.3.6 提高性能</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p>
            <a:pPr indent="457200"/>
            <a:r>
              <a:rPr lang="en-US" altLang="zh-CN"/>
              <a:t>3 </a:t>
            </a:r>
            <a:r>
              <a:rPr lang="zh-CN" altLang="en-US"/>
              <a:t>资源利用率</a:t>
            </a:r>
            <a:endParaRPr lang="zh-CN" altLang="en-US"/>
          </a:p>
          <a:p>
            <a:pPr indent="457200"/>
            <a:r>
              <a:rPr lang="zh-CN" altLang="en-US"/>
              <a:t>资源利用率是单位时间内资源被占用的平均时间。对于单个的资源，可用占用的时间与整段时间的比表示；对于多个资源，可以用某段时间内被占用的平均资源数与总资源数的比来表示。</a:t>
            </a:r>
            <a:endParaRPr lang="zh-CN" altLang="en-US"/>
          </a:p>
          <a:p>
            <a:pPr indent="457200"/>
            <a:r>
              <a:rPr lang="zh-CN" altLang="en-US"/>
              <a:t>改善系统性能的根本方法在于改善处理方式、处理方法以及处理流程，一个合理的软件结构对于提高系统性能显然具有良好的基础作用。</a:t>
            </a:r>
            <a:endParaRPr lang="zh-CN" altLang="en-US"/>
          </a:p>
          <a:p>
            <a:pPr indent="457200"/>
            <a:endParaRPr lang="zh-CN" altLang="en-US"/>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5.3.6 提高性能</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p>
            <a:pPr indent="457200"/>
            <a:r>
              <a:rPr lang="zh-CN" altLang="en-US"/>
              <a:t>为了提高软件性能，有时需要对分析模型进行适当的调整，调整的内容可以包括对象的分布、增加必要的类或属性以保存中间结果、主动对象、合并频繁通讯的类、使用聚合代替泛化等几个方面。</a:t>
            </a:r>
            <a:endParaRPr lang="zh-CN" altLang="en-US"/>
          </a:p>
          <a:p>
            <a:pPr indent="457200"/>
            <a:r>
              <a:rPr lang="zh-CN" altLang="en-US"/>
              <a:t>(1) 对象分布</a:t>
            </a:r>
            <a:endParaRPr lang="zh-CN" altLang="en-US"/>
          </a:p>
          <a:p>
            <a:pPr indent="457200"/>
            <a:r>
              <a:rPr lang="zh-CN" altLang="en-US"/>
              <a:t>在分布式系统中，可尽量把频繁交换信息的类，调整到同一台处理机上。</a:t>
            </a:r>
            <a:endParaRPr lang="zh-CN" altLang="en-US"/>
          </a:p>
          <a:p>
            <a:pPr indent="457200"/>
            <a:r>
              <a:rPr lang="zh-CN" altLang="en-US"/>
              <a:t>(2) 调整并发</a:t>
            </a:r>
            <a:endParaRPr lang="zh-CN" altLang="en-US"/>
          </a:p>
          <a:p>
            <a:pPr indent="457200"/>
            <a:r>
              <a:rPr lang="zh-CN" altLang="en-US"/>
              <a:t>有时可能需要引进并发来提高系统在某个方面的性能。而这可以将某些类建模成主动类的方式实现。</a:t>
            </a:r>
            <a:endParaRPr lang="zh-CN" altLang="en-US"/>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5.3.6 提高性能</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p>
            <a:pPr indent="457200"/>
            <a:r>
              <a:rPr lang="zh-CN" altLang="en-US"/>
              <a:t>(3) 调整类设计</a:t>
            </a:r>
            <a:endParaRPr lang="zh-CN" altLang="en-US"/>
          </a:p>
          <a:p>
            <a:pPr indent="457200"/>
            <a:r>
              <a:rPr lang="zh-CN" altLang="en-US"/>
              <a:t>必要时，可以考虑将对分析模型中那些，具有一对一关联关系且频繁交换消息或有大量信息要进行交换的类，这些类合并成一个类，或者调整这些类属性的可见性和作用域等设计细节，以提高这些类之间通讯的效率。</a:t>
            </a:r>
            <a:endParaRPr lang="zh-CN" altLang="en-US"/>
          </a:p>
          <a:p>
            <a:pPr indent="457200"/>
            <a:r>
              <a:rPr lang="zh-CN" altLang="en-US"/>
              <a:t>(4) 中间结果</a:t>
            </a:r>
            <a:endParaRPr lang="zh-CN" altLang="en-US"/>
          </a:p>
          <a:p>
            <a:pPr indent="457200"/>
            <a:r>
              <a:rPr lang="zh-CN" altLang="en-US"/>
              <a:t>对于系统中某些经常重复进行的运算和处理，可以增加一些必要的类或属性来保持这些计算的某些中间结果。</a:t>
            </a:r>
            <a:endParaRPr lang="zh-CN" altLang="en-US"/>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5.3.6 提高性能</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p>
            <a:pPr indent="457200"/>
            <a:r>
              <a:rPr lang="zh-CN" altLang="en-US"/>
              <a:t>算法（Algorithm）通常被定义成由一系列计算机指令构成的集合。</a:t>
            </a:r>
            <a:endParaRPr lang="zh-CN" altLang="en-US"/>
          </a:p>
          <a:p>
            <a:pPr indent="457200"/>
            <a:r>
              <a:rPr lang="zh-CN" altLang="en-US"/>
              <a:t>结构化方法中，算法的基本形态通常是先定义一个描述问题的数据结构，再以这个数据结构为操作对象构造能够实现指定目标的基本指令序列。算法评价主要使用空间复杂度和时间复杂度两个指标。这种形式的算法优化主要就是指对着两个指标的优化。</a:t>
            </a:r>
            <a:endParaRPr lang="zh-CN" altLang="en-US"/>
          </a:p>
          <a:p>
            <a:pPr indent="457200"/>
            <a:r>
              <a:rPr lang="zh-CN" altLang="en-US"/>
              <a:t>面向对象系统中，除了极其简单的算法之外，大多数算法则演变成多个对象之间的交互序列的形式。此时，传统算法中的数据结构则被封装成一个或多个不同的对象，算法的指令序列也不再是一些复杂的过程，而是被分布到这些对象的方法之中了。</a:t>
            </a:r>
            <a:endParaRPr lang="zh-CN" altLang="en-US"/>
          </a:p>
          <a:p>
            <a:pPr indent="457200"/>
            <a:endParaRPr lang="zh-CN" altLang="en-US"/>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5.3.7 算法的构造与优化</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p>
            <a:pPr indent="457200"/>
            <a:r>
              <a:rPr lang="zh-CN" altLang="en-US"/>
              <a:t>此时，算法的分析、设计、实现和优化等问题实质上就演变为对象模型中的类设计问题了。</a:t>
            </a:r>
            <a:endParaRPr lang="zh-CN" altLang="en-US"/>
          </a:p>
          <a:p>
            <a:pPr indent="457200"/>
            <a:r>
              <a:rPr lang="zh-CN" altLang="en-US"/>
              <a:t>算法的评价指标也就不仅仅是时间和空间这两个复杂度问题了。虽然如此，传统的算法分析、设计与优化方法仍然适用于面向对象领域。</a:t>
            </a:r>
            <a:endParaRPr lang="zh-CN" altLang="en-US"/>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5.3.7 算法的构造与优化</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p>
            <a:pPr indent="457200"/>
            <a:r>
              <a:rPr lang="zh-CN" altLang="en-US"/>
              <a:t>对象的可访问性是指一个对象能否访问另一个对象。显然，对象间的可访问性取决一个对象是否获得了另一个对象的引用。</a:t>
            </a:r>
            <a:endParaRPr lang="zh-CN" altLang="en-US"/>
          </a:p>
          <a:p>
            <a:pPr indent="457200"/>
            <a:r>
              <a:rPr lang="zh-CN" altLang="en-US"/>
              <a:t>按照一个对象获得另一个对象的引用的方式的不同，对象间的可访问性可以分为如下几种方式：</a:t>
            </a:r>
            <a:endParaRPr lang="zh-CN" altLang="en-US"/>
          </a:p>
          <a:p>
            <a:pPr indent="457200"/>
            <a:r>
              <a:rPr lang="zh-CN" altLang="en-US"/>
              <a:t>设A和B是两个类，且a和b分别是A和B两个类的实例。</a:t>
            </a:r>
            <a:endParaRPr lang="zh-CN" altLang="en-US"/>
          </a:p>
          <a:p>
            <a:pPr indent="457200"/>
            <a:r>
              <a:rPr lang="zh-CN" altLang="en-US"/>
              <a:t>(1) 属性访问性</a:t>
            </a:r>
            <a:endParaRPr lang="zh-CN" altLang="en-US"/>
          </a:p>
          <a:p>
            <a:pPr indent="457200"/>
            <a:r>
              <a:rPr lang="zh-CN" altLang="en-US"/>
              <a:t>当B类对象b（或b的引用）是A类对象a的一个属性时，称对象a和对象b之间的可访问性为属性可见性。显然，类A（或对象a）的所有方法中，均可以访问对象b的所有公共属性和公共方法。</a:t>
            </a:r>
            <a:endParaRPr lang="zh-CN" altLang="en-US"/>
          </a:p>
          <a:p>
            <a:pPr indent="457200"/>
            <a:r>
              <a:rPr lang="zh-CN" altLang="en-US"/>
              <a:t>这种情况适用于A和B之间具有某种</a:t>
            </a:r>
            <a:r>
              <a:rPr lang="zh-CN" altLang="en-US" b="1">
                <a:solidFill>
                  <a:srgbClr val="FF0000"/>
                </a:solidFill>
              </a:rPr>
              <a:t>关联关系</a:t>
            </a:r>
            <a:r>
              <a:rPr lang="zh-CN" altLang="en-US"/>
              <a:t>的情况。</a:t>
            </a:r>
            <a:endParaRPr lang="zh-CN" altLang="en-US"/>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5.3.8 对象的可访问性</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p>
            <a:pPr indent="457200"/>
            <a:r>
              <a:rPr lang="zh-CN" altLang="en-US"/>
              <a:t>(2) 参数访问性</a:t>
            </a:r>
            <a:endParaRPr lang="zh-CN" altLang="en-US"/>
          </a:p>
          <a:p>
            <a:pPr indent="457200"/>
            <a:r>
              <a:rPr lang="zh-CN" altLang="en-US"/>
              <a:t>从类结构的角度来看，如果类B是类A的某个方法的形式参数，那么，在A的这个方法中就可以访问某个类B对象b的所有公共属性和公共方法。称这种可访问性为参数访问性。</a:t>
            </a:r>
            <a:endParaRPr lang="zh-CN" altLang="en-US"/>
          </a:p>
          <a:p>
            <a:pPr indent="457200"/>
            <a:r>
              <a:rPr lang="zh-CN" altLang="en-US"/>
              <a:t>系统运行时，可根据需要将某个对象b作为消息内容（实际参数）发送给对象a（调用a的这个方法），此时对象a就可以在这个方法中访问b的属性和方法了。</a:t>
            </a:r>
            <a:endParaRPr lang="zh-CN" altLang="en-US"/>
          </a:p>
          <a:p>
            <a:pPr indent="457200"/>
            <a:r>
              <a:rPr lang="zh-CN" altLang="en-US"/>
              <a:t>显然，对于对象a来说，对象b的可访问性仅局限在A的某个方法之内。换句话来说，参数访问性是一种局部性的可访问性。</a:t>
            </a:r>
            <a:endParaRPr lang="zh-CN" altLang="en-US"/>
          </a:p>
          <a:p>
            <a:pPr indent="457200"/>
            <a:endParaRPr lang="zh-CN" altLang="en-US"/>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5.3.8 对象的可访问性</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p>
            <a:pPr indent="457200"/>
            <a:r>
              <a:rPr lang="zh-CN" altLang="en-US"/>
              <a:t>(3) 局部访问性</a:t>
            </a:r>
            <a:endParaRPr lang="zh-CN" altLang="en-US"/>
          </a:p>
          <a:p>
            <a:pPr indent="457200"/>
            <a:r>
              <a:rPr lang="zh-CN" altLang="en-US"/>
              <a:t>如果一个B类对象b被定义为类A的某个操作中的局部变量，那么称从A到B的可访问性为局部访问性。当然，A的所有方法中均可以访问B的所有公共属性和方法。</a:t>
            </a:r>
            <a:endParaRPr lang="zh-CN" altLang="en-US"/>
          </a:p>
          <a:p>
            <a:pPr indent="457200"/>
            <a:r>
              <a:rPr lang="zh-CN" altLang="en-US"/>
              <a:t>由于对象b被定义为类A某个操作的局部变量，所以对象b的可见性和存在性是局部的。</a:t>
            </a:r>
            <a:endParaRPr lang="zh-CN" altLang="en-US"/>
          </a:p>
          <a:p>
            <a:pPr indent="457200"/>
            <a:endParaRPr lang="zh-CN" altLang="en-US"/>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5.3.8 对象的可访问性</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p>
            <a:pPr indent="457200"/>
            <a:r>
              <a:rPr lang="zh-CN" altLang="en-US"/>
              <a:t>(4) 全局访问性</a:t>
            </a:r>
            <a:endParaRPr lang="zh-CN" altLang="en-US"/>
          </a:p>
          <a:p>
            <a:pPr indent="457200"/>
            <a:r>
              <a:rPr lang="zh-CN" altLang="en-US"/>
              <a:t>如果对象b被定义为一个全局变量，那么系统中任何对象都可以访问B的公共属性和方法，称这种可访问性为全局访问性。</a:t>
            </a:r>
            <a:endParaRPr lang="zh-CN" altLang="en-US"/>
          </a:p>
          <a:p>
            <a:pPr indent="457200"/>
            <a:r>
              <a:rPr lang="zh-CN" altLang="en-US"/>
              <a:t>实际上，任何系统都很少定义全局对象。全局对象的使用需要严格的控制。</a:t>
            </a:r>
            <a:endParaRPr lang="zh-CN" altLang="en-US"/>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5.3.8 对象的可访问性</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5.1.2 类（或对象）之间的关系</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严格地说，在面向对象系统中，类之间的关系主要是指类之间的泛化关系。对象之间的关系却可以是多样的，面向对象方法将它们抽象成</a:t>
            </a:r>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依赖</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a:t>
            </a:r>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关联</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a:t>
            </a:r>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聚合</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a:t>
            </a:r>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组合</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等四种关系。虽然这些关系描述的是对象之间的关系，但UML却统一地使用类图来描述这些关系，并为它们定义了相应的表示法。</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因此，类图模型中的关系就被概括成依赖、关联、聚合、组合和泛化这五种关系。值得注意的是，在概念上严格地区分类关系与对象关系之间的联系和区别，将是从事面向对象分析与设计工作的极为重要的基本思维方式和工作基础。</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p>
            <a:pPr indent="457200"/>
            <a:r>
              <a:rPr lang="zh-CN" altLang="en-US"/>
              <a:t>类作用域的属性和方法的存在性与类的实例的存在性无关，它们都是全局存在的。其可见性却仍然被分成公共、保护和私有的三种。</a:t>
            </a:r>
            <a:endParaRPr lang="zh-CN" altLang="en-US"/>
          </a:p>
          <a:p>
            <a:pPr indent="457200"/>
            <a:r>
              <a:rPr lang="zh-CN" altLang="en-US"/>
              <a:t>公共可见性的属性和方法具有全局可访问性。系统内任何可以访问类的地方均可以访问类的公共类作用域成员。</a:t>
            </a:r>
            <a:endParaRPr lang="zh-CN" altLang="en-US"/>
          </a:p>
          <a:p>
            <a:pPr indent="457200"/>
            <a:r>
              <a:rPr lang="zh-CN" altLang="en-US"/>
              <a:t>私有可见性的类作用域成员的可见性是局部的，其可访问范围通常被局限在这个类的内部，而在这个类的外部是不可见的。</a:t>
            </a:r>
            <a:endParaRPr lang="zh-CN" altLang="en-US"/>
          </a:p>
          <a:p>
            <a:pPr indent="457200"/>
            <a:r>
              <a:rPr lang="zh-CN" altLang="en-US"/>
              <a:t>保护可见性的类作用域成员的可见性是局部的，其可访问范围则从这个类的本身被扩大到这个类的所有派生类的内部，在这些类的外部则是不可见的。另外，此时的保护也不再具有多态性方面的意义了。</a:t>
            </a:r>
            <a:endParaRPr lang="zh-CN" altLang="en-US"/>
          </a:p>
          <a:p>
            <a:pPr indent="457200"/>
            <a:endParaRPr lang="zh-CN" altLang="en-US"/>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5.3.9 具有类作用域的属性和方法</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p>
            <a:pPr indent="457200"/>
            <a:r>
              <a:rPr lang="zh-CN" altLang="en-US"/>
              <a:t>从概念上来说，类代表的是具有相同属性和操作的对象构成的集合，所以，问题域中甚至是设计域中与类相关的全体对象所具有的共同属性和方法均可以设计成这个类的静态属性和方法。</a:t>
            </a:r>
            <a:endParaRPr lang="zh-CN" altLang="en-US"/>
          </a:p>
          <a:p>
            <a:pPr indent="457200"/>
            <a:r>
              <a:rPr lang="zh-CN" altLang="en-US"/>
              <a:t>设计时，可以从问题域中分析出可能的具有类作用域的属性和方法，这些属性和方法将会更有利于系统的设计和实现。</a:t>
            </a:r>
            <a:endParaRPr lang="zh-CN" altLang="en-US"/>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5.3.9 具有类作用域的属性和方法</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p>
            <a:pPr indent="457200"/>
            <a:r>
              <a:rPr lang="zh-CN" altLang="en-US"/>
              <a:t>例如：设计模式中的单件模式就使用了类作用域方法来创建单件对象。</a:t>
            </a:r>
            <a:endParaRPr lang="zh-CN" altLang="en-US"/>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5.3.9 具有类作用域的属性和方法</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p>
            <a:pPr indent="457200"/>
            <a:r>
              <a:rPr lang="zh-CN" altLang="en-US"/>
              <a:t>在对象之间的交互过程中，一个对象处理接收到的消息时可能会发上一些意外情况，大多数的面向对象语言都提供了例外处理机制。</a:t>
            </a:r>
            <a:endParaRPr lang="zh-CN" altLang="en-US"/>
          </a:p>
          <a:p>
            <a:pPr indent="457200"/>
            <a:r>
              <a:rPr lang="zh-CN" altLang="en-US" b="1"/>
              <a:t>例外</a:t>
            </a:r>
            <a:r>
              <a:rPr lang="zh-CN" altLang="en-US"/>
              <a:t>也称为</a:t>
            </a:r>
            <a:r>
              <a:rPr lang="zh-CN" altLang="en-US" b="1"/>
              <a:t>异常</a:t>
            </a:r>
            <a:r>
              <a:rPr lang="zh-CN" altLang="en-US"/>
              <a:t>或</a:t>
            </a:r>
            <a:r>
              <a:rPr lang="zh-CN" altLang="en-US" b="1"/>
              <a:t>意外</a:t>
            </a:r>
            <a:r>
              <a:rPr lang="zh-CN" altLang="en-US"/>
              <a:t>，是指系统在执行过程中可能遇到的错误或异常状态，此时系统将无法继续执行以完成它所承担的系统任务。例外通常是由程序中隐藏的逻辑错误、网络连接错误或系统硬件故障等多种原因触发的。</a:t>
            </a:r>
            <a:endParaRPr lang="zh-CN" altLang="en-US"/>
          </a:p>
          <a:p>
            <a:pPr indent="457200"/>
            <a:r>
              <a:rPr lang="zh-CN" altLang="en-US"/>
              <a:t>所谓的异常处理就是想办法消除这些意外的产生原因，以保证系统能够正常运行下去。</a:t>
            </a:r>
            <a:endParaRPr lang="zh-CN" altLang="en-US"/>
          </a:p>
          <a:p>
            <a:pPr indent="457200"/>
            <a:endParaRPr lang="zh-CN" altLang="en-US"/>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5.3.10 例外处理</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p>
            <a:pPr indent="457200"/>
            <a:r>
              <a:rPr lang="zh-CN" altLang="en-US"/>
              <a:t>在程序设计语言中，如Java等，通常定义一个可继承的Exception</a:t>
            </a:r>
            <a:r>
              <a:rPr lang="en-US" altLang="zh-CN"/>
              <a:t> </a:t>
            </a:r>
            <a:r>
              <a:rPr lang="zh-CN" altLang="en-US"/>
              <a:t>类来描述例外的信息。当然，开发人员也可以设计自己的例外（Exception）类。</a:t>
            </a:r>
            <a:endParaRPr lang="zh-CN" altLang="en-US"/>
          </a:p>
          <a:p>
            <a:pPr indent="457200"/>
            <a:r>
              <a:rPr lang="zh-CN" altLang="en-US"/>
              <a:t>异常处理机制通常包括异常检测和例外处理两个部分。其中例外处理又可分成例外捕捉、例外处理和最终处理三部分。</a:t>
            </a:r>
            <a:endParaRPr lang="zh-CN" altLang="en-US"/>
          </a:p>
          <a:p>
            <a:pPr indent="457200"/>
            <a:r>
              <a:rPr lang="en-US" altLang="zh-CN" b="1"/>
              <a:t>1</a:t>
            </a:r>
            <a:r>
              <a:rPr b="1"/>
              <a:t>异常检测</a:t>
            </a:r>
            <a:endParaRPr lang="zh-CN" altLang="en-US" b="1"/>
          </a:p>
          <a:p>
            <a:pPr indent="457200"/>
            <a:r>
              <a:rPr lang="zh-CN" altLang="en-US" b="1"/>
              <a:t>异常检测部分</a:t>
            </a:r>
            <a:r>
              <a:rPr lang="zh-CN" altLang="en-US"/>
              <a:t>是指在程序中检测可能出现的各种异常，程序本身能够处理的情况则自行处理，如遇到自己无法处理的情况时，则创建并抛出一个异常对象，把异常提交给特定的异常处理部分来进行处理。异常检测部分代码的分布范围是很广的，通常是与系统中表示业务逻辑部分的代码是结合在一起的。</a:t>
            </a:r>
            <a:endParaRPr lang="zh-CN" altLang="en-US"/>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5.3.10 例外处理</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p>
            <a:pPr indent="457200"/>
            <a:r>
              <a:rPr lang="en-US" altLang="zh-CN"/>
              <a:t>2 </a:t>
            </a:r>
            <a:r>
              <a:t>例外处理部分</a:t>
            </a:r>
          </a:p>
          <a:p>
            <a:pPr indent="457200"/>
            <a:r>
              <a:t>异常处理可分为捕捉异常、处理异常和最终处理三个部分组成。且这三个部分通常组成一个拥有固定形式的分支结构。</a:t>
            </a:r>
          </a:p>
          <a:p>
            <a:pPr indent="457200">
              <a:lnSpc>
                <a:spcPct val="100000"/>
              </a:lnSpc>
              <a:spcAft>
                <a:spcPts val="0"/>
              </a:spcAft>
            </a:pPr>
            <a:r>
              <a:rPr sz="1800"/>
              <a:t>例如：下列代码给出了一个异常处理的例子。</a:t>
            </a:r>
            <a:endParaRPr sz="1800"/>
          </a:p>
          <a:p>
            <a:pPr indent="457200">
              <a:lnSpc>
                <a:spcPct val="100000"/>
              </a:lnSpc>
              <a:spcBef>
                <a:spcPts val="600"/>
              </a:spcBef>
              <a:spcAft>
                <a:spcPts val="600"/>
              </a:spcAft>
            </a:pPr>
            <a:r>
              <a:rPr sz="1800" b="1"/>
              <a:t>public </a:t>
            </a:r>
            <a:r>
              <a:rPr lang="en-US" altLang="zh-CN" sz="1800" b="1">
                <a:sym typeface="+mn-ea"/>
              </a:rPr>
              <a:t>User </a:t>
            </a:r>
            <a:r>
              <a:rPr sz="1800" b="1"/>
              <a:t>loadUser(String username, String password) {</a:t>
            </a:r>
            <a:endParaRPr sz="1800" b="1"/>
          </a:p>
          <a:p>
            <a:pPr indent="457200">
              <a:lnSpc>
                <a:spcPct val="100000"/>
              </a:lnSpc>
              <a:spcBef>
                <a:spcPts val="600"/>
              </a:spcBef>
              <a:spcAft>
                <a:spcPts val="600"/>
              </a:spcAft>
            </a:pPr>
            <a:r>
              <a:rPr sz="1800" b="1"/>
              <a:t>try {//</a:t>
            </a:r>
            <a:r>
              <a:rPr sz="1800" b="1">
                <a:sym typeface="+mn-ea"/>
              </a:rPr>
              <a:t>异常检测部分</a:t>
            </a:r>
            <a:endParaRPr sz="1800" b="1"/>
          </a:p>
          <a:p>
            <a:pPr lvl="1" indent="457200">
              <a:lnSpc>
                <a:spcPct val="100000"/>
              </a:lnSpc>
              <a:spcBef>
                <a:spcPts val="600"/>
              </a:spcBef>
              <a:spcAft>
                <a:spcPts val="600"/>
              </a:spcAft>
            </a:pPr>
            <a:r>
              <a:rPr lang="en-US" altLang="zh-CN" sz="1800" b="1"/>
              <a:t>User u= </a:t>
            </a:r>
            <a:r>
              <a:rPr sz="1800" b="1"/>
              <a:t>manager.loadUser(</a:t>
            </a:r>
            <a:r>
              <a:rPr lang="en-US" altLang="zh-CN" sz="1800" b="1"/>
              <a:t>datasource, </a:t>
            </a:r>
            <a:r>
              <a:rPr sz="1800" b="1"/>
              <a:t>username，</a:t>
            </a:r>
            <a:r>
              <a:rPr lang="en-US" altLang="zh-CN" sz="1800" b="1"/>
              <a:t>pw</a:t>
            </a:r>
            <a:r>
              <a:rPr sz="1800" b="1"/>
              <a:t>);</a:t>
            </a:r>
            <a:endParaRPr sz="1800" b="1"/>
          </a:p>
          <a:p>
            <a:pPr lvl="0" indent="457200">
              <a:lnSpc>
                <a:spcPct val="100000"/>
              </a:lnSpc>
              <a:spcBef>
                <a:spcPts val="600"/>
              </a:spcBef>
              <a:spcAft>
                <a:spcPts val="600"/>
              </a:spcAft>
            </a:pPr>
            <a:r>
              <a:rPr sz="1800" b="1"/>
              <a:t>}</a:t>
            </a:r>
            <a:endParaRPr sz="1800" b="1"/>
          </a:p>
          <a:p>
            <a:pPr indent="457200">
              <a:lnSpc>
                <a:spcPct val="100000"/>
              </a:lnSpc>
              <a:spcBef>
                <a:spcPts val="600"/>
              </a:spcBef>
              <a:spcAft>
                <a:spcPts val="600"/>
              </a:spcAft>
            </a:pPr>
            <a:r>
              <a:rPr sz="1800" b="1"/>
              <a:t>catch (UserNotFoundException  e ) {//异常处理部分}</a:t>
            </a:r>
            <a:endParaRPr sz="1800" b="1"/>
          </a:p>
          <a:p>
            <a:pPr lvl="0" indent="457200">
              <a:lnSpc>
                <a:spcPct val="100000"/>
              </a:lnSpc>
              <a:spcBef>
                <a:spcPts val="600"/>
              </a:spcBef>
              <a:spcAft>
                <a:spcPts val="600"/>
              </a:spcAft>
            </a:pPr>
            <a:r>
              <a:rPr sz="1800" b="1"/>
              <a:t>Finally{//最终处理部分}</a:t>
            </a:r>
            <a:endParaRPr sz="1800" b="1"/>
          </a:p>
          <a:p>
            <a:pPr indent="457200">
              <a:lnSpc>
                <a:spcPct val="100000"/>
              </a:lnSpc>
              <a:spcBef>
                <a:spcPts val="600"/>
              </a:spcBef>
              <a:spcAft>
                <a:spcPts val="600"/>
              </a:spcAft>
            </a:pPr>
            <a:r>
              <a:rPr sz="1800" b="1"/>
              <a:t>}</a:t>
            </a:r>
            <a:endParaRPr sz="1800" b="1"/>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5.3.10 例外处理</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502285" y="1626870"/>
            <a:ext cx="8139430" cy="4495800"/>
          </a:xfrm>
        </p:spPr>
        <p:txBody>
          <a:bodyPr/>
          <a:p>
            <a:pPr indent="457200">
              <a:lnSpc>
                <a:spcPct val="130000"/>
              </a:lnSpc>
            </a:pPr>
            <a:r>
              <a:rPr lang="en-US" altLang="zh-CN"/>
              <a:t>(1) </a:t>
            </a:r>
            <a:r>
              <a:t>捕捉异常</a:t>
            </a:r>
            <a:r>
              <a:rPr lang="en-US" altLang="zh-CN"/>
              <a:t>(</a:t>
            </a:r>
            <a:r>
              <a:rPr b="1">
                <a:sym typeface="+mn-ea"/>
              </a:rPr>
              <a:t>try </a:t>
            </a:r>
            <a:r>
              <a:rPr lang="en-US" altLang="zh-CN"/>
              <a:t>)</a:t>
            </a:r>
            <a:endParaRPr lang="en-US" altLang="zh-CN"/>
          </a:p>
          <a:p>
            <a:pPr indent="457200">
              <a:lnSpc>
                <a:spcPct val="130000"/>
              </a:lnSpc>
            </a:pPr>
            <a:r>
              <a:t>检测某段程序代码在执行过程中抛出的异常，当被检测代码发生异常时，程序将转到异常处理代码部分继续执行。否则程序将跳过异常处理部分。</a:t>
            </a:r>
          </a:p>
          <a:p>
            <a:pPr indent="457200">
              <a:lnSpc>
                <a:spcPct val="130000"/>
              </a:lnSpc>
            </a:pPr>
            <a:r>
              <a:rPr lang="en-US" altLang="zh-CN"/>
              <a:t>(2) </a:t>
            </a:r>
            <a:r>
              <a:t>异常处理</a:t>
            </a:r>
            <a:r>
              <a:rPr lang="en-US" altLang="zh-CN"/>
              <a:t>(</a:t>
            </a:r>
            <a:r>
              <a:rPr b="1">
                <a:sym typeface="+mn-ea"/>
              </a:rPr>
              <a:t>catch (UserNotFoundException  e )</a:t>
            </a:r>
            <a:r>
              <a:rPr lang="en-US" altLang="zh-CN"/>
              <a:t>)</a:t>
            </a:r>
            <a:endParaRPr lang="en-US" altLang="zh-CN"/>
          </a:p>
          <a:p>
            <a:pPr indent="457200">
              <a:lnSpc>
                <a:spcPct val="130000"/>
              </a:lnSpc>
            </a:pPr>
            <a:r>
              <a:rPr>
                <a:sym typeface="+mn-ea"/>
              </a:rPr>
              <a:t>异常处理</a:t>
            </a:r>
            <a:r>
              <a:t>部分是一个用于处理异常的代码块，其处理方法可根据异常的原因而不尽相同。最简单的处理是向用户显示必要的信息或写入系统运行日志，以便于用户或维护人员做进一步的处理。</a:t>
            </a:r>
          </a:p>
          <a:p>
            <a:pPr indent="457200">
              <a:lnSpc>
                <a:spcPct val="130000"/>
              </a:lnSpc>
            </a:pPr>
            <a:r>
              <a:rPr lang="en-US" altLang="zh-CN"/>
              <a:t>(3)</a:t>
            </a:r>
            <a:r>
              <a:t>最终处理部分</a:t>
            </a:r>
            <a:r>
              <a:rPr lang="en-US" altLang="zh-CN"/>
              <a:t>(</a:t>
            </a:r>
            <a:r>
              <a:rPr b="1">
                <a:sym typeface="+mn-ea"/>
              </a:rPr>
              <a:t>Finally</a:t>
            </a:r>
            <a:r>
              <a:rPr lang="en-US" altLang="zh-CN"/>
              <a:t>)</a:t>
            </a:r>
            <a:endParaRPr lang="en-US" altLang="zh-CN"/>
          </a:p>
          <a:p>
            <a:pPr indent="457200">
              <a:lnSpc>
                <a:spcPct val="130000"/>
              </a:lnSpc>
            </a:pPr>
            <a:r>
              <a:t>是异常处理的善后部分，不管是否发生异常，最终处理部分都会被执行。</a:t>
            </a: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5.3.10 例外处理</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502285" y="1626870"/>
            <a:ext cx="8139430" cy="4495800"/>
          </a:xfrm>
        </p:spPr>
        <p:txBody>
          <a:bodyPr/>
          <a:p>
            <a:pPr indent="457200">
              <a:lnSpc>
                <a:spcPct val="130000"/>
              </a:lnSpc>
            </a:pPr>
            <a:r>
              <a:rPr b="1">
                <a:solidFill>
                  <a:schemeClr val="tx1"/>
                </a:solidFill>
                <a:sym typeface="+mn-ea"/>
              </a:rPr>
              <a:t>异常检测部分</a:t>
            </a:r>
            <a:endParaRPr b="1">
              <a:solidFill>
                <a:schemeClr val="tx1"/>
              </a:solidFill>
              <a:sym typeface="+mn-ea"/>
            </a:endParaRPr>
          </a:p>
          <a:p>
            <a:pPr indent="457200">
              <a:lnSpc>
                <a:spcPct val="130000"/>
              </a:lnSpc>
            </a:pPr>
            <a:r>
              <a:t>异常检测部分与异常处理部分通常是分离的，异常检测部分通常是和业务逻辑部分密切结合在一起的，通常位于异常检测部分的下行部分。</a:t>
            </a:r>
          </a:p>
          <a:p>
            <a:pPr indent="457200">
              <a:lnSpc>
                <a:spcPct val="130000"/>
              </a:lnSpc>
            </a:pPr>
            <a:r>
              <a:t>二者分离的实质是分离系统的业务逻辑部分和异常处理，这更有利于例外的设计。</a:t>
            </a:r>
          </a:p>
          <a:p>
            <a:pPr indent="457200">
              <a:lnSpc>
                <a:spcPct val="130000"/>
              </a:lnSpc>
            </a:pPr>
            <a:r>
              <a:t>另外，异常只会被捕捉一次，这将使得这种的错误处理的结构更加清晰。</a:t>
            </a: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5.3.10 例外处理</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173355" y="650875"/>
            <a:ext cx="8139430" cy="5777865"/>
          </a:xfrm>
        </p:spPr>
        <p:txBody>
          <a:bodyPr/>
          <a:p>
            <a:pPr indent="457200">
              <a:lnSpc>
                <a:spcPts val="2400"/>
              </a:lnSpc>
              <a:spcAft>
                <a:spcPts val="0"/>
              </a:spcAft>
            </a:pPr>
            <a:r>
              <a:rPr lang="en-US" altLang="zh-CN" sz="1800">
                <a:solidFill>
                  <a:schemeClr val="tx1"/>
                </a:solidFill>
                <a:cs typeface="等线" panose="02010600030101010101" charset="-122"/>
                <a:sym typeface="+mn-ea"/>
              </a:rPr>
              <a:t>User User::</a:t>
            </a:r>
            <a:r>
              <a:rPr sz="1800">
                <a:solidFill>
                  <a:schemeClr val="tx1"/>
                </a:solidFill>
                <a:cs typeface="等线" panose="02010600030101010101" charset="-122"/>
                <a:sym typeface="+mn-ea"/>
              </a:rPr>
              <a:t>loadUser(</a:t>
            </a:r>
            <a:r>
              <a:rPr lang="en-US" altLang="zh-CN" sz="1800">
                <a:solidFill>
                  <a:schemeClr val="tx1"/>
                </a:solidFill>
                <a:cs typeface="等线" panose="02010600030101010101" charset="-122"/>
                <a:sym typeface="+mn-ea"/>
              </a:rPr>
              <a:t>DataSource d, String </a:t>
            </a:r>
            <a:r>
              <a:rPr sz="1800">
                <a:solidFill>
                  <a:schemeClr val="tx1"/>
                </a:solidFill>
                <a:cs typeface="等线" panose="02010600030101010101" charset="-122"/>
                <a:sym typeface="+mn-ea"/>
              </a:rPr>
              <a:t>username)</a:t>
            </a:r>
            <a:endParaRPr sz="1800">
              <a:solidFill>
                <a:schemeClr val="tx1"/>
              </a:solidFill>
              <a:cs typeface="等线" panose="02010600030101010101" charset="-122"/>
              <a:sym typeface="+mn-ea"/>
            </a:endParaRPr>
          </a:p>
          <a:p>
            <a:pPr indent="457200">
              <a:lnSpc>
                <a:spcPts val="2400"/>
              </a:lnSpc>
              <a:spcAft>
                <a:spcPts val="0"/>
              </a:spcAft>
            </a:pPr>
            <a:r>
              <a:rPr lang="en-US" altLang="zh-CN" sz="1800">
                <a:solidFill>
                  <a:schemeClr val="tx1"/>
                </a:solidFill>
                <a:cs typeface="等线" panose="02010600030101010101" charset="-122"/>
              </a:rPr>
              <a:t>{</a:t>
            </a:r>
            <a:endParaRPr lang="en-US" altLang="zh-CN" sz="1800">
              <a:solidFill>
                <a:schemeClr val="tx1"/>
              </a:solidFill>
              <a:cs typeface="等线" panose="02010600030101010101" charset="-122"/>
            </a:endParaRPr>
          </a:p>
          <a:p>
            <a:pPr lvl="1" indent="457200">
              <a:lnSpc>
                <a:spcPts val="2400"/>
              </a:lnSpc>
              <a:spcAft>
                <a:spcPts val="0"/>
              </a:spcAft>
            </a:pPr>
            <a:r>
              <a:rPr lang="en-US" altLang="zh-CN" sz="1800">
                <a:solidFill>
                  <a:schemeClr val="tx1"/>
                </a:solidFill>
                <a:cs typeface="等线" panose="02010600030101010101" charset="-122"/>
                <a:sym typeface="+mn-ea"/>
              </a:rPr>
              <a:t>User u</a:t>
            </a:r>
            <a:r>
              <a:rPr sz="1800">
                <a:solidFill>
                  <a:schemeClr val="tx1"/>
                </a:solidFill>
                <a:cs typeface="等线" panose="02010600030101010101" charset="-122"/>
                <a:sym typeface="+mn-ea"/>
              </a:rPr>
              <a:t>；</a:t>
            </a:r>
            <a:endParaRPr lang="en-US" altLang="zh-CN" sz="1800">
              <a:solidFill>
                <a:schemeClr val="tx1"/>
              </a:solidFill>
              <a:cs typeface="等线" panose="02010600030101010101" charset="-122"/>
            </a:endParaRPr>
          </a:p>
          <a:p>
            <a:pPr lvl="1" indent="457200">
              <a:lnSpc>
                <a:spcPts val="2400"/>
              </a:lnSpc>
              <a:spcAft>
                <a:spcPts val="0"/>
              </a:spcAft>
            </a:pPr>
            <a:r>
              <a:rPr lang="en-US" altLang="zh-CN" sz="1800">
                <a:solidFill>
                  <a:schemeClr val="tx1"/>
                </a:solidFill>
                <a:cs typeface="等线" panose="02010600030101010101" charset="-122"/>
              </a:rPr>
              <a:t>if(d.open()){</a:t>
            </a:r>
            <a:endParaRPr lang="en-US" altLang="zh-CN" sz="1800">
              <a:solidFill>
                <a:schemeClr val="tx1"/>
              </a:solidFill>
              <a:cs typeface="等线" panose="02010600030101010101" charset="-122"/>
            </a:endParaRPr>
          </a:p>
          <a:p>
            <a:pPr lvl="3" indent="457200">
              <a:lnSpc>
                <a:spcPts val="2400"/>
              </a:lnSpc>
              <a:spcAft>
                <a:spcPts val="0"/>
              </a:spcAft>
            </a:pPr>
            <a:r>
              <a:rPr lang="en-US" altLang="zh-CN" sz="1800">
                <a:solidFill>
                  <a:schemeClr val="tx1"/>
                </a:solidFill>
                <a:cs typeface="等线" panose="02010600030101010101" charset="-122"/>
              </a:rPr>
              <a:t>u=d.GetUser(username);</a:t>
            </a:r>
            <a:endParaRPr lang="en-US" altLang="zh-CN" sz="1800">
              <a:solidFill>
                <a:schemeClr val="tx1"/>
              </a:solidFill>
              <a:cs typeface="等线" panose="02010600030101010101" charset="-122"/>
            </a:endParaRPr>
          </a:p>
          <a:p>
            <a:pPr lvl="3" indent="457200">
              <a:lnSpc>
                <a:spcPts val="2400"/>
              </a:lnSpc>
              <a:spcAft>
                <a:spcPts val="0"/>
              </a:spcAft>
            </a:pPr>
            <a:r>
              <a:rPr lang="en-US" altLang="zh-CN" sz="1800">
                <a:solidFill>
                  <a:schemeClr val="tx1"/>
                </a:solidFill>
                <a:cs typeface="等线" panose="02010600030101010101" charset="-122"/>
              </a:rPr>
              <a:t>d.close();</a:t>
            </a:r>
            <a:endParaRPr lang="en-US" altLang="zh-CN" sz="1800">
              <a:solidFill>
                <a:schemeClr val="tx1"/>
              </a:solidFill>
              <a:cs typeface="等线" panose="02010600030101010101" charset="-122"/>
            </a:endParaRPr>
          </a:p>
          <a:p>
            <a:pPr lvl="3" indent="457200">
              <a:lnSpc>
                <a:spcPts val="2400"/>
              </a:lnSpc>
              <a:spcAft>
                <a:spcPts val="0"/>
              </a:spcAft>
            </a:pPr>
            <a:r>
              <a:rPr lang="en-US" altLang="zh-CN" sz="1800">
                <a:solidFill>
                  <a:schemeClr val="tx1"/>
                </a:solidFill>
                <a:cs typeface="等线" panose="02010600030101010101" charset="-122"/>
              </a:rPr>
              <a:t>if(u.isNull()) </a:t>
            </a:r>
            <a:endParaRPr lang="en-US" altLang="zh-CN" sz="1800">
              <a:solidFill>
                <a:schemeClr val="tx1"/>
              </a:solidFill>
              <a:cs typeface="等线" panose="02010600030101010101" charset="-122"/>
            </a:endParaRPr>
          </a:p>
          <a:p>
            <a:pPr lvl="5" indent="0">
              <a:lnSpc>
                <a:spcPts val="2400"/>
              </a:lnSpc>
              <a:spcAft>
                <a:spcPts val="0"/>
              </a:spcAft>
              <a:buNone/>
            </a:pPr>
            <a:r>
              <a:rPr lang="en-US" altLang="zh-CN" sz="1800">
                <a:solidFill>
                  <a:schemeClr val="tx1"/>
                </a:solidFill>
                <a:cs typeface="等线" panose="02010600030101010101" charset="-122"/>
              </a:rPr>
              <a:t>throw new </a:t>
            </a:r>
            <a:r>
              <a:rPr sz="1800" b="1">
                <a:solidFill>
                  <a:schemeClr val="tx1"/>
                </a:solidFill>
                <a:cs typeface="等线" panose="02010600030101010101" charset="-122"/>
                <a:sym typeface="+mn-ea"/>
              </a:rPr>
              <a:t>UserNotFoundException</a:t>
            </a:r>
            <a:r>
              <a:rPr lang="en-US" altLang="zh-CN" sz="1800" b="1">
                <a:solidFill>
                  <a:schemeClr val="tx1"/>
                </a:solidFill>
                <a:cs typeface="等线" panose="02010600030101010101" charset="-122"/>
                <a:sym typeface="+mn-ea"/>
              </a:rPr>
              <a:t>;</a:t>
            </a:r>
            <a:r>
              <a:rPr sz="1800">
                <a:solidFill>
                  <a:schemeClr val="tx1"/>
                </a:solidFill>
                <a:cs typeface="等线" panose="02010600030101010101" charset="-122"/>
                <a:sym typeface="+mn-ea"/>
              </a:rPr>
              <a:t> </a:t>
            </a:r>
            <a:endParaRPr sz="1800">
              <a:solidFill>
                <a:schemeClr val="tx1"/>
              </a:solidFill>
              <a:cs typeface="等线" panose="02010600030101010101" charset="-122"/>
              <a:sym typeface="+mn-ea"/>
            </a:endParaRPr>
          </a:p>
          <a:p>
            <a:pPr lvl="3" indent="457200" algn="l">
              <a:lnSpc>
                <a:spcPts val="2400"/>
              </a:lnSpc>
              <a:spcAft>
                <a:spcPts val="0"/>
              </a:spcAft>
              <a:buClrTx/>
              <a:buSzTx/>
            </a:pPr>
            <a:r>
              <a:rPr lang="en-US" altLang="zh-CN" sz="1800">
                <a:solidFill>
                  <a:schemeClr val="tx1"/>
                </a:solidFill>
                <a:cs typeface="等线" panose="02010600030101010101" charset="-122"/>
              </a:rPr>
              <a:t>else</a:t>
            </a:r>
            <a:endParaRPr lang="en-US" altLang="zh-CN" sz="1800">
              <a:solidFill>
                <a:schemeClr val="tx1"/>
              </a:solidFill>
              <a:cs typeface="等线" panose="02010600030101010101" charset="-122"/>
            </a:endParaRPr>
          </a:p>
          <a:p>
            <a:pPr lvl="3" indent="457200" algn="l">
              <a:lnSpc>
                <a:spcPts val="2400"/>
              </a:lnSpc>
              <a:spcAft>
                <a:spcPts val="0"/>
              </a:spcAft>
              <a:buClrTx/>
              <a:buSzTx/>
            </a:pPr>
            <a:r>
              <a:rPr lang="en-US" altLang="zh-CN" sz="1800">
                <a:solidFill>
                  <a:schemeClr val="tx1"/>
                </a:solidFill>
                <a:cs typeface="等线" panose="02010600030101010101" charset="-122"/>
              </a:rPr>
              <a:t>{ </a:t>
            </a:r>
            <a:endParaRPr lang="en-US" altLang="zh-CN" sz="1800">
              <a:solidFill>
                <a:schemeClr val="tx1"/>
              </a:solidFill>
              <a:cs typeface="等线" panose="02010600030101010101" charset="-122"/>
            </a:endParaRPr>
          </a:p>
          <a:p>
            <a:pPr lvl="5" indent="0" algn="l">
              <a:lnSpc>
                <a:spcPts val="2400"/>
              </a:lnSpc>
              <a:spcAft>
                <a:spcPts val="0"/>
              </a:spcAft>
              <a:buClrTx/>
              <a:buSzTx/>
              <a:buNone/>
            </a:pPr>
            <a:r>
              <a:rPr lang="en-US" altLang="zh-CN" sz="1800">
                <a:solidFill>
                  <a:schemeClr val="tx1"/>
                </a:solidFill>
                <a:cs typeface="等线" panose="02010600030101010101" charset="-122"/>
              </a:rPr>
              <a:t>if ( password == u.password )</a:t>
            </a:r>
            <a:endParaRPr lang="en-US" altLang="zh-CN" sz="1800">
              <a:solidFill>
                <a:schemeClr val="tx1"/>
              </a:solidFill>
              <a:cs typeface="等线" panose="02010600030101010101" charset="-122"/>
            </a:endParaRPr>
          </a:p>
          <a:p>
            <a:pPr lvl="6" indent="0" algn="l">
              <a:lnSpc>
                <a:spcPts val="2400"/>
              </a:lnSpc>
              <a:spcAft>
                <a:spcPts val="0"/>
              </a:spcAft>
              <a:buClrTx/>
              <a:buSzTx/>
              <a:buNone/>
            </a:pPr>
            <a:r>
              <a:rPr lang="en-US" altLang="zh-CN" sz="1800">
                <a:solidFill>
                  <a:schemeClr val="tx1"/>
                </a:solidFill>
                <a:cs typeface="等线" panose="02010600030101010101" charset="-122"/>
              </a:rPr>
              <a:t>return u;</a:t>
            </a:r>
            <a:endParaRPr lang="en-US" altLang="zh-CN" sz="1800">
              <a:solidFill>
                <a:schemeClr val="tx1"/>
              </a:solidFill>
              <a:cs typeface="等线" panose="02010600030101010101" charset="-122"/>
            </a:endParaRPr>
          </a:p>
          <a:p>
            <a:pPr lvl="5" indent="0" algn="l">
              <a:lnSpc>
                <a:spcPts val="2400"/>
              </a:lnSpc>
              <a:spcAft>
                <a:spcPts val="0"/>
              </a:spcAft>
              <a:buClrTx/>
              <a:buSzTx/>
              <a:buNone/>
            </a:pPr>
            <a:r>
              <a:rPr lang="en-US" altLang="zh-CN" sz="1800">
                <a:solidFill>
                  <a:schemeClr val="tx1"/>
                </a:solidFill>
                <a:cs typeface="等线" panose="02010600030101010101" charset="-122"/>
              </a:rPr>
              <a:t>else</a:t>
            </a:r>
            <a:endParaRPr lang="en-US" altLang="zh-CN" sz="1800">
              <a:solidFill>
                <a:schemeClr val="tx1"/>
              </a:solidFill>
              <a:cs typeface="等线" panose="02010600030101010101" charset="-122"/>
            </a:endParaRPr>
          </a:p>
          <a:p>
            <a:pPr lvl="6" indent="0" algn="l">
              <a:lnSpc>
                <a:spcPts val="2400"/>
              </a:lnSpc>
              <a:spcAft>
                <a:spcPts val="0"/>
              </a:spcAft>
              <a:buClrTx/>
              <a:buSzTx/>
              <a:buNone/>
            </a:pPr>
            <a:r>
              <a:rPr lang="en-US" altLang="zh-CN" sz="1800">
                <a:solidFill>
                  <a:schemeClr val="tx1"/>
                </a:solidFill>
                <a:cs typeface="等线" panose="02010600030101010101" charset="-122"/>
                <a:sym typeface="+mn-ea"/>
              </a:rPr>
              <a:t>throw new </a:t>
            </a:r>
            <a:r>
              <a:rPr lang="en-US" altLang="zh-CN" sz="1800" b="1">
                <a:solidFill>
                  <a:schemeClr val="tx1"/>
                </a:solidFill>
                <a:cs typeface="等线" panose="02010600030101010101" charset="-122"/>
                <a:sym typeface="+mn-ea"/>
              </a:rPr>
              <a:t>VerifyException</a:t>
            </a:r>
            <a:r>
              <a:rPr sz="1800">
                <a:solidFill>
                  <a:schemeClr val="tx1"/>
                </a:solidFill>
                <a:cs typeface="等线" panose="02010600030101010101" charset="-122"/>
                <a:sym typeface="+mn-ea"/>
              </a:rPr>
              <a:t>；</a:t>
            </a:r>
            <a:endParaRPr lang="en-US" altLang="zh-CN" sz="1800">
              <a:solidFill>
                <a:schemeClr val="tx1"/>
              </a:solidFill>
              <a:cs typeface="等线" panose="02010600030101010101" charset="-122"/>
            </a:endParaRPr>
          </a:p>
          <a:p>
            <a:pPr lvl="3" algn="l">
              <a:lnSpc>
                <a:spcPts val="2400"/>
              </a:lnSpc>
              <a:spcAft>
                <a:spcPts val="0"/>
              </a:spcAft>
              <a:buClrTx/>
              <a:buSzTx/>
            </a:pPr>
            <a:r>
              <a:rPr lang="en-US" altLang="zh-CN" sz="1800">
                <a:solidFill>
                  <a:schemeClr val="tx1"/>
                </a:solidFill>
                <a:cs typeface="等线" panose="02010600030101010101" charset="-122"/>
              </a:rPr>
              <a:t>}</a:t>
            </a:r>
            <a:endParaRPr lang="en-US" altLang="zh-CN" sz="1800">
              <a:solidFill>
                <a:schemeClr val="tx1"/>
              </a:solidFill>
              <a:cs typeface="等线" panose="02010600030101010101" charset="-122"/>
            </a:endParaRPr>
          </a:p>
          <a:p>
            <a:pPr lvl="1" indent="457200">
              <a:lnSpc>
                <a:spcPts val="2400"/>
              </a:lnSpc>
              <a:spcAft>
                <a:spcPts val="0"/>
              </a:spcAft>
            </a:pPr>
            <a:r>
              <a:rPr lang="en-US" altLang="zh-CN" sz="1800">
                <a:solidFill>
                  <a:schemeClr val="tx1"/>
                </a:solidFill>
                <a:cs typeface="等线" panose="02010600030101010101" charset="-122"/>
              </a:rPr>
              <a:t>else</a:t>
            </a:r>
            <a:endParaRPr lang="en-US" altLang="zh-CN" sz="1800">
              <a:solidFill>
                <a:schemeClr val="tx1"/>
              </a:solidFill>
              <a:cs typeface="等线" panose="02010600030101010101" charset="-122"/>
            </a:endParaRPr>
          </a:p>
          <a:p>
            <a:pPr lvl="3" indent="457200">
              <a:lnSpc>
                <a:spcPts val="2400"/>
              </a:lnSpc>
              <a:spcAft>
                <a:spcPts val="0"/>
              </a:spcAft>
            </a:pPr>
            <a:r>
              <a:rPr lang="en-US" altLang="zh-CN" sz="1800">
                <a:solidFill>
                  <a:schemeClr val="tx1"/>
                </a:solidFill>
                <a:cs typeface="等线" panose="02010600030101010101" charset="-122"/>
              </a:rPr>
              <a:t>throw new </a:t>
            </a:r>
            <a:r>
              <a:rPr lang="en-US" altLang="zh-CN" sz="1800" b="1">
                <a:solidFill>
                  <a:schemeClr val="tx1"/>
                </a:solidFill>
                <a:cs typeface="等线" panose="02010600030101010101" charset="-122"/>
              </a:rPr>
              <a:t>DataSouceCanNotOpenException</a:t>
            </a:r>
            <a:r>
              <a:rPr sz="1800">
                <a:solidFill>
                  <a:schemeClr val="tx1"/>
                </a:solidFill>
                <a:cs typeface="等线" panose="02010600030101010101" charset="-122"/>
              </a:rPr>
              <a:t>；</a:t>
            </a:r>
            <a:endParaRPr lang="en-US" altLang="zh-CN" sz="1800">
              <a:solidFill>
                <a:schemeClr val="tx1"/>
              </a:solidFill>
              <a:cs typeface="等线" panose="02010600030101010101" charset="-122"/>
            </a:endParaRPr>
          </a:p>
          <a:p>
            <a:pPr indent="457200">
              <a:lnSpc>
                <a:spcPts val="2400"/>
              </a:lnSpc>
              <a:spcAft>
                <a:spcPts val="0"/>
              </a:spcAft>
            </a:pPr>
            <a:r>
              <a:rPr lang="en-US" altLang="zh-CN" sz="1800">
                <a:solidFill>
                  <a:schemeClr val="tx1"/>
                </a:solidFill>
                <a:cs typeface="等线" panose="02010600030101010101" charset="-122"/>
              </a:rPr>
              <a:t>}</a:t>
            </a:r>
            <a:endParaRPr lang="en-US" altLang="zh-CN" sz="1800">
              <a:solidFill>
                <a:schemeClr val="tx1"/>
              </a:solidFill>
              <a:cs typeface="等线" panose="02010600030101010101"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文本框 7"/>
          <p:cNvSpPr txBox="1"/>
          <p:nvPr/>
        </p:nvSpPr>
        <p:spPr>
          <a:xfrm>
            <a:off x="502285" y="123825"/>
            <a:ext cx="1554480" cy="368300"/>
          </a:xfrm>
          <a:prstGeom prst="rect">
            <a:avLst/>
          </a:prstGeom>
          <a:noFill/>
        </p:spPr>
        <p:txBody>
          <a:bodyPr wrap="none" rtlCol="0" anchor="t">
            <a:spAutoFit/>
          </a:bodyPr>
          <a:p>
            <a:r>
              <a:rPr>
                <a:latin typeface="等线" panose="02010600030101010101" charset="-122"/>
                <a:ea typeface="等线" panose="02010600030101010101" charset="-122"/>
                <a:sym typeface="+mn-ea"/>
              </a:rPr>
              <a:t>异常检测部分</a:t>
            </a:r>
            <a:endParaRPr lang="zh-CN" altLang="en-US">
              <a:latin typeface="等线" panose="02010600030101010101" charset="-122"/>
              <a:ea typeface="等线" panose="02010600030101010101" charset="-122"/>
              <a:sym typeface="+mn-ea"/>
            </a:endParaRPr>
          </a:p>
        </p:txBody>
      </p:sp>
      <p:sp>
        <p:nvSpPr>
          <p:cNvPr id="2" name="日期占位符 1"/>
          <p:cNvSpPr>
            <a:spLocks noGrp="1"/>
          </p:cNvSpPr>
          <p:nvPr>
            <p:ph type="dt" sz="half" idx="10"/>
          </p:nvPr>
        </p:nvSpPr>
        <p:spPr/>
        <p:txBody>
          <a:bodyPr/>
          <a:p>
            <a:r>
              <a:rPr lang="zh-CN" altLang="en-US" smtClean="0"/>
              <a:t>2022年7月</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502285" y="1626870"/>
            <a:ext cx="8139430" cy="4495800"/>
          </a:xfrm>
        </p:spPr>
        <p:txBody>
          <a:bodyPr/>
          <a:p>
            <a:pPr indent="457200">
              <a:lnSpc>
                <a:spcPct val="130000"/>
              </a:lnSpc>
            </a:pPr>
            <a:r>
              <a:rPr b="1">
                <a:sym typeface="+mn-ea"/>
              </a:rPr>
              <a:t>异常类的设计</a:t>
            </a:r>
            <a:endParaRPr b="1"/>
          </a:p>
          <a:p>
            <a:pPr indent="457200">
              <a:lnSpc>
                <a:spcPct val="130000"/>
              </a:lnSpc>
            </a:pPr>
            <a:r>
              <a:t>任何一个异常都可以用对象描述。</a:t>
            </a:r>
          </a:p>
          <a:p>
            <a:pPr indent="457200">
              <a:lnSpc>
                <a:spcPct val="130000"/>
              </a:lnSpc>
            </a:pPr>
            <a:r>
              <a:t>异常类的属性实质就是异常的属性，可以包括异常的标识、名称、发生时间、发生地点、发生原因和处理方法方面的建议等。</a:t>
            </a:r>
          </a:p>
          <a:p>
            <a:pPr indent="457200">
              <a:lnSpc>
                <a:spcPct val="130000"/>
              </a:lnSpc>
            </a:pPr>
            <a:r>
              <a:t>其方法通常由异常的属性和对异常信息的处理决定，即对这些属性进行必要的处理所需要的方法。例如，将异常存入系统日志或将异常信息发送到某个节点等。</a:t>
            </a:r>
          </a:p>
          <a:p>
            <a:pPr indent="457200">
              <a:lnSpc>
                <a:spcPct val="130000"/>
              </a:lnSpc>
            </a:pPr>
            <a:endParaRPr>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5.3.10 例外处理</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5.1.2 类（或对象）之间的关系</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b="0" dirty="0">
                <a:solidFill>
                  <a:schemeClr val="dk1"/>
                </a:solidFill>
                <a:cs typeface="微软雅黑" panose="020B0503020204020204" charset="-122"/>
                <a:sym typeface="+mn-ea"/>
              </a:rPr>
              <a:t>1．依赖关系（Dependency）</a:t>
            </a:r>
            <a:endParaRPr lang="en-US" altLang="zh-CN" sz="2400" b="0" dirty="0">
              <a:solidFill>
                <a:schemeClr val="dk1"/>
              </a:solidFill>
              <a:cs typeface="微软雅黑" panose="020B0503020204020204" charset="-122"/>
              <a:sym typeface="+mn-ea"/>
            </a:endParaRPr>
          </a:p>
          <a:p>
            <a:pPr lvl="1" algn="l">
              <a:buClrTx/>
              <a:buSzTx/>
            </a:pPr>
            <a:r>
              <a:rPr lang="zh-CN" altLang="en-US" sz="2000" b="0" dirty="0">
                <a:solidFill>
                  <a:schemeClr val="dk1"/>
                </a:solidFill>
                <a:cs typeface="等线" panose="02010600030101010101" charset="-122"/>
                <a:sym typeface="+mn-ea"/>
              </a:rPr>
              <a:t>对于两个对象来说，如果一个对象（或类）的属性或行为发生的某种变化将会引起另一个对象（或类）的属性或行为发生必要的改变，那么就称这两个对象（或类）之间存在某种依赖关系。</a:t>
            </a:r>
            <a:endParaRPr lang="zh-CN" altLang="en-US" sz="2000" b="0" dirty="0">
              <a:solidFill>
                <a:schemeClr val="dk1"/>
              </a:solidFill>
              <a:cs typeface="等线" panose="02010600030101010101" charset="-122"/>
              <a:sym typeface="+mn-ea"/>
            </a:endParaRPr>
          </a:p>
          <a:p>
            <a:pPr lvl="1" algn="l">
              <a:buClrTx/>
              <a:buSzTx/>
            </a:pPr>
            <a:r>
              <a:rPr lang="zh-CN" altLang="en-US" sz="2000" b="0" dirty="0">
                <a:solidFill>
                  <a:schemeClr val="dk1"/>
                </a:solidFill>
                <a:cs typeface="等线" panose="02010600030101010101" charset="-122"/>
                <a:sym typeface="+mn-ea"/>
              </a:rPr>
              <a:t>UML使用类图描述对象之间的依赖关系，这种方式可以更容易地描述目标系统中对象（或类）之间存在的依赖关系。对象之间的依赖关系的实质是指系统中存在的某种耦合关系。UML使用一个带有箭头的虚线表示类之间的依赖关系。</a:t>
            </a:r>
            <a:endParaRPr lang="zh-CN" altLang="en-US" sz="2000" b="0" dirty="0">
              <a:solidFill>
                <a:schemeClr val="dk1"/>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502285" y="1626870"/>
            <a:ext cx="8139430" cy="4495800"/>
          </a:xfrm>
        </p:spPr>
        <p:txBody>
          <a:bodyPr/>
          <a:p>
            <a:pPr indent="457200">
              <a:lnSpc>
                <a:spcPct val="130000"/>
              </a:lnSpc>
            </a:pPr>
            <a:r>
              <a:rPr b="1"/>
              <a:t>异常类的层次结构</a:t>
            </a:r>
            <a:endParaRPr b="1"/>
          </a:p>
          <a:p>
            <a:pPr indent="457200">
              <a:lnSpc>
                <a:spcPct val="130000"/>
              </a:lnSpc>
            </a:pPr>
            <a:r>
              <a:t>异常类也可以设计成类层次结构，这样可以按照对象模型的设计方法描述异常。</a:t>
            </a:r>
          </a:p>
          <a:p>
            <a:pPr indent="457200">
              <a:lnSpc>
                <a:spcPct val="130000"/>
              </a:lnSpc>
            </a:pPr>
            <a:r>
              <a:t>捕捉异常时，一个</a:t>
            </a:r>
            <a:r>
              <a:rPr lang="en-US" altLang="zh-CN"/>
              <a:t>catch</a:t>
            </a:r>
            <a:r>
              <a:t>语句只能捕捉到与参数类型对应类型的异常。</a:t>
            </a:r>
          </a:p>
          <a:p>
            <a:pPr indent="457200">
              <a:lnSpc>
                <a:spcPct val="130000"/>
              </a:lnSpc>
            </a:pPr>
            <a:r>
              <a:t>例如</a:t>
            </a:r>
            <a:r>
              <a:rPr>
                <a:sym typeface="+mn-ea"/>
              </a:rPr>
              <a:t>catch (UserNotFoundException  e )只能捕捉到</a:t>
            </a:r>
            <a:r>
              <a:rPr lang="en-US" altLang="zh-CN">
                <a:sym typeface="+mn-ea"/>
              </a:rPr>
              <a:t> </a:t>
            </a:r>
            <a:r>
              <a:rPr>
                <a:sym typeface="+mn-ea"/>
              </a:rPr>
              <a:t>UserNotFoundException 类型或其派生类型的异常。</a:t>
            </a:r>
            <a:endParaRPr>
              <a:sym typeface="+mn-ea"/>
            </a:endParaRPr>
          </a:p>
          <a:p>
            <a:pPr indent="457200">
              <a:lnSpc>
                <a:spcPct val="130000"/>
              </a:lnSpc>
            </a:pPr>
            <a:r>
              <a:rPr>
                <a:sym typeface="+mn-ea"/>
              </a:rPr>
              <a:t>如果将Exception设计成所有异常类的基类，那么catch (Exception  e)将能捕捉到任何类型的异常。</a:t>
            </a:r>
            <a:endParaRPr>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5.3.10 例外处理</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502285" y="1626870"/>
            <a:ext cx="8139430" cy="4495800"/>
          </a:xfrm>
        </p:spPr>
        <p:txBody>
          <a:bodyPr/>
          <a:p>
            <a:pPr indent="457200">
              <a:lnSpc>
                <a:spcPct val="130000"/>
              </a:lnSpc>
            </a:pPr>
            <a:r>
              <a:t>设计模式是指对于面向对象设计领域中不断重复出现的一些问题，以及这些问题的核心解决方案。使用这些设计模式，人们就可以重复地使用这些设计模式来解决面临的问题。</a:t>
            </a:r>
          </a:p>
          <a:p>
            <a:pPr indent="457200">
              <a:lnSpc>
                <a:spcPct val="130000"/>
              </a:lnSpc>
            </a:pPr>
            <a:r>
              <a:t>到目前为止，人们总结出23个标准的GOF设计模式，这些模式基本上能够解决软件设计中的大部分设计问题。当然，除了GOF模式，人们还提出了多种不同的设计模式。复用这些模式可以有效地解决面临的设计问题。</a:t>
            </a:r>
          </a:p>
          <a:p>
            <a:pPr indent="457200">
              <a:lnSpc>
                <a:spcPct val="130000"/>
              </a:lnSpc>
            </a:pPr>
            <a:r>
              <a:t>关于设计模式的详细内容，可以参考本书的第十一章的内容或其他关于设计模式理论和方法的应用。</a:t>
            </a: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5.3.11 考虑使用设计模式</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502285" y="1626870"/>
            <a:ext cx="8139430" cy="4495800"/>
          </a:xfrm>
        </p:spPr>
        <p:txBody>
          <a:bodyPr/>
          <a:p>
            <a:pPr indent="457200">
              <a:lnSpc>
                <a:spcPct val="130000"/>
              </a:lnSpc>
            </a:pPr>
            <a:r>
              <a:t>在软件模型中，与用例模型类似，类图模型也是最重要软件模型之一。不同的是，用例模型描述的是软件的需求，而类图模型描述的通常是软件设计的结果。</a:t>
            </a:r>
          </a:p>
          <a:p>
            <a:pPr indent="457200">
              <a:lnSpc>
                <a:spcPct val="130000"/>
              </a:lnSpc>
            </a:pPr>
            <a:r>
              <a:t>在类图的概念方面，再一次讨论了对象、类、继承、关联和聚合基本概念，同时比较详细地介绍了这些概念的UML表示。同时还详细地讨论了若干个问题域子系统中常见的多继承、混入技术、模板类以及接口等类图设计过程中存在的现象、技术和处理方法。</a:t>
            </a:r>
          </a:p>
          <a:p>
            <a:pPr indent="457200">
              <a:lnSpc>
                <a:spcPct val="130000"/>
              </a:lnSpc>
            </a:pPr>
            <a:r>
              <a:t>本章还讨论了从用例模型到用类图表示的概念模型的映射方法，这似乎与业务建模过程中的概念建模冲突。但这样的映射方法通常取决于建模过程的设计决策，事实上，很多情况下，对系统的用例建模往往充当了业务建模的角色。</a:t>
            </a:r>
          </a:p>
          <a:p>
            <a:pPr indent="457200">
              <a:lnSpc>
                <a:spcPct val="130000"/>
              </a:lnSpc>
            </a:p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5.4  小结</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502285" y="1626870"/>
            <a:ext cx="8139430" cy="4495800"/>
          </a:xfrm>
        </p:spPr>
        <p:txBody>
          <a:bodyPr/>
          <a:p>
            <a:pPr indent="457200">
              <a:lnSpc>
                <a:spcPct val="130000"/>
              </a:lnSpc>
            </a:pPr>
            <a:r>
              <a:t>最后，本章还讨论了问题域子系统中常见的类图建模策略和方法，这些问题包括类复用、增加基类、多继承调整、关联的实现、调整属性和提高性能等。</a:t>
            </a:r>
          </a:p>
          <a:p>
            <a:pPr indent="457200">
              <a:lnSpc>
                <a:spcPct val="130000"/>
              </a:lnSpc>
            </a:pPr>
            <a:r>
              <a:t>对类图建模来说，最重要的问题是建模的目的是什么？基本的建模目的有概念建模和结构建模。</a:t>
            </a:r>
          </a:p>
          <a:p>
            <a:pPr indent="457200">
              <a:lnSpc>
                <a:spcPct val="130000"/>
              </a:lnSpc>
            </a:pPr>
            <a:r>
              <a:t>不同的建模目的决定了建模时使用的方法，同时也决定了建模时使用的技术和模型的详细程度。</a:t>
            </a: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5.4  小结</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5.1.2 类（或对象）之间的关系</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 </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ctr">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图5-2 对象之间的依赖关系</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图5-2 给出了对象间的依赖关系的类图表示。对于类来说，依赖的确切含义是A类的某个实例访问了某个（或某些）B类实例的某些属性或方法，当B类的属性或方法发生改变时，将会引起A类发生相应的改变。</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pic>
        <p:nvPicPr>
          <p:cNvPr id="4" name="图片 3"/>
          <p:cNvPicPr/>
          <p:nvPr/>
        </p:nvPicPr>
        <p:blipFill rotWithShape="1">
          <a:blip r:embed="rId4">
            <a:extLst>
              <a:ext uri="{28A0092B-C50C-407E-A947-70E740481C1C}">
                <a14:useLocalDpi xmlns:a14="http://schemas.microsoft.com/office/drawing/2010/main" val="0"/>
              </a:ext>
            </a:extLst>
          </a:blip>
          <a:srcRect l="3746" t="32279" r="5847" b="22414"/>
          <a:stretch>
            <a:fillRect/>
          </a:stretch>
        </p:blipFill>
        <p:spPr bwMode="auto">
          <a:xfrm>
            <a:off x="2440940" y="1920240"/>
            <a:ext cx="4262120" cy="914400"/>
          </a:xfrm>
          <a:prstGeom prst="rect">
            <a:avLst/>
          </a:prstGeom>
          <a:noFill/>
          <a:ln>
            <a:noFill/>
          </a:ln>
        </p:spPr>
      </p:pic>
      <p:sp>
        <p:nvSpPr>
          <p:cNvPr id="5" name="日期占位符 4"/>
          <p:cNvSpPr>
            <a:spLocks noGrp="1"/>
          </p:cNvSpPr>
          <p:nvPr>
            <p:ph type="dt" sz="half" idx="10"/>
          </p:nvPr>
        </p:nvSpPr>
        <p:spPr/>
        <p:txBody>
          <a:bodyPr/>
          <a:p>
            <a:r>
              <a:rPr lang="zh-CN" altLang="en-US" smtClean="0"/>
              <a:t>2022年7月</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5.1.2 类（或对象）之间的关系</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dirty="0">
                <a:solidFill>
                  <a:schemeClr val="dk1"/>
                </a:solidFill>
                <a:cs typeface="等线" panose="02010600030101010101" charset="-122"/>
                <a:sym typeface="+mn-ea"/>
              </a:rPr>
              <a:t>2．关联关系(Association)</a:t>
            </a:r>
            <a:endParaRPr lang="en-US" altLang="zh-CN" sz="2400" dirty="0">
              <a:solidFill>
                <a:schemeClr val="dk1"/>
              </a:solidFill>
              <a:cs typeface="等线" panose="02010600030101010101" charset="-122"/>
              <a:sym typeface="+mn-ea"/>
            </a:endParaRPr>
          </a:p>
          <a:p>
            <a:pPr lvl="1" algn="l">
              <a:buClrTx/>
              <a:buSzTx/>
            </a:pPr>
            <a:r>
              <a:rPr lang="zh-CN" altLang="en-US" sz="2000" b="0" dirty="0">
                <a:solidFill>
                  <a:schemeClr val="dk1"/>
                </a:solidFill>
                <a:cs typeface="等线" panose="02010600030101010101" charset="-122"/>
                <a:sym typeface="+mn-ea"/>
              </a:rPr>
              <a:t>关联(Association)关系是对象（或类）之间存在的结构性的关系，其确切的定义是：对于两个对象（或类）来说，如果在一个对象的内部可以访问另一个对象的所有属性和方法时，我们就可以称这两个对象（或类）之间存在着关联关系。</a:t>
            </a:r>
            <a:endParaRPr lang="zh-CN" altLang="en-US" sz="2000" b="0" dirty="0">
              <a:solidFill>
                <a:schemeClr val="dk1"/>
              </a:solidFill>
              <a:cs typeface="等线" panose="02010600030101010101" charset="-122"/>
              <a:sym typeface="+mn-ea"/>
            </a:endParaRPr>
          </a:p>
          <a:p>
            <a:pPr lvl="1" algn="l">
              <a:buClrTx/>
              <a:buSzTx/>
            </a:pPr>
            <a:r>
              <a:rPr lang="zh-CN" altLang="en-US" sz="2000" b="0" dirty="0">
                <a:solidFill>
                  <a:schemeClr val="dk1"/>
                </a:solidFill>
                <a:cs typeface="等线" panose="02010600030101010101" charset="-122"/>
                <a:sym typeface="+mn-ea"/>
              </a:rPr>
              <a:t>如汽车和轮胎、师傅和徒弟、班级和学生之间的关系等。显然，关联关系必然是一种依赖关系。</a:t>
            </a:r>
            <a:endParaRPr lang="zh-CN" altLang="en-US" sz="2000" b="0" dirty="0">
              <a:solidFill>
                <a:schemeClr val="dk1"/>
              </a:solidFill>
              <a:cs typeface="等线" panose="02010600030101010101" charset="-122"/>
              <a:sym typeface="+mn-ea"/>
            </a:endParaRPr>
          </a:p>
          <a:p>
            <a:pPr lvl="1" algn="l">
              <a:buClrTx/>
              <a:buSzTx/>
            </a:pPr>
            <a:endParaRPr lang="zh-CN" altLang="en-US" sz="2000" b="0" dirty="0">
              <a:solidFill>
                <a:schemeClr val="dk1"/>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5.1.2 类（或对象）之间的关系</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dirty="0">
                <a:solidFill>
                  <a:schemeClr val="dk1"/>
                </a:solidFill>
                <a:cs typeface="等线" panose="02010600030101010101" charset="-122"/>
                <a:sym typeface="+mn-ea"/>
              </a:rPr>
              <a:t>2．关联关系(Association)</a:t>
            </a:r>
            <a:endParaRPr lang="en-US" altLang="zh-CN" sz="2400" dirty="0">
              <a:solidFill>
                <a:schemeClr val="dk1"/>
              </a:solidFill>
              <a:cs typeface="等线" panose="02010600030101010101" charset="-122"/>
              <a:sym typeface="+mn-ea"/>
            </a:endParaRPr>
          </a:p>
          <a:p>
            <a:pPr lvl="1" algn="l">
              <a:buClrTx/>
              <a:buSzTx/>
            </a:pPr>
            <a:r>
              <a:rPr lang="zh-CN" altLang="en-US" sz="2000" b="0" dirty="0">
                <a:solidFill>
                  <a:schemeClr val="dk1"/>
                </a:solidFill>
                <a:cs typeface="等线" panose="02010600030101010101" charset="-122"/>
                <a:sym typeface="+mn-ea"/>
              </a:rPr>
              <a:t>在UML中，使用一条实线连接有关联关系的对象所属的类来表示对象之间的关联关系。</a:t>
            </a:r>
            <a:endParaRPr lang="zh-CN" altLang="en-US" sz="2000" b="0" dirty="0">
              <a:solidFill>
                <a:schemeClr val="dk1"/>
              </a:solidFill>
              <a:cs typeface="等线" panose="02010600030101010101" charset="-122"/>
              <a:sym typeface="+mn-ea"/>
            </a:endParaRPr>
          </a:p>
          <a:p>
            <a:pPr lvl="1" algn="l">
              <a:buClrTx/>
              <a:buSzTx/>
            </a:pPr>
            <a:r>
              <a:rPr lang="zh-CN" altLang="en-US" sz="2000" b="0" dirty="0">
                <a:solidFill>
                  <a:schemeClr val="dk1"/>
                </a:solidFill>
                <a:cs typeface="等线" panose="02010600030101010101" charset="-122"/>
                <a:sym typeface="+mn-ea"/>
              </a:rPr>
              <a:t>而在程序设计语言中，通常采用将一个类的实例或实例引用作为另一个类的成员的方式来实现对象之间的关联关系。</a:t>
            </a:r>
            <a:endParaRPr lang="zh-CN" altLang="en-US" sz="2000" b="0" dirty="0">
              <a:solidFill>
                <a:schemeClr val="dk1"/>
              </a:solidFill>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5.1.2 类（或对象）之间的关系</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6" name="图片 5"/>
          <p:cNvPicPr/>
          <p:nvPr/>
        </p:nvPicPr>
        <p:blipFill rotWithShape="1">
          <a:blip r:embed="rId3">
            <a:extLst>
              <a:ext uri="{28A0092B-C50C-407E-A947-70E740481C1C}">
                <a14:useLocalDpi xmlns:a14="http://schemas.microsoft.com/office/drawing/2010/main" val="0"/>
              </a:ext>
            </a:extLst>
          </a:blip>
          <a:srcRect l="2688" t="23772" r="2443" b="18398"/>
          <a:stretch>
            <a:fillRect/>
          </a:stretch>
        </p:blipFill>
        <p:spPr bwMode="auto">
          <a:xfrm>
            <a:off x="960351" y="5159433"/>
            <a:ext cx="7222836" cy="1182254"/>
          </a:xfrm>
          <a:prstGeom prst="rect">
            <a:avLst/>
          </a:prstGeom>
          <a:noFill/>
          <a:ln>
            <a:noFill/>
          </a:ln>
        </p:spPr>
      </p:pic>
      <p:sp>
        <p:nvSpPr>
          <p:cNvPr id="7" name="矩形 6"/>
          <p:cNvSpPr/>
          <p:nvPr>
            <p:custDataLst>
              <p:tags r:id="rId4"/>
            </p:custDataLst>
          </p:nvPr>
        </p:nvSpPr>
        <p:spPr>
          <a:xfrm>
            <a:off x="2286000" y="6182302"/>
            <a:ext cx="4572000" cy="460375"/>
          </a:xfrm>
          <a:prstGeom prst="rect">
            <a:avLst/>
          </a:prstGeom>
        </p:spPr>
        <p:txBody>
          <a:bodyPr>
            <a:spAutoFit/>
          </a:bodyPr>
          <a:lstStyle/>
          <a:p>
            <a:pPr algn="ctr">
              <a:lnSpc>
                <a:spcPct val="150000"/>
              </a:lnSpc>
              <a:spcAft>
                <a:spcPts val="0"/>
              </a:spcAft>
            </a:pPr>
            <a:r>
              <a:rPr lang="zh-CN" altLang="zh-CN" sz="1600" kern="1050" dirty="0">
                <a:solidFill>
                  <a:schemeClr val="dk1"/>
                </a:solidFill>
                <a:latin typeface="等线" panose="02010600030101010101" charset="-122"/>
                <a:ea typeface="等线" panose="02010600030101010101" charset="-122"/>
                <a:cs typeface="等线" panose="02010600030101010101" charset="-122"/>
              </a:rPr>
              <a:t>图</a:t>
            </a:r>
            <a:r>
              <a:rPr lang="en-US" altLang="zh-CN" sz="1600" kern="1050" dirty="0">
                <a:solidFill>
                  <a:schemeClr val="dk1"/>
                </a:solidFill>
                <a:latin typeface="等线" panose="02010600030101010101" charset="-122"/>
                <a:ea typeface="等线" panose="02010600030101010101" charset="-122"/>
                <a:cs typeface="等线" panose="02010600030101010101" charset="-122"/>
              </a:rPr>
              <a:t>5-3 </a:t>
            </a:r>
            <a:r>
              <a:rPr lang="zh-CN" altLang="zh-CN" sz="1600" kern="1050" dirty="0">
                <a:solidFill>
                  <a:schemeClr val="dk1"/>
                </a:solidFill>
                <a:latin typeface="等线" panose="02010600030101010101" charset="-122"/>
                <a:ea typeface="等线" panose="02010600030101010101" charset="-122"/>
                <a:cs typeface="等线" panose="02010600030101010101" charset="-122"/>
              </a:rPr>
              <a:t>关联的</a:t>
            </a:r>
            <a:r>
              <a:rPr lang="en-US" altLang="zh-CN" sz="1600" kern="1050" dirty="0">
                <a:solidFill>
                  <a:schemeClr val="dk1"/>
                </a:solidFill>
                <a:latin typeface="等线" panose="02010600030101010101" charset="-122"/>
                <a:ea typeface="等线" panose="02010600030101010101" charset="-122"/>
                <a:cs typeface="等线" panose="02010600030101010101" charset="-122"/>
              </a:rPr>
              <a:t>UML</a:t>
            </a:r>
            <a:r>
              <a:rPr lang="zh-CN" altLang="zh-CN" sz="1600" kern="1050" dirty="0">
                <a:solidFill>
                  <a:schemeClr val="dk1"/>
                </a:solidFill>
                <a:latin typeface="等线" panose="02010600030101010101" charset="-122"/>
                <a:ea typeface="等线" panose="02010600030101010101" charset="-122"/>
                <a:cs typeface="等线" panose="02010600030101010101" charset="-122"/>
              </a:rPr>
              <a:t>表示</a:t>
            </a:r>
            <a:endParaRPr lang="zh-CN" altLang="zh-CN" sz="1600" kern="1050" dirty="0">
              <a:solidFill>
                <a:schemeClr val="dk1"/>
              </a:solidFill>
              <a:latin typeface="等线" panose="02010600030101010101" charset="-122"/>
              <a:ea typeface="等线" panose="02010600030101010101" charset="-122"/>
              <a:cs typeface="等线" panose="02010600030101010101" charset="-122"/>
            </a:endParaRPr>
          </a:p>
        </p:txBody>
      </p:sp>
      <p:sp>
        <p:nvSpPr>
          <p:cNvPr id="8" name="矩形 7"/>
          <p:cNvSpPr/>
          <p:nvPr>
            <p:custDataLst>
              <p:tags r:id="rId5"/>
            </p:custDataLst>
          </p:nvPr>
        </p:nvSpPr>
        <p:spPr>
          <a:xfrm>
            <a:off x="628650" y="1690689"/>
            <a:ext cx="8164368" cy="3322955"/>
          </a:xfrm>
          <a:prstGeom prst="rect">
            <a:avLst/>
          </a:prstGeom>
        </p:spPr>
        <p:txBody>
          <a:bodyPr wrap="square">
            <a:spAutoFit/>
          </a:bodyPr>
          <a:lstStyle/>
          <a:p>
            <a:pPr indent="457200" fontAlgn="auto">
              <a:lnSpc>
                <a:spcPct val="150000"/>
              </a:lnSpc>
            </a:pPr>
            <a:r>
              <a:rPr lang="zh-CN" altLang="en-US" sz="2000" dirty="0">
                <a:solidFill>
                  <a:schemeClr val="dk1"/>
                </a:solidFill>
                <a:latin typeface="等线" panose="02010600030101010101" charset="-122"/>
                <a:ea typeface="等线" panose="02010600030101010101" charset="-122"/>
                <a:cs typeface="等线" panose="02010600030101010101" charset="-122"/>
              </a:rPr>
              <a:t>关联可以是有方向的，也可以是无方向的。因此，关联可以分成单向关联和双向关联。图</a:t>
            </a:r>
            <a:r>
              <a:rPr lang="en-US" altLang="zh-CN" sz="2000" dirty="0">
                <a:solidFill>
                  <a:schemeClr val="dk1"/>
                </a:solidFill>
                <a:latin typeface="等线" panose="02010600030101010101" charset="-122"/>
                <a:ea typeface="等线" panose="02010600030101010101" charset="-122"/>
                <a:cs typeface="等线" panose="02010600030101010101" charset="-122"/>
              </a:rPr>
              <a:t>5-3</a:t>
            </a:r>
            <a:r>
              <a:rPr lang="zh-CN" altLang="en-US" sz="2000" dirty="0">
                <a:solidFill>
                  <a:schemeClr val="dk1"/>
                </a:solidFill>
                <a:latin typeface="等线" panose="02010600030101010101" charset="-122"/>
                <a:ea typeface="等线" panose="02010600030101010101" charset="-122"/>
                <a:cs typeface="等线" panose="02010600030101010101" charset="-122"/>
              </a:rPr>
              <a:t>给出了类关联的</a:t>
            </a:r>
            <a:r>
              <a:rPr lang="en-US" altLang="zh-CN" sz="2000" dirty="0">
                <a:solidFill>
                  <a:schemeClr val="dk1"/>
                </a:solidFill>
                <a:latin typeface="等线" panose="02010600030101010101" charset="-122"/>
                <a:ea typeface="等线" panose="02010600030101010101" charset="-122"/>
                <a:cs typeface="等线" panose="02010600030101010101" charset="-122"/>
              </a:rPr>
              <a:t>UML</a:t>
            </a:r>
            <a:r>
              <a:rPr lang="zh-CN" altLang="en-US" sz="2000" dirty="0">
                <a:solidFill>
                  <a:schemeClr val="dk1"/>
                </a:solidFill>
                <a:latin typeface="等线" panose="02010600030101010101" charset="-122"/>
                <a:ea typeface="等线" panose="02010600030101010101" charset="-122"/>
                <a:cs typeface="等线" panose="02010600030101010101" charset="-122"/>
              </a:rPr>
              <a:t>表示。其中，（</a:t>
            </a:r>
            <a:r>
              <a:rPr lang="en-US" altLang="zh-CN" sz="2000" dirty="0">
                <a:solidFill>
                  <a:schemeClr val="dk1"/>
                </a:solidFill>
                <a:latin typeface="等线" panose="02010600030101010101" charset="-122"/>
                <a:ea typeface="等线" panose="02010600030101010101" charset="-122"/>
                <a:cs typeface="等线" panose="02010600030101010101" charset="-122"/>
              </a:rPr>
              <a:t>a</a:t>
            </a:r>
            <a:r>
              <a:rPr lang="zh-CN" altLang="en-US" sz="2000" dirty="0">
                <a:solidFill>
                  <a:schemeClr val="dk1"/>
                </a:solidFill>
                <a:latin typeface="等线" panose="02010600030101010101" charset="-122"/>
                <a:ea typeface="等线" panose="02010600030101010101" charset="-122"/>
                <a:cs typeface="等线" panose="02010600030101010101" charset="-122"/>
              </a:rPr>
              <a:t>）给出了双向关联，（</a:t>
            </a:r>
            <a:r>
              <a:rPr lang="en-US" altLang="zh-CN" sz="2000" dirty="0">
                <a:solidFill>
                  <a:schemeClr val="dk1"/>
                </a:solidFill>
                <a:latin typeface="等线" panose="02010600030101010101" charset="-122"/>
                <a:ea typeface="等线" panose="02010600030101010101" charset="-122"/>
                <a:cs typeface="等线" panose="02010600030101010101" charset="-122"/>
              </a:rPr>
              <a:t>b</a:t>
            </a:r>
            <a:r>
              <a:rPr lang="zh-CN" altLang="en-US" sz="2000" dirty="0">
                <a:solidFill>
                  <a:schemeClr val="dk1"/>
                </a:solidFill>
                <a:latin typeface="等线" panose="02010600030101010101" charset="-122"/>
                <a:ea typeface="等线" panose="02010600030101010101" charset="-122"/>
                <a:cs typeface="等线" panose="02010600030101010101" charset="-122"/>
              </a:rPr>
              <a:t>）给出了单向关联的</a:t>
            </a:r>
            <a:r>
              <a:rPr lang="en-US" altLang="zh-CN" sz="2000" dirty="0">
                <a:solidFill>
                  <a:schemeClr val="dk1"/>
                </a:solidFill>
                <a:latin typeface="等线" panose="02010600030101010101" charset="-122"/>
                <a:ea typeface="等线" panose="02010600030101010101" charset="-122"/>
                <a:cs typeface="等线" panose="02010600030101010101" charset="-122"/>
              </a:rPr>
              <a:t>UML</a:t>
            </a:r>
            <a:r>
              <a:rPr lang="zh-CN" altLang="en-US" sz="2000" dirty="0">
                <a:solidFill>
                  <a:schemeClr val="dk1"/>
                </a:solidFill>
                <a:latin typeface="等线" panose="02010600030101010101" charset="-122"/>
                <a:ea typeface="等线" panose="02010600030101010101" charset="-122"/>
                <a:cs typeface="等线" panose="02010600030101010101" charset="-122"/>
              </a:rPr>
              <a:t>表示。</a:t>
            </a:r>
            <a:endParaRPr lang="zh-CN" altLang="en-US" sz="2000" dirty="0">
              <a:solidFill>
                <a:schemeClr val="dk1"/>
              </a:solidFill>
              <a:latin typeface="等线" panose="02010600030101010101" charset="-122"/>
              <a:ea typeface="等线" panose="02010600030101010101" charset="-122"/>
              <a:cs typeface="等线" panose="02010600030101010101" charset="-122"/>
            </a:endParaRPr>
          </a:p>
          <a:p>
            <a:pPr indent="457200" fontAlgn="auto">
              <a:lnSpc>
                <a:spcPct val="150000"/>
              </a:lnSpc>
            </a:pPr>
            <a:r>
              <a:rPr lang="zh-CN" altLang="en-US" sz="2000" dirty="0">
                <a:solidFill>
                  <a:schemeClr val="dk1"/>
                </a:solidFill>
                <a:latin typeface="等线" panose="02010600030101010101" charset="-122"/>
                <a:ea typeface="等线" panose="02010600030101010101" charset="-122"/>
                <a:cs typeface="等线" panose="02010600030101010101" charset="-122"/>
              </a:rPr>
              <a:t>双向关联的含义是相互关联的两个对象之间是可以互相访问的，即任何两个相互关联的对象之间可以互相访问；单向关联的含义则是相互关联的两个对象之间的访问则是单向的，如</a:t>
            </a:r>
            <a:r>
              <a:rPr lang="en-US" altLang="zh-CN" sz="2000" dirty="0">
                <a:solidFill>
                  <a:schemeClr val="dk1"/>
                </a:solidFill>
                <a:latin typeface="等线" panose="02010600030101010101" charset="-122"/>
                <a:ea typeface="等线" panose="02010600030101010101" charset="-122"/>
                <a:cs typeface="等线" panose="02010600030101010101" charset="-122"/>
              </a:rPr>
              <a:t>5.3</a:t>
            </a:r>
            <a:r>
              <a:rPr lang="zh-CN" altLang="en-US" sz="2000" dirty="0">
                <a:solidFill>
                  <a:schemeClr val="dk1"/>
                </a:solidFill>
                <a:latin typeface="等线" panose="02010600030101010101" charset="-122"/>
                <a:ea typeface="等线" panose="02010600030101010101" charset="-122"/>
                <a:cs typeface="等线" panose="02010600030101010101" charset="-122"/>
              </a:rPr>
              <a:t>（</a:t>
            </a:r>
            <a:r>
              <a:rPr lang="en-US" altLang="zh-CN" sz="2000" dirty="0">
                <a:solidFill>
                  <a:schemeClr val="dk1"/>
                </a:solidFill>
                <a:latin typeface="等线" panose="02010600030101010101" charset="-122"/>
                <a:ea typeface="等线" panose="02010600030101010101" charset="-122"/>
                <a:cs typeface="等线" panose="02010600030101010101" charset="-122"/>
              </a:rPr>
              <a:t>b</a:t>
            </a:r>
            <a:r>
              <a:rPr lang="zh-CN" altLang="en-US" sz="2000" dirty="0">
                <a:solidFill>
                  <a:schemeClr val="dk1"/>
                </a:solidFill>
                <a:latin typeface="等线" panose="02010600030101010101" charset="-122"/>
                <a:ea typeface="等线" panose="02010600030101010101" charset="-122"/>
                <a:cs typeface="等线" panose="02010600030101010101" charset="-122"/>
              </a:rPr>
              <a:t>）中的</a:t>
            </a:r>
            <a:r>
              <a:rPr lang="en-US" altLang="zh-CN" sz="2000" dirty="0">
                <a:solidFill>
                  <a:schemeClr val="dk1"/>
                </a:solidFill>
                <a:latin typeface="等线" panose="02010600030101010101" charset="-122"/>
                <a:ea typeface="等线" panose="02010600030101010101" charset="-122"/>
                <a:cs typeface="等线" panose="02010600030101010101" charset="-122"/>
              </a:rPr>
              <a:t>A</a:t>
            </a:r>
            <a:r>
              <a:rPr lang="zh-CN" altLang="en-US" sz="2000" dirty="0">
                <a:solidFill>
                  <a:schemeClr val="dk1"/>
                </a:solidFill>
                <a:latin typeface="等线" panose="02010600030101010101" charset="-122"/>
                <a:ea typeface="等线" panose="02010600030101010101" charset="-122"/>
                <a:cs typeface="等线" panose="02010600030101010101" charset="-122"/>
              </a:rPr>
              <a:t>类对象可以访问与之关联的</a:t>
            </a:r>
            <a:r>
              <a:rPr lang="en-US" altLang="zh-CN" sz="2000" dirty="0">
                <a:solidFill>
                  <a:schemeClr val="dk1"/>
                </a:solidFill>
                <a:latin typeface="等线" panose="02010600030101010101" charset="-122"/>
                <a:ea typeface="等线" panose="02010600030101010101" charset="-122"/>
                <a:cs typeface="等线" panose="02010600030101010101" charset="-122"/>
              </a:rPr>
              <a:t>B</a:t>
            </a:r>
            <a:r>
              <a:rPr lang="zh-CN" altLang="en-US" sz="2000" dirty="0">
                <a:solidFill>
                  <a:schemeClr val="dk1"/>
                </a:solidFill>
                <a:latin typeface="等线" panose="02010600030101010101" charset="-122"/>
                <a:ea typeface="等线" panose="02010600030101010101" charset="-122"/>
                <a:cs typeface="等线" panose="02010600030101010101" charset="-122"/>
              </a:rPr>
              <a:t>类对象，反之则不可以。</a:t>
            </a:r>
            <a:endParaRPr lang="zh-CN" altLang="en-US" sz="2000" dirty="0">
              <a:solidFill>
                <a:schemeClr val="dk1"/>
              </a:solidFill>
              <a:latin typeface="等线" panose="02010600030101010101" charset="-122"/>
              <a:ea typeface="等线" panose="02010600030101010101" charset="-122"/>
              <a:cs typeface="等线" panose="02010600030101010101"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9" name="灯片编号占位符 8"/>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5.1.2 类（或对象）之间的关系</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关联角色（Association role）</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可以看成是对参与关联的对象（或实体）在关联中所充当的角色。</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一般情况下，每个关联都应该含有若干个关联角色。</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描述关联关系时，通常需要为关联命名和关联角色命名。</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关联名字用于标识实体间的某种特定联系。</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关联角色名则表示关联对象在与其关联的对象中所承担的职责。一个关联关系通常包含两个关联角色，角色名可以使类（对象）之间的关系更加明确。</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5.1.2 类（或对象）之间的关系</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关联角色的多重性</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表示这种关联角色在与之关联的对象中存在的数量关系。同一个关联的两种关联角色可以有不同的多重性。</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多重性一般可用一个数值、一个变量或一个范围值来加以表示。其中，*表示多的，其可取值不固定。</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常见的多重性表示包括：0、1、*、0..1、0..*和1..*等多种形式。</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将关联角色映射到实现域时，关联角色（包括</a:t>
            </a:r>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关联角色名</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及其</a:t>
            </a:r>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多重性</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）将被映射成对应的类或对象的一个属性。</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第5章 类图建模</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面向对象分析过程中，用例建模过程的实质也是一个功能分析的过程，其直接结果是得到了目标系统的功能模型。但实际上我们可以得到的不仅仅是一个功能模型，事实上我们还可以如从这些用例以及这些用例的动作序列中找到与这个用例相关的业务逻辑、业务实体以及非功能属性等等，这些都是影响目标系统的重要因素。</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5.1.2 类（或对象）之间的关系</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例如，图5-4中的关联。其中，关联的名字为employ，表示两个对象之间的聘用关系。关联两端的关联角色名分别为cop和staff，其中cop表示Corporation 对象在Staffmember对象中所充当的角色名。同样，staff表示Staffmember对象在Corporation 对象中所充当的角色名。</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pic>
        <p:nvPicPr>
          <p:cNvPr id="4" name="图片 3"/>
          <p:cNvPicPr/>
          <p:nvPr/>
        </p:nvPicPr>
        <p:blipFill rotWithShape="1">
          <a:blip r:embed="rId4">
            <a:extLst>
              <a:ext uri="{28A0092B-C50C-407E-A947-70E740481C1C}">
                <a14:useLocalDpi xmlns:a14="http://schemas.microsoft.com/office/drawing/2010/main" val="0"/>
              </a:ext>
            </a:extLst>
          </a:blip>
          <a:srcRect l="4251" t="24555" r="4738" b="19883"/>
          <a:stretch>
            <a:fillRect/>
          </a:stretch>
        </p:blipFill>
        <p:spPr bwMode="auto">
          <a:xfrm>
            <a:off x="2714971" y="4328102"/>
            <a:ext cx="3714058" cy="895928"/>
          </a:xfrm>
          <a:prstGeom prst="rect">
            <a:avLst/>
          </a:prstGeom>
          <a:noFill/>
          <a:ln>
            <a:noFill/>
          </a:ln>
        </p:spPr>
      </p:pic>
      <p:sp>
        <p:nvSpPr>
          <p:cNvPr id="5" name="矩形 4"/>
          <p:cNvSpPr/>
          <p:nvPr>
            <p:custDataLst>
              <p:tags r:id="rId5"/>
            </p:custDataLst>
          </p:nvPr>
        </p:nvSpPr>
        <p:spPr>
          <a:xfrm>
            <a:off x="2839244" y="5650681"/>
            <a:ext cx="3115945" cy="368300"/>
          </a:xfrm>
          <a:prstGeom prst="rect">
            <a:avLst/>
          </a:prstGeom>
        </p:spPr>
        <p:txBody>
          <a:bodyPr wrap="none">
            <a:spAutoFit/>
          </a:bodyPr>
          <a:lstStyle/>
          <a:p>
            <a:r>
              <a:rPr lang="zh-CN" altLang="en-US" dirty="0">
                <a:solidFill>
                  <a:schemeClr val="dk1"/>
                </a:solidFill>
                <a:latin typeface="等线" panose="02010600030101010101" charset="-122"/>
                <a:ea typeface="等线" panose="02010600030101010101" charset="-122"/>
                <a:cs typeface="等线" panose="02010600030101010101" charset="-122"/>
              </a:rPr>
              <a:t>图</a:t>
            </a:r>
            <a:r>
              <a:rPr lang="en-US" altLang="zh-CN" dirty="0">
                <a:solidFill>
                  <a:schemeClr val="dk1"/>
                </a:solidFill>
                <a:latin typeface="等线" panose="02010600030101010101" charset="-122"/>
                <a:ea typeface="等线" panose="02010600030101010101" charset="-122"/>
                <a:cs typeface="等线" panose="02010600030101010101" charset="-122"/>
              </a:rPr>
              <a:t>5-4 </a:t>
            </a:r>
            <a:r>
              <a:rPr lang="zh-CN" altLang="en-US" dirty="0">
                <a:solidFill>
                  <a:schemeClr val="dk1"/>
                </a:solidFill>
                <a:latin typeface="等线" panose="02010600030101010101" charset="-122"/>
                <a:ea typeface="等线" panose="02010600030101010101" charset="-122"/>
                <a:cs typeface="等线" panose="02010600030101010101" charset="-122"/>
              </a:rPr>
              <a:t>关联的角色名和多重性</a:t>
            </a:r>
            <a:endParaRPr lang="zh-CN" altLang="en-US" dirty="0">
              <a:solidFill>
                <a:schemeClr val="dk1"/>
              </a:solidFill>
              <a:latin typeface="等线" panose="02010600030101010101" charset="-122"/>
              <a:ea typeface="等线" panose="02010600030101010101" charset="-122"/>
              <a:cs typeface="等线" panose="02010600030101010101" charset="-122"/>
            </a:endParaRPr>
          </a:p>
        </p:txBody>
      </p:sp>
      <p:sp>
        <p:nvSpPr>
          <p:cNvPr id="6" name="日期占位符 5"/>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5.1.2 类（或对象）之间的关系</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719455" y="1496060"/>
            <a:ext cx="8204835" cy="68262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阅读下列程序代码，容易理解图5-4中各个模型元素或符号的意义。</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graphicFrame>
        <p:nvGraphicFramePr>
          <p:cNvPr id="4" name="表格 3"/>
          <p:cNvGraphicFramePr>
            <a:graphicFrameLocks noGrp="1"/>
          </p:cNvGraphicFramePr>
          <p:nvPr/>
        </p:nvGraphicFramePr>
        <p:xfrm>
          <a:off x="628650" y="2178942"/>
          <a:ext cx="7886700" cy="3638550"/>
        </p:xfrm>
        <a:graphic>
          <a:graphicData uri="http://schemas.openxmlformats.org/drawingml/2006/table">
            <a:tbl>
              <a:tblPr firstRow="1" firstCol="1" bandRow="1">
                <a:tableStyleId>{5C22544A-7EE6-4342-B048-85BDC9FD1C3A}</a:tableStyleId>
              </a:tblPr>
              <a:tblGrid>
                <a:gridCol w="3942945"/>
                <a:gridCol w="3943755"/>
              </a:tblGrid>
              <a:tr h="3638550">
                <a:tc>
                  <a:txBody>
                    <a:bodyPr/>
                    <a:lstStyle/>
                    <a:p>
                      <a:pPr marL="0" indent="0">
                        <a:spcBef>
                          <a:spcPts val="600"/>
                        </a:spcBef>
                        <a:spcAft>
                          <a:spcPts val="0"/>
                        </a:spcAft>
                      </a:pPr>
                      <a:r>
                        <a:rPr lang="en-US" sz="1800" b="0" dirty="0">
                          <a:solidFill>
                            <a:schemeClr val="tx1"/>
                          </a:solidFill>
                          <a:effectLst/>
                          <a:latin typeface="等线" panose="02010600030101010101" charset="-122"/>
                          <a:ea typeface="等线" panose="02010600030101010101" charset="-122"/>
                        </a:rPr>
                        <a:t>public class Corporation {</a:t>
                      </a:r>
                      <a:endParaRPr lang="zh-CN" sz="1800" b="0" dirty="0">
                        <a:solidFill>
                          <a:schemeClr val="tx1"/>
                        </a:solidFill>
                        <a:effectLst/>
                        <a:latin typeface="等线" panose="02010600030101010101" charset="-122"/>
                        <a:ea typeface="等线" panose="02010600030101010101" charset="-122"/>
                      </a:endParaRPr>
                    </a:p>
                    <a:p>
                      <a:pPr marL="342900" lvl="1" indent="0">
                        <a:spcAft>
                          <a:spcPts val="0"/>
                        </a:spcAft>
                      </a:pPr>
                      <a:r>
                        <a:rPr lang="en-US" sz="1800" b="0" dirty="0">
                          <a:solidFill>
                            <a:schemeClr val="tx1"/>
                          </a:solidFill>
                          <a:effectLst/>
                          <a:latin typeface="等线" panose="02010600030101010101" charset="-122"/>
                          <a:ea typeface="等线" panose="02010600030101010101" charset="-122"/>
                        </a:rPr>
                        <a:t>private string ID;</a:t>
                      </a:r>
                      <a:endParaRPr lang="zh-CN" sz="1800" b="0" dirty="0">
                        <a:solidFill>
                          <a:schemeClr val="tx1"/>
                        </a:solidFill>
                        <a:effectLst/>
                        <a:latin typeface="等线" panose="02010600030101010101" charset="-122"/>
                        <a:ea typeface="等线" panose="02010600030101010101" charset="-122"/>
                      </a:endParaRPr>
                    </a:p>
                    <a:p>
                      <a:pPr marL="342900" lvl="1" indent="0">
                        <a:spcAft>
                          <a:spcPts val="0"/>
                        </a:spcAft>
                      </a:pPr>
                      <a:r>
                        <a:rPr lang="en-US" sz="1800" b="0" dirty="0">
                          <a:solidFill>
                            <a:schemeClr val="tx1"/>
                          </a:solidFill>
                          <a:effectLst/>
                          <a:latin typeface="等线" panose="02010600030101010101" charset="-122"/>
                          <a:ea typeface="等线" panose="02010600030101010101" charset="-122"/>
                        </a:rPr>
                        <a:t>private string Name;</a:t>
                      </a:r>
                      <a:endParaRPr lang="zh-CN" sz="1800" b="0" dirty="0">
                        <a:solidFill>
                          <a:schemeClr val="tx1"/>
                        </a:solidFill>
                        <a:effectLst/>
                        <a:latin typeface="等线" panose="02010600030101010101" charset="-122"/>
                        <a:ea typeface="等线" panose="02010600030101010101" charset="-122"/>
                      </a:endParaRPr>
                    </a:p>
                    <a:p>
                      <a:pPr marL="342900" lvl="1" indent="0">
                        <a:spcAft>
                          <a:spcPts val="0"/>
                        </a:spcAft>
                      </a:pPr>
                      <a:r>
                        <a:rPr lang="en-US" sz="1800" b="1" dirty="0">
                          <a:solidFill>
                            <a:schemeClr val="tx1"/>
                          </a:solidFill>
                          <a:effectLst/>
                          <a:latin typeface="等线" panose="02010600030101010101" charset="-122"/>
                          <a:ea typeface="等线" panose="02010600030101010101" charset="-122"/>
                        </a:rPr>
                        <a:t>public </a:t>
                      </a:r>
                      <a:r>
                        <a:rPr lang="en-US" sz="1800" b="1" dirty="0" err="1">
                          <a:solidFill>
                            <a:schemeClr val="tx1"/>
                          </a:solidFill>
                          <a:effectLst/>
                          <a:latin typeface="等线" panose="02010600030101010101" charset="-122"/>
                          <a:ea typeface="等线" panose="02010600030101010101" charset="-122"/>
                        </a:rPr>
                        <a:t>Staffmember</a:t>
                      </a:r>
                      <a:r>
                        <a:rPr lang="en-US" sz="1800" b="1" dirty="0">
                          <a:solidFill>
                            <a:schemeClr val="tx1"/>
                          </a:solidFill>
                          <a:effectLst/>
                          <a:latin typeface="等线" panose="02010600030101010101" charset="-122"/>
                          <a:ea typeface="等线" panose="02010600030101010101" charset="-122"/>
                        </a:rPr>
                        <a:t> staff[];</a:t>
                      </a:r>
                      <a:endParaRPr lang="zh-CN" sz="1800" b="1" dirty="0">
                        <a:solidFill>
                          <a:schemeClr val="tx1"/>
                        </a:solidFill>
                        <a:effectLst/>
                        <a:latin typeface="等线" panose="02010600030101010101" charset="-122"/>
                        <a:ea typeface="等线" panose="02010600030101010101" charset="-122"/>
                      </a:endParaRPr>
                    </a:p>
                    <a:p>
                      <a:pPr marL="342900" lvl="1" indent="0">
                        <a:spcAft>
                          <a:spcPts val="0"/>
                        </a:spcAft>
                      </a:pPr>
                      <a:r>
                        <a:rPr lang="en-US" sz="1800" b="0" dirty="0">
                          <a:solidFill>
                            <a:schemeClr val="tx1"/>
                          </a:solidFill>
                          <a:effectLst/>
                          <a:latin typeface="等线" panose="02010600030101010101" charset="-122"/>
                          <a:ea typeface="等线" panose="02010600030101010101" charset="-122"/>
                        </a:rPr>
                        <a:t>public Corporation (){}</a:t>
                      </a:r>
                      <a:endParaRPr lang="en-US" sz="1800" b="0" dirty="0">
                        <a:solidFill>
                          <a:schemeClr val="tx1"/>
                        </a:solidFill>
                        <a:effectLst/>
                        <a:latin typeface="等线" panose="02010600030101010101" charset="-122"/>
                        <a:ea typeface="等线" panose="02010600030101010101" charset="-122"/>
                      </a:endParaRPr>
                    </a:p>
                    <a:p>
                      <a:pPr marL="342900" lvl="1" indent="0">
                        <a:spcAft>
                          <a:spcPts val="0"/>
                        </a:spcAft>
                      </a:pPr>
                      <a:r>
                        <a:rPr lang="en-US" sz="1800" b="0" dirty="0">
                          <a:solidFill>
                            <a:schemeClr val="tx1"/>
                          </a:solidFill>
                          <a:effectLst/>
                          <a:latin typeface="等线" panose="02010600030101010101" charset="-122"/>
                          <a:ea typeface="等线" panose="02010600030101010101" charset="-122"/>
                        </a:rPr>
                        <a:t>public Corporation (string </a:t>
                      </a:r>
                      <a:r>
                        <a:rPr lang="en-US" sz="1800" b="0" dirty="0" err="1">
                          <a:solidFill>
                            <a:schemeClr val="tx1"/>
                          </a:solidFill>
                          <a:effectLst/>
                          <a:latin typeface="等线" panose="02010600030101010101" charset="-122"/>
                          <a:ea typeface="等线" panose="02010600030101010101" charset="-122"/>
                        </a:rPr>
                        <a:t>id,string</a:t>
                      </a:r>
                      <a:r>
                        <a:rPr lang="en-US" sz="1800" b="0" dirty="0">
                          <a:solidFill>
                            <a:schemeClr val="tx1"/>
                          </a:solidFill>
                          <a:effectLst/>
                          <a:latin typeface="等线" panose="02010600030101010101" charset="-122"/>
                          <a:ea typeface="等线" panose="02010600030101010101" charset="-122"/>
                        </a:rPr>
                        <a:t> name) {</a:t>
                      </a:r>
                      <a:endParaRPr lang="zh-CN" sz="1800" b="0" dirty="0">
                        <a:solidFill>
                          <a:schemeClr val="tx1"/>
                        </a:solidFill>
                        <a:effectLst/>
                        <a:latin typeface="等线" panose="02010600030101010101" charset="-122"/>
                        <a:ea typeface="等线" panose="02010600030101010101" charset="-122"/>
                      </a:endParaRPr>
                    </a:p>
                    <a:p>
                      <a:pPr marL="685800" lvl="2" indent="0">
                        <a:spcAft>
                          <a:spcPts val="0"/>
                        </a:spcAft>
                      </a:pPr>
                      <a:r>
                        <a:rPr lang="en-US" sz="1800" b="0" dirty="0">
                          <a:solidFill>
                            <a:schemeClr val="tx1"/>
                          </a:solidFill>
                          <a:effectLst/>
                          <a:latin typeface="等线" panose="02010600030101010101" charset="-122"/>
                          <a:ea typeface="等线" panose="02010600030101010101" charset="-122"/>
                        </a:rPr>
                        <a:t>ID=id; Name=name;</a:t>
                      </a:r>
                      <a:endParaRPr lang="zh-CN" sz="1800" b="0" dirty="0">
                        <a:solidFill>
                          <a:schemeClr val="tx1"/>
                        </a:solidFill>
                        <a:effectLst/>
                        <a:latin typeface="等线" panose="02010600030101010101" charset="-122"/>
                        <a:ea typeface="等线" panose="02010600030101010101" charset="-122"/>
                      </a:endParaRPr>
                    </a:p>
                    <a:p>
                      <a:pPr marL="342900" lvl="1" indent="0">
                        <a:spcAft>
                          <a:spcPts val="0"/>
                        </a:spcAft>
                      </a:pPr>
                      <a:r>
                        <a:rPr lang="en-US" sz="1800" b="0" dirty="0">
                          <a:solidFill>
                            <a:schemeClr val="tx1"/>
                          </a:solidFill>
                          <a:effectLst/>
                          <a:latin typeface="等线" panose="02010600030101010101" charset="-122"/>
                          <a:ea typeface="等线" panose="02010600030101010101" charset="-122"/>
                        </a:rPr>
                        <a:t>}</a:t>
                      </a:r>
                      <a:endParaRPr lang="en-US" sz="1800" b="0" dirty="0">
                        <a:solidFill>
                          <a:schemeClr val="tx1"/>
                        </a:solidFill>
                        <a:effectLst/>
                        <a:latin typeface="等线" panose="02010600030101010101" charset="-122"/>
                        <a:ea typeface="等线" panose="02010600030101010101" charset="-122"/>
                      </a:endParaRPr>
                    </a:p>
                    <a:p>
                      <a:pPr marL="342900" lvl="1" indent="0">
                        <a:spcAft>
                          <a:spcPts val="0"/>
                        </a:spcAft>
                      </a:pPr>
                      <a:r>
                        <a:rPr lang="en-US" sz="1800" b="0" dirty="0">
                          <a:solidFill>
                            <a:schemeClr val="tx1"/>
                          </a:solidFill>
                          <a:effectLst/>
                          <a:latin typeface="等线" panose="02010600030101010101" charset="-122"/>
                          <a:ea typeface="等线" panose="02010600030101010101" charset="-122"/>
                        </a:rPr>
                        <a:t>public Add </a:t>
                      </a:r>
                      <a:r>
                        <a:rPr lang="en-US" sz="1800" b="0" dirty="0" err="1">
                          <a:solidFill>
                            <a:schemeClr val="tx1"/>
                          </a:solidFill>
                          <a:effectLst/>
                          <a:latin typeface="等线" panose="02010600030101010101" charset="-122"/>
                          <a:ea typeface="等线" panose="02010600030101010101" charset="-122"/>
                        </a:rPr>
                        <a:t>Staffmember</a:t>
                      </a:r>
                      <a:r>
                        <a:rPr lang="en-US" sz="1800" b="0" dirty="0">
                          <a:solidFill>
                            <a:schemeClr val="tx1"/>
                          </a:solidFill>
                          <a:effectLst/>
                          <a:latin typeface="等线" panose="02010600030101010101" charset="-122"/>
                          <a:ea typeface="等线" panose="02010600030101010101" charset="-122"/>
                        </a:rPr>
                        <a:t> (</a:t>
                      </a:r>
                      <a:r>
                        <a:rPr lang="en-US" sz="1800" b="0" dirty="0" err="1">
                          <a:solidFill>
                            <a:schemeClr val="tx1"/>
                          </a:solidFill>
                          <a:effectLst/>
                          <a:latin typeface="等线" panose="02010600030101010101" charset="-122"/>
                          <a:ea typeface="等线" panose="02010600030101010101" charset="-122"/>
                        </a:rPr>
                        <a:t>Staffmember</a:t>
                      </a:r>
                      <a:r>
                        <a:rPr lang="en-US" sz="1800" b="0" dirty="0">
                          <a:solidFill>
                            <a:schemeClr val="tx1"/>
                          </a:solidFill>
                          <a:effectLst/>
                          <a:latin typeface="等线" panose="02010600030101010101" charset="-122"/>
                          <a:ea typeface="等线" panose="02010600030101010101" charset="-122"/>
                        </a:rPr>
                        <a:t> m){</a:t>
                      </a:r>
                      <a:endParaRPr lang="zh-CN" sz="1800" b="0" dirty="0">
                        <a:solidFill>
                          <a:schemeClr val="tx1"/>
                        </a:solidFill>
                        <a:effectLst/>
                        <a:latin typeface="等线" panose="02010600030101010101" charset="-122"/>
                        <a:ea typeface="等线" panose="02010600030101010101" charset="-122"/>
                      </a:endParaRPr>
                    </a:p>
                    <a:p>
                      <a:pPr marL="685800" lvl="2" indent="0">
                        <a:spcAft>
                          <a:spcPts val="0"/>
                        </a:spcAft>
                      </a:pPr>
                      <a:r>
                        <a:rPr lang="en-US" sz="1800" b="0" dirty="0" err="1">
                          <a:solidFill>
                            <a:schemeClr val="tx1"/>
                          </a:solidFill>
                          <a:effectLst/>
                          <a:latin typeface="等线" panose="02010600030101010101" charset="-122"/>
                          <a:ea typeface="等线" panose="02010600030101010101" charset="-122"/>
                        </a:rPr>
                        <a:t>staff.Add</a:t>
                      </a:r>
                      <a:r>
                        <a:rPr lang="en-US" sz="1800" b="0" dirty="0">
                          <a:solidFill>
                            <a:schemeClr val="tx1"/>
                          </a:solidFill>
                          <a:effectLst/>
                          <a:latin typeface="等线" panose="02010600030101010101" charset="-122"/>
                          <a:ea typeface="等线" panose="02010600030101010101" charset="-122"/>
                        </a:rPr>
                        <a:t>(m);</a:t>
                      </a:r>
                      <a:endParaRPr lang="zh-CN" sz="1800" b="0" dirty="0">
                        <a:solidFill>
                          <a:schemeClr val="tx1"/>
                        </a:solidFill>
                        <a:effectLst/>
                        <a:latin typeface="等线" panose="02010600030101010101" charset="-122"/>
                        <a:ea typeface="等线" panose="02010600030101010101" charset="-122"/>
                      </a:endParaRPr>
                    </a:p>
                    <a:p>
                      <a:pPr marL="342900" lvl="1" indent="0">
                        <a:spcAft>
                          <a:spcPts val="0"/>
                        </a:spcAft>
                      </a:pPr>
                      <a:r>
                        <a:rPr lang="en-US" sz="1800" b="0" dirty="0">
                          <a:solidFill>
                            <a:schemeClr val="tx1"/>
                          </a:solidFill>
                          <a:effectLst/>
                          <a:latin typeface="等线" panose="02010600030101010101" charset="-122"/>
                          <a:ea typeface="等线" panose="02010600030101010101" charset="-122"/>
                        </a:rPr>
                        <a:t>}</a:t>
                      </a:r>
                      <a:endParaRPr lang="zh-CN" sz="1800" b="0" dirty="0">
                        <a:solidFill>
                          <a:schemeClr val="tx1"/>
                        </a:solidFill>
                        <a:effectLst/>
                        <a:latin typeface="等线" panose="02010600030101010101" charset="-122"/>
                        <a:ea typeface="等线" panose="02010600030101010101" charset="-122"/>
                      </a:endParaRPr>
                    </a:p>
                    <a:p>
                      <a:pPr marL="0" indent="0">
                        <a:spcAft>
                          <a:spcPts val="600"/>
                        </a:spcAft>
                      </a:pPr>
                      <a:r>
                        <a:rPr lang="en-US" sz="1800" b="0" dirty="0">
                          <a:solidFill>
                            <a:schemeClr val="tx1"/>
                          </a:solidFill>
                          <a:effectLst/>
                          <a:latin typeface="等线" panose="02010600030101010101" charset="-122"/>
                          <a:ea typeface="等线" panose="02010600030101010101" charset="-122"/>
                        </a:rPr>
                        <a:t>}</a:t>
                      </a:r>
                      <a:endParaRPr lang="en-US" sz="1800" b="0" dirty="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68580" marR="68580" marT="0" marB="0">
                    <a:solidFill>
                      <a:schemeClr val="bg1"/>
                    </a:solidFill>
                  </a:tcPr>
                </a:tc>
                <a:tc>
                  <a:txBody>
                    <a:bodyPr/>
                    <a:lstStyle/>
                    <a:p>
                      <a:pPr marL="0" indent="0">
                        <a:spcAft>
                          <a:spcPts val="0"/>
                        </a:spcAft>
                      </a:pPr>
                      <a:r>
                        <a:rPr lang="en-US" sz="1800" b="0" dirty="0">
                          <a:solidFill>
                            <a:schemeClr val="tx1"/>
                          </a:solidFill>
                          <a:effectLst/>
                          <a:latin typeface="等线" panose="02010600030101010101" charset="-122"/>
                          <a:ea typeface="等线" panose="02010600030101010101" charset="-122"/>
                        </a:rPr>
                        <a:t>public class </a:t>
                      </a:r>
                      <a:r>
                        <a:rPr lang="en-US" sz="1800" b="0" dirty="0" err="1">
                          <a:solidFill>
                            <a:schemeClr val="tx1"/>
                          </a:solidFill>
                          <a:effectLst/>
                          <a:latin typeface="等线" panose="02010600030101010101" charset="-122"/>
                          <a:ea typeface="等线" panose="02010600030101010101" charset="-122"/>
                        </a:rPr>
                        <a:t>Staffmember</a:t>
                      </a:r>
                      <a:r>
                        <a:rPr lang="en-US" sz="1800" b="0" dirty="0">
                          <a:solidFill>
                            <a:schemeClr val="tx1"/>
                          </a:solidFill>
                          <a:effectLst/>
                          <a:latin typeface="等线" panose="02010600030101010101" charset="-122"/>
                          <a:ea typeface="等线" panose="02010600030101010101" charset="-122"/>
                        </a:rPr>
                        <a:t> {</a:t>
                      </a:r>
                      <a:endParaRPr lang="zh-CN" sz="1800" b="0" dirty="0">
                        <a:solidFill>
                          <a:schemeClr val="tx1"/>
                        </a:solidFill>
                        <a:effectLst/>
                        <a:latin typeface="等线" panose="02010600030101010101" charset="-122"/>
                        <a:ea typeface="等线" panose="02010600030101010101" charset="-122"/>
                      </a:endParaRPr>
                    </a:p>
                    <a:p>
                      <a:pPr marL="342900" lvl="1" indent="0">
                        <a:spcAft>
                          <a:spcPts val="0"/>
                        </a:spcAft>
                      </a:pPr>
                      <a:r>
                        <a:rPr lang="en-US" sz="1800" b="0" dirty="0">
                          <a:solidFill>
                            <a:schemeClr val="tx1"/>
                          </a:solidFill>
                          <a:effectLst/>
                          <a:latin typeface="等线" panose="02010600030101010101" charset="-122"/>
                          <a:ea typeface="等线" panose="02010600030101010101" charset="-122"/>
                        </a:rPr>
                        <a:t>private string ID;</a:t>
                      </a:r>
                      <a:endParaRPr lang="zh-CN" sz="1800" b="0" dirty="0">
                        <a:solidFill>
                          <a:schemeClr val="tx1"/>
                        </a:solidFill>
                        <a:effectLst/>
                        <a:latin typeface="等线" panose="02010600030101010101" charset="-122"/>
                        <a:ea typeface="等线" panose="02010600030101010101" charset="-122"/>
                      </a:endParaRPr>
                    </a:p>
                    <a:p>
                      <a:pPr marL="342900" lvl="1" indent="0">
                        <a:spcAft>
                          <a:spcPts val="0"/>
                        </a:spcAft>
                      </a:pPr>
                      <a:r>
                        <a:rPr lang="en-US" sz="1800" b="0" dirty="0">
                          <a:solidFill>
                            <a:schemeClr val="tx1"/>
                          </a:solidFill>
                          <a:effectLst/>
                          <a:latin typeface="等线" panose="02010600030101010101" charset="-122"/>
                          <a:ea typeface="等线" panose="02010600030101010101" charset="-122"/>
                        </a:rPr>
                        <a:t>private string Name;</a:t>
                      </a:r>
                      <a:endParaRPr lang="zh-CN" sz="1800" b="0" dirty="0">
                        <a:solidFill>
                          <a:schemeClr val="tx1"/>
                        </a:solidFill>
                        <a:effectLst/>
                        <a:latin typeface="等线" panose="02010600030101010101" charset="-122"/>
                        <a:ea typeface="等线" panose="02010600030101010101" charset="-122"/>
                      </a:endParaRPr>
                    </a:p>
                    <a:p>
                      <a:pPr marL="342900" lvl="1" indent="0">
                        <a:spcAft>
                          <a:spcPts val="0"/>
                        </a:spcAft>
                      </a:pPr>
                      <a:r>
                        <a:rPr lang="en-US" sz="1800" b="1" dirty="0">
                          <a:solidFill>
                            <a:schemeClr val="tx1"/>
                          </a:solidFill>
                          <a:effectLst/>
                          <a:latin typeface="等线" panose="02010600030101010101" charset="-122"/>
                          <a:ea typeface="等线" panose="02010600030101010101" charset="-122"/>
                        </a:rPr>
                        <a:t>public Corporation cop;</a:t>
                      </a:r>
                      <a:endParaRPr lang="zh-CN" sz="1800" b="1" dirty="0">
                        <a:solidFill>
                          <a:schemeClr val="tx1"/>
                        </a:solidFill>
                        <a:effectLst/>
                        <a:latin typeface="等线" panose="02010600030101010101" charset="-122"/>
                        <a:ea typeface="等线" panose="02010600030101010101" charset="-122"/>
                      </a:endParaRPr>
                    </a:p>
                    <a:p>
                      <a:pPr marL="342900" lvl="1" indent="0">
                        <a:spcAft>
                          <a:spcPts val="0"/>
                        </a:spcAft>
                      </a:pPr>
                      <a:r>
                        <a:rPr lang="en-US" sz="1800" b="0" dirty="0">
                          <a:solidFill>
                            <a:schemeClr val="tx1"/>
                          </a:solidFill>
                          <a:effectLst/>
                          <a:latin typeface="等线" panose="02010600030101010101" charset="-122"/>
                          <a:ea typeface="等线" panose="02010600030101010101" charset="-122"/>
                        </a:rPr>
                        <a:t>public </a:t>
                      </a:r>
                      <a:r>
                        <a:rPr lang="en-US" sz="1800" b="0" dirty="0" err="1">
                          <a:solidFill>
                            <a:schemeClr val="tx1"/>
                          </a:solidFill>
                          <a:effectLst/>
                          <a:latin typeface="等线" panose="02010600030101010101" charset="-122"/>
                          <a:ea typeface="等线" panose="02010600030101010101" charset="-122"/>
                        </a:rPr>
                        <a:t>Staffmember</a:t>
                      </a:r>
                      <a:r>
                        <a:rPr lang="en-US" sz="1800" b="0" dirty="0">
                          <a:solidFill>
                            <a:schemeClr val="tx1"/>
                          </a:solidFill>
                          <a:effectLst/>
                          <a:latin typeface="等线" panose="02010600030101010101" charset="-122"/>
                          <a:ea typeface="等线" panose="02010600030101010101" charset="-122"/>
                        </a:rPr>
                        <a:t>(){}</a:t>
                      </a:r>
                      <a:endParaRPr lang="en-US" sz="1800" b="0" dirty="0">
                        <a:solidFill>
                          <a:schemeClr val="tx1"/>
                        </a:solidFill>
                        <a:effectLst/>
                        <a:latin typeface="等线" panose="02010600030101010101" charset="-122"/>
                        <a:ea typeface="等线" panose="02010600030101010101" charset="-122"/>
                      </a:endParaRPr>
                    </a:p>
                    <a:p>
                      <a:pPr marL="342900" lvl="1" indent="0">
                        <a:spcAft>
                          <a:spcPts val="0"/>
                        </a:spcAft>
                      </a:pPr>
                      <a:r>
                        <a:rPr lang="en-US" sz="1800" b="0" dirty="0">
                          <a:solidFill>
                            <a:schemeClr val="tx1"/>
                          </a:solidFill>
                          <a:effectLst/>
                          <a:latin typeface="等线" panose="02010600030101010101" charset="-122"/>
                          <a:ea typeface="等线" panose="02010600030101010101" charset="-122"/>
                        </a:rPr>
                        <a:t>public </a:t>
                      </a:r>
                      <a:r>
                        <a:rPr lang="en-US" sz="1800" b="0" dirty="0" err="1">
                          <a:solidFill>
                            <a:schemeClr val="tx1"/>
                          </a:solidFill>
                          <a:effectLst/>
                          <a:latin typeface="等线" panose="02010600030101010101" charset="-122"/>
                          <a:ea typeface="等线" panose="02010600030101010101" charset="-122"/>
                        </a:rPr>
                        <a:t>Staffmember</a:t>
                      </a:r>
                      <a:r>
                        <a:rPr lang="en-US" sz="1800" b="0" dirty="0">
                          <a:solidFill>
                            <a:schemeClr val="tx1"/>
                          </a:solidFill>
                          <a:effectLst/>
                          <a:latin typeface="等线" panose="02010600030101010101" charset="-122"/>
                          <a:ea typeface="等线" panose="02010600030101010101" charset="-122"/>
                        </a:rPr>
                        <a:t>(string </a:t>
                      </a:r>
                      <a:r>
                        <a:rPr lang="en-US" sz="1800" b="0" dirty="0" err="1">
                          <a:solidFill>
                            <a:schemeClr val="tx1"/>
                          </a:solidFill>
                          <a:effectLst/>
                          <a:latin typeface="等线" panose="02010600030101010101" charset="-122"/>
                          <a:ea typeface="等线" panose="02010600030101010101" charset="-122"/>
                        </a:rPr>
                        <a:t>id,string</a:t>
                      </a:r>
                      <a:r>
                        <a:rPr lang="en-US" sz="1800" b="0" dirty="0">
                          <a:solidFill>
                            <a:schemeClr val="tx1"/>
                          </a:solidFill>
                          <a:effectLst/>
                          <a:latin typeface="等线" panose="02010600030101010101" charset="-122"/>
                          <a:ea typeface="等线" panose="02010600030101010101" charset="-122"/>
                        </a:rPr>
                        <a:t> name, Corporation c){</a:t>
                      </a:r>
                      <a:endParaRPr lang="zh-CN" sz="1800" b="0" dirty="0">
                        <a:solidFill>
                          <a:schemeClr val="tx1"/>
                        </a:solidFill>
                        <a:effectLst/>
                        <a:latin typeface="等线" panose="02010600030101010101" charset="-122"/>
                        <a:ea typeface="等线" panose="02010600030101010101" charset="-122"/>
                      </a:endParaRPr>
                    </a:p>
                    <a:p>
                      <a:pPr marL="685800" lvl="2" indent="0">
                        <a:spcAft>
                          <a:spcPts val="0"/>
                        </a:spcAft>
                      </a:pPr>
                      <a:r>
                        <a:rPr lang="en-US" sz="1800" b="0" dirty="0">
                          <a:solidFill>
                            <a:schemeClr val="tx1"/>
                          </a:solidFill>
                          <a:effectLst/>
                          <a:latin typeface="等线" panose="02010600030101010101" charset="-122"/>
                          <a:ea typeface="等线" panose="02010600030101010101" charset="-122"/>
                        </a:rPr>
                        <a:t>ID=id; </a:t>
                      </a:r>
                      <a:endParaRPr lang="zh-CN" sz="1800" b="0" dirty="0">
                        <a:solidFill>
                          <a:schemeClr val="tx1"/>
                        </a:solidFill>
                        <a:effectLst/>
                        <a:latin typeface="等线" panose="02010600030101010101" charset="-122"/>
                        <a:ea typeface="等线" panose="02010600030101010101" charset="-122"/>
                      </a:endParaRPr>
                    </a:p>
                    <a:p>
                      <a:pPr marL="685800" lvl="2" indent="0">
                        <a:spcAft>
                          <a:spcPts val="0"/>
                        </a:spcAft>
                      </a:pPr>
                      <a:r>
                        <a:rPr lang="en-US" sz="1800" b="0" dirty="0">
                          <a:solidFill>
                            <a:schemeClr val="tx1"/>
                          </a:solidFill>
                          <a:effectLst/>
                          <a:latin typeface="等线" panose="02010600030101010101" charset="-122"/>
                          <a:ea typeface="等线" panose="02010600030101010101" charset="-122"/>
                        </a:rPr>
                        <a:t>Name=name; </a:t>
                      </a:r>
                      <a:endParaRPr lang="zh-CN" sz="1800" b="0" dirty="0">
                        <a:solidFill>
                          <a:schemeClr val="tx1"/>
                        </a:solidFill>
                        <a:effectLst/>
                        <a:latin typeface="等线" panose="02010600030101010101" charset="-122"/>
                        <a:ea typeface="等线" panose="02010600030101010101" charset="-122"/>
                      </a:endParaRPr>
                    </a:p>
                    <a:p>
                      <a:pPr marL="685800" lvl="2" indent="0">
                        <a:spcAft>
                          <a:spcPts val="0"/>
                        </a:spcAft>
                      </a:pPr>
                      <a:r>
                        <a:rPr lang="en-US" sz="1800" b="0" dirty="0">
                          <a:solidFill>
                            <a:schemeClr val="tx1"/>
                          </a:solidFill>
                          <a:effectLst/>
                          <a:latin typeface="等线" panose="02010600030101010101" charset="-122"/>
                          <a:ea typeface="等线" panose="02010600030101010101" charset="-122"/>
                        </a:rPr>
                        <a:t>Cop=c;</a:t>
                      </a:r>
                      <a:endParaRPr lang="zh-CN" sz="1800" b="0" dirty="0">
                        <a:solidFill>
                          <a:schemeClr val="tx1"/>
                        </a:solidFill>
                        <a:effectLst/>
                        <a:latin typeface="等线" panose="02010600030101010101" charset="-122"/>
                        <a:ea typeface="等线" panose="02010600030101010101" charset="-122"/>
                      </a:endParaRPr>
                    </a:p>
                    <a:p>
                      <a:pPr marL="342900" lvl="1" indent="0">
                        <a:spcAft>
                          <a:spcPts val="0"/>
                        </a:spcAft>
                      </a:pPr>
                      <a:r>
                        <a:rPr lang="en-US" sz="1800" b="0" dirty="0">
                          <a:solidFill>
                            <a:schemeClr val="tx1"/>
                          </a:solidFill>
                          <a:effectLst/>
                          <a:latin typeface="等线" panose="02010600030101010101" charset="-122"/>
                          <a:ea typeface="等线" panose="02010600030101010101" charset="-122"/>
                        </a:rPr>
                        <a:t>}</a:t>
                      </a:r>
                      <a:endParaRPr lang="zh-CN" sz="1800" b="0" dirty="0">
                        <a:solidFill>
                          <a:schemeClr val="tx1"/>
                        </a:solidFill>
                        <a:effectLst/>
                        <a:latin typeface="等线" panose="02010600030101010101" charset="-122"/>
                        <a:ea typeface="等线" panose="02010600030101010101" charset="-122"/>
                      </a:endParaRPr>
                    </a:p>
                    <a:p>
                      <a:pPr marL="0" indent="0">
                        <a:spcAft>
                          <a:spcPts val="0"/>
                        </a:spcAft>
                      </a:pPr>
                      <a:r>
                        <a:rPr lang="en-US" sz="1800" b="0" dirty="0">
                          <a:solidFill>
                            <a:schemeClr val="tx1"/>
                          </a:solidFill>
                          <a:effectLst/>
                          <a:latin typeface="等线" panose="02010600030101010101" charset="-122"/>
                          <a:ea typeface="等线" panose="02010600030101010101" charset="-122"/>
                        </a:rPr>
                        <a:t>}</a:t>
                      </a:r>
                      <a:endParaRPr lang="en-US" sz="1800" b="0" dirty="0">
                        <a:solidFill>
                          <a:schemeClr val="tx1"/>
                        </a:solidFill>
                        <a:effectLst/>
                        <a:latin typeface="等线" panose="02010600030101010101" charset="-122"/>
                        <a:ea typeface="等线" panose="02010600030101010101" charset="-122"/>
                        <a:cs typeface="Times New Roman" panose="02020603050405020304" pitchFamily="18" charset="0"/>
                      </a:endParaRPr>
                    </a:p>
                  </a:txBody>
                  <a:tcPr marL="68580" marR="68580" marT="0" marB="0">
                    <a:solidFill>
                      <a:schemeClr val="bg1"/>
                    </a:solidFill>
                  </a:tcPr>
                </a:tc>
              </a:tr>
            </a:tbl>
          </a:graphicData>
        </a:graphic>
      </p:graphicFrame>
      <p:sp>
        <p:nvSpPr>
          <p:cNvPr id="5" name="日期占位符 4"/>
          <p:cNvSpPr>
            <a:spLocks noGrp="1"/>
          </p:cNvSpPr>
          <p:nvPr>
            <p:ph type="dt" sz="half" idx="10"/>
          </p:nvPr>
        </p:nvSpPr>
        <p:spPr/>
        <p:txBody>
          <a:bodyPr/>
          <a:p>
            <a:r>
              <a:rPr lang="zh-CN" altLang="en-US" smtClean="0"/>
              <a:t>2022年7月</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5.1.2 类（或对象）之间的关系</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560705" y="1374775"/>
            <a:ext cx="7886700" cy="1028411"/>
          </a:xfrm>
        </p:spPr>
        <p:txBody>
          <a:bodyPr vert="horz" lIns="91440" tIns="45720" rIns="91440" bIns="45720" rtlCol="0">
            <a:normAutofit fontScale="9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最后一个问题是关联关系的实例化问题，实例化具有关联关系时，不仅要实例化相关对象，还需要建立起关联对象之间的链接。</a:t>
            </a: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矩形 3"/>
          <p:cNvSpPr/>
          <p:nvPr>
            <p:custDataLst>
              <p:tags r:id="rId4"/>
            </p:custDataLst>
          </p:nvPr>
        </p:nvSpPr>
        <p:spPr>
          <a:xfrm>
            <a:off x="628650" y="2505652"/>
            <a:ext cx="8515350" cy="3843655"/>
          </a:xfrm>
          <a:prstGeom prst="rect">
            <a:avLst/>
          </a:prstGeom>
        </p:spPr>
        <p:txBody>
          <a:bodyPr wrap="square">
            <a:spAutoFit/>
          </a:bodyPr>
          <a:lstStyle/>
          <a:p>
            <a:pPr indent="457200" fontAlgn="auto">
              <a:lnSpc>
                <a:spcPts val="2660"/>
              </a:lnSpc>
            </a:pPr>
            <a:r>
              <a:rPr lang="zh-CN" altLang="en-US" dirty="0">
                <a:solidFill>
                  <a:schemeClr val="dk1"/>
                </a:solidFill>
                <a:latin typeface="等线" panose="02010600030101010101" charset="-122"/>
                <a:ea typeface="等线" panose="02010600030101010101" charset="-122"/>
                <a:cs typeface="等线" panose="02010600030101010101" charset="-122"/>
              </a:rPr>
              <a:t>假设</a:t>
            </a:r>
            <a:r>
              <a:rPr lang="en-US" altLang="zh-CN" dirty="0">
                <a:solidFill>
                  <a:schemeClr val="dk1"/>
                </a:solidFill>
                <a:latin typeface="等线" panose="02010600030101010101" charset="-122"/>
                <a:ea typeface="等线" panose="02010600030101010101" charset="-122"/>
                <a:cs typeface="等线" panose="02010600030101010101" charset="-122"/>
              </a:rPr>
              <a:t>Corporation </a:t>
            </a:r>
            <a:r>
              <a:rPr lang="zh-CN" altLang="en-US" dirty="0">
                <a:solidFill>
                  <a:schemeClr val="dk1"/>
                </a:solidFill>
                <a:latin typeface="等线" panose="02010600030101010101" charset="-122"/>
                <a:ea typeface="等线" panose="02010600030101010101" charset="-122"/>
                <a:cs typeface="等线" panose="02010600030101010101" charset="-122"/>
              </a:rPr>
              <a:t>对象为</a:t>
            </a:r>
            <a:r>
              <a:rPr lang="en-US" altLang="zh-CN" dirty="0">
                <a:solidFill>
                  <a:schemeClr val="dk1"/>
                </a:solidFill>
                <a:latin typeface="等线" panose="02010600030101010101" charset="-122"/>
                <a:ea typeface="等线" panose="02010600030101010101" charset="-122"/>
                <a:cs typeface="等线" panose="02010600030101010101" charset="-122"/>
              </a:rPr>
              <a:t>Corporation </a:t>
            </a:r>
            <a:r>
              <a:rPr lang="zh-CN" altLang="en-US" dirty="0">
                <a:solidFill>
                  <a:schemeClr val="dk1"/>
                </a:solidFill>
                <a:latin typeface="等线" panose="02010600030101010101" charset="-122"/>
                <a:ea typeface="等线" panose="02010600030101010101" charset="-122"/>
                <a:cs typeface="等线" panose="02010600030101010101" charset="-122"/>
              </a:rPr>
              <a:t>（</a:t>
            </a:r>
            <a:r>
              <a:rPr lang="en-US" altLang="zh-CN" dirty="0">
                <a:solidFill>
                  <a:schemeClr val="dk1"/>
                </a:solidFill>
                <a:latin typeface="等线" panose="02010600030101010101" charset="-122"/>
                <a:ea typeface="等线" panose="02010600030101010101" charset="-122"/>
                <a:cs typeface="等线" panose="02010600030101010101" charset="-122"/>
              </a:rPr>
              <a:t>001</a:t>
            </a:r>
            <a:r>
              <a:rPr lang="zh-CN" altLang="en-US" dirty="0">
                <a:solidFill>
                  <a:schemeClr val="dk1"/>
                </a:solidFill>
                <a:latin typeface="等线" panose="02010600030101010101" charset="-122"/>
                <a:ea typeface="等线" panose="02010600030101010101" charset="-122"/>
                <a:cs typeface="等线" panose="02010600030101010101" charset="-122"/>
              </a:rPr>
              <a:t>，“阳光股份”），</a:t>
            </a:r>
            <a:r>
              <a:rPr lang="en-US" altLang="zh-CN" dirty="0">
                <a:solidFill>
                  <a:schemeClr val="dk1"/>
                </a:solidFill>
                <a:latin typeface="等线" panose="02010600030101010101" charset="-122"/>
                <a:ea typeface="等线" panose="02010600030101010101" charset="-122"/>
                <a:cs typeface="等线" panose="02010600030101010101" charset="-122"/>
              </a:rPr>
              <a:t>“</a:t>
            </a:r>
            <a:r>
              <a:rPr lang="zh-CN" altLang="en-US" dirty="0">
                <a:solidFill>
                  <a:schemeClr val="dk1"/>
                </a:solidFill>
                <a:latin typeface="等线" panose="02010600030101010101" charset="-122"/>
                <a:ea typeface="等线" panose="02010600030101010101" charset="-122"/>
                <a:cs typeface="等线" panose="02010600030101010101" charset="-122"/>
              </a:rPr>
              <a:t>张三</a:t>
            </a:r>
            <a:r>
              <a:rPr lang="en-US" altLang="zh-CN" dirty="0">
                <a:solidFill>
                  <a:schemeClr val="dk1"/>
                </a:solidFill>
                <a:latin typeface="等线" panose="02010600030101010101" charset="-122"/>
                <a:ea typeface="等线" panose="02010600030101010101" charset="-122"/>
                <a:cs typeface="等线" panose="02010600030101010101" charset="-122"/>
              </a:rPr>
              <a:t>”</a:t>
            </a:r>
            <a:r>
              <a:rPr lang="zh-CN" altLang="en-US" dirty="0">
                <a:solidFill>
                  <a:schemeClr val="dk1"/>
                </a:solidFill>
                <a:latin typeface="等线" panose="02010600030101010101" charset="-122"/>
                <a:ea typeface="等线" panose="02010600030101010101" charset="-122"/>
                <a:cs typeface="等线" panose="02010600030101010101" charset="-122"/>
              </a:rPr>
              <a:t>、“李四”和“王二”是三个员工。此时，这组对象及其关联关系的实例化过程可以描述如下。</a:t>
            </a:r>
            <a:endParaRPr lang="zh-CN" altLang="en-US" dirty="0">
              <a:solidFill>
                <a:schemeClr val="dk1"/>
              </a:solidFill>
              <a:latin typeface="等线" panose="02010600030101010101" charset="-122"/>
              <a:ea typeface="等线" panose="02010600030101010101" charset="-122"/>
              <a:cs typeface="等线" panose="02010600030101010101" charset="-122"/>
            </a:endParaRPr>
          </a:p>
          <a:p>
            <a:pPr indent="457200" fontAlgn="auto">
              <a:lnSpc>
                <a:spcPts val="2660"/>
              </a:lnSpc>
            </a:pPr>
            <a:r>
              <a:rPr lang="en-US" altLang="zh-CN" dirty="0">
                <a:solidFill>
                  <a:schemeClr val="dk1"/>
                </a:solidFill>
                <a:latin typeface="等线" panose="02010600030101010101" charset="-122"/>
                <a:ea typeface="等线" panose="02010600030101010101" charset="-122"/>
                <a:cs typeface="等线" panose="02010600030101010101" charset="-122"/>
              </a:rPr>
              <a:t>Corporation c=new Corporation </a:t>
            </a:r>
            <a:r>
              <a:rPr lang="zh-CN" altLang="en-US" dirty="0">
                <a:solidFill>
                  <a:schemeClr val="dk1"/>
                </a:solidFill>
                <a:latin typeface="等线" panose="02010600030101010101" charset="-122"/>
                <a:ea typeface="等线" panose="02010600030101010101" charset="-122"/>
                <a:cs typeface="等线" panose="02010600030101010101" charset="-122"/>
              </a:rPr>
              <a:t>（</a:t>
            </a:r>
            <a:r>
              <a:rPr lang="en-US" altLang="zh-CN" dirty="0">
                <a:solidFill>
                  <a:schemeClr val="dk1"/>
                </a:solidFill>
                <a:latin typeface="等线" panose="02010600030101010101" charset="-122"/>
                <a:ea typeface="等线" panose="02010600030101010101" charset="-122"/>
                <a:cs typeface="等线" panose="02010600030101010101" charset="-122"/>
              </a:rPr>
              <a:t>001</a:t>
            </a:r>
            <a:r>
              <a:rPr lang="zh-CN" altLang="en-US" dirty="0">
                <a:solidFill>
                  <a:schemeClr val="dk1"/>
                </a:solidFill>
                <a:latin typeface="等线" panose="02010600030101010101" charset="-122"/>
                <a:ea typeface="等线" panose="02010600030101010101" charset="-122"/>
                <a:cs typeface="等线" panose="02010600030101010101" charset="-122"/>
              </a:rPr>
              <a:t>，“阳光股份”）</a:t>
            </a:r>
            <a:r>
              <a:rPr lang="en-US" altLang="zh-CN" dirty="0">
                <a:solidFill>
                  <a:schemeClr val="dk1"/>
                </a:solidFill>
                <a:latin typeface="等线" panose="02010600030101010101" charset="-122"/>
                <a:ea typeface="等线" panose="02010600030101010101" charset="-122"/>
                <a:cs typeface="等线" panose="02010600030101010101" charset="-122"/>
              </a:rPr>
              <a:t>; //</a:t>
            </a:r>
            <a:r>
              <a:rPr lang="zh-CN" altLang="en-US" dirty="0">
                <a:solidFill>
                  <a:schemeClr val="dk1"/>
                </a:solidFill>
                <a:latin typeface="等线" panose="02010600030101010101" charset="-122"/>
                <a:ea typeface="等线" panose="02010600030101010101" charset="-122"/>
                <a:cs typeface="等线" panose="02010600030101010101" charset="-122"/>
              </a:rPr>
              <a:t>实例化</a:t>
            </a:r>
            <a:r>
              <a:rPr lang="en-US" altLang="zh-CN" dirty="0">
                <a:solidFill>
                  <a:schemeClr val="dk1"/>
                </a:solidFill>
                <a:latin typeface="等线" panose="02010600030101010101" charset="-122"/>
                <a:ea typeface="等线" panose="02010600030101010101" charset="-122"/>
                <a:cs typeface="等线" panose="02010600030101010101" charset="-122"/>
              </a:rPr>
              <a:t>Corporation </a:t>
            </a:r>
            <a:r>
              <a:rPr lang="zh-CN" altLang="en-US" dirty="0">
                <a:solidFill>
                  <a:schemeClr val="dk1"/>
                </a:solidFill>
                <a:latin typeface="等线" panose="02010600030101010101" charset="-122"/>
                <a:ea typeface="等线" panose="02010600030101010101" charset="-122"/>
                <a:cs typeface="等线" panose="02010600030101010101" charset="-122"/>
              </a:rPr>
              <a:t>对象；</a:t>
            </a:r>
            <a:endParaRPr lang="zh-CN" altLang="en-US" dirty="0">
              <a:solidFill>
                <a:schemeClr val="dk1"/>
              </a:solidFill>
              <a:latin typeface="等线" panose="02010600030101010101" charset="-122"/>
              <a:ea typeface="等线" panose="02010600030101010101" charset="-122"/>
              <a:cs typeface="等线" panose="02010600030101010101" charset="-122"/>
            </a:endParaRPr>
          </a:p>
          <a:p>
            <a:pPr indent="457200" fontAlgn="auto">
              <a:lnSpc>
                <a:spcPts val="2660"/>
              </a:lnSpc>
            </a:pPr>
            <a:r>
              <a:rPr lang="en-US" altLang="zh-CN" dirty="0" err="1">
                <a:solidFill>
                  <a:schemeClr val="dk1"/>
                </a:solidFill>
                <a:latin typeface="等线" panose="02010600030101010101" charset="-122"/>
                <a:ea typeface="等线" panose="02010600030101010101" charset="-122"/>
                <a:cs typeface="等线" panose="02010600030101010101" charset="-122"/>
              </a:rPr>
              <a:t>Staffmember</a:t>
            </a:r>
            <a:r>
              <a:rPr lang="en-US" altLang="zh-CN" dirty="0">
                <a:solidFill>
                  <a:schemeClr val="dk1"/>
                </a:solidFill>
                <a:latin typeface="等线" panose="02010600030101010101" charset="-122"/>
                <a:ea typeface="等线" panose="02010600030101010101" charset="-122"/>
                <a:cs typeface="等线" panose="02010600030101010101" charset="-122"/>
              </a:rPr>
              <a:t> s1=new </a:t>
            </a:r>
            <a:r>
              <a:rPr lang="en-US" altLang="zh-CN" dirty="0" err="1">
                <a:solidFill>
                  <a:schemeClr val="dk1"/>
                </a:solidFill>
                <a:latin typeface="等线" panose="02010600030101010101" charset="-122"/>
                <a:ea typeface="等线" panose="02010600030101010101" charset="-122"/>
                <a:cs typeface="等线" panose="02010600030101010101" charset="-122"/>
              </a:rPr>
              <a:t>Staffmember</a:t>
            </a:r>
            <a:r>
              <a:rPr lang="zh-CN" altLang="en-US" dirty="0">
                <a:solidFill>
                  <a:schemeClr val="dk1"/>
                </a:solidFill>
                <a:latin typeface="等线" panose="02010600030101010101" charset="-122"/>
                <a:ea typeface="等线" panose="02010600030101010101" charset="-122"/>
                <a:cs typeface="等线" panose="02010600030101010101" charset="-122"/>
              </a:rPr>
              <a:t>（“</a:t>
            </a:r>
            <a:r>
              <a:rPr lang="en-US" altLang="zh-CN" dirty="0">
                <a:solidFill>
                  <a:schemeClr val="dk1"/>
                </a:solidFill>
                <a:latin typeface="等线" panose="02010600030101010101" charset="-122"/>
                <a:ea typeface="等线" panose="02010600030101010101" charset="-122"/>
                <a:cs typeface="等线" panose="02010600030101010101" charset="-122"/>
              </a:rPr>
              <a:t>01”</a:t>
            </a:r>
            <a:r>
              <a:rPr lang="zh-CN" altLang="en-US" dirty="0">
                <a:solidFill>
                  <a:schemeClr val="dk1"/>
                </a:solidFill>
                <a:latin typeface="等线" panose="02010600030101010101" charset="-122"/>
                <a:ea typeface="等线" panose="02010600030101010101" charset="-122"/>
                <a:cs typeface="等线" panose="02010600030101010101" charset="-122"/>
              </a:rPr>
              <a:t>，“张三”</a:t>
            </a:r>
            <a:r>
              <a:rPr lang="en-US" altLang="zh-CN" dirty="0">
                <a:solidFill>
                  <a:schemeClr val="dk1"/>
                </a:solidFill>
                <a:latin typeface="等线" panose="02010600030101010101" charset="-122"/>
                <a:ea typeface="等线" panose="02010600030101010101" charset="-122"/>
                <a:cs typeface="等线" panose="02010600030101010101" charset="-122"/>
              </a:rPr>
              <a:t>,c</a:t>
            </a:r>
            <a:r>
              <a:rPr lang="zh-CN" altLang="en-US" dirty="0">
                <a:solidFill>
                  <a:schemeClr val="dk1"/>
                </a:solidFill>
                <a:latin typeface="等线" panose="02010600030101010101" charset="-122"/>
                <a:ea typeface="等线" panose="02010600030101010101" charset="-122"/>
                <a:cs typeface="等线" panose="02010600030101010101" charset="-122"/>
              </a:rPr>
              <a:t>）； </a:t>
            </a:r>
            <a:r>
              <a:rPr lang="en-US" altLang="zh-CN" dirty="0">
                <a:solidFill>
                  <a:schemeClr val="dk1"/>
                </a:solidFill>
                <a:latin typeface="等线" panose="02010600030101010101" charset="-122"/>
                <a:ea typeface="等线" panose="02010600030101010101" charset="-122"/>
                <a:cs typeface="等线" panose="02010600030101010101" charset="-122"/>
              </a:rPr>
              <a:t>//</a:t>
            </a:r>
            <a:r>
              <a:rPr lang="zh-CN" altLang="en-US" dirty="0">
                <a:solidFill>
                  <a:schemeClr val="dk1"/>
                </a:solidFill>
                <a:latin typeface="等线" panose="02010600030101010101" charset="-122"/>
                <a:ea typeface="等线" panose="02010600030101010101" charset="-122"/>
                <a:cs typeface="等线" panose="02010600030101010101" charset="-122"/>
              </a:rPr>
              <a:t>实例化</a:t>
            </a:r>
            <a:r>
              <a:rPr lang="en-US" altLang="zh-CN" dirty="0" err="1">
                <a:solidFill>
                  <a:schemeClr val="dk1"/>
                </a:solidFill>
                <a:latin typeface="等线" panose="02010600030101010101" charset="-122"/>
                <a:ea typeface="等线" panose="02010600030101010101" charset="-122"/>
                <a:cs typeface="等线" panose="02010600030101010101" charset="-122"/>
              </a:rPr>
              <a:t>Staffmember</a:t>
            </a:r>
            <a:r>
              <a:rPr lang="zh-CN" altLang="en-US" dirty="0">
                <a:solidFill>
                  <a:schemeClr val="dk1"/>
                </a:solidFill>
                <a:latin typeface="等线" panose="02010600030101010101" charset="-122"/>
                <a:ea typeface="等线" panose="02010600030101010101" charset="-122"/>
                <a:cs typeface="等线" panose="02010600030101010101" charset="-122"/>
              </a:rPr>
              <a:t>对象；</a:t>
            </a:r>
            <a:endParaRPr lang="zh-CN" altLang="en-US" dirty="0">
              <a:solidFill>
                <a:schemeClr val="dk1"/>
              </a:solidFill>
              <a:latin typeface="等线" panose="02010600030101010101" charset="-122"/>
              <a:ea typeface="等线" panose="02010600030101010101" charset="-122"/>
              <a:cs typeface="等线" panose="02010600030101010101" charset="-122"/>
            </a:endParaRPr>
          </a:p>
          <a:p>
            <a:pPr indent="457200" fontAlgn="auto">
              <a:lnSpc>
                <a:spcPts val="2660"/>
              </a:lnSpc>
            </a:pPr>
            <a:r>
              <a:rPr lang="en-US" altLang="zh-CN" dirty="0" err="1">
                <a:solidFill>
                  <a:schemeClr val="dk1"/>
                </a:solidFill>
                <a:latin typeface="等线" panose="02010600030101010101" charset="-122"/>
                <a:ea typeface="等线" panose="02010600030101010101" charset="-122"/>
                <a:cs typeface="等线" panose="02010600030101010101" charset="-122"/>
              </a:rPr>
              <a:t>Staffmember</a:t>
            </a:r>
            <a:r>
              <a:rPr lang="en-US" altLang="zh-CN" dirty="0">
                <a:solidFill>
                  <a:schemeClr val="dk1"/>
                </a:solidFill>
                <a:latin typeface="等线" panose="02010600030101010101" charset="-122"/>
                <a:ea typeface="等线" panose="02010600030101010101" charset="-122"/>
                <a:cs typeface="等线" panose="02010600030101010101" charset="-122"/>
              </a:rPr>
              <a:t> s2=new </a:t>
            </a:r>
            <a:r>
              <a:rPr lang="en-US" altLang="zh-CN" dirty="0" err="1">
                <a:solidFill>
                  <a:schemeClr val="dk1"/>
                </a:solidFill>
                <a:latin typeface="等线" panose="02010600030101010101" charset="-122"/>
                <a:ea typeface="等线" panose="02010600030101010101" charset="-122"/>
                <a:cs typeface="等线" panose="02010600030101010101" charset="-122"/>
              </a:rPr>
              <a:t>Staffmember</a:t>
            </a:r>
            <a:r>
              <a:rPr lang="zh-CN" altLang="en-US" dirty="0">
                <a:solidFill>
                  <a:schemeClr val="dk1"/>
                </a:solidFill>
                <a:latin typeface="等线" panose="02010600030101010101" charset="-122"/>
                <a:ea typeface="等线" panose="02010600030101010101" charset="-122"/>
                <a:cs typeface="等线" panose="02010600030101010101" charset="-122"/>
              </a:rPr>
              <a:t>（“</a:t>
            </a:r>
            <a:r>
              <a:rPr lang="en-US" altLang="zh-CN" dirty="0">
                <a:solidFill>
                  <a:schemeClr val="dk1"/>
                </a:solidFill>
                <a:latin typeface="等线" panose="02010600030101010101" charset="-122"/>
                <a:ea typeface="等线" panose="02010600030101010101" charset="-122"/>
                <a:cs typeface="等线" panose="02010600030101010101" charset="-122"/>
              </a:rPr>
              <a:t>02”</a:t>
            </a:r>
            <a:r>
              <a:rPr lang="zh-CN" altLang="en-US" dirty="0">
                <a:solidFill>
                  <a:schemeClr val="dk1"/>
                </a:solidFill>
                <a:latin typeface="等线" panose="02010600030101010101" charset="-122"/>
                <a:ea typeface="等线" panose="02010600030101010101" charset="-122"/>
                <a:cs typeface="等线" panose="02010600030101010101" charset="-122"/>
              </a:rPr>
              <a:t>，“李四”</a:t>
            </a:r>
            <a:r>
              <a:rPr lang="en-US" altLang="zh-CN" dirty="0">
                <a:solidFill>
                  <a:schemeClr val="dk1"/>
                </a:solidFill>
                <a:latin typeface="等线" panose="02010600030101010101" charset="-122"/>
                <a:ea typeface="等线" panose="02010600030101010101" charset="-122"/>
                <a:cs typeface="等线" panose="02010600030101010101" charset="-122"/>
              </a:rPr>
              <a:t>,c</a:t>
            </a:r>
            <a:r>
              <a:rPr lang="zh-CN" altLang="en-US" dirty="0">
                <a:solidFill>
                  <a:schemeClr val="dk1"/>
                </a:solidFill>
                <a:latin typeface="等线" panose="02010600030101010101" charset="-122"/>
                <a:ea typeface="等线" panose="02010600030101010101" charset="-122"/>
                <a:cs typeface="等线" panose="02010600030101010101" charset="-122"/>
              </a:rPr>
              <a:t>）；</a:t>
            </a:r>
            <a:endParaRPr lang="zh-CN" altLang="en-US" dirty="0">
              <a:solidFill>
                <a:schemeClr val="dk1"/>
              </a:solidFill>
              <a:latin typeface="等线" panose="02010600030101010101" charset="-122"/>
              <a:ea typeface="等线" panose="02010600030101010101" charset="-122"/>
              <a:cs typeface="等线" panose="02010600030101010101" charset="-122"/>
            </a:endParaRPr>
          </a:p>
          <a:p>
            <a:pPr indent="457200" fontAlgn="auto">
              <a:lnSpc>
                <a:spcPts val="2660"/>
              </a:lnSpc>
            </a:pPr>
            <a:r>
              <a:rPr lang="en-US" altLang="zh-CN" dirty="0" err="1">
                <a:solidFill>
                  <a:schemeClr val="dk1"/>
                </a:solidFill>
                <a:latin typeface="等线" panose="02010600030101010101" charset="-122"/>
                <a:ea typeface="等线" panose="02010600030101010101" charset="-122"/>
                <a:cs typeface="等线" panose="02010600030101010101" charset="-122"/>
              </a:rPr>
              <a:t>Staffmember</a:t>
            </a:r>
            <a:r>
              <a:rPr lang="en-US" altLang="zh-CN" dirty="0">
                <a:solidFill>
                  <a:schemeClr val="dk1"/>
                </a:solidFill>
                <a:latin typeface="等线" panose="02010600030101010101" charset="-122"/>
                <a:ea typeface="等线" panose="02010600030101010101" charset="-122"/>
                <a:cs typeface="等线" panose="02010600030101010101" charset="-122"/>
              </a:rPr>
              <a:t> s3=new </a:t>
            </a:r>
            <a:r>
              <a:rPr lang="en-US" altLang="zh-CN" dirty="0" err="1">
                <a:solidFill>
                  <a:schemeClr val="dk1"/>
                </a:solidFill>
                <a:latin typeface="等线" panose="02010600030101010101" charset="-122"/>
                <a:ea typeface="等线" panose="02010600030101010101" charset="-122"/>
                <a:cs typeface="等线" panose="02010600030101010101" charset="-122"/>
              </a:rPr>
              <a:t>Staffmember</a:t>
            </a:r>
            <a:r>
              <a:rPr lang="zh-CN" altLang="en-US" dirty="0">
                <a:solidFill>
                  <a:schemeClr val="dk1"/>
                </a:solidFill>
                <a:latin typeface="等线" panose="02010600030101010101" charset="-122"/>
                <a:ea typeface="等线" panose="02010600030101010101" charset="-122"/>
                <a:cs typeface="等线" panose="02010600030101010101" charset="-122"/>
              </a:rPr>
              <a:t>（“</a:t>
            </a:r>
            <a:r>
              <a:rPr lang="en-US" altLang="zh-CN" dirty="0">
                <a:solidFill>
                  <a:schemeClr val="dk1"/>
                </a:solidFill>
                <a:latin typeface="等线" panose="02010600030101010101" charset="-122"/>
                <a:ea typeface="等线" panose="02010600030101010101" charset="-122"/>
                <a:cs typeface="等线" panose="02010600030101010101" charset="-122"/>
              </a:rPr>
              <a:t>03”</a:t>
            </a:r>
            <a:r>
              <a:rPr lang="zh-CN" altLang="en-US" dirty="0">
                <a:solidFill>
                  <a:schemeClr val="dk1"/>
                </a:solidFill>
                <a:latin typeface="等线" panose="02010600030101010101" charset="-122"/>
                <a:ea typeface="等线" panose="02010600030101010101" charset="-122"/>
                <a:cs typeface="等线" panose="02010600030101010101" charset="-122"/>
              </a:rPr>
              <a:t>，“王二”</a:t>
            </a:r>
            <a:r>
              <a:rPr lang="en-US" altLang="zh-CN" dirty="0">
                <a:solidFill>
                  <a:schemeClr val="dk1"/>
                </a:solidFill>
                <a:latin typeface="等线" panose="02010600030101010101" charset="-122"/>
                <a:ea typeface="等线" panose="02010600030101010101" charset="-122"/>
                <a:cs typeface="等线" panose="02010600030101010101" charset="-122"/>
              </a:rPr>
              <a:t>,c</a:t>
            </a:r>
            <a:r>
              <a:rPr lang="zh-CN" altLang="en-US" dirty="0">
                <a:solidFill>
                  <a:schemeClr val="dk1"/>
                </a:solidFill>
                <a:latin typeface="等线" panose="02010600030101010101" charset="-122"/>
                <a:ea typeface="等线" panose="02010600030101010101" charset="-122"/>
                <a:cs typeface="等线" panose="02010600030101010101" charset="-122"/>
              </a:rPr>
              <a:t>）；</a:t>
            </a:r>
            <a:endParaRPr lang="zh-CN" altLang="en-US" dirty="0">
              <a:solidFill>
                <a:schemeClr val="dk1"/>
              </a:solidFill>
              <a:latin typeface="等线" panose="02010600030101010101" charset="-122"/>
              <a:ea typeface="等线" panose="02010600030101010101" charset="-122"/>
              <a:cs typeface="等线" panose="02010600030101010101" charset="-122"/>
            </a:endParaRPr>
          </a:p>
          <a:p>
            <a:pPr indent="457200" fontAlgn="auto">
              <a:lnSpc>
                <a:spcPts val="2660"/>
              </a:lnSpc>
            </a:pPr>
            <a:r>
              <a:rPr lang="en-US" altLang="zh-CN" dirty="0">
                <a:solidFill>
                  <a:schemeClr val="dk1"/>
                </a:solidFill>
                <a:latin typeface="等线" panose="02010600030101010101" charset="-122"/>
                <a:ea typeface="等线" panose="02010600030101010101" charset="-122"/>
                <a:cs typeface="等线" panose="02010600030101010101" charset="-122"/>
              </a:rPr>
              <a:t>c. </a:t>
            </a:r>
            <a:r>
              <a:rPr lang="en-US" altLang="zh-CN" dirty="0" err="1">
                <a:solidFill>
                  <a:schemeClr val="dk1"/>
                </a:solidFill>
                <a:latin typeface="等线" panose="02010600030101010101" charset="-122"/>
                <a:ea typeface="等线" panose="02010600030101010101" charset="-122"/>
                <a:cs typeface="等线" panose="02010600030101010101" charset="-122"/>
              </a:rPr>
              <a:t>AddStaffmember</a:t>
            </a:r>
            <a:r>
              <a:rPr lang="en-US" altLang="zh-CN" dirty="0">
                <a:solidFill>
                  <a:schemeClr val="dk1"/>
                </a:solidFill>
                <a:latin typeface="等线" panose="02010600030101010101" charset="-122"/>
                <a:ea typeface="等线" panose="02010600030101010101" charset="-122"/>
                <a:cs typeface="等线" panose="02010600030101010101" charset="-122"/>
              </a:rPr>
              <a:t> (s1)</a:t>
            </a:r>
            <a:r>
              <a:rPr lang="zh-CN" altLang="en-US" dirty="0">
                <a:solidFill>
                  <a:schemeClr val="dk1"/>
                </a:solidFill>
                <a:latin typeface="等线" panose="02010600030101010101" charset="-122"/>
                <a:ea typeface="等线" panose="02010600030101010101" charset="-122"/>
                <a:cs typeface="等线" panose="02010600030101010101" charset="-122"/>
              </a:rPr>
              <a:t>；</a:t>
            </a:r>
            <a:endParaRPr lang="zh-CN" altLang="en-US" dirty="0">
              <a:solidFill>
                <a:schemeClr val="dk1"/>
              </a:solidFill>
              <a:latin typeface="等线" panose="02010600030101010101" charset="-122"/>
              <a:ea typeface="等线" panose="02010600030101010101" charset="-122"/>
              <a:cs typeface="等线" panose="02010600030101010101" charset="-122"/>
            </a:endParaRPr>
          </a:p>
          <a:p>
            <a:pPr indent="457200" fontAlgn="auto">
              <a:lnSpc>
                <a:spcPts val="2660"/>
              </a:lnSpc>
            </a:pPr>
            <a:r>
              <a:rPr lang="en-US" altLang="zh-CN" dirty="0">
                <a:solidFill>
                  <a:schemeClr val="dk1"/>
                </a:solidFill>
                <a:latin typeface="等线" panose="02010600030101010101" charset="-122"/>
                <a:ea typeface="等线" panose="02010600030101010101" charset="-122"/>
                <a:cs typeface="等线" panose="02010600030101010101" charset="-122"/>
              </a:rPr>
              <a:t>c. </a:t>
            </a:r>
            <a:r>
              <a:rPr lang="en-US" altLang="zh-CN" dirty="0" err="1">
                <a:solidFill>
                  <a:schemeClr val="dk1"/>
                </a:solidFill>
                <a:latin typeface="等线" panose="02010600030101010101" charset="-122"/>
                <a:ea typeface="等线" panose="02010600030101010101" charset="-122"/>
                <a:cs typeface="等线" panose="02010600030101010101" charset="-122"/>
              </a:rPr>
              <a:t>AddStaffmember</a:t>
            </a:r>
            <a:r>
              <a:rPr lang="en-US" altLang="zh-CN" dirty="0">
                <a:solidFill>
                  <a:schemeClr val="dk1"/>
                </a:solidFill>
                <a:latin typeface="等线" panose="02010600030101010101" charset="-122"/>
                <a:ea typeface="等线" panose="02010600030101010101" charset="-122"/>
                <a:cs typeface="等线" panose="02010600030101010101" charset="-122"/>
              </a:rPr>
              <a:t> (s2)</a:t>
            </a:r>
            <a:r>
              <a:rPr lang="zh-CN" altLang="en-US" dirty="0">
                <a:solidFill>
                  <a:schemeClr val="dk1"/>
                </a:solidFill>
                <a:latin typeface="等线" panose="02010600030101010101" charset="-122"/>
                <a:ea typeface="等线" panose="02010600030101010101" charset="-122"/>
                <a:cs typeface="等线" panose="02010600030101010101" charset="-122"/>
              </a:rPr>
              <a:t>；</a:t>
            </a:r>
            <a:endParaRPr lang="zh-CN" altLang="en-US" dirty="0">
              <a:solidFill>
                <a:schemeClr val="dk1"/>
              </a:solidFill>
              <a:latin typeface="等线" panose="02010600030101010101" charset="-122"/>
              <a:ea typeface="等线" panose="02010600030101010101" charset="-122"/>
              <a:cs typeface="等线" panose="02010600030101010101" charset="-122"/>
            </a:endParaRPr>
          </a:p>
          <a:p>
            <a:pPr indent="457200" fontAlgn="auto">
              <a:lnSpc>
                <a:spcPts val="2660"/>
              </a:lnSpc>
            </a:pPr>
            <a:r>
              <a:rPr lang="en-US" altLang="zh-CN" dirty="0">
                <a:solidFill>
                  <a:schemeClr val="dk1"/>
                </a:solidFill>
                <a:latin typeface="等线" panose="02010600030101010101" charset="-122"/>
                <a:ea typeface="等线" panose="02010600030101010101" charset="-122"/>
                <a:cs typeface="等线" panose="02010600030101010101" charset="-122"/>
              </a:rPr>
              <a:t>c. </a:t>
            </a:r>
            <a:r>
              <a:rPr lang="en-US" altLang="zh-CN" dirty="0" err="1">
                <a:solidFill>
                  <a:schemeClr val="dk1"/>
                </a:solidFill>
                <a:latin typeface="等线" panose="02010600030101010101" charset="-122"/>
                <a:ea typeface="等线" panose="02010600030101010101" charset="-122"/>
                <a:cs typeface="等线" panose="02010600030101010101" charset="-122"/>
              </a:rPr>
              <a:t>AddStaffmember</a:t>
            </a:r>
            <a:r>
              <a:rPr lang="en-US" altLang="zh-CN" dirty="0">
                <a:solidFill>
                  <a:schemeClr val="dk1"/>
                </a:solidFill>
                <a:latin typeface="等线" panose="02010600030101010101" charset="-122"/>
                <a:ea typeface="等线" panose="02010600030101010101" charset="-122"/>
                <a:cs typeface="等线" panose="02010600030101010101" charset="-122"/>
              </a:rPr>
              <a:t> (s3)</a:t>
            </a:r>
            <a:r>
              <a:rPr lang="zh-CN" altLang="en-US" dirty="0">
                <a:solidFill>
                  <a:schemeClr val="dk1"/>
                </a:solidFill>
                <a:latin typeface="等线" panose="02010600030101010101" charset="-122"/>
                <a:ea typeface="等线" panose="02010600030101010101" charset="-122"/>
                <a:cs typeface="等线" panose="02010600030101010101" charset="-122"/>
              </a:rPr>
              <a:t>；</a:t>
            </a:r>
            <a:endParaRPr lang="zh-CN" altLang="en-US" dirty="0">
              <a:solidFill>
                <a:schemeClr val="dk1"/>
              </a:solidFill>
              <a:latin typeface="等线" panose="02010600030101010101" charset="-122"/>
              <a:ea typeface="等线" panose="02010600030101010101" charset="-122"/>
              <a:cs typeface="等线" panose="02010600030101010101"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5.1.2 类（或对象）之间的关系</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图5-5中的对象图给出了上述过程实例化出来的关联对象实例。</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pic>
        <p:nvPicPr>
          <p:cNvPr id="4" name="图片 3"/>
          <p:cNvPicPr/>
          <p:nvPr/>
        </p:nvPicPr>
        <p:blipFill rotWithShape="1">
          <a:blip r:embed="rId4">
            <a:extLst>
              <a:ext uri="{28A0092B-C50C-407E-A947-70E740481C1C}">
                <a14:useLocalDpi xmlns:a14="http://schemas.microsoft.com/office/drawing/2010/main" val="0"/>
              </a:ext>
            </a:extLst>
          </a:blip>
          <a:srcRect l="3581" t="13567" r="3071" b="7723"/>
          <a:stretch>
            <a:fillRect/>
          </a:stretch>
        </p:blipFill>
        <p:spPr bwMode="auto">
          <a:xfrm>
            <a:off x="2290445" y="2846705"/>
            <a:ext cx="4665345" cy="2536190"/>
          </a:xfrm>
          <a:prstGeom prst="rect">
            <a:avLst/>
          </a:prstGeom>
          <a:noFill/>
          <a:ln>
            <a:noFill/>
          </a:ln>
        </p:spPr>
      </p:pic>
      <p:sp>
        <p:nvSpPr>
          <p:cNvPr id="5" name="文本框 4"/>
          <p:cNvSpPr txBox="1"/>
          <p:nvPr/>
        </p:nvSpPr>
        <p:spPr>
          <a:xfrm>
            <a:off x="2721610" y="5583555"/>
            <a:ext cx="3700145" cy="368300"/>
          </a:xfrm>
          <a:prstGeom prst="rect">
            <a:avLst/>
          </a:prstGeom>
          <a:noFill/>
        </p:spPr>
        <p:txBody>
          <a:bodyPr wrap="none" rtlCol="0" anchor="t">
            <a:spAutoFit/>
          </a:bodyPr>
          <a:p>
            <a:pPr lvl="1" algn="l">
              <a:buClrTx/>
              <a:buSzTx/>
            </a:pPr>
            <a:r>
              <a:rPr lang="zh-CN" altLang="en-US" dirty="0">
                <a:solidFill>
                  <a:schemeClr val="dk1"/>
                </a:solidFill>
                <a:latin typeface="等线" panose="02010600030101010101" charset="-122"/>
                <a:ea typeface="等线" panose="02010600030101010101" charset="-122"/>
                <a:cs typeface="等线" panose="02010600030101010101" charset="-122"/>
                <a:sym typeface="+mn-ea"/>
              </a:rPr>
              <a:t>图5-5 图5-4中关联的一个实例</a:t>
            </a:r>
            <a:endParaRPr lang="zh-CN" altLang="en-US"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6" name="日期占位符 5"/>
          <p:cNvSpPr>
            <a:spLocks noGrp="1"/>
          </p:cNvSpPr>
          <p:nvPr>
            <p:ph type="dt" sz="half" idx="10"/>
          </p:nvPr>
        </p:nvSpPr>
        <p:spPr/>
        <p:txBody>
          <a:bodyPr/>
          <a:p>
            <a:r>
              <a:rPr lang="zh-CN" altLang="en-US" smtClean="0"/>
              <a:t>2022年7月</a:t>
            </a:r>
            <a:endParaRPr lang="zh-CN" altLang="en-US"/>
          </a:p>
        </p:txBody>
      </p:sp>
      <p:sp>
        <p:nvSpPr>
          <p:cNvPr id="9" name="灯片编号占位符 8"/>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3．聚合与组合</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在关联关系中，聚合（Aggregation）关系描述的则是对象之间具有的一种整体和部分之间的关系。如果一个对象是另一个对象的一个组成部分，那么称两个对象之间的关系是一种聚合关系。特别地，当这两个对象具有相同的生命周期时，又称这个聚合关系为组合（Composition）关系。</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聚合关系可以用一个带有空心菱形框的直线表示，菱形框一端是整体对象，有时也称其为聚合，另一端是部分对象。当聚合关系也是一个组合关系时，这个表示中的菱形框就换成实心的菱形框表示。</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3．聚合与组合</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6" name="图片 5"/>
          <p:cNvPicPr/>
          <p:nvPr/>
        </p:nvPicPr>
        <p:blipFill rotWithShape="1">
          <a:blip r:embed="rId3">
            <a:extLst>
              <a:ext uri="{28A0092B-C50C-407E-A947-70E740481C1C}">
                <a14:useLocalDpi xmlns:a14="http://schemas.microsoft.com/office/drawing/2010/main" val="0"/>
              </a:ext>
            </a:extLst>
          </a:blip>
          <a:srcRect l="2189" t="20838" r="3033" b="17324"/>
          <a:stretch>
            <a:fillRect/>
          </a:stretch>
        </p:blipFill>
        <p:spPr bwMode="auto">
          <a:xfrm>
            <a:off x="1163783" y="2364510"/>
            <a:ext cx="6163396" cy="1184563"/>
          </a:xfrm>
          <a:prstGeom prst="rect">
            <a:avLst/>
          </a:prstGeom>
          <a:noFill/>
          <a:ln>
            <a:noFill/>
          </a:ln>
        </p:spPr>
      </p:pic>
      <p:sp>
        <p:nvSpPr>
          <p:cNvPr id="7" name="矩形 6"/>
          <p:cNvSpPr/>
          <p:nvPr>
            <p:custDataLst>
              <p:tags r:id="rId4"/>
            </p:custDataLst>
          </p:nvPr>
        </p:nvSpPr>
        <p:spPr>
          <a:xfrm>
            <a:off x="628650" y="1736760"/>
            <a:ext cx="8016586" cy="398780"/>
          </a:xfrm>
          <a:prstGeom prst="rect">
            <a:avLst/>
          </a:prstGeom>
        </p:spPr>
        <p:txBody>
          <a:bodyPr wrap="square">
            <a:spAutoFit/>
          </a:bodyPr>
          <a:lstStyle/>
          <a:p>
            <a:r>
              <a:rPr lang="zh-CN" altLang="en-US" sz="2000" dirty="0">
                <a:solidFill>
                  <a:schemeClr val="dk1"/>
                </a:solidFill>
                <a:latin typeface="等线" panose="02010600030101010101" charset="-122"/>
                <a:ea typeface="等线" panose="02010600030101010101" charset="-122"/>
                <a:cs typeface="等线" panose="02010600030101010101" charset="-122"/>
              </a:rPr>
              <a:t>图</a:t>
            </a:r>
            <a:r>
              <a:rPr lang="en-US" altLang="zh-CN" sz="2000" dirty="0">
                <a:solidFill>
                  <a:schemeClr val="dk1"/>
                </a:solidFill>
                <a:latin typeface="等线" panose="02010600030101010101" charset="-122"/>
                <a:ea typeface="等线" panose="02010600030101010101" charset="-122"/>
                <a:cs typeface="等线" panose="02010600030101010101" charset="-122"/>
              </a:rPr>
              <a:t>5-6 </a:t>
            </a:r>
            <a:r>
              <a:rPr lang="zh-CN" altLang="en-US" sz="2000" dirty="0">
                <a:solidFill>
                  <a:schemeClr val="dk1"/>
                </a:solidFill>
                <a:latin typeface="等线" panose="02010600030101010101" charset="-122"/>
                <a:ea typeface="等线" panose="02010600030101010101" charset="-122"/>
                <a:cs typeface="等线" panose="02010600030101010101" charset="-122"/>
              </a:rPr>
              <a:t>给出了表示了聚合和组合关系的</a:t>
            </a:r>
            <a:r>
              <a:rPr lang="en-US" altLang="zh-CN" sz="2000" dirty="0">
                <a:solidFill>
                  <a:schemeClr val="dk1"/>
                </a:solidFill>
                <a:latin typeface="等线" panose="02010600030101010101" charset="-122"/>
                <a:ea typeface="等线" panose="02010600030101010101" charset="-122"/>
                <a:cs typeface="等线" panose="02010600030101010101" charset="-122"/>
              </a:rPr>
              <a:t>UML</a:t>
            </a:r>
            <a:r>
              <a:rPr lang="zh-CN" altLang="en-US" sz="2000" dirty="0">
                <a:solidFill>
                  <a:schemeClr val="dk1"/>
                </a:solidFill>
                <a:latin typeface="等线" panose="02010600030101010101" charset="-122"/>
                <a:ea typeface="等线" panose="02010600030101010101" charset="-122"/>
                <a:cs typeface="等线" panose="02010600030101010101" charset="-122"/>
              </a:rPr>
              <a:t>类图表示。</a:t>
            </a:r>
            <a:endParaRPr lang="zh-CN" altLang="en-US" sz="2000" dirty="0">
              <a:solidFill>
                <a:schemeClr val="dk1"/>
              </a:solidFill>
              <a:latin typeface="等线" panose="02010600030101010101" charset="-122"/>
              <a:ea typeface="等线" panose="02010600030101010101" charset="-122"/>
              <a:cs typeface="等线" panose="02010600030101010101" charset="-122"/>
            </a:endParaRPr>
          </a:p>
        </p:txBody>
      </p:sp>
      <p:sp>
        <p:nvSpPr>
          <p:cNvPr id="8" name="矩形 7"/>
          <p:cNvSpPr/>
          <p:nvPr>
            <p:custDataLst>
              <p:tags r:id="rId5"/>
            </p:custDataLst>
          </p:nvPr>
        </p:nvSpPr>
        <p:spPr>
          <a:xfrm>
            <a:off x="2768461" y="3549073"/>
            <a:ext cx="3196590" cy="337185"/>
          </a:xfrm>
          <a:prstGeom prst="rect">
            <a:avLst/>
          </a:prstGeom>
        </p:spPr>
        <p:txBody>
          <a:bodyPr wrap="none">
            <a:spAutoFit/>
          </a:bodyPr>
          <a:lstStyle/>
          <a:p>
            <a:r>
              <a:rPr lang="zh-CN" altLang="en-US" sz="1600" dirty="0">
                <a:solidFill>
                  <a:schemeClr val="dk1"/>
                </a:solidFill>
                <a:latin typeface="等线" panose="02010600030101010101" charset="-122"/>
                <a:ea typeface="等线" panose="02010600030101010101" charset="-122"/>
                <a:cs typeface="等线" panose="02010600030101010101" charset="-122"/>
              </a:rPr>
              <a:t>图</a:t>
            </a:r>
            <a:r>
              <a:rPr lang="en-US" altLang="zh-CN" sz="1600" dirty="0">
                <a:solidFill>
                  <a:schemeClr val="dk1"/>
                </a:solidFill>
                <a:latin typeface="等线" panose="02010600030101010101" charset="-122"/>
                <a:ea typeface="等线" panose="02010600030101010101" charset="-122"/>
                <a:cs typeface="等线" panose="02010600030101010101" charset="-122"/>
              </a:rPr>
              <a:t>5-6 </a:t>
            </a:r>
            <a:r>
              <a:rPr lang="zh-CN" altLang="en-US" sz="1600" dirty="0">
                <a:solidFill>
                  <a:schemeClr val="dk1"/>
                </a:solidFill>
                <a:latin typeface="等线" panose="02010600030101010101" charset="-122"/>
                <a:ea typeface="等线" panose="02010600030101010101" charset="-122"/>
                <a:cs typeface="等线" panose="02010600030101010101" charset="-122"/>
              </a:rPr>
              <a:t>聚合和组合关系的类图表示</a:t>
            </a:r>
            <a:endParaRPr lang="zh-CN" altLang="en-US" sz="1600" dirty="0">
              <a:solidFill>
                <a:schemeClr val="dk1"/>
              </a:solidFill>
              <a:latin typeface="等线" panose="02010600030101010101" charset="-122"/>
              <a:ea typeface="等线" panose="02010600030101010101" charset="-122"/>
              <a:cs typeface="等线" panose="02010600030101010101"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9" name="灯片编号占位符 8"/>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3．聚合与组合</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9" name="矩形 8"/>
          <p:cNvSpPr/>
          <p:nvPr>
            <p:custDataLst>
              <p:tags r:id="rId3"/>
            </p:custDataLst>
          </p:nvPr>
        </p:nvSpPr>
        <p:spPr>
          <a:xfrm>
            <a:off x="628650" y="1691157"/>
            <a:ext cx="8136659" cy="3784600"/>
          </a:xfrm>
          <a:prstGeom prst="rect">
            <a:avLst/>
          </a:prstGeom>
        </p:spPr>
        <p:txBody>
          <a:bodyPr wrap="square">
            <a:spAutoFit/>
          </a:bodyPr>
          <a:lstStyle/>
          <a:p>
            <a:pPr indent="457200" fontAlgn="auto">
              <a:lnSpc>
                <a:spcPct val="150000"/>
              </a:lnSpc>
            </a:pPr>
            <a:r>
              <a:rPr lang="zh-CN" altLang="en-US" sz="2000" dirty="0">
                <a:solidFill>
                  <a:schemeClr val="dk1"/>
                </a:solidFill>
                <a:latin typeface="等线" panose="02010600030101010101" charset="-122"/>
                <a:ea typeface="等线" panose="02010600030101010101" charset="-122"/>
              </a:rPr>
              <a:t>需要指出，聚合关系是一种特殊的关联关系，关联关系的一切特性都适用于聚合关系。不同的是，聚合关系中，部分对象是整体对象的一个组成部分，它（或它们）通常承担了整体对象所承担的某个（或某些）系统责任，是整体对象所固有的不可分割的一个组成部分。</a:t>
            </a:r>
            <a:endParaRPr lang="zh-CN" altLang="en-US" sz="2000" dirty="0">
              <a:solidFill>
                <a:schemeClr val="dk1"/>
              </a:solidFill>
              <a:latin typeface="等线" panose="02010600030101010101" charset="-122"/>
              <a:ea typeface="等线" panose="02010600030101010101" charset="-122"/>
            </a:endParaRPr>
          </a:p>
          <a:p>
            <a:pPr indent="457200" fontAlgn="auto">
              <a:lnSpc>
                <a:spcPct val="150000"/>
              </a:lnSpc>
            </a:pPr>
            <a:r>
              <a:rPr lang="zh-CN" altLang="en-US" sz="2000" dirty="0">
                <a:solidFill>
                  <a:schemeClr val="dk1"/>
                </a:solidFill>
                <a:latin typeface="等线" panose="02010600030101010101" charset="-122"/>
                <a:ea typeface="等线" panose="02010600030101010101" charset="-122"/>
              </a:rPr>
              <a:t>组合关系则强调了部分对象与整体对象之间联系的强度，强调了部分对象与整体对象在生存期方面的紧密联系。</a:t>
            </a:r>
            <a:endParaRPr lang="zh-CN" altLang="en-US" sz="2000" dirty="0">
              <a:solidFill>
                <a:schemeClr val="dk1"/>
              </a:solidFill>
              <a:latin typeface="等线" panose="02010600030101010101" charset="-122"/>
              <a:ea typeface="等线" panose="02010600030101010101" charset="-122"/>
            </a:endParaRPr>
          </a:p>
          <a:p>
            <a:pPr indent="457200" fontAlgn="auto">
              <a:lnSpc>
                <a:spcPct val="150000"/>
              </a:lnSpc>
            </a:pPr>
            <a:r>
              <a:rPr lang="zh-CN" altLang="zh-CN" sz="2000" dirty="0">
                <a:solidFill>
                  <a:schemeClr val="dk1"/>
                </a:solidFill>
                <a:latin typeface="等线" panose="02010600030101010101" charset="-122"/>
                <a:ea typeface="等线" panose="02010600030101010101" charset="-122"/>
                <a:sym typeface="+mn-ea"/>
              </a:rPr>
              <a:t>建模时，将关联关系建模成组合或聚合需要关注的是两个对象的系统责任与生存期之间的关系。</a:t>
            </a:r>
            <a:endParaRPr lang="zh-CN" altLang="zh-CN" sz="2000" dirty="0">
              <a:solidFill>
                <a:schemeClr val="dk1"/>
              </a:solidFill>
              <a:latin typeface="等线" panose="02010600030101010101" charset="-122"/>
              <a:ea typeface="等线" panose="02010600030101010101"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a:xfrm>
            <a:off x="502285" y="635000"/>
            <a:ext cx="8139430" cy="754380"/>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3．聚合与组合</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在关联关系中，聚合（Aggregation）关系描述的则是对象之间具有的一种整体和部分之间的关系。如果一个对象是另一个对象的一个组成部分，那么称两个对象之间的关系是一种聚合关系。特别地，当这两个对象具有相同的生命周期时，又称这个聚合关系为组合（Composition）关系。</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聚合关系可以用一个带有空心菱形框的直线表示，菱形框一端是整体对象，有时也称其为聚合，另一端是部分对象。当聚合关系也是一个组合关系时，这个表示中的菱形框就换成实心的菱形框表示。</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3．聚合与组合</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例如，图5-6中，产品和零件之间就是一种整体与部分之间的关联关系，每个产品所具有的各项功能通常是由其各个零件及其相互协作承担的，二者是密不可分的。从生存期的角度来看，零件损坏时，只要更换一个同类型的零件后，产品仍然可以继续使用。此时，产品和零件并不具备相同的生存期。因此，我们只能使用聚合关系描述二者之间的关系。</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3．聚合与组合</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而圆和圆心则不同，它们之间除了具有整体和部分之间的关系之外。二者的生存期也是完全相同的。圆和圆心分离的结果必然是“圆不是圆，心也不再是圆心”。故将其建模成组合关系。</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很多情况下，将对象之间的关系建模成聚合或组合关系本身并不是客观的，如何建模通常取决于设计者的主观决策，没有必要过分地纠结聚合或组合的选择。</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第5章 类图建模</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本节我们将主要讨论类图模型及其建模方法，同时还讨论如何从用例模型中找到相应的类（或对象），从而建立目标系统的类图模型（也称为概念模型或结构模型）。值得一提的是，在分析阶段建立的类图模型并不一定就是目标系统的最终结构模型，大多数情况下，分析阶段建立的类图模型仅仅是系统的概念模型，而到系统设计阶段还需要进一步细化为目标系统的结构模型。</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本章将讨论类图模型的表示和建模方法，以及如何从功能模型导出概念模型。</a:t>
            </a: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4．泛化与特化</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73575"/>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泛化关系是一种纯粹的类之间的关系。</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如果一个类拥有了另一个类的所有属性和方法，则称这两个类之间具有泛化关系，同其它模型元素之间的泛化关系的表示方法一样，UML也使用带有空心箭头的直线表示类之间的泛化关系。</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矩形 3"/>
          <p:cNvSpPr/>
          <p:nvPr>
            <p:custDataLst>
              <p:tags r:id="rId4"/>
            </p:custDataLst>
          </p:nvPr>
        </p:nvSpPr>
        <p:spPr>
          <a:xfrm>
            <a:off x="3145968" y="5765861"/>
            <a:ext cx="2887345" cy="368300"/>
          </a:xfrm>
          <a:prstGeom prst="rect">
            <a:avLst/>
          </a:prstGeom>
        </p:spPr>
        <p:txBody>
          <a:bodyPr wrap="none">
            <a:spAutoFit/>
          </a:bodyPr>
          <a:lstStyle/>
          <a:p>
            <a:r>
              <a:rPr lang="zh-CN" altLang="en-US" dirty="0">
                <a:solidFill>
                  <a:schemeClr val="dk1"/>
                </a:solidFill>
                <a:latin typeface="等线" panose="02010600030101010101" charset="-122"/>
                <a:ea typeface="等线" panose="02010600030101010101" charset="-122"/>
                <a:cs typeface="等线" panose="02010600030101010101" charset="-122"/>
              </a:rPr>
              <a:t>图</a:t>
            </a:r>
            <a:r>
              <a:rPr lang="en-US" altLang="zh-CN" dirty="0">
                <a:solidFill>
                  <a:schemeClr val="dk1"/>
                </a:solidFill>
                <a:latin typeface="等线" panose="02010600030101010101" charset="-122"/>
                <a:ea typeface="等线" panose="02010600030101010101" charset="-122"/>
                <a:cs typeface="等线" panose="02010600030101010101" charset="-122"/>
              </a:rPr>
              <a:t>5-7 </a:t>
            </a:r>
            <a:r>
              <a:rPr lang="zh-CN" altLang="en-US" dirty="0">
                <a:solidFill>
                  <a:schemeClr val="dk1"/>
                </a:solidFill>
                <a:latin typeface="等线" panose="02010600030101010101" charset="-122"/>
                <a:ea typeface="等线" panose="02010600030101010101" charset="-122"/>
                <a:cs typeface="等线" panose="02010600030101010101" charset="-122"/>
              </a:rPr>
              <a:t>继承关系的类图表示</a:t>
            </a:r>
            <a:endParaRPr lang="zh-CN" altLang="en-US" dirty="0">
              <a:solidFill>
                <a:schemeClr val="dk1"/>
              </a:solidFill>
              <a:latin typeface="等线" panose="02010600030101010101" charset="-122"/>
              <a:ea typeface="等线" panose="02010600030101010101" charset="-122"/>
              <a:cs typeface="等线" panose="02010600030101010101" charset="-122"/>
            </a:endParaRPr>
          </a:p>
        </p:txBody>
      </p:sp>
      <p:pic>
        <p:nvPicPr>
          <p:cNvPr id="5" name="图片 4"/>
          <p:cNvPicPr/>
          <p:nvPr/>
        </p:nvPicPr>
        <p:blipFill rotWithShape="1">
          <a:blip r:embed="rId5">
            <a:extLst>
              <a:ext uri="{28A0092B-C50C-407E-A947-70E740481C1C}">
                <a14:useLocalDpi xmlns:a14="http://schemas.microsoft.com/office/drawing/2010/main" val="0"/>
              </a:ext>
            </a:extLst>
          </a:blip>
          <a:srcRect l="5171" t="28240" r="5838" b="21582"/>
          <a:stretch>
            <a:fillRect/>
          </a:stretch>
        </p:blipFill>
        <p:spPr bwMode="auto">
          <a:xfrm>
            <a:off x="2484287" y="4378064"/>
            <a:ext cx="4158678" cy="1015972"/>
          </a:xfrm>
          <a:prstGeom prst="rect">
            <a:avLst/>
          </a:prstGeom>
          <a:noFill/>
          <a:ln>
            <a:noFill/>
          </a:ln>
        </p:spPr>
      </p:pic>
      <p:sp>
        <p:nvSpPr>
          <p:cNvPr id="6" name="日期占位符 5"/>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4．泛化与特化</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当多个</a:t>
            </a:r>
            <a:r>
              <a:rPr lang="zh-CN" altLang="en-US" sz="2000" dirty="0">
                <a:solidFill>
                  <a:schemeClr val="tx1"/>
                </a:solidFill>
                <a:latin typeface="等线" panose="02010600030101010101" charset="-122"/>
                <a:ea typeface="等线" panose="02010600030101010101" charset="-122"/>
                <a:cs typeface="等线" panose="02010600030101010101" charset="-122"/>
                <a:sym typeface="+mn-ea"/>
              </a:rPr>
              <a:t>泛化关系</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出现在同一个上下文中时，就可能构成一个多层的层次结构。在这个结构中，称比较高层（抽象）的类为超类，比较低层（具体）的类为子类。这意味着超类通常是一种代表了一组类的公共特征的通用类，子类往往是其超类的在某个继承层次上的一个特例。</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marL="0"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从子类出发设计超类的过程称为</a:t>
            </a:r>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泛化</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（Speciali zation），反之由超类开始设计子类的过程称为</a:t>
            </a:r>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特化</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(Generalization)。</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4．泛化与特化</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虽然泛化和特化在本质上没有太大的差别。不同的是，它们代表了不同的构建类层次结构的过程，这意味着，它们建模的目标、出发点和建模顺序均有所不同。</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实际的软件建模过程中，两种过程往往是混杂在一起进行的，一个良好的层次结构通常要经过一个复杂的设计过程才能获得。</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泛化关系是一种纯粹的类之间的关系，它并不指明这些类的实例之间存在什么样的链接关系。</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5.1.3 关联类（Association Class）</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分析对象之间的关联并不是单纯地为了讨论两个对象（或类）之间的关系，而是有时还会发现新的对象。</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例如，对教学系统中学生与课程之间的选课关联来说，如果项目目标不仅仅关注学生选了什么课程，还要关注每个学生所选课程的成绩等相关信息，那么，这个关联本身就不足以完成这个目标。</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那么如何实现这个目标呢？在学生类中添加一个相关课程的成绩表或在每门课程中添加一个学生成绩表都不是好的解决方法，这会带来系统一致性方面的问题。</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5.1.3 关联类（Association Class）</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为每个学生的每一个选课建立一个新的能记录成绩的对象是一个比较好的解决方案，这个方法能够消除前面方法带来的一致性方面的问题。图5.8给出了这个问题的一个解决方案，图中的Choice类就是引进的一个关联类。</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pic>
        <p:nvPicPr>
          <p:cNvPr id="10" name="图片 10"/>
          <p:cNvPicPr>
            <a:picLocks noChangeAspect="1" noChangeArrowheads="1"/>
          </p:cNvPicPr>
          <p:nvPr/>
        </p:nvPicPr>
        <p:blipFill>
          <a:blip r:embed="rId4">
            <a:extLst>
              <a:ext uri="{28A0092B-C50C-407E-A947-70E740481C1C}">
                <a14:useLocalDpi xmlns:a14="http://schemas.microsoft.com/office/drawing/2010/main" val="0"/>
              </a:ext>
            </a:extLst>
          </a:blip>
          <a:srcRect l="3092" t="10637" r="1872" b="10284"/>
          <a:stretch>
            <a:fillRect/>
          </a:stretch>
        </p:blipFill>
        <p:spPr>
          <a:xfrm>
            <a:off x="1508125" y="3707130"/>
            <a:ext cx="6127750" cy="2339975"/>
          </a:xfrm>
          <a:prstGeom prst="rect">
            <a:avLst/>
          </a:prstGeom>
          <a:noFill/>
          <a:ln>
            <a:noFill/>
          </a:ln>
        </p:spPr>
      </p:pic>
      <p:sp>
        <p:nvSpPr>
          <p:cNvPr id="100" name="文本框 99"/>
          <p:cNvSpPr txBox="1"/>
          <p:nvPr/>
        </p:nvSpPr>
        <p:spPr>
          <a:xfrm>
            <a:off x="1759585" y="6299200"/>
            <a:ext cx="5080000" cy="368300"/>
          </a:xfrm>
          <a:prstGeom prst="rect">
            <a:avLst/>
          </a:prstGeom>
          <a:noFill/>
          <a:ln w="9525">
            <a:noFill/>
          </a:ln>
        </p:spPr>
        <p:txBody>
          <a:bodyPr>
            <a:spAutoFit/>
          </a:bodyPr>
          <a:p>
            <a:pPr indent="1270" algn="ctr"/>
            <a:r>
              <a:rPr lang="zh-CN">
                <a:latin typeface="等线" panose="02010600030101010101" charset="-122"/>
                <a:ea typeface="等线" panose="02010600030101010101" charset="-122"/>
                <a:cs typeface="等线" panose="02010600030101010101" charset="-122"/>
              </a:rPr>
              <a:t>图</a:t>
            </a:r>
            <a:r>
              <a:rPr lang="en-US">
                <a:latin typeface="等线" panose="02010600030101010101" charset="-122"/>
                <a:ea typeface="等线" panose="02010600030101010101" charset="-122"/>
                <a:cs typeface="等线" panose="02010600030101010101" charset="-122"/>
              </a:rPr>
              <a:t>5.8 </a:t>
            </a:r>
            <a:r>
              <a:rPr lang="zh-CN">
                <a:latin typeface="等线" panose="02010600030101010101" charset="-122"/>
                <a:ea typeface="等线" panose="02010600030101010101" charset="-122"/>
                <a:cs typeface="等线" panose="02010600030101010101" charset="-122"/>
              </a:rPr>
              <a:t>关联类的类图表示</a:t>
            </a:r>
            <a:endParaRPr lang="zh-CN" altLang="en-US">
              <a:latin typeface="等线" panose="02010600030101010101" charset="-122"/>
              <a:ea typeface="等线" panose="02010600030101010101" charset="-122"/>
              <a:cs typeface="等线" panose="02010600030101010101" charset="-122"/>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5.1.3 关联类（Association Class）</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关联类可以简单地定义为：如果两个对象（类）之间的关联还需要具有某种属性，那么就称这个关联为关联类。</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可以看出，关联类是一种将某个（或某些）属性和链接关联在一起的一种手段。</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在UML中，关联类被定义为一种模型元素，它同时具有关联和类两方面的特性。即一个关联类可以在模型中充当关联和类两种角色，一方面可以将两个类（或对象）连接在一起，另一方面，也可以像其它类（对象）一样作为系统的构成要素被使用，其属性当然可以用来存储相应的关联数据。</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5.1.3 关联类（Association Class）</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总结上述讨论的内容可以得出如下结论：关联类是系统内带有某种属性的关联，因此，建模对象之间的关系有助于发现对系统目标有益的关联类，当然，系统就应该为新发现的关联类提供实例化、修改、存储和撤销等方面的管理，从而也有可能为系统发现新的功能需求。</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5.1.4 关联限定符（Qualifier）</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在对象之间的一对多或多对多的关联中，当一个对象需要使用某种信息作为关键字来惟一标识与之相关联的对象时，就可以将这个关键字定义为这个关联的联限定符（Qualifier）。</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建模时，可以在关联的一端添加一个关联限定符，关联限定符通常与关联对象的关键字相对应。关联限定符的描述可以包括限定符的名称和数据类型两方面的内容。</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在使用关联限定符的关联中，关键字值应具有惟一标识关联对象的作用，每个关键字最多只能和一个对象相对应。</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5.1.4 关联限定符（Qualifier）</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例如，图5.9中的（a）给出了大学(University)和学生(Student)这两个类，学生具有学号(ID)和姓名(Name)两个属性，两个类之间是一种一对多的聚合关系。而图（b）不仅提供了图（a）的语义。还通过关联限定符（ID）强调了学号的标识符作用。</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pic>
        <p:nvPicPr>
          <p:cNvPr id="52" name="图片 98"/>
          <p:cNvPicPr>
            <a:picLocks noChangeAspect="1" noChangeArrowheads="1"/>
          </p:cNvPicPr>
          <p:nvPr>
            <p:custDataLst>
              <p:tags r:id="rId4"/>
            </p:custDataLst>
          </p:nvPr>
        </p:nvPicPr>
        <p:blipFill>
          <a:blip r:embed="rId5">
            <a:extLst>
              <a:ext uri="{28A0092B-C50C-407E-A947-70E740481C1C}">
                <a14:useLocalDpi xmlns:a14="http://schemas.microsoft.com/office/drawing/2010/main" val="0"/>
              </a:ext>
            </a:extLst>
          </a:blip>
          <a:srcRect l="2279" t="14566" r="2939" b="17438"/>
          <a:stretch>
            <a:fillRect/>
          </a:stretch>
        </p:blipFill>
        <p:spPr>
          <a:xfrm>
            <a:off x="513715" y="4257675"/>
            <a:ext cx="8116570" cy="1518285"/>
          </a:xfrm>
          <a:prstGeom prst="rect">
            <a:avLst/>
          </a:prstGeom>
          <a:noFill/>
          <a:ln>
            <a:noFill/>
          </a:ln>
        </p:spPr>
      </p:pic>
      <p:sp>
        <p:nvSpPr>
          <p:cNvPr id="4" name="文本框 3"/>
          <p:cNvSpPr txBox="1"/>
          <p:nvPr/>
        </p:nvSpPr>
        <p:spPr>
          <a:xfrm>
            <a:off x="2727960" y="5930900"/>
            <a:ext cx="3688080" cy="337185"/>
          </a:xfrm>
          <a:prstGeom prst="rect">
            <a:avLst/>
          </a:prstGeom>
          <a:noFill/>
        </p:spPr>
        <p:txBody>
          <a:bodyPr wrap="square" rtlCol="0" anchor="t">
            <a:spAutoFit/>
          </a:bodyPr>
          <a:p>
            <a:pPr algn="ctr"/>
            <a:r>
              <a:rPr lang="zh-CN" altLang="en-US" sz="1600">
                <a:latin typeface="等线" panose="02010600030101010101" charset="-122"/>
                <a:ea typeface="等线" panose="02010600030101010101" charset="-122"/>
              </a:rPr>
              <a:t>图5.9</a:t>
            </a:r>
            <a:r>
              <a:rPr lang="en-US" altLang="zh-CN" sz="1600">
                <a:latin typeface="等线" panose="02010600030101010101" charset="-122"/>
                <a:ea typeface="等线" panose="02010600030101010101" charset="-122"/>
              </a:rPr>
              <a:t> </a:t>
            </a:r>
            <a:r>
              <a:rPr lang="zh-CN" altLang="en-US" sz="1600">
                <a:latin typeface="等线" panose="02010600030101010101" charset="-122"/>
                <a:ea typeface="等线" panose="02010600030101010101" charset="-122"/>
              </a:rPr>
              <a:t>使用关联限定符的类图</a:t>
            </a:r>
            <a:endParaRPr lang="zh-CN" altLang="en-US" sz="1600">
              <a:latin typeface="等线" panose="02010600030101010101" charset="-122"/>
              <a:ea typeface="等线" panose="02010600030101010101"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5.1.5 多继承（Multi Inheritance）</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在类的继承关系中，称只有一个基类的继承为单继承，而把同时拥有多个基类的继承称为多继承。</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很多程序设计语言并不支持多继承，如C# .NET和Java等。C++语言中，提供了一些特殊的机制以解决多继承中的“命名冲突”和“重复继承”等问题（？）。</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 类图的构成元素</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类图模型的主要构成元素不外乎类和类之间的关系两大部分。</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其具体的构成元素包括：类、对象、继承、关联、聚合、组合和依赖等元素，还包括类型、接口、信号等模型元素。</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类图模型的主要用途在于描述系统的静态结构，它是软件模型中最重要的结构模型。</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本小节将详细介绍类图的主要构成元素和相关的基本概念。</a:t>
            </a: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5.1.5 多继承（Multi Inheritance）</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例如，图5.10 给出了一个</a:t>
            </a:r>
            <a:r>
              <a:rPr lang="zh-CN" altLang="en-US" sz="2000" dirty="0">
                <a:solidFill>
                  <a:srgbClr val="FF0000"/>
                </a:solidFill>
                <a:latin typeface="等线" panose="02010600030101010101" charset="-122"/>
                <a:ea typeface="等线" panose="02010600030101010101" charset="-122"/>
                <a:cs typeface="等线" panose="02010600030101010101" charset="-122"/>
                <a:sym typeface="+mn-ea"/>
              </a:rPr>
              <a:t>简单多继承</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的例子，这个类图中，类Report具有两个不同的基类。在Report中，存在继承的名字冲突问题。</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pic>
        <p:nvPicPr>
          <p:cNvPr id="53" name="图片 386"/>
          <p:cNvPicPr>
            <a:picLocks noChangeAspect="1" noChangeArrowheads="1"/>
          </p:cNvPicPr>
          <p:nvPr/>
        </p:nvPicPr>
        <p:blipFill>
          <a:blip r:embed="rId4">
            <a:extLst>
              <a:ext uri="{28A0092B-C50C-407E-A947-70E740481C1C}">
                <a14:useLocalDpi xmlns:a14="http://schemas.microsoft.com/office/drawing/2010/main" val="0"/>
              </a:ext>
            </a:extLst>
          </a:blip>
          <a:srcRect l="2942" t="13833" r="3119" b="5475"/>
          <a:stretch>
            <a:fillRect/>
          </a:stretch>
        </p:blipFill>
        <p:spPr>
          <a:xfrm>
            <a:off x="896620" y="3267710"/>
            <a:ext cx="7350760" cy="1854200"/>
          </a:xfrm>
          <a:prstGeom prst="rect">
            <a:avLst/>
          </a:prstGeom>
          <a:noFill/>
          <a:ln>
            <a:noFill/>
          </a:ln>
        </p:spPr>
      </p:pic>
      <p:sp>
        <p:nvSpPr>
          <p:cNvPr id="4" name="文本框 3"/>
          <p:cNvSpPr txBox="1"/>
          <p:nvPr/>
        </p:nvSpPr>
        <p:spPr>
          <a:xfrm>
            <a:off x="3557270" y="5480050"/>
            <a:ext cx="2029460" cy="368300"/>
          </a:xfrm>
          <a:prstGeom prst="rect">
            <a:avLst/>
          </a:prstGeom>
          <a:noFill/>
        </p:spPr>
        <p:txBody>
          <a:bodyPr wrap="none" rtlCol="0" anchor="t">
            <a:spAutoFit/>
          </a:bodyPr>
          <a:p>
            <a:r>
              <a:rPr lang="zh-CN" altLang="en-US" dirty="0">
                <a:solidFill>
                  <a:schemeClr val="tx1"/>
                </a:solidFill>
                <a:latin typeface="等线" panose="02010600030101010101" charset="-122"/>
                <a:ea typeface="等线" panose="02010600030101010101" charset="-122"/>
                <a:cs typeface="等线" panose="02010600030101010101" charset="-122"/>
                <a:sym typeface="+mn-ea"/>
              </a:rPr>
              <a:t>图5.10</a:t>
            </a:r>
            <a:r>
              <a:rPr lang="en-US" altLang="zh-CN" dirty="0">
                <a:solidFill>
                  <a:schemeClr val="tx1"/>
                </a:solidFill>
                <a:latin typeface="等线" panose="02010600030101010101" charset="-122"/>
                <a:ea typeface="等线" panose="02010600030101010101" charset="-122"/>
                <a:cs typeface="等线" panose="02010600030101010101" charset="-122"/>
                <a:sym typeface="+mn-ea"/>
              </a:rPr>
              <a:t> </a:t>
            </a:r>
            <a:r>
              <a:rPr lang="zh-CN" altLang="en-US" dirty="0">
                <a:solidFill>
                  <a:schemeClr val="tx1"/>
                </a:solidFill>
                <a:latin typeface="等线" panose="02010600030101010101" charset="-122"/>
                <a:ea typeface="等线" panose="02010600030101010101" charset="-122"/>
                <a:cs typeface="等线" panose="02010600030101010101" charset="-122"/>
                <a:sym typeface="+mn-ea"/>
              </a:rPr>
              <a:t>简单多继承</a:t>
            </a:r>
            <a:endParaRPr lang="zh-CN" altLang="en-US" dirty="0">
              <a:solidFill>
                <a:schemeClr val="tx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5.1.5 多继承（Multi Inheritance）</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例如，图5.1</a:t>
            </a: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1</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 给出了一个重复</a:t>
            </a:r>
            <a:r>
              <a:rPr lang="zh-CN" altLang="en-US" sz="2000" dirty="0">
                <a:solidFill>
                  <a:srgbClr val="FF0000"/>
                </a:solidFill>
                <a:latin typeface="等线" panose="02010600030101010101" charset="-122"/>
                <a:ea typeface="等线" panose="02010600030101010101" charset="-122"/>
                <a:cs typeface="等线" panose="02010600030101010101" charset="-122"/>
                <a:sym typeface="+mn-ea"/>
              </a:rPr>
              <a:t>继承</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的例子，这个类图中，高级账户（DeluxueAccount）重复继承了Account的属性和方法。</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文本框 3"/>
          <p:cNvSpPr txBox="1"/>
          <p:nvPr/>
        </p:nvSpPr>
        <p:spPr>
          <a:xfrm>
            <a:off x="3557270" y="5930900"/>
            <a:ext cx="2029460" cy="368300"/>
          </a:xfrm>
          <a:prstGeom prst="rect">
            <a:avLst/>
          </a:prstGeom>
          <a:noFill/>
        </p:spPr>
        <p:txBody>
          <a:bodyPr wrap="none" rtlCol="0" anchor="t">
            <a:spAutoFit/>
          </a:bodyPr>
          <a:p>
            <a:r>
              <a:rPr lang="zh-CN" altLang="en-US" dirty="0">
                <a:solidFill>
                  <a:schemeClr val="tx1"/>
                </a:solidFill>
                <a:latin typeface="等线" panose="02010600030101010101" charset="-122"/>
                <a:ea typeface="等线" panose="02010600030101010101" charset="-122"/>
                <a:cs typeface="等线" panose="02010600030101010101" charset="-122"/>
                <a:sym typeface="+mn-ea"/>
              </a:rPr>
              <a:t>图5.1</a:t>
            </a:r>
            <a:r>
              <a:rPr lang="en-US" altLang="zh-CN" dirty="0">
                <a:solidFill>
                  <a:schemeClr val="tx1"/>
                </a:solidFill>
                <a:latin typeface="等线" panose="02010600030101010101" charset="-122"/>
                <a:ea typeface="等线" panose="02010600030101010101" charset="-122"/>
                <a:cs typeface="等线" panose="02010600030101010101" charset="-122"/>
                <a:sym typeface="+mn-ea"/>
              </a:rPr>
              <a:t>1 </a:t>
            </a:r>
            <a:r>
              <a:rPr lang="zh-CN" altLang="en-US" dirty="0">
                <a:solidFill>
                  <a:schemeClr val="tx1"/>
                </a:solidFill>
                <a:latin typeface="等线" panose="02010600030101010101" charset="-122"/>
                <a:ea typeface="等线" panose="02010600030101010101" charset="-122"/>
                <a:cs typeface="等线" panose="02010600030101010101" charset="-122"/>
                <a:sym typeface="+mn-ea"/>
              </a:rPr>
              <a:t>重复多继承</a:t>
            </a:r>
            <a:endParaRPr lang="zh-CN" altLang="en-US" dirty="0">
              <a:solidFill>
                <a:schemeClr val="tx1"/>
              </a:solidFill>
              <a:latin typeface="等线" panose="02010600030101010101" charset="-122"/>
              <a:ea typeface="等线" panose="02010600030101010101" charset="-122"/>
              <a:cs typeface="等线" panose="02010600030101010101" charset="-122"/>
              <a:sym typeface="+mn-ea"/>
            </a:endParaRPr>
          </a:p>
        </p:txBody>
      </p:sp>
      <p:pic>
        <p:nvPicPr>
          <p:cNvPr id="54" name="图片 387"/>
          <p:cNvPicPr>
            <a:picLocks noChangeAspect="1" noChangeArrowheads="1"/>
          </p:cNvPicPr>
          <p:nvPr/>
        </p:nvPicPr>
        <p:blipFill>
          <a:blip r:embed="rId4">
            <a:extLst>
              <a:ext uri="{28A0092B-C50C-407E-A947-70E740481C1C}">
                <a14:useLocalDpi xmlns:a14="http://schemas.microsoft.com/office/drawing/2010/main" val="0"/>
              </a:ext>
            </a:extLst>
          </a:blip>
          <a:srcRect l="2731" t="11806" r="2208" b="4704"/>
          <a:stretch>
            <a:fillRect/>
          </a:stretch>
        </p:blipFill>
        <p:spPr>
          <a:xfrm>
            <a:off x="890270" y="3041015"/>
            <a:ext cx="7625080" cy="2549525"/>
          </a:xfrm>
          <a:prstGeom prst="rect">
            <a:avLst/>
          </a:prstGeom>
          <a:noFill/>
          <a:ln>
            <a:noFill/>
          </a:ln>
        </p:spPr>
      </p:pic>
      <p:sp>
        <p:nvSpPr>
          <p:cNvPr id="5" name="圆角矩形标注 4"/>
          <p:cNvSpPr/>
          <p:nvPr/>
        </p:nvSpPr>
        <p:spPr>
          <a:xfrm>
            <a:off x="408305" y="4686935"/>
            <a:ext cx="3678555" cy="1612265"/>
          </a:xfrm>
          <a:prstGeom prst="wedgeRoundRectCallout">
            <a:avLst>
              <a:gd name="adj1" fmla="val 31322"/>
              <a:gd name="adj2" fmla="val -769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b="1">
                <a:latin typeface="等线" panose="02010600030101010101" charset="-122"/>
                <a:ea typeface="等线" panose="02010600030101010101" charset="-122"/>
              </a:rPr>
              <a:t>这个多继承中，不仅要解决高级账户中，支票账户类和利息账户的名字冲突问题。还需要解决高级账户，从账户类重复继承的问题。</a:t>
            </a:r>
            <a:endParaRPr lang="zh-CN" altLang="en-US" b="1">
              <a:latin typeface="等线" panose="02010600030101010101" charset="-122"/>
              <a:ea typeface="等线" panose="02010600030101010101" charset="-122"/>
            </a:endParaRPr>
          </a:p>
        </p:txBody>
      </p:sp>
      <p:sp>
        <p:nvSpPr>
          <p:cNvPr id="8" name="日期占位符 7"/>
          <p:cNvSpPr>
            <a:spLocks noGrp="1"/>
          </p:cNvSpPr>
          <p:nvPr>
            <p:ph type="dt" sz="half" idx="10"/>
          </p:nvPr>
        </p:nvSpPr>
        <p:spPr/>
        <p:txBody>
          <a:bodyPr/>
          <a:p>
            <a:r>
              <a:rPr lang="zh-CN" altLang="en-US" smtClean="0"/>
              <a:t>2022年7月</a:t>
            </a:r>
            <a:endParaRPr lang="zh-CN" altLang="en-US"/>
          </a:p>
        </p:txBody>
      </p:sp>
      <p:sp>
        <p:nvSpPr>
          <p:cNvPr id="9" name="灯片编号占位符 8"/>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5.1.6 混入技术（Mixin Techniques）</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015" y="183705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混入技术</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是一种以某种方式是给某个类增加新的功能的技术。混入的方式可以通过继承或组合两种方式实现。</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1800" b="0" dirty="0">
                <a:solidFill>
                  <a:schemeClr val="dk1"/>
                </a:solidFill>
                <a:latin typeface="等线" panose="02010600030101010101" charset="-122"/>
                <a:ea typeface="等线" panose="02010600030101010101" charset="-122"/>
                <a:cs typeface="等线" panose="02010600030101010101" charset="-122"/>
                <a:sym typeface="+mn-ea"/>
              </a:rPr>
              <a:t>图5.12</a:t>
            </a:r>
            <a:r>
              <a:rPr lang="en-US" altLang="zh-CN" sz="1800" b="0" dirty="0">
                <a:solidFill>
                  <a:schemeClr val="dk1"/>
                </a:solidFill>
                <a:latin typeface="等线" panose="02010600030101010101" charset="-122"/>
                <a:ea typeface="等线" panose="02010600030101010101" charset="-122"/>
                <a:cs typeface="等线" panose="02010600030101010101" charset="-122"/>
                <a:sym typeface="+mn-ea"/>
              </a:rPr>
              <a:t> </a:t>
            </a:r>
            <a:r>
              <a:rPr lang="zh-CN" altLang="en-US" sz="1800" b="0" dirty="0">
                <a:solidFill>
                  <a:schemeClr val="dk1"/>
                </a:solidFill>
                <a:latin typeface="等线" panose="02010600030101010101" charset="-122"/>
                <a:ea typeface="等线" panose="02010600030101010101" charset="-122"/>
                <a:cs typeface="等线" panose="02010600030101010101" charset="-122"/>
                <a:sym typeface="+mn-ea"/>
              </a:rPr>
              <a:t>描述了</a:t>
            </a:r>
            <a:r>
              <a:rPr lang="zh-CN" altLang="en-US" sz="1800" dirty="0">
                <a:solidFill>
                  <a:schemeClr val="dk1"/>
                </a:solidFill>
                <a:latin typeface="等线" panose="02010600030101010101" charset="-122"/>
                <a:ea typeface="等线" panose="02010600030101010101" charset="-122"/>
                <a:cs typeface="等线" panose="02010600030101010101" charset="-122"/>
                <a:sym typeface="+mn-ea"/>
              </a:rPr>
              <a:t>用继承方式实现的混入</a:t>
            </a:r>
            <a:r>
              <a:rPr lang="zh-CN" altLang="en-US" sz="1800" b="0" dirty="0">
                <a:solidFill>
                  <a:schemeClr val="dk1"/>
                </a:solidFill>
                <a:latin typeface="等线" panose="02010600030101010101" charset="-122"/>
                <a:ea typeface="等线" panose="02010600030101010101" charset="-122"/>
                <a:cs typeface="等线" panose="02010600030101010101" charset="-122"/>
                <a:sym typeface="+mn-ea"/>
              </a:rPr>
              <a:t>。(a)描述混入的意图。图（b）给出了以继承方式实现的混入。</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pic>
        <p:nvPicPr>
          <p:cNvPr id="55" name="图片 388"/>
          <p:cNvPicPr>
            <a:picLocks noChangeAspect="1" noChangeArrowheads="1"/>
          </p:cNvPicPr>
          <p:nvPr/>
        </p:nvPicPr>
        <p:blipFill>
          <a:blip r:embed="rId4">
            <a:extLst>
              <a:ext uri="{28A0092B-C50C-407E-A947-70E740481C1C}">
                <a14:useLocalDpi xmlns:a14="http://schemas.microsoft.com/office/drawing/2010/main" val="0"/>
              </a:ext>
            </a:extLst>
          </a:blip>
          <a:srcRect l="2559" t="11809" r="1720" b="11963"/>
          <a:stretch>
            <a:fillRect/>
          </a:stretch>
        </p:blipFill>
        <p:spPr>
          <a:xfrm>
            <a:off x="1381760" y="3855720"/>
            <a:ext cx="6379845" cy="1876425"/>
          </a:xfrm>
          <a:prstGeom prst="rect">
            <a:avLst/>
          </a:prstGeom>
          <a:noFill/>
          <a:ln>
            <a:noFill/>
          </a:ln>
        </p:spPr>
      </p:pic>
      <p:sp>
        <p:nvSpPr>
          <p:cNvPr id="100" name="文本框 99"/>
          <p:cNvSpPr txBox="1"/>
          <p:nvPr/>
        </p:nvSpPr>
        <p:spPr>
          <a:xfrm>
            <a:off x="1850390" y="6042660"/>
            <a:ext cx="5080000" cy="368300"/>
          </a:xfrm>
          <a:prstGeom prst="rect">
            <a:avLst/>
          </a:prstGeom>
          <a:noFill/>
          <a:ln w="9525">
            <a:noFill/>
          </a:ln>
        </p:spPr>
        <p:txBody>
          <a:bodyPr>
            <a:spAutoFit/>
          </a:bodyPr>
          <a:p>
            <a:pPr indent="1270" algn="ctr"/>
            <a:r>
              <a:rPr lang="zh-CN" b="0">
                <a:latin typeface="等线" panose="02010600030101010101" charset="-122"/>
                <a:ea typeface="等线" panose="02010600030101010101" charset="-122"/>
                <a:cs typeface="等线" panose="02010600030101010101" charset="-122"/>
              </a:rPr>
              <a:t>图</a:t>
            </a:r>
            <a:r>
              <a:rPr lang="en-US" b="0">
                <a:latin typeface="等线" panose="02010600030101010101" charset="-122"/>
                <a:ea typeface="等线" panose="02010600030101010101" charset="-122"/>
                <a:cs typeface="等线" panose="02010600030101010101" charset="-122"/>
              </a:rPr>
              <a:t>5.12  </a:t>
            </a:r>
            <a:r>
              <a:rPr lang="zh-CN" b="0">
                <a:latin typeface="等线" panose="02010600030101010101" charset="-122"/>
                <a:ea typeface="等线" panose="02010600030101010101" charset="-122"/>
                <a:cs typeface="等线" panose="02010600030101010101" charset="-122"/>
              </a:rPr>
              <a:t>通过继承实现的混入技术</a:t>
            </a:r>
            <a:endParaRPr lang="zh-CN" altLang="en-US" b="0">
              <a:latin typeface="等线" panose="02010600030101010101" charset="-122"/>
              <a:ea typeface="等线" panose="02010600030101010101" charset="-122"/>
              <a:cs typeface="等线" panose="02010600030101010101" charset="-122"/>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5.1.6 混入技术（Mixin Techniques）</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如果一个类已经拥有了它自己的基类，那么新的混入将导致一个多继承的设计。这个实现使得具体类的实例分别以混入者（Mixin）的身份或者原角色（Abstract）的身份出现在不同的场景之中，并承担着不同的系统责任。</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5.1.6 混入技术（Mixin Techniques）</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3705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对于图5.1</a:t>
            </a: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1</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 给出的设计可以简化为如下设计。</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pic>
        <p:nvPicPr>
          <p:cNvPr id="56" name="图片 392"/>
          <p:cNvPicPr>
            <a:picLocks noChangeAspect="1" noChangeArrowheads="1"/>
          </p:cNvPicPr>
          <p:nvPr/>
        </p:nvPicPr>
        <p:blipFill>
          <a:blip r:embed="rId4">
            <a:extLst>
              <a:ext uri="{28A0092B-C50C-407E-A947-70E740481C1C}">
                <a14:useLocalDpi xmlns:a14="http://schemas.microsoft.com/office/drawing/2010/main" val="0"/>
              </a:ext>
            </a:extLst>
          </a:blip>
          <a:srcRect l="3004" t="10298" r="3834" b="7291"/>
          <a:stretch>
            <a:fillRect/>
          </a:stretch>
        </p:blipFill>
        <p:spPr>
          <a:xfrm>
            <a:off x="1404620" y="2403475"/>
            <a:ext cx="6334760" cy="2454275"/>
          </a:xfrm>
          <a:prstGeom prst="rect">
            <a:avLst/>
          </a:prstGeom>
          <a:noFill/>
          <a:ln>
            <a:noFill/>
          </a:ln>
        </p:spPr>
      </p:pic>
      <p:sp>
        <p:nvSpPr>
          <p:cNvPr id="100" name="文本框 99"/>
          <p:cNvSpPr txBox="1"/>
          <p:nvPr/>
        </p:nvSpPr>
        <p:spPr>
          <a:xfrm>
            <a:off x="628650" y="4919980"/>
            <a:ext cx="7887970" cy="1476375"/>
          </a:xfrm>
          <a:prstGeom prst="rect">
            <a:avLst/>
          </a:prstGeom>
          <a:noFill/>
          <a:ln w="9525">
            <a:noFill/>
          </a:ln>
        </p:spPr>
        <p:txBody>
          <a:bodyPr wrap="square">
            <a:spAutoFit/>
          </a:bodyPr>
          <a:p>
            <a:pPr indent="0" algn="l">
              <a:lnSpc>
                <a:spcPct val="150000"/>
              </a:lnSpc>
            </a:pPr>
            <a:r>
              <a:rPr lang="zh-CN" sz="2000" b="0">
                <a:latin typeface="等线" panose="02010600030101010101" charset="-122"/>
                <a:ea typeface="等线" panose="02010600030101010101" charset="-122"/>
                <a:cs typeface="等线" panose="02010600030101010101" charset="-122"/>
              </a:rPr>
              <a:t>这个设计取消原有的</a:t>
            </a:r>
            <a:r>
              <a:rPr lang="en-US" sz="2000" b="0">
                <a:latin typeface="等线" panose="02010600030101010101" charset="-122"/>
                <a:ea typeface="等线" panose="02010600030101010101" charset="-122"/>
                <a:cs typeface="等线" panose="02010600030101010101" charset="-122"/>
              </a:rPr>
              <a:t>Cheque Account</a:t>
            </a:r>
            <a:r>
              <a:rPr lang="zh-CN" sz="2000" b="0">
                <a:latin typeface="等线" panose="02010600030101010101" charset="-122"/>
                <a:ea typeface="等线" panose="02010600030101010101" charset="-122"/>
                <a:cs typeface="等线" panose="02010600030101010101" charset="-122"/>
              </a:rPr>
              <a:t>和</a:t>
            </a:r>
            <a:r>
              <a:rPr lang="en-US" sz="2000" b="0">
                <a:latin typeface="等线" panose="02010600030101010101" charset="-122"/>
                <a:ea typeface="等线" panose="02010600030101010101" charset="-122"/>
                <a:cs typeface="等线" panose="02010600030101010101" charset="-122"/>
              </a:rPr>
              <a:t>Interest Account</a:t>
            </a:r>
            <a:r>
              <a:rPr lang="zh-CN" sz="2000" b="0">
                <a:latin typeface="等线" panose="02010600030101010101" charset="-122"/>
                <a:ea typeface="等线" panose="02010600030101010101" charset="-122"/>
                <a:cs typeface="等线" panose="02010600030101010101" charset="-122"/>
              </a:rPr>
              <a:t>，取而代之的是增加了一个</a:t>
            </a:r>
            <a:r>
              <a:rPr lang="en-US" sz="2000" b="0">
                <a:latin typeface="等线" panose="02010600030101010101" charset="-122"/>
                <a:ea typeface="等线" panose="02010600030101010101" charset="-122"/>
                <a:cs typeface="等线" panose="02010600030101010101" charset="-122"/>
              </a:rPr>
              <a:t>CheckBook</a:t>
            </a:r>
            <a:r>
              <a:rPr lang="zh-CN" sz="2000" b="0">
                <a:latin typeface="等线" panose="02010600030101010101" charset="-122"/>
                <a:ea typeface="等线" panose="02010600030101010101" charset="-122"/>
                <a:cs typeface="等线" panose="02010600030101010101" charset="-122"/>
              </a:rPr>
              <a:t>和</a:t>
            </a:r>
            <a:r>
              <a:rPr lang="en-US" sz="2000" b="0">
                <a:latin typeface="等线" panose="02010600030101010101" charset="-122"/>
                <a:ea typeface="等线" panose="02010600030101010101" charset="-122"/>
                <a:cs typeface="等线" panose="02010600030101010101" charset="-122"/>
              </a:rPr>
              <a:t>Interest</a:t>
            </a:r>
            <a:r>
              <a:rPr lang="zh-CN" sz="2000" b="0">
                <a:latin typeface="等线" panose="02010600030101010101" charset="-122"/>
                <a:ea typeface="等线" panose="02010600030101010101" charset="-122"/>
                <a:cs typeface="等线" panose="02010600030101010101" charset="-122"/>
              </a:rPr>
              <a:t>作为混入类，并把这两个类通过继承的方式混入到需要使用其功能的账户中。</a:t>
            </a:r>
            <a:endParaRPr lang="zh-CN" altLang="en-US" sz="2000" b="0">
              <a:latin typeface="等线" panose="02010600030101010101" charset="-122"/>
              <a:ea typeface="等线" panose="02010600030101010101" charset="-122"/>
              <a:cs typeface="等线" panose="02010600030101010101" charset="-122"/>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5.1.5 混入技术（Mixin Techniques）</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类似地，可以给出以组合方式实现这个相同的混入。</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pic>
        <p:nvPicPr>
          <p:cNvPr id="4" name="图片 3"/>
          <p:cNvPicPr>
            <a:picLocks noChangeAspect="1"/>
          </p:cNvPicPr>
          <p:nvPr/>
        </p:nvPicPr>
        <p:blipFill>
          <a:blip r:embed="rId4"/>
          <a:srcRect l="3153" t="11256" r="2360" b="4672"/>
          <a:stretch>
            <a:fillRect/>
          </a:stretch>
        </p:blipFill>
        <p:spPr>
          <a:xfrm>
            <a:off x="1059815" y="2663825"/>
            <a:ext cx="7128510" cy="2570480"/>
          </a:xfrm>
          <a:prstGeom prst="rect">
            <a:avLst/>
          </a:prstGeom>
        </p:spPr>
      </p:pic>
      <p:sp>
        <p:nvSpPr>
          <p:cNvPr id="5" name="文本框 4"/>
          <p:cNvSpPr txBox="1"/>
          <p:nvPr/>
        </p:nvSpPr>
        <p:spPr>
          <a:xfrm>
            <a:off x="2329815" y="5721350"/>
            <a:ext cx="3858260" cy="368300"/>
          </a:xfrm>
          <a:prstGeom prst="rect">
            <a:avLst/>
          </a:prstGeom>
          <a:noFill/>
        </p:spPr>
        <p:txBody>
          <a:bodyPr wrap="none" rtlCol="0" anchor="t">
            <a:spAutoFit/>
          </a:bodyPr>
          <a:p>
            <a:pPr algn="l"/>
            <a:r>
              <a:rPr dirty="0">
                <a:solidFill>
                  <a:schemeClr val="dk1"/>
                </a:solidFill>
                <a:latin typeface="等线" panose="02010600030101010101" charset="-122"/>
                <a:ea typeface="等线" panose="02010600030101010101" charset="-122"/>
                <a:cs typeface="等线" panose="02010600030101010101" charset="-122"/>
                <a:sym typeface="+mn-ea"/>
              </a:rPr>
              <a:t>图5.14 通过聚合方式实现的混入技术</a:t>
            </a:r>
            <a:endParaRPr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8" name="圆角矩形标注 7"/>
          <p:cNvSpPr/>
          <p:nvPr/>
        </p:nvSpPr>
        <p:spPr>
          <a:xfrm>
            <a:off x="3985260" y="1316355"/>
            <a:ext cx="4837430" cy="1101725"/>
          </a:xfrm>
          <a:prstGeom prst="wedgeRoundRectCallout">
            <a:avLst>
              <a:gd name="adj1" fmla="val 21708"/>
              <a:gd name="adj2" fmla="val -470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lnSpc>
                <a:spcPct val="150000"/>
              </a:lnSpc>
            </a:pPr>
            <a:r>
              <a:rPr lang="zh-CN" altLang="en-US" sz="2000" b="1">
                <a:latin typeface="等线" panose="02010600030101010101" charset="-122"/>
                <a:ea typeface="等线" panose="02010600030101010101" charset="-122"/>
              </a:rPr>
              <a:t>思考题：通过聚合或继承实现的混入技术有哪些不同，它们是等价的设计吗？</a:t>
            </a:r>
            <a:endParaRPr lang="zh-CN" altLang="en-US" sz="2000" b="1">
              <a:latin typeface="等线" panose="02010600030101010101" charset="-122"/>
              <a:ea typeface="等线" panose="02010600030101010101" charset="-122"/>
            </a:endParaRPr>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
        <p:nvSpPr>
          <p:cNvPr id="11" name="页脚占位符 10"/>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5.1.6 模板类（Template Class）</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模板类是一种使用模板参数的类，很多现代程序设计语言（如C++、java、C#等）均提供了模板类机制，其意义在于定义了一个模板类就相当于定义了一个类族。</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使用模板类时，可以先对模板类进行实例化，即将模板类中的形式参数装订成特定的实际参数，从而得到一个可以像普通的类一样使用的具体类。</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5.1.6 模板类（Template Class）</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例如，下列的C++代码定义了一个模板类Stack。</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lnSpc>
                <a:spcPct val="100000"/>
              </a:lnSpc>
              <a:spcBef>
                <a:spcPts val="300"/>
              </a:spcBef>
              <a:spcAft>
                <a:spcPts val="0"/>
              </a:spcAft>
              <a:buClrTx/>
              <a:buSzTx/>
            </a:pPr>
            <a:r>
              <a:rPr lang="zh-CN" altLang="en-US" sz="1800" b="0" dirty="0">
                <a:solidFill>
                  <a:schemeClr val="dk1"/>
                </a:solidFill>
                <a:latin typeface="等线" panose="02010600030101010101" charset="-122"/>
                <a:ea typeface="等线" panose="02010600030101010101" charset="-122"/>
                <a:cs typeface="等线" panose="02010600030101010101" charset="-122"/>
                <a:sym typeface="+mn-ea"/>
              </a:rPr>
              <a:t>Template &lt;class T, int MAXSIZE&gt;class Stack{</a:t>
            </a:r>
            <a:endParaRPr lang="zh-CN" altLang="en-US" sz="18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lnSpc>
                <a:spcPct val="100000"/>
              </a:lnSpc>
              <a:spcBef>
                <a:spcPts val="300"/>
              </a:spcBef>
              <a:spcAft>
                <a:spcPts val="0"/>
              </a:spcAft>
              <a:buClrTx/>
              <a:buSzTx/>
            </a:pPr>
            <a:r>
              <a:rPr lang="zh-CN" altLang="en-US" sz="1800" b="0" dirty="0">
                <a:solidFill>
                  <a:schemeClr val="dk1"/>
                </a:solidFill>
                <a:latin typeface="等线" panose="02010600030101010101" charset="-122"/>
                <a:ea typeface="等线" panose="02010600030101010101" charset="-122"/>
                <a:cs typeface="等线" panose="02010600030101010101" charset="-122"/>
                <a:sym typeface="+mn-ea"/>
              </a:rPr>
              <a:t>//MAXSIZE由用户创建对象时自行设置</a:t>
            </a:r>
            <a:endParaRPr lang="zh-CN" altLang="en-US" sz="18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lnSpc>
                <a:spcPct val="100000"/>
              </a:lnSpc>
              <a:spcBef>
                <a:spcPts val="300"/>
              </a:spcBef>
              <a:spcAft>
                <a:spcPts val="0"/>
              </a:spcAft>
              <a:buClrTx/>
              <a:buSzTx/>
            </a:pPr>
            <a:r>
              <a:rPr lang="zh-CN" altLang="en-US" sz="1800" b="0" dirty="0">
                <a:solidFill>
                  <a:schemeClr val="dk1"/>
                </a:solidFill>
                <a:latin typeface="等线" panose="02010600030101010101" charset="-122"/>
                <a:ea typeface="等线" panose="02010600030101010101" charset="-122"/>
                <a:cs typeface="等线" panose="02010600030101010101" charset="-122"/>
                <a:sym typeface="+mn-ea"/>
              </a:rPr>
              <a:t>private:</a:t>
            </a:r>
            <a:endParaRPr lang="zh-CN" altLang="en-US" sz="1800" b="0" dirty="0">
              <a:solidFill>
                <a:schemeClr val="dk1"/>
              </a:solidFill>
              <a:latin typeface="等线" panose="02010600030101010101" charset="-122"/>
              <a:ea typeface="等线" panose="02010600030101010101" charset="-122"/>
              <a:cs typeface="等线" panose="02010600030101010101" charset="-122"/>
              <a:sym typeface="+mn-ea"/>
            </a:endParaRPr>
          </a:p>
          <a:p>
            <a:pPr lvl="2" algn="l">
              <a:lnSpc>
                <a:spcPct val="100000"/>
              </a:lnSpc>
              <a:spcBef>
                <a:spcPts val="300"/>
              </a:spcBef>
              <a:spcAft>
                <a:spcPts val="0"/>
              </a:spcAft>
              <a:buClrTx/>
              <a:buSzTx/>
            </a:pPr>
            <a:r>
              <a:rPr lang="zh-CN" altLang="en-US" sz="1800" b="0" dirty="0">
                <a:solidFill>
                  <a:schemeClr val="dk1"/>
                </a:solidFill>
                <a:latin typeface="等线" panose="02010600030101010101" charset="-122"/>
                <a:ea typeface="等线" panose="02010600030101010101" charset="-122"/>
                <a:cs typeface="等线" panose="02010600030101010101" charset="-122"/>
                <a:sym typeface="+mn-ea"/>
              </a:rPr>
              <a:t>T elems[MAXSIZE];    // 包含元素的数组</a:t>
            </a:r>
            <a:endParaRPr lang="zh-CN" altLang="en-US" sz="1800" b="0" dirty="0">
              <a:solidFill>
                <a:schemeClr val="dk1"/>
              </a:solidFill>
              <a:latin typeface="等线" panose="02010600030101010101" charset="-122"/>
              <a:ea typeface="等线" panose="02010600030101010101" charset="-122"/>
              <a:cs typeface="等线" panose="02010600030101010101" charset="-122"/>
              <a:sym typeface="+mn-ea"/>
            </a:endParaRPr>
          </a:p>
          <a:p>
            <a:pPr lvl="2" algn="l">
              <a:lnSpc>
                <a:spcPct val="100000"/>
              </a:lnSpc>
              <a:spcBef>
                <a:spcPts val="300"/>
              </a:spcBef>
              <a:spcAft>
                <a:spcPts val="0"/>
              </a:spcAft>
              <a:buClrTx/>
              <a:buSzTx/>
            </a:pPr>
            <a:r>
              <a:rPr lang="zh-CN" altLang="en-US" sz="1800" b="0" dirty="0">
                <a:solidFill>
                  <a:schemeClr val="dk1"/>
                </a:solidFill>
                <a:latin typeface="等线" panose="02010600030101010101" charset="-122"/>
                <a:ea typeface="等线" panose="02010600030101010101" charset="-122"/>
                <a:cs typeface="等线" panose="02010600030101010101" charset="-122"/>
                <a:sym typeface="+mn-ea"/>
              </a:rPr>
              <a:t>int numElems;          //元素的当前总个数</a:t>
            </a:r>
            <a:endParaRPr lang="zh-CN" altLang="en-US" sz="18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lnSpc>
                <a:spcPct val="100000"/>
              </a:lnSpc>
              <a:spcBef>
                <a:spcPts val="300"/>
              </a:spcBef>
              <a:spcAft>
                <a:spcPts val="0"/>
              </a:spcAft>
              <a:buClrTx/>
              <a:buSzTx/>
            </a:pPr>
            <a:r>
              <a:rPr lang="zh-CN" altLang="en-US" sz="1800" b="0" dirty="0">
                <a:solidFill>
                  <a:schemeClr val="dk1"/>
                </a:solidFill>
                <a:latin typeface="等线" panose="02010600030101010101" charset="-122"/>
                <a:ea typeface="等线" panose="02010600030101010101" charset="-122"/>
                <a:cs typeface="等线" panose="02010600030101010101" charset="-122"/>
                <a:sym typeface="+mn-ea"/>
              </a:rPr>
              <a:t>public:</a:t>
            </a:r>
            <a:endParaRPr lang="zh-CN" altLang="en-US" sz="1800" b="0" dirty="0">
              <a:solidFill>
                <a:schemeClr val="dk1"/>
              </a:solidFill>
              <a:latin typeface="等线" panose="02010600030101010101" charset="-122"/>
              <a:ea typeface="等线" panose="02010600030101010101" charset="-122"/>
              <a:cs typeface="等线" panose="02010600030101010101" charset="-122"/>
              <a:sym typeface="+mn-ea"/>
            </a:endParaRPr>
          </a:p>
          <a:p>
            <a:pPr lvl="2" algn="l">
              <a:lnSpc>
                <a:spcPct val="100000"/>
              </a:lnSpc>
              <a:spcBef>
                <a:spcPts val="300"/>
              </a:spcBef>
              <a:spcAft>
                <a:spcPts val="0"/>
              </a:spcAft>
              <a:buClrTx/>
              <a:buSzTx/>
            </a:pPr>
            <a:r>
              <a:rPr lang="zh-CN" altLang="en-US" sz="1800" b="0" dirty="0">
                <a:solidFill>
                  <a:schemeClr val="dk1"/>
                </a:solidFill>
                <a:latin typeface="等线" panose="02010600030101010101" charset="-122"/>
                <a:ea typeface="等线" panose="02010600030101010101" charset="-122"/>
                <a:cs typeface="等线" panose="02010600030101010101" charset="-122"/>
                <a:sym typeface="+mn-ea"/>
              </a:rPr>
              <a:t>Stack();               //构造函数</a:t>
            </a:r>
            <a:endParaRPr lang="zh-CN" altLang="en-US" sz="1800" b="0" dirty="0">
              <a:solidFill>
                <a:schemeClr val="dk1"/>
              </a:solidFill>
              <a:latin typeface="等线" panose="02010600030101010101" charset="-122"/>
              <a:ea typeface="等线" panose="02010600030101010101" charset="-122"/>
              <a:cs typeface="等线" panose="02010600030101010101" charset="-122"/>
              <a:sym typeface="+mn-ea"/>
            </a:endParaRPr>
          </a:p>
          <a:p>
            <a:pPr lvl="2" algn="l">
              <a:lnSpc>
                <a:spcPct val="100000"/>
              </a:lnSpc>
              <a:spcBef>
                <a:spcPts val="300"/>
              </a:spcBef>
              <a:spcAft>
                <a:spcPts val="0"/>
              </a:spcAft>
              <a:buClrTx/>
              <a:buSzTx/>
            </a:pPr>
            <a:r>
              <a:rPr lang="zh-CN" altLang="en-US" sz="1800" b="0" dirty="0">
                <a:solidFill>
                  <a:schemeClr val="dk1"/>
                </a:solidFill>
                <a:latin typeface="等线" panose="02010600030101010101" charset="-122"/>
                <a:ea typeface="等线" panose="02010600030101010101" charset="-122"/>
                <a:cs typeface="等线" panose="02010600030101010101" charset="-122"/>
                <a:sym typeface="+mn-ea"/>
              </a:rPr>
              <a:t>void push(T const&amp;);    //压入元素</a:t>
            </a:r>
            <a:endParaRPr lang="zh-CN" altLang="en-US" sz="1800" b="0" dirty="0">
              <a:solidFill>
                <a:schemeClr val="dk1"/>
              </a:solidFill>
              <a:latin typeface="等线" panose="02010600030101010101" charset="-122"/>
              <a:ea typeface="等线" panose="02010600030101010101" charset="-122"/>
              <a:cs typeface="等线" panose="02010600030101010101" charset="-122"/>
              <a:sym typeface="+mn-ea"/>
            </a:endParaRPr>
          </a:p>
          <a:p>
            <a:pPr lvl="2" algn="l">
              <a:lnSpc>
                <a:spcPct val="100000"/>
              </a:lnSpc>
              <a:spcBef>
                <a:spcPts val="300"/>
              </a:spcBef>
              <a:spcAft>
                <a:spcPts val="0"/>
              </a:spcAft>
              <a:buClrTx/>
              <a:buSzTx/>
            </a:pPr>
            <a:r>
              <a:rPr lang="zh-CN" altLang="en-US" sz="1800" b="0" dirty="0">
                <a:solidFill>
                  <a:schemeClr val="dk1"/>
                </a:solidFill>
                <a:latin typeface="等线" panose="02010600030101010101" charset="-122"/>
                <a:ea typeface="等线" panose="02010600030101010101" charset="-122"/>
                <a:cs typeface="等线" panose="02010600030101010101" charset="-122"/>
                <a:sym typeface="+mn-ea"/>
              </a:rPr>
              <a:t>void pop();        //弹出元素</a:t>
            </a:r>
            <a:endParaRPr lang="zh-CN" altLang="en-US" sz="1800" b="0" dirty="0">
              <a:solidFill>
                <a:schemeClr val="dk1"/>
              </a:solidFill>
              <a:latin typeface="等线" panose="02010600030101010101" charset="-122"/>
              <a:ea typeface="等线" panose="02010600030101010101" charset="-122"/>
              <a:cs typeface="等线" panose="02010600030101010101" charset="-122"/>
              <a:sym typeface="+mn-ea"/>
            </a:endParaRPr>
          </a:p>
          <a:p>
            <a:pPr lvl="2" algn="l">
              <a:lnSpc>
                <a:spcPct val="100000"/>
              </a:lnSpc>
              <a:spcBef>
                <a:spcPts val="300"/>
              </a:spcBef>
              <a:spcAft>
                <a:spcPts val="0"/>
              </a:spcAft>
              <a:buClrTx/>
              <a:buSzTx/>
            </a:pPr>
            <a:r>
              <a:rPr lang="zh-CN" altLang="en-US" sz="1800" b="0" dirty="0">
                <a:solidFill>
                  <a:schemeClr val="dk1"/>
                </a:solidFill>
                <a:latin typeface="等线" panose="02010600030101010101" charset="-122"/>
                <a:ea typeface="等线" panose="02010600030101010101" charset="-122"/>
                <a:cs typeface="等线" panose="02010600030101010101" charset="-122"/>
                <a:sym typeface="+mn-ea"/>
              </a:rPr>
              <a:t>T top() const;    //返回栈顶元素</a:t>
            </a:r>
            <a:endParaRPr lang="zh-CN" altLang="en-US" sz="1800" b="0" dirty="0">
              <a:solidFill>
                <a:schemeClr val="dk1"/>
              </a:solidFill>
              <a:latin typeface="等线" panose="02010600030101010101" charset="-122"/>
              <a:ea typeface="等线" panose="02010600030101010101" charset="-122"/>
              <a:cs typeface="等线" panose="02010600030101010101" charset="-122"/>
              <a:sym typeface="+mn-ea"/>
            </a:endParaRPr>
          </a:p>
          <a:p>
            <a:pPr lvl="2" algn="l">
              <a:lnSpc>
                <a:spcPct val="100000"/>
              </a:lnSpc>
              <a:spcBef>
                <a:spcPts val="300"/>
              </a:spcBef>
              <a:spcAft>
                <a:spcPts val="0"/>
              </a:spcAft>
              <a:buClrTx/>
              <a:buSzTx/>
            </a:pPr>
            <a:r>
              <a:rPr lang="zh-CN" altLang="en-US" sz="1800" b="0" dirty="0">
                <a:solidFill>
                  <a:schemeClr val="dk1"/>
                </a:solidFill>
                <a:latin typeface="等线" panose="02010600030101010101" charset="-122"/>
                <a:ea typeface="等线" panose="02010600030101010101" charset="-122"/>
                <a:cs typeface="等线" panose="02010600030101010101" charset="-122"/>
                <a:sym typeface="+mn-ea"/>
              </a:rPr>
              <a:t>bool IsEmpty () const;</a:t>
            </a:r>
            <a:endParaRPr lang="zh-CN" altLang="en-US" sz="1800" b="0" dirty="0">
              <a:solidFill>
                <a:schemeClr val="dk1"/>
              </a:solidFill>
              <a:latin typeface="等线" panose="02010600030101010101" charset="-122"/>
              <a:ea typeface="等线" panose="02010600030101010101" charset="-122"/>
              <a:cs typeface="等线" panose="02010600030101010101" charset="-122"/>
              <a:sym typeface="+mn-ea"/>
            </a:endParaRPr>
          </a:p>
          <a:p>
            <a:pPr lvl="2" algn="l">
              <a:lnSpc>
                <a:spcPct val="100000"/>
              </a:lnSpc>
              <a:spcBef>
                <a:spcPts val="300"/>
              </a:spcBef>
              <a:spcAft>
                <a:spcPts val="0"/>
              </a:spcAft>
              <a:buClrTx/>
              <a:buSzTx/>
            </a:pPr>
            <a:r>
              <a:rPr lang="zh-CN" altLang="en-US" sz="1800" b="0" dirty="0">
                <a:solidFill>
                  <a:schemeClr val="dk1"/>
                </a:solidFill>
                <a:latin typeface="等线" panose="02010600030101010101" charset="-122"/>
                <a:ea typeface="等线" panose="02010600030101010101" charset="-122"/>
                <a:cs typeface="等线" panose="02010600030101010101" charset="-122"/>
                <a:sym typeface="+mn-ea"/>
              </a:rPr>
              <a:t>bool IsFull() const;    // 返回栈是否已满</a:t>
            </a:r>
            <a:endParaRPr lang="zh-CN" altLang="en-US" sz="18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lnSpc>
                <a:spcPct val="100000"/>
              </a:lnSpc>
              <a:spcBef>
                <a:spcPts val="300"/>
              </a:spcBef>
              <a:spcAft>
                <a:spcPts val="0"/>
              </a:spcAft>
              <a:buClrTx/>
              <a:buSzTx/>
            </a:pPr>
            <a:r>
              <a:rPr lang="zh-CN" altLang="en-US" sz="1800" b="0" dirty="0">
                <a:solidFill>
                  <a:schemeClr val="dk1"/>
                </a:solidFill>
                <a:latin typeface="等线" panose="02010600030101010101" charset="-122"/>
                <a:ea typeface="等线" panose="02010600030101010101" charset="-122"/>
                <a:cs typeface="等线" panose="02010600030101010101" charset="-122"/>
                <a:sym typeface="+mn-ea"/>
              </a:rPr>
              <a:t>};</a:t>
            </a:r>
            <a:endParaRPr lang="zh-CN" altLang="en-US" sz="18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5.1.6 模板类（Template Class）</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语句Stack &lt;Item, 100&gt;表示这个模板类的一个实例，表示一个具体的C++类。</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下面语句中的StackOfItem则是这模板类的实例，它是一个具体类而不是一个对象或对象引用。</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Stack&lt;Item,100&gt; StackOfItem;</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5.1.6 模板类（Template Class）</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图5.16给出了UML的模板类及其实例的表示。</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100" name="文本框 99"/>
          <p:cNvSpPr txBox="1"/>
          <p:nvPr/>
        </p:nvSpPr>
        <p:spPr>
          <a:xfrm>
            <a:off x="2032000" y="5984875"/>
            <a:ext cx="5080000" cy="368300"/>
          </a:xfrm>
          <a:prstGeom prst="rect">
            <a:avLst/>
          </a:prstGeom>
          <a:noFill/>
          <a:ln w="9525">
            <a:noFill/>
          </a:ln>
        </p:spPr>
        <p:txBody>
          <a:bodyPr>
            <a:spAutoFit/>
          </a:bodyPr>
          <a:p>
            <a:pPr indent="0" algn="ctr"/>
            <a:r>
              <a:rPr lang="zh-CN" b="0">
                <a:latin typeface="等线" panose="02010600030101010101" charset="-122"/>
                <a:ea typeface="等线" panose="02010600030101010101" charset="-122"/>
                <a:cs typeface="等线" panose="02010600030101010101" charset="-122"/>
              </a:rPr>
              <a:t>图</a:t>
            </a:r>
            <a:r>
              <a:rPr lang="en-US" b="0">
                <a:latin typeface="等线" panose="02010600030101010101" charset="-122"/>
                <a:ea typeface="等线" panose="02010600030101010101" charset="-122"/>
                <a:cs typeface="等线" panose="02010600030101010101" charset="-122"/>
              </a:rPr>
              <a:t>5.16 </a:t>
            </a:r>
            <a:r>
              <a:rPr lang="zh-CN" b="0">
                <a:latin typeface="等线" panose="02010600030101010101" charset="-122"/>
                <a:ea typeface="等线" panose="02010600030101010101" charset="-122"/>
                <a:cs typeface="等线" panose="02010600030101010101" charset="-122"/>
              </a:rPr>
              <a:t>模板类及其实例化</a:t>
            </a:r>
            <a:endParaRPr lang="zh-CN" altLang="en-US">
              <a:latin typeface="等线" panose="02010600030101010101" charset="-122"/>
              <a:ea typeface="等线" panose="02010600030101010101" charset="-122"/>
              <a:cs typeface="等线" panose="02010600030101010101" charset="-122"/>
            </a:endParaRPr>
          </a:p>
        </p:txBody>
      </p:sp>
      <p:pic>
        <p:nvPicPr>
          <p:cNvPr id="4" name="图片 3"/>
          <p:cNvPicPr>
            <a:picLocks noChangeAspect="1"/>
          </p:cNvPicPr>
          <p:nvPr/>
        </p:nvPicPr>
        <p:blipFill>
          <a:blip r:embed="rId4"/>
          <a:srcRect l="3189" t="11840" r="2242" b="6271"/>
          <a:stretch>
            <a:fillRect/>
          </a:stretch>
        </p:blipFill>
        <p:spPr>
          <a:xfrm>
            <a:off x="699770" y="2403475"/>
            <a:ext cx="7744460" cy="3076575"/>
          </a:xfrm>
          <a:prstGeom prst="rect">
            <a:avLst/>
          </a:prstGeom>
        </p:spPr>
      </p:pic>
      <p:sp>
        <p:nvSpPr>
          <p:cNvPr id="5" name="日期占位符 4"/>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5.1.1 类和对象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1800" b="0" dirty="0">
                <a:solidFill>
                  <a:schemeClr val="dk1"/>
                </a:solidFill>
                <a:latin typeface="等线" panose="02010600030101010101" charset="-122"/>
                <a:ea typeface="等线" panose="02010600030101010101" charset="-122"/>
                <a:cs typeface="等线" panose="02010600030101010101" charset="-122"/>
                <a:sym typeface="+mn-ea"/>
              </a:rPr>
              <a:t>类(class)被定义为具有相同属性和行为的全体对象构成的集合，实际上也代表了对对象的一种分类，分类的依据则是这些对象所具有的属性和方法。</a:t>
            </a:r>
            <a:endParaRPr lang="zh-CN" altLang="en-US" sz="18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1800" b="0" dirty="0">
                <a:solidFill>
                  <a:schemeClr val="dk1"/>
                </a:solidFill>
                <a:latin typeface="等线" panose="02010600030101010101" charset="-122"/>
                <a:ea typeface="等线" panose="02010600030101010101" charset="-122"/>
                <a:cs typeface="等线" panose="02010600030101010101" charset="-122"/>
                <a:sym typeface="+mn-ea"/>
              </a:rPr>
              <a:t>类所描述的并不是某个特定实体的特定行为，类描述的是同一类对象(一类对象)所具有的共同特征（状态和行为）。</a:t>
            </a:r>
            <a:endParaRPr lang="zh-CN" altLang="en-US" sz="18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1800" b="0" dirty="0">
                <a:solidFill>
                  <a:schemeClr val="dk1"/>
                </a:solidFill>
                <a:latin typeface="等线" panose="02010600030101010101" charset="-122"/>
                <a:ea typeface="等线" panose="02010600030101010101" charset="-122"/>
                <a:cs typeface="等线" panose="02010600030101010101" charset="-122"/>
                <a:sym typeface="+mn-ea"/>
              </a:rPr>
              <a:t>UML中，使用带有类名、属性和操作的矩形框表示类。其中，类名是类的名字，在同一个上下文中，类名不允许重复。</a:t>
            </a:r>
            <a:endParaRPr lang="zh-CN" altLang="en-US" sz="18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1800" b="0" dirty="0">
                <a:solidFill>
                  <a:schemeClr val="dk1"/>
                </a:solidFill>
                <a:latin typeface="等线" panose="02010600030101010101" charset="-122"/>
                <a:ea typeface="等线" panose="02010600030101010101" charset="-122"/>
                <a:cs typeface="等线" panose="02010600030101010101" charset="-122"/>
                <a:sym typeface="+mn-ea"/>
              </a:rPr>
              <a:t>属性和操作分别表示类所拥有的属性和操作的集合。</a:t>
            </a:r>
            <a:endParaRPr lang="zh-CN" altLang="en-US" sz="18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5.1.6 模板类（Template Class）</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图中左侧的类Stack表示一个模板类，其右上角上的矩形框中的文字表示模板类的模版参数；</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右侧的stack类则是这个模板类的一个实例；图中的虚线表示了stack类对模板类Stack&lt;T，MAXSIZE：int&gt;的一个依赖，构造型«bind»表示两个模型元素之间的依赖关系的类型，stack当然就是一个以</a:t>
            </a: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Item</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和10</a:t>
            </a: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0</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为实际模版参数的Stack&lt;T,MAXSIZE&gt;类的实例。</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5.1.7 接口（Interface）</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tx1"/>
                </a:solidFill>
                <a:latin typeface="等线" panose="02010600030101010101" charset="-122"/>
                <a:ea typeface="等线" panose="02010600030101010101" charset="-122"/>
                <a:cs typeface="等线" panose="02010600030101010101" charset="-122"/>
                <a:sym typeface="+mn-ea"/>
              </a:rPr>
              <a:t>接口</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一般被定义为一组相关的操作构成的集合，可以用来描述某个类或构件的对外可见的操作集。</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接口不描述任何实体的结构，也不描述任何功能的具体实现，接口之间也可以存在泛化关系，因此接口在本质上与不具有属性和方法、仅具有抽象操作的抽象类相似。</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与类一样，接口也可以参与泛化、关联、依赖和实现关系。</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5.1.7 接口（Interface）</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UML使用两种图形符号表示接口。事实上，UML通常将接口定义为带有«interface»构造型的类。</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pic>
        <p:nvPicPr>
          <p:cNvPr id="22" name="图片 22"/>
          <p:cNvPicPr>
            <a:picLocks noChangeAspect="1" noChangeArrowheads="1"/>
          </p:cNvPicPr>
          <p:nvPr/>
        </p:nvPicPr>
        <p:blipFill>
          <a:blip r:embed="rId4">
            <a:extLst>
              <a:ext uri="{28A0092B-C50C-407E-A947-70E740481C1C}">
                <a14:useLocalDpi xmlns:a14="http://schemas.microsoft.com/office/drawing/2010/main" val="0"/>
              </a:ext>
            </a:extLst>
          </a:blip>
          <a:srcRect l="4293" t="18682" r="4793" b="10672"/>
          <a:stretch>
            <a:fillRect/>
          </a:stretch>
        </p:blipFill>
        <p:spPr>
          <a:xfrm>
            <a:off x="1793240" y="3013710"/>
            <a:ext cx="5874385" cy="2096770"/>
          </a:xfrm>
          <a:prstGeom prst="rect">
            <a:avLst/>
          </a:prstGeom>
          <a:noFill/>
          <a:ln>
            <a:noFill/>
          </a:ln>
        </p:spPr>
      </p:pic>
      <p:sp>
        <p:nvSpPr>
          <p:cNvPr id="100" name="文本框 99"/>
          <p:cNvSpPr txBox="1"/>
          <p:nvPr/>
        </p:nvSpPr>
        <p:spPr>
          <a:xfrm>
            <a:off x="1906905" y="5480050"/>
            <a:ext cx="5080000" cy="368300"/>
          </a:xfrm>
          <a:prstGeom prst="rect">
            <a:avLst/>
          </a:prstGeom>
          <a:noFill/>
          <a:ln w="9525">
            <a:noFill/>
          </a:ln>
        </p:spPr>
        <p:txBody>
          <a:bodyPr>
            <a:spAutoFit/>
          </a:bodyPr>
          <a:p>
            <a:pPr indent="1270" algn="ctr"/>
            <a:r>
              <a:rPr lang="zh-CN" b="1">
                <a:latin typeface="等线" panose="02010600030101010101" charset="-122"/>
                <a:ea typeface="等线" panose="02010600030101010101" charset="-122"/>
                <a:cs typeface="等线" panose="02010600030101010101" charset="-122"/>
              </a:rPr>
              <a:t>图</a:t>
            </a:r>
            <a:r>
              <a:rPr lang="en-US" b="1">
                <a:latin typeface="等线" panose="02010600030101010101" charset="-122"/>
                <a:ea typeface="等线" panose="02010600030101010101" charset="-122"/>
                <a:cs typeface="等线" panose="02010600030101010101" charset="-122"/>
              </a:rPr>
              <a:t>5.17 </a:t>
            </a:r>
            <a:r>
              <a:rPr lang="zh-CN" b="1">
                <a:latin typeface="等线" panose="02010600030101010101" charset="-122"/>
                <a:ea typeface="等线" panose="02010600030101010101" charset="-122"/>
                <a:cs typeface="等线" panose="02010600030101010101" charset="-122"/>
              </a:rPr>
              <a:t>接口的两种表示</a:t>
            </a:r>
            <a:endParaRPr lang="zh-CN" altLang="en-US" b="1">
              <a:latin typeface="等线" panose="02010600030101010101" charset="-122"/>
              <a:ea typeface="等线" panose="02010600030101010101" charset="-122"/>
              <a:cs typeface="等线" panose="02010600030101010101" charset="-122"/>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5.1.7 接口（Interface）</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从对象之间的依赖关系的角度来看，如果两个类（对象）之间存在依赖关系，那么，客户自然需要访问服务器的某些操作，如果将这些操作定义成一个接口，而让客户仅通过这个接口访问这个服务器，那么就可以有效地降低这两个类（对象）之间的耦合。当服务器需要修改时，大多数情况下，只要服务器所实现的接口不变，则客户就不需要做任何改变。</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pic>
        <p:nvPicPr>
          <p:cNvPr id="61" name="图片 399"/>
          <p:cNvPicPr>
            <a:picLocks noChangeAspect="1" noChangeArrowheads="1"/>
          </p:cNvPicPr>
          <p:nvPr/>
        </p:nvPicPr>
        <p:blipFill>
          <a:blip r:embed="rId4">
            <a:extLst>
              <a:ext uri="{28A0092B-C50C-407E-A947-70E740481C1C}">
                <a14:useLocalDpi xmlns:a14="http://schemas.microsoft.com/office/drawing/2010/main" val="0"/>
              </a:ext>
            </a:extLst>
          </a:blip>
          <a:srcRect l="3597" t="8607" r="4526" b="9002"/>
          <a:stretch>
            <a:fillRect/>
          </a:stretch>
        </p:blipFill>
        <p:spPr>
          <a:xfrm>
            <a:off x="1244600" y="2811780"/>
            <a:ext cx="6654800" cy="3143885"/>
          </a:xfrm>
          <a:prstGeom prst="rect">
            <a:avLst/>
          </a:prstGeom>
          <a:solidFill>
            <a:schemeClr val="bg1"/>
          </a:solidFill>
          <a:ln>
            <a:noFill/>
          </a:ln>
        </p:spPr>
      </p:pic>
      <p:sp>
        <p:nvSpPr>
          <p:cNvPr id="4" name="文本框 3"/>
          <p:cNvSpPr txBox="1"/>
          <p:nvPr/>
        </p:nvSpPr>
        <p:spPr>
          <a:xfrm>
            <a:off x="1803400" y="6046470"/>
            <a:ext cx="5080000" cy="368300"/>
          </a:xfrm>
          <a:prstGeom prst="rect">
            <a:avLst/>
          </a:prstGeom>
          <a:noFill/>
          <a:ln w="9525">
            <a:noFill/>
          </a:ln>
        </p:spPr>
        <p:txBody>
          <a:bodyPr>
            <a:spAutoFit/>
          </a:bodyPr>
          <a:p>
            <a:pPr indent="1270" algn="ctr"/>
            <a:r>
              <a:rPr lang="zh-CN" b="1">
                <a:latin typeface="等线" panose="02010600030101010101" charset="-122"/>
                <a:ea typeface="等线" panose="02010600030101010101" charset="-122"/>
                <a:cs typeface="等线" panose="02010600030101010101" charset="-122"/>
              </a:rPr>
              <a:t>图</a:t>
            </a:r>
            <a:r>
              <a:rPr lang="en-US" b="1">
                <a:latin typeface="等线" panose="02010600030101010101" charset="-122"/>
                <a:ea typeface="等线" panose="02010600030101010101" charset="-122"/>
                <a:cs typeface="等线" panose="02010600030101010101" charset="-122"/>
              </a:rPr>
              <a:t>5.18 </a:t>
            </a:r>
            <a:r>
              <a:rPr lang="zh-CN" b="1">
                <a:latin typeface="等线" panose="02010600030101010101" charset="-122"/>
                <a:ea typeface="等线" panose="02010600030101010101" charset="-122"/>
                <a:cs typeface="等线" panose="02010600030101010101" charset="-122"/>
              </a:rPr>
              <a:t>对象之间的依赖与接口依赖</a:t>
            </a:r>
            <a:endParaRPr lang="zh-CN" altLang="en-US" b="1">
              <a:latin typeface="等线" panose="02010600030101010101" charset="-122"/>
              <a:ea typeface="等线" panose="02010600030101010101" charset="-122"/>
              <a:cs typeface="等线" panose="02010600030101010101"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5.1.7 接口（Interface）</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latin typeface="等线" panose="02010600030101010101" charset="-122"/>
                <a:ea typeface="等线" panose="02010600030101010101" charset="-122"/>
                <a:cs typeface="等线" panose="02010600030101010101" charset="-122"/>
                <a:sym typeface="+mn-ea"/>
              </a:rPr>
              <a:t>大多数程序语言均提供了接口机制，如Java和C#等均提供了接口的定义和使用机制，同时还在其类库中也定义了大量标准接口。这些接口为应用程序的设计和实现提供了良好的支持。</a:t>
            </a:r>
            <a:endParaRPr lang="zh-CN" altLang="en-US" sz="2000" b="0" dirty="0">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latin typeface="等线" panose="02010600030101010101" charset="-122"/>
                <a:ea typeface="等线" panose="02010600030101010101" charset="-122"/>
                <a:cs typeface="等线" panose="02010600030101010101" charset="-122"/>
                <a:sym typeface="+mn-ea"/>
              </a:rPr>
              <a:t>例如，Java中定义了Collection和Comparable两个接口，</a:t>
            </a:r>
            <a:r>
              <a:rPr lang="en-US" altLang="zh-CN" sz="2000" b="0" dirty="0">
                <a:latin typeface="等线" panose="02010600030101010101" charset="-122"/>
                <a:ea typeface="等线" panose="02010600030101010101" charset="-122"/>
                <a:cs typeface="等线" panose="02010600030101010101" charset="-122"/>
                <a:sym typeface="+mn-ea"/>
              </a:rPr>
              <a:t>Collection</a:t>
            </a:r>
            <a:r>
              <a:rPr lang="zh-CN" altLang="en-US" sz="2000" b="0" dirty="0">
                <a:latin typeface="等线" panose="02010600030101010101" charset="-122"/>
                <a:ea typeface="等线" panose="02010600030101010101" charset="-122"/>
                <a:cs typeface="等线" panose="02010600030101010101" charset="-122"/>
                <a:sym typeface="+mn-ea"/>
              </a:rPr>
              <a:t>定义了</a:t>
            </a:r>
            <a:r>
              <a:rPr lang="en-US" altLang="zh-CN" sz="2000" b="0" dirty="0">
                <a:latin typeface="等线" panose="02010600030101010101" charset="-122"/>
                <a:ea typeface="等线" panose="02010600030101010101" charset="-122"/>
                <a:cs typeface="等线" panose="02010600030101010101" charset="-122"/>
                <a:sym typeface="+mn-ea"/>
              </a:rPr>
              <a:t>sort</a:t>
            </a:r>
            <a:r>
              <a:rPr lang="zh-CN" altLang="en-US" sz="2000" b="0" dirty="0">
                <a:latin typeface="等线" panose="02010600030101010101" charset="-122"/>
                <a:ea typeface="等线" panose="02010600030101010101" charset="-122"/>
                <a:cs typeface="等线" panose="02010600030101010101" charset="-122"/>
                <a:sym typeface="+mn-ea"/>
              </a:rPr>
              <a:t>方法，Comparable</a:t>
            </a:r>
            <a:r>
              <a:rPr lang="en-US" altLang="zh-CN" sz="2000" b="0" dirty="0">
                <a:latin typeface="等线" panose="02010600030101010101" charset="-122"/>
                <a:ea typeface="等线" panose="02010600030101010101" charset="-122"/>
                <a:cs typeface="等线" panose="02010600030101010101" charset="-122"/>
                <a:sym typeface="+mn-ea"/>
              </a:rPr>
              <a:t> </a:t>
            </a:r>
            <a:r>
              <a:rPr lang="zh-CN" altLang="en-US" sz="2000" b="0" dirty="0">
                <a:latin typeface="等线" panose="02010600030101010101" charset="-122"/>
                <a:ea typeface="等线" panose="02010600030101010101" charset="-122"/>
                <a:cs typeface="等线" panose="02010600030101010101" charset="-122"/>
                <a:sym typeface="+mn-ea"/>
              </a:rPr>
              <a:t>接口中定义了比较（CompareTo）方法。实现了Comparable</a:t>
            </a:r>
            <a:r>
              <a:rPr lang="en-US" altLang="zh-CN" sz="2000" b="0" dirty="0">
                <a:latin typeface="等线" panose="02010600030101010101" charset="-122"/>
                <a:ea typeface="等线" panose="02010600030101010101" charset="-122"/>
                <a:cs typeface="等线" panose="02010600030101010101" charset="-122"/>
                <a:sym typeface="+mn-ea"/>
              </a:rPr>
              <a:t> </a:t>
            </a:r>
            <a:r>
              <a:rPr lang="zh-CN" altLang="en-US" sz="2000" b="0" dirty="0">
                <a:latin typeface="等线" panose="02010600030101010101" charset="-122"/>
                <a:ea typeface="等线" panose="02010600030101010101" charset="-122"/>
                <a:cs typeface="等线" panose="02010600030101010101" charset="-122"/>
                <a:sym typeface="+mn-ea"/>
              </a:rPr>
              <a:t>接口的对象可以组织在某个实现了Collections接口的聚合对象中，并可以通过Collections接口中的sort方法进行排序。</a:t>
            </a:r>
            <a:endParaRPr lang="zh-CN" altLang="en-US" sz="2000" b="0" dirty="0">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latin typeface="等线" panose="02010600030101010101" charset="-122"/>
                <a:ea typeface="等线" panose="02010600030101010101" charset="-122"/>
                <a:cs typeface="等线" panose="02010600030101010101" charset="-122"/>
                <a:sym typeface="+mn-ea"/>
              </a:rPr>
              <a:t>另外，实现了Comparable</a:t>
            </a:r>
            <a:r>
              <a:rPr lang="en-US" altLang="zh-CN" sz="2000" b="0" dirty="0">
                <a:latin typeface="等线" panose="02010600030101010101" charset="-122"/>
                <a:ea typeface="等线" panose="02010600030101010101" charset="-122"/>
                <a:cs typeface="等线" panose="02010600030101010101" charset="-122"/>
                <a:sym typeface="+mn-ea"/>
              </a:rPr>
              <a:t> </a:t>
            </a:r>
            <a:r>
              <a:rPr lang="zh-CN" altLang="en-US" sz="2000" b="0" dirty="0">
                <a:latin typeface="等线" panose="02010600030101010101" charset="-122"/>
                <a:ea typeface="等线" panose="02010600030101010101" charset="-122"/>
                <a:cs typeface="等线" panose="02010600030101010101" charset="-122"/>
                <a:sym typeface="+mn-ea"/>
              </a:rPr>
              <a:t>接口的对象也可以作为对象的</a:t>
            </a:r>
            <a:r>
              <a:rPr lang="zh-CN" altLang="en-US" sz="2000" dirty="0">
                <a:latin typeface="等线" panose="02010600030101010101" charset="-122"/>
                <a:ea typeface="等线" panose="02010600030101010101" charset="-122"/>
                <a:cs typeface="等线" panose="02010600030101010101" charset="-122"/>
                <a:sym typeface="+mn-ea"/>
              </a:rPr>
              <a:t>关键字</a:t>
            </a:r>
            <a:r>
              <a:rPr lang="zh-CN" altLang="en-US" sz="2000" b="0" dirty="0">
                <a:latin typeface="等线" panose="02010600030101010101" charset="-122"/>
                <a:ea typeface="等线" panose="02010600030101010101" charset="-122"/>
                <a:cs typeface="等线" panose="02010600030101010101" charset="-122"/>
                <a:sym typeface="+mn-ea"/>
              </a:rPr>
              <a:t>组织在某个有序映射表或有序集合中。</a:t>
            </a:r>
            <a:endParaRPr lang="zh-CN" altLang="en-US" sz="2000" b="0" dirty="0">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5.2 从用例到类</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1800" b="0" dirty="0">
                <a:latin typeface="等线" panose="02010600030101010101" charset="-122"/>
                <a:ea typeface="等线" panose="02010600030101010101" charset="-122"/>
                <a:cs typeface="等线" panose="02010600030101010101" charset="-122"/>
                <a:sym typeface="+mn-ea"/>
              </a:rPr>
              <a:t>分析域中的类图模型，也就是一个概念模型，并不过多地关注类的实现细节。概念模型关注的是帮助分析人员获取完整的用户需求（包括功能需求和非功能需求），模型中的类可以包括实体类、业务逻辑类和边界类等，也包括各种业务逻辑、处理方法或计算方法及相关约束等方面内容。</a:t>
            </a:r>
            <a:endParaRPr lang="zh-CN" altLang="en-US" sz="1800" b="0" dirty="0">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1800" b="0" dirty="0">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5.2 从用例到类</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1800" b="0" dirty="0">
                <a:latin typeface="等线" panose="02010600030101010101" charset="-122"/>
                <a:ea typeface="等线" panose="02010600030101010101" charset="-122"/>
                <a:cs typeface="等线" panose="02010600030101010101" charset="-122"/>
                <a:sym typeface="+mn-ea"/>
              </a:rPr>
              <a:t>本节主要讨论如何从系统的功能模型（用例模型）建立系统的结构模型，系统结构模型也就是类图模型，主要由类和类之间的关系构成。分析阶段中的类模型仅仅是目标系统结构模型的初始阶段，这个阶段的类图模型仅关注问题域，不涉及具体的实现细节。具体细节可在设计阶段进行进一步的细化，最终得到目标系统的结构模型。</a:t>
            </a:r>
            <a:endParaRPr lang="zh-CN" altLang="en-US" sz="1800" b="0" dirty="0">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5.2.1 基本概念</a:t>
            </a:r>
            <a:endParaRPr lang="en-US" altLang="zh-CN" b="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latin typeface="等线" panose="02010600030101010101" charset="-122"/>
                <a:ea typeface="等线" panose="02010600030101010101" charset="-122"/>
                <a:cs typeface="等线" panose="02010600030101010101" charset="-122"/>
                <a:sym typeface="+mn-ea"/>
              </a:rPr>
              <a:t>分析域中的结构模型由</a:t>
            </a:r>
            <a:r>
              <a:rPr lang="zh-CN" altLang="en-US" sz="2000" b="0" dirty="0">
                <a:latin typeface="等线" panose="02010600030101010101" charset="-122"/>
                <a:ea typeface="等线" panose="02010600030101010101" charset="-122"/>
                <a:cs typeface="等线" panose="02010600030101010101" charset="-122"/>
                <a:sym typeface="+mn-ea"/>
              </a:rPr>
              <a:t>边界类、</a:t>
            </a:r>
            <a:r>
              <a:rPr lang="zh-CN" altLang="en-US" sz="2000" b="0" dirty="0">
                <a:latin typeface="等线" panose="02010600030101010101" charset="-122"/>
                <a:ea typeface="等线" panose="02010600030101010101" charset="-122"/>
                <a:cs typeface="等线" panose="02010600030101010101" charset="-122"/>
                <a:sym typeface="+mn-ea"/>
              </a:rPr>
              <a:t>业务逻类、</a:t>
            </a:r>
            <a:r>
              <a:rPr lang="zh-CN" altLang="en-US" sz="2000" b="0" dirty="0">
                <a:latin typeface="等线" panose="02010600030101010101" charset="-122"/>
                <a:ea typeface="等线" panose="02010600030101010101" charset="-122"/>
                <a:cs typeface="等线" panose="02010600030101010101" charset="-122"/>
                <a:sym typeface="+mn-ea"/>
              </a:rPr>
              <a:t>和</a:t>
            </a:r>
            <a:r>
              <a:rPr lang="zh-CN" altLang="en-US" sz="2000" b="0" dirty="0">
                <a:latin typeface="等线" panose="02010600030101010101" charset="-122"/>
                <a:ea typeface="等线" panose="02010600030101010101" charset="-122"/>
                <a:cs typeface="等线" panose="02010600030101010101" charset="-122"/>
                <a:sym typeface="+mn-ea"/>
              </a:rPr>
              <a:t>实</a:t>
            </a:r>
            <a:r>
              <a:rPr lang="zh-CN" altLang="en-US" sz="2000" b="0" dirty="0">
                <a:latin typeface="等线" panose="02010600030101010101" charset="-122"/>
                <a:ea typeface="等线" panose="02010600030101010101" charset="-122"/>
                <a:cs typeface="等线" panose="02010600030101010101" charset="-122"/>
                <a:sym typeface="+mn-ea"/>
              </a:rPr>
              <a:t>体类组成。</a:t>
            </a:r>
            <a:endParaRPr lang="zh-CN" altLang="en-US" sz="2000" b="0" dirty="0">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dirty="0">
                <a:latin typeface="等线" panose="02010600030101010101" charset="-122"/>
                <a:ea typeface="等线" panose="02010600030101010101" charset="-122"/>
                <a:cs typeface="等线" panose="02010600030101010101" charset="-122"/>
                <a:sym typeface="+mn-ea"/>
              </a:rPr>
              <a:t>边界类</a:t>
            </a:r>
            <a:r>
              <a:rPr lang="zh-CN" altLang="en-US" sz="2000" b="0" dirty="0">
                <a:latin typeface="等线" panose="02010600030101010101" charset="-122"/>
                <a:ea typeface="等线" panose="02010600030101010101" charset="-122"/>
                <a:cs typeface="等线" panose="02010600030101010101" charset="-122"/>
                <a:sym typeface="+mn-ea"/>
              </a:rPr>
              <a:t>主要用于在用例中控制系统与参与者之间所进行的交互，完成用例的目标。</a:t>
            </a:r>
            <a:endParaRPr lang="zh-CN" altLang="en-US" sz="2000" b="0" dirty="0">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dirty="0">
                <a:latin typeface="等线" panose="02010600030101010101" charset="-122"/>
                <a:ea typeface="等线" panose="02010600030101010101" charset="-122"/>
                <a:cs typeface="等线" panose="02010600030101010101" charset="-122"/>
                <a:sym typeface="+mn-ea"/>
              </a:rPr>
              <a:t>业务逻辑类</a:t>
            </a:r>
            <a:r>
              <a:rPr lang="zh-CN" altLang="en-US" sz="2000" b="0" dirty="0">
                <a:latin typeface="等线" panose="02010600030101010101" charset="-122"/>
                <a:ea typeface="等线" panose="02010600030101010101" charset="-122"/>
                <a:cs typeface="等线" panose="02010600030101010101" charset="-122"/>
                <a:sym typeface="+mn-ea"/>
              </a:rPr>
              <a:t>则负责用例中的数据处理逻辑。</a:t>
            </a:r>
            <a:endParaRPr lang="zh-CN" altLang="en-US" sz="2000" b="0" dirty="0">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dirty="0">
                <a:latin typeface="等线" panose="02010600030101010101" charset="-122"/>
                <a:ea typeface="等线" panose="02010600030101010101" charset="-122"/>
                <a:cs typeface="等线" panose="02010600030101010101" charset="-122"/>
                <a:sym typeface="+mn-ea"/>
              </a:rPr>
              <a:t>实体类</a:t>
            </a:r>
            <a:r>
              <a:rPr lang="zh-CN" altLang="en-US" sz="2000" b="0" dirty="0">
                <a:latin typeface="等线" panose="02010600030101010101" charset="-122"/>
                <a:ea typeface="等线" panose="02010600030101010101" charset="-122"/>
                <a:cs typeface="等线" panose="02010600030101010101" charset="-122"/>
                <a:sym typeface="+mn-ea"/>
              </a:rPr>
              <a:t>则是用例中的操作的处理对象。</a:t>
            </a:r>
            <a:endParaRPr lang="zh-CN" altLang="en-US" sz="2000" b="0" dirty="0">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latin typeface="等线" panose="02010600030101010101" charset="-122"/>
                <a:ea typeface="等线" panose="02010600030101010101" charset="-122"/>
                <a:cs typeface="等线" panose="02010600030101010101" charset="-122"/>
                <a:sym typeface="+mn-ea"/>
              </a:rPr>
              <a:t>三种类中，核心的是业务逻辑类。用例的每一次运行都是在业务逻辑的控制下实施的，业务逻辑类控制边界类与参与者的交互过程，</a:t>
            </a:r>
            <a:r>
              <a:rPr lang="zh-CN" altLang="en-US" sz="2000" b="0" dirty="0">
                <a:latin typeface="等线" panose="02010600030101010101" charset="-122"/>
                <a:ea typeface="等线" panose="02010600030101010101" charset="-122"/>
                <a:cs typeface="等线" panose="02010600030101010101" charset="-122"/>
                <a:sym typeface="+mn-ea"/>
              </a:rPr>
              <a:t>将最终的运行结果映射到对实体对象的操作之上。</a:t>
            </a:r>
            <a:endParaRPr lang="zh-CN" altLang="en-US" sz="2000" b="0" dirty="0">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5.2.1 基本概念</a:t>
            </a:r>
            <a:endParaRPr lang="en-US" altLang="zh-CN" b="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dirty="0">
                <a:latin typeface="等线" panose="02010600030101010101" charset="-122"/>
                <a:ea typeface="等线" panose="02010600030101010101" charset="-122"/>
                <a:cs typeface="等线" panose="02010600030101010101" charset="-122"/>
                <a:sym typeface="+mn-ea"/>
              </a:rPr>
              <a:t>业务逻辑类（Business Logic Class）</a:t>
            </a:r>
            <a:r>
              <a:rPr lang="zh-CN" altLang="en-US" sz="2000" b="0" dirty="0">
                <a:latin typeface="等线" panose="02010600030101010101" charset="-122"/>
                <a:ea typeface="等线" panose="02010600030101010101" charset="-122"/>
                <a:cs typeface="等线" panose="02010600030101010101" charset="-122"/>
                <a:sym typeface="+mn-ea"/>
              </a:rPr>
              <a:t>是一个封装了实现用例目标所需的属性和行为的类，主要用于实现用例执行过程的控制。通常可以和一个用例有结构性的对应关系。</a:t>
            </a:r>
            <a:endParaRPr lang="zh-CN" altLang="en-US" sz="2000" b="0" dirty="0">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dirty="0">
                <a:latin typeface="等线" panose="02010600030101010101" charset="-122"/>
                <a:ea typeface="等线" panose="02010600030101010101" charset="-122"/>
                <a:cs typeface="等线" panose="02010600030101010101" charset="-122"/>
                <a:sym typeface="+mn-ea"/>
              </a:rPr>
              <a:t>边界类（Boundary Class）</a:t>
            </a:r>
            <a:r>
              <a:rPr lang="zh-CN" altLang="en-US" sz="2000" b="0" dirty="0">
                <a:latin typeface="等线" panose="02010600030101010101" charset="-122"/>
                <a:ea typeface="等线" panose="02010600030101010101" charset="-122"/>
                <a:cs typeface="等线" panose="02010600030101010101" charset="-122"/>
                <a:sym typeface="+mn-ea"/>
              </a:rPr>
              <a:t>则代表了参与者与用例之间的中介，主要用于控制参与者与系统之间的过程或实现参与者与系统的通讯协议。</a:t>
            </a:r>
            <a:endParaRPr lang="zh-CN" altLang="en-US" sz="2000" b="0" dirty="0">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5.2.1 基本概念</a:t>
            </a:r>
            <a:endParaRPr lang="en-US" altLang="zh-CN" b="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latin typeface="等线" panose="02010600030101010101" charset="-122"/>
                <a:ea typeface="等线" panose="02010600030101010101" charset="-122"/>
                <a:cs typeface="等线" panose="02010600030101010101" charset="-122"/>
                <a:sym typeface="+mn-ea"/>
              </a:rPr>
              <a:t>当参与者是目标系统的某种用户时，边界类实际上就充当了系统的人机交互界面。此时，边界类可能会被演变为由一组人机交互界面元素构成的复合对象（如窗体界面）。当参与者是其它系统或设备时，边界类则代表了目标系统与其它系统或设备之间的通讯协议等。</a:t>
            </a:r>
            <a:endParaRPr lang="zh-CN" altLang="en-US" sz="2000" b="0" dirty="0">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5.1.1 类和对象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UML类属性和方法的一般格式如下：</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[作用域] [可见性] 属性名[：数据类型 [= 缺省值 ] ]</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[作用域] [可见性] 方法名( [[in/out] 参数名 [:数据类型],…] )：</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参数列表中，关键字in表示输入参数，out表示输出参数。</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5.2.1 基本概念</a:t>
            </a:r>
            <a:endParaRPr lang="en-US" altLang="zh-CN" b="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latin typeface="等线" panose="02010600030101010101" charset="-122"/>
                <a:ea typeface="等线" panose="02010600030101010101" charset="-122"/>
                <a:cs typeface="等线" panose="02010600030101010101" charset="-122"/>
                <a:sym typeface="+mn-ea"/>
              </a:rPr>
              <a:t>一般情况下，边界类与参与者和用例之间的关联也应该具有较强的结构性的对应关系。</a:t>
            </a:r>
            <a:endParaRPr lang="zh-CN" altLang="en-US" sz="2000" b="0" dirty="0">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dirty="0">
                <a:latin typeface="等线" panose="02010600030101010101" charset="-122"/>
                <a:ea typeface="等线" panose="02010600030101010101" charset="-122"/>
                <a:cs typeface="等线" panose="02010600030101010101" charset="-122"/>
                <a:sym typeface="+mn-ea"/>
              </a:rPr>
              <a:t>实体类（Entity Class）</a:t>
            </a:r>
            <a:r>
              <a:rPr lang="zh-CN" altLang="en-US" sz="2000" b="0" dirty="0">
                <a:latin typeface="等线" panose="02010600030101010101" charset="-122"/>
                <a:ea typeface="等线" panose="02010600030101010101" charset="-122"/>
                <a:cs typeface="等线" panose="02010600030101010101" charset="-122"/>
                <a:sym typeface="+mn-ea"/>
              </a:rPr>
              <a:t>通常代表了用例中要使用的各种实体对象，它们是用例中各种操作所要涉及实体对象。</a:t>
            </a:r>
            <a:endParaRPr lang="zh-CN" altLang="en-US" sz="2000" b="0" dirty="0">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latin typeface="等线" panose="02010600030101010101" charset="-122"/>
                <a:ea typeface="等线" panose="02010600030101010101" charset="-122"/>
                <a:cs typeface="等线" panose="02010600030101010101" charset="-122"/>
                <a:sym typeface="+mn-ea"/>
              </a:rPr>
              <a:t>用例中的各种操作（动作或活动）的实质就是对这些实体对象所进行的操作，而这些操作的内容基本上可最终可归结为对这些实体对象的</a:t>
            </a:r>
            <a:r>
              <a:rPr lang="zh-CN" altLang="en-US" sz="2000" dirty="0">
                <a:latin typeface="等线" panose="02010600030101010101" charset="-122"/>
                <a:ea typeface="等线" panose="02010600030101010101" charset="-122"/>
                <a:cs typeface="等线" panose="02010600030101010101" charset="-122"/>
                <a:sym typeface="+mn-ea"/>
              </a:rPr>
              <a:t>创建</a:t>
            </a:r>
            <a:r>
              <a:rPr lang="zh-CN" altLang="en-US" sz="2000" b="0" dirty="0">
                <a:latin typeface="等线" panose="02010600030101010101" charset="-122"/>
                <a:ea typeface="等线" panose="02010600030101010101" charset="-122"/>
                <a:cs typeface="等线" panose="02010600030101010101" charset="-122"/>
                <a:sym typeface="+mn-ea"/>
              </a:rPr>
              <a:t>、</a:t>
            </a:r>
            <a:r>
              <a:rPr lang="zh-CN" altLang="en-US" sz="2000" dirty="0">
                <a:latin typeface="等线" panose="02010600030101010101" charset="-122"/>
                <a:ea typeface="等线" panose="02010600030101010101" charset="-122"/>
                <a:cs typeface="等线" panose="02010600030101010101" charset="-122"/>
                <a:sym typeface="+mn-ea"/>
              </a:rPr>
              <a:t>更新</a:t>
            </a:r>
            <a:r>
              <a:rPr lang="zh-CN" altLang="en-US" sz="2000" b="0" dirty="0">
                <a:latin typeface="等线" panose="02010600030101010101" charset="-122"/>
                <a:ea typeface="等线" panose="02010600030101010101" charset="-122"/>
                <a:cs typeface="等线" panose="02010600030101010101" charset="-122"/>
                <a:sym typeface="+mn-ea"/>
              </a:rPr>
              <a:t>、</a:t>
            </a:r>
            <a:r>
              <a:rPr lang="zh-CN" altLang="en-US" sz="2000" dirty="0">
                <a:latin typeface="等线" panose="02010600030101010101" charset="-122"/>
                <a:ea typeface="等线" panose="02010600030101010101" charset="-122"/>
                <a:cs typeface="等线" panose="02010600030101010101" charset="-122"/>
                <a:sym typeface="+mn-ea"/>
              </a:rPr>
              <a:t>修改</a:t>
            </a:r>
            <a:r>
              <a:rPr lang="zh-CN" altLang="en-US" sz="2000" b="0" dirty="0">
                <a:latin typeface="等线" panose="02010600030101010101" charset="-122"/>
                <a:ea typeface="等线" panose="02010600030101010101" charset="-122"/>
                <a:cs typeface="等线" panose="02010600030101010101" charset="-122"/>
                <a:sym typeface="+mn-ea"/>
              </a:rPr>
              <a:t>和</a:t>
            </a:r>
            <a:r>
              <a:rPr lang="zh-CN" altLang="en-US" sz="2000" dirty="0">
                <a:latin typeface="等线" panose="02010600030101010101" charset="-122"/>
                <a:ea typeface="等线" panose="02010600030101010101" charset="-122"/>
                <a:cs typeface="等线" panose="02010600030101010101" charset="-122"/>
                <a:sym typeface="+mn-ea"/>
              </a:rPr>
              <a:t>删除</a:t>
            </a:r>
            <a:r>
              <a:rPr lang="zh-CN" altLang="en-US" sz="2000" b="0" dirty="0">
                <a:latin typeface="等线" panose="02010600030101010101" charset="-122"/>
                <a:ea typeface="等线" panose="02010600030101010101" charset="-122"/>
                <a:cs typeface="等线" panose="02010600030101010101" charset="-122"/>
                <a:sym typeface="+mn-ea"/>
              </a:rPr>
              <a:t>等操作。</a:t>
            </a:r>
            <a:endParaRPr lang="zh-CN" altLang="en-US" sz="2000" b="0" dirty="0">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5.2.2 用例模型到结构模型的映射</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735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latin typeface="等线" panose="02010600030101010101" charset="-122"/>
                <a:ea typeface="等线" panose="02010600030101010101" charset="-122"/>
                <a:cs typeface="等线" panose="02010600030101010101" charset="-122"/>
                <a:sym typeface="+mn-ea"/>
              </a:rPr>
              <a:t>总体上看，用例模型的主要内容就是参与者、用例以及参与者与用例之间的关联关系；从参与者的角度来看，用例模型也分析参与者之间的泛化关系。从用例角度来看，用例模型则需要关心用例的更多细节，这些细节包括用例名、标识符、用例目标、前置条件、后置条件、基本流、扩充流、特殊需求、约束以及用例建模遗留的问题等。</a:t>
            </a:r>
            <a:endParaRPr lang="zh-CN" altLang="en-US" sz="2000" b="0" dirty="0">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latin typeface="等线" panose="02010600030101010101" charset="-122"/>
                <a:ea typeface="等线" panose="02010600030101010101" charset="-122"/>
                <a:cs typeface="等线" panose="02010600030101010101" charset="-122"/>
                <a:sym typeface="+mn-ea"/>
              </a:rPr>
              <a:t>所有这些内容则构成了系统的需求模型，高质量的用例模型则应该能够充分地表达系统的功能需求、非功能需求以及系统的约束。所有这些内容都应该能够映射到系统的结构模型。</a:t>
            </a:r>
            <a:endParaRPr lang="zh-CN" altLang="en-US" sz="2000" b="0" dirty="0">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50545" y="194945"/>
            <a:ext cx="8170545" cy="339090"/>
          </a:xfrm>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ctr">
              <a:buClrTx/>
              <a:buSzTx/>
              <a:buFontTx/>
            </a:pPr>
            <a:r>
              <a:rPr lang="en-US" altLang="zh-CN" sz="2000" b="0" dirty="0">
                <a:solidFill>
                  <a:schemeClr val="tx1"/>
                </a:solidFill>
                <a:latin typeface="等线" panose="02010600030101010101" charset="-122"/>
                <a:ea typeface="等线" panose="02010600030101010101" charset="-122"/>
                <a:cs typeface="等线" panose="02010600030101010101" charset="-122"/>
                <a:sym typeface="+mn-ea"/>
              </a:rPr>
              <a:t>表5.1 用例模型与概念模型的映射</a:t>
            </a:r>
            <a:endParaRPr lang="en-US" altLang="zh-CN" sz="2000" b="0" dirty="0">
              <a:solidFill>
                <a:schemeClr val="tx1"/>
              </a:solidFill>
              <a:latin typeface="等线" panose="02010600030101010101" charset="-122"/>
              <a:ea typeface="等线" panose="02010600030101010101" charset="-122"/>
              <a:cs typeface="等线" panose="02010600030101010101" charset="-122"/>
              <a:sym typeface="+mn-ea"/>
            </a:endParaRPr>
          </a:p>
        </p:txBody>
      </p:sp>
      <p:graphicFrame>
        <p:nvGraphicFramePr>
          <p:cNvPr id="4" name="表格 3"/>
          <p:cNvGraphicFramePr/>
          <p:nvPr>
            <p:custDataLst>
              <p:tags r:id="rId3"/>
            </p:custDataLst>
          </p:nvPr>
        </p:nvGraphicFramePr>
        <p:xfrm>
          <a:off x="550545" y="691515"/>
          <a:ext cx="8169910" cy="6055995"/>
        </p:xfrm>
        <a:graphic>
          <a:graphicData uri="http://schemas.openxmlformats.org/drawingml/2006/table">
            <a:tbl>
              <a:tblPr firstRow="1" bandRow="1">
                <a:tableStyleId>{5940675A-B579-460E-94D1-54222C63F5DA}</a:tableStyleId>
              </a:tblPr>
              <a:tblGrid>
                <a:gridCol w="801370"/>
                <a:gridCol w="1148715"/>
                <a:gridCol w="1697990"/>
                <a:gridCol w="4521835"/>
              </a:tblGrid>
              <a:tr h="225425">
                <a:tc gridSpan="2">
                  <a:txBody>
                    <a:bodyPr/>
                    <a:p>
                      <a:pPr indent="0">
                        <a:buNone/>
                      </a:pPr>
                      <a:r>
                        <a:rPr lang="en-US" sz="1200" b="0">
                          <a:latin typeface="等线" panose="02010600030101010101" charset="-122"/>
                          <a:ea typeface="等线" panose="02010600030101010101" charset="-122"/>
                          <a:cs typeface="Times New Roman" panose="02020603050405020304" pitchFamily="18" charset="0"/>
                        </a:rPr>
                        <a:t>用例模型</a:t>
                      </a:r>
                      <a:endParaRPr lang="en-US" alt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indent="0">
                        <a:buNone/>
                      </a:pPr>
                      <a:r>
                        <a:rPr lang="en-US" sz="1200" b="0">
                          <a:latin typeface="等线" panose="02010600030101010101" charset="-122"/>
                          <a:ea typeface="等线" panose="02010600030101010101" charset="-122"/>
                          <a:cs typeface="Times New Roman" panose="02020603050405020304" pitchFamily="18" charset="0"/>
                        </a:rPr>
                        <a:t>结构模型的元素</a:t>
                      </a:r>
                      <a:endParaRPr lang="en-US" alt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Times New Roman" panose="02020603050405020304" pitchFamily="18" charset="0"/>
                        </a:rPr>
                        <a:t>映射规则</a:t>
                      </a:r>
                      <a:endParaRPr lang="en-US" alt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0220">
                <a:tc rowSpan="2">
                  <a:txBody>
                    <a:bodyPr/>
                    <a:p>
                      <a:pPr indent="0">
                        <a:buNone/>
                      </a:pPr>
                      <a:r>
                        <a:rPr lang="en-US" sz="1200" b="0">
                          <a:latin typeface="等线" panose="02010600030101010101" charset="-122"/>
                          <a:ea typeface="等线" panose="02010600030101010101" charset="-122"/>
                          <a:cs typeface="Times New Roman" panose="02020603050405020304" pitchFamily="18" charset="0"/>
                        </a:rPr>
                        <a:t>参与者</a:t>
                      </a:r>
                      <a:endParaRPr lang="en-US" alt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200" b="0">
                          <a:latin typeface="等线" panose="02010600030101010101" charset="-122"/>
                          <a:ea typeface="等线" panose="02010600030101010101" charset="-122"/>
                          <a:cs typeface="Times New Roman" panose="02020603050405020304" pitchFamily="18" charset="0"/>
                        </a:rPr>
                        <a:t>参与者</a:t>
                      </a:r>
                      <a:endParaRPr lang="en-US" alt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Times New Roman" panose="02020603050405020304" pitchFamily="18" charset="0"/>
                        </a:rPr>
                        <a:t>实体类</a:t>
                      </a:r>
                      <a:endParaRPr lang="en-US" alt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Times New Roman" panose="02020603050405020304" pitchFamily="18" charset="0"/>
                        </a:rPr>
                        <a:t>当参与者实例也是系统管理的对象时，需要将参与者建模成一个业务实体类。</a:t>
                      </a:r>
                      <a:endParaRPr lang="en-US" alt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259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algn="l">
                        <a:buClrTx/>
                        <a:buSzTx/>
                        <a:buFontTx/>
                        <a:buNone/>
                      </a:pPr>
                      <a:r>
                        <a:rPr lang="en-US" sz="1200" b="0">
                          <a:latin typeface="等线" panose="02010600030101010101" charset="-122"/>
                          <a:ea typeface="等线" panose="02010600030101010101" charset="-122"/>
                          <a:cs typeface="Times New Roman" panose="02020603050405020304" pitchFamily="18" charset="0"/>
                        </a:rPr>
                        <a:t>参与者之间关系</a:t>
                      </a:r>
                      <a:endParaRPr 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Times New Roman" panose="02020603050405020304" pitchFamily="18" charset="0"/>
                        </a:rPr>
                        <a:t>实体类之间的泛化</a:t>
                      </a:r>
                      <a:endParaRPr lang="en-US" alt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Times New Roman" panose="02020603050405020304" pitchFamily="18" charset="0"/>
                        </a:rPr>
                        <a:t>将参与者之间的继承建模为对应实体类之间的泛化。</a:t>
                      </a:r>
                      <a:endParaRPr lang="en-US" alt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5645">
                <a:tc rowSpan="8">
                  <a:txBody>
                    <a:bodyPr/>
                    <a:p>
                      <a:pPr indent="0">
                        <a:buNone/>
                      </a:pPr>
                      <a:r>
                        <a:rPr lang="en-US" sz="1200" b="0">
                          <a:latin typeface="等线" panose="02010600030101010101" charset="-122"/>
                          <a:ea typeface="等线" panose="02010600030101010101" charset="-122"/>
                          <a:cs typeface="Times New Roman" panose="02020603050405020304" pitchFamily="18" charset="0"/>
                        </a:rPr>
                        <a:t>用例</a:t>
                      </a:r>
                      <a:endParaRPr lang="en-US" alt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200" b="0">
                          <a:latin typeface="等线" panose="02010600030101010101" charset="-122"/>
                          <a:ea typeface="等线" panose="02010600030101010101" charset="-122"/>
                          <a:cs typeface="Times New Roman" panose="02020603050405020304" pitchFamily="18" charset="0"/>
                        </a:rPr>
                        <a:t>用例</a:t>
                      </a:r>
                      <a:endParaRPr 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Times New Roman" panose="02020603050405020304" pitchFamily="18" charset="0"/>
                        </a:rPr>
                        <a:t>业务逻辑类</a:t>
                      </a:r>
                      <a:endParaRPr lang="en-US" alt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Times New Roman" panose="02020603050405020304" pitchFamily="18" charset="0"/>
                        </a:rPr>
                        <a:t>用例代表了系统与其环境之间的交互，必须为每个用例建模一个业务逻辑类，来描述交互所包含的业务逻辑。</a:t>
                      </a:r>
                      <a:endParaRPr lang="en-US" alt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815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algn="l">
                        <a:buClrTx/>
                        <a:buSzTx/>
                        <a:buFontTx/>
                        <a:buNone/>
                      </a:pPr>
                      <a:r>
                        <a:rPr lang="en-US" sz="1200" b="0">
                          <a:latin typeface="等线" panose="02010600030101010101" charset="-122"/>
                          <a:ea typeface="等线" panose="02010600030101010101" charset="-122"/>
                          <a:cs typeface="Times New Roman" panose="02020603050405020304" pitchFamily="18" charset="0"/>
                        </a:rPr>
                        <a:t>包含和扩充</a:t>
                      </a:r>
                      <a:endParaRPr 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Times New Roman" panose="02020603050405020304" pitchFamily="18" charset="0"/>
                        </a:rPr>
                        <a:t>类之间的聚合关系</a:t>
                      </a:r>
                      <a:endParaRPr lang="en-US" alt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Times New Roman" panose="02020603050405020304" pitchFamily="18" charset="0"/>
                        </a:rPr>
                        <a:t>可把用例之间的包含和扩充关系建模成对应业务逻辑类之间的聚合关系。</a:t>
                      </a:r>
                      <a:endParaRPr lang="en-US" alt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561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algn="l">
                        <a:buClrTx/>
                        <a:buSzTx/>
                        <a:buFontTx/>
                        <a:buNone/>
                      </a:pPr>
                      <a:r>
                        <a:rPr lang="en-US" sz="1200" b="0">
                          <a:latin typeface="等线" panose="02010600030101010101" charset="-122"/>
                          <a:ea typeface="等线" panose="02010600030101010101" charset="-122"/>
                          <a:cs typeface="Times New Roman" panose="02020603050405020304" pitchFamily="18" charset="0"/>
                        </a:rPr>
                        <a:t>用例泛化</a:t>
                      </a:r>
                      <a:endParaRPr 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Times New Roman" panose="02020603050405020304" pitchFamily="18" charset="0"/>
                        </a:rPr>
                        <a:t>业务逻辑类之间的泛化</a:t>
                      </a:r>
                      <a:endParaRPr lang="en-US" alt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Times New Roman" panose="02020603050405020304" pitchFamily="18" charset="0"/>
                        </a:rPr>
                        <a:t>可把用例之间的泛化建模成对应业务逻辑类之间的泛化关系。</a:t>
                      </a:r>
                      <a:endParaRPr lang="en-US" alt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87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algn="l">
                        <a:buClrTx/>
                        <a:buSzTx/>
                        <a:buFontTx/>
                        <a:buNone/>
                      </a:pPr>
                      <a:r>
                        <a:rPr lang="en-US" sz="1200" b="0">
                          <a:latin typeface="等线" panose="02010600030101010101" charset="-122"/>
                          <a:ea typeface="等线" panose="02010600030101010101" charset="-122"/>
                          <a:cs typeface="Times New Roman" panose="02020603050405020304" pitchFamily="18" charset="0"/>
                        </a:rPr>
                        <a:t>前置和后置条件</a:t>
                      </a:r>
                      <a:endParaRPr 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Times New Roman" panose="02020603050405020304" pitchFamily="18" charset="0"/>
                        </a:rPr>
                        <a:t>类之间的关系。</a:t>
                      </a:r>
                      <a:endParaRPr lang="en-US" alt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Times New Roman" panose="02020603050405020304" pitchFamily="18" charset="0"/>
                        </a:rPr>
                        <a:t>前置和后置条件，通常表述了用例之间的关系。</a:t>
                      </a:r>
                      <a:endParaRPr lang="en-US" alt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752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algn="l">
                        <a:buClrTx/>
                        <a:buSzTx/>
                        <a:buFontTx/>
                        <a:buNone/>
                      </a:pPr>
                      <a:r>
                        <a:rPr lang="en-US" sz="1200" b="0">
                          <a:latin typeface="等线" panose="02010600030101010101" charset="-122"/>
                          <a:ea typeface="等线" panose="02010600030101010101" charset="-122"/>
                          <a:cs typeface="Times New Roman" panose="02020603050405020304" pitchFamily="18" charset="0"/>
                        </a:rPr>
                        <a:t>基本流和扩充流中的名词</a:t>
                      </a:r>
                      <a:endParaRPr 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Times New Roman" panose="02020603050405020304" pitchFamily="18" charset="0"/>
                        </a:rPr>
                        <a:t>类或属性</a:t>
                      </a:r>
                      <a:endParaRPr lang="en-US" alt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Times New Roman" panose="02020603050405020304" pitchFamily="18" charset="0"/>
                        </a:rPr>
                        <a:t>可以把用例模型中出现的名词建模成业务实体类或业务实体类的属性。</a:t>
                      </a:r>
                      <a:endParaRPr lang="en-US" alt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688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algn="l">
                        <a:buClrTx/>
                        <a:buSzTx/>
                        <a:buFontTx/>
                        <a:buNone/>
                      </a:pPr>
                      <a:r>
                        <a:rPr lang="en-US" sz="1200" b="0">
                          <a:latin typeface="等线" panose="02010600030101010101" charset="-122"/>
                          <a:ea typeface="等线" panose="02010600030101010101" charset="-122"/>
                          <a:cs typeface="Times New Roman" panose="02020603050405020304" pitchFamily="18" charset="0"/>
                        </a:rPr>
                        <a:t>基本流和扩充流中的动词</a:t>
                      </a:r>
                      <a:endParaRPr 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Times New Roman" panose="02020603050405020304" pitchFamily="18" charset="0"/>
                        </a:rPr>
                        <a:t>消息</a:t>
                      </a:r>
                      <a:endParaRPr lang="en-US" alt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Times New Roman" panose="02020603050405020304" pitchFamily="18" charset="0"/>
                        </a:rPr>
                        <a:t>可以把用例模型中出现的动词建模成场景中相关对象之间的消息，也就是某个类的方法。</a:t>
                      </a:r>
                      <a:endParaRPr lang="en-US" alt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62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algn="l">
                        <a:buClrTx/>
                        <a:buSzTx/>
                        <a:buFontTx/>
                        <a:buNone/>
                      </a:pPr>
                      <a:r>
                        <a:rPr lang="en-US" sz="1200" b="0">
                          <a:latin typeface="等线" panose="02010600030101010101" charset="-122"/>
                          <a:ea typeface="等线" panose="02010600030101010101" charset="-122"/>
                          <a:cs typeface="Times New Roman" panose="02020603050405020304" pitchFamily="18" charset="0"/>
                        </a:rPr>
                        <a:t>计算方法、处理规则、技术和约束</a:t>
                      </a:r>
                      <a:endParaRPr 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Times New Roman" panose="02020603050405020304" pitchFamily="18" charset="0"/>
                        </a:rPr>
                        <a:t>业务规则</a:t>
                      </a:r>
                      <a:endParaRPr lang="en-US" alt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Times New Roman" panose="02020603050405020304" pitchFamily="18" charset="0"/>
                        </a:rPr>
                        <a:t>对用例模型中的计算方法、处理规则、处理技术和各种约束等进行分析，以便分离出合适的业务规则，并把他们封装成一个一个的业务规则类。</a:t>
                      </a:r>
                      <a:endParaRPr lang="en-US" alt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625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algn="l">
                        <a:buClrTx/>
                        <a:buSzTx/>
                        <a:buFontTx/>
                        <a:buNone/>
                      </a:pPr>
                      <a:r>
                        <a:rPr lang="en-US" sz="1200" b="0">
                          <a:latin typeface="等线" panose="02010600030101010101" charset="-122"/>
                          <a:ea typeface="等线" panose="02010600030101010101" charset="-122"/>
                          <a:cs typeface="Times New Roman" panose="02020603050405020304" pitchFamily="18" charset="0"/>
                        </a:rPr>
                        <a:t>遗留问题</a:t>
                      </a:r>
                      <a:endParaRPr 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Times New Roman" panose="02020603050405020304" pitchFamily="18" charset="0"/>
                        </a:rPr>
                        <a:t>设计约束</a:t>
                      </a:r>
                      <a:endParaRPr lang="en-US" alt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Times New Roman" panose="02020603050405020304" pitchFamily="18" charset="0"/>
                        </a:rPr>
                        <a:t>分析用例建模时，未能解决的问题</a:t>
                      </a:r>
                      <a:endParaRPr lang="en-US" alt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5645">
                <a:tc>
                  <a:txBody>
                    <a:bodyPr/>
                    <a:p>
                      <a:pPr indent="0">
                        <a:buNone/>
                      </a:pPr>
                      <a:r>
                        <a:rPr lang="en-US" sz="1200" b="0">
                          <a:latin typeface="等线" panose="02010600030101010101" charset="-122"/>
                          <a:ea typeface="等线" panose="02010600030101010101" charset="-122"/>
                          <a:cs typeface="Times New Roman" panose="02020603050405020304" pitchFamily="18" charset="0"/>
                        </a:rPr>
                        <a:t>参与者与用例关系</a:t>
                      </a:r>
                      <a:endParaRPr lang="en-US" alt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200" b="0">
                          <a:latin typeface="等线" panose="02010600030101010101" charset="-122"/>
                          <a:ea typeface="等线" panose="02010600030101010101" charset="-122"/>
                          <a:cs typeface="Times New Roman" panose="02020603050405020304" pitchFamily="18" charset="0"/>
                        </a:rPr>
                        <a:t>参与者与用例关联</a:t>
                      </a:r>
                      <a:endParaRPr 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Times New Roman" panose="02020603050405020304" pitchFamily="18" charset="0"/>
                        </a:rPr>
                        <a:t>边界类</a:t>
                      </a:r>
                      <a:endParaRPr lang="en-US" alt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等线" panose="02010600030101010101" charset="-122"/>
                          <a:ea typeface="等线" panose="02010600030101010101" charset="-122"/>
                          <a:cs typeface="Times New Roman" panose="02020603050405020304" pitchFamily="18" charset="0"/>
                        </a:rPr>
                        <a:t>为每个参与者与用例之间的关联，建立边界类。此时应注意，对于参与者与用例之间的间接关联也要建模一个边界类。</a:t>
                      </a:r>
                      <a:endParaRPr lang="en-US" altLang="en-US" sz="1200" b="0">
                        <a:latin typeface="等线" panose="02010600030101010101" charset="-122"/>
                        <a:ea typeface="等线" panose="02010600030101010101"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5.2.2 用例模型到结构模型的映射</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231648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latin typeface="等线" panose="02010600030101010101" charset="-122"/>
                <a:ea typeface="等线" panose="02010600030101010101" charset="-122"/>
                <a:cs typeface="等线" panose="02010600030101010101" charset="-122"/>
                <a:sym typeface="+mn-ea"/>
              </a:rPr>
              <a:t>面向对象分析过程中，从用例模型出发建立概念模型的过程可分为识别类、定义类的属性和方法和识别类之间的关系等三个步骤进行。</a:t>
            </a:r>
            <a:endParaRPr lang="zh-CN" altLang="en-US" sz="2000" b="0" dirty="0">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latin typeface="等线" panose="02010600030101010101" charset="-122"/>
                <a:ea typeface="等线" panose="02010600030101010101" charset="-122"/>
                <a:cs typeface="等线" panose="02010600030101010101" charset="-122"/>
                <a:sym typeface="+mn-ea"/>
              </a:rPr>
              <a:t>具体步骤如下：</a:t>
            </a:r>
            <a:endParaRPr lang="zh-CN" altLang="en-US" sz="2000" b="0" dirty="0">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5.2.2 用例模型到结构模型的映射</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27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latin typeface="等线" panose="02010600030101010101" charset="-122"/>
                <a:ea typeface="等线" panose="02010600030101010101" charset="-122"/>
                <a:cs typeface="等线" panose="02010600030101010101" charset="-122"/>
                <a:sym typeface="+mn-ea"/>
              </a:rPr>
              <a:t>1．划分类：从用例中，识别出目标系统的边界类、逻辑类和实体类等三种基本类。</a:t>
            </a:r>
            <a:endParaRPr lang="zh-CN" altLang="en-US" sz="2000" b="0" dirty="0">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latin typeface="等线" panose="02010600030101010101" charset="-122"/>
                <a:ea typeface="等线" panose="02010600030101010101" charset="-122"/>
                <a:cs typeface="等线" panose="02010600030101010101" charset="-122"/>
                <a:sym typeface="+mn-ea"/>
              </a:rPr>
              <a:t>建模时，可初步为每个用例建模一个业务逻辑类，为每个参与者与用例之间的关联建模一个或若干个边界类，为与每个用例相关联的实体建模一个实体类。特别的，为每个参与者建模一个实体类。可将每个边界类、逻辑类和实体类分别命名为View、Model或Entity类，这三类综合在一起，就可以得到整个系统的初步的结构模型，其中，称所有的边界类为系统的视图模型，称业务逻辑类为系统的逻辑模型，而所有实体类则称为系统地的实体模型。</a:t>
            </a:r>
            <a:endParaRPr lang="zh-CN" altLang="en-US" sz="2000" b="0" dirty="0">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5.2.2 用例模型到结构模型的映射</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27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latin typeface="等线" panose="02010600030101010101" charset="-122"/>
                <a:ea typeface="等线" panose="02010600030101010101" charset="-122"/>
                <a:cs typeface="等线" panose="02010600030101010101" charset="-122"/>
                <a:sym typeface="+mn-ea"/>
              </a:rPr>
              <a:t>1）识别边界类（人机交互/其它交互）</a:t>
            </a:r>
            <a:endParaRPr lang="zh-CN" altLang="en-US" sz="2000" b="0" dirty="0">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latin typeface="等线" panose="02010600030101010101" charset="-122"/>
                <a:ea typeface="等线" panose="02010600030101010101" charset="-122"/>
                <a:cs typeface="等线" panose="02010600030101010101" charset="-122"/>
                <a:sym typeface="+mn-ea"/>
              </a:rPr>
              <a:t>用例模型中，参与者与用例间的每一个关联都应该至少对应着一个边界类。建模时，可为每个关联建模一个边界类。</a:t>
            </a:r>
            <a:endParaRPr lang="zh-CN" altLang="en-US" sz="2000" b="0" dirty="0">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latin typeface="等线" panose="02010600030101010101" charset="-122"/>
                <a:ea typeface="等线" panose="02010600030101010101" charset="-122"/>
                <a:cs typeface="等线" panose="02010600030101010101" charset="-122"/>
                <a:sym typeface="+mn-ea"/>
              </a:rPr>
              <a:t>2）识别逻辑类(业务逻辑)</a:t>
            </a:r>
            <a:endParaRPr lang="zh-CN" altLang="en-US" sz="2000" b="0" dirty="0">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latin typeface="等线" panose="02010600030101010101" charset="-122"/>
                <a:ea typeface="等线" panose="02010600030101010101" charset="-122"/>
                <a:cs typeface="等线" panose="02010600030101010101" charset="-122"/>
                <a:sym typeface="+mn-ea"/>
              </a:rPr>
              <a:t>逻辑类是用例的业务逻辑（处理数据的逻辑）的类形式的一种表示，承担着控制对相关实体访问的责任，即对相关实体进行的所有增、删、改、查等操作。每个用例都有它的业务逻辑。</a:t>
            </a:r>
            <a:endParaRPr lang="zh-CN" altLang="en-US" sz="2000" b="0" dirty="0">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5.2.2 用例模型到结构模型的映射</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27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latin typeface="等线" panose="02010600030101010101" charset="-122"/>
                <a:ea typeface="等线" panose="02010600030101010101" charset="-122"/>
                <a:cs typeface="等线" panose="02010600030101010101" charset="-122"/>
                <a:sym typeface="+mn-ea"/>
              </a:rPr>
              <a:t>3）识别实体类(数据</a:t>
            </a:r>
            <a:r>
              <a:rPr lang="en-US" altLang="zh-CN" sz="2000" b="0" dirty="0">
                <a:latin typeface="等线" panose="02010600030101010101" charset="-122"/>
                <a:ea typeface="等线" panose="02010600030101010101" charset="-122"/>
                <a:cs typeface="等线" panose="02010600030101010101" charset="-122"/>
                <a:sym typeface="+mn-ea"/>
              </a:rPr>
              <a:t> </a:t>
            </a:r>
            <a:r>
              <a:rPr lang="zh-CN" altLang="en-US" sz="2000" b="0" dirty="0">
                <a:latin typeface="等线" panose="02010600030101010101" charset="-122"/>
                <a:ea typeface="等线" panose="02010600030101010101" charset="-122"/>
                <a:cs typeface="等线" panose="02010600030101010101" charset="-122"/>
                <a:sym typeface="+mn-ea"/>
              </a:rPr>
              <a:t>持久类)</a:t>
            </a:r>
            <a:endParaRPr lang="zh-CN" altLang="en-US" sz="2000" b="0" dirty="0">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latin typeface="等线" panose="02010600030101010101" charset="-122"/>
                <a:ea typeface="等线" panose="02010600030101010101" charset="-122"/>
                <a:cs typeface="等线" panose="02010600030101010101" charset="-122"/>
                <a:sym typeface="+mn-ea"/>
              </a:rPr>
              <a:t>实体类通常表示系统中那些需要持久化的对象，通常需要永久存在的。寻找实体类时可以考虑业务逻辑中的操作需要管理、控制和访问的那些数据实体。</a:t>
            </a:r>
            <a:endParaRPr lang="zh-CN" altLang="en-US" sz="2000" b="0" dirty="0">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5.2.2 用例模型到结构模型的映射</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27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ts val="3200"/>
              </a:lnSpc>
              <a:spcAft>
                <a:spcPts val="400"/>
              </a:spcAft>
              <a:buClrTx/>
              <a:buSzTx/>
            </a:pPr>
            <a:r>
              <a:rPr sz="2000" b="0" dirty="0">
                <a:latin typeface="等线" panose="02010600030101010101" charset="-122"/>
                <a:ea typeface="等线" panose="02010600030101010101" charset="-122"/>
                <a:cs typeface="等线" panose="02010600030101010101" charset="-122"/>
                <a:sym typeface="+mn-ea"/>
              </a:rPr>
              <a:t>识别类时，可以参考的</a:t>
            </a:r>
            <a:r>
              <a:rPr lang="zh-CN" sz="2000" b="0" dirty="0">
                <a:latin typeface="等线" panose="02010600030101010101" charset="-122"/>
                <a:ea typeface="等线" panose="02010600030101010101" charset="-122"/>
                <a:cs typeface="等线" panose="02010600030101010101" charset="-122"/>
                <a:sym typeface="+mn-ea"/>
              </a:rPr>
              <a:t>主要</a:t>
            </a:r>
            <a:r>
              <a:rPr sz="2000" b="0" dirty="0">
                <a:latin typeface="等线" panose="02010600030101010101" charset="-122"/>
                <a:ea typeface="等线" panose="02010600030101010101" charset="-122"/>
                <a:cs typeface="等线" panose="02010600030101010101" charset="-122"/>
                <a:sym typeface="+mn-ea"/>
              </a:rPr>
              <a:t>因素包括：</a:t>
            </a:r>
            <a:endParaRPr sz="2000" b="0" dirty="0">
              <a:latin typeface="等线" panose="02010600030101010101" charset="-122"/>
              <a:ea typeface="等线" panose="02010600030101010101" charset="-122"/>
              <a:cs typeface="等线" panose="02010600030101010101" charset="-122"/>
              <a:sym typeface="+mn-ea"/>
            </a:endParaRPr>
          </a:p>
          <a:p>
            <a:pPr lvl="1" algn="l">
              <a:lnSpc>
                <a:spcPts val="3200"/>
              </a:lnSpc>
              <a:spcAft>
                <a:spcPts val="400"/>
              </a:spcAft>
              <a:buClrTx/>
              <a:buSzTx/>
            </a:pPr>
            <a:r>
              <a:rPr sz="2000" b="0" dirty="0">
                <a:latin typeface="等线" panose="02010600030101010101" charset="-122"/>
                <a:ea typeface="等线" panose="02010600030101010101" charset="-122"/>
                <a:cs typeface="等线" panose="02010600030101010101" charset="-122"/>
                <a:sym typeface="+mn-ea"/>
              </a:rPr>
              <a:t>①</a:t>
            </a:r>
            <a:r>
              <a:rPr sz="2000" dirty="0">
                <a:latin typeface="等线" panose="02010600030101010101" charset="-122"/>
                <a:ea typeface="等线" panose="02010600030101010101" charset="-122"/>
                <a:cs typeface="等线" panose="02010600030101010101" charset="-122"/>
                <a:sym typeface="+mn-ea"/>
              </a:rPr>
              <a:t>系统用户</a:t>
            </a:r>
            <a:r>
              <a:rPr sz="2000" b="0" dirty="0">
                <a:latin typeface="等线" panose="02010600030101010101" charset="-122"/>
                <a:ea typeface="等线" panose="02010600030101010101" charset="-122"/>
                <a:cs typeface="等线" panose="02010600030101010101" charset="-122"/>
                <a:sym typeface="+mn-ea"/>
              </a:rPr>
              <a:t>：系统需要保存的各种用户信息，如银行系统里面的储户，图书馆系统里面的读者等。</a:t>
            </a:r>
            <a:endParaRPr sz="2000" b="0" dirty="0">
              <a:latin typeface="等线" panose="02010600030101010101" charset="-122"/>
              <a:ea typeface="等线" panose="02010600030101010101" charset="-122"/>
              <a:cs typeface="等线" panose="02010600030101010101" charset="-122"/>
              <a:sym typeface="+mn-ea"/>
            </a:endParaRPr>
          </a:p>
          <a:p>
            <a:pPr lvl="1" algn="l">
              <a:lnSpc>
                <a:spcPts val="3200"/>
              </a:lnSpc>
              <a:spcAft>
                <a:spcPts val="400"/>
              </a:spcAft>
              <a:buClrTx/>
              <a:buSzTx/>
            </a:pPr>
            <a:r>
              <a:rPr sz="2000" dirty="0">
                <a:latin typeface="等线" panose="02010600030101010101" charset="-122"/>
                <a:ea typeface="等线" panose="02010600030101010101" charset="-122"/>
                <a:cs typeface="等线" panose="02010600030101010101" charset="-122"/>
                <a:sym typeface="+mn-ea"/>
              </a:rPr>
              <a:t>组织结构</a:t>
            </a:r>
            <a:r>
              <a:rPr sz="2000" b="0" dirty="0">
                <a:latin typeface="等线" panose="02010600030101010101" charset="-122"/>
                <a:ea typeface="等线" panose="02010600030101010101" charset="-122"/>
                <a:cs typeface="等线" panose="02010600030101010101" charset="-122"/>
                <a:sym typeface="+mn-ea"/>
              </a:rPr>
              <a:t>：目标组织中的组织结构方面的信息。如银行系统中的银行、下属分行、各储蓄所等。</a:t>
            </a:r>
            <a:endParaRPr sz="2000" b="0" dirty="0">
              <a:latin typeface="等线" panose="02010600030101010101" charset="-122"/>
              <a:ea typeface="等线" panose="02010600030101010101" charset="-122"/>
              <a:cs typeface="等线" panose="02010600030101010101" charset="-122"/>
              <a:sym typeface="+mn-ea"/>
            </a:endParaRPr>
          </a:p>
          <a:p>
            <a:pPr lvl="1" algn="l">
              <a:lnSpc>
                <a:spcPts val="3200"/>
              </a:lnSpc>
              <a:spcAft>
                <a:spcPts val="400"/>
              </a:spcAft>
              <a:buClrTx/>
              <a:buSzTx/>
            </a:pPr>
            <a:r>
              <a:rPr sz="2000" b="0" dirty="0">
                <a:latin typeface="等线" panose="02010600030101010101" charset="-122"/>
                <a:ea typeface="等线" panose="02010600030101010101" charset="-122"/>
                <a:cs typeface="等线" panose="02010600030101010101" charset="-122"/>
                <a:sym typeface="+mn-ea"/>
              </a:rPr>
              <a:t>②</a:t>
            </a:r>
            <a:r>
              <a:rPr sz="2000" dirty="0">
                <a:solidFill>
                  <a:schemeClr val="tx1"/>
                </a:solidFill>
                <a:latin typeface="等线" panose="02010600030101010101" charset="-122"/>
                <a:ea typeface="等线" panose="02010600030101010101" charset="-122"/>
                <a:cs typeface="等线" panose="02010600030101010101" charset="-122"/>
                <a:sym typeface="+mn-ea"/>
              </a:rPr>
              <a:t>实物</a:t>
            </a:r>
            <a:r>
              <a:rPr sz="2000" b="0" dirty="0">
                <a:latin typeface="等线" panose="02010600030101010101" charset="-122"/>
                <a:ea typeface="等线" panose="02010600030101010101" charset="-122"/>
                <a:cs typeface="等线" panose="02010600030101010101" charset="-122"/>
                <a:sym typeface="+mn-ea"/>
              </a:rPr>
              <a:t>：目标系统管理的各种实际物品，如银行系统里面的现金，图书管理系统中的图书等。</a:t>
            </a:r>
            <a:endParaRPr sz="2000" b="0" dirty="0">
              <a:latin typeface="等线" panose="02010600030101010101" charset="-122"/>
              <a:ea typeface="等线" panose="02010600030101010101" charset="-122"/>
              <a:cs typeface="等线" panose="02010600030101010101" charset="-122"/>
              <a:sym typeface="+mn-ea"/>
            </a:endParaRPr>
          </a:p>
          <a:p>
            <a:pPr lvl="1" algn="l">
              <a:lnSpc>
                <a:spcPts val="3200"/>
              </a:lnSpc>
              <a:spcAft>
                <a:spcPts val="400"/>
              </a:spcAft>
              <a:buClrTx/>
              <a:buSzTx/>
            </a:pPr>
            <a:r>
              <a:rPr sz="2000" b="0" dirty="0">
                <a:latin typeface="等线" panose="02010600030101010101" charset="-122"/>
                <a:ea typeface="等线" panose="02010600030101010101" charset="-122"/>
                <a:cs typeface="等线" panose="02010600030101010101" charset="-122"/>
                <a:sym typeface="+mn-ea"/>
              </a:rPr>
              <a:t>③</a:t>
            </a:r>
            <a:r>
              <a:rPr sz="2000" dirty="0">
                <a:latin typeface="等线" panose="02010600030101010101" charset="-122"/>
                <a:ea typeface="等线" panose="02010600030101010101" charset="-122"/>
                <a:cs typeface="等线" panose="02010600030101010101" charset="-122"/>
                <a:sym typeface="+mn-ea"/>
              </a:rPr>
              <a:t>设备</a:t>
            </a:r>
            <a:r>
              <a:rPr sz="2000" b="0" dirty="0">
                <a:latin typeface="等线" panose="02010600030101010101" charset="-122"/>
                <a:ea typeface="等线" panose="02010600030101010101" charset="-122"/>
                <a:cs typeface="等线" panose="02010600030101010101" charset="-122"/>
                <a:sym typeface="+mn-ea"/>
              </a:rPr>
              <a:t>：目标系统中需要使用的各种（非标准）设备。对于目标系统来说，这些设备通常被定义为系统的参与者。它们也是系统的重要组成部分，系统还要对这些设备的身份、数量和状态等进行有效的控制和管理。</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endParaRPr sz="2000" b="0" dirty="0">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5.2.2 用例模型到结构模型的映射</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27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latin typeface="等线" panose="02010600030101010101" charset="-122"/>
                <a:ea typeface="等线" panose="02010600030101010101" charset="-122"/>
                <a:cs typeface="等线" panose="02010600030101010101" charset="-122"/>
                <a:sym typeface="+mn-ea"/>
              </a:rPr>
              <a:t>④</a:t>
            </a:r>
            <a:r>
              <a:rPr sz="2000" dirty="0">
                <a:latin typeface="等线" panose="02010600030101010101" charset="-122"/>
                <a:ea typeface="等线" panose="02010600030101010101" charset="-122"/>
                <a:cs typeface="等线" panose="02010600030101010101" charset="-122"/>
                <a:sym typeface="+mn-ea"/>
              </a:rPr>
              <a:t>事件</a:t>
            </a:r>
            <a:r>
              <a:rPr sz="2000" b="0" dirty="0">
                <a:latin typeface="等线" panose="02010600030101010101" charset="-122"/>
                <a:ea typeface="等线" panose="02010600030101010101" charset="-122"/>
                <a:cs typeface="等线" panose="02010600030101010101" charset="-122"/>
                <a:sym typeface="+mn-ea"/>
              </a:rPr>
              <a:t>：事件是指系统内部或系统的环境中发生的某件事情。一方面，外部事件的发生可能会触发系统状态的改变。另一方面，系统状态的改变可能会激活一些事件，从而刺激系统的其它部分或参与者产生某种响应。事件可包括内部事件、外部事件和系统事件等。</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r>
              <a:rPr sz="2000" b="0" dirty="0">
                <a:latin typeface="等线" panose="02010600030101010101" charset="-122"/>
                <a:ea typeface="等线" panose="02010600030101010101" charset="-122"/>
                <a:cs typeface="等线" panose="02010600030101010101" charset="-122"/>
                <a:sym typeface="+mn-ea"/>
              </a:rPr>
              <a:t>⑤</a:t>
            </a:r>
            <a:r>
              <a:rPr sz="2000" dirty="0">
                <a:latin typeface="等线" panose="02010600030101010101" charset="-122"/>
                <a:ea typeface="等线" panose="02010600030101010101" charset="-122"/>
                <a:cs typeface="等线" panose="02010600030101010101" charset="-122"/>
                <a:sym typeface="+mn-ea"/>
              </a:rPr>
              <a:t>管理数据</a:t>
            </a:r>
            <a:r>
              <a:rPr sz="2000" b="0" dirty="0">
                <a:latin typeface="等线" panose="02010600030101010101" charset="-122"/>
                <a:ea typeface="等线" panose="02010600030101010101" charset="-122"/>
                <a:cs typeface="等线" panose="02010600030101010101" charset="-122"/>
                <a:sym typeface="+mn-ea"/>
              </a:rPr>
              <a:t>：目标组织中与项目目标相关的各种统计报表、业务凭证、帐目等管理数据。这些数据是识别实体类和实体类属性的重要来源。</a:t>
            </a:r>
            <a:endParaRPr sz="2000" b="0" dirty="0">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5.2.2 用例模型到结构模型的映射</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27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latin typeface="等线" panose="02010600030101010101" charset="-122"/>
                <a:ea typeface="等线" panose="02010600030101010101" charset="-122"/>
                <a:cs typeface="等线" panose="02010600030101010101" charset="-122"/>
                <a:sym typeface="+mn-ea"/>
              </a:rPr>
              <a:t>2．定义类的属性和操作</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r>
              <a:rPr lang="en-US" sz="2000" b="0" dirty="0">
                <a:latin typeface="等线" panose="02010600030101010101" charset="-122"/>
                <a:ea typeface="等线" panose="02010600030101010101" charset="-122"/>
                <a:cs typeface="等线" panose="02010600030101010101" charset="-122"/>
                <a:sym typeface="+mn-ea"/>
              </a:rPr>
              <a:t>1</a:t>
            </a:r>
            <a:r>
              <a:rPr lang="zh-CN" altLang="en-US" sz="2000" b="0" dirty="0">
                <a:latin typeface="等线" panose="02010600030101010101" charset="-122"/>
                <a:ea typeface="等线" panose="02010600030101010101" charset="-122"/>
                <a:cs typeface="等线" panose="02010600030101010101" charset="-122"/>
                <a:sym typeface="+mn-ea"/>
              </a:rPr>
              <a:t>）</a:t>
            </a:r>
            <a:r>
              <a:rPr sz="2000" b="0" dirty="0">
                <a:latin typeface="等线" panose="02010600030101010101" charset="-122"/>
                <a:ea typeface="等线" panose="02010600030101010101" charset="-122"/>
                <a:cs typeface="等线" panose="02010600030101010101" charset="-122"/>
                <a:sym typeface="+mn-ea"/>
              </a:rPr>
              <a:t>实体类的实例往往是系统中各种操作的对象，它们所具有的方法通常取决于系统对它们所做的操作。所以对于实体类来说，最重要的是分析这些实体类应具有的属性。</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r>
              <a:rPr lang="en-US" sz="2000" b="0" dirty="0">
                <a:latin typeface="等线" panose="02010600030101010101" charset="-122"/>
                <a:ea typeface="等线" panose="02010600030101010101" charset="-122"/>
                <a:cs typeface="等线" panose="02010600030101010101" charset="-122"/>
                <a:sym typeface="+mn-ea"/>
              </a:rPr>
              <a:t>2</a:t>
            </a:r>
            <a:r>
              <a:rPr lang="zh-CN" altLang="en-US" sz="2000" b="0" dirty="0">
                <a:latin typeface="等线" panose="02010600030101010101" charset="-122"/>
                <a:ea typeface="等线" panose="02010600030101010101" charset="-122"/>
                <a:cs typeface="等线" panose="02010600030101010101" charset="-122"/>
                <a:sym typeface="+mn-ea"/>
              </a:rPr>
              <a:t>）</a:t>
            </a:r>
            <a:r>
              <a:rPr sz="2000" b="0" dirty="0">
                <a:latin typeface="等线" panose="02010600030101010101" charset="-122"/>
                <a:ea typeface="等线" panose="02010600030101010101" charset="-122"/>
                <a:cs typeface="等线" panose="02010600030101010101" charset="-122"/>
                <a:sym typeface="+mn-ea"/>
              </a:rPr>
              <a:t>业务逻辑类通常封装了系统地某个业务逻辑并承担了一定的系统责任，所以业务逻辑类是系统中最重要的类，它们的结构和行为直接决定了目标系统的行为、处理能力和各种质量特性。所以，对业务逻辑类的结构和行为的分析应该是面向对象分析的核心任务。</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endParaRPr sz="2000" b="0" dirty="0">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5.1.1 类和对象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例如，图5-1 给出了一个类的图形表示实例，图中Employee是类名，Name、EmployeeID、Title、和</a:t>
            </a: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photo</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是属性。GetPhoto( p: Photo)、GetPersonRecord( )和GetContactInfomation( )则是这个类的方法。</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pic>
        <p:nvPicPr>
          <p:cNvPr id="4" name="图片 3"/>
          <p:cNvPicPr/>
          <p:nvPr/>
        </p:nvPicPr>
        <p:blipFill rotWithShape="1">
          <a:blip r:embed="rId4">
            <a:extLst>
              <a:ext uri="{28A0092B-C50C-407E-A947-70E740481C1C}">
                <a14:useLocalDpi xmlns:a14="http://schemas.microsoft.com/office/drawing/2010/main" val="0"/>
              </a:ext>
            </a:extLst>
          </a:blip>
          <a:srcRect l="6351" t="14705" r="6062" b="10896"/>
          <a:stretch>
            <a:fillRect/>
          </a:stretch>
        </p:blipFill>
        <p:spPr bwMode="auto">
          <a:xfrm>
            <a:off x="2816860" y="3797300"/>
            <a:ext cx="3509645" cy="2221865"/>
          </a:xfrm>
          <a:prstGeom prst="rect">
            <a:avLst/>
          </a:prstGeom>
          <a:noFill/>
          <a:ln>
            <a:noFill/>
          </a:ln>
        </p:spPr>
      </p:pic>
      <p:sp>
        <p:nvSpPr>
          <p:cNvPr id="5" name="矩形 4"/>
          <p:cNvSpPr/>
          <p:nvPr>
            <p:custDataLst>
              <p:tags r:id="rId5"/>
            </p:custDataLst>
          </p:nvPr>
        </p:nvSpPr>
        <p:spPr>
          <a:xfrm>
            <a:off x="3302207" y="6177021"/>
            <a:ext cx="2201545" cy="368300"/>
          </a:xfrm>
          <a:prstGeom prst="rect">
            <a:avLst/>
          </a:prstGeom>
        </p:spPr>
        <p:txBody>
          <a:bodyPr wrap="none">
            <a:spAutoFit/>
          </a:bodyPr>
          <a:lstStyle/>
          <a:p>
            <a:r>
              <a:rPr lang="zh-CN" altLang="en-US" dirty="0">
                <a:solidFill>
                  <a:schemeClr val="dk1"/>
                </a:solidFill>
                <a:latin typeface="等线" panose="02010600030101010101" charset="-122"/>
                <a:ea typeface="等线" panose="02010600030101010101" charset="-122"/>
                <a:cs typeface="等线" panose="02010600030101010101" charset="-122"/>
              </a:rPr>
              <a:t>图</a:t>
            </a:r>
            <a:r>
              <a:rPr lang="en-US" altLang="zh-CN" dirty="0">
                <a:solidFill>
                  <a:schemeClr val="dk1"/>
                </a:solidFill>
                <a:latin typeface="等线" panose="02010600030101010101" charset="-122"/>
                <a:ea typeface="等线" panose="02010600030101010101" charset="-122"/>
                <a:cs typeface="等线" panose="02010600030101010101" charset="-122"/>
              </a:rPr>
              <a:t>5-1 </a:t>
            </a:r>
            <a:r>
              <a:rPr lang="zh-CN" altLang="en-US" dirty="0">
                <a:solidFill>
                  <a:schemeClr val="dk1"/>
                </a:solidFill>
                <a:latin typeface="等线" panose="02010600030101010101" charset="-122"/>
                <a:ea typeface="等线" panose="02010600030101010101" charset="-122"/>
                <a:cs typeface="等线" panose="02010600030101010101" charset="-122"/>
              </a:rPr>
              <a:t>类的图形表示</a:t>
            </a:r>
            <a:endParaRPr lang="zh-CN" altLang="en-US" dirty="0">
              <a:solidFill>
                <a:schemeClr val="dk1"/>
              </a:solidFill>
              <a:latin typeface="等线" panose="02010600030101010101" charset="-122"/>
              <a:ea typeface="等线" panose="02010600030101010101" charset="-122"/>
              <a:cs typeface="等线" panose="02010600030101010101" charset="-122"/>
            </a:endParaRPr>
          </a:p>
        </p:txBody>
      </p:sp>
      <p:sp>
        <p:nvSpPr>
          <p:cNvPr id="6" name="日期占位符 5"/>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5.2.2 用例模型到结构模型的映射</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27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latin typeface="等线" panose="02010600030101010101" charset="-122"/>
                <a:ea typeface="等线" panose="02010600030101010101" charset="-122"/>
                <a:cs typeface="等线" panose="02010600030101010101" charset="-122"/>
                <a:sym typeface="+mn-ea"/>
              </a:rPr>
              <a:t>从结构上看，逻辑类可以看成是一个能够合作完成某项系统任务的一组相关对象的集合。从行为上看，逻辑类的行为必然是在某项业务规则约束下的行为，其中的每一个操作均可以被看成是对象之间的消息传递。业务逻辑类就是这样通过这样一组对象并协调对象之间的协作来完成它的系统任务。</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r>
              <a:rPr sz="2000" b="0" dirty="0">
                <a:latin typeface="等线" panose="02010600030101010101" charset="-122"/>
                <a:ea typeface="等线" panose="02010600030101010101" charset="-122"/>
                <a:cs typeface="等线" panose="02010600030101010101" charset="-122"/>
                <a:sym typeface="+mn-ea"/>
              </a:rPr>
              <a:t>所以，对业务逻辑类的分析过程实际上就是一个找到能够在指定的业务规则约束下协作完成指定系统任务业务的对象的过程。</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r>
              <a:rPr lang="en-US" sz="2000" b="0" dirty="0">
                <a:latin typeface="等线" panose="02010600030101010101" charset="-122"/>
                <a:ea typeface="等线" panose="02010600030101010101" charset="-122"/>
                <a:cs typeface="等线" panose="02010600030101010101" charset="-122"/>
                <a:sym typeface="+mn-ea"/>
              </a:rPr>
              <a:t>3</a:t>
            </a:r>
            <a:r>
              <a:rPr lang="zh-CN" altLang="en-US" sz="2000" b="0" dirty="0">
                <a:latin typeface="等线" panose="02010600030101010101" charset="-122"/>
                <a:ea typeface="等线" panose="02010600030101010101" charset="-122"/>
                <a:cs typeface="等线" panose="02010600030101010101" charset="-122"/>
                <a:sym typeface="+mn-ea"/>
              </a:rPr>
              <a:t>）</a:t>
            </a:r>
            <a:r>
              <a:rPr sz="2000" b="0" dirty="0">
                <a:latin typeface="等线" panose="02010600030101010101" charset="-122"/>
                <a:ea typeface="等线" panose="02010600030101010101" charset="-122"/>
                <a:cs typeface="等线" panose="02010600030101010101" charset="-122"/>
                <a:sym typeface="+mn-ea"/>
              </a:rPr>
              <a:t>对于边界类来说，分析阶段仅关注边界类的概念结构，其具体细节则属于设计域和实现域。</a:t>
            </a:r>
            <a:endParaRPr sz="2000" b="0" dirty="0">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5.2.2 用例模型到结构模型的映射</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27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latin typeface="等线" panose="02010600030101010101" charset="-122"/>
                <a:ea typeface="等线" panose="02010600030101010101" charset="-122"/>
                <a:cs typeface="等线" panose="02010600030101010101" charset="-122"/>
                <a:sym typeface="+mn-ea"/>
              </a:rPr>
              <a:t>综上所述，OOA中定义类属性和操作的基本方法归纳如下：</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r>
              <a:rPr sz="2000" b="0" dirty="0">
                <a:latin typeface="等线" panose="02010600030101010101" charset="-122"/>
                <a:ea typeface="等线" panose="02010600030101010101" charset="-122"/>
                <a:cs typeface="等线" panose="02010600030101010101" charset="-122"/>
                <a:sym typeface="+mn-ea"/>
              </a:rPr>
              <a:t>1）定义类属性</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r>
              <a:rPr sz="2000" b="0" dirty="0">
                <a:latin typeface="等线" panose="02010600030101010101" charset="-122"/>
                <a:ea typeface="等线" panose="02010600030101010101" charset="-122"/>
                <a:cs typeface="等线" panose="02010600030101010101" charset="-122"/>
                <a:sym typeface="+mn-ea"/>
              </a:rPr>
              <a:t>对于识别出的每个类，可以从以下几个方面来分析并发现对象的属性：</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r>
              <a:rPr sz="2000" b="0" dirty="0">
                <a:latin typeface="等线" panose="02010600030101010101" charset="-122"/>
                <a:ea typeface="等线" panose="02010600030101010101" charset="-122"/>
                <a:cs typeface="等线" panose="02010600030101010101" charset="-122"/>
                <a:sym typeface="+mn-ea"/>
              </a:rPr>
              <a:t>①一般常识，根据常识来分析对象应具有的属性。如人员的姓名、性别、年龄等自然属性；</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r>
              <a:rPr sz="2000" b="0" dirty="0">
                <a:latin typeface="等线" panose="02010600030101010101" charset="-122"/>
                <a:ea typeface="等线" panose="02010600030101010101" charset="-122"/>
                <a:cs typeface="等线" panose="02010600030101010101" charset="-122"/>
                <a:sym typeface="+mn-ea"/>
              </a:rPr>
              <a:t>②问题域，考虑实体类在问题域中需要的属性，如银行系统中的储户账号，学生系统中学生的学号等，这些属性往往来自于问题域中对实体对象的描述；</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endParaRPr sz="2000" b="0" dirty="0">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5.2.2 用例模型到结构模型的映射</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27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latin typeface="等线" panose="02010600030101010101" charset="-122"/>
                <a:ea typeface="等线" panose="02010600030101010101" charset="-122"/>
                <a:cs typeface="等线" panose="02010600030101010101" charset="-122"/>
                <a:sym typeface="+mn-ea"/>
              </a:rPr>
              <a:t>③责任，通过分析对象所承担的系统责任来分析对象应有的属性。如储户账单必须有储户id、余额Balance；</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r>
              <a:rPr sz="2000" b="0" dirty="0">
                <a:latin typeface="等线" panose="02010600030101010101" charset="-122"/>
                <a:ea typeface="等线" panose="02010600030101010101" charset="-122"/>
                <a:cs typeface="等线" panose="02010600030101010101" charset="-122"/>
                <a:sym typeface="+mn-ea"/>
              </a:rPr>
              <a:t>④服务，当一个对象需要增加一些新的功能时，就有可能需要为对象增加新的属性。例如，</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r>
              <a:rPr sz="2000" b="0" dirty="0">
                <a:latin typeface="等线" panose="02010600030101010101" charset="-122"/>
                <a:ea typeface="等线" panose="02010600030101010101" charset="-122"/>
                <a:cs typeface="等线" panose="02010600030101010101" charset="-122"/>
                <a:sym typeface="+mn-ea"/>
              </a:rPr>
              <a:t>⑤状态，一个对象有时需要定义一组不同的状态，如图书管理系统中的图书的状态就可以分为是否在库和是否预订等状态。为了记录和存贮这些状态就需要为该对象增加必要的属性。</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r>
              <a:rPr sz="2000" b="0" dirty="0">
                <a:latin typeface="等线" panose="02010600030101010101" charset="-122"/>
                <a:ea typeface="等线" panose="02010600030101010101" charset="-122"/>
                <a:cs typeface="等线" panose="02010600030101010101" charset="-122"/>
                <a:sym typeface="+mn-ea"/>
              </a:rPr>
              <a:t>⑥关系，考虑对象之间的关联、聚合和组合等关系，这些关系本身就要求把一个对象最为另一个对象的属性。</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endParaRPr sz="2000" b="0" dirty="0">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5.2.2 用例模型到结构模型的映射</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27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latin typeface="等线" panose="02010600030101010101" charset="-122"/>
                <a:ea typeface="等线" panose="02010600030101010101" charset="-122"/>
                <a:cs typeface="等线" panose="02010600030101010101" charset="-122"/>
                <a:sym typeface="+mn-ea"/>
              </a:rPr>
              <a:t>2）定义类操作</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r>
              <a:rPr sz="2000" b="0" dirty="0">
                <a:latin typeface="等线" panose="02010600030101010101" charset="-122"/>
                <a:ea typeface="等线" panose="02010600030101010101" charset="-122"/>
                <a:cs typeface="等线" panose="02010600030101010101" charset="-122"/>
                <a:sym typeface="+mn-ea"/>
              </a:rPr>
              <a:t>定义类操作的基本方法是：通过分析系统地动态行为的方法来发现系统中的类和类操作。</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r>
              <a:rPr sz="2000" b="0" dirty="0">
                <a:latin typeface="等线" panose="02010600030101010101" charset="-122"/>
                <a:ea typeface="等线" panose="02010600030101010101" charset="-122"/>
                <a:cs typeface="等线" panose="02010600030101010101" charset="-122"/>
                <a:sym typeface="+mn-ea"/>
              </a:rPr>
              <a:t>具体做法是：用交互图（Interaction）描述用例的交互过程，将用例行为落实到相关的类中去。通过这个方法，一方面可以发现新的对象（类），另一方面，也可以分析出这些类的操作。交互图中列出的每一个对象代表着目标系统中的一个类，每一个消息则代表着接收消息的对象的一个操作。</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endParaRPr sz="2000" b="0" dirty="0">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5.2.2 用例模型到结构模型的映射</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27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latin typeface="等线" panose="02010600030101010101" charset="-122"/>
                <a:ea typeface="等线" panose="02010600030101010101" charset="-122"/>
                <a:cs typeface="等线" panose="02010600030101010101" charset="-122"/>
                <a:sym typeface="+mn-ea"/>
              </a:rPr>
              <a:t>3 识别类之间的关系</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r>
              <a:rPr sz="2000" b="0" dirty="0">
                <a:latin typeface="等线" panose="02010600030101010101" charset="-122"/>
                <a:ea typeface="等线" panose="02010600030101010101" charset="-122"/>
                <a:cs typeface="等线" panose="02010600030101010101" charset="-122"/>
                <a:sym typeface="+mn-ea"/>
              </a:rPr>
              <a:t>找出类之间存在的继承、关联和依赖关系是分析域中结构模型的重要组成部分。识别类之间的关系时可参考的主要因素包括：</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r>
              <a:rPr sz="2000" b="0" dirty="0">
                <a:latin typeface="等线" panose="02010600030101010101" charset="-122"/>
                <a:ea typeface="等线" panose="02010600030101010101" charset="-122"/>
                <a:cs typeface="等线" panose="02010600030101010101" charset="-122"/>
                <a:sym typeface="+mn-ea"/>
              </a:rPr>
              <a:t>①用例模型，建模时可参考用例模型中的各种关系，如参与者之间的继承关系；用例之间的继承、包含和扩充关系等。它们都可以映射为对应类之间的关系。</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r>
              <a:rPr sz="2000" b="0" dirty="0">
                <a:latin typeface="等线" panose="02010600030101010101" charset="-122"/>
                <a:ea typeface="等线" panose="02010600030101010101" charset="-122"/>
                <a:cs typeface="等线" panose="02010600030101010101" charset="-122"/>
                <a:sym typeface="+mn-ea"/>
              </a:rPr>
              <a:t>②问题域，分析问题域中各个实体类之间已经存在的关系，并把这些关系表示为相关实体类之间的关系。如银行系统中的储户和账户之间的关系，学生系统中学生和课程之间的关系，这些关系均自于问题域中实体对象之间的关系；</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endParaRPr sz="2000" b="0" dirty="0">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5.2.2 用例模型到结构模型的映射</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27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latin typeface="等线" panose="02010600030101010101" charset="-122"/>
                <a:ea typeface="等线" panose="02010600030101010101" charset="-122"/>
                <a:cs typeface="等线" panose="02010600030101010101" charset="-122"/>
                <a:sym typeface="+mn-ea"/>
              </a:rPr>
              <a:t>③系统的动态行为，通过分析对象之间的协作分析对象之间的关系。对系统行为建模时，已经描述了对象之间的协作，这些协作实际上也给出了对象之间关系的一些线索。</a:t>
            </a:r>
            <a:endParaRPr sz="2000" b="0" dirty="0">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 类图模型的建模策略</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27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latin typeface="等线" panose="02010600030101010101" charset="-122"/>
                <a:ea typeface="等线" panose="02010600030101010101" charset="-122"/>
                <a:cs typeface="等线" panose="02010600030101010101" charset="-122"/>
                <a:sym typeface="+mn-ea"/>
              </a:rPr>
              <a:t>一般地说，领域(Domain)通常是指一个组织的所有业务及其相关的业务逻辑。而问题域通常是指该组织中要开发的某个软件项目所涉及的应用领域，通常是指该组织中的一组相关业务。对于一个组织而言，可以把问题域看成是该组织领域的一个组成部分。在不需要对组织进行完整的业务建模的情况下，可以不严格区分这两个概念。</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r>
              <a:rPr sz="2000" b="0" dirty="0">
                <a:latin typeface="等线" panose="02010600030101010101" charset="-122"/>
                <a:ea typeface="等线" panose="02010600030101010101" charset="-122"/>
                <a:cs typeface="等线" panose="02010600030101010101" charset="-122"/>
                <a:sym typeface="+mn-ea"/>
              </a:rPr>
              <a:t>为一个组织开发软件时，开发人员必须面对这个组织的领域问题。显然，这个领域对于开发人员来说必须是清晰的，因为开发人员所做的一切都必须服从这个组织的业务需求和业务逻辑。</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endParaRPr sz="2000" b="0" dirty="0">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 类图模型的建模策略</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27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latin typeface="等线" panose="02010600030101010101" charset="-122"/>
                <a:ea typeface="等线" panose="02010600030101010101" charset="-122"/>
                <a:cs typeface="等线" panose="02010600030101010101" charset="-122"/>
                <a:sym typeface="+mn-ea"/>
              </a:rPr>
              <a:t>分析模型中的逻辑模型的都应该属于项目的问题域，是从领域问题中按照项目目标划分出来的目标系统结构模型，也是目标系统的核心组成部分。</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r>
              <a:rPr sz="2000" b="0" dirty="0">
                <a:latin typeface="等线" panose="02010600030101010101" charset="-122"/>
                <a:ea typeface="等线" panose="02010600030101010101" charset="-122"/>
                <a:cs typeface="等线" panose="02010600030101010101" charset="-122"/>
                <a:sym typeface="+mn-ea"/>
              </a:rPr>
              <a:t>问题域部分设计的任务就是对分析模型中与问题域相关的部分内容做进一步的细化。其内容几乎包括分析模型的全部内容，但最主要的还是集中在分析模型中的逻辑模型和实体模型两部分内容。此时的细化主要是指对分析模型中找到类模型进行进一步的调整和完善，调整的内容就是类结构模型中的类和类之间关系的全部细节。</a:t>
            </a:r>
            <a:endParaRPr sz="2000" b="0" dirty="0">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 类图模型的建模策略</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27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latin typeface="等线" panose="02010600030101010101" charset="-122"/>
                <a:ea typeface="等线" panose="02010600030101010101" charset="-122"/>
                <a:cs typeface="等线" panose="02010600030101010101" charset="-122"/>
                <a:sym typeface="+mn-ea"/>
              </a:rPr>
              <a:t>没有人希望开发出来的软件存在任何缺陷，但在实际的软件开发过程中，开发出一个所有指标都非常优越的系统往往是不可能的。在设计过程中，通常也不存在一整套普遍适用的设计方法来完成软件的设计，任何一个设计均是一个在能够满足项目需求前提下，平衡了多种不同设计目标要求的设计结果。</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r>
              <a:rPr sz="2000" b="0" dirty="0">
                <a:latin typeface="等线" panose="02010600030101010101" charset="-122"/>
                <a:ea typeface="等线" panose="02010600030101010101" charset="-122"/>
                <a:cs typeface="等线" panose="02010600030101010101" charset="-122"/>
                <a:sym typeface="+mn-ea"/>
              </a:rPr>
              <a:t>尽管如此，在面向对象设计方法中，人们还是总结出了一些设计场景，以及在这些场景下的设计方法。</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r>
              <a:rPr sz="2000" b="0" dirty="0">
                <a:latin typeface="等线" panose="02010600030101010101" charset="-122"/>
                <a:ea typeface="等线" panose="02010600030101010101" charset="-122"/>
                <a:cs typeface="等线" panose="02010600030101010101" charset="-122"/>
                <a:sym typeface="+mn-ea"/>
              </a:rPr>
              <a:t>面向对象方法中，常用的设计策略主要集中在以下几个方面。</a:t>
            </a:r>
            <a:endParaRPr sz="2000" b="0" dirty="0">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5.3.1 复用已存在的类</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27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latin typeface="等线" panose="02010600030101010101" charset="-122"/>
                <a:ea typeface="等线" panose="02010600030101010101" charset="-122"/>
                <a:cs typeface="等线" panose="02010600030101010101" charset="-122"/>
                <a:sym typeface="+mn-ea"/>
              </a:rPr>
              <a:t>软件设计中，复用（reuse）是指重复使用已经存在的设计元素。如果在分析阶段的得到的某些类是已经存在的类，那么就可以考虑复用这些已经存在的类。如果这些类的分析、设计与实现同时存在，那么复用可以明显提高软件的开发效率。</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r>
              <a:rPr sz="2000" b="0" dirty="0">
                <a:latin typeface="等线" panose="02010600030101010101" charset="-122"/>
                <a:ea typeface="等线" panose="02010600030101010101" charset="-122"/>
                <a:cs typeface="等线" panose="02010600030101010101" charset="-122"/>
                <a:sym typeface="+mn-ea"/>
              </a:rPr>
              <a:t>如果可复用类的接口与当前类的接口完全相同，那么可直接复用。否则需要对可复用类做必要的调整之后再进行复用。任何情况下，都需要在引进的复用类上注明复用标记。</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endParaRPr sz="2000" b="0" dirty="0">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5.1.1 类和对象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程序设计语言中，通常称不能实例化的类为</a:t>
            </a:r>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抽象类</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，而称可以实例化的类为</a:t>
            </a:r>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具体类</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UML支持抽象类和具体类的描述，UML默认的类是具体类，其外观是类名用正常体表示。而抽象类的外观则是类名使用斜体的形式表示。如图5-1中的类就表示了一个抽象类。</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属性和方法的可见性问题。UML中，类属性和方法的可见性被定义分为公共、私有和保护三个级别。在UML类的图形表示中，使用 + 、- 和 # 分别表示公共、私有和保护这三种可见性。缺省的可见性是公共可见性。</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5.3.1 复用已存在的类</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27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latin typeface="等线" panose="02010600030101010101" charset="-122"/>
                <a:ea typeface="等线" panose="02010600030101010101" charset="-122"/>
                <a:cs typeface="等线" panose="02010600030101010101" charset="-122"/>
                <a:sym typeface="+mn-ea"/>
              </a:rPr>
              <a:t>比较可复用类和当前场景的属性与方法，可以考虑对以下几种情况分别进行处理:</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r>
              <a:rPr sz="2000" b="0" dirty="0">
                <a:latin typeface="等线" panose="02010600030101010101" charset="-122"/>
                <a:ea typeface="等线" panose="02010600030101010101" charset="-122"/>
                <a:cs typeface="等线" panose="02010600030101010101" charset="-122"/>
                <a:sym typeface="+mn-ea"/>
              </a:rPr>
              <a:t>(1)完全相同：直接引进可复用类来代替当前类。</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r>
              <a:rPr sz="2000" b="0" dirty="0">
                <a:latin typeface="等线" panose="02010600030101010101" charset="-122"/>
                <a:ea typeface="等线" panose="02010600030101010101" charset="-122"/>
                <a:cs typeface="等线" panose="02010600030101010101" charset="-122"/>
                <a:sym typeface="+mn-ea"/>
              </a:rPr>
              <a:t>(2)可复用类的内容少于当前类：引进可复用类，并增加一个复用类的派生类来代替当前类，当然，此时需要在派生类中补足可复用类所缺少的信息。</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r>
              <a:rPr sz="2000" b="0" dirty="0">
                <a:latin typeface="等线" panose="02010600030101010101" charset="-122"/>
                <a:ea typeface="等线" panose="02010600030101010101" charset="-122"/>
                <a:cs typeface="等线" panose="02010600030101010101" charset="-122"/>
                <a:sym typeface="+mn-ea"/>
              </a:rPr>
              <a:t>(3)可复用类的内容多于当前类：引进可复用类，并对可复用类进行修改，去掉复用类中多余的属性和方法。</a:t>
            </a:r>
            <a:endParaRPr sz="2000" b="0" dirty="0">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5.3.1 复用已存在的类</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27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latin typeface="等线" panose="02010600030101010101" charset="-122"/>
                <a:ea typeface="等线" panose="02010600030101010101" charset="-122"/>
                <a:cs typeface="等线" panose="02010600030101010101" charset="-122"/>
                <a:sym typeface="+mn-ea"/>
              </a:rPr>
              <a:t>(4)如果二者仅仅是某种程度上的相似。这时可先考虑是否要复用，复用时当然需要修改可复用类或考虑使用</a:t>
            </a:r>
            <a:r>
              <a:rPr sz="2000" dirty="0">
                <a:solidFill>
                  <a:schemeClr val="tx1"/>
                </a:solidFill>
                <a:latin typeface="等线" panose="02010600030101010101" charset="-122"/>
                <a:ea typeface="等线" panose="02010600030101010101" charset="-122"/>
                <a:cs typeface="等线" panose="02010600030101010101" charset="-122"/>
                <a:sym typeface="+mn-ea"/>
              </a:rPr>
              <a:t>适配器模式</a:t>
            </a:r>
            <a:r>
              <a:rPr sz="2000" b="0" dirty="0">
                <a:latin typeface="等线" panose="02010600030101010101" charset="-122"/>
                <a:ea typeface="等线" panose="02010600030101010101" charset="-122"/>
                <a:cs typeface="等线" panose="02010600030101010101" charset="-122"/>
                <a:sym typeface="+mn-ea"/>
              </a:rPr>
              <a:t>引进这个类。</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r>
              <a:rPr sz="2000" b="0" dirty="0">
                <a:latin typeface="等线" panose="02010600030101010101" charset="-122"/>
                <a:ea typeface="等线" panose="02010600030101010101" charset="-122"/>
                <a:cs typeface="等线" panose="02010600030101010101" charset="-122"/>
                <a:sym typeface="+mn-ea"/>
              </a:rPr>
              <a:t>设计一个新类时，也有必要考虑是否可能将这个类设计为可复用类。</a:t>
            </a:r>
            <a:endParaRPr sz="2000" b="0" dirty="0">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5.3.1 复用已存在的类</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27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latin typeface="等线" panose="02010600030101010101" charset="-122"/>
                <a:ea typeface="等线" panose="02010600030101010101" charset="-122"/>
                <a:cs typeface="等线" panose="02010600030101010101" charset="-122"/>
                <a:sym typeface="+mn-ea"/>
              </a:rPr>
              <a:t>图5.19描述了GOF适配器模式的结构。其中，Context表示一个客户类，它需要通过interface接口访问一个想要复用的对象（Reusable类对象）。Adapter实现了Interface接口并且组合了这个要复用的对象。这样，Context类对象就可以使用这个要复用的对象了。</a:t>
            </a:r>
            <a:endParaRPr sz="2000" b="0" dirty="0">
              <a:latin typeface="等线" panose="02010600030101010101" charset="-122"/>
              <a:ea typeface="等线" panose="02010600030101010101" charset="-122"/>
              <a:cs typeface="等线" panose="02010600030101010101" charset="-122"/>
              <a:sym typeface="+mn-ea"/>
            </a:endParaRPr>
          </a:p>
        </p:txBody>
      </p:sp>
      <p:pic>
        <p:nvPicPr>
          <p:cNvPr id="62" name="图片 17"/>
          <p:cNvPicPr>
            <a:picLocks noChangeAspect="1" noChangeArrowheads="1"/>
          </p:cNvPicPr>
          <p:nvPr/>
        </p:nvPicPr>
        <p:blipFill>
          <a:blip r:embed="rId4">
            <a:extLst>
              <a:ext uri="{28A0092B-C50C-407E-A947-70E740481C1C}">
                <a14:useLocalDpi xmlns:a14="http://schemas.microsoft.com/office/drawing/2010/main" val="0"/>
              </a:ext>
            </a:extLst>
          </a:blip>
          <a:srcRect l="1777" t="10567" r="1958" b="5946"/>
          <a:stretch>
            <a:fillRect/>
          </a:stretch>
        </p:blipFill>
        <p:spPr>
          <a:xfrm>
            <a:off x="1757045" y="4051935"/>
            <a:ext cx="5538470" cy="2201545"/>
          </a:xfrm>
          <a:prstGeom prst="rect">
            <a:avLst/>
          </a:prstGeom>
          <a:noFill/>
          <a:ln>
            <a:noFill/>
          </a:ln>
        </p:spPr>
      </p:pic>
      <p:sp>
        <p:nvSpPr>
          <p:cNvPr id="4" name="文本框 3"/>
          <p:cNvSpPr txBox="1"/>
          <p:nvPr/>
        </p:nvSpPr>
        <p:spPr>
          <a:xfrm>
            <a:off x="3302000" y="6253480"/>
            <a:ext cx="2540000" cy="368300"/>
          </a:xfrm>
          <a:prstGeom prst="rect">
            <a:avLst/>
          </a:prstGeom>
          <a:noFill/>
        </p:spPr>
        <p:txBody>
          <a:bodyPr wrap="square" rtlCol="0" anchor="t">
            <a:spAutoFit/>
          </a:bodyPr>
          <a:p>
            <a:pPr algn="ctr"/>
            <a:r>
              <a:rPr lang="zh-CN" altLang="en-US">
                <a:latin typeface="等线" panose="02010600030101010101" charset="-122"/>
                <a:ea typeface="等线" panose="02010600030101010101" charset="-122"/>
                <a:cs typeface="等线" panose="02010600030101010101" charset="-122"/>
              </a:rPr>
              <a:t>图5.19 适配器模式</a:t>
            </a:r>
            <a:endParaRPr lang="zh-CN" altLang="en-US">
              <a:latin typeface="等线" panose="02010600030101010101" charset="-122"/>
              <a:ea typeface="等线" panose="02010600030101010101" charset="-122"/>
              <a:cs typeface="等线" panose="02010600030101010101"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5.3.2 为相似的类增加基类</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27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latin typeface="等线" panose="02010600030101010101" charset="-122"/>
                <a:ea typeface="等线" panose="02010600030101010101" charset="-122"/>
                <a:cs typeface="等线" panose="02010600030101010101" charset="-122"/>
                <a:sym typeface="+mn-ea"/>
              </a:rPr>
              <a:t>分析模型中，如果有一组属性和方法都很相似的类，那么，就可以考虑为这组类定义一个共同的基类。</a:t>
            </a:r>
            <a:endParaRPr sz="2000" b="0" dirty="0">
              <a:latin typeface="等线" panose="02010600030101010101" charset="-122"/>
              <a:ea typeface="等线" panose="02010600030101010101" charset="-122"/>
              <a:cs typeface="等线" panose="02010600030101010101" charset="-122"/>
              <a:sym typeface="+mn-ea"/>
            </a:endParaRPr>
          </a:p>
        </p:txBody>
      </p:sp>
      <p:pic>
        <p:nvPicPr>
          <p:cNvPr id="298" name="图片 298"/>
          <p:cNvPicPr>
            <a:picLocks noChangeAspect="1" noChangeArrowheads="1"/>
          </p:cNvPicPr>
          <p:nvPr/>
        </p:nvPicPr>
        <p:blipFill>
          <a:blip r:embed="rId4">
            <a:extLst>
              <a:ext uri="{28A0092B-C50C-407E-A947-70E740481C1C}">
                <a14:useLocalDpi xmlns:a14="http://schemas.microsoft.com/office/drawing/2010/main" val="0"/>
              </a:ext>
            </a:extLst>
          </a:blip>
          <a:srcRect l="2477" t="10001" r="1980" b="4641"/>
          <a:stretch>
            <a:fillRect/>
          </a:stretch>
        </p:blipFill>
        <p:spPr>
          <a:xfrm>
            <a:off x="1059815" y="3241040"/>
            <a:ext cx="6838315" cy="2647950"/>
          </a:xfrm>
          <a:prstGeom prst="rect">
            <a:avLst/>
          </a:prstGeom>
          <a:noFill/>
          <a:ln>
            <a:noFill/>
          </a:ln>
        </p:spPr>
      </p:pic>
      <p:sp>
        <p:nvSpPr>
          <p:cNvPr id="4" name="文本框 3"/>
          <p:cNvSpPr txBox="1"/>
          <p:nvPr/>
        </p:nvSpPr>
        <p:spPr>
          <a:xfrm>
            <a:off x="2717165" y="5984875"/>
            <a:ext cx="3709670" cy="368300"/>
          </a:xfrm>
          <a:prstGeom prst="rect">
            <a:avLst/>
          </a:prstGeom>
          <a:noFill/>
        </p:spPr>
        <p:txBody>
          <a:bodyPr wrap="square" rtlCol="0" anchor="t">
            <a:spAutoFit/>
          </a:bodyPr>
          <a:p>
            <a:pPr algn="ctr"/>
            <a:r>
              <a:rPr lang="zh-CN" altLang="en-US" b="1">
                <a:latin typeface="等线" panose="02010600030101010101" charset="-122"/>
                <a:ea typeface="等线" panose="02010600030101010101" charset="-122"/>
                <a:cs typeface="等线" panose="02010600030101010101" charset="-122"/>
              </a:rPr>
              <a:t>图5.20</a:t>
            </a:r>
            <a:r>
              <a:rPr lang="en-US" altLang="zh-CN" b="1">
                <a:latin typeface="等线" panose="02010600030101010101" charset="-122"/>
                <a:ea typeface="等线" panose="02010600030101010101" charset="-122"/>
                <a:cs typeface="等线" panose="02010600030101010101" charset="-122"/>
              </a:rPr>
              <a:t> </a:t>
            </a:r>
            <a:r>
              <a:rPr lang="zh-CN" altLang="en-US" b="1">
                <a:latin typeface="等线" panose="02010600030101010101" charset="-122"/>
                <a:ea typeface="等线" panose="02010600030101010101" charset="-122"/>
                <a:cs typeface="等线" panose="02010600030101010101" charset="-122"/>
              </a:rPr>
              <a:t>相似的图形元素类</a:t>
            </a:r>
            <a:endParaRPr lang="zh-CN" altLang="en-US" b="1">
              <a:latin typeface="等线" panose="02010600030101010101" charset="-122"/>
              <a:ea typeface="等线" panose="02010600030101010101" charset="-122"/>
              <a:cs typeface="等线" panose="02010600030101010101"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5.3.2 为相似的类增加基类</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27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latin typeface="等线" panose="02010600030101010101" charset="-122"/>
                <a:ea typeface="等线" panose="02010600030101010101" charset="-122"/>
                <a:cs typeface="等线" panose="02010600030101010101" charset="-122"/>
                <a:sym typeface="+mn-ea"/>
              </a:rPr>
              <a:t>例如，图5.20描述了直线、圆和矩形等多个相似的类。这些类分别封装各自的线型、颜色等非几何属性和图形大小、位置和形状等几何属性。它们还都提供了绘制（Draw）、平移（Move）和旋转（Rotate）等外部操作。</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r>
              <a:rPr sz="2000" b="0" dirty="0">
                <a:latin typeface="等线" panose="02010600030101010101" charset="-122"/>
                <a:ea typeface="等线" panose="02010600030101010101" charset="-122"/>
                <a:cs typeface="等线" panose="02010600030101010101" charset="-122"/>
                <a:sym typeface="+mn-ea"/>
              </a:rPr>
              <a:t>将三个类中相同或相似的属性和方法抽取出来存放到同一个类中，就可以得到这几个类的基类。</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r>
              <a:rPr sz="2000" b="0" dirty="0">
                <a:latin typeface="等线" panose="02010600030101010101" charset="-122"/>
                <a:ea typeface="等线" panose="02010600030101010101" charset="-122"/>
                <a:cs typeface="等线" panose="02010600030101010101" charset="-122"/>
                <a:sym typeface="+mn-ea"/>
              </a:rPr>
              <a:t>图5.21就描述了这样的一个抽象的基类。</a:t>
            </a:r>
            <a:endParaRPr sz="2000" b="0" dirty="0">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5.3.2 为相似的类增加基类</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27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latin typeface="等线" panose="02010600030101010101" charset="-122"/>
                <a:ea typeface="等线" panose="02010600030101010101" charset="-122"/>
                <a:cs typeface="等线" panose="02010600030101010101" charset="-122"/>
                <a:sym typeface="+mn-ea"/>
              </a:rPr>
              <a:t>例如，图5.20描述了直线、圆和矩形等多个相似的类。这些类分别封装各自的线型、颜色等非几何属性和图形大小、位置和形状等几何属性。它们还都提供了绘制（Draw）、平移（Move）和旋转（Rotate）等外部操作。</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r>
              <a:rPr sz="2000" b="0" dirty="0">
                <a:latin typeface="等线" panose="02010600030101010101" charset="-122"/>
                <a:ea typeface="等线" panose="02010600030101010101" charset="-122"/>
                <a:cs typeface="等线" panose="02010600030101010101" charset="-122"/>
                <a:sym typeface="+mn-ea"/>
              </a:rPr>
              <a:t>将三个类中相同或相似的属性和方法抽取出来存放到同一个类中，就可以得到这几个类的基类。</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r>
              <a:rPr sz="2000" b="0" dirty="0">
                <a:latin typeface="等线" panose="02010600030101010101" charset="-122"/>
                <a:ea typeface="等线" panose="02010600030101010101" charset="-122"/>
                <a:cs typeface="等线" panose="02010600030101010101" charset="-122"/>
                <a:sym typeface="+mn-ea"/>
              </a:rPr>
              <a:t>图5.21就描述了这样的一个抽象的基类。</a:t>
            </a:r>
            <a:endParaRPr sz="2000" b="0" dirty="0">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5.3.2 为相似的类增加基类</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297" name="图片 297"/>
          <p:cNvPicPr>
            <a:picLocks noChangeAspect="1" noChangeArrowheads="1"/>
          </p:cNvPicPr>
          <p:nvPr/>
        </p:nvPicPr>
        <p:blipFill>
          <a:blip r:embed="rId3">
            <a:extLst>
              <a:ext uri="{28A0092B-C50C-407E-A947-70E740481C1C}">
                <a14:useLocalDpi xmlns:a14="http://schemas.microsoft.com/office/drawing/2010/main" val="0"/>
              </a:ext>
            </a:extLst>
          </a:blip>
          <a:srcRect l="1859" t="7590" r="2901" b="4246"/>
          <a:stretch>
            <a:fillRect/>
          </a:stretch>
        </p:blipFill>
        <p:spPr>
          <a:xfrm>
            <a:off x="1122680" y="1679575"/>
            <a:ext cx="6899275" cy="4429760"/>
          </a:xfrm>
          <a:prstGeom prst="rect">
            <a:avLst/>
          </a:prstGeom>
          <a:noFill/>
          <a:ln>
            <a:noFill/>
          </a:ln>
        </p:spPr>
      </p:pic>
      <p:sp>
        <p:nvSpPr>
          <p:cNvPr id="4" name="文本框 3"/>
          <p:cNvSpPr txBox="1"/>
          <p:nvPr/>
        </p:nvSpPr>
        <p:spPr>
          <a:xfrm>
            <a:off x="2847975" y="6224270"/>
            <a:ext cx="3448050" cy="368300"/>
          </a:xfrm>
          <a:prstGeom prst="rect">
            <a:avLst/>
          </a:prstGeom>
          <a:noFill/>
        </p:spPr>
        <p:txBody>
          <a:bodyPr wrap="square" rtlCol="0" anchor="t">
            <a:spAutoFit/>
          </a:bodyPr>
          <a:p>
            <a:pPr algn="ctr"/>
            <a:r>
              <a:rPr lang="zh-CN" altLang="en-US" b="1">
                <a:latin typeface="等线" panose="02010600030101010101" charset="-122"/>
                <a:ea typeface="等线" panose="02010600030101010101" charset="-122"/>
                <a:cs typeface="等线" panose="02010600030101010101" charset="-122"/>
              </a:rPr>
              <a:t>图5.21</a:t>
            </a:r>
            <a:r>
              <a:rPr lang="en-US" altLang="zh-CN" b="1">
                <a:latin typeface="等线" panose="02010600030101010101" charset="-122"/>
                <a:ea typeface="等线" panose="02010600030101010101" charset="-122"/>
                <a:cs typeface="等线" panose="02010600030101010101" charset="-122"/>
              </a:rPr>
              <a:t> </a:t>
            </a:r>
            <a:r>
              <a:rPr lang="zh-CN" altLang="en-US" b="1">
                <a:latin typeface="等线" panose="02010600030101010101" charset="-122"/>
                <a:ea typeface="等线" panose="02010600030101010101" charset="-122"/>
                <a:cs typeface="等线" panose="02010600030101010101" charset="-122"/>
              </a:rPr>
              <a:t>图形元素类的基类</a:t>
            </a:r>
            <a:endParaRPr lang="zh-CN" altLang="en-US" b="1">
              <a:latin typeface="等线" panose="02010600030101010101" charset="-122"/>
              <a:ea typeface="等线" panose="02010600030101010101" charset="-122"/>
              <a:cs typeface="等线" panose="02010600030101010101"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5.3.2 为相似的类增加基类</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27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latin typeface="等线" panose="02010600030101010101" charset="-122"/>
                <a:ea typeface="等线" panose="02010600030101010101" charset="-122"/>
                <a:cs typeface="等线" panose="02010600030101010101" charset="-122"/>
                <a:sym typeface="+mn-ea"/>
              </a:rPr>
              <a:t>这会带来两方面的好处，一方面可以</a:t>
            </a:r>
            <a:r>
              <a:rPr sz="2000" dirty="0">
                <a:solidFill>
                  <a:schemeClr val="tx1"/>
                </a:solidFill>
                <a:latin typeface="等线" panose="02010600030101010101" charset="-122"/>
                <a:ea typeface="等线" panose="02010600030101010101" charset="-122"/>
                <a:cs typeface="等线" panose="02010600030101010101" charset="-122"/>
                <a:sym typeface="+mn-ea"/>
              </a:rPr>
              <a:t>降低这些类之间的耦合</a:t>
            </a:r>
            <a:r>
              <a:rPr sz="2000" b="0" dirty="0">
                <a:latin typeface="等线" panose="02010600030101010101" charset="-122"/>
                <a:ea typeface="等线" panose="02010600030101010101" charset="-122"/>
                <a:cs typeface="等线" panose="02010600030101010101" charset="-122"/>
                <a:sym typeface="+mn-ea"/>
              </a:rPr>
              <a:t>。另一方面，为</a:t>
            </a:r>
            <a:r>
              <a:rPr sz="2000" dirty="0">
                <a:latin typeface="等线" panose="02010600030101010101" charset="-122"/>
                <a:ea typeface="等线" panose="02010600030101010101" charset="-122"/>
                <a:cs typeface="等线" panose="02010600030101010101" charset="-122"/>
                <a:sym typeface="+mn-ea"/>
              </a:rPr>
              <a:t>派生类提供一个共同的接口</a:t>
            </a:r>
            <a:r>
              <a:rPr sz="2000" b="0" dirty="0">
                <a:latin typeface="等线" panose="02010600030101010101" charset="-122"/>
                <a:ea typeface="等线" panose="02010600030101010101" charset="-122"/>
                <a:cs typeface="等线" panose="02010600030101010101" charset="-122"/>
                <a:sym typeface="+mn-ea"/>
              </a:rPr>
              <a:t>，使它们可以用同一种的角色出现在某个特定的相同的场景之中，这将使软件的结构更具有层次感，从而拥有一个更好的程序结构。</a:t>
            </a:r>
            <a:endParaRPr sz="2000" b="0" dirty="0">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5.3.3 多继承的调整</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27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latin typeface="等线" panose="02010600030101010101" charset="-122"/>
                <a:ea typeface="等线" panose="02010600030101010101" charset="-122"/>
                <a:cs typeface="等线" panose="02010600030101010101" charset="-122"/>
                <a:sym typeface="+mn-ea"/>
              </a:rPr>
              <a:t>对于程序设计语言来说，不同的程序设计语言定义了不同的继承机制，所以它们</a:t>
            </a:r>
            <a:r>
              <a:rPr lang="zh-CN" sz="2000" b="0" dirty="0">
                <a:latin typeface="等线" panose="02010600030101010101" charset="-122"/>
                <a:ea typeface="等线" panose="02010600030101010101" charset="-122"/>
                <a:cs typeface="等线" panose="02010600030101010101" charset="-122"/>
                <a:sym typeface="+mn-ea"/>
              </a:rPr>
              <a:t>的</a:t>
            </a:r>
            <a:r>
              <a:rPr sz="2000" b="0" dirty="0">
                <a:latin typeface="等线" panose="02010600030101010101" charset="-122"/>
                <a:ea typeface="等线" panose="02010600030101010101" charset="-122"/>
                <a:cs typeface="等线" panose="02010600030101010101" charset="-122"/>
                <a:sym typeface="+mn-ea"/>
              </a:rPr>
              <a:t>支持方式也不相同。</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r>
              <a:rPr sz="2000" b="0" dirty="0">
                <a:latin typeface="等线" panose="02010600030101010101" charset="-122"/>
                <a:ea typeface="等线" panose="02010600030101010101" charset="-122"/>
                <a:cs typeface="等线" panose="02010600030101010101" charset="-122"/>
                <a:sym typeface="+mn-ea"/>
              </a:rPr>
              <a:t>程序语言支持继承的方式可以分为</a:t>
            </a:r>
            <a:r>
              <a:rPr sz="2000" dirty="0">
                <a:latin typeface="等线" panose="02010600030101010101" charset="-122"/>
                <a:ea typeface="等线" panose="02010600030101010101" charset="-122"/>
                <a:cs typeface="等线" panose="02010600030101010101" charset="-122"/>
                <a:sym typeface="+mn-ea"/>
              </a:rPr>
              <a:t>不支持继承</a:t>
            </a:r>
            <a:r>
              <a:rPr sz="2000" b="0" dirty="0">
                <a:latin typeface="等线" panose="02010600030101010101" charset="-122"/>
                <a:ea typeface="等线" panose="02010600030101010101" charset="-122"/>
                <a:cs typeface="等线" panose="02010600030101010101" charset="-122"/>
                <a:sym typeface="+mn-ea"/>
              </a:rPr>
              <a:t>、仅支持</a:t>
            </a:r>
            <a:r>
              <a:rPr sz="2000" dirty="0">
                <a:latin typeface="等线" panose="02010600030101010101" charset="-122"/>
                <a:ea typeface="等线" panose="02010600030101010101" charset="-122"/>
                <a:cs typeface="等线" panose="02010600030101010101" charset="-122"/>
                <a:sym typeface="+mn-ea"/>
              </a:rPr>
              <a:t>单继承</a:t>
            </a:r>
            <a:r>
              <a:rPr sz="2000" b="0" dirty="0">
                <a:latin typeface="等线" panose="02010600030101010101" charset="-122"/>
                <a:ea typeface="等线" panose="02010600030101010101" charset="-122"/>
                <a:cs typeface="等线" panose="02010600030101010101" charset="-122"/>
                <a:sym typeface="+mn-ea"/>
              </a:rPr>
              <a:t>和支持</a:t>
            </a:r>
            <a:r>
              <a:rPr sz="2000" dirty="0">
                <a:latin typeface="等线" panose="02010600030101010101" charset="-122"/>
                <a:ea typeface="等线" panose="02010600030101010101" charset="-122"/>
                <a:cs typeface="等线" panose="02010600030101010101" charset="-122"/>
                <a:sym typeface="+mn-ea"/>
              </a:rPr>
              <a:t>多继承</a:t>
            </a:r>
            <a:r>
              <a:rPr sz="2000" b="0" dirty="0">
                <a:latin typeface="等线" panose="02010600030101010101" charset="-122"/>
                <a:ea typeface="等线" panose="02010600030101010101" charset="-122"/>
                <a:cs typeface="等线" panose="02010600030101010101" charset="-122"/>
                <a:sym typeface="+mn-ea"/>
              </a:rPr>
              <a:t>三种情况。在面向对象设计中，需要根据程序语言的实际情况调整分析模型中的类继承。</a:t>
            </a:r>
            <a:endParaRPr sz="2000" b="0" dirty="0">
              <a:latin typeface="等线" panose="02010600030101010101" charset="-122"/>
              <a:ea typeface="等线" panose="02010600030101010101" charset="-122"/>
              <a:cs typeface="等线" panose="02010600030101010101" charset="-122"/>
              <a:sym typeface="+mn-ea"/>
            </a:endParaRPr>
          </a:p>
          <a:p>
            <a:pPr lvl="1" algn="l">
              <a:buClrTx/>
              <a:buSzTx/>
            </a:pPr>
            <a:r>
              <a:rPr sz="2000" b="0" dirty="0">
                <a:latin typeface="等线" panose="02010600030101010101" charset="-122"/>
                <a:ea typeface="等线" panose="02010600030101010101" charset="-122"/>
                <a:cs typeface="等线" panose="02010600030101010101" charset="-122"/>
                <a:sym typeface="+mn-ea"/>
              </a:rPr>
              <a:t>调整类继承的基本方法是使用混入技术。也就是把多余出来的继承看成是对派生类的一种混入，调整时只是简单地把这个继承实现的混入替换成使用聚合关系实现的混入。</a:t>
            </a:r>
            <a:endParaRPr sz="2000" b="0" dirty="0">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5.3.3 多继承的调整</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294" name="图片 294"/>
          <p:cNvPicPr>
            <a:picLocks noChangeAspect="1" noChangeArrowheads="1"/>
          </p:cNvPicPr>
          <p:nvPr>
            <p:ph idx="4294967295"/>
          </p:nvPr>
        </p:nvPicPr>
        <p:blipFill>
          <a:blip r:embed="rId3">
            <a:extLst>
              <a:ext uri="{28A0092B-C50C-407E-A947-70E740481C1C}">
                <a14:useLocalDpi xmlns:a14="http://schemas.microsoft.com/office/drawing/2010/main" val="0"/>
              </a:ext>
            </a:extLst>
          </a:blip>
          <a:srcRect l="2506" t="12424" r="2407" b="8488"/>
          <a:stretch>
            <a:fillRect/>
          </a:stretch>
        </p:blipFill>
        <p:spPr>
          <a:xfrm>
            <a:off x="713740" y="3006725"/>
            <a:ext cx="8021955" cy="2905760"/>
          </a:xfrm>
          <a:prstGeom prst="rect">
            <a:avLst/>
          </a:prstGeom>
          <a:noFill/>
          <a:ln>
            <a:noFill/>
          </a:ln>
        </p:spPr>
      </p:pic>
      <p:sp>
        <p:nvSpPr>
          <p:cNvPr id="100" name="文本框 99"/>
          <p:cNvSpPr txBox="1"/>
          <p:nvPr/>
        </p:nvSpPr>
        <p:spPr>
          <a:xfrm>
            <a:off x="2032000" y="5984875"/>
            <a:ext cx="5080000" cy="368300"/>
          </a:xfrm>
          <a:prstGeom prst="rect">
            <a:avLst/>
          </a:prstGeom>
          <a:noFill/>
          <a:ln w="9525">
            <a:noFill/>
          </a:ln>
        </p:spPr>
        <p:txBody>
          <a:bodyPr>
            <a:spAutoFit/>
          </a:bodyPr>
          <a:p>
            <a:pPr indent="1270" algn="ctr"/>
            <a:r>
              <a:rPr lang="zh-CN" b="1">
                <a:latin typeface="等线" panose="02010600030101010101" charset="-122"/>
                <a:ea typeface="等线" panose="02010600030101010101" charset="-122"/>
                <a:cs typeface="等线" panose="02010600030101010101" charset="-122"/>
              </a:rPr>
              <a:t>图</a:t>
            </a:r>
            <a:r>
              <a:rPr lang="en-US" b="1">
                <a:latin typeface="等线" panose="02010600030101010101" charset="-122"/>
                <a:ea typeface="等线" panose="02010600030101010101" charset="-122"/>
                <a:cs typeface="等线" panose="02010600030101010101" charset="-122"/>
              </a:rPr>
              <a:t>5.22 </a:t>
            </a:r>
            <a:r>
              <a:rPr lang="zh-CN" b="1">
                <a:latin typeface="等线" panose="02010600030101010101" charset="-122"/>
                <a:ea typeface="等线" panose="02010600030101010101" charset="-122"/>
                <a:cs typeface="等线" panose="02010600030101010101" charset="-122"/>
              </a:rPr>
              <a:t>使用混入技术调整多继承</a:t>
            </a:r>
            <a:endParaRPr lang="zh-CN" altLang="en-US" b="1">
              <a:latin typeface="等线" panose="02010600030101010101" charset="-122"/>
              <a:ea typeface="等线" panose="02010600030101010101" charset="-122"/>
              <a:cs typeface="等线" panose="02010600030101010101" charset="-122"/>
            </a:endParaRPr>
          </a:p>
        </p:txBody>
      </p:sp>
      <p:sp>
        <p:nvSpPr>
          <p:cNvPr id="4" name="文本框 3"/>
          <p:cNvSpPr txBox="1"/>
          <p:nvPr/>
        </p:nvSpPr>
        <p:spPr>
          <a:xfrm>
            <a:off x="628650" y="1457960"/>
            <a:ext cx="8192135" cy="1476375"/>
          </a:xfrm>
          <a:prstGeom prst="rect">
            <a:avLst/>
          </a:prstGeom>
          <a:noFill/>
        </p:spPr>
        <p:txBody>
          <a:bodyPr wrap="square" rtlCol="0" anchor="t">
            <a:spAutoFit/>
          </a:bodyPr>
          <a:p>
            <a:pPr indent="457200" fontAlgn="auto">
              <a:lnSpc>
                <a:spcPct val="150000"/>
              </a:lnSpc>
              <a:spcBef>
                <a:spcPts val="600"/>
              </a:spcBef>
              <a:spcAft>
                <a:spcPts val="600"/>
              </a:spcAft>
            </a:pPr>
            <a:r>
              <a:rPr lang="zh-CN" altLang="en-US" sz="2000">
                <a:latin typeface="等线" panose="02010600030101010101" charset="-122"/>
                <a:ea typeface="等线" panose="02010600030101010101" charset="-122"/>
              </a:rPr>
              <a:t>这种调整需要重新调整派生类中方法的实现。有时也可能会丢掉原继承关系中的多态性带来的某些便利，想保持调整的等价性还可能需要调整相关类之间的可见性。</a:t>
            </a:r>
            <a:endParaRPr lang="zh-CN" altLang="en-US" sz="2000">
              <a:latin typeface="等线" panose="02010600030101010101" charset="-122"/>
              <a:ea typeface="等线" panose="02010600030101010101"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5.1.1 类和对象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如图5-1中，Name</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、EmployeeID和Title等三个属性的可见性均是私有可见性。GetPhoto()和GetContactInfo()方法的可见性则是公共的。</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5.3.3 多继承的调整</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100" name="文本框 99"/>
          <p:cNvSpPr txBox="1"/>
          <p:nvPr/>
        </p:nvSpPr>
        <p:spPr>
          <a:xfrm>
            <a:off x="1941195" y="6313805"/>
            <a:ext cx="5567680" cy="368300"/>
          </a:xfrm>
          <a:prstGeom prst="rect">
            <a:avLst/>
          </a:prstGeom>
          <a:noFill/>
          <a:ln w="9525">
            <a:noFill/>
          </a:ln>
        </p:spPr>
        <p:txBody>
          <a:bodyPr wrap="square">
            <a:spAutoFit/>
          </a:bodyPr>
          <a:p>
            <a:pPr indent="1270" algn="ctr"/>
            <a:r>
              <a:rPr b="1">
                <a:latin typeface="等线" panose="02010600030101010101" charset="-122"/>
                <a:ea typeface="等线" panose="02010600030101010101" charset="-122"/>
                <a:cs typeface="等线" panose="02010600030101010101" charset="-122"/>
              </a:rPr>
              <a:t>图5.23 人员、员工、董事和董事员工之间的多继承</a:t>
            </a:r>
            <a:endParaRPr b="1">
              <a:latin typeface="等线" panose="02010600030101010101" charset="-122"/>
              <a:ea typeface="等线" panose="02010600030101010101" charset="-122"/>
              <a:cs typeface="等线" panose="02010600030101010101" charset="-122"/>
            </a:endParaRPr>
          </a:p>
        </p:txBody>
      </p:sp>
      <p:sp>
        <p:nvSpPr>
          <p:cNvPr id="4" name="文本框 3"/>
          <p:cNvSpPr txBox="1"/>
          <p:nvPr/>
        </p:nvSpPr>
        <p:spPr>
          <a:xfrm>
            <a:off x="628650" y="1457960"/>
            <a:ext cx="8192135" cy="1476375"/>
          </a:xfrm>
          <a:prstGeom prst="rect">
            <a:avLst/>
          </a:prstGeom>
          <a:noFill/>
        </p:spPr>
        <p:txBody>
          <a:bodyPr wrap="square" rtlCol="0" anchor="t">
            <a:spAutoFit/>
          </a:bodyPr>
          <a:p>
            <a:pPr indent="457200" fontAlgn="auto">
              <a:lnSpc>
                <a:spcPct val="150000"/>
              </a:lnSpc>
              <a:spcBef>
                <a:spcPts val="600"/>
              </a:spcBef>
              <a:spcAft>
                <a:spcPts val="600"/>
              </a:spcAft>
            </a:pPr>
            <a:r>
              <a:rPr lang="zh-CN" altLang="en-US" sz="2000">
                <a:latin typeface="等线" panose="02010600030101010101" charset="-122"/>
                <a:ea typeface="等线" panose="02010600030101010101" charset="-122"/>
              </a:rPr>
              <a:t>例如 图5.23表示了人员(Personnel)、员工(Staff)、董事(Director)和董事员工(Staff Director)等四个类之间的多继承关系，董事员工(Staff Director)是指企业中既是董事(Director)，同时也是员工(Staff)的人员。</a:t>
            </a:r>
            <a:endParaRPr lang="zh-CN" altLang="en-US" sz="2000">
              <a:latin typeface="等线" panose="02010600030101010101" charset="-122"/>
              <a:ea typeface="等线" panose="02010600030101010101" charset="-122"/>
            </a:endParaRPr>
          </a:p>
        </p:txBody>
      </p:sp>
      <p:pic>
        <p:nvPicPr>
          <p:cNvPr id="211" name="图片 211"/>
          <p:cNvPicPr>
            <a:picLocks noChangeAspect="1" noChangeArrowheads="1"/>
          </p:cNvPicPr>
          <p:nvPr/>
        </p:nvPicPr>
        <p:blipFill>
          <a:blip r:embed="rId3">
            <a:extLst>
              <a:ext uri="{28A0092B-C50C-407E-A947-70E740481C1C}">
                <a14:useLocalDpi xmlns:a14="http://schemas.microsoft.com/office/drawing/2010/main" val="0"/>
              </a:ext>
            </a:extLst>
          </a:blip>
          <a:srcRect l="4014" t="8717" r="2852" b="3488"/>
          <a:stretch>
            <a:fillRect/>
          </a:stretch>
        </p:blipFill>
        <p:spPr>
          <a:xfrm>
            <a:off x="2800985" y="2934335"/>
            <a:ext cx="3542030" cy="3182620"/>
          </a:xfrm>
          <a:prstGeom prst="rect">
            <a:avLst/>
          </a:prstGeom>
          <a:noFill/>
          <a:ln>
            <a:noFill/>
          </a:ln>
        </p:spPr>
      </p:pic>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5.3.3 多继承的调整</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文本框 3"/>
          <p:cNvSpPr txBox="1"/>
          <p:nvPr/>
        </p:nvSpPr>
        <p:spPr>
          <a:xfrm>
            <a:off x="628650" y="1457960"/>
            <a:ext cx="8192135" cy="3476625"/>
          </a:xfrm>
          <a:prstGeom prst="rect">
            <a:avLst/>
          </a:prstGeom>
          <a:noFill/>
        </p:spPr>
        <p:txBody>
          <a:bodyPr wrap="square" rtlCol="0" anchor="t">
            <a:spAutoFit/>
          </a:bodyPr>
          <a:p>
            <a:pPr indent="457200" fontAlgn="auto">
              <a:lnSpc>
                <a:spcPct val="150000"/>
              </a:lnSpc>
              <a:spcBef>
                <a:spcPts val="600"/>
              </a:spcBef>
              <a:spcAft>
                <a:spcPts val="600"/>
              </a:spcAft>
            </a:pPr>
            <a:r>
              <a:rPr lang="zh-CN" altLang="en-US" sz="2000">
                <a:latin typeface="等线" panose="02010600030101010101" charset="-122"/>
                <a:ea typeface="等线" panose="02010600030101010101" charset="-122"/>
              </a:rPr>
              <a:t>调整时，分别将这三个类的属性重新封装成人员身份(Personnel Identity)、员工身份(Staff Identity)和董事身份(Director Identity)等三个类，并保持了它们之间原有的继承；取消原设计中的员工、董事和董事员工这三个类，并把继承替换成人员(Personnel)类与人员身份(Personnel Identity)、员工身份(Staff Identity)和董事身份(Director Identity)三个类之间的聚合。</a:t>
            </a:r>
            <a:endParaRPr lang="zh-CN" altLang="en-US" sz="2000">
              <a:latin typeface="等线" panose="02010600030101010101" charset="-122"/>
              <a:ea typeface="等线" panose="02010600030101010101" charset="-122"/>
            </a:endParaRPr>
          </a:p>
          <a:p>
            <a:pPr indent="457200" fontAlgn="auto">
              <a:lnSpc>
                <a:spcPct val="150000"/>
              </a:lnSpc>
              <a:spcBef>
                <a:spcPts val="600"/>
              </a:spcBef>
              <a:spcAft>
                <a:spcPts val="600"/>
              </a:spcAft>
            </a:pPr>
            <a:r>
              <a:rPr lang="zh-CN" altLang="en-US" sz="2000">
                <a:latin typeface="等线" panose="02010600030101010101" charset="-122"/>
                <a:ea typeface="等线" panose="02010600030101010101" charset="-122"/>
              </a:rPr>
              <a:t>调整的结果如图5.24所示。</a:t>
            </a:r>
            <a:endParaRPr lang="zh-CN" altLang="en-US" sz="2000">
              <a:latin typeface="等线" panose="02010600030101010101" charset="-122"/>
              <a:ea typeface="等线" panose="02010600030101010101"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5.3.3 多继承的调整</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文本框 3"/>
          <p:cNvSpPr txBox="1"/>
          <p:nvPr/>
        </p:nvSpPr>
        <p:spPr>
          <a:xfrm>
            <a:off x="628650" y="1457960"/>
            <a:ext cx="8192135" cy="553085"/>
          </a:xfrm>
          <a:prstGeom prst="rect">
            <a:avLst/>
          </a:prstGeom>
          <a:noFill/>
        </p:spPr>
        <p:txBody>
          <a:bodyPr wrap="square" rtlCol="0" anchor="t">
            <a:spAutoFit/>
          </a:bodyPr>
          <a:p>
            <a:pPr indent="457200" fontAlgn="auto">
              <a:lnSpc>
                <a:spcPct val="150000"/>
              </a:lnSpc>
              <a:spcBef>
                <a:spcPts val="600"/>
              </a:spcBef>
              <a:spcAft>
                <a:spcPts val="600"/>
              </a:spcAft>
            </a:pPr>
            <a:r>
              <a:rPr lang="zh-CN" altLang="en-US" sz="2000">
                <a:latin typeface="等线" panose="02010600030101010101" charset="-122"/>
                <a:ea typeface="等线" panose="02010600030101010101" charset="-122"/>
              </a:rPr>
              <a:t>调整的结果如图5.24所示。</a:t>
            </a:r>
            <a:endParaRPr lang="zh-CN" altLang="en-US" sz="2000">
              <a:latin typeface="等线" panose="02010600030101010101" charset="-122"/>
              <a:ea typeface="等线" panose="02010600030101010101" charset="-122"/>
            </a:endParaRPr>
          </a:p>
        </p:txBody>
      </p:sp>
      <p:pic>
        <p:nvPicPr>
          <p:cNvPr id="217" name="图片 217"/>
          <p:cNvPicPr>
            <a:picLocks noChangeAspect="1" noChangeArrowheads="1"/>
          </p:cNvPicPr>
          <p:nvPr/>
        </p:nvPicPr>
        <p:blipFill>
          <a:blip r:embed="rId3">
            <a:extLst>
              <a:ext uri="{28A0092B-C50C-407E-A947-70E740481C1C}">
                <a14:useLocalDpi xmlns:a14="http://schemas.microsoft.com/office/drawing/2010/main" val="0"/>
              </a:ext>
            </a:extLst>
          </a:blip>
          <a:srcRect l="2455" t="10482" r="2778" b="2802"/>
          <a:stretch>
            <a:fillRect/>
          </a:stretch>
        </p:blipFill>
        <p:spPr>
          <a:xfrm>
            <a:off x="1424305" y="2199640"/>
            <a:ext cx="6295390" cy="3507740"/>
          </a:xfrm>
          <a:prstGeom prst="rect">
            <a:avLst/>
          </a:prstGeom>
          <a:noFill/>
          <a:ln>
            <a:noFill/>
          </a:ln>
        </p:spPr>
      </p:pic>
      <p:sp>
        <p:nvSpPr>
          <p:cNvPr id="3" name="文本框 2"/>
          <p:cNvSpPr txBox="1"/>
          <p:nvPr/>
        </p:nvSpPr>
        <p:spPr>
          <a:xfrm>
            <a:off x="2251710" y="5707380"/>
            <a:ext cx="4640580" cy="368300"/>
          </a:xfrm>
          <a:prstGeom prst="rect">
            <a:avLst/>
          </a:prstGeom>
          <a:noFill/>
        </p:spPr>
        <p:txBody>
          <a:bodyPr wrap="square" rtlCol="0" anchor="t">
            <a:spAutoFit/>
          </a:bodyPr>
          <a:p>
            <a:pPr algn="ctr"/>
            <a:r>
              <a:rPr lang="zh-CN" altLang="en-US" b="1">
                <a:latin typeface="等线" panose="02010600030101010101" charset="-122"/>
                <a:ea typeface="等线" panose="02010600030101010101" charset="-122"/>
                <a:cs typeface="等线" panose="02010600030101010101" charset="-122"/>
              </a:rPr>
              <a:t>图5.24</a:t>
            </a:r>
            <a:r>
              <a:rPr lang="en-US" altLang="zh-CN" b="1">
                <a:latin typeface="等线" panose="02010600030101010101" charset="-122"/>
                <a:ea typeface="等线" panose="02010600030101010101" charset="-122"/>
                <a:cs typeface="等线" panose="02010600030101010101" charset="-122"/>
              </a:rPr>
              <a:t> </a:t>
            </a:r>
            <a:r>
              <a:rPr lang="zh-CN" altLang="en-US" b="1">
                <a:latin typeface="等线" panose="02010600030101010101" charset="-122"/>
                <a:ea typeface="等线" panose="02010600030101010101" charset="-122"/>
                <a:cs typeface="等线" panose="02010600030101010101" charset="-122"/>
              </a:rPr>
              <a:t> 消除了多继承之后的类图</a:t>
            </a:r>
            <a:endParaRPr lang="zh-CN" altLang="en-US" b="1">
              <a:latin typeface="等线" panose="02010600030101010101" charset="-122"/>
              <a:ea typeface="等线" panose="02010600030101010101" charset="-122"/>
              <a:cs typeface="等线" panose="02010600030101010101"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5.3.4 关联的转换与实现</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文本框 3"/>
          <p:cNvSpPr txBox="1"/>
          <p:nvPr/>
        </p:nvSpPr>
        <p:spPr>
          <a:xfrm>
            <a:off x="628650" y="1457960"/>
            <a:ext cx="8192135" cy="1938020"/>
          </a:xfrm>
          <a:prstGeom prst="rect">
            <a:avLst/>
          </a:prstGeom>
          <a:noFill/>
        </p:spPr>
        <p:txBody>
          <a:bodyPr wrap="square" rtlCol="0" anchor="t">
            <a:spAutoFit/>
          </a:bodyPr>
          <a:p>
            <a:pPr indent="457200" fontAlgn="auto">
              <a:lnSpc>
                <a:spcPct val="150000"/>
              </a:lnSpc>
              <a:spcBef>
                <a:spcPts val="600"/>
              </a:spcBef>
              <a:spcAft>
                <a:spcPts val="600"/>
              </a:spcAft>
            </a:pPr>
            <a:r>
              <a:rPr lang="zh-CN" altLang="en-US" sz="2000">
                <a:latin typeface="等线" panose="02010600030101010101" charset="-122"/>
                <a:ea typeface="等线" panose="02010600030101010101" charset="-122"/>
              </a:rPr>
              <a:t>由于分析模型的主要用途是描述问题域的对象以及相互关系，所以，分析模型中不可避免地会包含着各种各样复杂的联系。目前的程序设计语言并不能直接支持复杂的关联。因此，在面向对象设计过程中，有必要将复杂关联转换成简单的关联。</a:t>
            </a:r>
            <a:endParaRPr lang="zh-CN" altLang="en-US" sz="2000">
              <a:latin typeface="等线" panose="02010600030101010101" charset="-122"/>
              <a:ea typeface="等线" panose="02010600030101010101"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5.3.4 关联的转换与实现</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文本框 3"/>
          <p:cNvSpPr txBox="1"/>
          <p:nvPr/>
        </p:nvSpPr>
        <p:spPr>
          <a:xfrm>
            <a:off x="628650" y="1457960"/>
            <a:ext cx="8192135" cy="2091690"/>
          </a:xfrm>
          <a:prstGeom prst="rect">
            <a:avLst/>
          </a:prstGeom>
          <a:noFill/>
        </p:spPr>
        <p:txBody>
          <a:bodyPr wrap="square" rtlCol="0" anchor="t">
            <a:spAutoFit/>
          </a:bodyPr>
          <a:p>
            <a:pPr indent="0" fontAlgn="auto">
              <a:lnSpc>
                <a:spcPct val="150000"/>
              </a:lnSpc>
              <a:spcBef>
                <a:spcPts val="600"/>
              </a:spcBef>
              <a:spcAft>
                <a:spcPts val="600"/>
              </a:spcAft>
            </a:pPr>
            <a:r>
              <a:rPr lang="zh-CN" altLang="en-US" sz="2000">
                <a:latin typeface="等线" panose="02010600030101010101" charset="-122"/>
                <a:ea typeface="等线" panose="02010600030101010101" charset="-122"/>
              </a:rPr>
              <a:t>1</a:t>
            </a:r>
            <a:r>
              <a:rPr lang="en-US" altLang="zh-CN" sz="2000">
                <a:latin typeface="等线" panose="02010600030101010101" charset="-122"/>
                <a:ea typeface="等线" panose="02010600030101010101" charset="-122"/>
              </a:rPr>
              <a:t> </a:t>
            </a:r>
            <a:r>
              <a:rPr lang="zh-CN" altLang="en-US" sz="2000">
                <a:latin typeface="等线" panose="02010600030101010101" charset="-122"/>
                <a:ea typeface="等线" panose="02010600030101010101" charset="-122"/>
              </a:rPr>
              <a:t>一对一关联</a:t>
            </a:r>
            <a:endParaRPr lang="zh-CN" altLang="en-US" sz="2000">
              <a:latin typeface="等线" panose="02010600030101010101" charset="-122"/>
              <a:ea typeface="等线" panose="02010600030101010101" charset="-122"/>
            </a:endParaRPr>
          </a:p>
          <a:p>
            <a:pPr indent="457200" fontAlgn="auto">
              <a:lnSpc>
                <a:spcPct val="150000"/>
              </a:lnSpc>
              <a:spcBef>
                <a:spcPts val="600"/>
              </a:spcBef>
              <a:spcAft>
                <a:spcPts val="600"/>
              </a:spcAft>
            </a:pPr>
            <a:r>
              <a:rPr lang="zh-CN" altLang="en-US" sz="2000">
                <a:latin typeface="等线" panose="02010600030101010101" charset="-122"/>
                <a:ea typeface="等线" panose="02010600030101010101" charset="-122"/>
              </a:rPr>
              <a:t>一对一关联是对象之间最简单的关联，大多数程序设计语言都可以直接实现。一般情况下，不需要进一步处理，必要时可以考虑将关联的两个类合并成一个类。</a:t>
            </a:r>
            <a:endParaRPr lang="zh-CN" altLang="en-US" sz="2000">
              <a:latin typeface="等线" panose="02010600030101010101" charset="-122"/>
              <a:ea typeface="等线" panose="02010600030101010101" charset="-122"/>
            </a:endParaRPr>
          </a:p>
        </p:txBody>
      </p:sp>
      <p:sp>
        <p:nvSpPr>
          <p:cNvPr id="3" name="文本框 2"/>
          <p:cNvSpPr txBox="1"/>
          <p:nvPr/>
        </p:nvSpPr>
        <p:spPr>
          <a:xfrm>
            <a:off x="2773680" y="5602605"/>
            <a:ext cx="3902075" cy="368300"/>
          </a:xfrm>
          <a:prstGeom prst="rect">
            <a:avLst/>
          </a:prstGeom>
          <a:noFill/>
        </p:spPr>
        <p:txBody>
          <a:bodyPr wrap="square" rtlCol="0" anchor="t">
            <a:spAutoFit/>
          </a:bodyPr>
          <a:p>
            <a:pPr algn="ctr"/>
            <a:r>
              <a:rPr lang="zh-CN" altLang="en-US" b="1">
                <a:latin typeface="等线" panose="02010600030101010101" charset="-122"/>
                <a:ea typeface="等线" panose="02010600030101010101" charset="-122"/>
                <a:cs typeface="等线" panose="02010600030101010101" charset="-122"/>
              </a:rPr>
              <a:t>图5.25</a:t>
            </a:r>
            <a:r>
              <a:rPr lang="en-US" altLang="zh-CN" b="1">
                <a:latin typeface="等线" panose="02010600030101010101" charset="-122"/>
                <a:ea typeface="等线" panose="02010600030101010101" charset="-122"/>
                <a:cs typeface="等线" panose="02010600030101010101" charset="-122"/>
              </a:rPr>
              <a:t> </a:t>
            </a:r>
            <a:r>
              <a:rPr lang="zh-CN" altLang="en-US" b="1">
                <a:latin typeface="等线" panose="02010600030101010101" charset="-122"/>
                <a:ea typeface="等线" panose="02010600030101010101" charset="-122"/>
                <a:cs typeface="等线" panose="02010600030101010101" charset="-122"/>
              </a:rPr>
              <a:t>一对一关联的实现及合并</a:t>
            </a:r>
            <a:endParaRPr lang="zh-CN" altLang="en-US" b="1">
              <a:latin typeface="等线" panose="02010600030101010101" charset="-122"/>
              <a:ea typeface="等线" panose="02010600030101010101" charset="-122"/>
              <a:cs typeface="等线" panose="02010600030101010101" charset="-122"/>
            </a:endParaRPr>
          </a:p>
        </p:txBody>
      </p:sp>
      <p:pic>
        <p:nvPicPr>
          <p:cNvPr id="5" name="图片 4"/>
          <p:cNvPicPr>
            <a:picLocks noChangeAspect="1"/>
          </p:cNvPicPr>
          <p:nvPr/>
        </p:nvPicPr>
        <p:blipFill>
          <a:blip r:embed="rId3"/>
          <a:srcRect l="2475" t="18224" r="2329" b="8257"/>
          <a:stretch>
            <a:fillRect/>
          </a:stretch>
        </p:blipFill>
        <p:spPr>
          <a:xfrm>
            <a:off x="859790" y="3866515"/>
            <a:ext cx="7424420" cy="1419225"/>
          </a:xfrm>
          <a:prstGeom prst="rect">
            <a:avLst/>
          </a:prstGeom>
        </p:spPr>
      </p:pic>
      <p:sp>
        <p:nvSpPr>
          <p:cNvPr id="8" name="日期占位符 7"/>
          <p:cNvSpPr>
            <a:spLocks noGrp="1"/>
          </p:cNvSpPr>
          <p:nvPr>
            <p:ph type="dt" sz="half" idx="10"/>
          </p:nvPr>
        </p:nvSpPr>
        <p:spPr/>
        <p:txBody>
          <a:bodyPr/>
          <a:p>
            <a:r>
              <a:rPr lang="zh-CN" altLang="en-US" smtClean="0"/>
              <a:t>2022年7月</a:t>
            </a:r>
            <a:endParaRPr lang="zh-CN" altLang="en-US"/>
          </a:p>
        </p:txBody>
      </p:sp>
      <p:sp>
        <p:nvSpPr>
          <p:cNvPr id="9" name="灯片编号占位符 8"/>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5.3.4 关联的转换与实现</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文本框 3"/>
          <p:cNvSpPr txBox="1"/>
          <p:nvPr/>
        </p:nvSpPr>
        <p:spPr>
          <a:xfrm>
            <a:off x="628650" y="1457960"/>
            <a:ext cx="8192135" cy="2707005"/>
          </a:xfrm>
          <a:prstGeom prst="rect">
            <a:avLst/>
          </a:prstGeom>
          <a:noFill/>
        </p:spPr>
        <p:txBody>
          <a:bodyPr wrap="square" rtlCol="0" anchor="t">
            <a:spAutoFit/>
          </a:bodyPr>
          <a:p>
            <a:pPr indent="0" fontAlgn="auto">
              <a:lnSpc>
                <a:spcPct val="150000"/>
              </a:lnSpc>
              <a:spcBef>
                <a:spcPts val="600"/>
              </a:spcBef>
              <a:spcAft>
                <a:spcPts val="600"/>
              </a:spcAft>
            </a:pPr>
            <a:r>
              <a:rPr lang="zh-CN" altLang="en-US" sz="2000">
                <a:latin typeface="等线" panose="02010600030101010101" charset="-122"/>
                <a:ea typeface="等线" panose="02010600030101010101" charset="-122"/>
              </a:rPr>
              <a:t>2</a:t>
            </a:r>
            <a:r>
              <a:rPr lang="en-US" altLang="zh-CN" sz="2000">
                <a:latin typeface="等线" panose="02010600030101010101" charset="-122"/>
                <a:ea typeface="等线" panose="02010600030101010101" charset="-122"/>
              </a:rPr>
              <a:t> 一</a:t>
            </a:r>
            <a:r>
              <a:rPr lang="zh-CN" altLang="en-US" sz="2000">
                <a:latin typeface="等线" panose="02010600030101010101" charset="-122"/>
                <a:ea typeface="等线" panose="02010600030101010101" charset="-122"/>
              </a:rPr>
              <a:t>对</a:t>
            </a:r>
            <a:r>
              <a:rPr lang="en-US" altLang="zh-CN" sz="2000">
                <a:latin typeface="等线" panose="02010600030101010101" charset="-122"/>
                <a:ea typeface="等线" panose="02010600030101010101" charset="-122"/>
              </a:rPr>
              <a:t>多</a:t>
            </a:r>
            <a:r>
              <a:rPr lang="zh-CN" altLang="en-US" sz="2000">
                <a:latin typeface="等线" panose="02010600030101010101" charset="-122"/>
                <a:ea typeface="等线" panose="02010600030101010101" charset="-122"/>
              </a:rPr>
              <a:t>关联</a:t>
            </a:r>
            <a:endParaRPr lang="zh-CN" altLang="en-US" sz="2000">
              <a:latin typeface="等线" panose="02010600030101010101" charset="-122"/>
              <a:ea typeface="等线" panose="02010600030101010101" charset="-122"/>
            </a:endParaRPr>
          </a:p>
          <a:p>
            <a:pPr indent="457200" fontAlgn="auto">
              <a:lnSpc>
                <a:spcPct val="150000"/>
              </a:lnSpc>
              <a:spcBef>
                <a:spcPts val="600"/>
              </a:spcBef>
              <a:spcAft>
                <a:spcPts val="600"/>
              </a:spcAft>
            </a:pPr>
            <a:r>
              <a:rPr lang="zh-CN" altLang="en-US" sz="2000">
                <a:latin typeface="等线" panose="02010600030101010101" charset="-122"/>
                <a:ea typeface="等线" panose="02010600030101010101" charset="-122"/>
              </a:rPr>
              <a:t>一对多关联也是比较简单的关联，也可以用程序设计语言直接实现。</a:t>
            </a:r>
            <a:endParaRPr lang="zh-CN" altLang="en-US" sz="2000">
              <a:latin typeface="等线" panose="02010600030101010101" charset="-122"/>
              <a:ea typeface="等线" panose="02010600030101010101" charset="-122"/>
            </a:endParaRPr>
          </a:p>
          <a:p>
            <a:pPr indent="457200" fontAlgn="auto">
              <a:lnSpc>
                <a:spcPct val="150000"/>
              </a:lnSpc>
              <a:spcBef>
                <a:spcPts val="600"/>
              </a:spcBef>
              <a:spcAft>
                <a:spcPts val="600"/>
              </a:spcAft>
            </a:pPr>
            <a:r>
              <a:rPr lang="zh-CN" altLang="en-US" sz="2000">
                <a:latin typeface="等线" panose="02010600030101010101" charset="-122"/>
                <a:ea typeface="等线" panose="02010600030101010101" charset="-122"/>
              </a:rPr>
              <a:t>例如，教学管理系统中，研究生(graduate student)和导师(director)之间的关系就是一种多对多的关系。图5.26描述了这样的关联，并给出了这种关联的程序语言实现。</a:t>
            </a:r>
            <a:endParaRPr lang="zh-CN" altLang="en-US" sz="2000">
              <a:latin typeface="等线" panose="02010600030101010101" charset="-122"/>
              <a:ea typeface="等线" panose="02010600030101010101" charset="-122"/>
            </a:endParaRPr>
          </a:p>
        </p:txBody>
      </p:sp>
      <p:pic>
        <p:nvPicPr>
          <p:cNvPr id="293" name="图片 293"/>
          <p:cNvPicPr>
            <a:picLocks noChangeAspect="1" noChangeArrowheads="1"/>
          </p:cNvPicPr>
          <p:nvPr/>
        </p:nvPicPr>
        <p:blipFill>
          <a:blip r:embed="rId3">
            <a:extLst>
              <a:ext uri="{28A0092B-C50C-407E-A947-70E740481C1C}">
                <a14:useLocalDpi xmlns:a14="http://schemas.microsoft.com/office/drawing/2010/main" val="0"/>
              </a:ext>
            </a:extLst>
          </a:blip>
          <a:srcRect l="2164" t="17952" r="2613" b="11503"/>
          <a:stretch>
            <a:fillRect/>
          </a:stretch>
        </p:blipFill>
        <p:spPr>
          <a:xfrm>
            <a:off x="885825" y="4290060"/>
            <a:ext cx="7677785" cy="1475105"/>
          </a:xfrm>
          <a:prstGeom prst="rect">
            <a:avLst/>
          </a:prstGeom>
          <a:noFill/>
          <a:ln>
            <a:noFill/>
          </a:ln>
        </p:spPr>
      </p:pic>
      <p:sp>
        <p:nvSpPr>
          <p:cNvPr id="3" name="文本框 2"/>
          <p:cNvSpPr txBox="1"/>
          <p:nvPr/>
        </p:nvSpPr>
        <p:spPr>
          <a:xfrm>
            <a:off x="2455545" y="5765165"/>
            <a:ext cx="4538345" cy="368300"/>
          </a:xfrm>
          <a:prstGeom prst="rect">
            <a:avLst/>
          </a:prstGeom>
          <a:noFill/>
        </p:spPr>
        <p:txBody>
          <a:bodyPr wrap="square" rtlCol="0" anchor="t">
            <a:spAutoFit/>
          </a:bodyPr>
          <a:p>
            <a:pPr algn="ctr"/>
            <a:r>
              <a:rPr lang="zh-CN" altLang="en-US" b="1">
                <a:latin typeface="等线" panose="02010600030101010101" charset="-122"/>
                <a:ea typeface="等线" panose="02010600030101010101" charset="-122"/>
                <a:cs typeface="等线" panose="02010600030101010101" charset="-122"/>
              </a:rPr>
              <a:t>图5.26</a:t>
            </a:r>
            <a:r>
              <a:rPr lang="en-US" altLang="zh-CN" b="1">
                <a:latin typeface="等线" panose="02010600030101010101" charset="-122"/>
                <a:ea typeface="等线" panose="02010600030101010101" charset="-122"/>
                <a:cs typeface="等线" panose="02010600030101010101" charset="-122"/>
              </a:rPr>
              <a:t> </a:t>
            </a:r>
            <a:r>
              <a:rPr lang="zh-CN" altLang="en-US" b="1">
                <a:latin typeface="等线" panose="02010600030101010101" charset="-122"/>
                <a:ea typeface="等线" panose="02010600030101010101" charset="-122"/>
                <a:cs typeface="等线" panose="02010600030101010101" charset="-122"/>
              </a:rPr>
              <a:t>一对多关联与实现</a:t>
            </a:r>
            <a:endParaRPr lang="zh-CN" altLang="en-US" b="1">
              <a:latin typeface="等线" panose="02010600030101010101" charset="-122"/>
              <a:ea typeface="等线" panose="02010600030101010101" charset="-122"/>
              <a:cs typeface="等线" panose="02010600030101010101"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a:xfrm>
            <a:off x="502285" y="498475"/>
            <a:ext cx="8139430" cy="657225"/>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5.3.4 关联的转换与实现</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文本框 3"/>
          <p:cNvSpPr txBox="1"/>
          <p:nvPr/>
        </p:nvSpPr>
        <p:spPr>
          <a:xfrm>
            <a:off x="628650" y="1155700"/>
            <a:ext cx="8192135" cy="553085"/>
          </a:xfrm>
          <a:prstGeom prst="rect">
            <a:avLst/>
          </a:prstGeom>
          <a:noFill/>
        </p:spPr>
        <p:txBody>
          <a:bodyPr wrap="square" rtlCol="0" anchor="t">
            <a:spAutoFit/>
          </a:bodyPr>
          <a:p>
            <a:pPr indent="0" fontAlgn="auto">
              <a:lnSpc>
                <a:spcPct val="150000"/>
              </a:lnSpc>
              <a:spcBef>
                <a:spcPts val="600"/>
              </a:spcBef>
              <a:spcAft>
                <a:spcPts val="600"/>
              </a:spcAft>
            </a:pPr>
            <a:r>
              <a:rPr lang="zh-CN" altLang="en-US" sz="2000">
                <a:latin typeface="等线" panose="02010600030101010101" charset="-122"/>
                <a:ea typeface="等线" panose="02010600030101010101" charset="-122"/>
              </a:rPr>
              <a:t>2</a:t>
            </a:r>
            <a:r>
              <a:rPr lang="en-US" altLang="zh-CN" sz="2000">
                <a:latin typeface="等线" panose="02010600030101010101" charset="-122"/>
                <a:ea typeface="等线" panose="02010600030101010101" charset="-122"/>
              </a:rPr>
              <a:t>  </a:t>
            </a:r>
            <a:r>
              <a:rPr lang="zh-CN" altLang="en-US" sz="2000">
                <a:latin typeface="等线" panose="02010600030101010101" charset="-122"/>
                <a:ea typeface="等线" panose="02010600030101010101" charset="-122"/>
              </a:rPr>
              <a:t>一对多关联的程序实现</a:t>
            </a:r>
            <a:endParaRPr lang="zh-CN" altLang="en-US" sz="2000">
              <a:latin typeface="等线" panose="02010600030101010101" charset="-122"/>
              <a:ea typeface="等线" panose="02010600030101010101" charset="-122"/>
            </a:endParaRPr>
          </a:p>
        </p:txBody>
      </p:sp>
      <p:sp>
        <p:nvSpPr>
          <p:cNvPr id="100" name="文本框 99"/>
          <p:cNvSpPr txBox="1"/>
          <p:nvPr/>
        </p:nvSpPr>
        <p:spPr>
          <a:xfrm>
            <a:off x="502285" y="2035175"/>
            <a:ext cx="4590415" cy="2861310"/>
          </a:xfrm>
          <a:prstGeom prst="rect">
            <a:avLst/>
          </a:prstGeom>
          <a:noFill/>
          <a:ln w="9525">
            <a:noFill/>
          </a:ln>
        </p:spPr>
        <p:txBody>
          <a:bodyPr wrap="square">
            <a:spAutoFit/>
          </a:bodyPr>
          <a:p>
            <a:pPr indent="0" fontAlgn="auto">
              <a:lnSpc>
                <a:spcPct val="150000"/>
              </a:lnSpc>
            </a:pPr>
            <a:r>
              <a:rPr lang="en-US" sz="2000" b="0">
                <a:latin typeface="等线" panose="02010600030101010101" charset="-122"/>
                <a:ea typeface="等线" panose="02010600030101010101" charset="-122"/>
              </a:rPr>
              <a:t>public class Director {    private string ID;    private string Name;</a:t>
            </a:r>
            <a:endParaRPr lang="en-US" sz="2000" b="0">
              <a:latin typeface="等线" panose="02010600030101010101" charset="-122"/>
              <a:ea typeface="等线" panose="02010600030101010101" charset="-122"/>
            </a:endParaRPr>
          </a:p>
          <a:p>
            <a:pPr indent="0" fontAlgn="auto">
              <a:lnSpc>
                <a:spcPct val="150000"/>
              </a:lnSpc>
            </a:pPr>
            <a:r>
              <a:rPr lang="en-US" sz="2000" b="1">
                <a:latin typeface="等线" panose="02010600030101010101" charset="-122"/>
                <a:ea typeface="等线" panose="02010600030101010101" charset="-122"/>
              </a:rPr>
              <a:t>    public GraduateStudent students[]</a:t>
            </a:r>
            <a:r>
              <a:rPr lang="en-US" sz="2000" b="0">
                <a:latin typeface="等线" panose="02010600030101010101" charset="-122"/>
                <a:ea typeface="等线" panose="02010600030101010101" charset="-122"/>
              </a:rPr>
              <a:t>;    public Director(){}}</a:t>
            </a:r>
            <a:endParaRPr lang="zh-CN" altLang="en-US" sz="2000">
              <a:latin typeface="等线" panose="02010600030101010101" charset="-122"/>
              <a:ea typeface="等线" panose="02010600030101010101" charset="-122"/>
            </a:endParaRPr>
          </a:p>
        </p:txBody>
      </p:sp>
      <p:sp>
        <p:nvSpPr>
          <p:cNvPr id="13" name="文本框 12"/>
          <p:cNvSpPr txBox="1"/>
          <p:nvPr/>
        </p:nvSpPr>
        <p:spPr>
          <a:xfrm>
            <a:off x="5273675" y="2035175"/>
            <a:ext cx="3547110" cy="2861310"/>
          </a:xfrm>
          <a:prstGeom prst="rect">
            <a:avLst/>
          </a:prstGeom>
          <a:noFill/>
          <a:ln w="9525">
            <a:noFill/>
          </a:ln>
        </p:spPr>
        <p:txBody>
          <a:bodyPr wrap="square">
            <a:spAutoFit/>
          </a:bodyPr>
          <a:p>
            <a:pPr indent="0" fontAlgn="auto">
              <a:lnSpc>
                <a:spcPct val="150000"/>
              </a:lnSpc>
            </a:pPr>
            <a:r>
              <a:rPr lang="en-US" sz="2000" b="0">
                <a:latin typeface="等线" panose="02010600030101010101" charset="-122"/>
                <a:ea typeface="等线" panose="02010600030101010101" charset="-122"/>
              </a:rPr>
              <a:t>public class GraduateStudent {    private string ID;    private string Name;</a:t>
            </a:r>
            <a:r>
              <a:rPr lang="en-US" sz="2000" b="1">
                <a:latin typeface="等线" panose="02010600030101010101" charset="-122"/>
                <a:ea typeface="等线" panose="02010600030101010101" charset="-122"/>
              </a:rPr>
              <a:t>    public Director director;</a:t>
            </a:r>
            <a:r>
              <a:rPr lang="en-US" sz="2000" b="0">
                <a:latin typeface="等线" panose="02010600030101010101" charset="-122"/>
                <a:ea typeface="等线" panose="02010600030101010101" charset="-122"/>
              </a:rPr>
              <a:t>    public GraduateStudent(){}}</a:t>
            </a:r>
            <a:endParaRPr lang="en-US" altLang="en-US" sz="2000" b="0">
              <a:latin typeface="等线" panose="02010600030101010101" charset="-122"/>
              <a:ea typeface="等线" panose="02010600030101010101" charset="-122"/>
            </a:endParaRPr>
          </a:p>
        </p:txBody>
      </p:sp>
      <p:sp>
        <p:nvSpPr>
          <p:cNvPr id="14" name="文本框 13"/>
          <p:cNvSpPr txBox="1"/>
          <p:nvPr/>
        </p:nvSpPr>
        <p:spPr>
          <a:xfrm>
            <a:off x="628650" y="5097780"/>
            <a:ext cx="8192135" cy="553085"/>
          </a:xfrm>
          <a:prstGeom prst="rect">
            <a:avLst/>
          </a:prstGeom>
          <a:noFill/>
        </p:spPr>
        <p:txBody>
          <a:bodyPr wrap="square" rtlCol="0" anchor="t">
            <a:spAutoFit/>
          </a:bodyPr>
          <a:p>
            <a:pPr indent="0" fontAlgn="auto">
              <a:lnSpc>
                <a:spcPct val="150000"/>
              </a:lnSpc>
              <a:spcBef>
                <a:spcPts val="600"/>
              </a:spcBef>
              <a:spcAft>
                <a:spcPts val="600"/>
              </a:spcAft>
            </a:pPr>
            <a:r>
              <a:rPr lang="zh-CN" altLang="en-US" sz="2000">
                <a:latin typeface="等线" panose="02010600030101010101" charset="-122"/>
                <a:ea typeface="等线" panose="02010600030101010101" charset="-122"/>
              </a:rPr>
              <a:t>注意：关联角色被映射成某种形式的类的成员变量</a:t>
            </a:r>
            <a:endParaRPr lang="zh-CN" altLang="en-US" sz="2000">
              <a:latin typeface="等线" panose="02010600030101010101" charset="-122"/>
              <a:ea typeface="等线" panose="02010600030101010101" charset="-122"/>
            </a:endParaRPr>
          </a:p>
        </p:txBody>
      </p:sp>
      <p:sp>
        <p:nvSpPr>
          <p:cNvPr id="3" name="日期占位符 2"/>
          <p:cNvSpPr>
            <a:spLocks noGrp="1"/>
          </p:cNvSpPr>
          <p:nvPr>
            <p:ph type="dt" sz="half" idx="10"/>
          </p:nvPr>
        </p:nvSpPr>
        <p:spPr/>
        <p:txBody>
          <a:bodyPr/>
          <a:p>
            <a:r>
              <a:rPr lang="zh-CN" altLang="en-US" smtClean="0"/>
              <a:t>2022年7月</a:t>
            </a:r>
            <a:endParaRPr lang="zh-CN" altLang="en-US" dirty="0"/>
          </a:p>
        </p:txBody>
      </p:sp>
      <p:sp>
        <p:nvSpPr>
          <p:cNvPr id="5" name="灯片编号占位符 4"/>
          <p:cNvSpPr>
            <a:spLocks noGrp="1"/>
          </p:cNvSpPr>
          <p:nvPr>
            <p:ph type="sldNum" sz="quarter" idx="12"/>
          </p:nvPr>
        </p:nvSpPr>
        <p:spPr/>
        <p:txBody>
          <a:bodyPr/>
          <a:p>
            <a:fld id="{FABC47A4-756D-490B-A52F-7D9E2C9FC05F}"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dirty="0"/>
              <a:t>辽宁科技大学计算机与软件工程学院</a:t>
            </a:r>
            <a:endParaRPr lang="zh-CN" altLang="en-US" dirty="0"/>
          </a:p>
        </p:txBody>
      </p:sp>
    </p:spTree>
    <p:custDataLst>
      <p:tags r:id="rId3"/>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5.3.4 关联的转换与实现</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文本框 3"/>
          <p:cNvSpPr txBox="1"/>
          <p:nvPr/>
        </p:nvSpPr>
        <p:spPr>
          <a:xfrm>
            <a:off x="628650" y="1457960"/>
            <a:ext cx="8192135" cy="2091690"/>
          </a:xfrm>
          <a:prstGeom prst="rect">
            <a:avLst/>
          </a:prstGeom>
          <a:noFill/>
        </p:spPr>
        <p:txBody>
          <a:bodyPr wrap="square" rtlCol="0" anchor="t">
            <a:spAutoFit/>
          </a:bodyPr>
          <a:p>
            <a:pPr indent="457200" fontAlgn="auto">
              <a:lnSpc>
                <a:spcPct val="150000"/>
              </a:lnSpc>
              <a:spcBef>
                <a:spcPts val="600"/>
              </a:spcBef>
              <a:spcAft>
                <a:spcPts val="600"/>
              </a:spcAft>
            </a:pPr>
            <a:r>
              <a:rPr lang="zh-CN" altLang="en-US" sz="2000">
                <a:latin typeface="等线" panose="02010600030101010101" charset="-122"/>
                <a:ea typeface="等线" panose="02010600030101010101" charset="-122"/>
              </a:rPr>
              <a:t>3 多对多关联</a:t>
            </a:r>
            <a:endParaRPr lang="zh-CN" altLang="en-US" sz="2000">
              <a:latin typeface="等线" panose="02010600030101010101" charset="-122"/>
              <a:ea typeface="等线" panose="02010600030101010101" charset="-122"/>
            </a:endParaRPr>
          </a:p>
          <a:p>
            <a:pPr indent="457200" fontAlgn="auto">
              <a:lnSpc>
                <a:spcPct val="150000"/>
              </a:lnSpc>
              <a:spcBef>
                <a:spcPts val="600"/>
              </a:spcBef>
              <a:spcAft>
                <a:spcPts val="600"/>
              </a:spcAft>
            </a:pPr>
            <a:r>
              <a:rPr lang="zh-CN" altLang="en-US" sz="2000">
                <a:latin typeface="等线" panose="02010600030101010101" charset="-122"/>
                <a:ea typeface="等线" panose="02010600030101010101" charset="-122"/>
              </a:rPr>
              <a:t>多对多关联则属于一种比较复杂的关联，这种关联虽然也可以直接用程序设计语言实现。但这种实现会增加系统维护数据一致性方面的负担。如图5.27中的供应商(provider)与客户(client)之间的多对多的关联。</a:t>
            </a:r>
            <a:endParaRPr lang="zh-CN" altLang="en-US" sz="2000">
              <a:latin typeface="等线" panose="02010600030101010101" charset="-122"/>
              <a:ea typeface="等线" panose="02010600030101010101" charset="-122"/>
            </a:endParaRPr>
          </a:p>
        </p:txBody>
      </p:sp>
      <p:pic>
        <p:nvPicPr>
          <p:cNvPr id="227" name="图片 227"/>
          <p:cNvPicPr>
            <a:picLocks noChangeAspect="1" noChangeArrowheads="1"/>
          </p:cNvPicPr>
          <p:nvPr/>
        </p:nvPicPr>
        <p:blipFill>
          <a:blip r:embed="rId3">
            <a:extLst>
              <a:ext uri="{28A0092B-C50C-407E-A947-70E740481C1C}">
                <a14:useLocalDpi xmlns:a14="http://schemas.microsoft.com/office/drawing/2010/main" val="0"/>
              </a:ext>
            </a:extLst>
          </a:blip>
          <a:srcRect l="943" t="16992" r="1373" b="7831"/>
          <a:stretch>
            <a:fillRect/>
          </a:stretch>
        </p:blipFill>
        <p:spPr>
          <a:xfrm>
            <a:off x="1440815" y="3794125"/>
            <a:ext cx="6263005" cy="1390650"/>
          </a:xfrm>
          <a:prstGeom prst="rect">
            <a:avLst/>
          </a:prstGeom>
          <a:noFill/>
          <a:ln>
            <a:noFill/>
          </a:ln>
        </p:spPr>
      </p:pic>
      <p:sp>
        <p:nvSpPr>
          <p:cNvPr id="3" name="文本框 2"/>
          <p:cNvSpPr txBox="1"/>
          <p:nvPr/>
        </p:nvSpPr>
        <p:spPr>
          <a:xfrm>
            <a:off x="2524760" y="5274945"/>
            <a:ext cx="4094480" cy="368300"/>
          </a:xfrm>
          <a:prstGeom prst="rect">
            <a:avLst/>
          </a:prstGeom>
          <a:noFill/>
        </p:spPr>
        <p:txBody>
          <a:bodyPr wrap="square" rtlCol="0" anchor="t">
            <a:spAutoFit/>
          </a:bodyPr>
          <a:p>
            <a:pPr algn="ctr"/>
            <a:r>
              <a:rPr lang="zh-CN" altLang="en-US" b="1">
                <a:latin typeface="等线" panose="02010600030101010101" charset="-122"/>
                <a:ea typeface="等线" panose="02010600030101010101" charset="-122"/>
                <a:cs typeface="等线" panose="02010600030101010101" charset="-122"/>
              </a:rPr>
              <a:t>图5.27 多对多关联</a:t>
            </a:r>
            <a:endParaRPr lang="zh-CN" altLang="en-US" b="1">
              <a:latin typeface="等线" panose="02010600030101010101" charset="-122"/>
              <a:ea typeface="等线" panose="02010600030101010101" charset="-122"/>
              <a:cs typeface="等线" panose="02010600030101010101"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5.3.4 关联的转换与实现</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文本框 3"/>
          <p:cNvSpPr txBox="1"/>
          <p:nvPr/>
        </p:nvSpPr>
        <p:spPr>
          <a:xfrm>
            <a:off x="628650" y="1457960"/>
            <a:ext cx="8192135" cy="3630930"/>
          </a:xfrm>
          <a:prstGeom prst="rect">
            <a:avLst/>
          </a:prstGeom>
          <a:noFill/>
        </p:spPr>
        <p:txBody>
          <a:bodyPr wrap="square" rtlCol="0" anchor="t">
            <a:spAutoFit/>
          </a:bodyPr>
          <a:p>
            <a:pPr indent="457200" fontAlgn="auto">
              <a:lnSpc>
                <a:spcPct val="150000"/>
              </a:lnSpc>
              <a:spcBef>
                <a:spcPts val="600"/>
              </a:spcBef>
              <a:spcAft>
                <a:spcPts val="600"/>
              </a:spcAft>
            </a:pPr>
            <a:r>
              <a:rPr lang="zh-CN" altLang="en-US" sz="2000">
                <a:latin typeface="等线" panose="02010600030101010101" charset="-122"/>
                <a:ea typeface="等线" panose="02010600030101010101" charset="-122"/>
              </a:rPr>
              <a:t>3 多对多关联</a:t>
            </a:r>
            <a:endParaRPr lang="zh-CN" altLang="en-US" sz="2000">
              <a:latin typeface="等线" panose="02010600030101010101" charset="-122"/>
              <a:ea typeface="等线" panose="02010600030101010101" charset="-122"/>
            </a:endParaRPr>
          </a:p>
          <a:p>
            <a:pPr indent="457200" fontAlgn="auto">
              <a:lnSpc>
                <a:spcPct val="150000"/>
              </a:lnSpc>
              <a:spcBef>
                <a:spcPts val="600"/>
              </a:spcBef>
              <a:spcAft>
                <a:spcPts val="600"/>
              </a:spcAft>
            </a:pPr>
            <a:r>
              <a:rPr lang="zh-CN" altLang="en-US" sz="2000">
                <a:latin typeface="等线" panose="02010600030101010101" charset="-122"/>
                <a:ea typeface="等线" panose="02010600030101010101" charset="-122"/>
              </a:rPr>
              <a:t>实现这样的关联时，对象之间的关系将呈现出一个比较复杂的状况。任何一个对象都需要维护一个与之相关联的对象列表，每一个对象都有可能同时出现在多个与之相关联的对象的列表中，这将严重增加维护成本，降低程序的可靠性和一致性。</a:t>
            </a:r>
            <a:endParaRPr lang="zh-CN" altLang="en-US" sz="2000">
              <a:latin typeface="等线" panose="02010600030101010101" charset="-122"/>
              <a:ea typeface="等线" panose="02010600030101010101" charset="-122"/>
            </a:endParaRPr>
          </a:p>
          <a:p>
            <a:pPr indent="457200" fontAlgn="auto">
              <a:lnSpc>
                <a:spcPct val="150000"/>
              </a:lnSpc>
              <a:spcBef>
                <a:spcPts val="600"/>
              </a:spcBef>
              <a:spcAft>
                <a:spcPts val="600"/>
              </a:spcAft>
            </a:pPr>
            <a:r>
              <a:rPr lang="zh-CN" altLang="en-US" sz="2000">
                <a:latin typeface="等线" panose="02010600030101010101" charset="-122"/>
                <a:ea typeface="等线" panose="02010600030101010101" charset="-122"/>
              </a:rPr>
              <a:t>将这种多对多关联转换成一对多关联，将能够降低系统结构的复杂性。</a:t>
            </a:r>
            <a:endParaRPr lang="zh-CN" altLang="en-US" sz="2000">
              <a:latin typeface="等线" panose="02010600030101010101" charset="-122"/>
              <a:ea typeface="等线" panose="02010600030101010101"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3"/>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5.3.4 关联的转换与实现</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文本框 3"/>
          <p:cNvSpPr txBox="1"/>
          <p:nvPr/>
        </p:nvSpPr>
        <p:spPr>
          <a:xfrm>
            <a:off x="628650" y="1457960"/>
            <a:ext cx="8192135" cy="553085"/>
          </a:xfrm>
          <a:prstGeom prst="rect">
            <a:avLst/>
          </a:prstGeom>
          <a:noFill/>
        </p:spPr>
        <p:txBody>
          <a:bodyPr wrap="square" rtlCol="0" anchor="t">
            <a:spAutoFit/>
          </a:bodyPr>
          <a:p>
            <a:pPr indent="457200" fontAlgn="auto">
              <a:lnSpc>
                <a:spcPct val="150000"/>
              </a:lnSpc>
              <a:spcBef>
                <a:spcPts val="600"/>
              </a:spcBef>
              <a:spcAft>
                <a:spcPts val="600"/>
              </a:spcAft>
            </a:pPr>
            <a:r>
              <a:rPr lang="zh-CN" altLang="en-US" sz="2000">
                <a:latin typeface="等线" panose="02010600030101010101" charset="-122"/>
                <a:ea typeface="等线" panose="02010600030101010101" charset="-122"/>
              </a:rPr>
              <a:t>图5.28 给出了多对多关联的分解方法</a:t>
            </a:r>
            <a:endParaRPr lang="zh-CN" altLang="en-US" sz="2000">
              <a:latin typeface="等线" panose="02010600030101010101" charset="-122"/>
              <a:ea typeface="等线" panose="02010600030101010101" charset="-122"/>
            </a:endParaRPr>
          </a:p>
        </p:txBody>
      </p:sp>
      <p:pic>
        <p:nvPicPr>
          <p:cNvPr id="299" name="图片 299"/>
          <p:cNvPicPr>
            <a:picLocks noChangeAspect="1" noChangeArrowheads="1"/>
          </p:cNvPicPr>
          <p:nvPr/>
        </p:nvPicPr>
        <p:blipFill>
          <a:blip r:embed="rId3">
            <a:extLst>
              <a:ext uri="{28A0092B-C50C-407E-A947-70E740481C1C}">
                <a14:useLocalDpi xmlns:a14="http://schemas.microsoft.com/office/drawing/2010/main" val="0"/>
              </a:ext>
            </a:extLst>
          </a:blip>
          <a:srcRect l="4349" t="13250" r="2821" b="8893"/>
          <a:stretch>
            <a:fillRect/>
          </a:stretch>
        </p:blipFill>
        <p:spPr>
          <a:xfrm>
            <a:off x="1477645" y="2146935"/>
            <a:ext cx="6189345" cy="2369185"/>
          </a:xfrm>
          <a:prstGeom prst="rect">
            <a:avLst/>
          </a:prstGeom>
          <a:noFill/>
          <a:ln>
            <a:noFill/>
          </a:ln>
        </p:spPr>
      </p:pic>
      <p:sp>
        <p:nvSpPr>
          <p:cNvPr id="100" name="文本框 99"/>
          <p:cNvSpPr txBox="1"/>
          <p:nvPr/>
        </p:nvSpPr>
        <p:spPr>
          <a:xfrm>
            <a:off x="1759585" y="4652010"/>
            <a:ext cx="5080000" cy="368300"/>
          </a:xfrm>
          <a:prstGeom prst="rect">
            <a:avLst/>
          </a:prstGeom>
          <a:noFill/>
          <a:ln w="9525">
            <a:noFill/>
          </a:ln>
        </p:spPr>
        <p:txBody>
          <a:bodyPr>
            <a:spAutoFit/>
          </a:bodyPr>
          <a:p>
            <a:pPr indent="0" algn="ctr"/>
            <a:r>
              <a:rPr lang="zh-CN" b="0">
                <a:latin typeface="等线" panose="02010600030101010101" charset="-122"/>
                <a:ea typeface="等线" panose="02010600030101010101" charset="-122"/>
                <a:cs typeface="等线" panose="02010600030101010101" charset="-122"/>
              </a:rPr>
              <a:t>图</a:t>
            </a:r>
            <a:r>
              <a:rPr lang="en-US" b="0">
                <a:latin typeface="等线" panose="02010600030101010101" charset="-122"/>
                <a:ea typeface="等线" panose="02010600030101010101" charset="-122"/>
                <a:cs typeface="等线" panose="02010600030101010101" charset="-122"/>
              </a:rPr>
              <a:t>5.28  </a:t>
            </a:r>
            <a:r>
              <a:rPr lang="zh-CN" b="0">
                <a:latin typeface="等线" panose="02010600030101010101" charset="-122"/>
                <a:ea typeface="等线" panose="02010600030101010101" charset="-122"/>
                <a:cs typeface="等线" panose="02010600030101010101" charset="-122"/>
              </a:rPr>
              <a:t>多对多关联的分解方法</a:t>
            </a:r>
            <a:endParaRPr lang="zh-CN" altLang="en-US" b="0">
              <a:latin typeface="等线" panose="02010600030101010101" charset="-122"/>
              <a:ea typeface="等线" panose="02010600030101010101" charset="-122"/>
              <a:cs typeface="等线" panose="02010600030101010101"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20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21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22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4.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255.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Lst>
</file>

<file path=ppt/tags/tag256.xml><?xml version="1.0" encoding="utf-8"?>
<p:tagLst xmlns:p="http://schemas.openxmlformats.org/presentationml/2006/main">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custom20206915_1*f*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PRESET_TEXT" val="演讲者："/>
  <p:tag name="KSO_WM_UNIT_SUBTYPE" val="b"/>
  <p:tag name="KSO_WM_UNIT_TEXT_FILL_FORE_SCHEMECOLOR_INDEX_BRIGHTNESS" val="0"/>
  <p:tag name="KSO_WM_UNIT_TEXT_FILL_FORE_SCHEMECOLOR_INDEX" val="5"/>
  <p:tag name="KSO_WM_UNIT_TEXT_FILL_TYPE" val="1"/>
</p:tagLst>
</file>

<file path=ppt/tags/tag257.xml><?xml version="1.0" encoding="utf-8"?>
<p:tagLst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TEMPLATE_MASTER_THUMB_INDEX" val="12"/>
  <p:tag name="KSO_WM_TEMPLATE_THUMBS_INDEX" val="1、4、7、8、10、11、12、13、15"/>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1.xml><?xml version="1.0" encoding="utf-8"?>
<p:tagLst xmlns:p="http://schemas.openxmlformats.org/presentationml/2006/main">
  <p:tag name="KSO_WM_SLIDE_BK_DARK_LIGHT" val=""/>
  <p:tag name="KSO_WM_SLIDE_BACKGROUND_TYPE" val="general"/>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5.xml><?xml version="1.0" encoding="utf-8"?>
<p:tagLst xmlns:p="http://schemas.openxmlformats.org/presentationml/2006/main">
  <p:tag name="KSO_WM_SLIDE_BK_DARK_LIGHT" val=""/>
  <p:tag name="KSO_WM_SLIDE_BACKGROUND_TYPE" val="general"/>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9.xml><?xml version="1.0" encoding="utf-8"?>
<p:tagLst xmlns:p="http://schemas.openxmlformats.org/presentationml/2006/main">
  <p:tag name="KSO_WM_SLIDE_BK_DARK_LIGHT" val=""/>
  <p:tag name="KSO_WM_SLIDE_BACKGROUND_TYPE" val="general"/>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3.xml><?xml version="1.0" encoding="utf-8"?>
<p:tagLst xmlns:p="http://schemas.openxmlformats.org/presentationml/2006/main">
  <p:tag name="KSO_WM_SLIDE_BK_DARK_LIGHT" val=""/>
  <p:tag name="KSO_WM_SLIDE_BACKGROUND_TYPE" val="general"/>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7.xml><?xml version="1.0" encoding="utf-8"?>
<p:tagLst xmlns:p="http://schemas.openxmlformats.org/presentationml/2006/main">
  <p:tag name="KSO_WM_SLIDE_BK_DARK_LIGHT" val=""/>
  <p:tag name="KSO_WM_SLIDE_BACKGROUND_TYPE" val="general"/>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2.xml><?xml version="1.0" encoding="utf-8"?>
<p:tagLst xmlns:p="http://schemas.openxmlformats.org/presentationml/2006/main">
  <p:tag name="KSO_WM_SLIDE_BK_DARK_LIGHT" val=""/>
  <p:tag name="KSO_WM_SLIDE_BACKGROUND_TYPE" val="general"/>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6.xml><?xml version="1.0" encoding="utf-8"?>
<p:tagLst xmlns:p="http://schemas.openxmlformats.org/presentationml/2006/main">
  <p:tag name="KSO_WM_SLIDE_BK_DARK_LIGHT" val=""/>
  <p:tag name="KSO_WM_SLIDE_BACKGROUND_TYPE" val="general"/>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SLIDE_BK_DARK_LIGHT" val=""/>
  <p:tag name="KSO_WM_SLIDE_BACKGROUND_TYPE" val="general"/>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4.xml><?xml version="1.0" encoding="utf-8"?>
<p:tagLst xmlns:p="http://schemas.openxmlformats.org/presentationml/2006/main">
  <p:tag name="KSO_WM_SLIDE_BK_DARK_LIGHT" val=""/>
  <p:tag name="KSO_WM_SLIDE_BACKGROUND_TYPE" val="general"/>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8.xml><?xml version="1.0" encoding="utf-8"?>
<p:tagLst xmlns:p="http://schemas.openxmlformats.org/presentationml/2006/main">
  <p:tag name="KSO_WM_SLIDE_BK_DARK_LIGHT" val=""/>
  <p:tag name="KSO_WM_SLIDE_BACKGROUND_TYPE" val="general"/>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2.xml><?xml version="1.0" encoding="utf-8"?>
<p:tagLst xmlns:p="http://schemas.openxmlformats.org/presentationml/2006/main">
  <p:tag name="KSO_WM_SLIDE_BK_DARK_LIGHT" val=""/>
  <p:tag name="KSO_WM_SLIDE_BACKGROUND_TYPE" val="general"/>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6.xml><?xml version="1.0" encoding="utf-8"?>
<p:tagLst xmlns:p="http://schemas.openxmlformats.org/presentationml/2006/main">
  <p:tag name="KSO_WM_SLIDE_BK_DARK_LIGHT" val=""/>
  <p:tag name="KSO_WM_SLIDE_BACKGROUND_TYPE" val="general"/>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SLIDE_BK_DARK_LIGHT" val=""/>
  <p:tag name="KSO_WM_SLIDE_BACKGROUND_TYPE" val="general"/>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4.xml><?xml version="1.0" encoding="utf-8"?>
<p:tagLst xmlns:p="http://schemas.openxmlformats.org/presentationml/2006/main">
  <p:tag name="KSO_WM_SLIDE_BK_DARK_LIGHT" val=""/>
  <p:tag name="KSO_WM_SLIDE_BACKGROUND_TYPE" val="general"/>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8.xml><?xml version="1.0" encoding="utf-8"?>
<p:tagLst xmlns:p="http://schemas.openxmlformats.org/presentationml/2006/main">
  <p:tag name="KSO_WM_SLIDE_BK_DARK_LIGHT" val=""/>
  <p:tag name="KSO_WM_SLIDE_BACKGROUND_TYPE" val="general"/>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3.xml><?xml version="1.0" encoding="utf-8"?>
<p:tagLst xmlns:p="http://schemas.openxmlformats.org/presentationml/2006/main">
  <p:tag name="KSO_WM_SLIDE_BK_DARK_LIGHT" val=""/>
  <p:tag name="KSO_WM_SLIDE_BACKGROUND_TYPE" val="general"/>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7.xml><?xml version="1.0" encoding="utf-8"?>
<p:tagLst xmlns:p="http://schemas.openxmlformats.org/presentationml/2006/main">
  <p:tag name="KSO_WM_SLIDE_BK_DARK_LIGHT" val=""/>
  <p:tag name="KSO_WM_SLIDE_BACKGROUND_TYPE" val="general"/>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1.xml><?xml version="1.0" encoding="utf-8"?>
<p:tagLst xmlns:p="http://schemas.openxmlformats.org/presentationml/2006/main">
  <p:tag name="KSO_WM_SLIDE_BK_DARK_LIGHT" val=""/>
  <p:tag name="KSO_WM_SLIDE_BACKGROUND_TYPE" val="general"/>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6.xml><?xml version="1.0" encoding="utf-8"?>
<p:tagLst xmlns:p="http://schemas.openxmlformats.org/presentationml/2006/main">
  <p:tag name="KSO_WM_SLIDE_BK_DARK_LIGHT" val=""/>
  <p:tag name="KSO_WM_SLIDE_BACKGROUND_TYPE" val="general"/>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SLIDE_BK_DARK_LIGHT" val=""/>
  <p:tag name="KSO_WM_SLIDE_BACKGROUND_TYPE" val="general"/>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5.xml><?xml version="1.0" encoding="utf-8"?>
<p:tagLst xmlns:p="http://schemas.openxmlformats.org/presentationml/2006/main">
  <p:tag name="KSO_WM_SLIDE_BK_DARK_LIGHT" val=""/>
  <p:tag name="KSO_WM_SLIDE_BACKGROUND_TYPE" val="general"/>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9.xml><?xml version="1.0" encoding="utf-8"?>
<p:tagLst xmlns:p="http://schemas.openxmlformats.org/presentationml/2006/main">
  <p:tag name="KSO_WM_SLIDE_BK_DARK_LIGHT" val=""/>
  <p:tag name="KSO_WM_SLIDE_BACKGROUND_TYPE" val="general"/>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3.xml><?xml version="1.0" encoding="utf-8"?>
<p:tagLst xmlns:p="http://schemas.openxmlformats.org/presentationml/2006/main">
  <p:tag name="KSO_WM_SLIDE_BK_DARK_LIGHT" val=""/>
  <p:tag name="KSO_WM_SLIDE_BACKGROUND_TYPE" val="general"/>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8.xml><?xml version="1.0" encoding="utf-8"?>
<p:tagLst xmlns:p="http://schemas.openxmlformats.org/presentationml/2006/main">
  <p:tag name="KSO_WM_SLIDE_BK_DARK_LIGHT" val=""/>
  <p:tag name="KSO_WM_SLIDE_BACKGROUND_TYPE" val="general"/>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2.xml><?xml version="1.0" encoding="utf-8"?>
<p:tagLst xmlns:p="http://schemas.openxmlformats.org/presentationml/2006/main">
  <p:tag name="KSO_WM_SLIDE_BK_DARK_LIGHT" val=""/>
  <p:tag name="KSO_WM_SLIDE_BACKGROUND_TYPE" val="general"/>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6.xml><?xml version="1.0" encoding="utf-8"?>
<p:tagLst xmlns:p="http://schemas.openxmlformats.org/presentationml/2006/main">
  <p:tag name="KSO_WM_SLIDE_BK_DARK_LIGHT" val=""/>
  <p:tag name="KSO_WM_SLIDE_BACKGROUND_TYPE" val="general"/>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SLIDE_BK_DARK_LIGHT" val=""/>
  <p:tag name="KSO_WM_SLIDE_BACKGROUND_TYPE" val="general"/>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4.xml><?xml version="1.0" encoding="utf-8"?>
<p:tagLst xmlns:p="http://schemas.openxmlformats.org/presentationml/2006/main">
  <p:tag name="KSO_WM_SLIDE_BK_DARK_LIGHT" val=""/>
  <p:tag name="KSO_WM_SLIDE_BACKGROUND_TYPE" val="general"/>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9.xml><?xml version="1.0" encoding="utf-8"?>
<p:tagLst xmlns:p="http://schemas.openxmlformats.org/presentationml/2006/main">
  <p:tag name="KSO_WM_SLIDE_BK_DARK_LIGHT" val=""/>
  <p:tag name="KSO_WM_SLIDE_BACKGROUND_TYPE" val="gener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3.xml><?xml version="1.0" encoding="utf-8"?>
<p:tagLst xmlns:p="http://schemas.openxmlformats.org/presentationml/2006/main">
  <p:tag name="KSO_WM_SLIDE_BK_DARK_LIGHT" val=""/>
  <p:tag name="KSO_WM_SLIDE_BACKGROUND_TYPE" val="general"/>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7.xml><?xml version="1.0" encoding="utf-8"?>
<p:tagLst xmlns:p="http://schemas.openxmlformats.org/presentationml/2006/main">
  <p:tag name="KSO_WM_SLIDE_BK_DARK_LIGHT" val=""/>
  <p:tag name="KSO_WM_SLIDE_BACKGROUND_TYPE" val="general"/>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1.xml><?xml version="1.0" encoding="utf-8"?>
<p:tagLst xmlns:p="http://schemas.openxmlformats.org/presentationml/2006/main">
  <p:tag name="KSO_WM_SLIDE_BK_DARK_LIGHT" val=""/>
  <p:tag name="KSO_WM_SLIDE_BACKGROUND_TYPE" val="general"/>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5.xml><?xml version="1.0" encoding="utf-8"?>
<p:tagLst xmlns:p="http://schemas.openxmlformats.org/presentationml/2006/main">
  <p:tag name="KSO_WM_SLIDE_BK_DARK_LIGHT" val=""/>
  <p:tag name="KSO_WM_SLIDE_BACKGROUND_TYPE" val="general"/>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9.xml><?xml version="1.0" encoding="utf-8"?>
<p:tagLst xmlns:p="http://schemas.openxmlformats.org/presentationml/2006/main">
  <p:tag name="KSO_WM_SLIDE_BK_DARK_LIGHT" val=""/>
  <p:tag name="KSO_WM_SLIDE_BACKGROUND_TYPE" val="gener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3.xml><?xml version="1.0" encoding="utf-8"?>
<p:tagLst xmlns:p="http://schemas.openxmlformats.org/presentationml/2006/main">
  <p:tag name="KSO_WM_SLIDE_BK_DARK_LIGHT" val=""/>
  <p:tag name="KSO_WM_SLIDE_BACKGROUND_TYPE" val="general"/>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7.xml><?xml version="1.0" encoding="utf-8"?>
<p:tagLst xmlns:p="http://schemas.openxmlformats.org/presentationml/2006/main">
  <p:tag name="KSO_WM_SLIDE_BK_DARK_LIGHT" val=""/>
  <p:tag name="KSO_WM_SLIDE_BACKGROUND_TYPE" val="general"/>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1.xml><?xml version="1.0" encoding="utf-8"?>
<p:tagLst xmlns:p="http://schemas.openxmlformats.org/presentationml/2006/main">
  <p:tag name="KSO_WM_UNIT_PLACING_PICTURE_USER_VIEWPORT" val="{&quot;height&quot;:1753,&quot;width&quot;:9372}"/>
</p:tagLst>
</file>

<file path=ppt/tags/tag412.xml><?xml version="1.0" encoding="utf-8"?>
<p:tagLst xmlns:p="http://schemas.openxmlformats.org/presentationml/2006/main">
  <p:tag name="KSO_WM_SLIDE_BK_DARK_LIGHT" val=""/>
  <p:tag name="KSO_WM_SLIDE_BACKGROUND_TYPE" val="general"/>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6.xml><?xml version="1.0" encoding="utf-8"?>
<p:tagLst xmlns:p="http://schemas.openxmlformats.org/presentationml/2006/main">
  <p:tag name="KSO_WM_SLIDE_BK_DARK_LIGHT" val=""/>
  <p:tag name="KSO_WM_SLIDE_BACKGROUND_TYPE" val="general"/>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0.xml><?xml version="1.0" encoding="utf-8"?>
<p:tagLst xmlns:p="http://schemas.openxmlformats.org/presentationml/2006/main">
  <p:tag name="KSO_WM_SLIDE_BK_DARK_LIGHT" val=""/>
  <p:tag name="KSO_WM_SLIDE_BACKGROUND_TYPE" val="general"/>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4.xml><?xml version="1.0" encoding="utf-8"?>
<p:tagLst xmlns:p="http://schemas.openxmlformats.org/presentationml/2006/main">
  <p:tag name="KSO_WM_SLIDE_BK_DARK_LIGHT" val=""/>
  <p:tag name="KSO_WM_SLIDE_BACKGROUND_TYPE" val="general"/>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8.xml><?xml version="1.0" encoding="utf-8"?>
<p:tagLst xmlns:p="http://schemas.openxmlformats.org/presentationml/2006/main">
  <p:tag name="KSO_WM_SLIDE_BK_DARK_LIGHT" val=""/>
  <p:tag name="KSO_WM_SLIDE_BACKGROUND_TYPE" val="general"/>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2.xml><?xml version="1.0" encoding="utf-8"?>
<p:tagLst xmlns:p="http://schemas.openxmlformats.org/presentationml/2006/main">
  <p:tag name="KSO_WM_SLIDE_BK_DARK_LIGHT" val=""/>
  <p:tag name="KSO_WM_SLIDE_BACKGROUND_TYPE" val="general"/>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6.xml><?xml version="1.0" encoding="utf-8"?>
<p:tagLst xmlns:p="http://schemas.openxmlformats.org/presentationml/2006/main">
  <p:tag name="KSO_WM_SLIDE_BK_DARK_LIGHT" val=""/>
  <p:tag name="KSO_WM_SLIDE_BACKGROUND_TYPE" val="general"/>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0.xml><?xml version="1.0" encoding="utf-8"?>
<p:tagLst xmlns:p="http://schemas.openxmlformats.org/presentationml/2006/main">
  <p:tag name="KSO_WM_SLIDE_BK_DARK_LIGHT" val=""/>
  <p:tag name="KSO_WM_SLIDE_BACKGROUND_TYPE" val="general"/>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4.xml><?xml version="1.0" encoding="utf-8"?>
<p:tagLst xmlns:p="http://schemas.openxmlformats.org/presentationml/2006/main">
  <p:tag name="KSO_WM_SLIDE_BK_DARK_LIGHT" val=""/>
  <p:tag name="KSO_WM_SLIDE_BACKGROUND_TYPE" val="general"/>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8.xml><?xml version="1.0" encoding="utf-8"?>
<p:tagLst xmlns:p="http://schemas.openxmlformats.org/presentationml/2006/main">
  <p:tag name="KSO_WM_SLIDE_BK_DARK_LIGHT" val=""/>
  <p:tag name="KSO_WM_SLIDE_BACKGROUND_TYPE" val="general"/>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2.xml><?xml version="1.0" encoding="utf-8"?>
<p:tagLst xmlns:p="http://schemas.openxmlformats.org/presentationml/2006/main">
  <p:tag name="KSO_WM_SLIDE_BK_DARK_LIGHT" val=""/>
  <p:tag name="KSO_WM_SLIDE_BACKGROUND_TYPE" val="general"/>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6.xml><?xml version="1.0" encoding="utf-8"?>
<p:tagLst xmlns:p="http://schemas.openxmlformats.org/presentationml/2006/main">
  <p:tag name="KSO_WM_SLIDE_BK_DARK_LIGHT" val=""/>
  <p:tag name="KSO_WM_SLIDE_BACKGROUND_TYPE" val="general"/>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0.xml><?xml version="1.0" encoding="utf-8"?>
<p:tagLst xmlns:p="http://schemas.openxmlformats.org/presentationml/2006/main">
  <p:tag name="KSO_WM_SLIDE_BK_DARK_LIGHT" val=""/>
  <p:tag name="KSO_WM_SLIDE_BACKGROUND_TYPE" val="general"/>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4.xml><?xml version="1.0" encoding="utf-8"?>
<p:tagLst xmlns:p="http://schemas.openxmlformats.org/presentationml/2006/main">
  <p:tag name="KSO_WM_SLIDE_BK_DARK_LIGHT" val=""/>
  <p:tag name="KSO_WM_SLIDE_BACKGROUND_TYPE" val="general"/>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8.xml><?xml version="1.0" encoding="utf-8"?>
<p:tagLst xmlns:p="http://schemas.openxmlformats.org/presentationml/2006/main">
  <p:tag name="KSO_WM_SLIDE_BK_DARK_LIGHT" val=""/>
  <p:tag name="KSO_WM_SLIDE_BACKGROUND_TYPE" val="general"/>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2.xml><?xml version="1.0" encoding="utf-8"?>
<p:tagLst xmlns:p="http://schemas.openxmlformats.org/presentationml/2006/main">
  <p:tag name="KSO_WM_SLIDE_BK_DARK_LIGHT" val=""/>
  <p:tag name="KSO_WM_SLIDE_BACKGROUND_TYPE" val="general"/>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6.xml><?xml version="1.0" encoding="utf-8"?>
<p:tagLst xmlns:p="http://schemas.openxmlformats.org/presentationml/2006/main">
  <p:tag name="KSO_WM_SLIDE_BK_DARK_LIGHT" val=""/>
  <p:tag name="KSO_WM_SLIDE_BACKGROUND_TYPE" val="general"/>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0.xml><?xml version="1.0" encoding="utf-8"?>
<p:tagLst xmlns:p="http://schemas.openxmlformats.org/presentationml/2006/main">
  <p:tag name="KSO_WM_SLIDE_BK_DARK_LIGHT" val=""/>
  <p:tag name="KSO_WM_SLIDE_BACKGROUND_TYPE" val="general"/>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4.xml><?xml version="1.0" encoding="utf-8"?>
<p:tagLst xmlns:p="http://schemas.openxmlformats.org/presentationml/2006/main">
  <p:tag name="KSO_WM_SLIDE_BK_DARK_LIGHT" val=""/>
  <p:tag name="KSO_WM_SLIDE_BACKGROUND_TYPE" val="general"/>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8.xml><?xml version="1.0" encoding="utf-8"?>
<p:tagLst xmlns:p="http://schemas.openxmlformats.org/presentationml/2006/main">
  <p:tag name="KSO_WM_SLIDE_BK_DARK_LIGHT" val=""/>
  <p:tag name="KSO_WM_SLIDE_BACKGROUND_TYPE" val="general"/>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2.xml><?xml version="1.0" encoding="utf-8"?>
<p:tagLst xmlns:p="http://schemas.openxmlformats.org/presentationml/2006/main">
  <p:tag name="KSO_WM_SLIDE_BK_DARK_LIGHT" val=""/>
  <p:tag name="KSO_WM_SLIDE_BACKGROUND_TYPE" val="general"/>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6.xml><?xml version="1.0" encoding="utf-8"?>
<p:tagLst xmlns:p="http://schemas.openxmlformats.org/presentationml/2006/main">
  <p:tag name="KSO_WM_SLIDE_BK_DARK_LIGHT" val=""/>
  <p:tag name="KSO_WM_SLIDE_BACKGROUND_TYPE" val="general"/>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0.xml><?xml version="1.0" encoding="utf-8"?>
<p:tagLst xmlns:p="http://schemas.openxmlformats.org/presentationml/2006/main">
  <p:tag name="KSO_WM_SLIDE_BK_DARK_LIGHT" val=""/>
  <p:tag name="KSO_WM_SLIDE_BACKGROUND_TYPE" val="general"/>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4.xml><?xml version="1.0" encoding="utf-8"?>
<p:tagLst xmlns:p="http://schemas.openxmlformats.org/presentationml/2006/main">
  <p:tag name="KSO_WM_SLIDE_BK_DARK_LIGHT" val=""/>
  <p:tag name="KSO_WM_SLIDE_BACKGROUND_TYPE" val="general"/>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7.xml><?xml version="1.0" encoding="utf-8"?>
<p:tagLst xmlns:p="http://schemas.openxmlformats.org/presentationml/2006/main">
  <p:tag name="KSO_WM_UNIT_TABLE_BEAUTIFY" val="smartTable{1d2dfc85-1eea-46b0-bc7e-abbee1c2bd28}"/>
  <p:tag name="TABLE_ENDDRAG_ORIGIN_RECT" val="643*466"/>
  <p:tag name="TABLE_ENDDRAG_RECT" val="43*54*643*466"/>
</p:tagLst>
</file>

<file path=ppt/tags/tag508.xml><?xml version="1.0" encoding="utf-8"?>
<p:tagLst xmlns:p="http://schemas.openxmlformats.org/presentationml/2006/main">
  <p:tag name="KSO_WM_SLIDE_BK_DARK_LIGHT" val=""/>
  <p:tag name="KSO_WM_SLIDE_BACKGROUND_TYPE" val="general"/>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2.xml><?xml version="1.0" encoding="utf-8"?>
<p:tagLst xmlns:p="http://schemas.openxmlformats.org/presentationml/2006/main">
  <p:tag name="KSO_WM_SLIDE_BK_DARK_LIGHT" val=""/>
  <p:tag name="KSO_WM_SLIDE_BACKGROUND_TYPE" val="general"/>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6.xml><?xml version="1.0" encoding="utf-8"?>
<p:tagLst xmlns:p="http://schemas.openxmlformats.org/presentationml/2006/main">
  <p:tag name="KSO_WM_SLIDE_BK_DARK_LIGHT" val=""/>
  <p:tag name="KSO_WM_SLIDE_BACKGROUND_TYPE" val="general"/>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0.xml><?xml version="1.0" encoding="utf-8"?>
<p:tagLst xmlns:p="http://schemas.openxmlformats.org/presentationml/2006/main">
  <p:tag name="KSO_WM_SLIDE_BK_DARK_LIGHT" val=""/>
  <p:tag name="KSO_WM_SLIDE_BACKGROUND_TYPE" val="general"/>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4.xml><?xml version="1.0" encoding="utf-8"?>
<p:tagLst xmlns:p="http://schemas.openxmlformats.org/presentationml/2006/main">
  <p:tag name="KSO_WM_SLIDE_BK_DARK_LIGHT" val=""/>
  <p:tag name="KSO_WM_SLIDE_BACKGROUND_TYPE" val="general"/>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8.xml><?xml version="1.0" encoding="utf-8"?>
<p:tagLst xmlns:p="http://schemas.openxmlformats.org/presentationml/2006/main">
  <p:tag name="KSO_WM_SLIDE_BK_DARK_LIGHT" val=""/>
  <p:tag name="KSO_WM_SLIDE_BACKGROUND_TYPE" val="general"/>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2.xml><?xml version="1.0" encoding="utf-8"?>
<p:tagLst xmlns:p="http://schemas.openxmlformats.org/presentationml/2006/main">
  <p:tag name="KSO_WM_SLIDE_BK_DARK_LIGHT" val=""/>
  <p:tag name="KSO_WM_SLIDE_BACKGROUND_TYPE" val="general"/>
</p:tagLst>
</file>

<file path=ppt/tags/tag5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6.xml><?xml version="1.0" encoding="utf-8"?>
<p:tagLst xmlns:p="http://schemas.openxmlformats.org/presentationml/2006/main">
  <p:tag name="KSO_WM_SLIDE_BK_DARK_LIGHT" val=""/>
  <p:tag name="KSO_WM_SLIDE_BACKGROUND_TYPE" val="general"/>
</p:tagLst>
</file>

<file path=ppt/tags/tag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0.xml><?xml version="1.0" encoding="utf-8"?>
<p:tagLst xmlns:p="http://schemas.openxmlformats.org/presentationml/2006/main">
  <p:tag name="KSO_WM_SLIDE_BK_DARK_LIGHT" val=""/>
  <p:tag name="KSO_WM_SLIDE_BACKGROUND_TYPE" val="general"/>
</p:tagLst>
</file>

<file path=ppt/tags/tag5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4.xml><?xml version="1.0" encoding="utf-8"?>
<p:tagLst xmlns:p="http://schemas.openxmlformats.org/presentationml/2006/main">
  <p:tag name="KSO_WM_SLIDE_BK_DARK_LIGHT" val=""/>
  <p:tag name="KSO_WM_SLIDE_BACKGROUND_TYPE" val="general"/>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8.xml><?xml version="1.0" encoding="utf-8"?>
<p:tagLst xmlns:p="http://schemas.openxmlformats.org/presentationml/2006/main">
  <p:tag name="KSO_WM_SLIDE_BK_DARK_LIGHT" val=""/>
  <p:tag name="KSO_WM_SLIDE_BACKGROUND_TYPE" val="general"/>
</p:tagLst>
</file>

<file path=ppt/tags/tag5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2.xml><?xml version="1.0" encoding="utf-8"?>
<p:tagLst xmlns:p="http://schemas.openxmlformats.org/presentationml/2006/main">
  <p:tag name="KSO_WM_SLIDE_BK_DARK_LIGHT" val=""/>
  <p:tag name="KSO_WM_SLIDE_BACKGROUND_TYPE" val="general"/>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6.xml><?xml version="1.0" encoding="utf-8"?>
<p:tagLst xmlns:p="http://schemas.openxmlformats.org/presentationml/2006/main">
  <p:tag name="KSO_WM_SLIDE_BK_DARK_LIGHT" val=""/>
  <p:tag name="KSO_WM_SLIDE_BACKGROUND_TYPE" val="general"/>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0.xml><?xml version="1.0" encoding="utf-8"?>
<p:tagLst xmlns:p="http://schemas.openxmlformats.org/presentationml/2006/main">
  <p:tag name="KSO_WM_SLIDE_BK_DARK_LIGHT" val=""/>
  <p:tag name="KSO_WM_SLIDE_BACKGROUND_TYPE" val="general"/>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4.xml><?xml version="1.0" encoding="utf-8"?>
<p:tagLst xmlns:p="http://schemas.openxmlformats.org/presentationml/2006/main">
  <p:tag name="KSO_WM_SLIDE_BK_DARK_LIGHT" val=""/>
  <p:tag name="KSO_WM_SLIDE_BACKGROUND_TYPE" val="general"/>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8.xml><?xml version="1.0" encoding="utf-8"?>
<p:tagLst xmlns:p="http://schemas.openxmlformats.org/presentationml/2006/main">
  <p:tag name="KSO_WM_SLIDE_BK_DARK_LIGHT" val=""/>
  <p:tag name="KSO_WM_SLIDE_BACKGROUND_TYPE" val="general"/>
</p:tagLst>
</file>

<file path=ppt/tags/tag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2.xml><?xml version="1.0" encoding="utf-8"?>
<p:tagLst xmlns:p="http://schemas.openxmlformats.org/presentationml/2006/main">
  <p:tag name="KSO_WM_SLIDE_BK_DARK_LIGHT" val=""/>
  <p:tag name="KSO_WM_SLIDE_BACKGROUND_TYPE" val="general"/>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6.xml><?xml version="1.0" encoding="utf-8"?>
<p:tagLst xmlns:p="http://schemas.openxmlformats.org/presentationml/2006/main">
  <p:tag name="KSO_WM_SLIDE_BK_DARK_LIGHT" val=""/>
  <p:tag name="KSO_WM_SLIDE_BACKGROUND_TYPE" val="general"/>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0.xml><?xml version="1.0" encoding="utf-8"?>
<p:tagLst xmlns:p="http://schemas.openxmlformats.org/presentationml/2006/main">
  <p:tag name="KSO_WM_SLIDE_BK_DARK_LIGHT" val=""/>
  <p:tag name="KSO_WM_SLIDE_BACKGROUND_TYPE" val="general"/>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4.xml><?xml version="1.0" encoding="utf-8"?>
<p:tagLst xmlns:p="http://schemas.openxmlformats.org/presentationml/2006/main">
  <p:tag name="KSO_WM_SLIDE_BK_DARK_LIGHT" val=""/>
  <p:tag name="KSO_WM_SLIDE_BACKGROUND_TYPE" val="general"/>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8.xml><?xml version="1.0" encoding="utf-8"?>
<p:tagLst xmlns:p="http://schemas.openxmlformats.org/presentationml/2006/main">
  <p:tag name="KSO_WM_SLIDE_BK_DARK_LIGHT" val=""/>
  <p:tag name="KSO_WM_SLIDE_BACKGROUND_TYPE" val="general"/>
</p:tagLst>
</file>

<file path=ppt/tags/tag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2.xml><?xml version="1.0" encoding="utf-8"?>
<p:tagLst xmlns:p="http://schemas.openxmlformats.org/presentationml/2006/main">
  <p:tag name="KSO_WM_SLIDE_BK_DARK_LIGHT" val=""/>
  <p:tag name="KSO_WM_SLIDE_BACKGROUND_TYPE" val="general"/>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6.xml><?xml version="1.0" encoding="utf-8"?>
<p:tagLst xmlns:p="http://schemas.openxmlformats.org/presentationml/2006/main">
  <p:tag name="KSO_WM_SLIDE_BK_DARK_LIGHT" val=""/>
  <p:tag name="KSO_WM_SLIDE_BACKGROUND_TYPE" val="general"/>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00.xml><?xml version="1.0" encoding="utf-8"?>
<p:tagLst xmlns:p="http://schemas.openxmlformats.org/presentationml/2006/main">
  <p:tag name="KSO_WM_SLIDE_BK_DARK_LIGHT" val=""/>
  <p:tag name="KSO_WM_SLIDE_BACKGROUND_TYPE" val="general"/>
</p:tagLst>
</file>

<file path=ppt/tags/tag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3.xml><?xml version="1.0" encoding="utf-8"?>
<p:tagLst xmlns:p="http://schemas.openxmlformats.org/presentationml/2006/main">
  <p:tag name="KSO_WM_SLIDE_BK_DARK_LIGHT" val=""/>
  <p:tag name="KSO_WM_SLIDE_BACKGROUND_TYPE" val="general"/>
</p:tagLst>
</file>

<file path=ppt/tags/tag6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07.xml><?xml version="1.0" encoding="utf-8"?>
<p:tagLst xmlns:p="http://schemas.openxmlformats.org/presentationml/2006/main">
  <p:tag name="KSO_WM_SLIDE_BK_DARK_LIGHT" val=""/>
  <p:tag name="KSO_WM_SLIDE_BACKGROUND_TYPE" val="general"/>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1.xml><?xml version="1.0" encoding="utf-8"?>
<p:tagLst xmlns:p="http://schemas.openxmlformats.org/presentationml/2006/main">
  <p:tag name="KSO_WM_SLIDE_BK_DARK_LIGHT" val=""/>
  <p:tag name="KSO_WM_SLIDE_BACKGROUND_TYPE" val="general"/>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4.xml><?xml version="1.0" encoding="utf-8"?>
<p:tagLst xmlns:p="http://schemas.openxmlformats.org/presentationml/2006/main">
  <p:tag name="KSO_WM_SLIDE_BK_DARK_LIGHT" val=""/>
  <p:tag name="KSO_WM_SLIDE_BACKGROUND_TYPE" val="general"/>
</p:tagLst>
</file>

<file path=ppt/tags/tag6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7.xml><?xml version="1.0" encoding="utf-8"?>
<p:tagLst xmlns:p="http://schemas.openxmlformats.org/presentationml/2006/main">
  <p:tag name="KSO_WM_SLIDE_BK_DARK_LIGHT" val=""/>
  <p:tag name="KSO_WM_SLIDE_BACKGROUND_TYPE" val="general"/>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0.xml><?xml version="1.0" encoding="utf-8"?>
<p:tagLst xmlns:p="http://schemas.openxmlformats.org/presentationml/2006/main">
  <p:tag name="KSO_WM_SLIDE_BK_DARK_LIGHT" val=""/>
  <p:tag name="KSO_WM_SLIDE_BACKGROUND_TYPE" val="general"/>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3.xml><?xml version="1.0" encoding="utf-8"?>
<p:tagLst xmlns:p="http://schemas.openxmlformats.org/presentationml/2006/main">
  <p:tag name="KSO_WM_SLIDE_BK_DARK_LIGHT" val=""/>
  <p:tag name="KSO_WM_SLIDE_BACKGROUND_TYPE" val="general"/>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6.xml><?xml version="1.0" encoding="utf-8"?>
<p:tagLst xmlns:p="http://schemas.openxmlformats.org/presentationml/2006/main">
  <p:tag name="KSO_WM_SLIDE_BK_DARK_LIGHT" val=""/>
  <p:tag name="KSO_WM_SLIDE_BACKGROUND_TYPE" val="general"/>
</p:tagLst>
</file>

<file path=ppt/tags/tag6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9.xml><?xml version="1.0" encoding="utf-8"?>
<p:tagLst xmlns:p="http://schemas.openxmlformats.org/presentationml/2006/main">
  <p:tag name="KSO_WM_SLIDE_BK_DARK_LIGHT" val=""/>
  <p:tag name="KSO_WM_SLIDE_BACKGROUND_TYPE" val="general"/>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2.xml><?xml version="1.0" encoding="utf-8"?>
<p:tagLst xmlns:p="http://schemas.openxmlformats.org/presentationml/2006/main">
  <p:tag name="KSO_WM_SLIDE_BK_DARK_LIGHT" val=""/>
  <p:tag name="KSO_WM_SLIDE_BACKGROUND_TYPE" val="general"/>
</p:tagLst>
</file>

<file path=ppt/tags/tag6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5.xml><?xml version="1.0" encoding="utf-8"?>
<p:tagLst xmlns:p="http://schemas.openxmlformats.org/presentationml/2006/main">
  <p:tag name="KSO_WM_SLIDE_BK_DARK_LIGHT" val=""/>
  <p:tag name="KSO_WM_SLIDE_BACKGROUND_TYPE" val="general"/>
</p:tagLst>
</file>

<file path=ppt/tags/tag6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8.xml><?xml version="1.0" encoding="utf-8"?>
<p:tagLst xmlns:p="http://schemas.openxmlformats.org/presentationml/2006/main">
  <p:tag name="KSO_WM_SLIDE_BK_DARK_LIGHT" val=""/>
  <p:tag name="KSO_WM_SLIDE_BACKGROUND_TYPE" val="general"/>
</p:tagLst>
</file>

<file path=ppt/tags/tag6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1.xml><?xml version="1.0" encoding="utf-8"?>
<p:tagLst xmlns:p="http://schemas.openxmlformats.org/presentationml/2006/main">
  <p:tag name="KSO_WM_SLIDE_BK_DARK_LIGHT" val=""/>
  <p:tag name="KSO_WM_SLIDE_BACKGROUND_TYPE" val="general"/>
</p:tagLst>
</file>

<file path=ppt/tags/tag6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4.xml><?xml version="1.0" encoding="utf-8"?>
<p:tagLst xmlns:p="http://schemas.openxmlformats.org/presentationml/2006/main">
  <p:tag name="KSO_WM_SLIDE_BK_DARK_LIGHT" val=""/>
  <p:tag name="KSO_WM_SLIDE_BACKGROUND_TYPE" val="general"/>
</p:tagLst>
</file>

<file path=ppt/tags/tag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7.xml><?xml version="1.0" encoding="utf-8"?>
<p:tagLst xmlns:p="http://schemas.openxmlformats.org/presentationml/2006/main">
  <p:tag name="KSO_WM_SLIDE_BK_DARK_LIGHT" val=""/>
  <p:tag name="KSO_WM_SLIDE_BACKGROUND_TYPE" val="general"/>
</p:tagLst>
</file>

<file path=ppt/tags/tag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0.xml><?xml version="1.0" encoding="utf-8"?>
<p:tagLst xmlns:p="http://schemas.openxmlformats.org/presentationml/2006/main">
  <p:tag name="KSO_WM_SLIDE_BK_DARK_LIGHT" val=""/>
  <p:tag name="KSO_WM_SLIDE_BACKGROUND_TYPE" val="general"/>
</p:tagLst>
</file>

<file path=ppt/tags/tag6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3.xml><?xml version="1.0" encoding="utf-8"?>
<p:tagLst xmlns:p="http://schemas.openxmlformats.org/presentationml/2006/main">
  <p:tag name="KSO_WM_SLIDE_BK_DARK_LIGHT" val=""/>
  <p:tag name="KSO_WM_SLIDE_BACKGROUND_TYPE" val="general"/>
</p:tagLst>
</file>

<file path=ppt/tags/tag6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6.xml><?xml version="1.0" encoding="utf-8"?>
<p:tagLst xmlns:p="http://schemas.openxmlformats.org/presentationml/2006/main">
  <p:tag name="KSO_WM_SLIDE_BK_DARK_LIGHT" val=""/>
  <p:tag name="KSO_WM_SLIDE_BACKGROUND_TYPE" val="general"/>
</p:tagLst>
</file>

<file path=ppt/tags/tag6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9.xml><?xml version="1.0" encoding="utf-8"?>
<p:tagLst xmlns:p="http://schemas.openxmlformats.org/presentationml/2006/main">
  <p:tag name="KSO_WM_SLIDE_BK_DARK_LIGHT" val=""/>
  <p:tag name="KSO_WM_SLIDE_BACKGROUND_TYPE" val="general"/>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2.xml><?xml version="1.0" encoding="utf-8"?>
<p:tagLst xmlns:p="http://schemas.openxmlformats.org/presentationml/2006/main">
  <p:tag name="KSO_WM_SLIDE_BK_DARK_LIGHT" val=""/>
  <p:tag name="KSO_WM_SLIDE_BACKGROUND_TYPE" val="general"/>
</p:tagLst>
</file>

<file path=ppt/tags/tag6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5.xml><?xml version="1.0" encoding="utf-8"?>
<p:tagLst xmlns:p="http://schemas.openxmlformats.org/presentationml/2006/main">
  <p:tag name="KSO_WM_SLIDE_BK_DARK_LIGHT" val=""/>
  <p:tag name="KSO_WM_SLIDE_BACKGROUND_TYPE" val="general"/>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8.xml><?xml version="1.0" encoding="utf-8"?>
<p:tagLst xmlns:p="http://schemas.openxmlformats.org/presentationml/2006/main">
  <p:tag name="KSO_WM_SLIDE_BK_DARK_LIGHT" val=""/>
  <p:tag name="KSO_WM_SLIDE_BACKGROUND_TYPE" val="general"/>
</p:tagLst>
</file>

<file path=ppt/tags/tag6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1.xml><?xml version="1.0" encoding="utf-8"?>
<p:tagLst xmlns:p="http://schemas.openxmlformats.org/presentationml/2006/main">
  <p:tag name="KSO_WM_SLIDE_BK_DARK_LIGHT" val=""/>
  <p:tag name="KSO_WM_SLIDE_BACKGROUND_TYPE" val="general"/>
</p:tagLst>
</file>

<file path=ppt/tags/tag6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4.xml><?xml version="1.0" encoding="utf-8"?>
<p:tagLst xmlns:p="http://schemas.openxmlformats.org/presentationml/2006/main">
  <p:tag name="KSO_WM_SLIDE_BK_DARK_LIGHT" val=""/>
  <p:tag name="KSO_WM_SLIDE_BACKGROUND_TYPE" val="general"/>
</p:tagLst>
</file>

<file path=ppt/tags/tag6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7.xml><?xml version="1.0" encoding="utf-8"?>
<p:tagLst xmlns:p="http://schemas.openxmlformats.org/presentationml/2006/main">
  <p:tag name="KSO_WM_SLIDE_BK_DARK_LIGHT" val=""/>
  <p:tag name="KSO_WM_SLIDE_BACKGROUND_TYPE" val="general"/>
</p:tagLst>
</file>

<file path=ppt/tags/tag6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Lst>
</file>

<file path=ppt/tags/tag680.xml><?xml version="1.0" encoding="utf-8"?>
<p:tagLst xmlns:p="http://schemas.openxmlformats.org/presentationml/2006/main">
  <p:tag name="KSO_WM_SLIDE_BK_DARK_LIGHT" val=""/>
  <p:tag name="KSO_WM_SLIDE_BACKGROUND_TYPE" val="general"/>
</p:tagLst>
</file>

<file path=ppt/tags/tag6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3.xml><?xml version="1.0" encoding="utf-8"?>
<p:tagLst xmlns:p="http://schemas.openxmlformats.org/presentationml/2006/main">
  <p:tag name="KSO_WM_SLIDE_BK_DARK_LIGHT" val=""/>
  <p:tag name="KSO_WM_SLIDE_BACKGROUND_TYPE" val="general"/>
</p:tagLst>
</file>

<file path=ppt/tags/tag6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6.xml><?xml version="1.0" encoding="utf-8"?>
<p:tagLst xmlns:p="http://schemas.openxmlformats.org/presentationml/2006/main">
  <p:tag name="KSO_WM_SLIDE_BK_DARK_LIGHT" val=""/>
  <p:tag name="KSO_WM_SLIDE_BACKGROUND_TYPE" val="general"/>
</p:tagLst>
</file>

<file path=ppt/tags/tag6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9.xml><?xml version="1.0" encoding="utf-8"?>
<p:tagLst xmlns:p="http://schemas.openxmlformats.org/presentationml/2006/main">
  <p:tag name="KSO_WM_SLIDE_BK_DARK_LIGHT" val=""/>
  <p:tag name="KSO_WM_SLIDE_BACKGROUND_TYPE" val="general"/>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Lst>
</file>

<file path=ppt/tags/tag6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92.xml><?xml version="1.0" encoding="utf-8"?>
<p:tagLst xmlns:p="http://schemas.openxmlformats.org/presentationml/2006/main">
  <p:tag name="KSO_WM_SLIDE_BK_DARK_LIGHT" val=""/>
  <p:tag name="KSO_WM_SLIDE_BACKGROUND_TYPE" val="general"/>
</p:tagLst>
</file>

<file path=ppt/tags/tag6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95.xml><?xml version="1.0" encoding="utf-8"?>
<p:tagLst xmlns:p="http://schemas.openxmlformats.org/presentationml/2006/main">
  <p:tag name="KSO_WM_SLIDE_BK_DARK_LIGHT" val=""/>
  <p:tag name="KSO_WM_SLIDE_BACKGROUND_TYPE" val="general"/>
</p:tagLst>
</file>

<file path=ppt/tags/tag6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98.xml><?xml version="1.0" encoding="utf-8"?>
<p:tagLst xmlns:p="http://schemas.openxmlformats.org/presentationml/2006/main">
  <p:tag name="KSO_WM_SLIDE_BK_DARK_LIGHT" val=""/>
  <p:tag name="KSO_WM_SLIDE_BACKGROUND_TYPE" val="general"/>
</p:tagLst>
</file>

<file path=ppt/tags/tag6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01.xml><?xml version="1.0" encoding="utf-8"?>
<p:tagLst xmlns:p="http://schemas.openxmlformats.org/presentationml/2006/main">
  <p:tag name="KSO_WM_SLIDE_BK_DARK_LIGHT" val=""/>
  <p:tag name="KSO_WM_SLIDE_BACKGROUND_TYPE" val="general"/>
</p:tagLst>
</file>

<file path=ppt/tags/tag7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04.xml><?xml version="1.0" encoding="utf-8"?>
<p:tagLst xmlns:p="http://schemas.openxmlformats.org/presentationml/2006/main">
  <p:tag name="KSO_WM_SLIDE_BK_DARK_LIGHT" val=""/>
  <p:tag name="KSO_WM_SLIDE_BACKGROUND_TYPE" val="general"/>
</p:tagLst>
</file>

<file path=ppt/tags/tag7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07.xml><?xml version="1.0" encoding="utf-8"?>
<p:tagLst xmlns:p="http://schemas.openxmlformats.org/presentationml/2006/main">
  <p:tag name="KSO_WM_SLIDE_BK_DARK_LIGHT" val=""/>
  <p:tag name="KSO_WM_SLIDE_BACKGROUND_TYPE" val="general"/>
</p:tagLst>
</file>

<file path=ppt/tags/tag7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0.xml><?xml version="1.0" encoding="utf-8"?>
<p:tagLst xmlns:p="http://schemas.openxmlformats.org/presentationml/2006/main">
  <p:tag name="KSO_WM_SLIDE_BK_DARK_LIGHT" val=""/>
  <p:tag name="KSO_WM_SLIDE_BACKGROUND_TYPE" val="general"/>
</p:tagLst>
</file>

<file path=ppt/tags/tag7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13.xml><?xml version="1.0" encoding="utf-8"?>
<p:tagLst xmlns:p="http://schemas.openxmlformats.org/presentationml/2006/main">
  <p:tag name="KSO_WM_SLIDE_BK_DARK_LIGHT" val=""/>
  <p:tag name="KSO_WM_SLIDE_BACKGROUND_TYPE" val="general"/>
</p:tagLst>
</file>

<file path=ppt/tags/tag7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16.xml><?xml version="1.0" encoding="utf-8"?>
<p:tagLst xmlns:p="http://schemas.openxmlformats.org/presentationml/2006/main">
  <p:tag name="KSO_WM_SLIDE_BK_DARK_LIGHT" val=""/>
  <p:tag name="KSO_WM_SLIDE_BACKGROUND_TYPE" val="general"/>
</p:tagLst>
</file>

<file path=ppt/tags/tag7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19.xml><?xml version="1.0" encoding="utf-8"?>
<p:tagLst xmlns:p="http://schemas.openxmlformats.org/presentationml/2006/main">
  <p:tag name="KSO_WM_SLIDE_BK_DARK_LIGHT" val=""/>
  <p:tag name="KSO_WM_SLIDE_BACKGROUND_TYPE" val="general"/>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22.xml><?xml version="1.0" encoding="utf-8"?>
<p:tagLst xmlns:p="http://schemas.openxmlformats.org/presentationml/2006/main">
  <p:tag name="KSO_WM_SLIDE_BK_DARK_LIGHT" val=""/>
  <p:tag name="KSO_WM_SLIDE_BACKGROUND_TYPE" val="general"/>
</p:tagLst>
</file>

<file path=ppt/tags/tag7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25.xml><?xml version="1.0" encoding="utf-8"?>
<p:tagLst xmlns:p="http://schemas.openxmlformats.org/presentationml/2006/main">
  <p:tag name="KSO_WM_SLIDE_BK_DARK_LIGHT" val=""/>
  <p:tag name="KSO_WM_SLIDE_BACKGROUND_TYPE" val="general"/>
</p:tagLst>
</file>

<file path=ppt/tags/tag7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28.xml><?xml version="1.0" encoding="utf-8"?>
<p:tagLst xmlns:p="http://schemas.openxmlformats.org/presentationml/2006/main">
  <p:tag name="KSO_WM_SLIDE_BK_DARK_LIGHT" val=""/>
  <p:tag name="KSO_WM_SLIDE_BACKGROUND_TYPE" val="general"/>
</p:tagLst>
</file>

<file path=ppt/tags/tag7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31.xml><?xml version="1.0" encoding="utf-8"?>
<p:tagLst xmlns:p="http://schemas.openxmlformats.org/presentationml/2006/main">
  <p:tag name="KSO_WM_SLIDE_BK_DARK_LIGHT" val=""/>
  <p:tag name="KSO_WM_SLIDE_BACKGROUND_TYPE" val="general"/>
</p:tagLst>
</file>

<file path=ppt/tags/tag7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34.xml><?xml version="1.0" encoding="utf-8"?>
<p:tagLst xmlns:p="http://schemas.openxmlformats.org/presentationml/2006/main">
  <p:tag name="KSO_WM_SLIDE_BK_DARK_LIGHT" val=""/>
  <p:tag name="KSO_WM_SLIDE_BACKGROUND_TYPE" val="general"/>
</p:tagLst>
</file>

<file path=ppt/tags/tag7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37.xml><?xml version="1.0" encoding="utf-8"?>
<p:tagLst xmlns:p="http://schemas.openxmlformats.org/presentationml/2006/main">
  <p:tag name="KSO_WM_SLIDE_BK_DARK_LIGHT" val=""/>
  <p:tag name="KSO_WM_SLIDE_BACKGROUND_TYPE" val="general"/>
</p:tagLst>
</file>

<file path=ppt/tags/tag7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40.xml><?xml version="1.0" encoding="utf-8"?>
<p:tagLst xmlns:p="http://schemas.openxmlformats.org/presentationml/2006/main">
  <p:tag name="KSO_WM_SLIDE_BK_DARK_LIGHT" val=""/>
  <p:tag name="KSO_WM_SLIDE_BACKGROUND_TYPE" val="general"/>
</p:tagLst>
</file>

<file path=ppt/tags/tag7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43.xml><?xml version="1.0" encoding="utf-8"?>
<p:tagLst xmlns:p="http://schemas.openxmlformats.org/presentationml/2006/main">
  <p:tag name="KSO_WM_SLIDE_BK_DARK_LIGHT" val=""/>
  <p:tag name="KSO_WM_SLIDE_BACKGROUND_TYPE" val="general"/>
</p:tagLst>
</file>

<file path=ppt/tags/tag7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47f6821f-98e7-4e67-8ef1-1a915ede1c5e}"/>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f24fe911-36b1-4010-b64f-559903e68df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46.xml><?xml version="1.0" encoding="utf-8"?>
<p:tagLst xmlns:p="http://schemas.openxmlformats.org/presentationml/2006/main">
  <p:tag name="KSO_WM_SLIDE_BK_DARK_LIGHT" val=""/>
  <p:tag name="KSO_WM_SLIDE_BACKGROUND_TYPE" val="general"/>
</p:tagLst>
</file>

<file path=ppt/tags/tag747.xml><?xml version="1.0" encoding="utf-8"?>
<p:tagLst xmlns:p="http://schemas.openxmlformats.org/presentationml/2006/main">
  <p:tag name="KSO_WPP_MARK_KEY" val="6a40933e-2d4c-4545-8787-25fae9f8bffa"/>
  <p:tag name="COMMONDATA" val="eyJoZGlkIjoiNTZiY2RjNzJjMmM2ZmZhNzlmNDVhYWUzMzhhYzNlNzYifQ=="/>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heme/theme1.xml><?xml version="1.0" encoding="utf-8"?>
<a:theme xmlns:a="http://schemas.openxmlformats.org/drawingml/2006/main" name="2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27880</Words>
  <Application>WPS 演示</Application>
  <PresentationFormat>全屏显示(4:3)</PresentationFormat>
  <Paragraphs>1811</Paragraphs>
  <Slides>133</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133</vt:i4>
      </vt:variant>
    </vt:vector>
  </HeadingPairs>
  <TitlesOfParts>
    <vt:vector size="143" baseType="lpstr">
      <vt:lpstr>Arial</vt:lpstr>
      <vt:lpstr>宋体</vt:lpstr>
      <vt:lpstr>Wingdings</vt:lpstr>
      <vt:lpstr>等线</vt:lpstr>
      <vt:lpstr>微软雅黑</vt:lpstr>
      <vt:lpstr>黑体</vt:lpstr>
      <vt:lpstr>Arial Unicode MS</vt:lpstr>
      <vt:lpstr>Times New Roman</vt:lpstr>
      <vt:lpstr>2_Office 主题​​</vt:lpstr>
      <vt:lpstr>1_Office 主题​​</vt:lpstr>
      <vt:lpstr>第5章 类图建模</vt:lpstr>
      <vt:lpstr>第5章 类图建模</vt:lpstr>
      <vt:lpstr>第5章 类图建模</vt:lpstr>
      <vt:lpstr>5.1 类图的构成元素</vt:lpstr>
      <vt:lpstr>5.1.1 类和对象</vt:lpstr>
      <vt:lpstr>5.1.1 类和对象</vt:lpstr>
      <vt:lpstr>5.1.1 类和对象</vt:lpstr>
      <vt:lpstr>5.1.1 类和对象</vt:lpstr>
      <vt:lpstr>5.1.1 类和对象</vt:lpstr>
      <vt:lpstr>5.1.1 类和对象</vt:lpstr>
      <vt:lpstr>5.1.1 类和对象</vt:lpstr>
      <vt:lpstr>5.1.2 类（或对象）之间的关系</vt:lpstr>
      <vt:lpstr>5.1.2 类（或对象）之间的关系</vt:lpstr>
      <vt:lpstr>5.1.2 类（或对象）之间的关系</vt:lpstr>
      <vt:lpstr>5.1.2 类（或对象）之间的关系</vt:lpstr>
      <vt:lpstr>5.1.2 类（或对象）之间的关系</vt:lpstr>
      <vt:lpstr>5.1.2 类（或对象）之间的关系</vt:lpstr>
      <vt:lpstr>5.1.2 类（或对象）之间的关系</vt:lpstr>
      <vt:lpstr>5.1.2 类（或对象）之间的关系</vt:lpstr>
      <vt:lpstr>5.1.2 类（或对象）之间的关系</vt:lpstr>
      <vt:lpstr>5.1.2 类（或对象）之间的关系</vt:lpstr>
      <vt:lpstr>5.1.2 类（或对象）之间的关系</vt:lpstr>
      <vt:lpstr>5.1.2 类（或对象）之间的关系</vt:lpstr>
      <vt:lpstr>3．聚合与组合</vt:lpstr>
      <vt:lpstr>3．聚合与组合</vt:lpstr>
      <vt:lpstr>3．聚合与组合</vt:lpstr>
      <vt:lpstr>3．聚合与组合</vt:lpstr>
      <vt:lpstr>3．聚合与组合</vt:lpstr>
      <vt:lpstr>3．聚合与组合</vt:lpstr>
      <vt:lpstr>4．泛化与特化</vt:lpstr>
      <vt:lpstr>4．泛化与特化</vt:lpstr>
      <vt:lpstr>4．泛化与特化</vt:lpstr>
      <vt:lpstr>5.1.3 关联类（Association Class）</vt:lpstr>
      <vt:lpstr>5.1.3 关联类（Association Class）</vt:lpstr>
      <vt:lpstr>5.1.3 关联类（Association Class）</vt:lpstr>
      <vt:lpstr>5.1.3 关联类（Association Class）</vt:lpstr>
      <vt:lpstr>5.1.4 关联限定符（Qualifier）</vt:lpstr>
      <vt:lpstr>5.1.4 关联限定符（Qualifier）</vt:lpstr>
      <vt:lpstr>5.1.5 多继承（Multi Inheritance）</vt:lpstr>
      <vt:lpstr>5.1.5 多继承（Multi Inheritance）</vt:lpstr>
      <vt:lpstr>5.1.5 多继承（Multi Inheritance）</vt:lpstr>
      <vt:lpstr>5.1.6 混入技术（Mixin Techniques）</vt:lpstr>
      <vt:lpstr>5.1.6 混入技术（Mixin Techniques）</vt:lpstr>
      <vt:lpstr>5.1.6 混入技术（Mixin Techniques）</vt:lpstr>
      <vt:lpstr>5.1.5 混入技术（Mixin Techniques）</vt:lpstr>
      <vt:lpstr>5.1.6 模板类（Template Class）</vt:lpstr>
      <vt:lpstr>5.1.6 模板类（Template Class）</vt:lpstr>
      <vt:lpstr>5.1.6 模板类（Template Class）</vt:lpstr>
      <vt:lpstr>5.1.6 模板类（Template Class）</vt:lpstr>
      <vt:lpstr>5.1.6 模板类（Template Class）</vt:lpstr>
      <vt:lpstr>5.1.7 接口（Interface）</vt:lpstr>
      <vt:lpstr>5.1.7 接口（Interface）</vt:lpstr>
      <vt:lpstr>5.1.7 接口（Interface）</vt:lpstr>
      <vt:lpstr>5.1.7 接口（Interface）</vt:lpstr>
      <vt:lpstr>5.2 从用例到类</vt:lpstr>
      <vt:lpstr>5.2 从用例到类</vt:lpstr>
      <vt:lpstr>5.2.1 基本概念</vt:lpstr>
      <vt:lpstr>5.2.1 基本概念</vt:lpstr>
      <vt:lpstr>5.2.1 基本概念</vt:lpstr>
      <vt:lpstr>5.2.1 基本概念</vt:lpstr>
      <vt:lpstr>5.2.2 用例模型到结构模型的映射</vt:lpstr>
      <vt:lpstr>表5.1 用例模型与概念模型的映射</vt:lpstr>
      <vt:lpstr>5.2.2 用例模型到结构模型的映射</vt:lpstr>
      <vt:lpstr>5.2.2 用例模型到结构模型的映射</vt:lpstr>
      <vt:lpstr>5.2.2 用例模型到结构模型的映射</vt:lpstr>
      <vt:lpstr>5.2.2 用例模型到结构模型的映射</vt:lpstr>
      <vt:lpstr>5.2.2 用例模型到结构模型的映射</vt:lpstr>
      <vt:lpstr>5.2.2 用例模型到结构模型的映射</vt:lpstr>
      <vt:lpstr>5.2.2 用例模型到结构模型的映射</vt:lpstr>
      <vt:lpstr>5.2.2 用例模型到结构模型的映射</vt:lpstr>
      <vt:lpstr>5.2.2 用例模型到结构模型的映射</vt:lpstr>
      <vt:lpstr>5.2.2 用例模型到结构模型的映射</vt:lpstr>
      <vt:lpstr>5.2.2 用例模型到结构模型的映射</vt:lpstr>
      <vt:lpstr>5.2.2 用例模型到结构模型的映射</vt:lpstr>
      <vt:lpstr>5.2.2 用例模型到结构模型的映射</vt:lpstr>
      <vt:lpstr>5.3 类图模型的建模策略</vt:lpstr>
      <vt:lpstr>5.3 类图模型的建模策略</vt:lpstr>
      <vt:lpstr>5.3 类图模型的建模策略</vt:lpstr>
      <vt:lpstr>5.3.1 复用已存在的类</vt:lpstr>
      <vt:lpstr>5.3.1 复用已存在的类</vt:lpstr>
      <vt:lpstr>5.3.1 复用已存在的类</vt:lpstr>
      <vt:lpstr>5.3.1 复用已存在的类</vt:lpstr>
      <vt:lpstr>5.3.2 为相似的类增加基类</vt:lpstr>
      <vt:lpstr>5.3.2 为相似的类增加基类</vt:lpstr>
      <vt:lpstr>5.3.2 为相似的类增加基类</vt:lpstr>
      <vt:lpstr>5.3.2 为相似的类增加基类</vt:lpstr>
      <vt:lpstr>5.3.2 为相似的类增加基类</vt:lpstr>
      <vt:lpstr>5.3.3 多继承的调整</vt:lpstr>
      <vt:lpstr>5.3.3 多继承的调整</vt:lpstr>
      <vt:lpstr>5.3.3 多继承的调整</vt:lpstr>
      <vt:lpstr>5.3.3 多继承的调整</vt:lpstr>
      <vt:lpstr>5.3.3 多继承的调整</vt:lpstr>
      <vt:lpstr>5.3.4 关联的转换与实现</vt:lpstr>
      <vt:lpstr>5.3.4 关联的转换与实现</vt:lpstr>
      <vt:lpstr>5.3.4 关联的转换与实现</vt:lpstr>
      <vt:lpstr>5.3.4 关联的转换与实现</vt:lpstr>
      <vt:lpstr>5.3.4 关联的转换与实现</vt:lpstr>
      <vt:lpstr>5.3.4 关联的转换与实现</vt:lpstr>
      <vt:lpstr>5.3.4 关联的转换与实现</vt:lpstr>
      <vt:lpstr>5.3.4 关联的转换与实现</vt:lpstr>
      <vt:lpstr>5.3.4 关联的转换与实现</vt:lpstr>
      <vt:lpstr>5.3.4 关联的转换与实现</vt:lpstr>
      <vt:lpstr>5.3.5 调整与完善属性</vt:lpstr>
      <vt:lpstr>5.3.5 调整与完善属性</vt:lpstr>
      <vt:lpstr>5.3.5 调整与完善属性</vt:lpstr>
      <vt:lpstr>5.3.5 调整与完善属性</vt:lpstr>
      <vt:lpstr>5.3.6 提高性能</vt:lpstr>
      <vt:lpstr>5.3.6 提高性能</vt:lpstr>
      <vt:lpstr>5.3.6 提高性能</vt:lpstr>
      <vt:lpstr>5.3.6 提高性能</vt:lpstr>
      <vt:lpstr>5.3.6 提高性能</vt:lpstr>
      <vt:lpstr>5.3.6 提高性能</vt:lpstr>
      <vt:lpstr>5.3.6 提高性能</vt:lpstr>
      <vt:lpstr>5.3.7 算法的构造与优化</vt:lpstr>
      <vt:lpstr>5.3.7 算法的构造与优化</vt:lpstr>
      <vt:lpstr>5.3.8 对象的可访问性</vt:lpstr>
      <vt:lpstr>5.3.8 对象的可访问性</vt:lpstr>
      <vt:lpstr>5.3.8 对象的可访问性</vt:lpstr>
      <vt:lpstr>5.3.8 对象的可访问性</vt:lpstr>
      <vt:lpstr>5.3.9 具有类作用域的属性和方法</vt:lpstr>
      <vt:lpstr>5.3.9 具有类作用域的属性和方法</vt:lpstr>
      <vt:lpstr>5.3.9 具有类作用域的属性和方法</vt:lpstr>
      <vt:lpstr>5.3.10 例外处理</vt:lpstr>
      <vt:lpstr>5.3.10 例外处理</vt:lpstr>
      <vt:lpstr>5.3.10 例外处理</vt:lpstr>
      <vt:lpstr>5.3.10 例外处理</vt:lpstr>
      <vt:lpstr>5.3.10 例外处理</vt:lpstr>
      <vt:lpstr>PowerPoint 演示文稿</vt:lpstr>
      <vt:lpstr>5.3.10 例外处理</vt:lpstr>
      <vt:lpstr>5.3.10 例外处理</vt:lpstr>
      <vt:lpstr>5.3.11 考虑使用设计模式</vt:lpstr>
      <vt:lpstr>5.4  小结</vt:lpstr>
      <vt:lpstr>5.4  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面向对象开发方法</dc:title>
  <dc:creator>孙学波</dc:creator>
  <cp:lastModifiedBy>阳光</cp:lastModifiedBy>
  <cp:revision>140</cp:revision>
  <dcterms:created xsi:type="dcterms:W3CDTF">2019-12-18T01:40:00Z</dcterms:created>
  <dcterms:modified xsi:type="dcterms:W3CDTF">2022-07-26T02:02:24Z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311E40500E3D4DB4AA8C22D358420D2C</vt:lpwstr>
  </property>
  <property fmtid="{D5CDD505-2E9C-101B-9397-08002B2CF9AE}" pid="3" name="KSOProductBuildVer">
    <vt:lpwstr>2052-11.1.0.11875</vt:lpwstr>
  </property>
</Properties>
</file>