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7" r:id="rId3"/>
  </p:sldMasterIdLst>
  <p:notesMasterIdLst>
    <p:notesMasterId r:id="rId54"/>
  </p:notesMasterIdLst>
  <p:handoutMasterIdLst>
    <p:handoutMasterId r:id="rId111"/>
  </p:handoutMasterIdLst>
  <p:sldIdLst>
    <p:sldId id="814" r:id="rId4"/>
    <p:sldId id="815" r:id="rId5"/>
    <p:sldId id="909" r:id="rId6"/>
    <p:sldId id="816" r:id="rId7"/>
    <p:sldId id="817" r:id="rId8"/>
    <p:sldId id="818" r:id="rId9"/>
    <p:sldId id="819" r:id="rId10"/>
    <p:sldId id="820" r:id="rId11"/>
    <p:sldId id="821" r:id="rId12"/>
    <p:sldId id="822" r:id="rId13"/>
    <p:sldId id="823" r:id="rId14"/>
    <p:sldId id="824" r:id="rId15"/>
    <p:sldId id="825" r:id="rId16"/>
    <p:sldId id="826" r:id="rId17"/>
    <p:sldId id="827" r:id="rId18"/>
    <p:sldId id="911" r:id="rId19"/>
    <p:sldId id="828" r:id="rId20"/>
    <p:sldId id="912" r:id="rId21"/>
    <p:sldId id="829" r:id="rId22"/>
    <p:sldId id="830" r:id="rId23"/>
    <p:sldId id="831" r:id="rId24"/>
    <p:sldId id="832" r:id="rId25"/>
    <p:sldId id="833" r:id="rId26"/>
    <p:sldId id="835" r:id="rId27"/>
    <p:sldId id="836" r:id="rId28"/>
    <p:sldId id="837" r:id="rId29"/>
    <p:sldId id="838" r:id="rId30"/>
    <p:sldId id="839" r:id="rId31"/>
    <p:sldId id="840" r:id="rId32"/>
    <p:sldId id="841" r:id="rId33"/>
    <p:sldId id="842" r:id="rId34"/>
    <p:sldId id="843" r:id="rId35"/>
    <p:sldId id="844" r:id="rId36"/>
    <p:sldId id="913" r:id="rId37"/>
    <p:sldId id="845" r:id="rId38"/>
    <p:sldId id="846" r:id="rId39"/>
    <p:sldId id="847" r:id="rId40"/>
    <p:sldId id="848" r:id="rId41"/>
    <p:sldId id="849" r:id="rId42"/>
    <p:sldId id="850" r:id="rId43"/>
    <p:sldId id="851" r:id="rId44"/>
    <p:sldId id="852" r:id="rId45"/>
    <p:sldId id="853" r:id="rId46"/>
    <p:sldId id="914" r:id="rId47"/>
    <p:sldId id="854" r:id="rId48"/>
    <p:sldId id="855" r:id="rId49"/>
    <p:sldId id="856" r:id="rId50"/>
    <p:sldId id="915" r:id="rId51"/>
    <p:sldId id="857" r:id="rId52"/>
    <p:sldId id="858" r:id="rId53"/>
    <p:sldId id="859" r:id="rId55"/>
    <p:sldId id="860" r:id="rId56"/>
    <p:sldId id="861" r:id="rId57"/>
    <p:sldId id="862" r:id="rId58"/>
    <p:sldId id="916" r:id="rId59"/>
    <p:sldId id="863" r:id="rId60"/>
    <p:sldId id="917" r:id="rId61"/>
    <p:sldId id="864" r:id="rId62"/>
    <p:sldId id="865" r:id="rId63"/>
    <p:sldId id="866" r:id="rId64"/>
    <p:sldId id="867" r:id="rId65"/>
    <p:sldId id="868" r:id="rId66"/>
    <p:sldId id="869" r:id="rId67"/>
    <p:sldId id="870" r:id="rId68"/>
    <p:sldId id="871" r:id="rId69"/>
    <p:sldId id="872" r:id="rId70"/>
    <p:sldId id="873" r:id="rId71"/>
    <p:sldId id="874" r:id="rId72"/>
    <p:sldId id="875" r:id="rId73"/>
    <p:sldId id="876" r:id="rId74"/>
    <p:sldId id="877" r:id="rId75"/>
    <p:sldId id="878" r:id="rId76"/>
    <p:sldId id="879" r:id="rId77"/>
    <p:sldId id="880" r:id="rId78"/>
    <p:sldId id="881" r:id="rId79"/>
    <p:sldId id="882" r:id="rId80"/>
    <p:sldId id="918" r:id="rId81"/>
    <p:sldId id="883" r:id="rId82"/>
    <p:sldId id="884" r:id="rId83"/>
    <p:sldId id="885" r:id="rId84"/>
    <p:sldId id="886" r:id="rId85"/>
    <p:sldId id="887" r:id="rId86"/>
    <p:sldId id="888" r:id="rId87"/>
    <p:sldId id="889" r:id="rId88"/>
    <p:sldId id="890" r:id="rId89"/>
    <p:sldId id="891" r:id="rId90"/>
    <p:sldId id="892" r:id="rId91"/>
    <p:sldId id="919" r:id="rId92"/>
    <p:sldId id="893" r:id="rId93"/>
    <p:sldId id="894" r:id="rId94"/>
    <p:sldId id="895" r:id="rId95"/>
    <p:sldId id="896" r:id="rId96"/>
    <p:sldId id="920" r:id="rId97"/>
    <p:sldId id="897" r:id="rId98"/>
    <p:sldId id="898" r:id="rId99"/>
    <p:sldId id="899" r:id="rId100"/>
    <p:sldId id="900" r:id="rId101"/>
    <p:sldId id="901" r:id="rId102"/>
    <p:sldId id="902" r:id="rId103"/>
    <p:sldId id="903" r:id="rId104"/>
    <p:sldId id="904" r:id="rId105"/>
    <p:sldId id="905" r:id="rId106"/>
    <p:sldId id="906" r:id="rId107"/>
    <p:sldId id="907" r:id="rId108"/>
    <p:sldId id="908" r:id="rId109"/>
    <p:sldId id="921" r:id="rId110"/>
  </p:sldIdLst>
  <p:sldSz cx="9144000" cy="6858000" type="screen4x3"/>
  <p:notesSz cx="6858000" cy="9144000"/>
  <p:custDataLst>
    <p:tags r:id="rId1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孙学波"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notesMaster" Target="notesMasters/notes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tags" Target="tags/tag690.xml"/><Relationship Id="rId115" Type="http://schemas.openxmlformats.org/officeDocument/2006/relationships/commentAuthors" Target="commentAuthors.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handoutMaster" Target="handoutMasters/handoutMaster1.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0" Type="http://schemas.openxmlformats.org/officeDocument/2006/relationships/tags" Target="../tags/tag225.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0" Type="http://schemas.openxmlformats.org/officeDocument/2006/relationships/tags" Target="../tags/tag242.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3835" y="802005"/>
            <a:ext cx="8762365" cy="1838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a:sym typeface="+mn-ea"/>
              </a:rPr>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940" y="1046480"/>
            <a:ext cx="6858000" cy="894715"/>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59765" y="3007995"/>
            <a:ext cx="8103235" cy="2159000"/>
          </a:xfrm>
        </p:spPr>
        <p:txBody>
          <a:bodyPr lIns="91440" tIns="45720" rIns="91440" bIns="45720">
            <a:normAutofit/>
          </a:bodyPr>
          <a:lstStyle>
            <a:lvl1pPr marL="0" indent="0">
              <a:buNone/>
              <a:defRPr sz="1800" b="1"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3835" y="802005"/>
            <a:ext cx="8762365" cy="1838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a:sym typeface="+mn-ea"/>
              </a:rPr>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940" y="1046480"/>
            <a:ext cx="6858000" cy="894715"/>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59765" y="3007995"/>
            <a:ext cx="8103235" cy="2159000"/>
          </a:xfrm>
        </p:spPr>
        <p:txBody>
          <a:bodyPr lIns="91440" tIns="45720" rIns="91440" bIns="45720">
            <a:normAutofit/>
          </a:bodyPr>
          <a:lstStyle>
            <a:lvl1pPr marL="0" indent="0">
              <a:buNone/>
              <a:defRPr sz="1800" b="1"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81661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489075"/>
            <a:ext cx="8139430" cy="4705985"/>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2327" y="6389433"/>
            <a:ext cx="2025000" cy="237600"/>
          </a:xfrm>
        </p:spPr>
        <p:txBody>
          <a:bodyPr/>
          <a:lstStyle/>
          <a:p>
            <a:r>
              <a:rPr lang="en-US" altLang="zh-CN" smtClean="0"/>
              <a:t>2022年7月</a:t>
            </a:r>
            <a:endParaRPr lang="zh-CN" altLang="en-US" smtClean="0"/>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a:t>
            </a:r>
            <a:r>
              <a:rPr lang="zh-CN" altLang="en-US"/>
              <a:t>软件工程学院</a:t>
            </a:r>
            <a:endParaRPr lang="zh-CN" altLang="en-US"/>
          </a:p>
        </p:txBody>
      </p:sp>
      <p:sp>
        <p:nvSpPr>
          <p:cNvPr id="6" name="灯片编号占位符 5"/>
          <p:cNvSpPr>
            <a:spLocks noGrp="1"/>
          </p:cNvSpPr>
          <p:nvPr>
            <p:ph type="sldNum" sz="quarter" idx="12"/>
            <p:custDataLst>
              <p:tags r:id="rId6"/>
            </p:custDataLst>
          </p:nvPr>
        </p:nvSpPr>
        <p:spPr>
          <a:xfrm>
            <a:off x="661670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81661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489075"/>
            <a:ext cx="8139430" cy="4705985"/>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2327" y="6389433"/>
            <a:ext cx="2025000" cy="237600"/>
          </a:xfrm>
        </p:spPr>
        <p:txBody>
          <a:bodyPr/>
          <a:lstStyle/>
          <a:p>
            <a:r>
              <a:rPr lang="en-US" altLang="zh-CN" smtClean="0"/>
              <a:t>2022年7月</a:t>
            </a:r>
            <a:endParaRPr lang="zh-CN" altLang="en-US" smtClean="0"/>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a:t>
            </a:r>
            <a:r>
              <a:rPr lang="zh-CN" altLang="en-US"/>
              <a:t>软件工程学院</a:t>
            </a:r>
            <a:endParaRPr lang="zh-CN" altLang="en-US"/>
          </a:p>
        </p:txBody>
      </p:sp>
      <p:sp>
        <p:nvSpPr>
          <p:cNvPr id="6" name="灯片编号占位符 5"/>
          <p:cNvSpPr>
            <a:spLocks noGrp="1"/>
          </p:cNvSpPr>
          <p:nvPr>
            <p:ph type="sldNum" sz="quarter" idx="12"/>
            <p:custDataLst>
              <p:tags r:id="rId6"/>
            </p:custDataLst>
          </p:nvPr>
        </p:nvSpPr>
        <p:spPr>
          <a:xfrm>
            <a:off x="661670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slideLayout" Target="../slideLayouts/slideLayout2.xml"/><Relationship Id="rId19" Type="http://schemas.openxmlformats.org/officeDocument/2006/relationships/tags" Target="../tags/tag12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54.xml"/><Relationship Id="rId23" Type="http://schemas.openxmlformats.org/officeDocument/2006/relationships/tags" Target="../tags/tag253.xml"/><Relationship Id="rId22" Type="http://schemas.openxmlformats.org/officeDocument/2006/relationships/tags" Target="../tags/tag252.xml"/><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slideLayout" Target="../slideLayouts/slideLayout20.xml"/><Relationship Id="rId19" Type="http://schemas.openxmlformats.org/officeDocument/2006/relationships/tags" Target="../tags/tag249.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610870"/>
            <a:ext cx="8139430" cy="91059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521460"/>
            <a:ext cx="8139430" cy="466534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95900"/>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en-US" altLang="zh-CN" smtClean="0"/>
              <a:t>2022年7月</a:t>
            </a:r>
            <a:endParaRPr lang="zh-CN" altLang="en-US" smtClean="0"/>
          </a:p>
        </p:txBody>
      </p:sp>
      <p:sp>
        <p:nvSpPr>
          <p:cNvPr id="5" name="页脚占位符 4"/>
          <p:cNvSpPr>
            <a:spLocks noGrp="1"/>
          </p:cNvSpPr>
          <p:nvPr>
            <p:ph type="ftr" sz="quarter" idx="3"/>
            <p:custDataLst>
              <p:tags r:id="rId22"/>
            </p:custDataLst>
          </p:nvPr>
        </p:nvSpPr>
        <p:spPr>
          <a:xfrm>
            <a:off x="3087000" y="6295900"/>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a:sym typeface="+mn-ea"/>
              </a:rPr>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295900"/>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610870"/>
            <a:ext cx="8139430" cy="91059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521460"/>
            <a:ext cx="8139430" cy="466534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95900"/>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en-US" altLang="zh-CN" smtClean="0"/>
              <a:t>2022年7月</a:t>
            </a:r>
            <a:endParaRPr lang="zh-CN" altLang="en-US" smtClean="0"/>
          </a:p>
        </p:txBody>
      </p:sp>
      <p:sp>
        <p:nvSpPr>
          <p:cNvPr id="5" name="页脚占位符 4"/>
          <p:cNvSpPr>
            <a:spLocks noGrp="1"/>
          </p:cNvSpPr>
          <p:nvPr>
            <p:ph type="ftr" sz="quarter" idx="3"/>
            <p:custDataLst>
              <p:tags r:id="rId22"/>
            </p:custDataLst>
          </p:nvPr>
        </p:nvSpPr>
        <p:spPr>
          <a:xfrm>
            <a:off x="3087000" y="6295900"/>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a:sym typeface="+mn-ea"/>
              </a:rPr>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295900"/>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image" Target="../media/image1.png"/><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100.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slideLayout" Target="../slideLayouts/slideLayout7.xml"/><Relationship Id="rId6" Type="http://schemas.openxmlformats.org/officeDocument/2006/relationships/tags" Target="../tags/tag664.xml"/><Relationship Id="rId5" Type="http://schemas.openxmlformats.org/officeDocument/2006/relationships/tags" Target="../tags/tag663.xml"/><Relationship Id="rId4" Type="http://schemas.openxmlformats.org/officeDocument/2006/relationships/image" Target="../media/image12.png"/><Relationship Id="rId3" Type="http://schemas.openxmlformats.org/officeDocument/2006/relationships/tags" Target="../tags/tag662.xml"/><Relationship Id="rId2" Type="http://schemas.openxmlformats.org/officeDocument/2006/relationships/tags" Target="../tags/tag661.xml"/><Relationship Id="rId1" Type="http://schemas.openxmlformats.org/officeDocument/2006/relationships/tags" Target="../tags/tag660.xml"/></Relationships>
</file>

<file path=ppt/slides/_rels/slide101.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slideLayout" Target="../slideLayouts/slideLayout7.xml"/><Relationship Id="rId6" Type="http://schemas.openxmlformats.org/officeDocument/2006/relationships/tags" Target="../tags/tag669.xml"/><Relationship Id="rId5" Type="http://schemas.openxmlformats.org/officeDocument/2006/relationships/tags" Target="../tags/tag668.xml"/><Relationship Id="rId4" Type="http://schemas.openxmlformats.org/officeDocument/2006/relationships/image" Target="../media/image13.emf"/><Relationship Id="rId3" Type="http://schemas.openxmlformats.org/officeDocument/2006/relationships/tags" Target="../tags/tag667.xml"/><Relationship Id="rId2" Type="http://schemas.openxmlformats.org/officeDocument/2006/relationships/tags" Target="../tags/tag666.xml"/><Relationship Id="rId1" Type="http://schemas.openxmlformats.org/officeDocument/2006/relationships/tags" Target="../tags/tag665.xml"/></Relationships>
</file>

<file path=ppt/slides/_rels/slide102.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7.xml"/><Relationship Id="rId4" Type="http://schemas.openxmlformats.org/officeDocument/2006/relationships/tags" Target="../tags/tag673.xml"/><Relationship Id="rId3" Type="http://schemas.openxmlformats.org/officeDocument/2006/relationships/tags" Target="../tags/tag672.xml"/><Relationship Id="rId2" Type="http://schemas.openxmlformats.org/officeDocument/2006/relationships/tags" Target="../tags/tag671.xml"/><Relationship Id="rId1" Type="http://schemas.openxmlformats.org/officeDocument/2006/relationships/tags" Target="../tags/tag670.xml"/></Relationships>
</file>

<file path=ppt/slides/_rels/slide103.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7.xml"/><Relationship Id="rId4" Type="http://schemas.openxmlformats.org/officeDocument/2006/relationships/tags" Target="../tags/tag677.xml"/><Relationship Id="rId3" Type="http://schemas.openxmlformats.org/officeDocument/2006/relationships/tags" Target="../tags/tag676.xml"/><Relationship Id="rId2" Type="http://schemas.openxmlformats.org/officeDocument/2006/relationships/tags" Target="../tags/tag675.xml"/><Relationship Id="rId1" Type="http://schemas.openxmlformats.org/officeDocument/2006/relationships/tags" Target="../tags/tag674.xml"/></Relationships>
</file>

<file path=ppt/slides/_rels/slide104.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7.xml"/><Relationship Id="rId4" Type="http://schemas.openxmlformats.org/officeDocument/2006/relationships/tags" Target="../tags/tag681.xml"/><Relationship Id="rId3" Type="http://schemas.openxmlformats.org/officeDocument/2006/relationships/tags" Target="../tags/tag680.xml"/><Relationship Id="rId2" Type="http://schemas.openxmlformats.org/officeDocument/2006/relationships/tags" Target="../tags/tag679.xml"/><Relationship Id="rId1" Type="http://schemas.openxmlformats.org/officeDocument/2006/relationships/tags" Target="../tags/tag678.xml"/></Relationships>
</file>

<file path=ppt/slides/_rels/slide105.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7.xml"/><Relationship Id="rId4" Type="http://schemas.openxmlformats.org/officeDocument/2006/relationships/tags" Target="../tags/tag685.xml"/><Relationship Id="rId3" Type="http://schemas.openxmlformats.org/officeDocument/2006/relationships/tags" Target="../tags/tag684.xml"/><Relationship Id="rId2" Type="http://schemas.openxmlformats.org/officeDocument/2006/relationships/tags" Target="../tags/tag683.xml"/><Relationship Id="rId1" Type="http://schemas.openxmlformats.org/officeDocument/2006/relationships/tags" Target="../tags/tag682.xml"/></Relationships>
</file>

<file path=ppt/slides/_rels/slide106.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slideLayout" Target="../slideLayouts/slideLayout25.xml"/><Relationship Id="rId4" Type="http://schemas.openxmlformats.org/officeDocument/2006/relationships/tags" Target="../tags/tag689.xml"/><Relationship Id="rId3" Type="http://schemas.openxmlformats.org/officeDocument/2006/relationships/tags" Target="../tags/tag688.xml"/><Relationship Id="rId2" Type="http://schemas.openxmlformats.org/officeDocument/2006/relationships/tags" Target="../tags/tag687.xml"/><Relationship Id="rId1" Type="http://schemas.openxmlformats.org/officeDocument/2006/relationships/tags" Target="../tags/tag686.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9.xml"/><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7.xml"/><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55.xml"/><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tags" Target="../tags/tag356.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image" Target="../media/image2.png"/><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tags" Target="../tags/tag387.xml"/><Relationship Id="rId1" Type="http://schemas.openxmlformats.org/officeDocument/2006/relationships/tags" Target="../tags/tag386.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tags" Target="../tags/tag390.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tags" Target="../tags/tag403.xml"/><Relationship Id="rId1" Type="http://schemas.openxmlformats.org/officeDocument/2006/relationships/tags" Target="../tags/tag402.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image" Target="../media/image3.png"/><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19.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tags" Target="../tags/tag421.xml"/><Relationship Id="rId1" Type="http://schemas.openxmlformats.org/officeDocument/2006/relationships/tags" Target="../tags/tag420.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28.xml"/><Relationship Id="rId3" Type="http://schemas.openxmlformats.org/officeDocument/2006/relationships/tags" Target="../tags/tag427.xml"/><Relationship Id="rId2" Type="http://schemas.openxmlformats.org/officeDocument/2006/relationships/tags" Target="../tags/tag426.xml"/><Relationship Id="rId1" Type="http://schemas.openxmlformats.org/officeDocument/2006/relationships/tags" Target="../tags/tag425.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image" Target="../media/image4.png"/><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tags" Target="../tags/tag437.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9.xml"/><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tags" Target="../tags/tag450.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image" Target="../media/image5.png"/><Relationship Id="rId2" Type="http://schemas.openxmlformats.org/officeDocument/2006/relationships/tags" Target="../tags/tag455.xml"/><Relationship Id="rId1" Type="http://schemas.openxmlformats.org/officeDocument/2006/relationships/tags" Target="../tags/tag45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tags" Target="../tags/tag461.xml"/></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tags" Target="../tags/tag466.xml"/><Relationship Id="rId1" Type="http://schemas.openxmlformats.org/officeDocument/2006/relationships/tags" Target="../tags/tag465.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476.xml"/><Relationship Id="rId3" Type="http://schemas.openxmlformats.org/officeDocument/2006/relationships/tags" Target="../tags/tag475.xml"/><Relationship Id="rId2" Type="http://schemas.openxmlformats.org/officeDocument/2006/relationships/tags" Target="../tags/tag474.xml"/><Relationship Id="rId1" Type="http://schemas.openxmlformats.org/officeDocument/2006/relationships/tags" Target="../tags/tag473.xml"/></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5.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5.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tags" Target="../tags/tag485.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tags" Target="../tags/tag489.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497.xml"/><Relationship Id="rId5" Type="http://schemas.openxmlformats.org/officeDocument/2006/relationships/tags" Target="../tags/tag496.xml"/><Relationship Id="rId4" Type="http://schemas.openxmlformats.org/officeDocument/2006/relationships/image" Target="../media/image6.png"/><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tags" Target="../tags/tag493.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502.xml"/><Relationship Id="rId4" Type="http://schemas.openxmlformats.org/officeDocument/2006/relationships/tags" Target="../tags/tag501.xml"/><Relationship Id="rId3" Type="http://schemas.openxmlformats.org/officeDocument/2006/relationships/tags" Target="../tags/tag500.xml"/><Relationship Id="rId2" Type="http://schemas.openxmlformats.org/officeDocument/2006/relationships/tags" Target="../tags/tag499.xml"/><Relationship Id="rId1" Type="http://schemas.openxmlformats.org/officeDocument/2006/relationships/tags" Target="../tags/tag498.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 Type="http://schemas.openxmlformats.org/officeDocument/2006/relationships/tags" Target="../tags/tag503.xml"/></Relationships>
</file>

<file path=ppt/slides/_rels/slide62.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tags" Target="../tags/tag508.xml"/><Relationship Id="rId1" Type="http://schemas.openxmlformats.org/officeDocument/2006/relationships/tags" Target="../tags/tag507.xml"/></Relationships>
</file>

<file path=ppt/slides/_rels/slide6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518.xml"/><Relationship Id="rId3" Type="http://schemas.openxmlformats.org/officeDocument/2006/relationships/tags" Target="../tags/tag517.xml"/><Relationship Id="rId2" Type="http://schemas.openxmlformats.org/officeDocument/2006/relationships/tags" Target="../tags/tag516.xml"/><Relationship Id="rId1" Type="http://schemas.openxmlformats.org/officeDocument/2006/relationships/tags" Target="../tags/tag515.xml"/></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522.xml"/><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tags" Target="../tags/tag519.xml"/></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533.xml"/><Relationship Id="rId3" Type="http://schemas.openxmlformats.org/officeDocument/2006/relationships/tags" Target="../tags/tag532.xml"/><Relationship Id="rId2" Type="http://schemas.openxmlformats.org/officeDocument/2006/relationships/tags" Target="../tags/tag531.xml"/><Relationship Id="rId1" Type="http://schemas.openxmlformats.org/officeDocument/2006/relationships/tags" Target="../tags/tag530.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7.xml"/><Relationship Id="rId6" Type="http://schemas.openxmlformats.org/officeDocument/2006/relationships/tags" Target="../tags/tag538.xml"/><Relationship Id="rId5" Type="http://schemas.openxmlformats.org/officeDocument/2006/relationships/tags" Target="../tags/tag537.xml"/><Relationship Id="rId4" Type="http://schemas.openxmlformats.org/officeDocument/2006/relationships/image" Target="../media/image7.png"/><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tags" Target="../tags/tag534.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tags" Target="../tags/tag539.xml"/></Relationships>
</file>

<file path=ppt/slides/_rels/slide71.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546.xml"/><Relationship Id="rId3" Type="http://schemas.openxmlformats.org/officeDocument/2006/relationships/tags" Target="../tags/tag545.xml"/><Relationship Id="rId2" Type="http://schemas.openxmlformats.org/officeDocument/2006/relationships/tags" Target="../tags/tag544.xml"/><Relationship Id="rId1" Type="http://schemas.openxmlformats.org/officeDocument/2006/relationships/tags" Target="../tags/tag543.xml"/></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7.xml"/><Relationship Id="rId6" Type="http://schemas.openxmlformats.org/officeDocument/2006/relationships/tags" Target="../tags/tag551.xml"/><Relationship Id="rId5" Type="http://schemas.openxmlformats.org/officeDocument/2006/relationships/tags" Target="../tags/tag550.xml"/><Relationship Id="rId4" Type="http://schemas.openxmlformats.org/officeDocument/2006/relationships/image" Target="../media/image8.png"/><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s>
</file>

<file path=ppt/slides/_rels/slide73.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555.xml"/><Relationship Id="rId3" Type="http://schemas.openxmlformats.org/officeDocument/2006/relationships/tags" Target="../tags/tag554.xml"/><Relationship Id="rId2" Type="http://schemas.openxmlformats.org/officeDocument/2006/relationships/tags" Target="../tags/tag553.xml"/><Relationship Id="rId1" Type="http://schemas.openxmlformats.org/officeDocument/2006/relationships/tags" Target="../tags/tag552.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tags" Target="../tags/tag558.xml"/><Relationship Id="rId2" Type="http://schemas.openxmlformats.org/officeDocument/2006/relationships/tags" Target="../tags/tag557.xml"/><Relationship Id="rId1" Type="http://schemas.openxmlformats.org/officeDocument/2006/relationships/tags" Target="../tags/tag556.xml"/></Relationships>
</file>

<file path=ppt/slides/_rels/slide75.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562.xml"/><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s>
</file>

<file path=ppt/slides/_rels/slide76.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 Type="http://schemas.openxmlformats.org/officeDocument/2006/relationships/tags" Target="../tags/tag563.xml"/></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5.xml"/><Relationship Id="rId4" Type="http://schemas.openxmlformats.org/officeDocument/2006/relationships/tags" Target="../tags/tag570.xml"/><Relationship Id="rId3" Type="http://schemas.openxmlformats.org/officeDocument/2006/relationships/tags" Target="../tags/tag569.xml"/><Relationship Id="rId2" Type="http://schemas.openxmlformats.org/officeDocument/2006/relationships/tags" Target="../tags/tag568.xml"/><Relationship Id="rId1" Type="http://schemas.openxmlformats.org/officeDocument/2006/relationships/tags" Target="../tags/tag567.xml"/></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tags" Target="../tags/tag574.xml"/><Relationship Id="rId3" Type="http://schemas.openxmlformats.org/officeDocument/2006/relationships/tags" Target="../tags/tag573.xml"/><Relationship Id="rId2" Type="http://schemas.openxmlformats.org/officeDocument/2006/relationships/tags" Target="../tags/tag572.xml"/><Relationship Id="rId1" Type="http://schemas.openxmlformats.org/officeDocument/2006/relationships/tags" Target="../tags/tag571.xml"/></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tags" Target="../tags/tag578.xml"/><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 Type="http://schemas.openxmlformats.org/officeDocument/2006/relationships/tags" Target="../tags/tag579.xml"/></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7.xml"/><Relationship Id="rId5" Type="http://schemas.openxmlformats.org/officeDocument/2006/relationships/tags" Target="../tags/tag586.xml"/><Relationship Id="rId4" Type="http://schemas.openxmlformats.org/officeDocument/2006/relationships/tags" Target="../tags/tag585.xml"/><Relationship Id="rId3" Type="http://schemas.openxmlformats.org/officeDocument/2006/relationships/image" Target="../media/image9.png"/><Relationship Id="rId2" Type="http://schemas.openxmlformats.org/officeDocument/2006/relationships/tags" Target="../tags/tag584.xml"/><Relationship Id="rId1" Type="http://schemas.openxmlformats.org/officeDocument/2006/relationships/tags" Target="../tags/tag583.xml"/></Relationships>
</file>

<file path=ppt/slides/_rels/slide82.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7.xml"/><Relationship Id="rId4" Type="http://schemas.openxmlformats.org/officeDocument/2006/relationships/tags" Target="../tags/tag590.xml"/><Relationship Id="rId3" Type="http://schemas.openxmlformats.org/officeDocument/2006/relationships/tags" Target="../tags/tag589.xml"/><Relationship Id="rId2" Type="http://schemas.openxmlformats.org/officeDocument/2006/relationships/tags" Target="../tags/tag588.xml"/><Relationship Id="rId1" Type="http://schemas.openxmlformats.org/officeDocument/2006/relationships/tags" Target="../tags/tag587.xml"/></Relationships>
</file>

<file path=ppt/slides/_rels/slide83.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tags" Target="../tags/tag594.xml"/><Relationship Id="rId3" Type="http://schemas.openxmlformats.org/officeDocument/2006/relationships/tags" Target="../tags/tag593.xml"/><Relationship Id="rId2" Type="http://schemas.openxmlformats.org/officeDocument/2006/relationships/tags" Target="../tags/tag592.xml"/><Relationship Id="rId1" Type="http://schemas.openxmlformats.org/officeDocument/2006/relationships/tags" Target="../tags/tag591.xml"/></Relationships>
</file>

<file path=ppt/slides/_rels/slide84.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7.xml"/><Relationship Id="rId4" Type="http://schemas.openxmlformats.org/officeDocument/2006/relationships/tags" Target="../tags/tag598.xml"/><Relationship Id="rId3" Type="http://schemas.openxmlformats.org/officeDocument/2006/relationships/tags" Target="../tags/tag597.xml"/><Relationship Id="rId2" Type="http://schemas.openxmlformats.org/officeDocument/2006/relationships/tags" Target="../tags/tag596.xml"/><Relationship Id="rId1" Type="http://schemas.openxmlformats.org/officeDocument/2006/relationships/tags" Target="../tags/tag595.xml"/></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tags" Target="../tags/tag603.xml"/><Relationship Id="rId4" Type="http://schemas.openxmlformats.org/officeDocument/2006/relationships/tags" Target="../tags/tag602.xml"/><Relationship Id="rId3" Type="http://schemas.openxmlformats.org/officeDocument/2006/relationships/tags" Target="../tags/tag601.xml"/><Relationship Id="rId2" Type="http://schemas.openxmlformats.org/officeDocument/2006/relationships/tags" Target="../tags/tag600.xml"/><Relationship Id="rId1" Type="http://schemas.openxmlformats.org/officeDocument/2006/relationships/tags" Target="../tags/tag599.xml"/></Relationships>
</file>

<file path=ppt/slides/_rels/slide86.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7.xml"/><Relationship Id="rId4" Type="http://schemas.openxmlformats.org/officeDocument/2006/relationships/tags" Target="../tags/tag607.xml"/><Relationship Id="rId3" Type="http://schemas.openxmlformats.org/officeDocument/2006/relationships/tags" Target="../tags/tag606.xml"/><Relationship Id="rId2" Type="http://schemas.openxmlformats.org/officeDocument/2006/relationships/tags" Target="../tags/tag605.xml"/><Relationship Id="rId1" Type="http://schemas.openxmlformats.org/officeDocument/2006/relationships/tags" Target="../tags/tag604.xml"/></Relationships>
</file>

<file path=ppt/slides/_rels/slide87.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tags" Target="../tags/tag611.xml"/><Relationship Id="rId3" Type="http://schemas.openxmlformats.org/officeDocument/2006/relationships/tags" Target="../tags/tag610.xml"/><Relationship Id="rId2" Type="http://schemas.openxmlformats.org/officeDocument/2006/relationships/tags" Target="../tags/tag609.xml"/><Relationship Id="rId1" Type="http://schemas.openxmlformats.org/officeDocument/2006/relationships/tags" Target="../tags/tag608.xml"/></Relationships>
</file>

<file path=ppt/slides/_rels/slide88.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25.xml"/><Relationship Id="rId4" Type="http://schemas.openxmlformats.org/officeDocument/2006/relationships/tags" Target="../tags/tag615.xml"/><Relationship Id="rId3" Type="http://schemas.openxmlformats.org/officeDocument/2006/relationships/tags" Target="../tags/tag614.xml"/><Relationship Id="rId2" Type="http://schemas.openxmlformats.org/officeDocument/2006/relationships/tags" Target="../tags/tag613.xml"/><Relationship Id="rId1" Type="http://schemas.openxmlformats.org/officeDocument/2006/relationships/tags" Target="../tags/tag612.xml"/></Relationships>
</file>

<file path=ppt/slides/_rels/slide89.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7.xml"/><Relationship Id="rId5" Type="http://schemas.openxmlformats.org/officeDocument/2006/relationships/tags" Target="../tags/tag619.xml"/><Relationship Id="rId4" Type="http://schemas.openxmlformats.org/officeDocument/2006/relationships/tags" Target="../tags/tag618.xml"/><Relationship Id="rId3" Type="http://schemas.openxmlformats.org/officeDocument/2006/relationships/image" Target="../media/image10.png"/><Relationship Id="rId2" Type="http://schemas.openxmlformats.org/officeDocument/2006/relationships/tags" Target="../tags/tag617.xml"/><Relationship Id="rId1" Type="http://schemas.openxmlformats.org/officeDocument/2006/relationships/tags" Target="../tags/tag616.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s>
</file>

<file path=ppt/slides/_rels/slide90.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7.xml"/><Relationship Id="rId4" Type="http://schemas.openxmlformats.org/officeDocument/2006/relationships/tags" Target="../tags/tag623.xml"/><Relationship Id="rId3" Type="http://schemas.openxmlformats.org/officeDocument/2006/relationships/tags" Target="../tags/tag622.xml"/><Relationship Id="rId2" Type="http://schemas.openxmlformats.org/officeDocument/2006/relationships/tags" Target="../tags/tag621.xml"/><Relationship Id="rId1" Type="http://schemas.openxmlformats.org/officeDocument/2006/relationships/tags" Target="../tags/tag620.xml"/></Relationships>
</file>

<file path=ppt/slides/_rels/slide91.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7.xml"/><Relationship Id="rId4" Type="http://schemas.openxmlformats.org/officeDocument/2006/relationships/tags" Target="../tags/tag627.xml"/><Relationship Id="rId3" Type="http://schemas.openxmlformats.org/officeDocument/2006/relationships/tags" Target="../tags/tag626.xml"/><Relationship Id="rId2" Type="http://schemas.openxmlformats.org/officeDocument/2006/relationships/tags" Target="../tags/tag625.xml"/><Relationship Id="rId1" Type="http://schemas.openxmlformats.org/officeDocument/2006/relationships/tags" Target="../tags/tag624.xml"/></Relationships>
</file>

<file path=ppt/slides/_rels/slide92.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7.xml"/><Relationship Id="rId4" Type="http://schemas.openxmlformats.org/officeDocument/2006/relationships/tags" Target="../tags/tag631.xml"/><Relationship Id="rId3" Type="http://schemas.openxmlformats.org/officeDocument/2006/relationships/tags" Target="../tags/tag630.xml"/><Relationship Id="rId2" Type="http://schemas.openxmlformats.org/officeDocument/2006/relationships/tags" Target="../tags/tag629.xml"/><Relationship Id="rId1" Type="http://schemas.openxmlformats.org/officeDocument/2006/relationships/tags" Target="../tags/tag628.xml"/></Relationships>
</file>

<file path=ppt/slides/_rels/slide93.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5.xml"/><Relationship Id="rId4" Type="http://schemas.openxmlformats.org/officeDocument/2006/relationships/tags" Target="../tags/tag635.xml"/><Relationship Id="rId3" Type="http://schemas.openxmlformats.org/officeDocument/2006/relationships/tags" Target="../tags/tag634.xml"/><Relationship Id="rId2" Type="http://schemas.openxmlformats.org/officeDocument/2006/relationships/tags" Target="../tags/tag633.xml"/><Relationship Id="rId1" Type="http://schemas.openxmlformats.org/officeDocument/2006/relationships/tags" Target="../tags/tag632.xml"/></Relationships>
</file>

<file path=ppt/slides/_rels/slide94.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7.xml"/><Relationship Id="rId4" Type="http://schemas.openxmlformats.org/officeDocument/2006/relationships/tags" Target="../tags/tag639.xml"/><Relationship Id="rId3" Type="http://schemas.openxmlformats.org/officeDocument/2006/relationships/tags" Target="../tags/tag638.xml"/><Relationship Id="rId2" Type="http://schemas.openxmlformats.org/officeDocument/2006/relationships/tags" Target="../tags/tag637.xml"/><Relationship Id="rId1" Type="http://schemas.openxmlformats.org/officeDocument/2006/relationships/tags" Target="../tags/tag636.xml"/></Relationships>
</file>

<file path=ppt/slides/_rels/slide95.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slideLayout" Target="../slideLayouts/slideLayout7.xml"/><Relationship Id="rId5" Type="http://schemas.openxmlformats.org/officeDocument/2006/relationships/tags" Target="../tags/tag643.xml"/><Relationship Id="rId4" Type="http://schemas.openxmlformats.org/officeDocument/2006/relationships/tags" Target="../tags/tag642.xml"/><Relationship Id="rId3" Type="http://schemas.openxmlformats.org/officeDocument/2006/relationships/image" Target="../media/image11.png"/><Relationship Id="rId2" Type="http://schemas.openxmlformats.org/officeDocument/2006/relationships/tags" Target="../tags/tag641.xml"/><Relationship Id="rId1" Type="http://schemas.openxmlformats.org/officeDocument/2006/relationships/tags" Target="../tags/tag640.xml"/></Relationships>
</file>

<file path=ppt/slides/_rels/slide96.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7.xml"/><Relationship Id="rId4" Type="http://schemas.openxmlformats.org/officeDocument/2006/relationships/tags" Target="../tags/tag647.xml"/><Relationship Id="rId3" Type="http://schemas.openxmlformats.org/officeDocument/2006/relationships/tags" Target="../tags/tag646.xml"/><Relationship Id="rId2" Type="http://schemas.openxmlformats.org/officeDocument/2006/relationships/tags" Target="../tags/tag645.xml"/><Relationship Id="rId1" Type="http://schemas.openxmlformats.org/officeDocument/2006/relationships/tags" Target="../tags/tag644.xml"/></Relationships>
</file>

<file path=ppt/slides/_rels/slide97.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7.xml"/><Relationship Id="rId4" Type="http://schemas.openxmlformats.org/officeDocument/2006/relationships/tags" Target="../tags/tag651.xml"/><Relationship Id="rId3" Type="http://schemas.openxmlformats.org/officeDocument/2006/relationships/tags" Target="../tags/tag650.xml"/><Relationship Id="rId2" Type="http://schemas.openxmlformats.org/officeDocument/2006/relationships/tags" Target="../tags/tag649.xml"/><Relationship Id="rId1" Type="http://schemas.openxmlformats.org/officeDocument/2006/relationships/tags" Target="../tags/tag648.xml"/></Relationships>
</file>

<file path=ppt/slides/_rels/slide98.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7.xml"/><Relationship Id="rId4" Type="http://schemas.openxmlformats.org/officeDocument/2006/relationships/tags" Target="../tags/tag655.xml"/><Relationship Id="rId3" Type="http://schemas.openxmlformats.org/officeDocument/2006/relationships/tags" Target="../tags/tag654.xml"/><Relationship Id="rId2" Type="http://schemas.openxmlformats.org/officeDocument/2006/relationships/tags" Target="../tags/tag653.xml"/><Relationship Id="rId1" Type="http://schemas.openxmlformats.org/officeDocument/2006/relationships/tags" Target="../tags/tag652.xml"/></Relationships>
</file>

<file path=ppt/slides/_rels/slide99.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7.xml"/><Relationship Id="rId4" Type="http://schemas.openxmlformats.org/officeDocument/2006/relationships/tags" Target="../tags/tag659.xml"/><Relationship Id="rId3" Type="http://schemas.openxmlformats.org/officeDocument/2006/relationships/tags" Target="../tags/tag658.xml"/><Relationship Id="rId2" Type="http://schemas.openxmlformats.org/officeDocument/2006/relationships/tags" Target="../tags/tag657.xml"/><Relationship Id="rId1" Type="http://schemas.openxmlformats.org/officeDocument/2006/relationships/tags" Target="../tags/tag6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662940" y="1046480"/>
            <a:ext cx="7978140" cy="1422400"/>
          </a:xfrm>
        </p:spPr>
        <p:txBody>
          <a:bodyPr anchor="ctr" anchorCtr="0"/>
          <a:p>
            <a:pPr marL="0" indent="0" algn="l">
              <a:lnSpc>
                <a:spcPct val="100000"/>
              </a:lnSpc>
              <a:spcBef>
                <a:spcPts val="0"/>
              </a:spcBef>
              <a:spcAft>
                <a:spcPts val="0"/>
              </a:spcAft>
              <a:buSzPct val="100000"/>
              <a:buNone/>
            </a:pPr>
            <a:r>
              <a:rPr sz="3700" dirty="0">
                <a:solidFill>
                  <a:schemeClr val="accent1"/>
                </a:solidFill>
                <a:latin typeface="等线" panose="02010600030101010101" charset="-122"/>
              </a:rPr>
              <a:t>第9章 UML模型与程序设计</a:t>
            </a:r>
            <a:endParaRPr sz="3700" dirty="0">
              <a:solidFill>
                <a:schemeClr val="accent1"/>
              </a:solidFill>
              <a:latin typeface="等线" panose="02010600030101010101" charset="-122"/>
            </a:endParaRPr>
          </a:p>
        </p:txBody>
      </p:sp>
      <p:sp>
        <p:nvSpPr>
          <p:cNvPr id="8" name="文本占位符 7"/>
          <p:cNvSpPr>
            <a:spLocks noGrp="1"/>
          </p:cNvSpPr>
          <p:nvPr>
            <p:ph type="body" sz="quarter" idx="13"/>
            <p:custDataLst>
              <p:tags r:id="rId2"/>
            </p:custDataLst>
          </p:nvPr>
        </p:nvSpPr>
        <p:spPr>
          <a:xfrm>
            <a:off x="662940" y="3425825"/>
            <a:ext cx="8159750" cy="2132330"/>
          </a:xfrm>
        </p:spPr>
        <p:txBody>
          <a:bodyPr/>
          <a:p>
            <a:pPr marL="0" lvl="0" indent="0" algn="l">
              <a:lnSpc>
                <a:spcPct val="130000"/>
              </a:lnSpc>
              <a:spcBef>
                <a:spcPts val="0"/>
              </a:spcBef>
              <a:spcAft>
                <a:spcPts val="1000"/>
              </a:spcAft>
              <a:buSzPct val="100000"/>
              <a:buNone/>
            </a:pPr>
            <a:r>
              <a:rPr lang="zh-CN" altLang="en-US" sz="1400" dirty="0">
                <a:solidFill>
                  <a:schemeClr val="accent1"/>
                </a:solidFill>
                <a:latin typeface="等线" panose="02010600030101010101" charset="-122"/>
              </a:rPr>
              <a:t>学习目标</a:t>
            </a:r>
            <a:endParaRPr lang="zh-CN" altLang="en-US" sz="1400" dirty="0">
              <a:solidFill>
                <a:schemeClr val="accent1"/>
              </a:solidFill>
              <a:latin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sym typeface="Wingdings" panose="05000000000000000000" pitchFamily="2" charset="2"/>
              </a:rPr>
              <a:t>通过对各种元素到应用程序映射规律的讨论，理解和掌握软件建模与系统实现之间的关系</a:t>
            </a:r>
            <a:endParaRPr lang="en-US" altLang="zh-CN" sz="14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sym typeface="Wingdings" panose="05000000000000000000" pitchFamily="2" charset="2"/>
              </a:rPr>
              <a:t>重点掌握类图模型中的类、关系等模型元素到程序代码的映射方法</a:t>
            </a:r>
            <a:endParaRPr lang="en-US" altLang="zh-CN" sz="14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sym typeface="Wingdings" panose="05000000000000000000" pitchFamily="2" charset="2"/>
              </a:rPr>
              <a:t>理解和掌握UML中顺序图到程序代码的映射方法</a:t>
            </a:r>
            <a:endParaRPr lang="en-US" altLang="zh-CN" sz="14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a:solidFill>
                  <a:schemeClr val="accent1"/>
                </a:solidFill>
                <a:latin typeface="等线" panose="02010600030101010101" charset="-122"/>
                <a:sym typeface="Wingdings" panose="05000000000000000000" pitchFamily="2" charset="2"/>
              </a:rPr>
              <a:t>理解和掌握UML中状态图到程序代码的映射方法</a:t>
            </a:r>
            <a:endParaRPr lang="en-US" altLang="zh-CN" sz="1400">
              <a:solidFill>
                <a:schemeClr val="accent1"/>
              </a:solidFill>
              <a:latin typeface="等线" panose="02010600030101010101" charset="-122"/>
              <a:sym typeface="Wingdings" panose="05000000000000000000" pitchFamily="2" charset="2"/>
            </a:endParaRPr>
          </a:p>
        </p:txBody>
      </p:sp>
      <p:sp>
        <p:nvSpPr>
          <p:cNvPr id="9" name="页脚占位符 8"/>
          <p:cNvSpPr>
            <a:spLocks noGrp="1"/>
          </p:cNvSpPr>
          <p:nvPr>
            <p:ph type="ftr" sz="quarter" idx="11"/>
          </p:nvPr>
        </p:nvSpPr>
        <p:spPr/>
        <p:txBody>
          <a:bodyPr/>
          <a:p>
            <a:r>
              <a:rPr lang="zh-CN" altLang="en-US">
                <a:sym typeface="+mn-ea"/>
              </a:rPr>
              <a:t>辽宁科技大学计算机与软件工程学院</a:t>
            </a:r>
            <a:endParaRPr lang="zh-CN" altLang="en-US" dirty="0"/>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9.1.2 UML类到C++类的映射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例如，图9-1给出了一个CLine类，其中定义了两个数据成员和三个函数成员。可直观地看出其所有成员的可见性。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由这个UML类生成的C++代码如下所示：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276" name="图片 2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6055995" y="3338195"/>
            <a:ext cx="2172335" cy="2080895"/>
          </a:xfrm>
          <a:prstGeom prst="rect">
            <a:avLst/>
          </a:prstGeom>
          <a:noFill/>
          <a:ln>
            <a:noFill/>
          </a:ln>
        </p:spPr>
      </p:pic>
      <p:sp>
        <p:nvSpPr>
          <p:cNvPr id="4" name="文本框 3"/>
          <p:cNvSpPr txBox="1"/>
          <p:nvPr>
            <p:custDataLst>
              <p:tags r:id="rId5"/>
            </p:custDataLst>
          </p:nvPr>
        </p:nvSpPr>
        <p:spPr>
          <a:xfrm>
            <a:off x="5871845" y="5522595"/>
            <a:ext cx="2540000" cy="337185"/>
          </a:xfrm>
          <a:prstGeom prst="rect">
            <a:avLst/>
          </a:prstGeom>
          <a:noFill/>
        </p:spPr>
        <p:txBody>
          <a:bodyPr wrap="square" rtlCol="0" anchor="t">
            <a:spAutoFit/>
          </a:bodyPr>
          <a:lstStyle/>
          <a:p>
            <a:pPr algn="ctr"/>
            <a:r>
              <a:rPr lang="zh-CN" altLang="en-US" sz="1600" b="1">
                <a:solidFill>
                  <a:schemeClr val="dk1"/>
                </a:solidFill>
                <a:latin typeface="等线" panose="02010600030101010101" charset="-122"/>
                <a:ea typeface="等线" panose="02010600030101010101" charset="-122"/>
                <a:cs typeface="微软雅黑" panose="020B0503020204020204" charset="-122"/>
              </a:rPr>
              <a:t>图9-1 CLine类</a:t>
            </a:r>
            <a:endParaRPr lang="zh-CN" altLang="en-US" sz="1600" b="1">
              <a:solidFill>
                <a:schemeClr val="dk1"/>
              </a:solidFill>
              <a:latin typeface="等线" panose="02010600030101010101" charset="-122"/>
              <a:ea typeface="等线" panose="02010600030101010101" charset="-122"/>
              <a:cs typeface="微软雅黑" panose="020B0503020204020204" charset="-122"/>
            </a:endParaRPr>
          </a:p>
        </p:txBody>
      </p:sp>
      <p:graphicFrame>
        <p:nvGraphicFramePr>
          <p:cNvPr id="5" name="表格 4"/>
          <p:cNvGraphicFramePr/>
          <p:nvPr/>
        </p:nvGraphicFramePr>
        <p:xfrm>
          <a:off x="1280795" y="3462655"/>
          <a:ext cx="4554220" cy="2970530"/>
        </p:xfrm>
        <a:graphic>
          <a:graphicData uri="http://schemas.openxmlformats.org/drawingml/2006/table">
            <a:tbl>
              <a:tblPr firstRow="1" bandRow="1">
                <a:tableStyleId>{5940675A-B579-460E-94D1-54222C63F5DA}</a:tableStyleId>
              </a:tblPr>
              <a:tblGrid>
                <a:gridCol w="2299970"/>
                <a:gridCol w="2254250"/>
              </a:tblGrid>
              <a:tr h="2970530">
                <a:tc>
                  <a:txBody>
                    <a:bodyPr/>
                    <a:lstStyle/>
                    <a:p>
                      <a:pPr indent="0">
                        <a:buNone/>
                      </a:pPr>
                      <a:r>
                        <a:rPr lang="en-US" sz="1400" b="1">
                          <a:latin typeface="等线" panose="02010600030101010101" charset="-122"/>
                          <a:ea typeface="等线" panose="02010600030101010101" charset="-122"/>
                          <a:cs typeface="Times New Roman" panose="02020603050405020304" charset="0"/>
                        </a:rPr>
                        <a:t>//File: CLine.h</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class CLine : public CGraphElement</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public:</a:t>
                      </a:r>
                      <a:r>
                        <a:rPr lang="en-US" sz="1400" b="1">
                          <a:latin typeface="等线" panose="02010600030101010101" charset="-122"/>
                          <a:ea typeface="等线" panose="02010600030101010101" charset="-122"/>
                          <a:cs typeface="宋体" panose="02010600030101010101" pitchFamily="2" charset="-122"/>
                        </a:rPr>
                        <a:t> </a:t>
                      </a:r>
                      <a:endParaRPr lang="en-US" sz="1400" b="1">
                        <a:latin typeface="等线" panose="02010600030101010101" charset="-122"/>
                        <a:ea typeface="等线" panose="02010600030101010101" charset="-122"/>
                        <a:cs typeface="宋体" panose="02010600030101010101" pitchFamily="2" charset="-122"/>
                      </a:endParaRPr>
                    </a:p>
                    <a:p>
                      <a:pPr lvl="1" indent="0">
                        <a:buNone/>
                      </a:pPr>
                      <a:r>
                        <a:rPr lang="en-US" sz="1400" b="1">
                          <a:latin typeface="等线" panose="02010600030101010101" charset="-122"/>
                          <a:ea typeface="等线" panose="02010600030101010101" charset="-122"/>
                          <a:cs typeface="Times New Roman" panose="02020603050405020304" charset="0"/>
                        </a:rPr>
                        <a:t> CLine();</a:t>
                      </a:r>
                      <a:r>
                        <a:rPr lang="en-US" sz="1400" b="1">
                          <a:latin typeface="等线" panose="02010600030101010101" charset="-122"/>
                          <a:ea typeface="等线" panose="02010600030101010101" charset="-122"/>
                          <a:cs typeface="宋体" panose="02010600030101010101" pitchFamily="2" charset="-122"/>
                        </a:rPr>
                        <a:t> </a:t>
                      </a:r>
                      <a:endParaRPr lang="en-US" sz="1400" b="1">
                        <a:latin typeface="等线" panose="02010600030101010101" charset="-122"/>
                        <a:ea typeface="等线" panose="02010600030101010101" charset="-122"/>
                        <a:cs typeface="宋体" panose="02010600030101010101" pitchFamily="2" charset="-122"/>
                      </a:endParaRPr>
                    </a:p>
                    <a:p>
                      <a:pPr lvl="1" indent="0">
                        <a:buNone/>
                      </a:pPr>
                      <a:r>
                        <a:rPr lang="en-US" sz="1400" b="1">
                          <a:latin typeface="等线" panose="02010600030101010101" charset="-122"/>
                          <a:ea typeface="等线" panose="02010600030101010101" charset="-122"/>
                          <a:cs typeface="Times New Roman" panose="02020603050405020304" charset="0"/>
                        </a:rPr>
                        <a:t> virtual ~CLine();</a:t>
                      </a:r>
                      <a:r>
                        <a:rPr lang="en-US" sz="1400" b="1">
                          <a:latin typeface="等线" panose="02010600030101010101" charset="-122"/>
                          <a:ea typeface="等线" panose="02010600030101010101" charset="-122"/>
                          <a:cs typeface="宋体" panose="02010600030101010101" pitchFamily="2" charset="-122"/>
                        </a:rPr>
                        <a:t> </a:t>
                      </a:r>
                      <a:endParaRPr lang="en-US" sz="1400" b="1">
                        <a:latin typeface="等线" panose="02010600030101010101" charset="-122"/>
                        <a:ea typeface="等线" panose="02010600030101010101" charset="-122"/>
                        <a:cs typeface="宋体" panose="02010600030101010101" pitchFamily="2" charset="-122"/>
                      </a:endParaRPr>
                    </a:p>
                    <a:p>
                      <a:pPr lvl="1" indent="0">
                        <a:buNone/>
                      </a:pPr>
                      <a:r>
                        <a:rPr lang="en-US" sz="1400" b="1">
                          <a:latin typeface="等线" panose="02010600030101010101" charset="-122"/>
                          <a:ea typeface="等线" panose="02010600030101010101" charset="-122"/>
                          <a:cs typeface="Times New Roman" panose="02020603050405020304" charset="0"/>
                        </a:rPr>
                        <a:t> void Shift(int dy, int dx);</a:t>
                      </a:r>
                      <a:endParaRPr lang="en-US" sz="1400" b="1">
                        <a:latin typeface="等线" panose="02010600030101010101" charset="-122"/>
                        <a:ea typeface="等线" panose="02010600030101010101" charset="-122"/>
                        <a:cs typeface="Times New Roman" panose="02020603050405020304" charset="0"/>
                      </a:endParaRPr>
                    </a:p>
                    <a:p>
                      <a:pPr lvl="1" indent="0">
                        <a:buNone/>
                      </a:pPr>
                      <a:r>
                        <a:rPr lang="en-US" sz="1400" b="1">
                          <a:latin typeface="等线" panose="02010600030101010101" charset="-122"/>
                          <a:ea typeface="等线" panose="02010600030101010101" charset="-122"/>
                          <a:cs typeface="宋体" panose="02010600030101010101" pitchFamily="2" charset="-122"/>
                        </a:rPr>
                        <a:t> </a:t>
                      </a:r>
                      <a:r>
                        <a:rPr lang="en-US" sz="1400" b="1">
                          <a:latin typeface="等线" panose="02010600030101010101" charset="-122"/>
                          <a:ea typeface="等线" panose="02010600030101010101" charset="-122"/>
                          <a:cs typeface="Times New Roman" panose="02020603050405020304" charset="0"/>
                        </a:rPr>
                        <a:t>void Rotate(double alpha);</a:t>
                      </a:r>
                      <a:endParaRPr lang="en-US" sz="1400" b="1">
                        <a:latin typeface="等线" panose="02010600030101010101" charset="-122"/>
                        <a:ea typeface="等线" panose="02010600030101010101" charset="-122"/>
                        <a:cs typeface="Times New Roman" panose="02020603050405020304" charset="0"/>
                      </a:endParaRPr>
                    </a:p>
                    <a:p>
                      <a:pPr lvl="1" indent="0">
                        <a:buNone/>
                      </a:pPr>
                      <a:r>
                        <a:rPr lang="en-US" sz="1400" b="1">
                          <a:latin typeface="等线" panose="02010600030101010101" charset="-122"/>
                          <a:ea typeface="等线" panose="02010600030101010101" charset="-122"/>
                          <a:cs typeface="宋体" panose="02010600030101010101" pitchFamily="2" charset="-122"/>
                        </a:rPr>
                        <a:t> </a:t>
                      </a:r>
                      <a:r>
                        <a:rPr lang="en-US" sz="1400" b="1">
                          <a:latin typeface="等线" panose="02010600030101010101" charset="-122"/>
                          <a:ea typeface="等线" panose="02010600030101010101" charset="-122"/>
                          <a:cs typeface="Times New Roman" panose="02020603050405020304" charset="0"/>
                        </a:rPr>
                        <a:t>void Draw(CDC* pDC);</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private:</a:t>
                      </a:r>
                      <a:r>
                        <a:rPr lang="en-US" sz="1400" b="1">
                          <a:latin typeface="等线" panose="02010600030101010101" charset="-122"/>
                          <a:ea typeface="等线" panose="02010600030101010101" charset="-122"/>
                          <a:cs typeface="宋体" panose="02010600030101010101" pitchFamily="2" charset="-122"/>
                        </a:rPr>
                        <a:t> </a:t>
                      </a:r>
                      <a:endParaRPr lang="en-US" sz="1400" b="1">
                        <a:latin typeface="等线" panose="02010600030101010101" charset="-122"/>
                        <a:ea typeface="等线" panose="02010600030101010101" charset="-122"/>
                        <a:cs typeface="宋体" panose="02010600030101010101" pitchFamily="2" charset="-122"/>
                      </a:endParaRPr>
                    </a:p>
                    <a:p>
                      <a:pPr lvl="1" indent="0">
                        <a:buNone/>
                      </a:pPr>
                      <a:r>
                        <a:rPr lang="en-US" sz="1400" b="1">
                          <a:latin typeface="等线" panose="02010600030101010101" charset="-122"/>
                          <a:ea typeface="等线" panose="02010600030101010101" charset="-122"/>
                          <a:cs typeface="Times New Roman" panose="02020603050405020304" charset="0"/>
                        </a:rPr>
                        <a:t> CPoint start, end;</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a:t>
                      </a:r>
                      <a:endParaRPr lang="en-US" altLang="en-US" sz="1400" b="1">
                        <a:latin typeface="等线" panose="02010600030101010101" charset="-122"/>
                        <a:ea typeface="等线" panose="02010600030101010101" charset="-122"/>
                        <a:cs typeface="Times New Roman" panose="02020603050405020304" charset="0"/>
                      </a:endParaRPr>
                    </a:p>
                  </a:txBody>
                  <a:tcPr marL="68580" marR="68580" marT="0" marB="0">
                    <a:lnL>
                      <a:noFill/>
                    </a:lnL>
                    <a:lnR>
                      <a:noFill/>
                    </a:lnR>
                    <a:lnT cap="flat">
                      <a:noFill/>
                    </a:lnT>
                    <a:lnB cap="flat">
                      <a:noFill/>
                    </a:lnB>
                    <a:lnTlToBr>
                      <a:noFill/>
                    </a:lnTlToBr>
                    <a:lnBlToTr>
                      <a:noFill/>
                    </a:lnBlToTr>
                    <a:noFill/>
                  </a:tcPr>
                </a:tc>
                <a:tc>
                  <a:txBody>
                    <a:bodyPr/>
                    <a:lstStyle/>
                    <a:p>
                      <a:pPr indent="0">
                        <a:buNone/>
                      </a:pPr>
                      <a:r>
                        <a:rPr lang="en-US" sz="1400" b="1">
                          <a:latin typeface="等线" panose="02010600030101010101" charset="-122"/>
                          <a:ea typeface="等线" panose="02010600030101010101" charset="-122"/>
                          <a:cs typeface="Times New Roman" panose="02020603050405020304" charset="0"/>
                        </a:rPr>
                        <a:t>//File: CLine.cpp</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#include "CLine.h"</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CLine::CLine(){}</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CLine::~CLine(){}</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void CLine::Shift(int dy, int dx){}</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void CLine::Rotate(double alpha){}</a:t>
                      </a:r>
                      <a:endParaRPr lang="en-US" sz="1400" b="1">
                        <a:latin typeface="等线" panose="02010600030101010101" charset="-122"/>
                        <a:ea typeface="等线" panose="02010600030101010101" charset="-122"/>
                        <a:cs typeface="Times New Roman" panose="02020603050405020304" charset="0"/>
                      </a:endParaRPr>
                    </a:p>
                    <a:p>
                      <a:pPr indent="0">
                        <a:buNone/>
                      </a:pPr>
                      <a:r>
                        <a:rPr lang="en-US" sz="1400" b="1">
                          <a:latin typeface="等线" panose="02010600030101010101" charset="-122"/>
                          <a:ea typeface="等线" panose="02010600030101010101" charset="-122"/>
                          <a:cs typeface="Times New Roman" panose="02020603050405020304" charset="0"/>
                        </a:rPr>
                        <a:t>void CLine::Draw(CDC* pDC){}</a:t>
                      </a:r>
                      <a:endParaRPr lang="en-US" altLang="en-US" sz="1400" b="1">
                        <a:latin typeface="等线" panose="02010600030101010101" charset="-122"/>
                        <a:ea typeface="等线" panose="02010600030101010101" charset="-122"/>
                        <a:cs typeface="Times New Roman" panose="02020603050405020304" charset="0"/>
                      </a:endParaRPr>
                    </a:p>
                  </a:txBody>
                  <a:tcPr marL="68580" marR="68580" marT="0" marB="0">
                    <a:lnL>
                      <a:noFill/>
                    </a:lnL>
                    <a:lnR cap="flat">
                      <a:noFill/>
                    </a:lnR>
                    <a:lnT cap="flat">
                      <a:noFill/>
                    </a:lnT>
                    <a:lnB cap="flat">
                      <a:noFill/>
                    </a:lnB>
                    <a:lnTlToBr>
                      <a:noFill/>
                    </a:lnTlToBr>
                    <a:lnBlToTr>
                      <a:noFill/>
                    </a:lnBlToTr>
                    <a:noFill/>
                  </a:tcPr>
                </a:tc>
              </a:tr>
            </a:tbl>
          </a:graphicData>
        </a:graphic>
      </p:graphicFrame>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
        <p:nvSpPr>
          <p:cNvPr id="11" name="日期占位符 10"/>
          <p:cNvSpPr>
            <a:spLocks noGrp="1"/>
          </p:cNvSpPr>
          <p:nvPr>
            <p:ph type="dt" sz="half" idx="10"/>
          </p:nvPr>
        </p:nvSpPr>
        <p:spPr/>
        <p:txBody>
          <a:bodyPr/>
          <a:p>
            <a:r>
              <a:rPr lang="zh-CN" altLang="en-US" smtClean="0"/>
              <a:t>2022年7月</a:t>
            </a:r>
            <a:endParaRPr lang="zh-CN" altLang="en-US"/>
          </a:p>
        </p:txBody>
      </p:sp>
      <p:sp>
        <p:nvSpPr>
          <p:cNvPr id="12" name="灯片编号占位符 11"/>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内容占位符 4"/>
          <p:cNvSpPr>
            <a:spLocks noGrp="1"/>
          </p:cNvSpPr>
          <p:nvPr>
            <p:ph idx="4294967295"/>
            <p:custDataLst>
              <p:tags r:id="rId3"/>
            </p:custDataLst>
          </p:nvPr>
        </p:nvSpPr>
        <p:spPr>
          <a:xfrm>
            <a:off x="628649" y="4442690"/>
            <a:ext cx="7886700" cy="2011363"/>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这张状态图直观地描述了一个订单对象的状态及其变迁情况。可以进一步得到的是状态图为订单对象带来的模型增量。如表示订单状态的属性和修改状态的方法。</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4807" y="483282"/>
            <a:ext cx="6574385" cy="3275917"/>
          </a:xfrm>
          <a:prstGeom prst="rect">
            <a:avLst/>
          </a:prstGeom>
          <a:noFill/>
          <a:ln>
            <a:noFill/>
          </a:ln>
        </p:spPr>
      </p:pic>
      <p:sp>
        <p:nvSpPr>
          <p:cNvPr id="8" name="文本框 7"/>
          <p:cNvSpPr txBox="1"/>
          <p:nvPr>
            <p:custDataLst>
              <p:tags r:id="rId5"/>
            </p:custDataLst>
          </p:nvPr>
        </p:nvSpPr>
        <p:spPr>
          <a:xfrm>
            <a:off x="2285999" y="3837770"/>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9-12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订单对象的状态图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内容占位符 4"/>
          <p:cNvSpPr>
            <a:spLocks noGrp="1"/>
          </p:cNvSpPr>
          <p:nvPr>
            <p:ph idx="4294967295"/>
            <p:custDataLst>
              <p:tags r:id="rId3"/>
            </p:custDataLst>
          </p:nvPr>
        </p:nvSpPr>
        <p:spPr>
          <a:xfrm>
            <a:off x="471632" y="273916"/>
            <a:ext cx="7886700" cy="1250084"/>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4500" algn="just">
              <a:spcBef>
                <a:spcPts val="700"/>
              </a:spcBef>
              <a:buClrTx/>
              <a:buSzTx/>
              <a:extLst>
                <a:ext uri="{35155182-B16C-46BC-9424-99874614C6A1}">
                  <wpsdc:indentchars xmlns:wpsdc="http://www.wps.cn/officeDocument/2017/drawingmlCustomData" val="200" checksum="909944644"/>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实现时，可以添加表示订单状态的类型，再添加必要的属性和操作。这样可得到经过细化的订单类。</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a:extLst>
              <a:ext uri="{28A0092B-C50C-407E-A947-70E740481C1C}">
                <a14:useLocalDpi xmlns:a14="http://schemas.microsoft.com/office/drawing/2010/main" val="0"/>
              </a:ext>
            </a:extLst>
          </a:blip>
          <a:srcRect l="3947" t="7692" r="4323" b="5707"/>
          <a:stretch>
            <a:fillRect/>
          </a:stretch>
        </p:blipFill>
        <p:spPr bwMode="auto">
          <a:xfrm>
            <a:off x="1086974" y="1524000"/>
            <a:ext cx="6496081" cy="4156364"/>
          </a:xfrm>
          <a:prstGeom prst="rect">
            <a:avLst/>
          </a:prstGeom>
          <a:noFill/>
          <a:ln>
            <a:noFill/>
          </a:ln>
        </p:spPr>
      </p:pic>
      <p:sp>
        <p:nvSpPr>
          <p:cNvPr id="8" name="文本框 7"/>
          <p:cNvSpPr txBox="1"/>
          <p:nvPr>
            <p:custDataLst>
              <p:tags r:id="rId5"/>
            </p:custDataLst>
          </p:nvPr>
        </p:nvSpPr>
        <p:spPr>
          <a:xfrm>
            <a:off x="2286000" y="5814352"/>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9-13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订单类类图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其中，表示订单状态的枚举类型可定义如下：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typedef enum {initial, paying, delivering, receivin</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g, </a:t>
            </a: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returning, confirming, complished, canceled} OrderStatus;</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新添加的属性包括：</a:t>
            </a: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CDate VerifyDate, ReceivedDate ,ConfirmedDate, ReturningDate;和 OrderStatus orderstatus;</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等，它们分别表示订单的状态、审核日期、收货日期、确认日期和完成日期等。</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新添加的操作则包括：verify（审核）、cancel（取消）、pay（支付）、send（发货）、receive（收货）、confirm（确认）和back（退货）等。</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这些新的属性和操作进一步细化了订单类的设计。需要说明的是，这个例子中给出的映射方法并不是唯一的，也不一定是最合理的。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例如，设计模式中的状态模式就提供了一个不同的表示状态的解决方式。</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与顺序图和通信图不同的是，状态图是一个相对封闭的软件模型，即它仅用于描述一个对象的状态。因此，目前已经有建模软件能够实现状态图的自动映射了。只要你的状态图建模足够完善或完备，使用这样的自动转换也将是十分有意义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9.6 小结</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UML模型到应用程序的映射实际上就是UML模型中的类模型到应用程序的映射。实际的软件建模过程中，可以使用建模工具提供的正向工程功能实现这个映射。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需要指出的是，目前的大多数建模软件还不能自动映射类图之外的UML模型，如状态图、活动图、顺序图和通信图等。但这些模型描述的内容却也是可以通过它们对类图的影响映射到应用程序中。</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9.6 小结</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最后一个问题是，本章仅讨论了基于C++模型映射。对于其他一些程序设计语言（如java或C#）来说，情况可能会有一些细节方面的不同。</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9.1.2 UML类到C++类的映射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CLine类的映射非常简单，其中只包含了属性的映射和方法的映射。实际上，UML类的映射远比这里所描述的复杂得多，类之间通常存在着泛化、关联（聚合、组合）和依赖等关系。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在将UML类映射为C++类时，类之间的这些关系也必须进行映射。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UML通常使用各种修饰符或属性值来描述类属性和方法的可见性、作用域、抽象类、抽象方法等方面的特性或约束。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C++类中，属性和方法的可见性定义与UML类中的可见性定义完全相同，不同的仅仅是表示符号不同而已。</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C++使用静态成员表示具有类作用域的属性和方法。C++类中，静态成员的含义与UML类中类作用域的含义完全一致。同样，UML类中实例作用域的含义与C++类中的普通成员的含义也是相同的。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custDataLst>
              <p:tags r:id="rId3"/>
            </p:custDataLst>
          </p:nvPr>
        </p:nvSpPr>
        <p:spPr>
          <a:xfrm>
            <a:off x="1673860" y="1553845"/>
            <a:ext cx="5949950" cy="337185"/>
          </a:xfrm>
          <a:prstGeom prst="rect">
            <a:avLst/>
          </a:prstGeom>
          <a:noFill/>
        </p:spPr>
        <p:txBody>
          <a:bodyPr wrap="square" rtlCol="0" anchor="t">
            <a:spAutoFit/>
          </a:bodyPr>
          <a:lstStyle/>
          <a:p>
            <a:pPr algn="ctr"/>
            <a:r>
              <a:rPr lang="zh-CN" altLang="en-US" sz="1600" b="1">
                <a:solidFill>
                  <a:schemeClr val="dk1"/>
                </a:solidFill>
                <a:latin typeface="等线" panose="02010600030101010101" charset="-122"/>
                <a:ea typeface="等线" panose="02010600030101010101" charset="-122"/>
                <a:cs typeface="微软雅黑" panose="020B0503020204020204" charset="-122"/>
              </a:rPr>
              <a:t>表9-1 常见的UML类修饰符以及对应的C++表示方法</a:t>
            </a:r>
            <a:endParaRPr lang="zh-CN" altLang="en-US" sz="1600" b="1">
              <a:solidFill>
                <a:schemeClr val="dk1"/>
              </a:solidFill>
              <a:latin typeface="等线" panose="02010600030101010101" charset="-122"/>
              <a:ea typeface="等线" panose="02010600030101010101" charset="-122"/>
              <a:cs typeface="微软雅黑" panose="020B0503020204020204" charset="-122"/>
            </a:endParaRPr>
          </a:p>
        </p:txBody>
      </p:sp>
      <p:graphicFrame>
        <p:nvGraphicFramePr>
          <p:cNvPr id="5" name="表格 4"/>
          <p:cNvGraphicFramePr/>
          <p:nvPr>
            <p:custDataLst>
              <p:tags r:id="rId4"/>
            </p:custDataLst>
          </p:nvPr>
        </p:nvGraphicFramePr>
        <p:xfrm>
          <a:off x="775018" y="2050415"/>
          <a:ext cx="7747000" cy="4742815"/>
        </p:xfrm>
        <a:graphic>
          <a:graphicData uri="http://schemas.openxmlformats.org/drawingml/2006/table">
            <a:tbl>
              <a:tblPr firstRow="1" bandRow="1">
                <a:tableStyleId>{5940675A-B579-460E-94D1-54222C63F5DA}</a:tableStyleId>
              </a:tblPr>
              <a:tblGrid>
                <a:gridCol w="956945"/>
                <a:gridCol w="1286510"/>
                <a:gridCol w="1151890"/>
                <a:gridCol w="4351655"/>
              </a:tblGrid>
              <a:tr h="271780">
                <a:tc>
                  <a:txBody>
                    <a:bodyPr/>
                    <a:lstStyle/>
                    <a:p>
                      <a:pPr indent="0" algn="ctr">
                        <a:buNone/>
                      </a:pPr>
                      <a:r>
                        <a:rPr lang="en-US" sz="1600" b="1">
                          <a:latin typeface="等线" panose="02010600030101010101" charset="-122"/>
                          <a:ea typeface="等线" panose="02010600030101010101" charset="-122"/>
                          <a:cs typeface="Times New Roman" panose="02020603050405020304" charset="0"/>
                        </a:rPr>
                        <a:t>类特性</a:t>
                      </a:r>
                      <a:endParaRPr lang="en-US" altLang="en-US" sz="1600" b="1">
                        <a:latin typeface="等线" panose="02010600030101010101" charset="-122"/>
                        <a:ea typeface="等线" panose="02010600030101010101" charset="-122"/>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等线" panose="02010600030101010101" charset="-122"/>
                          <a:ea typeface="等线" panose="02010600030101010101" charset="-122"/>
                          <a:cs typeface="微软雅黑" panose="020B0503020204020204" charset="-122"/>
                        </a:rPr>
                        <a:t>UML修饰符</a:t>
                      </a:r>
                      <a:endParaRPr lang="en-US" altLang="en-US" sz="1600" b="1">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等线" panose="02010600030101010101" charset="-122"/>
                          <a:ea typeface="等线" panose="02010600030101010101" charset="-122"/>
                          <a:cs typeface="微软雅黑" panose="020B0503020204020204" charset="-122"/>
                        </a:rPr>
                        <a:t>C++关键字</a:t>
                      </a:r>
                      <a:endParaRPr lang="en-US" altLang="en-US" sz="1600" b="1">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等线" panose="02010600030101010101" charset="-122"/>
                          <a:ea typeface="等线" panose="02010600030101010101" charset="-122"/>
                          <a:cs typeface="Times New Roman" panose="02020603050405020304" charset="0"/>
                        </a:rPr>
                        <a:t>说明</a:t>
                      </a:r>
                      <a:endParaRPr lang="en-US" altLang="en-US" sz="1600" b="1">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0510">
                <a:tc rowSpan="3">
                  <a:txBody>
                    <a:bodyPr/>
                    <a:lstStyle/>
                    <a:p>
                      <a:pPr indent="0" algn="ctr">
                        <a:buNone/>
                      </a:pPr>
                      <a:r>
                        <a:rPr lang="en-US" sz="1600" b="0">
                          <a:latin typeface="等线" panose="02010600030101010101" charset="-122"/>
                          <a:ea typeface="等线" panose="02010600030101010101" charset="-122"/>
                          <a:cs typeface="Times New Roman" panose="02020603050405020304" charset="0"/>
                        </a:rPr>
                        <a:t>可见性</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微软雅黑" panose="020B0503020204020204" charset="-122"/>
                        </a:rPr>
                        <a:t>公共 +</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public</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Times New Roman" panose="02020603050405020304" charset="0"/>
                        </a:rPr>
                        <a:t>表示属性或方法对任何类均是可见的</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vMerge="1">
                  <a:tcPr>
                    <a:lnR w="12700" cap="flat" cmpd="sng">
                      <a:solidFill>
                        <a:srgbClr val="080000"/>
                      </a:solidFill>
                      <a:prstDash val="solid"/>
                      <a:headEnd type="none" w="med" len="med"/>
                      <a:tailEnd type="none" w="med" len="med"/>
                    </a:lnR>
                  </a:tcPr>
                </a:tc>
                <a:tc>
                  <a:txBody>
                    <a:bodyPr/>
                    <a:lstStyle/>
                    <a:p>
                      <a:pPr indent="0" algn="ctr">
                        <a:buNone/>
                      </a:pPr>
                      <a:r>
                        <a:rPr lang="en-US" sz="1600" b="0">
                          <a:latin typeface="等线" panose="02010600030101010101" charset="-122"/>
                          <a:ea typeface="等线" panose="02010600030101010101" charset="-122"/>
                          <a:cs typeface="微软雅黑" panose="020B0503020204020204" charset="-122"/>
                        </a:rPr>
                        <a:t>私有 -</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private</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Times New Roman" panose="02020603050405020304" charset="0"/>
                        </a:rPr>
                        <a:t>表示属性或方法只在本类中可见</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600" b="0">
                          <a:latin typeface="等线" panose="02010600030101010101" charset="-122"/>
                          <a:ea typeface="等线" panose="02010600030101010101" charset="-122"/>
                          <a:cs typeface="微软雅黑" panose="020B0503020204020204" charset="-122"/>
                        </a:rPr>
                        <a:t>保护 #</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protected</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Times New Roman" panose="02020603050405020304" charset="0"/>
                        </a:rPr>
                        <a:t>表示属性或方法只在本类及派生类中可见</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0510">
                <a:tc rowSpan="2">
                  <a:txBody>
                    <a:bodyPr/>
                    <a:lstStyle/>
                    <a:p>
                      <a:pPr indent="0" algn="ctr">
                        <a:buNone/>
                      </a:pPr>
                      <a:r>
                        <a:rPr lang="en-US" sz="1600" b="0">
                          <a:latin typeface="等线" panose="02010600030101010101" charset="-122"/>
                          <a:ea typeface="等线" panose="02010600030101010101" charset="-122"/>
                          <a:cs typeface="Times New Roman" panose="02020603050405020304" charset="0"/>
                        </a:rPr>
                        <a:t>作用域</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实例（默认）</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默认</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微软雅黑" panose="020B0503020204020204" charset="-122"/>
                        </a:rPr>
                        <a:t>C++类的成员默认为实例作用域</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类（下划线）</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static</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微软雅黑" panose="020B0503020204020204" charset="-122"/>
                        </a:rPr>
                        <a:t>C++类用静态成员表示类作用域</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抽象操作</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微软雅黑" panose="020B0503020204020204" charset="-122"/>
                        </a:rPr>
                        <a:t>斜体方法名或abstract</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纯虚函数</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微软雅黑" panose="020B0503020204020204" charset="-122"/>
                        </a:rPr>
                        <a:t>C++用纯虚函数表示抽象操作virtual类型名 方法名([参数表])= 0</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抽象类</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斜体类名</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 </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微软雅黑" panose="020B0503020204020204" charset="-122"/>
                        </a:rPr>
                        <a:t>C++用含有纯虚函数或将构造函数可见性置为protected的方法表示抽象类</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rowSpan="2">
                  <a:txBody>
                    <a:bodyPr/>
                    <a:lstStyle/>
                    <a:p>
                      <a:pPr indent="0" algn="ctr">
                        <a:buNone/>
                      </a:pPr>
                      <a:r>
                        <a:rPr lang="en-US" sz="1600" b="0">
                          <a:latin typeface="等线" panose="02010600030101010101" charset="-122"/>
                          <a:ea typeface="等线" panose="02010600030101010101" charset="-122"/>
                          <a:cs typeface="Times New Roman" panose="02020603050405020304" charset="0"/>
                        </a:rPr>
                        <a:t>方法</a:t>
                      </a:r>
                      <a:endParaRPr lang="en-US" sz="1600" b="0">
                        <a:latin typeface="等线" panose="02010600030101010101" charset="-122"/>
                        <a:ea typeface="等线" panose="02010600030101010101" charset="-122"/>
                        <a:cs typeface="Times New Roman" panose="02020603050405020304" charset="0"/>
                      </a:endParaRPr>
                    </a:p>
                    <a:p>
                      <a:pPr indent="0" algn="ctr">
                        <a:buNone/>
                      </a:pPr>
                      <a:r>
                        <a:rPr lang="en-US" sz="1600" b="0">
                          <a:latin typeface="等线" panose="02010600030101010101" charset="-122"/>
                          <a:ea typeface="等线" panose="02010600030101010101" charset="-122"/>
                          <a:cs typeface="Times New Roman" panose="02020603050405020304" charset="0"/>
                        </a:rPr>
                        <a:t>修饰符</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Query</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const</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微软雅黑" panose="020B0503020204020204" charset="-122"/>
                        </a:rPr>
                        <a:t>C++用const关键字表示只读操作，只读操作不修改对象属性值</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356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Update</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默认</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微软雅黑" panose="020B0503020204020204" charset="-122"/>
                        </a:rPr>
                        <a:t>C++类的操作的默认属性，使用const关键字表示只读操作，只读操作不修改对象属性值</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0510">
                <a:tc rowSpan="2">
                  <a:txBody>
                    <a:bodyPr/>
                    <a:lstStyle/>
                    <a:p>
                      <a:pPr indent="0" algn="ctr">
                        <a:buNone/>
                      </a:pPr>
                      <a:r>
                        <a:rPr lang="en-US" sz="1600" b="0">
                          <a:latin typeface="等线" panose="02010600030101010101" charset="-122"/>
                          <a:ea typeface="等线" panose="02010600030101010101" charset="-122"/>
                          <a:cs typeface="Times New Roman" panose="02020603050405020304" charset="0"/>
                        </a:rPr>
                        <a:t>参数</a:t>
                      </a:r>
                      <a:endParaRPr lang="en-US" sz="1600" b="0">
                        <a:latin typeface="等线" panose="02010600030101010101" charset="-122"/>
                        <a:ea typeface="等线" panose="02010600030101010101" charset="-122"/>
                        <a:cs typeface="Times New Roman" panose="02020603050405020304" charset="0"/>
                      </a:endParaRPr>
                    </a:p>
                    <a:p>
                      <a:pPr indent="0" algn="ctr">
                        <a:buNone/>
                      </a:pPr>
                      <a:r>
                        <a:rPr lang="en-US" sz="1600" b="0">
                          <a:latin typeface="等线" panose="02010600030101010101" charset="-122"/>
                          <a:ea typeface="等线" panose="02010600030101010101" charset="-122"/>
                          <a:cs typeface="Times New Roman" panose="02020603050405020304" charset="0"/>
                        </a:rPr>
                        <a:t>修饰符</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in</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const</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Times New Roman" panose="02020603050405020304" charset="0"/>
                        </a:rPr>
                        <a:t>不允许在方法中修改参数的值或状态</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600" b="0">
                          <a:latin typeface="等线" panose="02010600030101010101" charset="-122"/>
                          <a:ea typeface="等线" panose="02010600030101010101" charset="-122"/>
                          <a:cs typeface="微软雅黑" panose="020B0503020204020204" charset="-122"/>
                        </a:rPr>
                        <a:t>out或inout</a:t>
                      </a:r>
                      <a:endParaRPr lang="en-US" altLang="en-US" sz="1600" b="0">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等线" panose="02010600030101010101" charset="-122"/>
                          <a:ea typeface="等线" panose="02010600030101010101" charset="-122"/>
                          <a:cs typeface="Times New Roman" panose="02020603050405020304" charset="0"/>
                        </a:rPr>
                        <a:t>const &amp;</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等线" panose="02010600030101010101" charset="-122"/>
                          <a:ea typeface="等线" panose="02010600030101010101" charset="-122"/>
                          <a:cs typeface="Times New Roman" panose="02020603050405020304" charset="0"/>
                        </a:rPr>
                        <a:t>允许在方法中对参数作任何操作</a:t>
                      </a:r>
                      <a:endParaRPr lang="en-US" altLang="en-US" sz="1600" b="0">
                        <a:latin typeface="等线" panose="02010600030101010101" charset="-122"/>
                        <a:ea typeface="等线" panose="0201060003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可以把类作用域方法（静态成员函数）看成是为类（类的对象集合）提供的服务，而不是专门为这个类的某个实例提供的服务。因此，这些方法并不与特定的对象相联系，当然也不能直接访问该类的任何实例和具有实例作用域的方法。</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UML类中使用斜体方法名或abstract关键字表示抽象类，C++类则使用纯虚函数或将构造函数定义成保护或私有可见性的方法定义抽象类。</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二者在表示方法上略有不同，但二者的含义是相同的。如果UML抽象类中不包含抽象方法，那么映射时应将对应的C++类的构造函数的可见性置为保护或私有。这样，将会使得这个类因不能实例化而变成抽象类。</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将UML类中的抽象操作映射到C++类时，可使用带有virtual关键字的纯虚函数表示，纯虚函数的语法形式表示为：virtual 类型名 方法名([参数表])=0。在这一点上，二者的表示法和语义也是相同的。其共同特征是：基类中都没有给出相应的实现，其实现被推迟到它的某个派生类。包含抽象操作的类本身就是抽象类，它不能被实例化。</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另外，UML类中某些方法的特性中可能会出现query或update关键字。</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特性query的含义是该方法的执行不会修改该对象的任何属性值，即它对对象属性的访问时只读的。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与此相对的是，特性update表明该方法可以修改对象中的属性值，即它可以对对象中的属性进行读写访问。</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C++类操作的默认特性是读写的，类操作的query特性可以用带有const关键字的成员函数表示。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类中被声明为const的成员函数，只能对对象中的数据成员进行只读访问而不进行写访问。任何不带有const关键字的成员函数被看成是需要修改对象数据成员的函数，而且编译程序不允许为一个const对象调用这个函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果仅仅在类头中将一个函数声明为const，那么就不能保证成员函数也是这样定义的，所以编译程序迫使程序人员在定义函数时要重申const说明。为确保函数的只读特性，在const函数中，任何一个修改成员变量值的语句或非const成员函数的调用都会触发一个编译错误，以保证函数对对象状态的保护作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在UML类中，每个方法可带有若干个形式参数，每个参数的语法形式如下: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参数类别 形式参数名：类型[ = 默认值]；</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参数类别的取值可以包括{in，out，inout}三个选项，用于表示参数的可修改性语义。参数类别取值为in时，表示在方法内只能对这个参数进行读访问，而不能进行写访问；当参数类别为out时，表明该参数为输出参数，在方法体内可调用参数对象的写访问；当类别为inout时，表明方法体内可对参数它进行任何访问。</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第9章 UML模型与程序设计</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软件开发过程中，在完成了软件建模之后，接下来的工作就是将这些模型转换成具体的程序设计语言代码。常见的做法是，使用建模软件中的“正向工程”功能将模型中的结构模型转换成相应的应用程序框架代码，程序设计人员可以此框架代码为基础，添加模型中尚未实现的细节，完成系统的程序设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在C++中，可用关键字const限定函数参数的可修改性。如果函数中出现了对const类型的参数进行写操作语句，那么编译程序会给出一个出错信息。</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造函数和析构函数是两种特殊方法。程序在创建对象时会自动调用构造函数，以便完成对象的初始化工作。在C++中，构造函数名必须与类名相同，它没有返回值。析构函数也用类的名做函数名，只不过前面加一个特殊符号“~”以便和构造函数区分开。它不带任何参数，也没有返回值，其目的是用来为对象做一些清除性的工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在映射时，如果在UML类中没有用衍型«constructor»和«destructor»修饰方法，那么一般应自动生成默认的构造函数和析构函数。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在C++中，复制构造函数采用相同类型的对象引用作为它的参数，它可用来从现有的对象创建新的对象。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当用传值方式传递或返回一个对象时，编译程序就自动调用该复制函数。如果UML类涉及指针的管理，那么为保证对指针进行正确的操作，同时还应自动生成复制构造函数及进行“=”操作符重载。</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当UML类中存在抽象方法，即相应的C++类包含虚函数时，那么在映射时应自动生成虚析构函数而不是默认的析构函数。当UML类中包含子类时，父类映射所得的C++类的析构函数也应为虚析构函数，虚析构函数的目的是保证正确地清除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因此，在把UML类映射为C++类时，一般应遵循如下映射规则。</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（1）类、属性和方法的映射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根据类图中定义的类名、属性及方法定义类。包括类的定义和类的实现。了定义存放在头文件中，类实现存放在.cpp文件中。</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（2）可见性的映射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将UML类中用+、-与#修饰的属性或方法分别映射成带有public, private与protected等关键字数据成员或成员函数。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（3）作用域映射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将UML类中的具有类作用域的属性或方法分别映射成带有static关键字的静态数据或函数成员。</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（4）构造函数和析构函数</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在C++类中添加默认构造函数和析构函数。</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（5）抽象方法映射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将UML类中的抽象方法（方法名为斜体或后面带有abstract关键字）映射成纯虚函数。 </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（6）设置成员函数的只读属性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将UML类中query特性为真的方法映射成带有const关键字的方法，同时将UML类方法形式参数带有的{in,out,inout}中的具体选项映射成对应的C++类成员函数的形式参数。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设UML类中某个参数的数据类型为T，则其具体映射方法如下：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① 若参数的类别为in，则应将该参数类型映射为const T &amp;;</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② 若参数的类别为out或inout，则可将该参数类型映射为T &amp;;</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（7）带有泛化关系的UML类的映射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若映射的UML类之间存在泛化关系，则将相应C++类的析构函数设置成虚函数。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（8）抽象类的映射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若UML类是一个抽象类，则构造函数的可见性将被映射为保护的（protected）。</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421765"/>
            <a:ext cx="7886700" cy="475551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图9-2中的类图中包含了文档CGraphicDocument、图形元素CGraph Element、直线Cline和圆CCircle等四个类，还包含了两个继承和一个关联关系。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157"/>
          <p:cNvPicPr>
            <a:picLocks noChangeAspect="1" noChangeArrowheads="1"/>
          </p:cNvPicPr>
          <p:nvPr/>
        </p:nvPicPr>
        <p:blipFill>
          <a:blip r:embed="rId4" cstate="print">
            <a:extLst>
              <a:ext uri="{28A0092B-C50C-407E-A947-70E740481C1C}">
                <a14:useLocalDpi xmlns:a14="http://schemas.microsoft.com/office/drawing/2010/main" val="0"/>
              </a:ext>
            </a:extLst>
          </a:blip>
          <a:srcRect t="3713"/>
          <a:stretch>
            <a:fillRect/>
          </a:stretch>
        </p:blipFill>
        <p:spPr>
          <a:xfrm>
            <a:off x="2073275" y="2889885"/>
            <a:ext cx="4998085" cy="3112135"/>
          </a:xfrm>
          <a:prstGeom prst="rect">
            <a:avLst/>
          </a:prstGeom>
          <a:noFill/>
          <a:ln>
            <a:noFill/>
          </a:ln>
        </p:spPr>
      </p:pic>
      <p:sp>
        <p:nvSpPr>
          <p:cNvPr id="5" name="文本框 4"/>
          <p:cNvSpPr txBox="1"/>
          <p:nvPr>
            <p:custDataLst>
              <p:tags r:id="rId5"/>
            </p:custDataLst>
          </p:nvPr>
        </p:nvSpPr>
        <p:spPr>
          <a:xfrm>
            <a:off x="3246120" y="6177280"/>
            <a:ext cx="2540000" cy="337185"/>
          </a:xfrm>
          <a:prstGeom prst="rect">
            <a:avLst/>
          </a:prstGeom>
          <a:noFill/>
        </p:spPr>
        <p:txBody>
          <a:bodyPr wrap="square" rtlCol="0" anchor="t">
            <a:spAutoFit/>
          </a:bodyPr>
          <a:lstStyle/>
          <a:p>
            <a:r>
              <a:rPr lang="zh-CN" altLang="en-US" sz="1600" b="1">
                <a:solidFill>
                  <a:schemeClr val="dk1"/>
                </a:solidFill>
                <a:latin typeface="等线" panose="02010600030101010101" charset="-122"/>
                <a:ea typeface="等线" panose="02010600030101010101" charset="-122"/>
                <a:cs typeface="微软雅黑" panose="020B0503020204020204" charset="-122"/>
              </a:rPr>
              <a:t>图9-2 图形文档结构类</a:t>
            </a:r>
            <a:endParaRPr lang="zh-CN" altLang="en-US" sz="1600" b="1">
              <a:solidFill>
                <a:schemeClr val="dk1"/>
              </a:solidFill>
              <a:latin typeface="等线" panose="02010600030101010101" charset="-122"/>
              <a:ea typeface="等线" panose="02010600030101010101" charset="-122"/>
              <a:cs typeface="微软雅黑" panose="020B0503020204020204" charset="-122"/>
            </a:endParaRPr>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
        <p:nvSpPr>
          <p:cNvPr id="11" name="日期占位符 10"/>
          <p:cNvSpPr>
            <a:spLocks noGrp="1"/>
          </p:cNvSpPr>
          <p:nvPr>
            <p:ph type="dt" sz="half" idx="10"/>
          </p:nvPr>
        </p:nvSpPr>
        <p:spPr/>
        <p:txBody>
          <a:bodyPr/>
          <a:p>
            <a:r>
              <a:rPr lang="zh-CN" altLang="en-US" smtClean="0"/>
              <a:t>2022年7月</a:t>
            </a:r>
            <a:endParaRPr lang="zh-CN" altLang="en-US"/>
          </a:p>
        </p:txBody>
      </p:sp>
      <p:sp>
        <p:nvSpPr>
          <p:cNvPr id="12" name="灯片编号占位符 11"/>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4294967295"/>
            <p:custDataLst>
              <p:tags r:id="rId3"/>
            </p:custDataLst>
          </p:nvPr>
        </p:nvSpPr>
        <p:spPr>
          <a:xfrm>
            <a:off x="447040" y="497205"/>
            <a:ext cx="7886700" cy="83248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按照上述规则，从这个类图生成的C++程序代码如下。</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graphicFrame>
        <p:nvGraphicFramePr>
          <p:cNvPr id="4" name="表格 3"/>
          <p:cNvGraphicFramePr/>
          <p:nvPr>
            <p:custDataLst>
              <p:tags r:id="rId4"/>
            </p:custDataLst>
          </p:nvPr>
        </p:nvGraphicFramePr>
        <p:xfrm>
          <a:off x="163830" y="1122045"/>
          <a:ext cx="8980170" cy="5154295"/>
        </p:xfrm>
        <a:graphic>
          <a:graphicData uri="http://schemas.openxmlformats.org/drawingml/2006/table">
            <a:tbl>
              <a:tblPr firstRow="1" bandRow="1">
                <a:tableStyleId>{5940675A-B579-460E-94D1-54222C63F5DA}</a:tableStyleId>
              </a:tblPr>
              <a:tblGrid>
                <a:gridCol w="4217670"/>
                <a:gridCol w="4762500"/>
              </a:tblGrid>
              <a:tr h="567690">
                <a:tc gridSpan="2">
                  <a:txBody>
                    <a:bodyPr/>
                    <a:lstStyle/>
                    <a:p>
                      <a:pPr indent="0">
                        <a:lnSpc>
                          <a:spcPct val="150000"/>
                        </a:lnSpc>
                        <a:buNone/>
                      </a:pPr>
                      <a:r>
                        <a:rPr lang="en-US" sz="2000" b="1">
                          <a:latin typeface="等线" panose="02010600030101010101" charset="-122"/>
                          <a:ea typeface="等线" panose="02010600030101010101" charset="-122"/>
                          <a:cs typeface="微软雅黑" panose="020B0503020204020204" charset="-122"/>
                        </a:rPr>
                        <a:t>1） CGraphicDocument类的定义与实现</a:t>
                      </a:r>
                      <a:endParaRPr lang="en-US" altLang="zh-CN" sz="1800" b="1">
                        <a:latin typeface="等线" panose="02010600030101010101" charset="-122"/>
                        <a:ea typeface="等线" panose="02010600030101010101" charset="-122"/>
                        <a:cs typeface="Times New Roman" panose="02020603050405020304" charset="0"/>
                      </a:endParaRPr>
                    </a:p>
                  </a:txBody>
                  <a:tcPr marL="68580" marR="68580" marT="0" marB="0">
                    <a:lnL>
                      <a:noFill/>
                    </a:lnL>
                    <a:lnR cap="flat">
                      <a:noFill/>
                    </a:lnR>
                    <a:lnT cap="flat">
                      <a:noFill/>
                    </a:lnT>
                    <a:lnB cap="flat">
                      <a:noFill/>
                    </a:lnB>
                    <a:lnTlToBr>
                      <a:noFill/>
                    </a:lnTlToBr>
                    <a:lnBlToTr>
                      <a:noFill/>
                    </a:lnBlToTr>
                    <a:noFill/>
                  </a:tcPr>
                </a:tc>
                <a:tc hMerge="1">
                  <a:tcPr marL="68580" marR="68580" marT="0" marB="0">
                    <a:lnL>
                      <a:noFill/>
                    </a:lnL>
                    <a:lnR cap="flat">
                      <a:noFill/>
                    </a:lnR>
                    <a:lnT cap="flat">
                      <a:noFill/>
                    </a:lnT>
                    <a:lnB cap="flat">
                      <a:noFill/>
                    </a:lnB>
                    <a:lnTlToBr>
                      <a:noFill/>
                    </a:lnTlToBr>
                    <a:lnBlToTr>
                      <a:noFill/>
                    </a:lnBlToTr>
                    <a:noFill/>
                  </a:tcPr>
                </a:tc>
              </a:tr>
              <a:tr h="4586605">
                <a:tc>
                  <a:txBody>
                    <a:bodyPr/>
                    <a:lstStyle/>
                    <a:p>
                      <a:pPr indent="0">
                        <a:lnSpc>
                          <a:spcPct val="150000"/>
                        </a:lnSpc>
                        <a:buNone/>
                      </a:pPr>
                      <a:r>
                        <a:rPr lang="en-US" sz="1800" b="0">
                          <a:latin typeface="等线" panose="02010600030101010101" charset="-122"/>
                          <a:ea typeface="等线" panose="02010600030101010101" charset="-122"/>
                          <a:cs typeface="Times New Roman" panose="02020603050405020304" charset="0"/>
                        </a:rPr>
                        <a:t>// CGraphicDocument.h</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#include "CGraphElement.h"</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class CGraphicDocument</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public:</a:t>
                      </a:r>
                      <a:endParaRPr lang="en-US" sz="1800" b="0">
                        <a:latin typeface="等线" panose="02010600030101010101" charset="-122"/>
                        <a:ea typeface="等线" panose="02010600030101010101" charset="-122"/>
                        <a:cs typeface="Times New Roman" panose="02020603050405020304" charset="0"/>
                      </a:endParaRPr>
                    </a:p>
                    <a:p>
                      <a:pPr lvl="1" indent="0">
                        <a:lnSpc>
                          <a:spcPct val="150000"/>
                        </a:lnSpc>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CGraphicDocument();</a:t>
                      </a:r>
                      <a:endParaRPr lang="en-US" sz="1800" b="0">
                        <a:latin typeface="等线" panose="02010600030101010101" charset="-122"/>
                        <a:ea typeface="等线" panose="02010600030101010101" charset="-122"/>
                        <a:cs typeface="Times New Roman" panose="02020603050405020304" charset="0"/>
                      </a:endParaRPr>
                    </a:p>
                    <a:p>
                      <a:pPr lvl="1" indent="0">
                        <a:lnSpc>
                          <a:spcPct val="150000"/>
                        </a:lnSpc>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virtual ~CGraphicDocument();</a:t>
                      </a:r>
                      <a:endParaRPr lang="en-US" sz="1800" b="0">
                        <a:latin typeface="等线" panose="02010600030101010101" charset="-122"/>
                        <a:ea typeface="等线" panose="02010600030101010101" charset="-122"/>
                        <a:cs typeface="Times New Roman" panose="02020603050405020304" charset="0"/>
                      </a:endParaRPr>
                    </a:p>
                    <a:p>
                      <a:pPr lvl="1" indent="0">
                        <a:lnSpc>
                          <a:spcPct val="150000"/>
                        </a:lnSpc>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void Save(CArchive ar);</a:t>
                      </a:r>
                      <a:endParaRPr lang="en-US" sz="1800" b="0">
                        <a:latin typeface="等线" panose="02010600030101010101" charset="-122"/>
                        <a:ea typeface="等线" panose="02010600030101010101" charset="-122"/>
                        <a:cs typeface="Times New Roman" panose="02020603050405020304" charset="0"/>
                      </a:endParaRPr>
                    </a:p>
                    <a:p>
                      <a:pPr lvl="1" indent="0">
                        <a:lnSpc>
                          <a:spcPct val="150000"/>
                        </a:lnSpc>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void Add(CAgrphicElement &amp; e);</a:t>
                      </a:r>
                      <a:endParaRPr lang="en-US" sz="1800" b="0">
                        <a:latin typeface="等线" panose="02010600030101010101" charset="-122"/>
                        <a:ea typeface="等线" panose="02010600030101010101" charset="-122"/>
                        <a:cs typeface="Times New Roman" panose="02020603050405020304" charset="0"/>
                      </a:endParaRPr>
                    </a:p>
                    <a:p>
                      <a:pPr lvl="1" indent="0">
                        <a:lnSpc>
                          <a:spcPct val="150000"/>
                        </a:lnSpc>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CGraphElement *m_CGraphElement;</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a:t>
                      </a:r>
                      <a:endParaRPr lang="en-US" alt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a:noFill/>
                    </a:lnR>
                    <a:lnT cap="flat">
                      <a:noFill/>
                    </a:lnT>
                    <a:lnB cap="flat">
                      <a:noFill/>
                    </a:lnB>
                    <a:lnTlToBr>
                      <a:noFill/>
                    </a:lnTlToBr>
                    <a:lnBlToTr>
                      <a:noFill/>
                    </a:lnBlToTr>
                    <a:noFill/>
                  </a:tcPr>
                </a:tc>
                <a:tc>
                  <a:txBody>
                    <a:bodyPr/>
                    <a:lstStyle/>
                    <a:p>
                      <a:pPr indent="0">
                        <a:lnSpc>
                          <a:spcPct val="150000"/>
                        </a:lnSpc>
                        <a:buNone/>
                      </a:pPr>
                      <a:r>
                        <a:rPr lang="en-US" sz="1800" b="0">
                          <a:latin typeface="等线" panose="02010600030101010101" charset="-122"/>
                          <a:ea typeface="等线" panose="02010600030101010101" charset="-122"/>
                          <a:cs typeface="Times New Roman" panose="02020603050405020304" charset="0"/>
                        </a:rPr>
                        <a:t>// CGraphicDocument.cpp</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#include "CGraphicDocument.h"</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CGraphicDocument::CGraphicDocument(){}</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CGraphicDocument::~CGraphicDocument(){}</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void CGraphicDocument::Save(CArchive ar)</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lnSpc>
                          <a:spcPct val="150000"/>
                        </a:lnSpc>
                        <a:buNone/>
                      </a:pPr>
                      <a:r>
                        <a:rPr lang="en-US" sz="1800" b="0">
                          <a:latin typeface="等线" panose="02010600030101010101" charset="-122"/>
                          <a:ea typeface="等线" panose="02010600030101010101" charset="-122"/>
                          <a:cs typeface="Times New Roman" panose="02020603050405020304" charset="0"/>
                        </a:rPr>
                        <a:t>void CGraphicDocument::Add(CGraphElement &amp; e){}</a:t>
                      </a:r>
                      <a:endParaRPr lang="en-US" alt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cap="flat">
                      <a:noFill/>
                    </a:lnR>
                    <a:lnT cap="flat">
                      <a:noFill/>
                    </a:lnT>
                    <a:lnB cap="flat">
                      <a:noFill/>
                    </a:lnB>
                    <a:lnTlToBr>
                      <a:noFill/>
                    </a:lnTlToBr>
                    <a:lnBlToTr>
                      <a:noFill/>
                    </a:lnBlToTr>
                    <a:noFill/>
                  </a:tcPr>
                </a:tc>
              </a:tr>
            </a:tbl>
          </a:graphicData>
        </a:graphic>
      </p:graphicFrame>
      <p:sp>
        <p:nvSpPr>
          <p:cNvPr id="6" name="页脚占位符 5"/>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4" name="表格 3"/>
          <p:cNvGraphicFramePr/>
          <p:nvPr>
            <p:custDataLst>
              <p:tags r:id="rId3"/>
            </p:custDataLst>
          </p:nvPr>
        </p:nvGraphicFramePr>
        <p:xfrm>
          <a:off x="688340" y="776605"/>
          <a:ext cx="8007350" cy="5709920"/>
        </p:xfrm>
        <a:graphic>
          <a:graphicData uri="http://schemas.openxmlformats.org/drawingml/2006/table">
            <a:tbl>
              <a:tblPr firstRow="1" bandRow="1">
                <a:tableStyleId>{5940675A-B579-460E-94D1-54222C63F5DA}</a:tableStyleId>
              </a:tblPr>
              <a:tblGrid>
                <a:gridCol w="3998595"/>
                <a:gridCol w="4008755"/>
              </a:tblGrid>
              <a:tr h="713740">
                <a:tc gridSpan="2">
                  <a:txBody>
                    <a:bodyPr/>
                    <a:lstStyle/>
                    <a:p>
                      <a:pPr indent="0">
                        <a:buNone/>
                      </a:pPr>
                      <a:r>
                        <a:rPr lang="en-US" sz="2000" b="1">
                          <a:latin typeface="等线" panose="02010600030101010101" charset="-122"/>
                          <a:ea typeface="等线" panose="02010600030101010101" charset="-122"/>
                          <a:cs typeface="微软雅黑" panose="020B0503020204020204" charset="-122"/>
                        </a:rPr>
                        <a:t>2） CGraphElement类的定义与实现</a:t>
                      </a:r>
                      <a:endParaRPr lang="en-US" sz="2000" b="1">
                        <a:latin typeface="等线" panose="02010600030101010101" charset="-122"/>
                        <a:ea typeface="等线" panose="02010600030101010101" charset="-122"/>
                        <a:cs typeface="微软雅黑" panose="020B0503020204020204" charset="-122"/>
                      </a:endParaRPr>
                    </a:p>
                    <a:p>
                      <a:pPr indent="0">
                        <a:buNone/>
                      </a:pPr>
                      <a:r>
                        <a:rPr lang="en-US" altLang="zh-CN" sz="1800">
                          <a:latin typeface="等线" panose="02010600030101010101" charset="-122"/>
                          <a:ea typeface="等线" panose="02010600030101010101" charset="-122"/>
                        </a:rPr>
                        <a:t> </a:t>
                      </a:r>
                      <a:endParaRPr 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cap="flat">
                      <a:noFill/>
                    </a:lnR>
                    <a:lnT cap="flat">
                      <a:noFill/>
                    </a:lnT>
                    <a:lnB cap="flat">
                      <a:noFill/>
                    </a:lnB>
                    <a:lnTlToBr>
                      <a:noFill/>
                    </a:lnTlToBr>
                    <a:lnBlToTr>
                      <a:noFill/>
                    </a:lnBlToTr>
                    <a:noFill/>
                  </a:tcPr>
                </a:tc>
                <a:tc hMerge="1">
                  <a:tcPr marL="68580" marR="68580" marT="0" marB="0">
                    <a:lnL>
                      <a:noFill/>
                    </a:lnL>
                    <a:lnR cap="flat">
                      <a:noFill/>
                    </a:lnR>
                    <a:lnT cap="flat">
                      <a:noFill/>
                    </a:lnT>
                    <a:lnB cap="flat">
                      <a:noFill/>
                    </a:lnB>
                    <a:lnTlToBr>
                      <a:noFill/>
                    </a:lnTlToBr>
                    <a:lnBlToTr>
                      <a:noFill/>
                    </a:lnBlToTr>
                    <a:noFill/>
                  </a:tcPr>
                </a:tc>
              </a:tr>
              <a:tr h="4996180">
                <a:tc>
                  <a:txBody>
                    <a:bodyPr/>
                    <a:lstStyle/>
                    <a:p>
                      <a:pPr indent="0">
                        <a:buNone/>
                      </a:pPr>
                      <a:r>
                        <a:rPr lang="en-US" sz="1800" b="0">
                          <a:latin typeface="等线" panose="02010600030101010101" charset="-122"/>
                          <a:ea typeface="等线" panose="02010600030101010101" charset="-122"/>
                          <a:cs typeface="Times New Roman" panose="02020603050405020304" charset="0"/>
                        </a:rPr>
                        <a:t>// CGraphElement.h</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class CGraphElement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public:</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CGraphElement();</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virtual ~CGraphElement();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protected:</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int LineStyle,int LineWidth;</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COLORREF LineColor;</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void Draw(CDC* pDC);</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void Shift(int dx, int dy);</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void Rotate(double Alpha);</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a:noFill/>
                    </a:lnR>
                    <a:lnT cap="flat">
                      <a:noFill/>
                    </a:lnT>
                    <a:lnB cap="flat">
                      <a:noFill/>
                    </a:lnB>
                    <a:lnTlToBr>
                      <a:noFill/>
                    </a:lnTlToBr>
                    <a:lnBlToTr>
                      <a:noFill/>
                    </a:lnBlToTr>
                    <a:noFill/>
                  </a:tcPr>
                </a:tc>
                <a:tc>
                  <a:txBody>
                    <a:bodyPr/>
                    <a:lstStyle/>
                    <a:p>
                      <a:pPr indent="0">
                        <a:buNone/>
                      </a:pPr>
                      <a:r>
                        <a:rPr lang="en-US" sz="1800">
                          <a:latin typeface="等线" panose="02010600030101010101" charset="-122"/>
                          <a:ea typeface="等线" panose="02010600030101010101" charset="-122"/>
                          <a:cs typeface="Times New Roman" panose="02020603050405020304" charset="0"/>
                          <a:sym typeface="+mn-ea"/>
                        </a:rPr>
                        <a:t>// CGraphElement.cpp</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#include "CGraphElement.h"</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CGraphElement::CGraphElement(){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CGraphElement::~CGraphElement(){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void CGraphElement::Draw(CDC* pDC){</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void CGraphElement::Shift(int dx, int dy){</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void CGraphElement::Rotate(double Alpha){</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cap="flat">
                      <a:noFill/>
                    </a:lnR>
                    <a:lnT cap="flat">
                      <a:noFill/>
                    </a:lnT>
                    <a:lnB cap="flat">
                      <a:noFill/>
                    </a:lnB>
                    <a:lnTlToBr>
                      <a:noFill/>
                    </a:lnTlToBr>
                    <a:lnBlToTr>
                      <a:noFill/>
                    </a:lnBlToTr>
                    <a:noFill/>
                  </a:tcPr>
                </a:tc>
              </a:tr>
            </a:tbl>
          </a:graphicData>
        </a:graphic>
      </p:graphicFrame>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
        <p:nvSpPr>
          <p:cNvPr id="8" name="日期占位符 7"/>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第9章 UML模型与程序设计</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目前，大多数UML建模软件，还不能将所有的模型元素以自动化的方式转换成程序代码，普遍能够自动转换的可能仅有类图模型。尽管如此，各种模型中的模型元素与应用程序之间仍然存在着千丝万缕的联系。使用UML模型建模一个软件，可以为开发人员生成一个较为完善的程序代码框架。同时，UML中的各种图形化模型也为开发人员设计和实现目标系统提供了直观且无二义性的支持作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4" name="表格 3"/>
          <p:cNvGraphicFramePr/>
          <p:nvPr>
            <p:custDataLst>
              <p:tags r:id="rId3"/>
            </p:custDataLst>
          </p:nvPr>
        </p:nvGraphicFramePr>
        <p:xfrm>
          <a:off x="688340" y="956310"/>
          <a:ext cx="8007350" cy="4827905"/>
        </p:xfrm>
        <a:graphic>
          <a:graphicData uri="http://schemas.openxmlformats.org/drawingml/2006/table">
            <a:tbl>
              <a:tblPr firstRow="1" bandRow="1">
                <a:tableStyleId>{5940675A-B579-460E-94D1-54222C63F5DA}</a:tableStyleId>
              </a:tblPr>
              <a:tblGrid>
                <a:gridCol w="3998595"/>
                <a:gridCol w="4008755"/>
              </a:tblGrid>
              <a:tr h="499110">
                <a:tc>
                  <a:txBody>
                    <a:bodyPr/>
                    <a:lstStyle/>
                    <a:p>
                      <a:pPr indent="0">
                        <a:buNone/>
                      </a:pPr>
                      <a:r>
                        <a:rPr lang="en-US" sz="2000" b="1">
                          <a:latin typeface="等线" panose="02010600030101010101" charset="-122"/>
                          <a:ea typeface="等线" panose="02010600030101010101" charset="-122"/>
                          <a:cs typeface="微软雅黑" panose="020B0503020204020204" charset="-122"/>
                        </a:rPr>
                        <a:t>3） CCircle类的定义与实现</a:t>
                      </a:r>
                      <a:endParaRPr lang="en-US" sz="2000" b="1">
                        <a:latin typeface="等线" panose="02010600030101010101" charset="-122"/>
                        <a:ea typeface="等线" panose="02010600030101010101" charset="-122"/>
                        <a:cs typeface="微软雅黑" panose="020B0503020204020204" charset="-122"/>
                      </a:endParaRPr>
                    </a:p>
                  </a:txBody>
                  <a:tcPr marL="68580" marR="68580" marT="0" marB="0">
                    <a:lnL>
                      <a:noFill/>
                    </a:lnL>
                    <a:lnR>
                      <a:noFill/>
                    </a:lnR>
                    <a:lnT cap="flat">
                      <a:noFill/>
                    </a:lnT>
                    <a:lnB cap="flat">
                      <a:noFill/>
                    </a:lnB>
                    <a:lnTlToBr>
                      <a:noFill/>
                    </a:lnTlToBr>
                    <a:lnBlToTr>
                      <a:noFill/>
                    </a:lnBlToTr>
                    <a:noFill/>
                  </a:tcPr>
                </a:tc>
                <a:tc>
                  <a:txBody>
                    <a:bodyPr/>
                    <a:lstStyle/>
                    <a:p>
                      <a:pPr indent="0">
                        <a:buNone/>
                      </a:pPr>
                      <a:r>
                        <a:rPr lang="en-US" sz="1400" b="0">
                          <a:latin typeface="等线" panose="02010600030101010101" charset="-122"/>
                          <a:ea typeface="等线" panose="02010600030101010101" charset="-122"/>
                          <a:cs typeface="Times New Roman" panose="02020603050405020304" charset="0"/>
                        </a:rPr>
                        <a:t> </a:t>
                      </a:r>
                      <a:endParaRPr lang="en-US" altLang="en-US" sz="1400" b="0">
                        <a:latin typeface="等线" panose="02010600030101010101" charset="-122"/>
                        <a:ea typeface="等线" panose="02010600030101010101" charset="-122"/>
                        <a:cs typeface="Times New Roman" panose="02020603050405020304" charset="0"/>
                      </a:endParaRPr>
                    </a:p>
                  </a:txBody>
                  <a:tcPr marL="68580" marR="68580" marT="0" marB="0">
                    <a:lnL>
                      <a:noFill/>
                    </a:lnL>
                    <a:lnR cap="flat">
                      <a:noFill/>
                    </a:lnR>
                    <a:lnT cap="flat">
                      <a:noFill/>
                    </a:lnT>
                    <a:lnB cap="flat">
                      <a:noFill/>
                    </a:lnB>
                    <a:lnTlToBr>
                      <a:noFill/>
                    </a:lnTlToBr>
                    <a:lnBlToTr>
                      <a:noFill/>
                    </a:lnBlToTr>
                    <a:noFill/>
                  </a:tcPr>
                </a:tc>
              </a:tr>
              <a:tr h="4328795">
                <a:tc>
                  <a:txBody>
                    <a:bodyPr/>
                    <a:lstStyle/>
                    <a:p>
                      <a:pPr indent="0">
                        <a:buNone/>
                      </a:pPr>
                      <a:r>
                        <a:rPr lang="en-US" sz="1800" b="0">
                          <a:latin typeface="等线" panose="02010600030101010101" charset="-122"/>
                          <a:ea typeface="等线" panose="02010600030101010101" charset="-122"/>
                          <a:cs typeface="Times New Roman" panose="02020603050405020304" charset="0"/>
                        </a:rPr>
                        <a:t>// CCircle.h</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#include "CGraphElement.h"</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class CCircle : public CGraphElement{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public:</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CCircle();</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virtual ~CCircle();</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void Draw(CDC* pDC);</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void Shift(dx, int dy);</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void Rotate(double alpha);</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private:</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CPoint Center;</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int Radius;</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COLORREF FaceColor;</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int FaceStyle;</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a:noFill/>
                    </a:lnR>
                    <a:lnT cap="flat">
                      <a:noFill/>
                    </a:lnT>
                    <a:lnB cap="flat">
                      <a:noFill/>
                    </a:lnB>
                    <a:lnTlToBr>
                      <a:noFill/>
                    </a:lnTlToBr>
                    <a:lnBlToTr>
                      <a:noFill/>
                    </a:lnBlToTr>
                    <a:noFill/>
                  </a:tcPr>
                </a:tc>
                <a:tc>
                  <a:txBody>
                    <a:bodyPr/>
                    <a:lstStyle/>
                    <a:p>
                      <a:pPr indent="0">
                        <a:buNone/>
                      </a:pPr>
                      <a:r>
                        <a:rPr lang="en-US" sz="1800">
                          <a:latin typeface="等线" panose="02010600030101010101" charset="-122"/>
                          <a:ea typeface="等线" panose="02010600030101010101" charset="-122"/>
                          <a:cs typeface="Times New Roman" panose="02020603050405020304" charset="0"/>
                          <a:sym typeface="+mn-ea"/>
                        </a:rPr>
                        <a:t>// CCircle.cpp</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#include "CGraphElement.h"</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#include "CCircle.h"</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CCircle::CCircle(){</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CCircle::~CCircle(){</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void CCircle::Draw(CDC* pDC){</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void CCircle::Shift(dx, int dy){</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void CCircle::Rotate(double alpha){</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txBody>
                  <a:tcPr marL="68580" marR="68580" marT="0" marB="0">
                    <a:lnL>
                      <a:noFill/>
                    </a:lnL>
                    <a:lnR cap="flat">
                      <a:noFill/>
                    </a:lnR>
                    <a:lnT cap="flat">
                      <a:noFill/>
                    </a:lnT>
                    <a:lnB cap="flat">
                      <a:noFill/>
                    </a:lnB>
                    <a:lnTlToBr>
                      <a:noFill/>
                    </a:lnTlToBr>
                    <a:lnBlToTr>
                      <a:noFill/>
                    </a:lnBlToTr>
                    <a:noFill/>
                  </a:tcPr>
                </a:tc>
              </a:tr>
            </a:tbl>
          </a:graphicData>
        </a:graphic>
      </p:graphicFrame>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
        <p:nvSpPr>
          <p:cNvPr id="8" name="日期占位符 7"/>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4" name="表格 3"/>
          <p:cNvGraphicFramePr/>
          <p:nvPr>
            <p:custDataLst>
              <p:tags r:id="rId3"/>
            </p:custDataLst>
          </p:nvPr>
        </p:nvGraphicFramePr>
        <p:xfrm>
          <a:off x="688340" y="843915"/>
          <a:ext cx="8007350" cy="5642610"/>
        </p:xfrm>
        <a:graphic>
          <a:graphicData uri="http://schemas.openxmlformats.org/drawingml/2006/table">
            <a:tbl>
              <a:tblPr firstRow="1" bandRow="1">
                <a:tableStyleId>{5940675A-B579-460E-94D1-54222C63F5DA}</a:tableStyleId>
              </a:tblPr>
              <a:tblGrid>
                <a:gridCol w="3998595"/>
                <a:gridCol w="4008755"/>
              </a:tblGrid>
              <a:tr h="705485">
                <a:tc gridSpan="2">
                  <a:txBody>
                    <a:bodyPr/>
                    <a:lstStyle/>
                    <a:p>
                      <a:pPr indent="0">
                        <a:buNone/>
                      </a:pPr>
                      <a:r>
                        <a:rPr lang="en-US" sz="2000" b="1">
                          <a:latin typeface="等线" panose="02010600030101010101" charset="-122"/>
                          <a:ea typeface="等线" panose="02010600030101010101" charset="-122"/>
                          <a:cs typeface="微软雅黑" panose="020B0503020204020204" charset="-122"/>
                        </a:rPr>
                        <a:t>4）CLine类的定义与实现</a:t>
                      </a:r>
                      <a:r>
                        <a:rPr lang="en-US" altLang="zh-CN" sz="2000">
                          <a:latin typeface="等线" panose="02010600030101010101" charset="-122"/>
                          <a:ea typeface="等线" panose="02010600030101010101" charset="-122"/>
                        </a:rPr>
                        <a:t> </a:t>
                      </a:r>
                      <a:endParaRPr lang="en-US" altLang="zh-CN" sz="2000" b="0">
                        <a:latin typeface="等线" panose="02010600030101010101" charset="-122"/>
                        <a:ea typeface="等线" panose="02010600030101010101" charset="-122"/>
                        <a:cs typeface="Times New Roman" panose="02020603050405020304" charset="0"/>
                      </a:endParaRPr>
                    </a:p>
                  </a:txBody>
                  <a:tcPr marL="68580" marR="68580" marT="0" marB="0">
                    <a:lnL>
                      <a:noFill/>
                    </a:lnL>
                    <a:lnR cap="flat">
                      <a:noFill/>
                    </a:lnR>
                    <a:lnT cap="flat">
                      <a:noFill/>
                    </a:lnT>
                    <a:lnB cap="flat">
                      <a:noFill/>
                    </a:lnB>
                    <a:lnTlToBr>
                      <a:noFill/>
                    </a:lnTlToBr>
                    <a:lnBlToTr>
                      <a:noFill/>
                    </a:lnBlToTr>
                    <a:noFill/>
                  </a:tcPr>
                </a:tc>
                <a:tc hMerge="1">
                  <a:tcPr marL="68580" marR="68580" marT="0" marB="0">
                    <a:lnL>
                      <a:noFill/>
                    </a:lnL>
                    <a:lnR cap="flat">
                      <a:noFill/>
                    </a:lnR>
                    <a:lnT cap="flat">
                      <a:noFill/>
                    </a:lnT>
                    <a:lnB cap="flat">
                      <a:noFill/>
                    </a:lnB>
                    <a:lnTlToBr>
                      <a:noFill/>
                    </a:lnTlToBr>
                    <a:lnBlToTr>
                      <a:noFill/>
                    </a:lnBlToTr>
                    <a:noFill/>
                  </a:tcPr>
                </a:tc>
              </a:tr>
              <a:tr h="4937125">
                <a:tc>
                  <a:txBody>
                    <a:bodyPr/>
                    <a:lstStyle/>
                    <a:p>
                      <a:pPr indent="0">
                        <a:buNone/>
                      </a:pPr>
                      <a:r>
                        <a:rPr lang="en-US" sz="1800" b="0">
                          <a:latin typeface="等线" panose="02010600030101010101" charset="-122"/>
                          <a:ea typeface="等线" panose="02010600030101010101" charset="-122"/>
                          <a:cs typeface="Times New Roman" panose="02020603050405020304" charset="0"/>
                        </a:rPr>
                        <a:t>// Cline.h</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#include "CGraphElement.h"</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class CLine : public CGraphElement{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public:</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CLine();</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virtual ~CLine();</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void Shift(int dy, int dx);</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void Rotate(double alpha);</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void Draw(CDC* pDC);</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private:</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Times New Roman" panose="02020603050405020304" charset="0"/>
                        </a:rPr>
                        <a:t> CPoint start, end;</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a:noFill/>
                    </a:lnR>
                    <a:lnT cap="flat">
                      <a:noFill/>
                    </a:lnT>
                    <a:lnB cap="flat">
                      <a:noFill/>
                    </a:lnB>
                    <a:lnTlToBr>
                      <a:noFill/>
                    </a:lnTlToBr>
                    <a:lnBlToTr>
                      <a:noFill/>
                    </a:lnBlToTr>
                    <a:noFill/>
                  </a:tcPr>
                </a:tc>
                <a:tc>
                  <a:txBody>
                    <a:bodyPr/>
                    <a:lstStyle/>
                    <a:p>
                      <a:pPr indent="0">
                        <a:buNone/>
                      </a:pPr>
                      <a:r>
                        <a:rPr lang="en-US" sz="1800">
                          <a:latin typeface="等线" panose="02010600030101010101" charset="-122"/>
                          <a:ea typeface="等线" panose="02010600030101010101" charset="-122"/>
                          <a:cs typeface="Times New Roman" panose="02020603050405020304" charset="0"/>
                          <a:sym typeface="+mn-ea"/>
                        </a:rPr>
                        <a:t>//CLine .cpp</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#include "CLine.h"</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CLine::CLine(){</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CLine::~CLine(){</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void CLine::Shift(int dy, int dx){</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void CLine::Rotate(double alpha){</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void CLine::Draw(CDC* pDC){</a:t>
                      </a:r>
                      <a:endParaRPr lang="en-US" sz="1800">
                        <a:latin typeface="等线" panose="02010600030101010101" charset="-122"/>
                        <a:ea typeface="等线" panose="02010600030101010101" charset="-122"/>
                        <a:cs typeface="Times New Roman" panose="02020603050405020304" charset="0"/>
                        <a:sym typeface="+mn-ea"/>
                      </a:endParaRPr>
                    </a:p>
                    <a:p>
                      <a:pPr indent="0">
                        <a:buNone/>
                      </a:pPr>
                      <a:r>
                        <a:rPr lang="en-US" sz="1800">
                          <a:latin typeface="等线" panose="02010600030101010101" charset="-122"/>
                          <a:ea typeface="等线" panose="02010600030101010101" charset="-122"/>
                          <a:cs typeface="Times New Roman" panose="02020603050405020304" charset="0"/>
                          <a:sym typeface="+mn-ea"/>
                        </a:rPr>
                        <a:t>}</a:t>
                      </a:r>
                      <a:endParaRPr lang="en-US" sz="1800">
                        <a:latin typeface="等线" panose="02010600030101010101" charset="-122"/>
                        <a:ea typeface="等线" panose="02010600030101010101" charset="-122"/>
                        <a:cs typeface="Times New Roman" panose="02020603050405020304" charset="0"/>
                        <a:sym typeface="+mn-ea"/>
                      </a:endParaRPr>
                    </a:p>
                  </a:txBody>
                  <a:tcPr marL="68580" marR="68580" marT="0" marB="0">
                    <a:lnL>
                      <a:noFill/>
                    </a:lnL>
                    <a:lnR cap="flat">
                      <a:noFill/>
                    </a:lnR>
                    <a:lnT cap="flat">
                      <a:noFill/>
                    </a:lnT>
                    <a:lnB cap="flat">
                      <a:noFill/>
                    </a:lnB>
                    <a:lnTlToBr>
                      <a:noFill/>
                    </a:lnTlToBr>
                    <a:lnBlToTr>
                      <a:noFill/>
                    </a:lnBlToTr>
                    <a:noFill/>
                  </a:tcPr>
                </a:tc>
              </a:tr>
            </a:tbl>
          </a:graphicData>
        </a:graphic>
      </p:graphicFrame>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
        <p:nvSpPr>
          <p:cNvPr id="8" name="日期占位符 7"/>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9.1.3 属性和方法的映射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sym typeface="+mn-ea"/>
              </a:rPr>
              <a:t>容易看出，这些代码虽然给出了完整的类定义，但却仅仅生成了一系列的空方法，这些空方法的实现则被留给了程序员。这时，模型中关于各种模型元素的描述细节将成为程序员编程的重要依据。</a:t>
            </a:r>
            <a:endParaRPr sz="2000" b="0" dirty="0">
              <a:solidFill>
                <a:schemeClr val="dk1"/>
              </a:solidFill>
              <a:latin typeface="等线" panose="02010600030101010101" charset="-122"/>
              <a:ea typeface="等线" panose="02010600030101010101"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9.2 泛化关系的映射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在面向对象设计方法中，泛化关系用于从一个类中派生出新的类，即向一个泛化类中添加新的信息或对其进行修改而得到新的特化类。</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C++中，与泛化关系对应的机制是继承关系，C++不仅支持继承，而且还支持多继承的设计。继承提供了一种能够促进代码共享、复用和扩展的重要机制。</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9.2 泛化关系的映射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在继承关系中，不仅可以在基类的基础上定义派生类，而且还可以在派生类中添加新的数据成员和函数成员。更重要的是，C++还提供了一种虚函数机制，以便在派生类中覆盖基类中的某些成员函数。C++规定，在派生类中可以重新定义那些在基类中被声明为虚函数的成员函数。</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9.2 泛化关系的映射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4990"/>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在C++中，还定义了公有、私有和保护等多种继承方式，派生类可按公有方式继承基类，也可按私有方式或受保护的方式继承基类。</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1．公有继承（public）</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公有继承的特点是基类的公有成员和保护成员作为派生类的成员时，它们都保持原有的可见性，而基类的私有成员仍然是私有的，不能被这个派生类的子类所访问。</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9.2 泛化关系的映射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2．私有继承（private）</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私有继承的特点是基类的公有成员和保护成员都可以被派生类继承，但它们在派生类中的可见性被定义为私有的，所以它们也不能被这个派生类的子类访问。</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9.2 泛化关系的映射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3．保护继承（protected）</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保护继承的特点是派生类继承基类的所有公有成员和保护成员，并把它们定义为派生类的保护成员，当然可以被它的派生类或友元访问，基类的私有成员仍然是基类私有的。</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在将UML类中的泛化关系映射为C++类中的继承关系时，一般选择</a:t>
            </a:r>
            <a:r>
              <a:rPr sz="2000" dirty="0">
                <a:solidFill>
                  <a:schemeClr val="dk1"/>
                </a:solidFill>
                <a:latin typeface="等线" panose="02010600030101010101" charset="-122"/>
                <a:ea typeface="等线" panose="02010600030101010101" charset="-122"/>
                <a:cs typeface="微软雅黑" panose="020B0503020204020204" charset="-122"/>
                <a:sym typeface="+mn-ea"/>
              </a:rPr>
              <a:t>公有继承</a:t>
            </a:r>
            <a:r>
              <a:rPr sz="2000" b="0" dirty="0">
                <a:solidFill>
                  <a:schemeClr val="dk1"/>
                </a:solidFill>
                <a:latin typeface="等线" panose="02010600030101010101" charset="-122"/>
                <a:ea typeface="等线" panose="02010600030101010101" charset="-122"/>
                <a:cs typeface="微软雅黑" panose="020B0503020204020204" charset="-122"/>
                <a:sym typeface="+mn-ea"/>
              </a:rPr>
              <a:t>。</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9.2 泛化关系的映射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在多继承的情况下，有时会出现重复继承的情况发生，如图9-3中的Graduate Student On Job类（在职研究生）就重复地继承了Person类（人员）的属性，这可能会导致了派生类中属性的冗余。</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158" name="图片 1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995170" y="3426460"/>
            <a:ext cx="5034280" cy="2669540"/>
          </a:xfrm>
          <a:prstGeom prst="rect">
            <a:avLst/>
          </a:prstGeom>
          <a:noFill/>
          <a:ln>
            <a:noFill/>
          </a:ln>
        </p:spPr>
      </p:pic>
      <p:sp>
        <p:nvSpPr>
          <p:cNvPr id="5" name="文本框 4"/>
          <p:cNvSpPr txBox="1"/>
          <p:nvPr>
            <p:custDataLst>
              <p:tags r:id="rId5"/>
            </p:custDataLst>
          </p:nvPr>
        </p:nvSpPr>
        <p:spPr>
          <a:xfrm>
            <a:off x="3242310" y="6269355"/>
            <a:ext cx="2934335" cy="337185"/>
          </a:xfrm>
          <a:prstGeom prst="rect">
            <a:avLst/>
          </a:prstGeom>
          <a:noFill/>
        </p:spPr>
        <p:txBody>
          <a:bodyPr wrap="square" rtlCol="0" anchor="t">
            <a:spAutoFit/>
          </a:bodyPr>
          <a:lstStyle/>
          <a:p>
            <a:pPr algn="ctr"/>
            <a:r>
              <a:rPr lang="zh-CN" altLang="en-US" sz="1600" b="1">
                <a:solidFill>
                  <a:schemeClr val="dk1"/>
                </a:solidFill>
                <a:latin typeface="等线" panose="02010600030101010101" charset="-122"/>
                <a:ea typeface="等线" panose="02010600030101010101" charset="-122"/>
                <a:cs typeface="微软雅黑" panose="020B0503020204020204" charset="-122"/>
              </a:rPr>
              <a:t>图9-3 多继承中的重复继承</a:t>
            </a:r>
            <a:endParaRPr lang="zh-CN" altLang="en-US" sz="1600" b="1">
              <a:solidFill>
                <a:schemeClr val="dk1"/>
              </a:solidFill>
              <a:latin typeface="等线" panose="02010600030101010101" charset="-122"/>
              <a:ea typeface="等线" panose="02010600030101010101" charset="-122"/>
              <a:cs typeface="微软雅黑" panose="020B0503020204020204" charset="-122"/>
            </a:endParaRPr>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9.2 泛化关系的映射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C++定义了一种被称为</a:t>
            </a:r>
            <a:r>
              <a:rPr sz="2000" dirty="0">
                <a:solidFill>
                  <a:schemeClr val="dk1"/>
                </a:solidFill>
                <a:latin typeface="等线" panose="02010600030101010101" charset="-122"/>
                <a:ea typeface="等线" panose="02010600030101010101" charset="-122"/>
                <a:cs typeface="微软雅黑" panose="020B0503020204020204" charset="-122"/>
                <a:sym typeface="+mn-ea"/>
              </a:rPr>
              <a:t>虚继承</a:t>
            </a:r>
            <a:r>
              <a:rPr sz="2000" b="0" dirty="0">
                <a:solidFill>
                  <a:schemeClr val="dk1"/>
                </a:solidFill>
                <a:latin typeface="等线" panose="02010600030101010101" charset="-122"/>
                <a:ea typeface="等线" panose="02010600030101010101" charset="-122"/>
                <a:cs typeface="微软雅黑" panose="020B0503020204020204" charset="-122"/>
                <a:sym typeface="+mn-ea"/>
              </a:rPr>
              <a:t>的方式来解决这个问题。当使用虚继承时，不论从派生类到其超类有几条继承路径，派生类都将仅一次性地继承其虚基类的属性，这样就可以有效地避免因多继承产生的冗余所导致的不一致性。当然，必要时也可以不使用虚继承。</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为简单起见，在将泛化关系向继承关系映射时，应让所有的派生类都以虚继承的方式描述它从基类中的继承。</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第9章 UML模型与程序设计</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UML模型中，类和类图是最重要的模型元素，它们描述了构建目标系统所需要的类和类之间的关系、这些类所具有的属性和方法，同时也包括了这些元素之上的各种约束。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尽管UML中定义了种类繁多的模型元素，但它们中的大多数都是面向软件开发人员的。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本章将以C++程序设计语言为例，讨论UML模型向程序代码映射的基本原理和基本方法，重点讨论类图到C++类的映射，其中包括类之间各种关系的映射。最后，再简单讨论一下模型中的顺序图、通信图、活动图和状态图等模型到C++程序的映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9.2 泛化关系的映射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将图9-3中的多继承映射到C++后生成的程序代码如下所示，得到的这些代码中，所有类之间的继承就都使用了虚继承方式来定义这些类之间的泛化。</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graphicFrame>
        <p:nvGraphicFramePr>
          <p:cNvPr id="4" name="表格 3"/>
          <p:cNvGraphicFramePr/>
          <p:nvPr>
            <p:custDataLst>
              <p:tags r:id="rId4"/>
            </p:custDataLst>
          </p:nvPr>
        </p:nvGraphicFramePr>
        <p:xfrm>
          <a:off x="960755" y="3481705"/>
          <a:ext cx="7925435" cy="2696210"/>
        </p:xfrm>
        <a:graphic>
          <a:graphicData uri="http://schemas.openxmlformats.org/drawingml/2006/table">
            <a:tbl>
              <a:tblPr firstRow="1" bandRow="1">
                <a:tableStyleId>{5940675A-B579-460E-94D1-54222C63F5DA}</a:tableStyleId>
              </a:tblPr>
              <a:tblGrid>
                <a:gridCol w="3902075"/>
                <a:gridCol w="4023360"/>
              </a:tblGrid>
              <a:tr h="2696210">
                <a:tc>
                  <a:txBody>
                    <a:bodyPr/>
                    <a:lstStyle/>
                    <a:p>
                      <a:pPr indent="0">
                        <a:buNone/>
                      </a:pPr>
                      <a:r>
                        <a:rPr lang="en-US" sz="1800" b="0">
                          <a:latin typeface="等线" panose="02010600030101010101" charset="-122"/>
                          <a:ea typeface="等线" panose="02010600030101010101" charset="-122"/>
                          <a:cs typeface="Times New Roman" panose="02020603050405020304" charset="0"/>
                        </a:rPr>
                        <a:t>class Person</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public:</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Person();</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virtual ~Person();</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private:</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char * PersonID;</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char * Name;</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alt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a:noFill/>
                    </a:lnR>
                    <a:lnT cap="flat">
                      <a:noFill/>
                    </a:lnT>
                    <a:lnB cap="flat">
                      <a:noFill/>
                    </a:lnB>
                    <a:lnTlToBr>
                      <a:noFill/>
                    </a:lnTlToBr>
                    <a:lnBlToTr>
                      <a:noFill/>
                    </a:lnBlToTr>
                    <a:noFill/>
                  </a:tcPr>
                </a:tc>
                <a:tc>
                  <a:txBody>
                    <a:bodyPr/>
                    <a:lstStyle/>
                    <a:p>
                      <a:pPr indent="0">
                        <a:buNone/>
                      </a:pPr>
                      <a:r>
                        <a:rPr lang="en-US" sz="1800" b="0">
                          <a:latin typeface="等线" panose="02010600030101010101" charset="-122"/>
                          <a:ea typeface="等线" panose="02010600030101010101" charset="-122"/>
                          <a:cs typeface="Times New Roman" panose="02020603050405020304" charset="0"/>
                        </a:rPr>
                        <a:t>class Teacher : </a:t>
                      </a:r>
                      <a:r>
                        <a:rPr lang="en-US" sz="1800" b="1">
                          <a:latin typeface="等线" panose="02010600030101010101" charset="-122"/>
                          <a:ea typeface="等线" panose="02010600030101010101" charset="-122"/>
                          <a:cs typeface="Times New Roman" panose="02020603050405020304" charset="0"/>
                        </a:rPr>
                        <a:t>virtual</a:t>
                      </a:r>
                      <a:r>
                        <a:rPr lang="en-US" sz="1800" b="0">
                          <a:latin typeface="等线" panose="02010600030101010101" charset="-122"/>
                          <a:ea typeface="等线" panose="02010600030101010101" charset="-122"/>
                          <a:cs typeface="Times New Roman" panose="02020603050405020304" charset="0"/>
                        </a:rPr>
                        <a:t> </a:t>
                      </a:r>
                      <a:r>
                        <a:rPr lang="en-US" sz="1800" b="1">
                          <a:latin typeface="等线" panose="02010600030101010101" charset="-122"/>
                          <a:ea typeface="等线" panose="02010600030101010101" charset="-122"/>
                          <a:cs typeface="Times New Roman" panose="02020603050405020304" charset="0"/>
                        </a:rPr>
                        <a:t>public Person</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public:</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Teacher();</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virtual ~Teacher();</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private:</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char* TeacherID;</a:t>
                      </a:r>
                      <a:endParaRPr lang="en-US" sz="1800" b="0">
                        <a:latin typeface="等线" panose="02010600030101010101" charset="-122"/>
                        <a:ea typeface="等线" panose="02010600030101010101" charset="-122"/>
                        <a:cs typeface="Times New Roman" panose="02020603050405020304" charset="0"/>
                      </a:endParaRPr>
                    </a:p>
                    <a:p>
                      <a:pPr lvl="1"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char * Specialities;</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alt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cap="flat">
                      <a:noFill/>
                    </a:lnR>
                    <a:lnT cap="flat">
                      <a:noFill/>
                    </a:lnT>
                    <a:lnB cap="flat">
                      <a:noFill/>
                    </a:lnB>
                    <a:lnTlToBr>
                      <a:noFill/>
                    </a:lnTlToBr>
                    <a:lnBlToTr>
                      <a:noFill/>
                    </a:lnBlToTr>
                    <a:noFill/>
                  </a:tcPr>
                </a:tc>
              </a:tr>
            </a:tbl>
          </a:graphicData>
        </a:graphic>
      </p:graphicFrame>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9.2 泛化关系的映射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将图9-3中的多继承映射到C++后生成的程序代码如下所示，得到的这些代码中，所有类之间的继承就都使用了虚继承方式来定义这些类之间的泛化。</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graphicFrame>
        <p:nvGraphicFramePr>
          <p:cNvPr id="4" name="表格 3"/>
          <p:cNvGraphicFramePr/>
          <p:nvPr>
            <p:custDataLst>
              <p:tags r:id="rId4"/>
            </p:custDataLst>
          </p:nvPr>
        </p:nvGraphicFramePr>
        <p:xfrm>
          <a:off x="1059815" y="3481705"/>
          <a:ext cx="7009765" cy="2777490"/>
        </p:xfrm>
        <a:graphic>
          <a:graphicData uri="http://schemas.openxmlformats.org/drawingml/2006/table">
            <a:tbl>
              <a:tblPr firstRow="1" bandRow="1">
                <a:tableStyleId>{5940675A-B579-460E-94D1-54222C63F5DA}</a:tableStyleId>
              </a:tblPr>
              <a:tblGrid>
                <a:gridCol w="3451860"/>
                <a:gridCol w="3557905"/>
              </a:tblGrid>
              <a:tr h="2777490">
                <a:tc>
                  <a:txBody>
                    <a:bodyPr/>
                    <a:lstStyle/>
                    <a:p>
                      <a:pPr indent="0">
                        <a:buNone/>
                      </a:pPr>
                      <a:r>
                        <a:rPr lang="en-US" sz="1800" b="0">
                          <a:latin typeface="等线" panose="02010600030101010101" charset="-122"/>
                          <a:ea typeface="等线" panose="02010600030101010101" charset="-122"/>
                          <a:cs typeface="Times New Roman" panose="02020603050405020304" charset="0"/>
                        </a:rPr>
                        <a:t> class GraduateStudent : </a:t>
                      </a:r>
                      <a:r>
                        <a:rPr lang="en-US" sz="1800" b="1">
                          <a:latin typeface="等线" panose="02010600030101010101" charset="-122"/>
                          <a:ea typeface="等线" panose="02010600030101010101" charset="-122"/>
                          <a:cs typeface="Times New Roman" panose="02020603050405020304" charset="0"/>
                        </a:rPr>
                        <a:t>virtual</a:t>
                      </a:r>
                      <a:r>
                        <a:rPr lang="en-US" sz="1800" b="0">
                          <a:latin typeface="等线" panose="02010600030101010101" charset="-122"/>
                          <a:ea typeface="等线" panose="02010600030101010101" charset="-122"/>
                          <a:cs typeface="Times New Roman" panose="02020603050405020304" charset="0"/>
                        </a:rPr>
                        <a:t> public Person</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public:</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GraduateStudent();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virtual ~GraduateStudent();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private:</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char * StudentID;</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char * Director;</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alt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a:noFill/>
                    </a:lnR>
                    <a:lnT cap="flat">
                      <a:noFill/>
                    </a:lnT>
                    <a:lnB cap="flat">
                      <a:noFill/>
                    </a:lnB>
                    <a:lnTlToBr>
                      <a:noFill/>
                    </a:lnTlToBr>
                    <a:lnBlToTr>
                      <a:noFill/>
                    </a:lnBlToTr>
                    <a:noFill/>
                  </a:tcPr>
                </a:tc>
                <a:tc>
                  <a:txBody>
                    <a:bodyPr/>
                    <a:lstStyle/>
                    <a:p>
                      <a:pPr indent="0">
                        <a:buNone/>
                      </a:pPr>
                      <a:r>
                        <a:rPr lang="en-US" sz="1800" b="0">
                          <a:latin typeface="等线" panose="02010600030101010101" charset="-122"/>
                          <a:ea typeface="等线" panose="02010600030101010101" charset="-122"/>
                          <a:cs typeface="Times New Roman" panose="02020603050405020304" charset="0"/>
                        </a:rPr>
                        <a:t> class GraduateStudentOnJob:</a:t>
                      </a:r>
                      <a:r>
                        <a:rPr lang="en-US" sz="1800" b="1">
                          <a:latin typeface="等线" panose="02010600030101010101" charset="-122"/>
                          <a:ea typeface="等线" panose="02010600030101010101" charset="-122"/>
                          <a:cs typeface="Times New Roman" panose="02020603050405020304" charset="0"/>
                        </a:rPr>
                        <a:t>virtual</a:t>
                      </a:r>
                      <a:r>
                        <a:rPr lang="en-US" sz="1800" b="0">
                          <a:latin typeface="等线" panose="02010600030101010101" charset="-122"/>
                          <a:ea typeface="等线" panose="02010600030101010101" charset="-122"/>
                          <a:cs typeface="Times New Roman" panose="02020603050405020304" charset="0"/>
                        </a:rPr>
                        <a:t> public Teacher, </a:t>
                      </a:r>
                      <a:r>
                        <a:rPr lang="en-US" sz="1800" b="1">
                          <a:latin typeface="等线" panose="02010600030101010101" charset="-122"/>
                          <a:ea typeface="等线" panose="02010600030101010101" charset="-122"/>
                          <a:cs typeface="Times New Roman" panose="02020603050405020304" charset="0"/>
                        </a:rPr>
                        <a:t>virtual</a:t>
                      </a:r>
                      <a:r>
                        <a:rPr lang="en-US" sz="1800" b="0">
                          <a:latin typeface="等线" panose="02010600030101010101" charset="-122"/>
                          <a:ea typeface="等线" panose="02010600030101010101" charset="-122"/>
                          <a:cs typeface="Times New Roman" panose="02020603050405020304" charset="0"/>
                        </a:rPr>
                        <a:t> public GraduateStudent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public:</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GraduateStudentOnJob();</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宋体" panose="02010600030101010101" pitchFamily="2" charset="-122"/>
                        </a:rPr>
                        <a:t> </a:t>
                      </a:r>
                      <a:r>
                        <a:rPr lang="en-US" sz="1800" b="0">
                          <a:latin typeface="等线" panose="02010600030101010101" charset="-122"/>
                          <a:ea typeface="等线" panose="02010600030101010101" charset="-122"/>
                          <a:cs typeface="Times New Roman" panose="02020603050405020304" charset="0"/>
                        </a:rPr>
                        <a:t>virtual ~GraduateStudentOnJob();</a:t>
                      </a:r>
                      <a:endParaRPr lang="en-US" sz="1800" b="0">
                        <a:latin typeface="等线" panose="02010600030101010101" charset="-122"/>
                        <a:ea typeface="等线" panose="02010600030101010101" charset="-122"/>
                        <a:cs typeface="Times New Roman" panose="02020603050405020304" charset="0"/>
                      </a:endParaRPr>
                    </a:p>
                    <a:p>
                      <a:pPr indent="0">
                        <a:buNone/>
                      </a:pPr>
                      <a:r>
                        <a:rPr lang="en-US" sz="1800" b="0">
                          <a:latin typeface="等线" panose="02010600030101010101" charset="-122"/>
                          <a:ea typeface="等线" panose="02010600030101010101" charset="-122"/>
                          <a:cs typeface="Times New Roman" panose="02020603050405020304" charset="0"/>
                        </a:rPr>
                        <a:t>};</a:t>
                      </a:r>
                      <a:endParaRPr lang="en-US" altLang="en-US" sz="1800" b="0">
                        <a:latin typeface="等线" panose="02010600030101010101" charset="-122"/>
                        <a:ea typeface="等线" panose="02010600030101010101" charset="-122"/>
                        <a:cs typeface="Times New Roman" panose="02020603050405020304" charset="0"/>
                      </a:endParaRPr>
                    </a:p>
                  </a:txBody>
                  <a:tcPr marL="68580" marR="68580" marT="0" marB="0">
                    <a:lnL>
                      <a:noFill/>
                    </a:lnL>
                    <a:lnR cap="flat">
                      <a:noFill/>
                    </a:lnR>
                    <a:lnT cap="flat">
                      <a:noFill/>
                    </a:lnT>
                    <a:lnB cap="flat">
                      <a:noFill/>
                    </a:lnB>
                    <a:lnTlToBr>
                      <a:noFill/>
                    </a:lnTlToBr>
                    <a:lnBlToTr>
                      <a:noFill/>
                    </a:lnBlToTr>
                    <a:noFill/>
                  </a:tcPr>
                </a:tc>
              </a:tr>
            </a:tbl>
          </a:graphicData>
        </a:graphic>
      </p:graphicFrame>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9.3 关联关系的映射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1800" b="0" dirty="0">
                <a:solidFill>
                  <a:schemeClr val="dk1"/>
                </a:solidFill>
                <a:latin typeface="等线" panose="02010600030101010101" charset="-122"/>
                <a:ea typeface="等线" panose="02010600030101010101" charset="-122"/>
                <a:sym typeface="+mn-ea"/>
              </a:rPr>
              <a:t>关联关系是对象之间的十分重要的一种关系。关联关系不仅存在于系统的应用域中的实体类之间，也存在于系统的分析域、设计域及实现域中的各种类型的类之间。</a:t>
            </a:r>
            <a:endParaRPr sz="1800" b="0" dirty="0">
              <a:solidFill>
                <a:schemeClr val="dk1"/>
              </a:solidFill>
              <a:latin typeface="等线" panose="02010600030101010101" charset="-122"/>
              <a:ea typeface="等线" panose="02010600030101010101" charset="-122"/>
              <a:sym typeface="+mn-ea"/>
            </a:endParaRPr>
          </a:p>
          <a:p>
            <a:pPr lvl="1" algn="l">
              <a:buClrTx/>
              <a:buSzTx/>
            </a:pPr>
            <a:r>
              <a:rPr lang="zh-CN" sz="1800" b="0" dirty="0">
                <a:solidFill>
                  <a:schemeClr val="dk1"/>
                </a:solidFill>
                <a:latin typeface="等线" panose="02010600030101010101" charset="-122"/>
                <a:ea typeface="等线" panose="02010600030101010101" charset="-122"/>
                <a:sym typeface="+mn-ea"/>
              </a:rPr>
              <a:t>虽然</a:t>
            </a:r>
            <a:r>
              <a:rPr sz="1800" b="0" dirty="0">
                <a:solidFill>
                  <a:schemeClr val="dk1"/>
                </a:solidFill>
                <a:latin typeface="等线" panose="02010600030101010101" charset="-122"/>
                <a:ea typeface="等线" panose="02010600030101010101" charset="-122"/>
                <a:sym typeface="+mn-ea"/>
              </a:rPr>
              <a:t>关联关系</a:t>
            </a:r>
            <a:r>
              <a:rPr lang="zh-CN" sz="1800" b="0" dirty="0">
                <a:solidFill>
                  <a:schemeClr val="dk1"/>
                </a:solidFill>
                <a:latin typeface="等线" panose="02010600030101010101" charset="-122"/>
                <a:ea typeface="等线" panose="02010600030101010101" charset="-122"/>
                <a:sym typeface="+mn-ea"/>
              </a:rPr>
              <a:t>是一种</a:t>
            </a:r>
            <a:r>
              <a:rPr sz="1800" b="0" dirty="0">
                <a:solidFill>
                  <a:schemeClr val="dk1"/>
                </a:solidFill>
                <a:latin typeface="等线" panose="02010600030101010101" charset="-122"/>
                <a:ea typeface="等线" panose="02010600030101010101" charset="-122"/>
                <a:sym typeface="+mn-ea"/>
              </a:rPr>
              <a:t>静态的结构性关系</a:t>
            </a:r>
            <a:r>
              <a:rPr lang="zh-CN" sz="1800" b="0" dirty="0">
                <a:solidFill>
                  <a:schemeClr val="dk1"/>
                </a:solidFill>
                <a:latin typeface="等线" panose="02010600030101010101" charset="-122"/>
                <a:ea typeface="等线" panose="02010600030101010101" charset="-122"/>
                <a:sym typeface="+mn-ea"/>
              </a:rPr>
              <a:t>，但</a:t>
            </a:r>
            <a:r>
              <a:rPr sz="1800" b="0" dirty="0">
                <a:solidFill>
                  <a:schemeClr val="dk1"/>
                </a:solidFill>
                <a:latin typeface="等线" panose="02010600030101010101" charset="-122"/>
                <a:ea typeface="等线" panose="02010600030101010101" charset="-122"/>
                <a:sym typeface="+mn-ea"/>
              </a:rPr>
              <a:t>关联关系却</a:t>
            </a:r>
            <a:r>
              <a:rPr lang="zh-CN" sz="1800" b="0" dirty="0">
                <a:solidFill>
                  <a:schemeClr val="dk1"/>
                </a:solidFill>
                <a:latin typeface="等线" panose="02010600030101010101" charset="-122"/>
                <a:ea typeface="等线" panose="02010600030101010101" charset="-122"/>
                <a:sym typeface="+mn-ea"/>
              </a:rPr>
              <a:t>也是</a:t>
            </a:r>
            <a:r>
              <a:rPr sz="1800" b="0" dirty="0">
                <a:solidFill>
                  <a:schemeClr val="dk1"/>
                </a:solidFill>
                <a:latin typeface="等线" panose="02010600030101010101" charset="-122"/>
                <a:ea typeface="等线" panose="02010600030101010101" charset="-122"/>
                <a:sym typeface="+mn-ea"/>
              </a:rPr>
              <a:t>对象之间存在的动态关系。大多数情况下，实例化一个关联关系时，往往</a:t>
            </a:r>
            <a:r>
              <a:rPr lang="zh-CN" sz="1800" b="0" dirty="0">
                <a:solidFill>
                  <a:schemeClr val="dk1"/>
                </a:solidFill>
                <a:latin typeface="等线" panose="02010600030101010101" charset="-122"/>
                <a:ea typeface="等线" panose="02010600030101010101" charset="-122"/>
                <a:sym typeface="+mn-ea"/>
              </a:rPr>
              <a:t>需要先</a:t>
            </a:r>
            <a:r>
              <a:rPr sz="1800" b="0" dirty="0">
                <a:solidFill>
                  <a:schemeClr val="dk1"/>
                </a:solidFill>
                <a:latin typeface="等线" panose="02010600030101010101" charset="-122"/>
                <a:ea typeface="等线" panose="02010600030101010101" charset="-122"/>
                <a:sym typeface="+mn-ea"/>
              </a:rPr>
              <a:t>实例化</a:t>
            </a:r>
            <a:r>
              <a:rPr lang="zh-CN" sz="1800" b="0" dirty="0">
                <a:solidFill>
                  <a:schemeClr val="dk1"/>
                </a:solidFill>
                <a:latin typeface="等线" panose="02010600030101010101" charset="-122"/>
                <a:ea typeface="等线" panose="02010600030101010101" charset="-122"/>
                <a:sym typeface="+mn-ea"/>
              </a:rPr>
              <a:t>若干个</a:t>
            </a:r>
            <a:r>
              <a:rPr sz="1800" b="0" dirty="0">
                <a:solidFill>
                  <a:schemeClr val="dk1"/>
                </a:solidFill>
                <a:latin typeface="等线" panose="02010600030101010101" charset="-122"/>
                <a:ea typeface="等线" panose="02010600030101010101" charset="-122"/>
                <a:sym typeface="+mn-ea"/>
              </a:rPr>
              <a:t>对象，然后再建立它们之间的</a:t>
            </a:r>
            <a:r>
              <a:rPr lang="zh-CN" sz="1800" b="0" dirty="0">
                <a:solidFill>
                  <a:schemeClr val="dk1"/>
                </a:solidFill>
                <a:latin typeface="等线" panose="02010600030101010101" charset="-122"/>
                <a:ea typeface="等线" panose="02010600030101010101" charset="-122"/>
                <a:sym typeface="+mn-ea"/>
              </a:rPr>
              <a:t>关联关系</a:t>
            </a:r>
            <a:r>
              <a:rPr sz="1800" b="0" dirty="0">
                <a:solidFill>
                  <a:schemeClr val="dk1"/>
                </a:solidFill>
                <a:latin typeface="等线" panose="02010600030101010101" charset="-122"/>
                <a:ea typeface="等线" panose="02010600030101010101" charset="-122"/>
                <a:sym typeface="+mn-ea"/>
              </a:rPr>
              <a:t>。但对象之间的关联却是选择性的，</a:t>
            </a:r>
            <a:r>
              <a:rPr lang="zh-CN" sz="1800" b="0" dirty="0">
                <a:solidFill>
                  <a:schemeClr val="dk1"/>
                </a:solidFill>
                <a:latin typeface="等线" panose="02010600030101010101" charset="-122"/>
                <a:ea typeface="等线" panose="02010600030101010101" charset="-122"/>
                <a:sym typeface="+mn-ea"/>
              </a:rPr>
              <a:t>又是甚至</a:t>
            </a:r>
            <a:r>
              <a:rPr sz="1800" b="0" dirty="0">
                <a:solidFill>
                  <a:schemeClr val="dk1"/>
                </a:solidFill>
                <a:latin typeface="等线" panose="02010600030101010101" charset="-122"/>
                <a:ea typeface="等线" panose="02010600030101010101" charset="-122"/>
                <a:sym typeface="+mn-ea"/>
              </a:rPr>
              <a:t>需要一个相对复杂的过程来实例化</a:t>
            </a:r>
            <a:r>
              <a:rPr lang="zh-CN" sz="1800" b="0" dirty="0">
                <a:solidFill>
                  <a:schemeClr val="dk1"/>
                </a:solidFill>
                <a:latin typeface="等线" panose="02010600030101010101" charset="-122"/>
                <a:ea typeface="等线" panose="02010600030101010101" charset="-122"/>
                <a:sym typeface="+mn-ea"/>
              </a:rPr>
              <a:t>特定的</a:t>
            </a:r>
            <a:r>
              <a:rPr sz="1800" b="0" dirty="0">
                <a:solidFill>
                  <a:schemeClr val="dk1"/>
                </a:solidFill>
                <a:latin typeface="等线" panose="02010600030101010101" charset="-122"/>
                <a:ea typeface="等线" panose="02010600030101010101" charset="-122"/>
                <a:sym typeface="+mn-ea"/>
              </a:rPr>
              <a:t>关联</a:t>
            </a:r>
            <a:r>
              <a:rPr lang="zh-CN" sz="1800" b="0" dirty="0">
                <a:solidFill>
                  <a:schemeClr val="dk1"/>
                </a:solidFill>
                <a:latin typeface="等线" panose="02010600030101010101" charset="-122"/>
                <a:ea typeface="等线" panose="02010600030101010101" charset="-122"/>
                <a:sym typeface="+mn-ea"/>
              </a:rPr>
              <a:t>关系</a:t>
            </a:r>
            <a:r>
              <a:rPr sz="1800" b="0" dirty="0">
                <a:solidFill>
                  <a:schemeClr val="dk1"/>
                </a:solidFill>
                <a:latin typeface="等线" panose="02010600030101010101" charset="-122"/>
                <a:ea typeface="等线" panose="02010600030101010101" charset="-122"/>
                <a:sym typeface="+mn-ea"/>
              </a:rPr>
              <a:t>。</a:t>
            </a:r>
            <a:endParaRPr sz="1800" b="0" dirty="0">
              <a:solidFill>
                <a:schemeClr val="dk1"/>
              </a:solidFill>
              <a:latin typeface="等线" panose="02010600030101010101" charset="-122"/>
              <a:ea typeface="等线" panose="02010600030101010101" charset="-122"/>
              <a:sym typeface="+mn-ea"/>
            </a:endParaRPr>
          </a:p>
          <a:p>
            <a:pPr lvl="1" algn="l">
              <a:buClrTx/>
              <a:buSzTx/>
            </a:pPr>
            <a:endParaRPr sz="1800" b="0" dirty="0">
              <a:solidFill>
                <a:schemeClr val="dk1"/>
              </a:solidFill>
              <a:latin typeface="等线" panose="02010600030101010101" charset="-122"/>
              <a:ea typeface="等线" panose="02010600030101010101"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9.3 关联关系的映射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影响关联映射的因素有很多，如关联的方向性、多重性、强制性、有序性、带有关联类的关联、带有限定符、聚合关系和组合关系等，所有这些因素都会对关联的映射产生较大的影响。实现关联映射最重要的问题是准确把握这些关联的实质性含义。</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在C++程序设计语言中，实现关联关系的基本方法是在关联的起始端的类中嵌入一个指向被关联对象的</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引用（或</a:t>
            </a:r>
            <a:r>
              <a:rPr sz="2000" b="0" dirty="0">
                <a:solidFill>
                  <a:schemeClr val="dk1"/>
                </a:solidFill>
                <a:latin typeface="等线" panose="02010600030101010101" charset="-122"/>
                <a:ea typeface="等线" panose="02010600030101010101" charset="-122"/>
                <a:cs typeface="微软雅黑" panose="020B0503020204020204" charset="-122"/>
                <a:sym typeface="+mn-ea"/>
              </a:rPr>
              <a:t>指针</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a:t>
            </a:r>
            <a:r>
              <a:rPr sz="2000" b="0" dirty="0">
                <a:solidFill>
                  <a:schemeClr val="dk1"/>
                </a:solidFill>
                <a:latin typeface="等线" panose="02010600030101010101" charset="-122"/>
                <a:ea typeface="等线" panose="02010600030101010101" charset="-122"/>
                <a:cs typeface="微软雅黑" panose="020B0503020204020204" charset="-122"/>
                <a:sym typeface="+mn-ea"/>
              </a:rPr>
              <a:t>，通过这个</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引用</a:t>
            </a:r>
            <a:r>
              <a:rPr sz="2000" b="0" dirty="0">
                <a:solidFill>
                  <a:schemeClr val="dk1"/>
                </a:solidFill>
                <a:latin typeface="等线" panose="02010600030101010101" charset="-122"/>
                <a:ea typeface="等线" panose="02010600030101010101" charset="-122"/>
                <a:cs typeface="微软雅黑" panose="020B0503020204020204" charset="-122"/>
                <a:sym typeface="+mn-ea"/>
              </a:rPr>
              <a:t>，这个对象可以在其内部的任何位置访问被关联对象。</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9.3 关联关系的映射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在映射时，可以将关联角色映射为</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对象的</a:t>
            </a:r>
            <a:r>
              <a:rPr sz="2000" b="0" dirty="0">
                <a:solidFill>
                  <a:schemeClr val="dk1"/>
                </a:solidFill>
                <a:latin typeface="等线" panose="02010600030101010101" charset="-122"/>
                <a:ea typeface="等线" panose="02010600030101010101" charset="-122"/>
                <a:cs typeface="微软雅黑" panose="020B0503020204020204" charset="-122"/>
                <a:sym typeface="+mn-ea"/>
              </a:rPr>
              <a:t>一个属性（指向被关联对象的</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引用或指针</a:t>
            </a:r>
            <a:r>
              <a:rPr sz="2000" b="0" dirty="0">
                <a:solidFill>
                  <a:schemeClr val="dk1"/>
                </a:solidFill>
                <a:latin typeface="等线" panose="02010600030101010101" charset="-122"/>
                <a:ea typeface="等线" panose="02010600030101010101" charset="-122"/>
                <a:cs typeface="微软雅黑" panose="020B0503020204020204" charset="-122"/>
                <a:sym typeface="+mn-ea"/>
              </a:rPr>
              <a:t>），其可见性</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可按需要</a:t>
            </a:r>
            <a:r>
              <a:rPr sz="2000" b="0" dirty="0">
                <a:solidFill>
                  <a:schemeClr val="dk1"/>
                </a:solidFill>
                <a:latin typeface="等线" panose="02010600030101010101" charset="-122"/>
                <a:ea typeface="等线" panose="02010600030101010101" charset="-122"/>
                <a:cs typeface="微软雅黑" panose="020B0503020204020204" charset="-122"/>
                <a:sym typeface="+mn-ea"/>
              </a:rPr>
              <a:t>设置为</a:t>
            </a:r>
            <a:r>
              <a:rPr lang="en-US" sz="2000" b="0" dirty="0">
                <a:solidFill>
                  <a:schemeClr val="dk1"/>
                </a:solidFill>
                <a:latin typeface="等线" panose="02010600030101010101" charset="-122"/>
                <a:ea typeface="等线" panose="02010600030101010101" charset="-122"/>
                <a:cs typeface="微软雅黑" panose="020B0503020204020204" charset="-122"/>
                <a:sym typeface="+mn-ea"/>
              </a:rPr>
              <a:t>public</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t>
            </a:r>
            <a:r>
              <a:rPr sz="2000" b="0" dirty="0">
                <a:solidFill>
                  <a:schemeClr val="dk1"/>
                </a:solidFill>
                <a:latin typeface="等线" panose="02010600030101010101" charset="-122"/>
                <a:ea typeface="等线" panose="02010600030101010101" charset="-122"/>
                <a:cs typeface="微软雅黑" panose="020B0503020204020204" charset="-122"/>
                <a:sym typeface="+mn-ea"/>
              </a:rPr>
              <a:t>private</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或</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protected</a:t>
            </a:r>
            <a:r>
              <a:rPr sz="2000" b="0" dirty="0">
                <a:solidFill>
                  <a:schemeClr val="dk1"/>
                </a:solidFill>
                <a:latin typeface="等线" panose="02010600030101010101" charset="-122"/>
                <a:ea typeface="等线" panose="02010600030101010101" charset="-122"/>
                <a:cs typeface="微软雅黑" panose="020B0503020204020204" charset="-122"/>
                <a:sym typeface="+mn-ea"/>
              </a:rPr>
              <a:t>。</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有时为了维护对象之间的关联关系，相应的C++类中还应添加对</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关联角色</a:t>
            </a:r>
            <a:r>
              <a:rPr sz="2000" b="0" dirty="0">
                <a:solidFill>
                  <a:schemeClr val="dk1"/>
                </a:solidFill>
                <a:latin typeface="等线" panose="02010600030101010101" charset="-122"/>
                <a:ea typeface="等线" panose="02010600030101010101" charset="-122"/>
                <a:cs typeface="微软雅黑" panose="020B0503020204020204" charset="-122"/>
                <a:sym typeface="+mn-ea"/>
              </a:rPr>
              <a:t>进行读写操作的成员函数。</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9.3.1 关联的方向性</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从关联的</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方向性</a:t>
            </a:r>
            <a:r>
              <a:rPr sz="2000" b="0" dirty="0">
                <a:solidFill>
                  <a:schemeClr val="dk1"/>
                </a:solidFill>
                <a:latin typeface="等线" panose="02010600030101010101" charset="-122"/>
                <a:ea typeface="等线" panose="02010600030101010101" charset="-122"/>
                <a:cs typeface="微软雅黑" panose="020B0503020204020204" charset="-122"/>
                <a:sym typeface="+mn-ea"/>
              </a:rPr>
              <a:t>来看，关联可以分成单向关联和相关联两种情况。如图9-4</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所示</a:t>
            </a:r>
            <a:r>
              <a:rPr sz="2000" b="0" dirty="0">
                <a:solidFill>
                  <a:schemeClr val="dk1"/>
                </a:solidFill>
                <a:latin typeface="等线" panose="02010600030101010101" charset="-122"/>
                <a:ea typeface="等线" panose="02010600030101010101" charset="-122"/>
                <a:cs typeface="微软雅黑" panose="020B0503020204020204" charset="-122"/>
                <a:sym typeface="+mn-ea"/>
              </a:rPr>
              <a:t>。单向关联</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表示</a:t>
            </a:r>
            <a:r>
              <a:rPr sz="2000" b="0" dirty="0">
                <a:solidFill>
                  <a:schemeClr val="dk1"/>
                </a:solidFill>
                <a:latin typeface="等线" panose="02010600030101010101" charset="-122"/>
                <a:ea typeface="等线" panose="02010600030101010101" charset="-122"/>
                <a:cs typeface="微软雅黑" panose="020B0503020204020204" charset="-122"/>
                <a:sym typeface="+mn-ea"/>
              </a:rPr>
              <a:t>A类对象可以通过关联访问B类对象。</a:t>
            </a:r>
            <a:r>
              <a:rPr lang="zh-CN" sz="2000" b="0" dirty="0">
                <a:solidFill>
                  <a:schemeClr val="dk1"/>
                </a:solidFill>
                <a:latin typeface="等线" panose="02010600030101010101" charset="-122"/>
                <a:ea typeface="等线" panose="02010600030101010101" charset="-122"/>
                <a:cs typeface="微软雅黑" panose="020B0503020204020204" charset="-122"/>
                <a:sym typeface="+mn-ea"/>
              </a:rPr>
              <a:t>但</a:t>
            </a:r>
            <a:r>
              <a:rPr sz="2000" b="0" dirty="0">
                <a:solidFill>
                  <a:schemeClr val="dk1"/>
                </a:solidFill>
                <a:latin typeface="等线" panose="02010600030101010101" charset="-122"/>
                <a:ea typeface="等线" panose="02010600030101010101" charset="-122"/>
                <a:cs typeface="微软雅黑" panose="020B0503020204020204" charset="-122"/>
                <a:sym typeface="+mn-ea"/>
              </a:rPr>
              <a:t>B类对象却不能访问A类对象。</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dirty="0">
                <a:solidFill>
                  <a:schemeClr val="dk1"/>
                </a:solidFill>
                <a:latin typeface="等线" panose="02010600030101010101" charset="-122"/>
                <a:ea typeface="等线" panose="02010600030101010101" charset="-122"/>
                <a:cs typeface="微软雅黑" panose="020B0503020204020204" charset="-122"/>
                <a:sym typeface="+mn-ea"/>
              </a:rPr>
              <a:t>双向关联的含义是关联中任何一端的对象都可以通过关联访问另一端的对象。</a:t>
            </a:r>
            <a:endParaRPr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159" name="图片 1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398270" y="4785360"/>
            <a:ext cx="6109335" cy="810260"/>
          </a:xfrm>
          <a:prstGeom prst="rect">
            <a:avLst/>
          </a:prstGeom>
          <a:noFill/>
          <a:ln>
            <a:noFill/>
          </a:ln>
        </p:spPr>
      </p:pic>
      <p:sp>
        <p:nvSpPr>
          <p:cNvPr id="4" name="文本框 3"/>
          <p:cNvSpPr txBox="1"/>
          <p:nvPr>
            <p:custDataLst>
              <p:tags r:id="rId5"/>
            </p:custDataLst>
          </p:nvPr>
        </p:nvSpPr>
        <p:spPr>
          <a:xfrm>
            <a:off x="2940685" y="5881370"/>
            <a:ext cx="3159125" cy="58356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图9-4 单向关联和双向关联</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a:p>
            <a:pPr algn="ctr"/>
            <a:r>
              <a:rPr lang="en-US" altLang="zh-CN" sz="1600" dirty="0">
                <a:solidFill>
                  <a:schemeClr val="dk1"/>
                </a:solidFill>
                <a:latin typeface="等线" panose="02010600030101010101" charset="-122"/>
                <a:ea typeface="等线" panose="02010600030101010101" charset="-122"/>
                <a:cs typeface="微软雅黑" panose="020B0503020204020204" charset="-122"/>
              </a:rPr>
              <a:t>a)</a:t>
            </a:r>
            <a:r>
              <a:rPr lang="zh-CN" altLang="en-US" sz="1600" dirty="0">
                <a:solidFill>
                  <a:schemeClr val="dk1"/>
                </a:solidFill>
                <a:latin typeface="等线" panose="02010600030101010101" charset="-122"/>
                <a:ea typeface="等线" panose="02010600030101010101" charset="-122"/>
                <a:cs typeface="微软雅黑" panose="020B0503020204020204" charset="-122"/>
              </a:rPr>
              <a:t>单向关联 </a:t>
            </a:r>
            <a:r>
              <a:rPr lang="en-US" altLang="zh-CN" sz="1600" dirty="0">
                <a:solidFill>
                  <a:schemeClr val="dk1"/>
                </a:solidFill>
                <a:latin typeface="等线" panose="02010600030101010101" charset="-122"/>
                <a:ea typeface="等线" panose="02010600030101010101" charset="-122"/>
                <a:cs typeface="微软雅黑" panose="020B0503020204020204" charset="-122"/>
              </a:rPr>
              <a:t>b)</a:t>
            </a:r>
            <a:r>
              <a:rPr lang="zh-CN" altLang="en-US" sz="1600" dirty="0">
                <a:solidFill>
                  <a:schemeClr val="dk1"/>
                </a:solidFill>
                <a:latin typeface="等线" panose="02010600030101010101" charset="-122"/>
                <a:ea typeface="等线" panose="02010600030101010101" charset="-122"/>
                <a:cs typeface="微软雅黑" panose="020B0503020204020204" charset="-122"/>
              </a:rPr>
              <a:t>双向关联</a:t>
            </a:r>
            <a:endParaRPr lang="zh-CN" altLang="en-US" sz="1600" dirty="0">
              <a:solidFill>
                <a:schemeClr val="dk1"/>
              </a:solidFill>
              <a:latin typeface="等线" panose="02010600030101010101" charset="-122"/>
              <a:ea typeface="等线" panose="02010600030101010101" charset="-122"/>
              <a:cs typeface="微软雅黑" panose="020B0503020204020204" charset="-122"/>
            </a:endParaRPr>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9.3.1 关联的方向性</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6" name="表格 5"/>
          <p:cNvGraphicFramePr>
            <a:graphicFrameLocks noGrp="1"/>
          </p:cNvGraphicFramePr>
          <p:nvPr>
            <p:custDataLst>
              <p:tags r:id="rId3"/>
            </p:custDataLst>
          </p:nvPr>
        </p:nvGraphicFramePr>
        <p:xfrm>
          <a:off x="628650" y="1798840"/>
          <a:ext cx="7886700" cy="4550060"/>
        </p:xfrm>
        <a:graphic>
          <a:graphicData uri="http://schemas.openxmlformats.org/drawingml/2006/table">
            <a:tbl>
              <a:tblPr firstRow="1" firstCol="1" bandRow="1">
                <a:tableStyleId>{69012ECD-51FC-41F1-AA8D-1B2483CD663E}</a:tableStyleId>
              </a:tblPr>
              <a:tblGrid>
                <a:gridCol w="3942950"/>
                <a:gridCol w="3943750"/>
              </a:tblGrid>
              <a:tr h="454660">
                <a:tc gridSpan="2">
                  <a:txBody>
                    <a:bodyPr/>
                    <a:lstStyle/>
                    <a:p>
                      <a:pPr indent="270510" algn="just">
                        <a:lnSpc>
                          <a:spcPts val="1200"/>
                        </a:lnSpc>
                        <a:buClrTx/>
                        <a:buSzTx/>
                        <a:buFontTx/>
                      </a:pPr>
                      <a:r>
                        <a:rPr lang="en-US" altLang="zh-CN" sz="1600" dirty="0">
                          <a:solidFill>
                            <a:schemeClr val="tx1"/>
                          </a:solidFill>
                          <a:latin typeface="等线" panose="02010600030101010101" charset="-122"/>
                          <a:ea typeface="等线" panose="02010600030101010101" charset="-122"/>
                        </a:rPr>
                        <a:t>1 ）单向关联的映射 </a:t>
                      </a:r>
                      <a:endParaRPr lang="en-US" altLang="zh-CN" sz="1600" dirty="0">
                        <a:solidFill>
                          <a:schemeClr val="tx1"/>
                        </a:solidFill>
                        <a:latin typeface="等线" panose="02010600030101010101" charset="-122"/>
                        <a:ea typeface="等线" panose="0201060003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0860">
                <a:tc>
                  <a:txBody>
                    <a:bodyPr/>
                    <a:lstStyle/>
                    <a:p>
                      <a:pPr indent="467995" algn="just">
                        <a:lnSpc>
                          <a:spcPct val="100000"/>
                        </a:lnSpc>
                      </a:pPr>
                      <a:r>
                        <a:rPr lang="en-US" sz="1600" kern="100" dirty="0">
                          <a:effectLst/>
                          <a:latin typeface="等线" panose="02010600030101010101" charset="-122"/>
                          <a:ea typeface="等线" panose="02010600030101010101" charset="-122"/>
                        </a:rPr>
                        <a:t>class A{</a:t>
                      </a:r>
                      <a:endParaRPr lang="zh-CN" sz="1600" kern="100" dirty="0">
                        <a:effectLst/>
                        <a:latin typeface="等线" panose="02010600030101010101" charset="-122"/>
                        <a:ea typeface="等线" panose="02010600030101010101" charset="-122"/>
                      </a:endParaRPr>
                    </a:p>
                    <a:p>
                      <a:pPr indent="467995" algn="just">
                        <a:lnSpc>
                          <a:spcPct val="100000"/>
                        </a:lnSpc>
                      </a:pPr>
                      <a:r>
                        <a:rPr lang="en-US" sz="1600" kern="100" dirty="0">
                          <a:effectLst/>
                          <a:latin typeface="等线" panose="02010600030101010101" charset="-122"/>
                          <a:ea typeface="等线" panose="02010600030101010101" charset="-122"/>
                        </a:rPr>
                        <a:t>private:</a:t>
                      </a:r>
                      <a:endParaRPr lang="zh-CN" sz="1600" kern="100" dirty="0">
                        <a:effectLst/>
                        <a:latin typeface="等线" panose="02010600030101010101" charset="-122"/>
                        <a:ea typeface="等线" panose="02010600030101010101" charset="-122"/>
                      </a:endParaRPr>
                    </a:p>
                    <a:p>
                      <a:pPr lvl="1" indent="467995" algn="just">
                        <a:lnSpc>
                          <a:spcPct val="100000"/>
                        </a:lnSpc>
                      </a:pPr>
                      <a:r>
                        <a:rPr lang="en-US" sz="1600" kern="100" dirty="0">
                          <a:effectLst/>
                          <a:latin typeface="等线" panose="02010600030101010101" charset="-122"/>
                          <a:ea typeface="等线" panose="02010600030101010101" charset="-122"/>
                        </a:rPr>
                        <a:t> B * </a:t>
                      </a:r>
                      <a:r>
                        <a:rPr lang="en-US" sz="1600" kern="100" dirty="0" err="1">
                          <a:effectLst/>
                          <a:latin typeface="等线" panose="02010600030101010101" charset="-122"/>
                          <a:ea typeface="等线" panose="02010600030101010101" charset="-122"/>
                        </a:rPr>
                        <a:t>m_B</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indent="467995" algn="just">
                        <a:lnSpc>
                          <a:spcPct val="100000"/>
                        </a:lnSpc>
                      </a:pPr>
                      <a:r>
                        <a:rPr lang="en-US" sz="1600" kern="100" dirty="0">
                          <a:effectLst/>
                          <a:latin typeface="等线" panose="02010600030101010101" charset="-122"/>
                          <a:ea typeface="等线" panose="02010600030101010101" charset="-122"/>
                        </a:rPr>
                        <a:t>public:</a:t>
                      </a:r>
                      <a:endParaRPr lang="zh-CN" sz="1600" kern="100" dirty="0">
                        <a:effectLst/>
                        <a:latin typeface="等线" panose="02010600030101010101" charset="-122"/>
                        <a:ea typeface="等线" panose="02010600030101010101" charset="-122"/>
                      </a:endParaRPr>
                    </a:p>
                    <a:p>
                      <a:pPr lvl="1" indent="467995" algn="just">
                        <a:lnSpc>
                          <a:spcPct val="100000"/>
                        </a:lnSpc>
                      </a:pPr>
                      <a:r>
                        <a:rPr lang="en-US" sz="1600" kern="100" dirty="0">
                          <a:effectLst/>
                          <a:latin typeface="等线" panose="02010600030101010101" charset="-122"/>
                          <a:ea typeface="等线" panose="02010600030101010101" charset="-122"/>
                        </a:rPr>
                        <a:t> A();</a:t>
                      </a:r>
                      <a:endParaRPr lang="zh-CN" sz="1600" kern="100" dirty="0">
                        <a:effectLst/>
                        <a:latin typeface="等线" panose="02010600030101010101" charset="-122"/>
                        <a:ea typeface="等线" panose="02010600030101010101" charset="-122"/>
                      </a:endParaRPr>
                    </a:p>
                    <a:p>
                      <a:pPr lvl="1" indent="467995" algn="just">
                        <a:lnSpc>
                          <a:spcPct val="100000"/>
                        </a:lnSpc>
                      </a:pPr>
                      <a:r>
                        <a:rPr lang="en-US" sz="1600" kern="100" dirty="0">
                          <a:effectLst/>
                          <a:latin typeface="等线" panose="02010600030101010101" charset="-122"/>
                          <a:ea typeface="等线" panose="02010600030101010101" charset="-122"/>
                        </a:rPr>
                        <a:t> virtual ~A();</a:t>
                      </a:r>
                      <a:endParaRPr lang="zh-CN" sz="1600" kern="100" dirty="0">
                        <a:effectLst/>
                        <a:latin typeface="等线" panose="02010600030101010101" charset="-122"/>
                        <a:ea typeface="等线" panose="02010600030101010101" charset="-122"/>
                      </a:endParaRPr>
                    </a:p>
                    <a:p>
                      <a:pPr indent="467995" algn="just">
                        <a:lnSpc>
                          <a:spcPct val="100000"/>
                        </a:lnSpc>
                      </a:pP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67995" algn="just">
                        <a:lnSpc>
                          <a:spcPct val="100000"/>
                        </a:lnSpc>
                      </a:pPr>
                      <a:r>
                        <a:rPr lang="en-US" sz="1600" b="1" kern="100" dirty="0">
                          <a:effectLst/>
                          <a:latin typeface="等线" panose="02010600030101010101" charset="-122"/>
                          <a:ea typeface="等线" panose="02010600030101010101" charset="-122"/>
                        </a:rPr>
                        <a:t>class B{</a:t>
                      </a:r>
                      <a:endParaRPr lang="zh-CN" sz="1600" b="1" kern="100" dirty="0">
                        <a:effectLst/>
                        <a:latin typeface="等线" panose="02010600030101010101" charset="-122"/>
                        <a:ea typeface="等线" panose="02010600030101010101" charset="-122"/>
                      </a:endParaRPr>
                    </a:p>
                    <a:p>
                      <a:pPr indent="467995" algn="just">
                        <a:lnSpc>
                          <a:spcPct val="100000"/>
                        </a:lnSpc>
                      </a:pPr>
                      <a:r>
                        <a:rPr lang="en-US" sz="1600" b="1" kern="100" dirty="0">
                          <a:effectLst/>
                          <a:latin typeface="等线" panose="02010600030101010101" charset="-122"/>
                          <a:ea typeface="等线" panose="02010600030101010101" charset="-122"/>
                        </a:rPr>
                        <a:t>public:</a:t>
                      </a:r>
                      <a:endParaRPr lang="zh-CN" sz="1600" b="1" kern="100" dirty="0">
                        <a:effectLst/>
                        <a:latin typeface="等线" panose="02010600030101010101" charset="-122"/>
                        <a:ea typeface="等线" panose="02010600030101010101" charset="-122"/>
                      </a:endParaRPr>
                    </a:p>
                    <a:p>
                      <a:pPr marL="0" lvl="1" indent="270510" algn="just">
                        <a:lnSpc>
                          <a:spcPts val="1200"/>
                        </a:lnSpc>
                        <a:buClrTx/>
                        <a:buSzTx/>
                        <a:buFontTx/>
                      </a:pPr>
                      <a:r>
                        <a:rPr lang="en-US" sz="1600" b="1" kern="100" dirty="0">
                          <a:effectLst/>
                          <a:latin typeface="等线" panose="02010600030101010101" charset="-122"/>
                          <a:ea typeface="等线" panose="02010600030101010101" charset="-122"/>
                        </a:rPr>
                        <a:t> B();</a:t>
                      </a:r>
                      <a:endParaRPr lang="en-US" altLang="zh-CN" sz="1600" b="1" dirty="0">
                        <a:latin typeface="等线" panose="02010600030101010101" charset="-122"/>
                        <a:ea typeface="等线" panose="02010600030101010101" charset="-122"/>
                      </a:endParaRPr>
                    </a:p>
                    <a:p>
                      <a:pPr marL="0" lvl="1" indent="270510" algn="just">
                        <a:lnSpc>
                          <a:spcPts val="1200"/>
                        </a:lnSpc>
                        <a:buClrTx/>
                        <a:buSzTx/>
                        <a:buFontTx/>
                      </a:pPr>
                      <a:r>
                        <a:rPr lang="en-US" altLang="zh-CN" sz="1600" b="1" dirty="0">
                          <a:latin typeface="等线" panose="02010600030101010101" charset="-122"/>
                          <a:ea typeface="等线" panose="02010600030101010101" charset="-122"/>
                        </a:rPr>
                        <a:t> virtual ~B();</a:t>
                      </a:r>
                      <a:endParaRPr lang="en-US" altLang="zh-CN" sz="1600" b="1" dirty="0">
                        <a:latin typeface="等线" panose="02010600030101010101" charset="-122"/>
                        <a:ea typeface="等线" panose="02010600030101010101" charset="-122"/>
                      </a:endParaRPr>
                    </a:p>
                    <a:p>
                      <a:pPr indent="467995" algn="just">
                        <a:lnSpc>
                          <a:spcPct val="100000"/>
                        </a:lnSpc>
                      </a:pPr>
                      <a:r>
                        <a:rPr lang="en-US" sz="1600" b="1" kern="100" dirty="0">
                          <a:effectLst/>
                          <a:latin typeface="等线" panose="02010600030101010101" charset="-122"/>
                          <a:ea typeface="等线" panose="02010600030101010101" charset="-122"/>
                        </a:rPr>
                        <a:t>};</a:t>
                      </a:r>
                      <a:endParaRPr lang="en-US" sz="1600" b="1" kern="100" dirty="0">
                        <a:effectLst/>
                        <a:latin typeface="等线" panose="02010600030101010101" charset="-122"/>
                        <a:ea typeface="等线" panose="02010600030101010101" charset="-122"/>
                      </a:endParaRPr>
                    </a:p>
                    <a:p>
                      <a:pPr indent="467995" algn="just">
                        <a:lnSpc>
                          <a:spcPct val="100000"/>
                        </a:lnSpc>
                      </a:pPr>
                      <a:endParaRPr lang="zh-CN" sz="1600" b="1" kern="100" dirty="0">
                        <a:effectLst/>
                        <a:latin typeface="等线" panose="02010600030101010101" charset="-122"/>
                        <a:ea typeface="等线" panose="0201060003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975">
                <a:tc gridSpan="2">
                  <a:txBody>
                    <a:bodyPr/>
                    <a:lstStyle/>
                    <a:p>
                      <a:pPr indent="270510" algn="just">
                        <a:lnSpc>
                          <a:spcPts val="1200"/>
                        </a:lnSpc>
                      </a:pPr>
                      <a:r>
                        <a:rPr lang="en-US" sz="1600" kern="100" dirty="0">
                          <a:effectLst/>
                          <a:latin typeface="等线" panose="02010600030101010101" charset="-122"/>
                          <a:ea typeface="等线" panose="02010600030101010101" charset="-122"/>
                          <a:cs typeface="微软雅黑" panose="020B0503020204020204" charset="-122"/>
                        </a:rPr>
                        <a:t>2</a:t>
                      </a:r>
                      <a:r>
                        <a:rPr lang="zh-CN" sz="1600" kern="100" dirty="0">
                          <a:effectLst/>
                          <a:latin typeface="等线" panose="02010600030101010101" charset="-122"/>
                          <a:ea typeface="等线" panose="02010600030101010101" charset="-122"/>
                          <a:cs typeface="微软雅黑" panose="020B0503020204020204" charset="-122"/>
                        </a:rPr>
                        <a:t>） 双向关联的映射</a:t>
                      </a:r>
                      <a:r>
                        <a:rPr lang="en-US" altLang="zh-CN" sz="1600" dirty="0">
                          <a:latin typeface="等线" panose="02010600030101010101" charset="-122"/>
                          <a:ea typeface="等线" panose="02010600030101010101" charset="-122"/>
                        </a:rPr>
                        <a:t> </a:t>
                      </a:r>
                      <a:endParaRPr lang="en-US" sz="1600" kern="100" dirty="0">
                        <a:effectLst/>
                        <a:latin typeface="等线" panose="02010600030101010101" charset="-122"/>
                        <a:ea typeface="等线" panose="0201060003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9565">
                <a:tc>
                  <a:txBody>
                    <a:bodyPr/>
                    <a:lstStyle/>
                    <a:p>
                      <a:pPr indent="467995" algn="just">
                        <a:lnSpc>
                          <a:spcPct val="100000"/>
                        </a:lnSpc>
                      </a:pPr>
                      <a:r>
                        <a:rPr lang="en-US" sz="1600" kern="100" dirty="0">
                          <a:effectLst/>
                          <a:latin typeface="等线" panose="02010600030101010101" charset="-122"/>
                          <a:ea typeface="等线" panose="02010600030101010101" charset="-122"/>
                        </a:rPr>
                        <a:t>class A{</a:t>
                      </a:r>
                      <a:endParaRPr lang="zh-CN" sz="1600" kern="100" dirty="0">
                        <a:effectLst/>
                        <a:latin typeface="等线" panose="02010600030101010101" charset="-122"/>
                        <a:ea typeface="等线" panose="02010600030101010101" charset="-122"/>
                      </a:endParaRPr>
                    </a:p>
                    <a:p>
                      <a:pPr indent="467995" algn="just">
                        <a:lnSpc>
                          <a:spcPct val="100000"/>
                        </a:lnSpc>
                      </a:pPr>
                      <a:r>
                        <a:rPr lang="en-US" sz="1600" kern="100" dirty="0">
                          <a:effectLst/>
                          <a:latin typeface="等线" panose="02010600030101010101" charset="-122"/>
                          <a:ea typeface="等线" panose="02010600030101010101" charset="-122"/>
                        </a:rPr>
                        <a:t>private:</a:t>
                      </a:r>
                      <a:endParaRPr lang="zh-CN" sz="1600" kern="100" dirty="0">
                        <a:effectLst/>
                        <a:latin typeface="等线" panose="02010600030101010101" charset="-122"/>
                        <a:ea typeface="等线" panose="02010600030101010101" charset="-122"/>
                      </a:endParaRPr>
                    </a:p>
                    <a:p>
                      <a:pPr lvl="1" indent="467995" algn="just">
                        <a:lnSpc>
                          <a:spcPct val="100000"/>
                        </a:lnSpc>
                      </a:pPr>
                      <a:r>
                        <a:rPr lang="en-US" sz="1600" kern="100" dirty="0">
                          <a:effectLst/>
                          <a:latin typeface="等线" panose="02010600030101010101" charset="-122"/>
                          <a:ea typeface="等线" panose="02010600030101010101" charset="-122"/>
                        </a:rPr>
                        <a:t> B *</a:t>
                      </a:r>
                      <a:r>
                        <a:rPr lang="en-US" sz="1600" kern="100" dirty="0" err="1">
                          <a:effectLst/>
                          <a:latin typeface="等线" panose="02010600030101010101" charset="-122"/>
                          <a:ea typeface="等线" panose="02010600030101010101" charset="-122"/>
                        </a:rPr>
                        <a:t>m_B</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indent="467995" algn="just">
                        <a:lnSpc>
                          <a:spcPct val="100000"/>
                        </a:lnSpc>
                      </a:pPr>
                      <a:r>
                        <a:rPr lang="en-US" sz="1600" kern="100" dirty="0">
                          <a:effectLst/>
                          <a:latin typeface="等线" panose="02010600030101010101" charset="-122"/>
                          <a:ea typeface="等线" panose="02010600030101010101" charset="-122"/>
                        </a:rPr>
                        <a:t>public:</a:t>
                      </a:r>
                      <a:endParaRPr lang="zh-CN" sz="1600" kern="100" dirty="0">
                        <a:effectLst/>
                        <a:latin typeface="等线" panose="02010600030101010101" charset="-122"/>
                        <a:ea typeface="等线" panose="02010600030101010101" charset="-122"/>
                      </a:endParaRPr>
                    </a:p>
                    <a:p>
                      <a:pPr lvl="1" indent="467995" algn="just">
                        <a:lnSpc>
                          <a:spcPct val="100000"/>
                        </a:lnSpc>
                      </a:pPr>
                      <a:r>
                        <a:rPr lang="en-US" sz="1600" kern="100" dirty="0">
                          <a:effectLst/>
                          <a:latin typeface="等线" panose="02010600030101010101" charset="-122"/>
                          <a:ea typeface="等线" panose="02010600030101010101" charset="-122"/>
                        </a:rPr>
                        <a:t> A();</a:t>
                      </a:r>
                      <a:endParaRPr lang="zh-CN" sz="1600" kern="100" dirty="0">
                        <a:effectLst/>
                        <a:latin typeface="等线" panose="02010600030101010101" charset="-122"/>
                        <a:ea typeface="等线" panose="02010600030101010101" charset="-122"/>
                      </a:endParaRPr>
                    </a:p>
                    <a:p>
                      <a:pPr lvl="1" indent="467995" algn="just">
                        <a:lnSpc>
                          <a:spcPct val="100000"/>
                        </a:lnSpc>
                      </a:pPr>
                      <a:r>
                        <a:rPr lang="en-US" sz="1600" kern="100" dirty="0">
                          <a:effectLst/>
                          <a:latin typeface="等线" panose="02010600030101010101" charset="-122"/>
                          <a:ea typeface="等线" panose="02010600030101010101" charset="-122"/>
                        </a:rPr>
                        <a:t> virtual ~A();</a:t>
                      </a:r>
                      <a:endParaRPr lang="zh-CN" sz="1600" kern="100" dirty="0">
                        <a:effectLst/>
                        <a:latin typeface="等线" panose="02010600030101010101" charset="-122"/>
                        <a:ea typeface="等线" panose="02010600030101010101" charset="-122"/>
                      </a:endParaRPr>
                    </a:p>
                    <a:p>
                      <a:pPr indent="467995" algn="just">
                        <a:lnSpc>
                          <a:spcPct val="100000"/>
                        </a:lnSpc>
                      </a:pP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67995" algn="just">
                        <a:lnSpc>
                          <a:spcPct val="100000"/>
                        </a:lnSpc>
                      </a:pPr>
                      <a:r>
                        <a:rPr lang="en-US" sz="1600" b="1" kern="100" dirty="0">
                          <a:effectLst/>
                          <a:latin typeface="等线" panose="02010600030101010101" charset="-122"/>
                          <a:ea typeface="等线" panose="02010600030101010101" charset="-122"/>
                        </a:rPr>
                        <a:t>class B{</a:t>
                      </a:r>
                      <a:endParaRPr lang="zh-CN" sz="1600" b="1" kern="100" dirty="0">
                        <a:effectLst/>
                        <a:latin typeface="等线" panose="02010600030101010101" charset="-122"/>
                        <a:ea typeface="等线" panose="02010600030101010101" charset="-122"/>
                      </a:endParaRPr>
                    </a:p>
                    <a:p>
                      <a:pPr indent="467995" algn="just">
                        <a:lnSpc>
                          <a:spcPct val="100000"/>
                        </a:lnSpc>
                      </a:pPr>
                      <a:r>
                        <a:rPr lang="en-US" sz="1600" b="1" kern="100" dirty="0">
                          <a:effectLst/>
                          <a:latin typeface="等线" panose="02010600030101010101" charset="-122"/>
                          <a:ea typeface="等线" panose="02010600030101010101" charset="-122"/>
                        </a:rPr>
                        <a:t>private:</a:t>
                      </a:r>
                      <a:endParaRPr lang="zh-CN" sz="1600" b="1" kern="100" dirty="0">
                        <a:effectLst/>
                        <a:latin typeface="等线" panose="02010600030101010101" charset="-122"/>
                        <a:ea typeface="等线" panose="02010600030101010101" charset="-122"/>
                      </a:endParaRPr>
                    </a:p>
                    <a:p>
                      <a:pPr lvl="1" indent="467995" algn="just">
                        <a:lnSpc>
                          <a:spcPct val="100000"/>
                        </a:lnSpc>
                      </a:pPr>
                      <a:r>
                        <a:rPr lang="en-US" sz="1600" b="1" kern="100" dirty="0">
                          <a:effectLst/>
                          <a:latin typeface="等线" panose="02010600030101010101" charset="-122"/>
                          <a:ea typeface="等线" panose="02010600030101010101" charset="-122"/>
                        </a:rPr>
                        <a:t> A *</a:t>
                      </a:r>
                      <a:r>
                        <a:rPr lang="en-US" sz="1600" b="1" kern="100" dirty="0" err="1">
                          <a:effectLst/>
                          <a:latin typeface="等线" panose="02010600030101010101" charset="-122"/>
                          <a:ea typeface="等线" panose="02010600030101010101" charset="-122"/>
                        </a:rPr>
                        <a:t>m_A</a:t>
                      </a:r>
                      <a:r>
                        <a:rPr lang="en-US" sz="1600" b="1" kern="100" dirty="0">
                          <a:effectLst/>
                          <a:latin typeface="等线" panose="02010600030101010101" charset="-122"/>
                          <a:ea typeface="等线" panose="02010600030101010101" charset="-122"/>
                        </a:rPr>
                        <a:t>;</a:t>
                      </a:r>
                      <a:endParaRPr lang="zh-CN" sz="1600" b="1" kern="100" dirty="0">
                        <a:effectLst/>
                        <a:latin typeface="等线" panose="02010600030101010101" charset="-122"/>
                        <a:ea typeface="等线" panose="02010600030101010101" charset="-122"/>
                      </a:endParaRPr>
                    </a:p>
                    <a:p>
                      <a:pPr indent="467995" algn="just">
                        <a:lnSpc>
                          <a:spcPct val="100000"/>
                        </a:lnSpc>
                      </a:pPr>
                      <a:r>
                        <a:rPr lang="en-US" sz="1600" b="1" kern="100" dirty="0">
                          <a:effectLst/>
                          <a:latin typeface="等线" panose="02010600030101010101" charset="-122"/>
                          <a:ea typeface="等线" panose="02010600030101010101" charset="-122"/>
                        </a:rPr>
                        <a:t>public:</a:t>
                      </a:r>
                      <a:endParaRPr lang="zh-CN" sz="1600" b="1" kern="100" dirty="0">
                        <a:effectLst/>
                        <a:latin typeface="等线" panose="02010600030101010101" charset="-122"/>
                        <a:ea typeface="等线" panose="02010600030101010101" charset="-122"/>
                      </a:endParaRPr>
                    </a:p>
                    <a:p>
                      <a:pPr lvl="1" indent="467995" algn="just">
                        <a:lnSpc>
                          <a:spcPct val="100000"/>
                        </a:lnSpc>
                      </a:pPr>
                      <a:r>
                        <a:rPr lang="en-US" sz="1600" b="1" kern="100" dirty="0">
                          <a:effectLst/>
                          <a:latin typeface="等线" panose="02010600030101010101" charset="-122"/>
                          <a:ea typeface="等线" panose="02010600030101010101" charset="-122"/>
                        </a:rPr>
                        <a:t> B();</a:t>
                      </a:r>
                      <a:endParaRPr lang="zh-CN" sz="1600" b="1" kern="100" dirty="0">
                        <a:effectLst/>
                        <a:latin typeface="等线" panose="02010600030101010101" charset="-122"/>
                        <a:ea typeface="等线" panose="02010600030101010101" charset="-122"/>
                      </a:endParaRPr>
                    </a:p>
                    <a:p>
                      <a:pPr lvl="1" indent="467995" algn="just">
                        <a:lnSpc>
                          <a:spcPct val="100000"/>
                        </a:lnSpc>
                      </a:pPr>
                      <a:r>
                        <a:rPr lang="en-US" sz="1600" b="1" kern="100" dirty="0">
                          <a:effectLst/>
                          <a:latin typeface="等线" panose="02010600030101010101" charset="-122"/>
                          <a:ea typeface="等线" panose="02010600030101010101" charset="-122"/>
                        </a:rPr>
                        <a:t> virtual ~B();</a:t>
                      </a:r>
                      <a:endParaRPr lang="zh-CN" sz="1600" b="1" kern="100" dirty="0">
                        <a:effectLst/>
                        <a:latin typeface="等线" panose="02010600030101010101" charset="-122"/>
                        <a:ea typeface="等线" panose="02010600030101010101" charset="-122"/>
                      </a:endParaRPr>
                    </a:p>
                    <a:p>
                      <a:pPr indent="467995" algn="just">
                        <a:lnSpc>
                          <a:spcPct val="100000"/>
                        </a:lnSpc>
                      </a:pPr>
                      <a:r>
                        <a:rPr lang="en-US" sz="1600" b="1" kern="100" dirty="0">
                          <a:effectLst/>
                          <a:latin typeface="等线" panose="02010600030101010101" charset="-122"/>
                          <a:ea typeface="等线" panose="02010600030101010101" charset="-122"/>
                        </a:rPr>
                        <a:t>};</a:t>
                      </a:r>
                      <a:endParaRPr lang="zh-CN" sz="1600" b="1" kern="100" dirty="0">
                        <a:effectLst/>
                        <a:latin typeface="等线" panose="02010600030101010101" charset="-122"/>
                        <a:ea typeface="等线" panose="02010600030101010101"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关联角色在类中的具体实现还依赖于关联的多重性。通常情况下，关联角色的多重性一般可分为0..1、1、0..*和1..*等多种情况，关联的两个关联角色含有一个多重性。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这可以使关联组合出多种不同的情况，映射时需要关注的是关联对象之间的关联是否满足特定的多重性要求。实现关联多重性即包含了类结构方面的约束，同时还可能包含了算法方面的约束。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图9-4中给出了若干个具有不同的多重性的关联的实例，不同的关联给系统的实现带来了不同的约束条件，将它们映射到程序设计语言所得到的结果也会有重要的差别，有时甚至会有很大的区别。</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探究这些差别将有助于更深刻地理解关联的建模意义和编程方面的意义，这些区别将主要体现在类的关联角色属性定义、类的方法、关联对象的实例化以及这些方法的使用等多个方面。</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1958109"/>
            <a:ext cx="7886700" cy="3084945"/>
          </a:xfrm>
          <a:prstGeom prst="rect">
            <a:avLst/>
          </a:prstGeom>
          <a:noFill/>
          <a:ln>
            <a:noFill/>
          </a:ln>
        </p:spPr>
      </p:pic>
      <p:sp>
        <p:nvSpPr>
          <p:cNvPr id="8" name="文本框 7"/>
          <p:cNvSpPr txBox="1"/>
          <p:nvPr>
            <p:custDataLst>
              <p:tags r:id="rId4"/>
            </p:custDataLst>
          </p:nvPr>
        </p:nvSpPr>
        <p:spPr>
          <a:xfrm>
            <a:off x="628650" y="5292545"/>
            <a:ext cx="8062768" cy="82994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9-5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关联的多重性</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a:p>
            <a:pPr marL="342900" indent="-342900" algn="ctr">
              <a:buAutoNum type="alphaLcParenR"/>
            </a:pPr>
            <a:r>
              <a:rPr lang="zh-CN" altLang="en-US" sz="1600" b="1" dirty="0">
                <a:solidFill>
                  <a:schemeClr val="dk1"/>
                </a:solidFill>
                <a:latin typeface="等线" panose="02010600030101010101" charset="-122"/>
                <a:ea typeface="等线" panose="02010600030101010101" charset="-122"/>
                <a:cs typeface="微软雅黑" panose="020B0503020204020204" charset="-122"/>
              </a:rPr>
              <a:t>强制对可选的一对一关联 </a:t>
            </a:r>
            <a:r>
              <a:rPr lang="en-US" altLang="zh-CN" sz="1600" b="1" dirty="0">
                <a:solidFill>
                  <a:schemeClr val="dk1"/>
                </a:solidFill>
                <a:latin typeface="等线" panose="02010600030101010101" charset="-122"/>
                <a:ea typeface="等线" panose="02010600030101010101" charset="-122"/>
                <a:cs typeface="微软雅黑" panose="020B0503020204020204" charset="-122"/>
              </a:rPr>
              <a:t>b)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强制对强制的一对一关联 </a:t>
            </a:r>
            <a:endParaRPr lang="en-US" altLang="zh-CN" sz="1600" b="1" dirty="0">
              <a:solidFill>
                <a:schemeClr val="dk1"/>
              </a:solidFill>
              <a:latin typeface="等线" panose="02010600030101010101" charset="-122"/>
              <a:ea typeface="等线" panose="02010600030101010101" charset="-122"/>
              <a:cs typeface="微软雅黑" panose="020B0503020204020204" charset="-122"/>
            </a:endParaRPr>
          </a:p>
          <a:p>
            <a:pPr algn="ctr"/>
            <a:r>
              <a:rPr lang="en-US" altLang="zh-CN" sz="1600" b="1" dirty="0">
                <a:solidFill>
                  <a:schemeClr val="dk1"/>
                </a:solidFill>
                <a:latin typeface="等线" panose="02010600030101010101" charset="-122"/>
                <a:ea typeface="等线" panose="02010600030101010101" charset="-122"/>
                <a:cs typeface="微软雅黑" panose="020B0503020204020204" charset="-122"/>
              </a:rPr>
              <a:t>c)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强制对可选的一对多关联 </a:t>
            </a:r>
            <a:r>
              <a:rPr lang="en-US" altLang="zh-CN" sz="1600" b="1" dirty="0">
                <a:solidFill>
                  <a:schemeClr val="dk1"/>
                </a:solidFill>
                <a:latin typeface="等线" panose="02010600030101010101" charset="-122"/>
                <a:ea typeface="等线" panose="02010600030101010101" charset="-122"/>
                <a:cs typeface="微软雅黑" panose="020B0503020204020204" charset="-122"/>
              </a:rPr>
              <a:t>d)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可选对可选的一对多关联</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 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从静态结构的角度来看，任何一个C++程序均可看成是一个由多个类的定义和实现构成的集合。因此，将一个UML模型映射到C++程序的本质，就是将在UML中定义的类转换成C++程序表示的类。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为了叙述方便，本书将UML类图中的类简称为UML类，而将C++中的类简称为C++类。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6" name="表格 5"/>
          <p:cNvGraphicFramePr>
            <a:graphicFrameLocks noGrp="1"/>
          </p:cNvGraphicFramePr>
          <p:nvPr/>
        </p:nvGraphicFramePr>
        <p:xfrm>
          <a:off x="932873" y="1635802"/>
          <a:ext cx="7278254" cy="4857072"/>
        </p:xfrm>
        <a:graphic>
          <a:graphicData uri="http://schemas.openxmlformats.org/drawingml/2006/table">
            <a:tbl>
              <a:tblPr firstRow="1" firstCol="1" bandRow="1">
                <a:tableStyleId>{69012ECD-51FC-41F1-AA8D-1B2483CD663E}</a:tableStyleId>
              </a:tblPr>
              <a:tblGrid>
                <a:gridCol w="3641043"/>
                <a:gridCol w="3637211"/>
              </a:tblGrid>
              <a:tr h="534138">
                <a:tc>
                  <a:txBody>
                    <a:bodyPr/>
                    <a:lstStyle/>
                    <a:p>
                      <a:pPr marL="0" marR="0" lvl="0" indent="176530" algn="just" defTabSz="685800" rtl="0" eaLnBrk="1" fontAlgn="auto" latinLnBrk="0" hangingPunct="1">
                        <a:lnSpc>
                          <a:spcPts val="1200"/>
                        </a:lnSpc>
                        <a:spcBef>
                          <a:spcPts val="0"/>
                        </a:spcBef>
                        <a:spcAft>
                          <a:spcPts val="0"/>
                        </a:spcAft>
                        <a:buClrTx/>
                        <a:buSzTx/>
                        <a:buFontTx/>
                        <a:buNone/>
                        <a:defRPr/>
                      </a:pPr>
                      <a:r>
                        <a:rPr lang="zh-CN" altLang="zh-CN" sz="1600" kern="100" dirty="0">
                          <a:effectLst/>
                          <a:latin typeface="等线" panose="02010600030101010101" charset="-122"/>
                          <a:ea typeface="等线" panose="02010600030101010101" charset="-122"/>
                        </a:rPr>
                        <a:t>强制对可选的关联的类</a:t>
                      </a:r>
                      <a:r>
                        <a:rPr lang="zh-CN" altLang="en-US" sz="1600" kern="100" dirty="0">
                          <a:effectLst/>
                          <a:latin typeface="等线" panose="02010600030101010101" charset="-122"/>
                          <a:ea typeface="等线" panose="02010600030101010101" charset="-122"/>
                        </a:rPr>
                        <a:t>定义</a:t>
                      </a:r>
                      <a:endParaRPr lang="zh-CN" sz="1600" kern="100" dirty="0">
                        <a:effectLst/>
                        <a:latin typeface="等线" panose="02010600030101010101" charset="-122"/>
                        <a:ea typeface="等线" panose="02010600030101010101" charset="-122"/>
                      </a:endParaRPr>
                    </a:p>
                  </a:txBody>
                  <a:tcPr marL="68580" marR="68580" marT="0" marB="0" anchor="ctr"/>
                </a:tc>
                <a:tc>
                  <a:txBody>
                    <a:bodyPr/>
                    <a:lstStyle/>
                    <a:p>
                      <a:pPr marL="0" indent="176530" algn="just">
                        <a:lnSpc>
                          <a:spcPts val="1200"/>
                        </a:lnSpc>
                      </a:pPr>
                      <a:endParaRPr lang="zh-CN" sz="1600" kern="100" dirty="0">
                        <a:effectLst/>
                        <a:latin typeface="微软雅黑" panose="020B0503020204020204" charset="-122"/>
                        <a:ea typeface="等线" panose="02010600030101010101" charset="-122"/>
                      </a:endParaRPr>
                    </a:p>
                  </a:txBody>
                  <a:tcPr marL="68580" marR="68580" marT="0" marB="0" anchor="ctr"/>
                </a:tc>
              </a:tr>
              <a:tr h="1713554">
                <a:tc>
                  <a:txBody>
                    <a:bodyPr/>
                    <a:lstStyle/>
                    <a:p>
                      <a:pPr marL="0" indent="176530" algn="just">
                        <a:lnSpc>
                          <a:spcPct val="100000"/>
                        </a:lnSpc>
                      </a:pPr>
                      <a:r>
                        <a:rPr lang="en-US" sz="1600" kern="100" dirty="0">
                          <a:effectLst/>
                          <a:latin typeface="等线" panose="02010600030101010101" charset="-122"/>
                          <a:ea typeface="等线" panose="02010600030101010101" charset="-122"/>
                        </a:rPr>
                        <a:t>class A{</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private:</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 B *</a:t>
                      </a:r>
                      <a:r>
                        <a:rPr lang="en-US" sz="1600" kern="100" dirty="0" err="1">
                          <a:effectLst/>
                          <a:latin typeface="等线" panose="02010600030101010101" charset="-122"/>
                          <a:ea typeface="等线" panose="02010600030101010101" charset="-122"/>
                        </a:rPr>
                        <a:t>m_B</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public:</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A();</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virtual ~A();</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 void </a:t>
                      </a:r>
                      <a:r>
                        <a:rPr lang="en-US" sz="1600" kern="100" dirty="0" err="1">
                          <a:effectLst/>
                          <a:latin typeface="等线" panose="02010600030101010101" charset="-122"/>
                          <a:ea typeface="等线" panose="02010600030101010101" charset="-122"/>
                        </a:rPr>
                        <a:t>SetB</a:t>
                      </a:r>
                      <a:r>
                        <a:rPr lang="en-US" sz="1600" kern="100" dirty="0">
                          <a:effectLst/>
                          <a:latin typeface="等线" panose="02010600030101010101" charset="-122"/>
                          <a:ea typeface="等线" panose="02010600030101010101" charset="-122"/>
                        </a:rPr>
                        <a:t>(B*b);</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 B* </a:t>
                      </a:r>
                      <a:r>
                        <a:rPr lang="en-US" sz="1600" kern="100" dirty="0" err="1">
                          <a:effectLst/>
                          <a:latin typeface="等线" panose="02010600030101010101" charset="-122"/>
                          <a:ea typeface="等线" panose="02010600030101010101" charset="-122"/>
                        </a:rPr>
                        <a:t>GetB</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txBody>
                  <a:tcPr marL="68580" marR="68580" marT="0" marB="0" anchor="ctr"/>
                </a:tc>
                <a:tc>
                  <a:txBody>
                    <a:bodyPr/>
                    <a:lstStyle/>
                    <a:p>
                      <a:pPr marL="0" indent="176530" algn="just">
                        <a:lnSpc>
                          <a:spcPct val="100000"/>
                        </a:lnSpc>
                      </a:pPr>
                      <a:r>
                        <a:rPr lang="en-US" sz="1600" kern="100" dirty="0">
                          <a:effectLst/>
                          <a:latin typeface="等线" panose="02010600030101010101" charset="-122"/>
                          <a:ea typeface="等线" panose="02010600030101010101" charset="-122"/>
                        </a:rPr>
                        <a:t>class B{</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private :</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 A * </a:t>
                      </a:r>
                      <a:r>
                        <a:rPr lang="en-US" sz="1600" kern="100" dirty="0" err="1">
                          <a:effectLst/>
                          <a:latin typeface="等线" panose="02010600030101010101" charset="-122"/>
                          <a:ea typeface="等线" panose="02010600030101010101" charset="-122"/>
                        </a:rPr>
                        <a:t>m_A</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public:</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 B(A &amp;a);</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 virtual ~B();</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txBody>
                  <a:tcPr marL="68580" marR="68580" marT="0" marB="0" anchor="ctr"/>
                </a:tc>
              </a:tr>
              <a:tr h="469182">
                <a:tc>
                  <a:txBody>
                    <a:bodyPr/>
                    <a:lstStyle/>
                    <a:p>
                      <a:pPr marL="0" indent="176530" algn="just">
                        <a:lnSpc>
                          <a:spcPts val="1200"/>
                        </a:lnSpc>
                      </a:pPr>
                      <a:r>
                        <a:rPr lang="zh-CN" sz="1600" kern="100" dirty="0">
                          <a:effectLst/>
                          <a:latin typeface="等线" panose="02010600030101010101" charset="-122"/>
                          <a:ea typeface="等线" panose="02010600030101010101" charset="-122"/>
                        </a:rPr>
                        <a:t>强制对可选的关联的类实现</a:t>
                      </a:r>
                      <a:endParaRPr lang="zh-CN" sz="1600" kern="100" dirty="0">
                        <a:effectLst/>
                        <a:latin typeface="等线" panose="02010600030101010101" charset="-122"/>
                        <a:ea typeface="等线" panose="02010600030101010101" charset="-122"/>
                      </a:endParaRPr>
                    </a:p>
                  </a:txBody>
                  <a:tcPr marL="68580" marR="68580" marT="0" marB="0" anchor="ctr"/>
                </a:tc>
                <a:tc>
                  <a:txBody>
                    <a:bodyPr/>
                    <a:lstStyle/>
                    <a:p>
                      <a:pPr indent="467995" algn="just">
                        <a:lnSpc>
                          <a:spcPts val="1200"/>
                        </a:lnSpc>
                      </a:pPr>
                      <a:r>
                        <a:rPr lang="en-US" sz="1600" kern="100" dirty="0">
                          <a:effectLst/>
                          <a:latin typeface="等线" panose="02010600030101010101" charset="-122"/>
                          <a:ea typeface="等线" panose="02010600030101010101" charset="-122"/>
                        </a:rPr>
                        <a:t> </a:t>
                      </a:r>
                      <a:endParaRPr lang="en-US" sz="1600" kern="100" dirty="0">
                        <a:effectLst/>
                        <a:latin typeface="等线" panose="02010600030101010101" charset="-122"/>
                        <a:ea typeface="等线" panose="02010600030101010101" charset="-122"/>
                      </a:endParaRPr>
                    </a:p>
                  </a:txBody>
                  <a:tcPr marL="68580" marR="68580" marT="0" marB="0" anchor="ctr"/>
                </a:tc>
              </a:tr>
              <a:tr h="1659192">
                <a:tc>
                  <a:txBody>
                    <a:bodyPr/>
                    <a:lstStyle/>
                    <a:p>
                      <a:pPr marL="0" indent="176530" algn="just">
                        <a:lnSpc>
                          <a:spcPct val="100000"/>
                        </a:lnSpc>
                      </a:pPr>
                      <a:r>
                        <a:rPr lang="en-US" sz="1600" kern="100" dirty="0">
                          <a:effectLst/>
                          <a:latin typeface="等线" panose="02010600030101010101" charset="-122"/>
                          <a:ea typeface="等线" panose="02010600030101010101" charset="-122"/>
                        </a:rPr>
                        <a:t>#include "</a:t>
                      </a:r>
                      <a:r>
                        <a:rPr lang="en-US" sz="1600" kern="100" dirty="0" err="1">
                          <a:effectLst/>
                          <a:latin typeface="等线" panose="02010600030101010101" charset="-122"/>
                          <a:ea typeface="等线" panose="02010600030101010101" charset="-122"/>
                        </a:rPr>
                        <a:t>A.h</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A::A(){}</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A::~A(){}</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void A::SetB(B*b){m_B=b;}</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B* A:: </a:t>
                      </a:r>
                      <a:r>
                        <a:rPr lang="en-US" sz="1600" kern="100" dirty="0" err="1">
                          <a:effectLst/>
                          <a:latin typeface="等线" panose="02010600030101010101" charset="-122"/>
                          <a:ea typeface="等线" panose="02010600030101010101" charset="-122"/>
                        </a:rPr>
                        <a:t>GetB</a:t>
                      </a:r>
                      <a:r>
                        <a:rPr lang="en-US" sz="1600" kern="100" dirty="0">
                          <a:effectLst/>
                          <a:latin typeface="等线" panose="02010600030101010101" charset="-122"/>
                          <a:ea typeface="等线" panose="02010600030101010101" charset="-122"/>
                        </a:rPr>
                        <a:t>(){return </a:t>
                      </a:r>
                      <a:r>
                        <a:rPr lang="en-US" sz="1600" kern="100" dirty="0" err="1">
                          <a:effectLst/>
                          <a:latin typeface="等线" panose="02010600030101010101" charset="-122"/>
                          <a:ea typeface="等线" panose="02010600030101010101" charset="-122"/>
                        </a:rPr>
                        <a:t>m_B</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txBody>
                  <a:tcPr marL="68580" marR="68580" marT="0" marB="0" anchor="ctr"/>
                </a:tc>
                <a:tc>
                  <a:txBody>
                    <a:bodyPr/>
                    <a:lstStyle/>
                    <a:p>
                      <a:pPr marL="0" indent="176530" algn="just">
                        <a:lnSpc>
                          <a:spcPct val="100000"/>
                        </a:lnSpc>
                      </a:pPr>
                      <a:r>
                        <a:rPr lang="en-US" sz="1600" kern="100" dirty="0">
                          <a:effectLst/>
                          <a:latin typeface="等线" panose="02010600030101010101" charset="-122"/>
                          <a:ea typeface="等线" panose="02010600030101010101" charset="-122"/>
                        </a:rPr>
                        <a:t>#include "</a:t>
                      </a:r>
                      <a:r>
                        <a:rPr lang="en-US" sz="1600" kern="100" dirty="0" err="1">
                          <a:effectLst/>
                          <a:latin typeface="等线" panose="02010600030101010101" charset="-122"/>
                          <a:ea typeface="等线" panose="02010600030101010101" charset="-122"/>
                        </a:rPr>
                        <a:t>B.h</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B::B(A *a){</a:t>
                      </a:r>
                      <a:r>
                        <a:rPr lang="en-US" sz="1600" kern="100" dirty="0" err="1">
                          <a:effectLst/>
                          <a:latin typeface="等线" panose="02010600030101010101" charset="-122"/>
                          <a:ea typeface="等线" panose="02010600030101010101" charset="-122"/>
                        </a:rPr>
                        <a:t>m_A</a:t>
                      </a:r>
                      <a:r>
                        <a:rPr lang="en-US" sz="1600" kern="100" dirty="0">
                          <a:effectLst/>
                          <a:latin typeface="等线" panose="02010600030101010101" charset="-122"/>
                          <a:ea typeface="等线" panose="02010600030101010101" charset="-122"/>
                        </a:rPr>
                        <a:t>=a;}</a:t>
                      </a:r>
                      <a:endParaRPr lang="zh-CN" sz="1600" kern="100" dirty="0">
                        <a:effectLst/>
                        <a:latin typeface="等线" panose="02010600030101010101" charset="-122"/>
                        <a:ea typeface="等线" panose="02010600030101010101" charset="-122"/>
                      </a:endParaRPr>
                    </a:p>
                    <a:p>
                      <a:pPr marL="0" indent="176530" algn="just">
                        <a:lnSpc>
                          <a:spcPct val="100000"/>
                        </a:lnSpc>
                      </a:pPr>
                      <a:r>
                        <a:rPr lang="en-US" sz="1600" kern="100" dirty="0">
                          <a:effectLst/>
                          <a:latin typeface="等线" panose="02010600030101010101" charset="-122"/>
                          <a:ea typeface="等线" panose="02010600030101010101" charset="-122"/>
                        </a:rPr>
                        <a:t>B::~B(){}</a:t>
                      </a:r>
                      <a:endParaRPr lang="zh-CN" sz="1600" kern="100" dirty="0">
                        <a:effectLst/>
                        <a:latin typeface="等线" panose="02010600030101010101" charset="-122"/>
                        <a:ea typeface="等线" panose="02010600030101010101" charset="-122"/>
                      </a:endParaRPr>
                    </a:p>
                  </a:txBody>
                  <a:tcPr marL="68580" marR="68580" marT="0" marB="0" anchor="ctr"/>
                </a:tc>
              </a:tr>
            </a:tbl>
          </a:graphicData>
        </a:graphic>
      </p:graphicFrame>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0" indent="-457200" algn="just">
              <a:lnSpc>
                <a:spcPct val="150000"/>
              </a:lnSpc>
              <a:spcBef>
                <a:spcPts val="400"/>
              </a:spcBef>
              <a:spcAft>
                <a:spcPts val="0"/>
              </a:spcAft>
              <a:buClrTx/>
              <a:buSzTx/>
              <a:buAutoNum type="arabicPeriod"/>
            </a:pP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强制对可选一对一关联</a:t>
            </a: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400"/>
              </a:spcBef>
              <a:spcAft>
                <a:spcPts val="0"/>
              </a:spcAft>
              <a:buClrTx/>
              <a:buSzTx/>
              <a:extLst>
                <a:ext uri="{35155182-B16C-46BC-9424-99874614C6A1}">
                  <wpsdc:indentchars xmlns:wpsdc="http://www.wps.cn/officeDocument/2017/drawingmlCustomData" val="200" checksum="1164949499"/>
                </a:ext>
              </a:extLst>
            </a:pP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创建和使用强制对可选一对一关联的示例如下：</a:t>
            </a: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400"/>
              </a:spcBef>
              <a:spcAft>
                <a:spcPts val="0"/>
              </a:spcAft>
              <a:buClrTx/>
              <a:buSzTx/>
              <a:extLst>
                <a:ext uri="{35155182-B16C-46BC-9424-99874614C6A1}">
                  <wpsdc:indentchars xmlns:wpsdc="http://www.wps.cn/officeDocument/2017/drawingmlCustomData" val="200" checksum="1164949499"/>
                </a:ext>
              </a:extLst>
            </a:pP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创建任何一个B类的实例时，必须先创建相应的类A的实例，并创建这两个对象的链接关系。</a:t>
            </a: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400"/>
              </a:spcBef>
              <a:spcAft>
                <a:spcPts val="0"/>
              </a:spcAft>
              <a:buClrTx/>
              <a:buSzTx/>
              <a:extLst>
                <a:ext uri="{35155182-B16C-46BC-9424-99874614C6A1}">
                  <wpsdc:indentchars xmlns:wpsdc="http://www.wps.cn/officeDocument/2017/drawingmlCustomData" val="200" checksum="1164949499"/>
                </a:ext>
              </a:extLst>
            </a:pP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创建过程如下：</a:t>
            </a: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indent="0" algn="just">
              <a:lnSpc>
                <a:spcPct val="150000"/>
              </a:lnSpc>
              <a:spcBef>
                <a:spcPts val="400"/>
              </a:spcBef>
              <a:spcAft>
                <a:spcPts val="0"/>
              </a:spcAft>
              <a:buClrTx/>
              <a:buSzTx/>
            </a:pPr>
            <a:r>
              <a:rPr lang="en-US" altLang="zh-CN" sz="1500" b="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zh-CN" sz="1500" b="0" kern="1050" dirty="0">
                <a:solidFill>
                  <a:schemeClr val="dk1"/>
                </a:solidFill>
                <a:effectLst/>
                <a:latin typeface="等线" panose="02010600030101010101" charset="-122"/>
                <a:ea typeface="等线" panose="02010600030101010101" charset="-122"/>
                <a:cs typeface="微软雅黑" panose="020B0503020204020204" charset="-122"/>
                <a:sym typeface="+mn-ea"/>
              </a:rPr>
              <a:t>A *a=new A(); 		//首先，创建A类实例a。</a:t>
            </a:r>
            <a:endParaRPr lang="zh-CN" altLang="zh-CN" sz="15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spcBef>
                <a:spcPts val="400"/>
              </a:spcBef>
              <a:spcAft>
                <a:spcPts val="0"/>
              </a:spcAft>
              <a:buClrTx/>
              <a:buSzTx/>
            </a:pPr>
            <a:r>
              <a:rPr lang="en-US" altLang="zh-CN" sz="1500" b="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zh-CN" sz="1500" b="0" kern="1050" dirty="0">
                <a:solidFill>
                  <a:schemeClr val="dk1"/>
                </a:solidFill>
                <a:effectLst/>
                <a:latin typeface="等线" panose="02010600030101010101" charset="-122"/>
                <a:ea typeface="等线" panose="02010600030101010101" charset="-122"/>
                <a:cs typeface="微软雅黑" panose="020B0503020204020204" charset="-122"/>
                <a:sym typeface="+mn-ea"/>
              </a:rPr>
              <a:t>B* b=new B(*a); 	//创建与a关联的B类实例b</a:t>
            </a:r>
            <a:endParaRPr lang="zh-CN" altLang="zh-CN" sz="15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spcBef>
                <a:spcPts val="400"/>
              </a:spcBef>
              <a:spcAft>
                <a:spcPts val="0"/>
              </a:spcAft>
              <a:buClrTx/>
              <a:buSzTx/>
            </a:pPr>
            <a:r>
              <a:rPr lang="en-US" altLang="zh-CN" sz="1500" b="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zh-CN" sz="1500" b="0" kern="1050" dirty="0">
                <a:solidFill>
                  <a:schemeClr val="dk1"/>
                </a:solidFill>
                <a:effectLst/>
                <a:latin typeface="等线" panose="02010600030101010101" charset="-122"/>
                <a:ea typeface="等线" panose="02010600030101010101" charset="-122"/>
                <a:cs typeface="微软雅黑" panose="020B0503020204020204" charset="-122"/>
                <a:sym typeface="+mn-ea"/>
              </a:rPr>
              <a:t>a.SetB(*b); 		//设置对象a到对象b的关联。</a:t>
            </a:r>
            <a:endParaRPr lang="zh-CN" altLang="zh-CN" sz="15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marL="457200" lvl="0" indent="-457200" algn="just">
              <a:lnSpc>
                <a:spcPct val="100000"/>
              </a:lnSpc>
              <a:spcBef>
                <a:spcPts val="400"/>
              </a:spcBef>
              <a:buClrTx/>
              <a:buSzTx/>
              <a:buAutoNum type="arabicPeriod"/>
            </a:pP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20000"/>
              </a:lnSpc>
              <a:spcBef>
                <a:spcPts val="0"/>
              </a:spcBef>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 需要单独创建A类实例时，可不必创建类B的实例，也不必创建这个关联的实例。A类实例以单独的身份履行它所承担的系统责任。</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创建过程如下：A *a=new A();</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 撤销A类对象时，如果存在与其关联的B类对象，那么应首先撤销这个B类对象，然后再撤销这个A类对象。</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撤销过程如下：</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if(!a-&gt;GetB()){  delete a-&gt;GetB(); }</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delete a;</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spcBef>
                <a:spcPts val="700"/>
              </a:spcBef>
              <a:spcAft>
                <a:spcPts val="400"/>
              </a:spcAft>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 撤销B类对象时，如果存在与其关联的A类对象，那么应首先在A类对象中注销这个关联，然后再撤销这个B类对象。</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spcBef>
                <a:spcPts val="700"/>
              </a:spcBef>
              <a:spcAft>
                <a:spcPts val="400"/>
              </a:spcAft>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撤销过程如下：</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spcBef>
                <a:spcPts val="100"/>
              </a:spcBef>
              <a:spcAft>
                <a:spcPts val="400"/>
              </a:spcAft>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if(!b-&gt;GetA()){</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spcBef>
                <a:spcPts val="100"/>
              </a:spcBef>
              <a:spcAft>
                <a:spcPts val="400"/>
              </a:spcAft>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b-&gt;SetA(NULL); 	//在A类对象中注销这个关联</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spcBef>
                <a:spcPts val="100"/>
              </a:spcBef>
              <a:spcAft>
                <a:spcPts val="400"/>
              </a:spcAft>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spcBef>
                <a:spcPts val="100"/>
              </a:spcBef>
              <a:spcAft>
                <a:spcPts val="400"/>
              </a:spcAft>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delete b; 				//撤销B类对象</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20000"/>
              </a:lnSpc>
              <a:spcBef>
                <a:spcPts val="0"/>
              </a:spcBef>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2．强制对强制的一对一关联</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而对于图9-5中b强制对强制的一对一关联来说，它所表达的含义则是：对于每一个类A的对象a，必须有一个类B的对象b和从对象a到对象b的链接。同时，对于对象b来说，也要求存在一个从对象b到对象a的链接。</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其映射代码如下所示。</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6" name="页脚占位符 5"/>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3" name="表格 2"/>
          <p:cNvGraphicFramePr>
            <a:graphicFrameLocks noGrp="1"/>
          </p:cNvGraphicFramePr>
          <p:nvPr>
            <p:custDataLst>
              <p:tags r:id="rId3"/>
            </p:custDataLst>
          </p:nvPr>
        </p:nvGraphicFramePr>
        <p:xfrm>
          <a:off x="628650" y="1578610"/>
          <a:ext cx="7596505" cy="4676775"/>
        </p:xfrm>
        <a:graphic>
          <a:graphicData uri="http://schemas.openxmlformats.org/drawingml/2006/table">
            <a:tbl>
              <a:tblPr firstRow="1" firstCol="1" bandRow="1">
                <a:tableStyleId>{69012ECD-51FC-41F1-AA8D-1B2483CD663E}</a:tableStyleId>
              </a:tblPr>
              <a:tblGrid>
                <a:gridCol w="3797935"/>
                <a:gridCol w="3798570"/>
              </a:tblGrid>
              <a:tr h="280035">
                <a:tc>
                  <a:txBody>
                    <a:bodyPr/>
                    <a:lstStyle/>
                    <a:p>
                      <a:pPr indent="467995" algn="just" fontAlgn="auto">
                        <a:lnSpc>
                          <a:spcPts val="2400"/>
                        </a:lnSpc>
                      </a:pPr>
                      <a:r>
                        <a:rPr lang="zh-CN" sz="1800" kern="100" dirty="0">
                          <a:solidFill>
                            <a:schemeClr val="tx1"/>
                          </a:solidFill>
                          <a:effectLst/>
                          <a:latin typeface="等线" panose="02010600030101010101" charset="-122"/>
                          <a:ea typeface="等线" panose="02010600030101010101" charset="-122"/>
                        </a:rPr>
                        <a:t>强制对可选的关联的类定义</a:t>
                      </a:r>
                      <a:endParaRPr lang="zh-CN" sz="1800" kern="100" dirty="0">
                        <a:solidFill>
                          <a:schemeClr val="tx1"/>
                        </a:solidFill>
                        <a:effectLst/>
                        <a:latin typeface="等线" panose="02010600030101010101" charset="-122"/>
                        <a:ea typeface="等线" panose="02010600030101010101" charset="-122"/>
                      </a:endParaRPr>
                    </a:p>
                  </a:txBody>
                  <a:tcPr marL="68580" marR="68580" marT="0" marB="0">
                    <a:noFill/>
                  </a:tcPr>
                </a:tc>
                <a:tc>
                  <a:txBody>
                    <a:bodyPr/>
                    <a:lstStyle/>
                    <a:p>
                      <a:pPr indent="467995" algn="just" fontAlgn="auto">
                        <a:lnSpc>
                          <a:spcPts val="2400"/>
                        </a:lnSpc>
                      </a:pPr>
                      <a:r>
                        <a:rPr lang="en-US" sz="1800" kern="100">
                          <a:solidFill>
                            <a:schemeClr val="tx1"/>
                          </a:solidFill>
                          <a:effectLst/>
                          <a:latin typeface="等线" panose="02010600030101010101" charset="-122"/>
                          <a:ea typeface="等线" panose="02010600030101010101" charset="-122"/>
                        </a:rPr>
                        <a:t> </a:t>
                      </a:r>
                      <a:endParaRPr lang="en-US" sz="1800" kern="100">
                        <a:solidFill>
                          <a:schemeClr val="tx1"/>
                        </a:solidFill>
                        <a:effectLst/>
                        <a:latin typeface="等线" panose="02010600030101010101" charset="-122"/>
                        <a:ea typeface="等线" panose="02010600030101010101" charset="-122"/>
                      </a:endParaRPr>
                    </a:p>
                  </a:txBody>
                  <a:tcPr marL="68580" marR="68580" marT="0" marB="0">
                    <a:noFill/>
                  </a:tcPr>
                </a:tc>
              </a:tr>
              <a:tr h="2651125">
                <a:tc>
                  <a:txBody>
                    <a:bodyPr/>
                    <a:lstStyle/>
                    <a:p>
                      <a:pPr indent="467995" algn="just" fontAlgn="auto">
                        <a:lnSpc>
                          <a:spcPts val="2400"/>
                        </a:lnSpc>
                      </a:pPr>
                      <a:r>
                        <a:rPr lang="en-US" sz="1800" kern="100" dirty="0">
                          <a:effectLst/>
                          <a:latin typeface="等线" panose="02010600030101010101" charset="-122"/>
                          <a:ea typeface="等线" panose="02010600030101010101" charset="-122"/>
                        </a:rPr>
                        <a:t>class A{</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private:</a:t>
                      </a:r>
                      <a:endParaRPr lang="zh-CN" sz="1800" kern="100" dirty="0">
                        <a:effectLst/>
                        <a:latin typeface="等线" panose="02010600030101010101" charset="-122"/>
                        <a:ea typeface="等线" panose="02010600030101010101" charset="-122"/>
                      </a:endParaRPr>
                    </a:p>
                    <a:p>
                      <a:pPr lvl="1" indent="467995" algn="just" fontAlgn="auto">
                        <a:lnSpc>
                          <a:spcPts val="2400"/>
                        </a:lnSpc>
                      </a:pPr>
                      <a:r>
                        <a:rPr lang="en-US" sz="1800" kern="100" dirty="0">
                          <a:effectLst/>
                          <a:latin typeface="等线" panose="02010600030101010101" charset="-122"/>
                          <a:ea typeface="等线" panose="02010600030101010101" charset="-122"/>
                        </a:rPr>
                        <a:t> B *</a:t>
                      </a:r>
                      <a:r>
                        <a:rPr lang="en-US" sz="1800" kern="100" dirty="0" err="1">
                          <a:effectLst/>
                          <a:latin typeface="等线" panose="02010600030101010101" charset="-122"/>
                          <a:ea typeface="等线" panose="02010600030101010101" charset="-122"/>
                        </a:rPr>
                        <a:t>m_B</a:t>
                      </a:r>
                      <a:r>
                        <a:rPr lang="en-US" sz="1800" kern="100" dirty="0">
                          <a:effectLst/>
                          <a:latin typeface="等线" panose="02010600030101010101" charset="-122"/>
                          <a:ea typeface="等线" panose="02010600030101010101" charset="-122"/>
                        </a:rPr>
                        <a:t>;</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public:</a:t>
                      </a:r>
                      <a:endParaRPr lang="zh-CN" sz="1800" kern="100" dirty="0">
                        <a:effectLst/>
                        <a:latin typeface="等线" panose="02010600030101010101" charset="-122"/>
                        <a:ea typeface="等线" panose="02010600030101010101" charset="-122"/>
                      </a:endParaRPr>
                    </a:p>
                    <a:p>
                      <a:pPr lvl="1" indent="467995" algn="just" fontAlgn="auto">
                        <a:lnSpc>
                          <a:spcPts val="2400"/>
                        </a:lnSpc>
                      </a:pPr>
                      <a:r>
                        <a:rPr lang="en-US" sz="1800" kern="100" dirty="0">
                          <a:effectLst/>
                          <a:latin typeface="等线" panose="02010600030101010101" charset="-122"/>
                          <a:ea typeface="等线" panose="02010600030101010101" charset="-122"/>
                        </a:rPr>
                        <a:t> A();</a:t>
                      </a:r>
                      <a:endParaRPr lang="zh-CN" sz="1800" kern="100" dirty="0">
                        <a:effectLst/>
                        <a:latin typeface="等线" panose="02010600030101010101" charset="-122"/>
                        <a:ea typeface="等线" panose="02010600030101010101" charset="-122"/>
                      </a:endParaRPr>
                    </a:p>
                    <a:p>
                      <a:pPr lvl="1" indent="467995" algn="just" fontAlgn="auto">
                        <a:lnSpc>
                          <a:spcPts val="2400"/>
                        </a:lnSpc>
                      </a:pPr>
                      <a:r>
                        <a:rPr lang="en-US" sz="1800" kern="100" dirty="0">
                          <a:effectLst/>
                          <a:latin typeface="等线" panose="02010600030101010101" charset="-122"/>
                          <a:ea typeface="等线" panose="02010600030101010101" charset="-122"/>
                        </a:rPr>
                        <a:t> virtual ~A();</a:t>
                      </a:r>
                      <a:endParaRPr lang="zh-CN" sz="1800" kern="100" dirty="0">
                        <a:effectLst/>
                        <a:latin typeface="等线" panose="02010600030101010101" charset="-122"/>
                        <a:ea typeface="等线" panose="02010600030101010101" charset="-122"/>
                      </a:endParaRPr>
                    </a:p>
                    <a:p>
                      <a:pPr lvl="1" indent="467995" algn="just" fontAlgn="auto">
                        <a:lnSpc>
                          <a:spcPts val="2400"/>
                        </a:lnSpc>
                      </a:pPr>
                      <a:r>
                        <a:rPr lang="en-US" sz="1800" kern="100" dirty="0">
                          <a:effectLst/>
                          <a:latin typeface="等线" panose="02010600030101010101" charset="-122"/>
                          <a:ea typeface="等线" panose="02010600030101010101" charset="-122"/>
                        </a:rPr>
                        <a:t> void </a:t>
                      </a:r>
                      <a:r>
                        <a:rPr lang="en-US" sz="1800" kern="100" dirty="0" err="1">
                          <a:effectLst/>
                          <a:latin typeface="等线" panose="02010600030101010101" charset="-122"/>
                          <a:ea typeface="等线" panose="02010600030101010101" charset="-122"/>
                        </a:rPr>
                        <a:t>SetB</a:t>
                      </a:r>
                      <a:r>
                        <a:rPr lang="en-US" sz="1800" kern="100" dirty="0">
                          <a:effectLst/>
                          <a:latin typeface="等线" panose="02010600030101010101" charset="-122"/>
                          <a:ea typeface="等线" panose="02010600030101010101" charset="-122"/>
                        </a:rPr>
                        <a:t>(B*b);</a:t>
                      </a:r>
                      <a:endParaRPr lang="zh-CN" sz="1800" kern="100" dirty="0">
                        <a:effectLst/>
                        <a:latin typeface="等线" panose="02010600030101010101" charset="-122"/>
                        <a:ea typeface="等线" panose="02010600030101010101" charset="-122"/>
                      </a:endParaRPr>
                    </a:p>
                    <a:p>
                      <a:pPr lvl="1" indent="467995" algn="just" fontAlgn="auto">
                        <a:lnSpc>
                          <a:spcPts val="2400"/>
                        </a:lnSpc>
                      </a:pPr>
                      <a:r>
                        <a:rPr lang="en-US" sz="1800" kern="100" dirty="0">
                          <a:effectLst/>
                          <a:latin typeface="等线" panose="02010600030101010101" charset="-122"/>
                          <a:ea typeface="等线" panose="02010600030101010101" charset="-122"/>
                        </a:rPr>
                        <a:t> B* </a:t>
                      </a:r>
                      <a:r>
                        <a:rPr lang="en-US" sz="1800" kern="100" dirty="0" err="1">
                          <a:effectLst/>
                          <a:latin typeface="等线" panose="02010600030101010101" charset="-122"/>
                          <a:ea typeface="等线" panose="02010600030101010101" charset="-122"/>
                        </a:rPr>
                        <a:t>GetB</a:t>
                      </a:r>
                      <a:r>
                        <a:rPr lang="en-US" sz="1800" kern="100" dirty="0">
                          <a:effectLst/>
                          <a:latin typeface="等线" panose="02010600030101010101" charset="-122"/>
                          <a:ea typeface="等线" panose="02010600030101010101" charset="-122"/>
                        </a:rPr>
                        <a:t>();</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a:t>
                      </a:r>
                      <a:endParaRPr lang="en-US" sz="1800" kern="100" dirty="0">
                        <a:effectLst/>
                        <a:latin typeface="等线" panose="02010600030101010101" charset="-122"/>
                        <a:ea typeface="等线" panose="02010600030101010101" charset="-122"/>
                      </a:endParaRPr>
                    </a:p>
                  </a:txBody>
                  <a:tcPr marL="68580" marR="68580" marT="0" marB="0"/>
                </a:tc>
                <a:tc>
                  <a:txBody>
                    <a:bodyPr/>
                    <a:lstStyle/>
                    <a:p>
                      <a:pPr indent="467995" algn="just" fontAlgn="auto">
                        <a:lnSpc>
                          <a:spcPts val="2400"/>
                        </a:lnSpc>
                      </a:pPr>
                      <a:r>
                        <a:rPr lang="en-US" sz="1800" kern="100" dirty="0">
                          <a:effectLst/>
                          <a:latin typeface="等线" panose="02010600030101010101" charset="-122"/>
                          <a:ea typeface="等线" panose="02010600030101010101" charset="-122"/>
                        </a:rPr>
                        <a:t>class B{</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private :</a:t>
                      </a:r>
                      <a:endParaRPr lang="zh-CN" sz="1800" kern="100" dirty="0">
                        <a:effectLst/>
                        <a:latin typeface="等线" panose="02010600030101010101" charset="-122"/>
                        <a:ea typeface="等线" panose="02010600030101010101" charset="-122"/>
                      </a:endParaRPr>
                    </a:p>
                    <a:p>
                      <a:pPr lvl="1" indent="467995" algn="just" fontAlgn="auto">
                        <a:lnSpc>
                          <a:spcPts val="2400"/>
                        </a:lnSpc>
                      </a:pPr>
                      <a:r>
                        <a:rPr lang="en-US" sz="1800" kern="100" dirty="0">
                          <a:effectLst/>
                          <a:latin typeface="等线" panose="02010600030101010101" charset="-122"/>
                          <a:ea typeface="等线" panose="02010600030101010101" charset="-122"/>
                        </a:rPr>
                        <a:t> A &amp; </a:t>
                      </a:r>
                      <a:r>
                        <a:rPr lang="en-US" sz="1800" kern="100" dirty="0" err="1">
                          <a:effectLst/>
                          <a:latin typeface="等线" panose="02010600030101010101" charset="-122"/>
                          <a:ea typeface="等线" panose="02010600030101010101" charset="-122"/>
                        </a:rPr>
                        <a:t>m_A</a:t>
                      </a:r>
                      <a:r>
                        <a:rPr lang="en-US" sz="1800" kern="100" dirty="0">
                          <a:effectLst/>
                          <a:latin typeface="等线" panose="02010600030101010101" charset="-122"/>
                          <a:ea typeface="等线" panose="02010600030101010101" charset="-122"/>
                        </a:rPr>
                        <a:t>;</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public:</a:t>
                      </a:r>
                      <a:endParaRPr lang="zh-CN" sz="1800" kern="100" dirty="0">
                        <a:effectLst/>
                        <a:latin typeface="等线" panose="02010600030101010101" charset="-122"/>
                        <a:ea typeface="等线" panose="02010600030101010101" charset="-122"/>
                      </a:endParaRPr>
                    </a:p>
                    <a:p>
                      <a:pPr lvl="1" indent="467995" algn="just" fontAlgn="auto">
                        <a:lnSpc>
                          <a:spcPts val="2400"/>
                        </a:lnSpc>
                      </a:pPr>
                      <a:r>
                        <a:rPr lang="en-US" sz="1800" kern="100" dirty="0">
                          <a:effectLst/>
                          <a:latin typeface="等线" panose="02010600030101010101" charset="-122"/>
                          <a:ea typeface="等线" panose="02010600030101010101" charset="-122"/>
                        </a:rPr>
                        <a:t> B(A &amp;a);</a:t>
                      </a:r>
                      <a:endParaRPr lang="zh-CN" sz="1800" kern="100" dirty="0">
                        <a:effectLst/>
                        <a:latin typeface="等线" panose="02010600030101010101" charset="-122"/>
                        <a:ea typeface="等线" panose="02010600030101010101" charset="-122"/>
                      </a:endParaRPr>
                    </a:p>
                    <a:p>
                      <a:pPr lvl="1" indent="467995" algn="just" fontAlgn="auto">
                        <a:lnSpc>
                          <a:spcPts val="2400"/>
                        </a:lnSpc>
                      </a:pPr>
                      <a:r>
                        <a:rPr lang="en-US" sz="1800" kern="100" dirty="0">
                          <a:effectLst/>
                          <a:latin typeface="等线" panose="02010600030101010101" charset="-122"/>
                          <a:ea typeface="等线" panose="02010600030101010101" charset="-122"/>
                        </a:rPr>
                        <a:t> virtual ~B();</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a:t>
                      </a:r>
                      <a:endParaRPr lang="en-US" sz="1800" kern="100" dirty="0">
                        <a:effectLst/>
                        <a:latin typeface="等线" panose="02010600030101010101" charset="-122"/>
                        <a:ea typeface="等线" panose="02010600030101010101" charset="-122"/>
                      </a:endParaRPr>
                    </a:p>
                  </a:txBody>
                  <a:tcPr marL="68580" marR="68580" marT="0" marB="0"/>
                </a:tc>
              </a:tr>
              <a:tr h="279400">
                <a:tc>
                  <a:txBody>
                    <a:bodyPr/>
                    <a:lstStyle/>
                    <a:p>
                      <a:pPr indent="467995" algn="just" fontAlgn="auto">
                        <a:lnSpc>
                          <a:spcPts val="2400"/>
                        </a:lnSpc>
                      </a:pPr>
                      <a:r>
                        <a:rPr lang="zh-CN" sz="1800" kern="100">
                          <a:effectLst/>
                          <a:latin typeface="等线" panose="02010600030101010101" charset="-122"/>
                          <a:ea typeface="等线" panose="02010600030101010101" charset="-122"/>
                        </a:rPr>
                        <a:t>强制对可选的关联的类实现</a:t>
                      </a:r>
                      <a:endParaRPr lang="zh-CN" sz="1800" kern="100">
                        <a:effectLst/>
                        <a:latin typeface="等线" panose="02010600030101010101" charset="-122"/>
                        <a:ea typeface="等线" panose="02010600030101010101" charset="-122"/>
                      </a:endParaRPr>
                    </a:p>
                  </a:txBody>
                  <a:tcPr marL="68580" marR="68580" marT="0" marB="0"/>
                </a:tc>
                <a:tc>
                  <a:txBody>
                    <a:bodyPr/>
                    <a:lstStyle/>
                    <a:p>
                      <a:pPr indent="467995" algn="just" fontAlgn="auto">
                        <a:lnSpc>
                          <a:spcPts val="2400"/>
                        </a:lnSpc>
                      </a:pPr>
                      <a:r>
                        <a:rPr lang="en-US" sz="1800" kern="100">
                          <a:effectLst/>
                          <a:latin typeface="等线" panose="02010600030101010101" charset="-122"/>
                          <a:ea typeface="等线" panose="02010600030101010101" charset="-122"/>
                        </a:rPr>
                        <a:t> </a:t>
                      </a:r>
                      <a:endParaRPr lang="en-US" sz="1800" kern="100">
                        <a:effectLst/>
                        <a:latin typeface="等线" panose="02010600030101010101" charset="-122"/>
                        <a:ea typeface="等线" panose="02010600030101010101" charset="-122"/>
                      </a:endParaRPr>
                    </a:p>
                  </a:txBody>
                  <a:tcPr marL="68580" marR="68580" marT="0" marB="0"/>
                </a:tc>
              </a:tr>
              <a:tr h="1466215">
                <a:tc>
                  <a:txBody>
                    <a:bodyPr/>
                    <a:lstStyle/>
                    <a:p>
                      <a:pPr indent="467995" algn="just" fontAlgn="auto">
                        <a:lnSpc>
                          <a:spcPts val="2400"/>
                        </a:lnSpc>
                      </a:pPr>
                      <a:r>
                        <a:rPr lang="en-US" sz="1800" kern="100" dirty="0">
                          <a:effectLst/>
                          <a:latin typeface="等线" panose="02010600030101010101" charset="-122"/>
                          <a:ea typeface="等线" panose="02010600030101010101" charset="-122"/>
                        </a:rPr>
                        <a:t>#include "</a:t>
                      </a:r>
                      <a:r>
                        <a:rPr lang="en-US" sz="1800" kern="100" dirty="0" err="1">
                          <a:effectLst/>
                          <a:latin typeface="等线" panose="02010600030101010101" charset="-122"/>
                          <a:ea typeface="等线" panose="02010600030101010101" charset="-122"/>
                        </a:rPr>
                        <a:t>A.h</a:t>
                      </a:r>
                      <a:r>
                        <a:rPr lang="en-US" sz="1800" kern="100" dirty="0">
                          <a:effectLst/>
                          <a:latin typeface="等线" panose="02010600030101010101" charset="-122"/>
                          <a:ea typeface="等线" panose="02010600030101010101" charset="-122"/>
                        </a:rPr>
                        <a:t>"</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A::A(){m_B=NULL; }</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A::~A(){}</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void </a:t>
                      </a:r>
                      <a:r>
                        <a:rPr lang="en-US" sz="1800" kern="100" dirty="0" err="1">
                          <a:effectLst/>
                          <a:latin typeface="等线" panose="02010600030101010101" charset="-122"/>
                          <a:ea typeface="等线" panose="02010600030101010101" charset="-122"/>
                        </a:rPr>
                        <a:t>SetB</a:t>
                      </a:r>
                      <a:r>
                        <a:rPr lang="en-US" sz="1800" kern="100" dirty="0">
                          <a:effectLst/>
                          <a:latin typeface="等线" panose="02010600030101010101" charset="-122"/>
                          <a:ea typeface="等线" panose="02010600030101010101" charset="-122"/>
                        </a:rPr>
                        <a:t>(B*b){</a:t>
                      </a:r>
                      <a:r>
                        <a:rPr lang="en-US" sz="1800" kern="100" dirty="0" err="1">
                          <a:effectLst/>
                          <a:latin typeface="等线" panose="02010600030101010101" charset="-122"/>
                          <a:ea typeface="等线" panose="02010600030101010101" charset="-122"/>
                        </a:rPr>
                        <a:t>m_B</a:t>
                      </a:r>
                      <a:r>
                        <a:rPr lang="en-US" sz="1800" kern="100" dirty="0">
                          <a:effectLst/>
                          <a:latin typeface="等线" panose="02010600030101010101" charset="-122"/>
                          <a:ea typeface="等线" panose="02010600030101010101" charset="-122"/>
                        </a:rPr>
                        <a:t>=b;}</a:t>
                      </a:r>
                      <a:endParaRPr lang="zh-CN" sz="1800" kern="100" dirty="0">
                        <a:effectLst/>
                        <a:latin typeface="等线" panose="02010600030101010101" charset="-122"/>
                        <a:ea typeface="等线" panose="02010600030101010101" charset="-122"/>
                      </a:endParaRPr>
                    </a:p>
                    <a:p>
                      <a:pPr indent="467995" algn="just" fontAlgn="auto">
                        <a:lnSpc>
                          <a:spcPts val="2400"/>
                        </a:lnSpc>
                        <a:spcAft>
                          <a:spcPts val="400"/>
                        </a:spcAft>
                      </a:pPr>
                      <a:r>
                        <a:rPr lang="en-US" sz="1800" kern="100" dirty="0">
                          <a:effectLst/>
                          <a:latin typeface="等线" panose="02010600030101010101" charset="-122"/>
                          <a:ea typeface="等线" panose="02010600030101010101" charset="-122"/>
                        </a:rPr>
                        <a:t>B* </a:t>
                      </a:r>
                      <a:r>
                        <a:rPr lang="en-US" sz="1800" kern="100" dirty="0" err="1">
                          <a:effectLst/>
                          <a:latin typeface="等线" panose="02010600030101010101" charset="-122"/>
                          <a:ea typeface="等线" panose="02010600030101010101" charset="-122"/>
                        </a:rPr>
                        <a:t>GetB</a:t>
                      </a:r>
                      <a:r>
                        <a:rPr lang="en-US" sz="1800" kern="100" dirty="0">
                          <a:effectLst/>
                          <a:latin typeface="等线" panose="02010600030101010101" charset="-122"/>
                          <a:ea typeface="等线" panose="02010600030101010101" charset="-122"/>
                        </a:rPr>
                        <a:t>(){return </a:t>
                      </a:r>
                      <a:r>
                        <a:rPr lang="en-US" sz="1800" kern="100" dirty="0" err="1">
                          <a:effectLst/>
                          <a:latin typeface="等线" panose="02010600030101010101" charset="-122"/>
                          <a:ea typeface="等线" panose="02010600030101010101" charset="-122"/>
                        </a:rPr>
                        <a:t>m_B</a:t>
                      </a:r>
                      <a:r>
                        <a:rPr lang="en-US" sz="1800" kern="100" dirty="0">
                          <a:effectLst/>
                          <a:latin typeface="等线" panose="02010600030101010101" charset="-122"/>
                          <a:ea typeface="等线" panose="02010600030101010101" charset="-122"/>
                        </a:rPr>
                        <a:t>;}</a:t>
                      </a:r>
                      <a:endParaRPr lang="en-US" sz="1800" kern="100" dirty="0">
                        <a:effectLst/>
                        <a:latin typeface="等线" panose="02010600030101010101" charset="-122"/>
                        <a:ea typeface="等线" panose="02010600030101010101" charset="-122"/>
                      </a:endParaRPr>
                    </a:p>
                  </a:txBody>
                  <a:tcPr marL="68580" marR="68580" marT="0" marB="0"/>
                </a:tc>
                <a:tc>
                  <a:txBody>
                    <a:bodyPr/>
                    <a:lstStyle/>
                    <a:p>
                      <a:pPr indent="467995" algn="just" fontAlgn="auto">
                        <a:lnSpc>
                          <a:spcPts val="2400"/>
                        </a:lnSpc>
                      </a:pPr>
                      <a:r>
                        <a:rPr lang="en-US" sz="1800" kern="100" dirty="0">
                          <a:effectLst/>
                          <a:latin typeface="等线" panose="02010600030101010101" charset="-122"/>
                          <a:ea typeface="等线" panose="02010600030101010101" charset="-122"/>
                        </a:rPr>
                        <a:t>#include "</a:t>
                      </a:r>
                      <a:r>
                        <a:rPr lang="en-US" sz="1800" kern="100" dirty="0" err="1">
                          <a:effectLst/>
                          <a:latin typeface="等线" panose="02010600030101010101" charset="-122"/>
                          <a:ea typeface="等线" panose="02010600030101010101" charset="-122"/>
                        </a:rPr>
                        <a:t>B.h</a:t>
                      </a:r>
                      <a:r>
                        <a:rPr lang="en-US" sz="1800" kern="100" dirty="0">
                          <a:effectLst/>
                          <a:latin typeface="等线" panose="02010600030101010101" charset="-122"/>
                          <a:ea typeface="等线" panose="02010600030101010101" charset="-122"/>
                        </a:rPr>
                        <a:t>"</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B::B(A &amp;a){</a:t>
                      </a:r>
                      <a:r>
                        <a:rPr lang="en-US" sz="1800" kern="100" dirty="0" err="1">
                          <a:effectLst/>
                          <a:latin typeface="等线" panose="02010600030101010101" charset="-122"/>
                          <a:ea typeface="等线" panose="02010600030101010101" charset="-122"/>
                        </a:rPr>
                        <a:t>m_A</a:t>
                      </a:r>
                      <a:r>
                        <a:rPr lang="en-US" sz="1800" kern="100" dirty="0">
                          <a:effectLst/>
                          <a:latin typeface="等线" panose="02010600030101010101" charset="-122"/>
                          <a:ea typeface="等线" panose="02010600030101010101" charset="-122"/>
                        </a:rPr>
                        <a:t>=a;}</a:t>
                      </a:r>
                      <a:endParaRPr lang="zh-CN" sz="1800" kern="100" dirty="0">
                        <a:effectLst/>
                        <a:latin typeface="等线" panose="02010600030101010101" charset="-122"/>
                        <a:ea typeface="等线" panose="02010600030101010101" charset="-122"/>
                      </a:endParaRPr>
                    </a:p>
                    <a:p>
                      <a:pPr indent="467995" algn="just" fontAlgn="auto">
                        <a:lnSpc>
                          <a:spcPts val="2400"/>
                        </a:lnSpc>
                      </a:pPr>
                      <a:r>
                        <a:rPr lang="en-US" sz="1800" kern="100" dirty="0">
                          <a:effectLst/>
                          <a:latin typeface="等线" panose="02010600030101010101" charset="-122"/>
                          <a:ea typeface="等线" panose="02010600030101010101" charset="-122"/>
                        </a:rPr>
                        <a:t>B::~B(){}</a:t>
                      </a:r>
                      <a:endParaRPr lang="en-US" sz="1800" kern="100" dirty="0">
                        <a:effectLst/>
                        <a:latin typeface="等线" panose="02010600030101010101" charset="-122"/>
                        <a:ea typeface="等线" panose="02010600030101010101" charset="-122"/>
                      </a:endParaRPr>
                    </a:p>
                  </a:txBody>
                  <a:tcPr marL="68580" marR="68580" marT="0" marB="0"/>
                </a:tc>
              </a:tr>
            </a:tbl>
          </a:graphicData>
        </a:graphic>
      </p:graphicFrame>
      <p:sp>
        <p:nvSpPr>
          <p:cNvPr id="6" name="页脚占位符 5"/>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创建和使用图9-5中b表示的强制对强制一对一关联的示例如下：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1关联中任何一个类的实例都不能单独创建，创建类实例时，必须创建两个类的实例并建立这两个对象之间的链接关系。创建过程如下：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A *a=new A(); 		//首先，创建A类实例a。</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B* b=new B(*a); 	//创建与a关联的B类实例b</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a.SetB(*b); 		//设置对象a到对象b的关联。</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9.3.2 多重性与关联映射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 使用关联，若两个关联的对象之间具有明确的客户与服务之间的关系。则二者的使用则可以明确地按照这个关系使用。否则，可以根据使用关联的上下文使用这个关联。</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 撤销对象，必须同时撤销两个对象，即撤销这个关联的实例。撤销过程如下：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delete a; delete b;</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从上面两个例子不难看出，理解了关联多重性的确切语义，不难完成关联到程序设计语言的映射。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另外一个问题是，关联到程序设计语言的映射方案并不是唯一的，唯一的是二者所表示的语义。</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lnSpc>
                <a:spcPct val="120000"/>
              </a:lnSpc>
              <a:spcBef>
                <a:spcPts val="0"/>
              </a:spcBef>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9.3.3 组合和聚合关系的映射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3725" algn="just">
              <a:lnSpc>
                <a:spcPct val="150000"/>
              </a:lnSpc>
              <a:spcBef>
                <a:spcPts val="0"/>
              </a:spcBef>
              <a:buClrTx/>
              <a:buSzTx/>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聚合关系是一种特殊的关联关系，它描述了整体与部分之间的关系。组合关系则是一种特殊的聚合关系，组合关系强调整体与部分具有相同的生存期。</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93725" algn="just">
              <a:lnSpc>
                <a:spcPct val="150000"/>
              </a:lnSpc>
              <a:spcBef>
                <a:spcPts val="0"/>
              </a:spcBef>
              <a:buClrTx/>
              <a:buSzTx/>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一般情况下，可采用嵌入对象的方式实现组合关系，并实现组合关系所强调的相同的生存期特性。换句话说，组合关系中的整体被映射成一个容器对象，个体部分则被实现为容器的嵌入对象。</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9.3.3 组合和聚合关系的映射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50000"/>
              </a:lnSpc>
              <a:spcBef>
                <a:spcPts val="0"/>
              </a:spcBef>
              <a:buClrTx/>
              <a:buSzTx/>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图9-6 描述订单和订单细则两个类，它的语义是任何一个Order类对象，都是由一组特定的OrderItem类的对象组合而成的，并且整体对象（订单）与它们的子对象（订单明细）具有相同的生命周期。</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3" name="图片 2"/>
          <p:cNvPicPr>
            <a:picLocks noChangeAspect="1"/>
          </p:cNvPicPr>
          <p:nvPr/>
        </p:nvPicPr>
        <p:blipFill>
          <a:blip r:embed="rId4"/>
          <a:stretch>
            <a:fillRect/>
          </a:stretch>
        </p:blipFill>
        <p:spPr>
          <a:xfrm>
            <a:off x="1265383" y="3561294"/>
            <a:ext cx="6724072" cy="2503360"/>
          </a:xfrm>
          <a:prstGeom prst="rect">
            <a:avLst/>
          </a:prstGeom>
        </p:spPr>
      </p:pic>
      <p:sp>
        <p:nvSpPr>
          <p:cNvPr id="6" name="文本框 5"/>
          <p:cNvSpPr txBox="1"/>
          <p:nvPr>
            <p:custDataLst>
              <p:tags r:id="rId5"/>
            </p:custDataLst>
          </p:nvPr>
        </p:nvSpPr>
        <p:spPr>
          <a:xfrm>
            <a:off x="2341419" y="6064785"/>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9-6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订单类图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
        <p:nvSpPr>
          <p:cNvPr id="11" name="日期占位符 10"/>
          <p:cNvSpPr>
            <a:spLocks noGrp="1"/>
          </p:cNvSpPr>
          <p:nvPr>
            <p:ph type="dt" sz="half" idx="10"/>
          </p:nvPr>
        </p:nvSpPr>
        <p:spPr/>
        <p:txBody>
          <a:bodyPr/>
          <a:p>
            <a:r>
              <a:rPr lang="zh-CN" altLang="en-US" smtClean="0"/>
              <a:t>2022年7月</a:t>
            </a:r>
            <a:endParaRPr lang="zh-CN" altLang="en-US"/>
          </a:p>
        </p:txBody>
      </p:sp>
      <p:sp>
        <p:nvSpPr>
          <p:cNvPr id="12" name="灯片编号占位符 11"/>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9.1.1 C++类的基本结构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程序中，类的定义通常由类名、数据成员和函数成员等三个部分组成。C++程序设计语言通常将每个类的描述分为定义和实现两个部分，类的定义部分从整体上描述类的基本结构及其与相关类之间的关系，存放在类定义文件（扩展名为.h文件）中。而类的实现部分则是类中每个函数成员的具体实现，一般情况下存放在类的实现文件（扩展名为.cpp文件）中。</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9.3.3 组合和聚合关系的映射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3" name="内容占位符 2"/>
          <p:cNvGraphicFramePr>
            <a:graphicFrameLocks noGrp="1"/>
          </p:cNvGraphicFramePr>
          <p:nvPr>
            <p:ph idx="4294967295"/>
          </p:nvPr>
        </p:nvGraphicFramePr>
        <p:xfrm>
          <a:off x="628650" y="1943145"/>
          <a:ext cx="7886700" cy="4693920"/>
        </p:xfrm>
        <a:graphic>
          <a:graphicData uri="http://schemas.openxmlformats.org/drawingml/2006/table">
            <a:tbl>
              <a:tblPr firstRow="1" firstCol="1" bandRow="1">
                <a:tableStyleId>{2D5ABB26-0587-4C30-8999-92F81FD0307C}</a:tableStyleId>
              </a:tblPr>
              <a:tblGrid>
                <a:gridCol w="3819525"/>
                <a:gridCol w="4067175"/>
              </a:tblGrid>
              <a:tr h="3229220">
                <a:tc>
                  <a:txBody>
                    <a:bodyPr/>
                    <a:lstStyle/>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a:t>
                      </a:r>
                      <a:r>
                        <a:rPr lang="zh-CN" sz="1400" kern="100" dirty="0">
                          <a:effectLst/>
                          <a:latin typeface="等线" panose="02010600030101010101" charset="-122"/>
                          <a:ea typeface="等线" panose="02010600030101010101" charset="-122"/>
                          <a:cs typeface="微软雅黑" panose="020B0503020204020204" charset="-122"/>
                        </a:rPr>
                        <a:t>订单类的定义</a:t>
                      </a:r>
                      <a:r>
                        <a:rPr lang="en-US" sz="1400" kern="100" dirty="0" err="1">
                          <a:effectLst/>
                          <a:latin typeface="等线" panose="02010600030101010101" charset="-122"/>
                          <a:ea typeface="等线" panose="02010600030101010101" charset="-122"/>
                          <a:cs typeface="微软雅黑" panose="020B0503020204020204" charset="-122"/>
                        </a:rPr>
                        <a:t>order.h</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#include "</a:t>
                      </a:r>
                      <a:r>
                        <a:rPr lang="en-US" sz="1400" kern="100" dirty="0" err="1">
                          <a:effectLst/>
                          <a:latin typeface="等线" panose="02010600030101010101" charset="-122"/>
                          <a:ea typeface="等线" panose="02010600030101010101" charset="-122"/>
                          <a:cs typeface="微软雅黑" panose="020B0503020204020204" charset="-122"/>
                        </a:rPr>
                        <a:t>OrderItem.h</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class Order{</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private:</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char* </a:t>
                      </a:r>
                      <a:r>
                        <a:rPr lang="en-US" sz="1400" kern="100" dirty="0" err="1">
                          <a:effectLst/>
                          <a:latin typeface="等线" panose="02010600030101010101" charset="-122"/>
                          <a:ea typeface="等线" panose="02010600030101010101" charset="-122"/>
                          <a:cs typeface="微软雅黑" panose="020B0503020204020204" charset="-122"/>
                        </a:rPr>
                        <a:t>OrderID</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char* </a:t>
                      </a:r>
                      <a:r>
                        <a:rPr lang="en-US" sz="1400" kern="100" dirty="0" err="1">
                          <a:effectLst/>
                          <a:latin typeface="等线" panose="02010600030101010101" charset="-122"/>
                          <a:ea typeface="等线" panose="02010600030101010101" charset="-122"/>
                          <a:cs typeface="微软雅黑" panose="020B0503020204020204" charset="-122"/>
                        </a:rPr>
                        <a:t>CustomerID</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char* </a:t>
                      </a:r>
                      <a:r>
                        <a:rPr lang="en-US" sz="1400" kern="100" dirty="0" err="1">
                          <a:effectLst/>
                          <a:latin typeface="等线" panose="02010600030101010101" charset="-122"/>
                          <a:ea typeface="等线" panose="02010600030101010101" charset="-122"/>
                          <a:cs typeface="微软雅黑" panose="020B0503020204020204" charset="-122"/>
                        </a:rPr>
                        <a:t>CustomerName</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char* </a:t>
                      </a:r>
                      <a:r>
                        <a:rPr lang="en-US" sz="1400" kern="100" dirty="0" err="1">
                          <a:effectLst/>
                          <a:latin typeface="等线" panose="02010600030101010101" charset="-122"/>
                          <a:ea typeface="等线" panose="02010600030101010101" charset="-122"/>
                          <a:cs typeface="微软雅黑" panose="020B0503020204020204" charset="-122"/>
                        </a:rPr>
                        <a:t>TotalAmount</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char </a:t>
                      </a:r>
                      <a:r>
                        <a:rPr lang="en-US" sz="1400" kern="100" dirty="0" err="1">
                          <a:effectLst/>
                          <a:latin typeface="等线" panose="02010600030101010101" charset="-122"/>
                          <a:ea typeface="等线" panose="02010600030101010101" charset="-122"/>
                          <a:cs typeface="微软雅黑" panose="020B0503020204020204" charset="-122"/>
                        </a:rPr>
                        <a:t>OrderDate</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a:t>
                      </a: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 *</a:t>
                      </a:r>
                      <a:r>
                        <a:rPr lang="en-US" sz="1400" kern="100" dirty="0" err="1">
                          <a:effectLst/>
                          <a:latin typeface="等线" panose="02010600030101010101" charset="-122"/>
                          <a:ea typeface="等线" panose="02010600030101010101" charset="-122"/>
                          <a:cs typeface="微软雅黑" panose="020B0503020204020204" charset="-122"/>
                        </a:rPr>
                        <a:t>OrderItemList</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public:</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Order();</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virtual ~Order();</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void ADD(</a:t>
                      </a: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 item);</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bool Remove(</a:t>
                      </a:r>
                      <a:r>
                        <a:rPr lang="en-US" sz="1400" kern="100" dirty="0" err="1">
                          <a:effectLst/>
                          <a:latin typeface="等线" panose="02010600030101010101" charset="-122"/>
                          <a:ea typeface="等线" panose="02010600030101010101" charset="-122"/>
                          <a:cs typeface="微软雅黑" panose="020B0503020204020204" charset="-122"/>
                        </a:rPr>
                        <a:t>i</a:t>
                      </a:r>
                      <a:r>
                        <a:rPr lang="en-US" sz="1400" kern="100" dirty="0">
                          <a:effectLst/>
                          <a:latin typeface="等线" panose="02010600030101010101" charset="-122"/>
                          <a:ea typeface="等线" panose="02010600030101010101" charset="-122"/>
                          <a:cs typeface="微软雅黑" panose="020B0503020204020204" charset="-122"/>
                        </a:rPr>
                        <a:t> int);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a:t>
                      </a:r>
                      <a:r>
                        <a:rPr lang="zh-CN" sz="1400" kern="100" dirty="0">
                          <a:effectLst/>
                          <a:latin typeface="等线" panose="02010600030101010101" charset="-122"/>
                          <a:ea typeface="等线" panose="02010600030101010101" charset="-122"/>
                          <a:cs typeface="微软雅黑" panose="020B0503020204020204" charset="-122"/>
                        </a:rPr>
                        <a:t>订单细则类的定义</a:t>
                      </a:r>
                      <a:r>
                        <a:rPr lang="en-US" sz="1400" kern="100" dirty="0" err="1">
                          <a:effectLst/>
                          <a:latin typeface="等线" panose="02010600030101010101" charset="-122"/>
                          <a:ea typeface="等线" panose="02010600030101010101" charset="-122"/>
                          <a:cs typeface="微软雅黑" panose="020B0503020204020204" charset="-122"/>
                        </a:rPr>
                        <a:t>ordeitem.h</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class </a:t>
                      </a: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private:</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char* </a:t>
                      </a:r>
                      <a:r>
                        <a:rPr lang="en-US" sz="1400" kern="100" dirty="0" err="1">
                          <a:effectLst/>
                          <a:latin typeface="等线" panose="02010600030101010101" charset="-122"/>
                          <a:ea typeface="等线" panose="02010600030101010101" charset="-122"/>
                          <a:cs typeface="微软雅黑" panose="020B0503020204020204" charset="-122"/>
                        </a:rPr>
                        <a:t>OrderID</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int number;</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char* </a:t>
                      </a:r>
                      <a:r>
                        <a:rPr lang="en-US" sz="1400" kern="100" dirty="0" err="1">
                          <a:effectLst/>
                          <a:latin typeface="等线" panose="02010600030101010101" charset="-122"/>
                          <a:ea typeface="等线" panose="02010600030101010101" charset="-122"/>
                          <a:cs typeface="微软雅黑" panose="020B0503020204020204" charset="-122"/>
                        </a:rPr>
                        <a:t>GoodsID</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char* </a:t>
                      </a:r>
                      <a:r>
                        <a:rPr lang="en-US" sz="1400" kern="100" dirty="0" err="1">
                          <a:effectLst/>
                          <a:latin typeface="等线" panose="02010600030101010101" charset="-122"/>
                          <a:ea typeface="等线" panose="02010600030101010101" charset="-122"/>
                          <a:cs typeface="微软雅黑" panose="020B0503020204020204" charset="-122"/>
                        </a:rPr>
                        <a:t>GoodsName</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float Quantity;</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public:</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a:t>
                      </a: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virtual ~</a:t>
                      </a: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 </a:t>
                      </a:r>
                      <a:endParaRPr lang="zh-CN" sz="1400" kern="100" dirty="0">
                        <a:effectLst/>
                        <a:latin typeface="等线" panose="02010600030101010101" charset="-122"/>
                        <a:ea typeface="等线" panose="02010600030101010101" charset="-122"/>
                        <a:cs typeface="微软雅黑" panose="020B050302020402020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3944">
                <a:tc>
                  <a:txBody>
                    <a:bodyPr/>
                    <a:lstStyle/>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a:t>
                      </a:r>
                      <a:r>
                        <a:rPr lang="zh-CN" sz="1400" kern="100" dirty="0">
                          <a:effectLst/>
                          <a:latin typeface="等线" panose="02010600030101010101" charset="-122"/>
                          <a:ea typeface="等线" panose="02010600030101010101" charset="-122"/>
                          <a:cs typeface="微软雅黑" panose="020B0503020204020204" charset="-122"/>
                        </a:rPr>
                        <a:t>订单类的实现</a:t>
                      </a:r>
                      <a:r>
                        <a:rPr lang="en-US" sz="1400" kern="100" dirty="0">
                          <a:effectLst/>
                          <a:latin typeface="等线" panose="02010600030101010101" charset="-122"/>
                          <a:ea typeface="等线" panose="02010600030101010101" charset="-122"/>
                          <a:cs typeface="微软雅黑" panose="020B0503020204020204" charset="-122"/>
                        </a:rPr>
                        <a:t>order.cpp</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Order::Order(){}</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Order::~Order(){}</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void Order::ADD(</a:t>
                      </a: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 item){}</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bool Order::Remove(</a:t>
                      </a:r>
                      <a:r>
                        <a:rPr lang="en-US" sz="1400" kern="100" dirty="0" err="1">
                          <a:effectLst/>
                          <a:latin typeface="等线" panose="02010600030101010101" charset="-122"/>
                          <a:ea typeface="等线" panose="02010600030101010101" charset="-122"/>
                          <a:cs typeface="微软雅黑" panose="020B0503020204020204" charset="-122"/>
                        </a:rPr>
                        <a:t>i</a:t>
                      </a:r>
                      <a:r>
                        <a:rPr lang="en-US" sz="1400" kern="100" dirty="0">
                          <a:effectLst/>
                          <a:latin typeface="等线" panose="02010600030101010101" charset="-122"/>
                          <a:ea typeface="等线" panose="02010600030101010101" charset="-122"/>
                          <a:cs typeface="微软雅黑" panose="020B0503020204020204" charset="-122"/>
                        </a:rPr>
                        <a:t> int)</a:t>
                      </a:r>
                      <a:endParaRPr lang="en-US"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{return false;}</a:t>
                      </a:r>
                      <a:endParaRPr lang="zh-CN" sz="1400" kern="100" dirty="0">
                        <a:effectLst/>
                        <a:latin typeface="等线" panose="02010600030101010101" charset="-122"/>
                        <a:ea typeface="等线" panose="02010600030101010101" charset="-122"/>
                        <a:cs typeface="微软雅黑" panose="020B050302020402020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176530" algn="just">
                        <a:lnSpc>
                          <a:spcPct val="100000"/>
                        </a:lnSpc>
                      </a:pPr>
                      <a:r>
                        <a:rPr lang="en-US" sz="1400" kern="100" dirty="0">
                          <a:effectLst/>
                          <a:latin typeface="等线" panose="02010600030101010101" charset="-122"/>
                          <a:ea typeface="等线" panose="02010600030101010101" charset="-122"/>
                          <a:cs typeface="微软雅黑" panose="020B0503020204020204" charset="-122"/>
                        </a:rPr>
                        <a:t>//</a:t>
                      </a:r>
                      <a:r>
                        <a:rPr lang="zh-CN" sz="1400" kern="100" dirty="0">
                          <a:effectLst/>
                          <a:latin typeface="等线" panose="02010600030101010101" charset="-122"/>
                          <a:ea typeface="等线" panose="02010600030101010101" charset="-122"/>
                          <a:cs typeface="微软雅黑" panose="020B0503020204020204" charset="-122"/>
                        </a:rPr>
                        <a:t>订单细则类的实现</a:t>
                      </a:r>
                      <a:r>
                        <a:rPr lang="en-US" sz="1400" kern="100" dirty="0" err="1">
                          <a:effectLst/>
                          <a:latin typeface="等线" panose="02010600030101010101" charset="-122"/>
                          <a:ea typeface="等线" panose="02010600030101010101" charset="-122"/>
                          <a:cs typeface="微软雅黑" panose="020B0503020204020204" charset="-122"/>
                        </a:rPr>
                        <a:t>ordeitem.h</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a:t>
                      </a: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a:t>
                      </a:r>
                      <a:r>
                        <a:rPr lang="en-US" sz="1400" kern="100" dirty="0" err="1">
                          <a:effectLst/>
                          <a:latin typeface="等线" panose="02010600030101010101" charset="-122"/>
                          <a:ea typeface="等线" panose="02010600030101010101" charset="-122"/>
                          <a:cs typeface="微软雅黑" panose="020B0503020204020204" charset="-122"/>
                        </a:rPr>
                        <a:t>OrderItem</a:t>
                      </a:r>
                      <a:r>
                        <a:rPr lang="en-US" sz="1400" kern="100" dirty="0">
                          <a:effectLst/>
                          <a:latin typeface="等线" panose="02010600030101010101" charset="-122"/>
                          <a:ea typeface="等线" panose="02010600030101010101" charset="-122"/>
                          <a:cs typeface="微软雅黑" panose="020B0503020204020204" charset="-122"/>
                        </a:rPr>
                        <a:t>(){}</a:t>
                      </a:r>
                      <a:endParaRPr lang="zh-CN" sz="1400" kern="100" dirty="0">
                        <a:effectLst/>
                        <a:latin typeface="等线" panose="02010600030101010101" charset="-122"/>
                        <a:ea typeface="等线" panose="02010600030101010101" charset="-122"/>
                        <a:cs typeface="微软雅黑" panose="020B050302020402020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对话气泡: 圆角矩形 3"/>
          <p:cNvSpPr/>
          <p:nvPr>
            <p:custDataLst>
              <p:tags r:id="rId3"/>
            </p:custDataLst>
          </p:nvPr>
        </p:nvSpPr>
        <p:spPr>
          <a:xfrm>
            <a:off x="4166697" y="3815098"/>
            <a:ext cx="4682836" cy="2428729"/>
          </a:xfrm>
          <a:prstGeom prst="wedgeRoundRectCallout">
            <a:avLst>
              <a:gd name="adj1" fmla="val -31484"/>
              <a:gd name="adj2" fmla="val -73646"/>
              <a:gd name="adj3" fmla="val 16667"/>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kern="1050" spc="30" dirty="0">
                <a:solidFill>
                  <a:schemeClr val="lt1"/>
                </a:solidFill>
                <a:effectLst/>
                <a:latin typeface="等线" panose="02010600030101010101" charset="-122"/>
                <a:ea typeface="等线" panose="02010600030101010101" charset="-122"/>
                <a:cs typeface="微软雅黑" panose="020B0503020204020204" charset="-122"/>
              </a:rPr>
              <a:t> </a:t>
            </a:r>
            <a:r>
              <a:rPr lang="zh-CN" altLang="zh-CN" sz="1800" kern="1050" spc="30" dirty="0">
                <a:solidFill>
                  <a:schemeClr val="lt1"/>
                </a:solidFill>
                <a:effectLst/>
                <a:latin typeface="等线" panose="02010600030101010101" charset="-122"/>
                <a:ea typeface="等线" panose="02010600030101010101" charset="-122"/>
                <a:cs typeface="微软雅黑" panose="020B0503020204020204" charset="-122"/>
              </a:rPr>
              <a:t>根据</a:t>
            </a:r>
            <a:r>
              <a:rPr lang="zh-CN" altLang="en-US" sz="1800" kern="1050" spc="30" dirty="0">
                <a:solidFill>
                  <a:schemeClr val="lt1"/>
                </a:solidFill>
                <a:effectLst/>
                <a:latin typeface="等线" panose="02010600030101010101" charset="-122"/>
                <a:ea typeface="等线" panose="02010600030101010101" charset="-122"/>
                <a:cs typeface="微软雅黑" panose="020B0503020204020204" charset="-122"/>
              </a:rPr>
              <a:t>从</a:t>
            </a:r>
            <a:r>
              <a:rPr lang="zh-CN" altLang="zh-CN" sz="1800" kern="1050" spc="30" dirty="0">
                <a:solidFill>
                  <a:schemeClr val="lt1"/>
                </a:solidFill>
                <a:effectLst/>
                <a:latin typeface="等线" panose="02010600030101010101" charset="-122"/>
                <a:ea typeface="等线" panose="02010600030101010101" charset="-122"/>
                <a:cs typeface="微软雅黑" panose="020B0503020204020204" charset="-122"/>
              </a:rPr>
              <a:t>这个类图生成的</a:t>
            </a:r>
            <a:r>
              <a:rPr lang="en-US" altLang="zh-CN" sz="1800" kern="1050" spc="30" dirty="0">
                <a:solidFill>
                  <a:schemeClr val="lt1"/>
                </a:solidFill>
                <a:effectLst/>
                <a:latin typeface="等线" panose="02010600030101010101" charset="-122"/>
                <a:ea typeface="等线" panose="02010600030101010101" charset="-122"/>
                <a:cs typeface="微软雅黑" panose="020B0503020204020204" charset="-122"/>
              </a:rPr>
              <a:t>C++</a:t>
            </a:r>
            <a:r>
              <a:rPr lang="zh-CN" altLang="zh-CN" sz="1800" kern="1050" spc="30" dirty="0">
                <a:solidFill>
                  <a:schemeClr val="lt1"/>
                </a:solidFill>
                <a:effectLst/>
                <a:latin typeface="等线" panose="02010600030101010101" charset="-122"/>
                <a:ea typeface="等线" panose="02010600030101010101" charset="-122"/>
                <a:cs typeface="微软雅黑" panose="020B0503020204020204" charset="-122"/>
              </a:rPr>
              <a:t>程序代码可以看出，这段代码中只是简单地将组合关系映射成一个单向的关联关系，而</a:t>
            </a:r>
            <a:r>
              <a:rPr lang="zh-CN" altLang="en-US" sz="1800" kern="1050" spc="30" dirty="0">
                <a:solidFill>
                  <a:schemeClr val="lt1"/>
                </a:solidFill>
                <a:effectLst/>
                <a:latin typeface="等线" panose="02010600030101010101" charset="-122"/>
                <a:ea typeface="等线" panose="02010600030101010101" charset="-122"/>
                <a:cs typeface="微软雅黑" panose="020B0503020204020204" charset="-122"/>
              </a:rPr>
              <a:t>把</a:t>
            </a:r>
            <a:r>
              <a:rPr lang="zh-CN" altLang="zh-CN" sz="1800" kern="1050" spc="30" dirty="0">
                <a:solidFill>
                  <a:schemeClr val="lt1"/>
                </a:solidFill>
                <a:effectLst/>
                <a:latin typeface="等线" panose="02010600030101010101" charset="-122"/>
                <a:ea typeface="等线" panose="02010600030101010101" charset="-122"/>
                <a:cs typeface="微软雅黑" panose="020B0503020204020204" charset="-122"/>
              </a:rPr>
              <a:t>组合关系概念中所强调的整体和部分应具有的相同生命期特性的责任则被留给了程序员，程序员必须在他们编写的程序中添加能够实现这样一种责任的程序代码。</a:t>
            </a:r>
            <a:endParaRPr lang="zh-CN" altLang="zh-CN" sz="1800" kern="1050" spc="30" dirty="0">
              <a:solidFill>
                <a:schemeClr val="lt1"/>
              </a:solidFill>
              <a:effectLst/>
              <a:latin typeface="等线" panose="02010600030101010101" charset="-122"/>
              <a:ea typeface="等线" panose="02010600030101010101" charset="-122"/>
              <a:cs typeface="微软雅黑" panose="020B0503020204020204" charset="-122"/>
            </a:endParaRPr>
          </a:p>
        </p:txBody>
      </p:sp>
      <p:sp>
        <p:nvSpPr>
          <p:cNvPr id="7" name="文本框 6"/>
          <p:cNvSpPr txBox="1"/>
          <p:nvPr>
            <p:custDataLst>
              <p:tags r:id="rId4"/>
            </p:custDataLst>
          </p:nvPr>
        </p:nvSpPr>
        <p:spPr>
          <a:xfrm>
            <a:off x="628650" y="1481327"/>
            <a:ext cx="4572000" cy="368300"/>
          </a:xfrm>
          <a:prstGeom prst="rect">
            <a:avLst/>
          </a:prstGeom>
          <a:noFill/>
        </p:spPr>
        <p:txBody>
          <a:bodyPr wrap="squar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根据这个类图生成的</a:t>
            </a:r>
            <a:r>
              <a:rPr lang="en-US" altLang="zh-CN" dirty="0">
                <a:solidFill>
                  <a:schemeClr val="dk1"/>
                </a:solidFill>
                <a:latin typeface="等线" panose="02010600030101010101" charset="-122"/>
                <a:ea typeface="等线" panose="02010600030101010101" charset="-122"/>
                <a:cs typeface="微软雅黑" panose="020B0503020204020204" charset="-122"/>
              </a:rPr>
              <a:t>C++</a:t>
            </a:r>
            <a:r>
              <a:rPr lang="zh-CN" altLang="en-US" dirty="0">
                <a:solidFill>
                  <a:schemeClr val="dk1"/>
                </a:solidFill>
                <a:latin typeface="等线" panose="02010600030101010101" charset="-122"/>
                <a:ea typeface="等线" panose="02010600030101010101" charset="-122"/>
                <a:cs typeface="微软雅黑" panose="020B0503020204020204" charset="-122"/>
              </a:rPr>
              <a:t>程序代码如下所示</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
        <p:nvSpPr>
          <p:cNvPr id="11" name="日期占位符 10"/>
          <p:cNvSpPr>
            <a:spLocks noGrp="1"/>
          </p:cNvSpPr>
          <p:nvPr>
            <p:ph type="dt" sz="half" idx="10"/>
          </p:nvPr>
        </p:nvSpPr>
        <p:spPr/>
        <p:txBody>
          <a:bodyPr/>
          <a:p>
            <a:r>
              <a:rPr lang="zh-CN" altLang="en-US" smtClean="0"/>
              <a:t>2022年7月</a:t>
            </a:r>
            <a:endParaRPr lang="zh-CN" altLang="en-US"/>
          </a:p>
        </p:txBody>
      </p:sp>
      <p:sp>
        <p:nvSpPr>
          <p:cNvPr id="12" name="灯片编号占位符 11"/>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9.3.3 组合和聚合关系的映射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3705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8165" algn="just">
              <a:lnSpc>
                <a:spcPct val="150000"/>
              </a:lnSpc>
              <a:spcBef>
                <a:spcPts val="0"/>
              </a:spcBef>
              <a:buClrTx/>
              <a:buSzTx/>
            </a:pPr>
            <a:r>
              <a:rPr lang="zh-CN" altLang="en-US" sz="2000" b="0" kern="1050" dirty="0">
                <a:solidFill>
                  <a:schemeClr val="dk1"/>
                </a:solidFill>
                <a:latin typeface="等线" panose="02010600030101010101" charset="-122"/>
                <a:ea typeface="等线" panose="02010600030101010101" charset="-122"/>
                <a:sym typeface="+mn-ea"/>
              </a:rPr>
              <a:t>另外，影响关联映射的其他因素，如关联对象有序性、关联类、限定符等也都可以映射到程序代码中，具体的映射方法则由程序员负责完成。</a:t>
            </a:r>
            <a:endParaRPr lang="zh-CN" altLang="en-US" sz="2000" b="0" kern="1050" dirty="0">
              <a:solidFill>
                <a:schemeClr val="dk1"/>
              </a:solidFill>
              <a:latin typeface="等线" panose="02010600030101010101" charset="-122"/>
              <a:ea typeface="等线" panose="02010600030101010101"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9.4 依赖关系的映射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1419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对象之间的依赖体现为一个对象以某种方式访问了另一个对象，从而导致了两个对象（或类）之间的依赖。</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按照对象之间的访问方式，可将依赖分为成员依赖、参数依赖和局部变量依赖等三种情况。</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（1）属性依赖：如果一个类的实例或实例引用是另一个类的属性时，那么称这两个类之间存在属性依赖。</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just">
              <a:lnSpc>
                <a:spcPct val="150000"/>
              </a:lnSpc>
              <a:spcBef>
                <a:spcPts val="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例如：如下程序代码就表示了两个类之间的属性依赖。</a:t>
            </a: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graphicFrame>
        <p:nvGraphicFramePr>
          <p:cNvPr id="6" name="表格 5"/>
          <p:cNvGraphicFramePr>
            <a:graphicFrameLocks noGrp="1"/>
          </p:cNvGraphicFramePr>
          <p:nvPr/>
        </p:nvGraphicFramePr>
        <p:xfrm>
          <a:off x="1649008" y="5126816"/>
          <a:ext cx="5292725" cy="1068324"/>
        </p:xfrm>
        <a:graphic>
          <a:graphicData uri="http://schemas.openxmlformats.org/drawingml/2006/table">
            <a:tbl>
              <a:tblPr firstRow="1" firstCol="1" bandRow="1">
                <a:tableStyleId>{2D5ABB26-0587-4C30-8999-92F81FD0307C}</a:tableStyleId>
              </a:tblPr>
              <a:tblGrid>
                <a:gridCol w="2685666"/>
                <a:gridCol w="2607059"/>
              </a:tblGrid>
              <a:tr h="1043709">
                <a:tc>
                  <a:txBody>
                    <a:bodyPr/>
                    <a:lstStyle/>
                    <a:p>
                      <a:pPr marL="0" indent="176530" algn="just">
                        <a:lnSpc>
                          <a:spcPct val="150000"/>
                        </a:lnSpc>
                      </a:pPr>
                      <a:r>
                        <a:rPr lang="en-US" sz="1600" kern="100" dirty="0">
                          <a:effectLst/>
                          <a:latin typeface="等线" panose="02010600030101010101" charset="-122"/>
                          <a:ea typeface="等线" panose="02010600030101010101" charset="-122"/>
                        </a:rPr>
                        <a:t>class A{</a:t>
                      </a:r>
                      <a:endParaRPr lang="zh-CN" sz="1600" kern="100" dirty="0">
                        <a:effectLst/>
                        <a:latin typeface="等线" panose="02010600030101010101" charset="-122"/>
                        <a:ea typeface="等线" panose="02010600030101010101" charset="-122"/>
                      </a:endParaRPr>
                    </a:p>
                    <a:p>
                      <a:pPr marL="0" indent="176530" algn="just">
                        <a:lnSpc>
                          <a:spcPct val="150000"/>
                        </a:lnSpc>
                      </a:pPr>
                      <a:r>
                        <a:rPr lang="en-US" sz="1600" kern="100" dirty="0">
                          <a:effectLst/>
                          <a:latin typeface="等线" panose="02010600030101010101" charset="-122"/>
                          <a:ea typeface="等线" panose="02010600030101010101" charset="-122"/>
                        </a:rPr>
                        <a:t> B </a:t>
                      </a:r>
                      <a:r>
                        <a:rPr lang="en-US" sz="1600" kern="100" dirty="0" err="1">
                          <a:effectLst/>
                          <a:latin typeface="等线" panose="02010600030101010101" charset="-122"/>
                          <a:ea typeface="等线" panose="02010600030101010101" charset="-122"/>
                        </a:rPr>
                        <a:t>b</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marL="0" indent="176530" algn="just">
                        <a:lnSpc>
                          <a:spcPct val="150000"/>
                        </a:lnSpc>
                      </a:pPr>
                      <a:r>
                        <a:rPr lang="en-US" sz="1600" kern="100" dirty="0">
                          <a:effectLst/>
                          <a:latin typeface="等线" panose="02010600030101010101" charset="-122"/>
                          <a:ea typeface="等线" panose="02010600030101010101" charset="-122"/>
                        </a:rPr>
                        <a:t> void </a:t>
                      </a:r>
                      <a:r>
                        <a:rPr lang="en-US" sz="1600" kern="100" dirty="0" err="1">
                          <a:effectLst/>
                          <a:latin typeface="等线" panose="02010600030101010101" charset="-122"/>
                          <a:ea typeface="等线" panose="02010600030101010101" charset="-122"/>
                        </a:rPr>
                        <a:t>funca</a:t>
                      </a:r>
                      <a:r>
                        <a:rPr lang="en-US" sz="1600" kern="100" dirty="0">
                          <a:effectLst/>
                          <a:latin typeface="等线" panose="02010600030101010101" charset="-122"/>
                          <a:ea typeface="等线" panose="02010600030101010101" charset="-122"/>
                        </a:rPr>
                        <a:t>(){</a:t>
                      </a:r>
                      <a:r>
                        <a:rPr lang="en-US" sz="1600" kern="100" dirty="0" err="1">
                          <a:effectLst/>
                          <a:latin typeface="等线" panose="02010600030101010101" charset="-122"/>
                          <a:ea typeface="等线" panose="02010600030101010101" charset="-122"/>
                        </a:rPr>
                        <a:t>b.funcb</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marL="0" indent="176530" algn="just">
                        <a:lnSpc>
                          <a:spcPct val="150000"/>
                        </a:lnSpc>
                      </a:pPr>
                      <a:r>
                        <a:rPr lang="en-US" sz="1600" kern="100" dirty="0">
                          <a:effectLst/>
                          <a:latin typeface="等线" panose="02010600030101010101" charset="-122"/>
                          <a:ea typeface="等线" panose="02010600030101010101" charset="-122"/>
                        </a:rPr>
                        <a:t>}</a:t>
                      </a:r>
                      <a:endParaRPr lang="en-US" sz="1600" kern="100" dirty="0">
                        <a:effectLst/>
                        <a:latin typeface="等线" panose="02010600030101010101" charset="-122"/>
                        <a:ea typeface="等线" panose="02010600030101010101" charset="-122"/>
                      </a:endParaRPr>
                    </a:p>
                  </a:txBody>
                  <a:tcPr marL="68580" marR="68580" marT="0" marB="0"/>
                </a:tc>
                <a:tc>
                  <a:txBody>
                    <a:bodyPr/>
                    <a:lstStyle/>
                    <a:p>
                      <a:pPr marL="0" indent="176530" algn="just">
                        <a:lnSpc>
                          <a:spcPct val="150000"/>
                        </a:lnSpc>
                      </a:pPr>
                      <a:r>
                        <a:rPr lang="en-US" sz="1600" kern="100" dirty="0">
                          <a:effectLst/>
                          <a:latin typeface="等线" panose="02010600030101010101" charset="-122"/>
                          <a:ea typeface="等线" panose="02010600030101010101" charset="-122"/>
                        </a:rPr>
                        <a:t>class B{</a:t>
                      </a:r>
                      <a:endParaRPr lang="zh-CN" sz="1600" kern="100" dirty="0">
                        <a:effectLst/>
                        <a:latin typeface="等线" panose="02010600030101010101" charset="-122"/>
                        <a:ea typeface="等线" panose="02010600030101010101" charset="-122"/>
                      </a:endParaRPr>
                    </a:p>
                    <a:p>
                      <a:pPr marL="0" indent="176530" algn="just">
                        <a:lnSpc>
                          <a:spcPct val="150000"/>
                        </a:lnSpc>
                      </a:pPr>
                      <a:r>
                        <a:rPr lang="en-US" sz="1600" kern="100" dirty="0">
                          <a:effectLst/>
                          <a:latin typeface="等线" panose="02010600030101010101" charset="-122"/>
                          <a:ea typeface="等线" panose="02010600030101010101" charset="-122"/>
                        </a:rPr>
                        <a:t> ......;</a:t>
                      </a:r>
                      <a:endParaRPr lang="zh-CN" sz="1600" kern="100" dirty="0">
                        <a:effectLst/>
                        <a:latin typeface="等线" panose="02010600030101010101" charset="-122"/>
                        <a:ea typeface="等线" panose="02010600030101010101" charset="-122"/>
                      </a:endParaRPr>
                    </a:p>
                    <a:p>
                      <a:pPr marL="0" indent="176530" algn="just">
                        <a:lnSpc>
                          <a:spcPct val="150000"/>
                        </a:lnSpc>
                      </a:pPr>
                      <a:r>
                        <a:rPr lang="en-US" sz="1600" kern="100" dirty="0">
                          <a:effectLst/>
                          <a:latin typeface="等线" panose="02010600030101010101" charset="-122"/>
                          <a:ea typeface="等线" panose="02010600030101010101" charset="-122"/>
                        </a:rPr>
                        <a:t> void </a:t>
                      </a:r>
                      <a:r>
                        <a:rPr lang="en-US" sz="1600" kern="100" dirty="0" err="1">
                          <a:effectLst/>
                          <a:latin typeface="等线" panose="02010600030101010101" charset="-122"/>
                          <a:ea typeface="等线" panose="02010600030101010101" charset="-122"/>
                        </a:rPr>
                        <a:t>funcb</a:t>
                      </a:r>
                      <a:r>
                        <a:rPr lang="en-US" sz="1600" kern="100" dirty="0">
                          <a:effectLst/>
                          <a:latin typeface="等线" panose="02010600030101010101" charset="-122"/>
                          <a:ea typeface="等线" panose="02010600030101010101" charset="-122"/>
                        </a:rPr>
                        <a:t>();</a:t>
                      </a:r>
                      <a:endParaRPr lang="zh-CN" sz="1600" kern="100" dirty="0">
                        <a:effectLst/>
                        <a:latin typeface="等线" panose="02010600030101010101" charset="-122"/>
                        <a:ea typeface="等线" panose="02010600030101010101" charset="-122"/>
                      </a:endParaRPr>
                    </a:p>
                    <a:p>
                      <a:pPr marL="0" indent="176530" algn="just">
                        <a:lnSpc>
                          <a:spcPct val="150000"/>
                        </a:lnSpc>
                      </a:pPr>
                      <a:r>
                        <a:rPr lang="en-US" sz="1600" kern="100" dirty="0">
                          <a:effectLst/>
                          <a:latin typeface="等线" panose="02010600030101010101" charset="-122"/>
                          <a:ea typeface="等线" panose="02010600030101010101" charset="-122"/>
                        </a:rPr>
                        <a:t>}</a:t>
                      </a:r>
                      <a:endParaRPr lang="en-US" sz="1600" kern="100" dirty="0">
                        <a:effectLst/>
                        <a:latin typeface="等线" panose="02010600030101010101" charset="-122"/>
                        <a:ea typeface="等线" panose="02010600030101010101" charset="-122"/>
                      </a:endParaRPr>
                    </a:p>
                  </a:txBody>
                  <a:tcPr marL="68580" marR="68580" marT="0" marB="0"/>
                </a:tc>
              </a:tr>
            </a:tbl>
          </a:graphicData>
        </a:graphic>
      </p:graphicFrame>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9.4 依赖关系的映射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36420"/>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50000"/>
              </a:lnSpc>
              <a:spcBef>
                <a:spcPts val="0"/>
              </a:spcBef>
              <a:buClrTx/>
              <a:buSzTx/>
            </a:pPr>
            <a:r>
              <a:rPr lang="zh-CN" altLang="en-US" sz="1800" b="0" kern="1050" dirty="0">
                <a:solidFill>
                  <a:schemeClr val="dk1"/>
                </a:solidFill>
                <a:latin typeface="等线" panose="02010600030101010101" charset="-122"/>
                <a:ea typeface="等线" panose="02010600030101010101" charset="-122"/>
                <a:cs typeface="微软雅黑" panose="020B0503020204020204" charset="-122"/>
                <a:sym typeface="+mn-ea"/>
              </a:rPr>
              <a:t>可以看出，类B对象被定义为类A的一个属性，此时，类A和类B之间存在着一种属性依赖。显然，在类A中的任何地方，都可以访问到与之相对应类B对象b的服务。这时，这个依赖的作用范围是类A的所有方法。</a:t>
            </a:r>
            <a:endParaRPr lang="zh-CN" altLang="en-US"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zh-CN" altLang="en-US"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9.4 依赖关系的映射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50000"/>
              </a:lnSpc>
              <a:spcBef>
                <a:spcPts val="0"/>
              </a:spcBef>
              <a:buClrTx/>
              <a:buSzTx/>
            </a:pPr>
            <a:r>
              <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rPr>
              <a:t>2）参数依赖：如果一个类（或对象）以方法的形式参数的形式出现在另一个类中，那么称这两个类（或对象）之间存在的关系为参数依赖关系。</a:t>
            </a:r>
            <a:endPar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r>
              <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rPr>
              <a:t>例如：如下程序代码所示的两个类，就表示了两个类之间的属性依赖。</a:t>
            </a:r>
            <a:endPar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r>
              <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rPr>
              <a:t>可以看出，并且A对B的依赖仅局限方法void funca(B b)的内部。所以参数依赖是一种比属性依赖弱一些的依赖。</a:t>
            </a:r>
            <a:endPar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en-US" altLang="zh-CN" sz="18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graphicFrame>
        <p:nvGraphicFramePr>
          <p:cNvPr id="3" name="表格 2"/>
          <p:cNvGraphicFramePr>
            <a:graphicFrameLocks noGrp="1"/>
          </p:cNvGraphicFramePr>
          <p:nvPr/>
        </p:nvGraphicFramePr>
        <p:xfrm>
          <a:off x="1059816" y="3804458"/>
          <a:ext cx="7047344" cy="1219200"/>
        </p:xfrm>
        <a:graphic>
          <a:graphicData uri="http://schemas.openxmlformats.org/drawingml/2006/table">
            <a:tbl>
              <a:tblPr firstRow="1" firstCol="1" bandRow="1">
                <a:tableStyleId>{2D5ABB26-0587-4C30-8999-92F81FD0307C}</a:tableStyleId>
              </a:tblPr>
              <a:tblGrid>
                <a:gridCol w="3535622"/>
                <a:gridCol w="3511722"/>
              </a:tblGrid>
              <a:tr h="1148357">
                <a:tc>
                  <a:txBody>
                    <a:bodyPr/>
                    <a:lstStyle/>
                    <a:p>
                      <a:pPr marL="0" indent="176530" algn="just">
                        <a:lnSpc>
                          <a:spcPct val="100000"/>
                        </a:lnSpc>
                      </a:pPr>
                      <a:r>
                        <a:rPr lang="en-US" sz="1800" b="1" kern="100" dirty="0">
                          <a:effectLst/>
                          <a:latin typeface="等线" panose="02010600030101010101" charset="-122"/>
                          <a:ea typeface="等线" panose="02010600030101010101" charset="-122"/>
                        </a:rPr>
                        <a:t>class A</a:t>
                      </a:r>
                      <a:endParaRPr lang="en-US" sz="1800" b="1" kern="100" dirty="0">
                        <a:effectLst/>
                        <a:latin typeface="等线" panose="02010600030101010101" charset="-122"/>
                        <a:ea typeface="等线" panose="02010600030101010101" charset="-122"/>
                      </a:endParaRPr>
                    </a:p>
                    <a:p>
                      <a:pPr marL="0" indent="176530" algn="just">
                        <a:lnSpc>
                          <a:spcPct val="100000"/>
                        </a:lnSpc>
                      </a:pPr>
                      <a:r>
                        <a:rPr lang="en-US" sz="1800" b="1" kern="100" dirty="0">
                          <a:effectLst/>
                          <a:latin typeface="等线" panose="02010600030101010101" charset="-122"/>
                          <a:ea typeface="等线" panose="02010600030101010101" charset="-122"/>
                        </a:rPr>
                        <a:t>{</a:t>
                      </a:r>
                      <a:endParaRPr lang="zh-CN" sz="1800" b="1" kern="100" dirty="0">
                        <a:effectLst/>
                        <a:latin typeface="等线" panose="02010600030101010101" charset="-122"/>
                        <a:ea typeface="等线" panose="02010600030101010101" charset="-122"/>
                      </a:endParaRPr>
                    </a:p>
                    <a:p>
                      <a:pPr marL="0" indent="176530" algn="just">
                        <a:lnSpc>
                          <a:spcPct val="100000"/>
                        </a:lnSpc>
                      </a:pPr>
                      <a:r>
                        <a:rPr lang="en-US" sz="1800" b="1" kern="100" dirty="0">
                          <a:effectLst/>
                          <a:latin typeface="等线" panose="02010600030101010101" charset="-122"/>
                          <a:ea typeface="等线" panose="02010600030101010101" charset="-122"/>
                        </a:rPr>
                        <a:t> ……;</a:t>
                      </a:r>
                      <a:endParaRPr lang="zh-CN" sz="1800" b="1" kern="100" dirty="0">
                        <a:effectLst/>
                        <a:latin typeface="等线" panose="02010600030101010101" charset="-122"/>
                        <a:ea typeface="等线" panose="02010600030101010101" charset="-122"/>
                      </a:endParaRPr>
                    </a:p>
                    <a:p>
                      <a:pPr marL="0" indent="176530" algn="just">
                        <a:lnSpc>
                          <a:spcPct val="100000"/>
                        </a:lnSpc>
                      </a:pPr>
                      <a:r>
                        <a:rPr lang="en-US" sz="1800" b="1" kern="100" dirty="0">
                          <a:effectLst/>
                          <a:latin typeface="等线" panose="02010600030101010101" charset="-122"/>
                          <a:ea typeface="等线" panose="02010600030101010101" charset="-122"/>
                        </a:rPr>
                        <a:t> void </a:t>
                      </a:r>
                      <a:r>
                        <a:rPr lang="en-US" sz="1800" b="1" kern="100" dirty="0" err="1">
                          <a:effectLst/>
                          <a:latin typeface="等线" panose="02010600030101010101" charset="-122"/>
                          <a:ea typeface="等线" panose="02010600030101010101" charset="-122"/>
                        </a:rPr>
                        <a:t>funca</a:t>
                      </a:r>
                      <a:r>
                        <a:rPr lang="en-US" sz="1800" b="1" kern="100" dirty="0">
                          <a:effectLst/>
                          <a:latin typeface="等线" panose="02010600030101010101" charset="-122"/>
                          <a:ea typeface="等线" panose="02010600030101010101" charset="-122"/>
                        </a:rPr>
                        <a:t>(B b){</a:t>
                      </a:r>
                      <a:r>
                        <a:rPr lang="en-US" sz="1800" b="1" kern="100" dirty="0" err="1">
                          <a:effectLst/>
                          <a:latin typeface="等线" panose="02010600030101010101" charset="-122"/>
                          <a:ea typeface="等线" panose="02010600030101010101" charset="-122"/>
                        </a:rPr>
                        <a:t>b.funcb</a:t>
                      </a:r>
                      <a:r>
                        <a:rPr lang="en-US" sz="1800" b="1" kern="100" dirty="0">
                          <a:effectLst/>
                          <a:latin typeface="等线" panose="02010600030101010101" charset="-122"/>
                          <a:ea typeface="等线" panose="02010600030101010101" charset="-122"/>
                        </a:rPr>
                        <a:t>();}</a:t>
                      </a:r>
                      <a:endParaRPr lang="zh-CN" sz="1800" b="1" kern="100" dirty="0">
                        <a:effectLst/>
                        <a:latin typeface="等线" panose="02010600030101010101" charset="-122"/>
                        <a:ea typeface="等线" panose="02010600030101010101" charset="-122"/>
                      </a:endParaRPr>
                    </a:p>
                    <a:p>
                      <a:pPr marL="0" indent="176530" algn="just">
                        <a:lnSpc>
                          <a:spcPct val="100000"/>
                        </a:lnSpc>
                      </a:pPr>
                      <a:r>
                        <a:rPr lang="en-US" sz="1800" b="1" kern="100" dirty="0">
                          <a:effectLst/>
                          <a:latin typeface="等线" panose="02010600030101010101" charset="-122"/>
                          <a:ea typeface="等线" panose="02010600030101010101" charset="-122"/>
                        </a:rPr>
                        <a:t>}	</a:t>
                      </a:r>
                      <a:endParaRPr lang="en-US" sz="1800" b="1" kern="100" dirty="0">
                        <a:effectLst/>
                        <a:latin typeface="等线" panose="02010600030101010101" charset="-122"/>
                        <a:ea typeface="等线" panose="02010600030101010101" charset="-122"/>
                      </a:endParaRPr>
                    </a:p>
                  </a:txBody>
                  <a:tcPr marL="68580" marR="68580" marT="0" marB="0"/>
                </a:tc>
                <a:tc>
                  <a:txBody>
                    <a:bodyPr/>
                    <a:lstStyle/>
                    <a:p>
                      <a:pPr marL="0" indent="176530" algn="just">
                        <a:lnSpc>
                          <a:spcPct val="100000"/>
                        </a:lnSpc>
                      </a:pPr>
                      <a:r>
                        <a:rPr lang="en-US" sz="1800" b="1" kern="100" dirty="0">
                          <a:effectLst/>
                          <a:latin typeface="等线" panose="02010600030101010101" charset="-122"/>
                          <a:ea typeface="等线" panose="02010600030101010101" charset="-122"/>
                        </a:rPr>
                        <a:t>class B</a:t>
                      </a:r>
                      <a:endParaRPr lang="en-US" sz="1800" b="1" kern="100" dirty="0">
                        <a:effectLst/>
                        <a:latin typeface="等线" panose="02010600030101010101" charset="-122"/>
                        <a:ea typeface="等线" panose="02010600030101010101" charset="-122"/>
                      </a:endParaRPr>
                    </a:p>
                    <a:p>
                      <a:pPr marL="0" indent="176530" algn="just">
                        <a:lnSpc>
                          <a:spcPct val="100000"/>
                        </a:lnSpc>
                      </a:pPr>
                      <a:r>
                        <a:rPr lang="en-US" sz="1800" b="1" kern="100" dirty="0">
                          <a:effectLst/>
                          <a:latin typeface="等线" panose="02010600030101010101" charset="-122"/>
                          <a:ea typeface="等线" panose="02010600030101010101" charset="-122"/>
                        </a:rPr>
                        <a:t>{</a:t>
                      </a:r>
                      <a:endParaRPr lang="zh-CN" sz="1800" b="1" kern="100" dirty="0">
                        <a:effectLst/>
                        <a:latin typeface="等线" panose="02010600030101010101" charset="-122"/>
                        <a:ea typeface="等线" panose="02010600030101010101" charset="-122"/>
                      </a:endParaRPr>
                    </a:p>
                    <a:p>
                      <a:pPr marL="0" indent="176530" algn="just">
                        <a:lnSpc>
                          <a:spcPct val="100000"/>
                        </a:lnSpc>
                      </a:pPr>
                      <a:r>
                        <a:rPr lang="en-US" sz="1800" b="1" kern="100" dirty="0">
                          <a:effectLst/>
                          <a:latin typeface="等线" panose="02010600030101010101" charset="-122"/>
                          <a:ea typeface="等线" panose="02010600030101010101" charset="-122"/>
                        </a:rPr>
                        <a:t> ……;</a:t>
                      </a:r>
                      <a:endParaRPr lang="zh-CN" sz="1800" b="1" kern="100" dirty="0">
                        <a:effectLst/>
                        <a:latin typeface="等线" panose="02010600030101010101" charset="-122"/>
                        <a:ea typeface="等线" panose="02010600030101010101" charset="-122"/>
                      </a:endParaRPr>
                    </a:p>
                    <a:p>
                      <a:pPr marL="0" indent="176530" algn="just">
                        <a:lnSpc>
                          <a:spcPct val="100000"/>
                        </a:lnSpc>
                      </a:pPr>
                      <a:r>
                        <a:rPr lang="en-US" sz="1800" b="1" kern="100" dirty="0">
                          <a:effectLst/>
                          <a:latin typeface="等线" panose="02010600030101010101" charset="-122"/>
                          <a:ea typeface="等线" panose="02010600030101010101" charset="-122"/>
                        </a:rPr>
                        <a:t> void </a:t>
                      </a:r>
                      <a:r>
                        <a:rPr lang="en-US" sz="1800" b="1" kern="100" dirty="0" err="1">
                          <a:effectLst/>
                          <a:latin typeface="等线" panose="02010600030101010101" charset="-122"/>
                          <a:ea typeface="等线" panose="02010600030101010101" charset="-122"/>
                        </a:rPr>
                        <a:t>funcb</a:t>
                      </a:r>
                      <a:r>
                        <a:rPr lang="en-US" sz="1800" b="1" kern="100" dirty="0">
                          <a:effectLst/>
                          <a:latin typeface="等线" panose="02010600030101010101" charset="-122"/>
                          <a:ea typeface="等线" panose="02010600030101010101" charset="-122"/>
                        </a:rPr>
                        <a:t>();</a:t>
                      </a:r>
                      <a:endParaRPr lang="zh-CN" sz="1800" b="1" kern="100" dirty="0">
                        <a:effectLst/>
                        <a:latin typeface="等线" panose="02010600030101010101" charset="-122"/>
                        <a:ea typeface="等线" panose="02010600030101010101" charset="-122"/>
                      </a:endParaRPr>
                    </a:p>
                    <a:p>
                      <a:pPr marL="0" indent="176530" algn="just">
                        <a:lnSpc>
                          <a:spcPct val="100000"/>
                        </a:lnSpc>
                      </a:pPr>
                      <a:r>
                        <a:rPr lang="en-US" sz="1800" b="1" kern="100" dirty="0">
                          <a:effectLst/>
                          <a:latin typeface="等线" panose="02010600030101010101" charset="-122"/>
                          <a:ea typeface="等线" panose="02010600030101010101" charset="-122"/>
                        </a:rPr>
                        <a:t>}</a:t>
                      </a:r>
                      <a:endParaRPr lang="en-US" sz="1800" b="1" kern="100" dirty="0">
                        <a:effectLst/>
                        <a:latin typeface="等线" panose="02010600030101010101" charset="-122"/>
                        <a:ea typeface="等线" panose="02010600030101010101" charset="-122"/>
                      </a:endParaRPr>
                    </a:p>
                  </a:txBody>
                  <a:tcPr marL="68580" marR="68580" marT="0" marB="0"/>
                </a:tc>
              </a:tr>
            </a:tbl>
          </a:graphicData>
        </a:graphic>
      </p:graphicFrame>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9.4 依赖关系的映射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576069"/>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50000"/>
              </a:lnSpc>
              <a:spcBef>
                <a:spcPts val="0"/>
              </a:spcBef>
              <a:buClrTx/>
              <a:buSzTx/>
            </a:pPr>
            <a:r>
              <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rPr>
              <a:t>3）局部变量依赖：如果一个类的实例或实例引用是另一个类的某个方法的局部变量，那么称这两个类之间的依赖为局部变量依赖。例如：如下程序代码所示的两个类，就表示了两个类之间的局部变量依赖。</a:t>
            </a:r>
            <a:endPar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endPar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9875" algn="just">
              <a:lnSpc>
                <a:spcPct val="150000"/>
              </a:lnSpc>
              <a:spcBef>
                <a:spcPts val="0"/>
              </a:spcBef>
              <a:buClrTx/>
              <a:buSzTx/>
            </a:pPr>
            <a:r>
              <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rPr>
              <a:t>局部变量依赖的影响区域</a:t>
            </a:r>
            <a:r>
              <a:rPr lang="zh-CN" altLang="en-US" sz="2000" b="0" kern="1050" dirty="0">
                <a:solidFill>
                  <a:schemeClr val="dk1"/>
                </a:solidFill>
                <a:latin typeface="等线" panose="02010600030101010101" charset="-122"/>
                <a:ea typeface="等线" panose="02010600030101010101" charset="-122"/>
                <a:cs typeface="微软雅黑" panose="020B0503020204020204" charset="-122"/>
                <a:sym typeface="+mn-ea"/>
              </a:rPr>
              <a:t>还可以</a:t>
            </a:r>
            <a:r>
              <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rPr>
              <a:t>控制在方法的某个分程序之内。</a:t>
            </a:r>
            <a:endParaRPr lang="en-US" altLang="zh-CN" sz="2000" b="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graphicFrame>
        <p:nvGraphicFramePr>
          <p:cNvPr id="3" name="表格 2"/>
          <p:cNvGraphicFramePr>
            <a:graphicFrameLocks noGrp="1"/>
          </p:cNvGraphicFramePr>
          <p:nvPr/>
        </p:nvGraphicFramePr>
        <p:xfrm>
          <a:off x="1241511" y="3581813"/>
          <a:ext cx="7273781" cy="2155952"/>
        </p:xfrm>
        <a:graphic>
          <a:graphicData uri="http://schemas.openxmlformats.org/drawingml/2006/table">
            <a:tbl>
              <a:tblPr firstRow="1" firstCol="1" bandRow="1">
                <a:tableStyleId>{2D5ABB26-0587-4C30-8999-92F81FD0307C}</a:tableStyleId>
              </a:tblPr>
              <a:tblGrid>
                <a:gridCol w="3652627"/>
                <a:gridCol w="3621154"/>
              </a:tblGrid>
              <a:tr h="387927">
                <a:tc>
                  <a:txBody>
                    <a:bodyPr/>
                    <a:lstStyle/>
                    <a:p>
                      <a:pPr marL="0" indent="176530" algn="just">
                        <a:lnSpc>
                          <a:spcPct val="150000"/>
                        </a:lnSpc>
                      </a:pPr>
                      <a:r>
                        <a:rPr lang="en-US" sz="1600" b="1" kern="100" dirty="0">
                          <a:effectLst/>
                          <a:latin typeface="等线" panose="02010600030101010101" charset="-122"/>
                          <a:ea typeface="等线" panose="02010600030101010101" charset="-122"/>
                          <a:cs typeface="微软雅黑" panose="020B0503020204020204" charset="-122"/>
                        </a:rPr>
                        <a:t>class A{</a:t>
                      </a:r>
                      <a:endParaRPr lang="zh-CN" sz="1600" b="1"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b="1" kern="100" dirty="0">
                          <a:effectLst/>
                          <a:latin typeface="等线" panose="02010600030101010101" charset="-122"/>
                          <a:ea typeface="等线" panose="02010600030101010101" charset="-122"/>
                          <a:cs typeface="微软雅黑" panose="020B0503020204020204" charset="-122"/>
                        </a:rPr>
                        <a:t> void </a:t>
                      </a:r>
                      <a:r>
                        <a:rPr lang="en-US" sz="1600" b="1" kern="100" dirty="0" err="1">
                          <a:effectLst/>
                          <a:latin typeface="等线" panose="02010600030101010101" charset="-122"/>
                          <a:ea typeface="等线" panose="02010600030101010101" charset="-122"/>
                          <a:cs typeface="微软雅黑" panose="020B0503020204020204" charset="-122"/>
                        </a:rPr>
                        <a:t>funca</a:t>
                      </a:r>
                      <a:r>
                        <a:rPr lang="en-US" sz="1600" b="1" kern="100" dirty="0">
                          <a:effectLst/>
                          <a:latin typeface="等线" panose="02010600030101010101" charset="-122"/>
                          <a:ea typeface="等线" panose="02010600030101010101" charset="-122"/>
                          <a:cs typeface="微软雅黑" panose="020B0503020204020204" charset="-122"/>
                        </a:rPr>
                        <a:t>(){</a:t>
                      </a:r>
                      <a:endParaRPr lang="en-US" sz="1600" b="1" kern="100" dirty="0">
                        <a:effectLst/>
                        <a:latin typeface="等线" panose="02010600030101010101" charset="-122"/>
                        <a:ea typeface="等线" panose="02010600030101010101" charset="-122"/>
                        <a:cs typeface="微软雅黑" panose="020B0503020204020204" charset="-122"/>
                      </a:endParaRPr>
                    </a:p>
                    <a:p>
                      <a:pPr marL="457200" lvl="1" indent="176530" algn="just">
                        <a:lnSpc>
                          <a:spcPct val="150000"/>
                        </a:lnSpc>
                      </a:pPr>
                      <a:r>
                        <a:rPr lang="en-US" sz="1600" b="1" kern="100" dirty="0">
                          <a:effectLst/>
                          <a:latin typeface="等线" panose="02010600030101010101" charset="-122"/>
                          <a:ea typeface="等线" panose="02010600030101010101" charset="-122"/>
                          <a:cs typeface="微软雅黑" panose="020B0503020204020204" charset="-122"/>
                        </a:rPr>
                        <a:t> B </a:t>
                      </a:r>
                      <a:r>
                        <a:rPr lang="en-US" sz="1600" b="1" kern="100" dirty="0" err="1">
                          <a:effectLst/>
                          <a:latin typeface="等线" panose="02010600030101010101" charset="-122"/>
                          <a:ea typeface="等线" panose="02010600030101010101" charset="-122"/>
                          <a:cs typeface="微软雅黑" panose="020B0503020204020204" charset="-122"/>
                        </a:rPr>
                        <a:t>b</a:t>
                      </a:r>
                      <a:r>
                        <a:rPr lang="zh-CN" sz="1600" b="1" kern="100" dirty="0">
                          <a:effectLst/>
                          <a:latin typeface="等线" panose="02010600030101010101" charset="-122"/>
                          <a:ea typeface="等线" panose="02010600030101010101" charset="-122"/>
                          <a:cs typeface="微软雅黑" panose="020B0503020204020204" charset="-122"/>
                        </a:rPr>
                        <a:t>；</a:t>
                      </a:r>
                      <a:endParaRPr lang="en-US" altLang="zh-CN" sz="1600" b="1" kern="100" dirty="0">
                        <a:effectLst/>
                        <a:latin typeface="等线" panose="02010600030101010101" charset="-122"/>
                        <a:ea typeface="等线" panose="02010600030101010101" charset="-122"/>
                        <a:cs typeface="微软雅黑" panose="020B0503020204020204" charset="-122"/>
                      </a:endParaRPr>
                    </a:p>
                    <a:p>
                      <a:pPr marL="457200" lvl="1" indent="176530" algn="just">
                        <a:lnSpc>
                          <a:spcPct val="150000"/>
                        </a:lnSpc>
                      </a:pPr>
                      <a:r>
                        <a:rPr lang="en-US" sz="1600" b="1" kern="100" dirty="0">
                          <a:effectLst/>
                          <a:latin typeface="等线" panose="02010600030101010101" charset="-122"/>
                          <a:ea typeface="等线" panose="02010600030101010101" charset="-122"/>
                          <a:cs typeface="微软雅黑" panose="020B0503020204020204" charset="-122"/>
                        </a:rPr>
                        <a:t> </a:t>
                      </a:r>
                      <a:r>
                        <a:rPr lang="en-US" sz="1600" b="1" kern="100" dirty="0" err="1">
                          <a:effectLst/>
                          <a:latin typeface="等线" panose="02010600030101010101" charset="-122"/>
                          <a:ea typeface="等线" panose="02010600030101010101" charset="-122"/>
                          <a:cs typeface="微软雅黑" panose="020B0503020204020204" charset="-122"/>
                        </a:rPr>
                        <a:t>b.funcb</a:t>
                      </a:r>
                      <a:r>
                        <a:rPr lang="en-US" sz="1600" b="1" kern="100" dirty="0">
                          <a:effectLst/>
                          <a:latin typeface="等线" panose="02010600030101010101" charset="-122"/>
                          <a:ea typeface="等线" panose="02010600030101010101" charset="-122"/>
                          <a:cs typeface="微软雅黑" panose="020B0503020204020204" charset="-122"/>
                        </a:rPr>
                        <a:t>();</a:t>
                      </a:r>
                      <a:endParaRPr lang="en-US" sz="1600" b="1"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b="1" kern="100" dirty="0">
                          <a:effectLst/>
                          <a:latin typeface="等线" panose="02010600030101010101" charset="-122"/>
                          <a:ea typeface="等线" panose="02010600030101010101" charset="-122"/>
                          <a:cs typeface="微软雅黑" panose="020B0503020204020204" charset="-122"/>
                        </a:rPr>
                        <a:t> }</a:t>
                      </a:r>
                      <a:endParaRPr lang="zh-CN" sz="1600" b="1"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b="1" kern="100" dirty="0">
                          <a:effectLst/>
                          <a:latin typeface="等线" panose="02010600030101010101" charset="-122"/>
                          <a:ea typeface="等线" panose="02010600030101010101" charset="-122"/>
                          <a:cs typeface="微软雅黑" panose="020B0503020204020204" charset="-122"/>
                        </a:rPr>
                        <a:t>}</a:t>
                      </a:r>
                      <a:endParaRPr lang="zh-CN" sz="1600" b="1" kern="100" dirty="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0" indent="176530" algn="just">
                        <a:lnSpc>
                          <a:spcPct val="150000"/>
                        </a:lnSpc>
                      </a:pPr>
                      <a:r>
                        <a:rPr lang="en-US" sz="1600" b="1" kern="100" dirty="0">
                          <a:effectLst/>
                          <a:latin typeface="等线" panose="02010600030101010101" charset="-122"/>
                          <a:ea typeface="等线" panose="02010600030101010101" charset="-122"/>
                        </a:rPr>
                        <a:t>class B{</a:t>
                      </a:r>
                      <a:endParaRPr lang="zh-CN" sz="1600" b="1" kern="100" dirty="0">
                        <a:effectLst/>
                        <a:latin typeface="等线" panose="02010600030101010101" charset="-122"/>
                        <a:ea typeface="等线" panose="02010600030101010101" charset="-122"/>
                      </a:endParaRPr>
                    </a:p>
                    <a:p>
                      <a:pPr marL="0" indent="176530" algn="just">
                        <a:lnSpc>
                          <a:spcPct val="150000"/>
                        </a:lnSpc>
                      </a:pPr>
                      <a:r>
                        <a:rPr lang="en-US" sz="1600" b="1" kern="100" dirty="0">
                          <a:effectLst/>
                          <a:latin typeface="等线" panose="02010600030101010101" charset="-122"/>
                          <a:ea typeface="等线" panose="02010600030101010101" charset="-122"/>
                        </a:rPr>
                        <a:t> void </a:t>
                      </a:r>
                      <a:r>
                        <a:rPr lang="en-US" sz="1600" b="1" kern="100" dirty="0" err="1">
                          <a:effectLst/>
                          <a:latin typeface="等线" panose="02010600030101010101" charset="-122"/>
                          <a:ea typeface="等线" panose="02010600030101010101" charset="-122"/>
                        </a:rPr>
                        <a:t>funcb</a:t>
                      </a:r>
                      <a:r>
                        <a:rPr lang="en-US" sz="1600" b="1" kern="100" dirty="0">
                          <a:effectLst/>
                          <a:latin typeface="等线" panose="02010600030101010101" charset="-122"/>
                          <a:ea typeface="等线" panose="02010600030101010101" charset="-122"/>
                        </a:rPr>
                        <a:t>();</a:t>
                      </a:r>
                      <a:endParaRPr lang="zh-CN" sz="1600" b="1" kern="100" dirty="0">
                        <a:effectLst/>
                        <a:latin typeface="等线" panose="02010600030101010101" charset="-122"/>
                        <a:ea typeface="等线" panose="02010600030101010101" charset="-122"/>
                      </a:endParaRPr>
                    </a:p>
                    <a:p>
                      <a:pPr marL="0" indent="176530" algn="just">
                        <a:lnSpc>
                          <a:spcPct val="150000"/>
                        </a:lnSpc>
                      </a:pPr>
                      <a:r>
                        <a:rPr lang="en-US" sz="1600" b="1" kern="100" dirty="0">
                          <a:effectLst/>
                          <a:latin typeface="等线" panose="02010600030101010101" charset="-122"/>
                          <a:ea typeface="等线" panose="02010600030101010101" charset="-122"/>
                        </a:rPr>
                        <a:t>}</a:t>
                      </a:r>
                      <a:endParaRPr lang="zh-CN" sz="1600" b="1" kern="100" dirty="0">
                        <a:effectLst/>
                        <a:latin typeface="等线" panose="02010600030101010101" charset="-122"/>
                        <a:ea typeface="等线" panose="02010600030101010101" charset="-122"/>
                      </a:endParaRPr>
                    </a:p>
                  </a:txBody>
                  <a:tcPr marL="68580" marR="68580" marT="0" marB="0"/>
                </a:tc>
              </a:tr>
            </a:tbl>
          </a:graphicData>
        </a:graphic>
      </p:graphicFrame>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9.4 依赖关系的映射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1419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50000"/>
              </a:lnSpc>
              <a:spcBef>
                <a:spcPts val="0"/>
              </a:spcBef>
              <a:buClrTx/>
              <a:buSzTx/>
            </a:pPr>
            <a:r>
              <a:rPr lang="zh-CN" altLang="en-US" sz="2000" b="0" kern="1050" dirty="0">
                <a:solidFill>
                  <a:schemeClr val="dk1"/>
                </a:solidFill>
                <a:cs typeface="微软雅黑" panose="020B0503020204020204" charset="-122"/>
                <a:sym typeface="+mn-ea"/>
              </a:rPr>
              <a:t>例如，Circle类中的函数void draw(CDC *pDC)，就描述了Circle类与CDC类之间的参数依赖。</a:t>
            </a:r>
            <a:endParaRPr lang="zh-CN" altLang="en-US" sz="2000" b="0" kern="1050" dirty="0">
              <a:solidFill>
                <a:schemeClr val="dk1"/>
              </a:solidFill>
              <a:cs typeface="微软雅黑" panose="020B0503020204020204" charset="-122"/>
              <a:sym typeface="+mn-ea"/>
            </a:endParaRPr>
          </a:p>
          <a:p>
            <a:pPr lvl="0" indent="269875" algn="just">
              <a:lnSpc>
                <a:spcPct val="100000"/>
              </a:lnSpc>
              <a:spcBef>
                <a:spcPts val="0"/>
              </a:spcBef>
              <a:buClrTx/>
              <a:buSzTx/>
            </a:pPr>
            <a:r>
              <a:rPr lang="zh-CN" altLang="en-US" sz="2000" kern="1050" dirty="0">
                <a:solidFill>
                  <a:schemeClr val="dk1"/>
                </a:solidFill>
                <a:cs typeface="微软雅黑" panose="020B0503020204020204" charset="-122"/>
                <a:sym typeface="+mn-ea"/>
              </a:rPr>
              <a:t>class Circle{</a:t>
            </a:r>
            <a:endParaRPr lang="zh-CN" altLang="en-US" sz="2000" kern="1050" dirty="0">
              <a:solidFill>
                <a:schemeClr val="dk1"/>
              </a:solidFill>
              <a:cs typeface="微软雅黑" panose="020B0503020204020204" charset="-122"/>
              <a:sym typeface="+mn-ea"/>
            </a:endParaRPr>
          </a:p>
          <a:p>
            <a:pPr lvl="2" indent="269875" algn="just">
              <a:lnSpc>
                <a:spcPct val="100000"/>
              </a:lnSpc>
              <a:spcBef>
                <a:spcPts val="0"/>
              </a:spcBef>
              <a:buClrTx/>
              <a:buSzTx/>
            </a:pPr>
            <a:r>
              <a:rPr lang="zh-CN" altLang="en-US" sz="1800" kern="1050" dirty="0">
                <a:solidFill>
                  <a:schemeClr val="dk1"/>
                </a:solidFill>
                <a:cs typeface="微软雅黑" panose="020B0503020204020204" charset="-122"/>
                <a:sym typeface="+mn-ea"/>
              </a:rPr>
              <a:t> int x,y;</a:t>
            </a:r>
            <a:endParaRPr lang="zh-CN" altLang="en-US" sz="1800" kern="1050" dirty="0">
              <a:solidFill>
                <a:schemeClr val="dk1"/>
              </a:solidFill>
              <a:cs typeface="微软雅黑" panose="020B0503020204020204" charset="-122"/>
              <a:sym typeface="+mn-ea"/>
            </a:endParaRPr>
          </a:p>
          <a:p>
            <a:pPr lvl="2" indent="269875" algn="just">
              <a:lnSpc>
                <a:spcPct val="100000"/>
              </a:lnSpc>
              <a:spcBef>
                <a:spcPts val="0"/>
              </a:spcBef>
              <a:buClrTx/>
              <a:buSzTx/>
            </a:pPr>
            <a:r>
              <a:rPr lang="zh-CN" altLang="en-US" sz="1800" kern="1050" dirty="0">
                <a:solidFill>
                  <a:schemeClr val="dk1"/>
                </a:solidFill>
                <a:cs typeface="微软雅黑" panose="020B0503020204020204" charset="-122"/>
                <a:sym typeface="+mn-ea"/>
              </a:rPr>
              <a:t> double radius;</a:t>
            </a:r>
            <a:endParaRPr lang="zh-CN" altLang="en-US" sz="1800" kern="1050" dirty="0">
              <a:solidFill>
                <a:schemeClr val="dk1"/>
              </a:solidFill>
              <a:cs typeface="微软雅黑" panose="020B0503020204020204" charset="-122"/>
              <a:sym typeface="+mn-ea"/>
            </a:endParaRPr>
          </a:p>
          <a:p>
            <a:pPr lvl="2" indent="269875" algn="just">
              <a:lnSpc>
                <a:spcPct val="100000"/>
              </a:lnSpc>
              <a:spcBef>
                <a:spcPts val="0"/>
              </a:spcBef>
              <a:buClrTx/>
              <a:buSzTx/>
            </a:pPr>
            <a:r>
              <a:rPr lang="zh-CN" altLang="en-US" sz="1800" kern="1050" dirty="0">
                <a:solidFill>
                  <a:schemeClr val="dk1"/>
                </a:solidFill>
                <a:cs typeface="微软雅黑" panose="020B0503020204020204" charset="-122"/>
                <a:sym typeface="+mn-ea"/>
              </a:rPr>
              <a:t> void draw(CDC *pDC){</a:t>
            </a:r>
            <a:endParaRPr lang="zh-CN" altLang="en-US" sz="1800" kern="1050" dirty="0">
              <a:solidFill>
                <a:schemeClr val="dk1"/>
              </a:solidFill>
              <a:cs typeface="微软雅黑" panose="020B0503020204020204" charset="-122"/>
              <a:sym typeface="+mn-ea"/>
            </a:endParaRPr>
          </a:p>
          <a:p>
            <a:pPr lvl="3" indent="269875" algn="just">
              <a:lnSpc>
                <a:spcPct val="100000"/>
              </a:lnSpc>
              <a:spcBef>
                <a:spcPts val="0"/>
              </a:spcBef>
              <a:buClrTx/>
              <a:buSzTx/>
            </a:pPr>
            <a:r>
              <a:rPr lang="zh-CN" altLang="en-US" sz="1800" kern="1050" dirty="0">
                <a:solidFill>
                  <a:schemeClr val="dk1"/>
                </a:solidFill>
                <a:cs typeface="微软雅黑" panose="020B0503020204020204" charset="-122"/>
                <a:sym typeface="+mn-ea"/>
              </a:rPr>
              <a:t> </a:t>
            </a:r>
            <a:r>
              <a:rPr lang="en-US" altLang="zh-CN" sz="1800" kern="1050" dirty="0">
                <a:solidFill>
                  <a:schemeClr val="dk1"/>
                </a:solidFill>
                <a:cs typeface="微软雅黑" panose="020B0503020204020204" charset="-122"/>
                <a:sym typeface="+mn-ea"/>
              </a:rPr>
              <a:t>    </a:t>
            </a:r>
            <a:r>
              <a:rPr lang="zh-CN" altLang="en-US" sz="1800" kern="1050" dirty="0">
                <a:solidFill>
                  <a:schemeClr val="dk1"/>
                </a:solidFill>
                <a:cs typeface="微软雅黑" panose="020B0503020204020204" charset="-122"/>
                <a:sym typeface="+mn-ea"/>
              </a:rPr>
              <a:t>pDC-&gt;Ellipse(x,y,radius,radius);</a:t>
            </a:r>
            <a:endParaRPr lang="zh-CN" altLang="en-US" sz="1800" kern="1050" dirty="0">
              <a:solidFill>
                <a:schemeClr val="dk1"/>
              </a:solidFill>
              <a:cs typeface="微软雅黑" panose="020B0503020204020204" charset="-122"/>
              <a:sym typeface="+mn-ea"/>
            </a:endParaRPr>
          </a:p>
          <a:p>
            <a:pPr lvl="3" indent="269875" algn="just">
              <a:lnSpc>
                <a:spcPct val="100000"/>
              </a:lnSpc>
              <a:spcBef>
                <a:spcPts val="0"/>
              </a:spcBef>
              <a:buClrTx/>
              <a:buSzTx/>
            </a:pPr>
            <a:r>
              <a:rPr lang="en-US" altLang="zh-CN" sz="1800" kern="1050" dirty="0">
                <a:solidFill>
                  <a:schemeClr val="dk1"/>
                </a:solidFill>
                <a:cs typeface="微软雅黑" panose="020B0503020204020204" charset="-122"/>
                <a:sym typeface="+mn-ea"/>
              </a:rPr>
              <a:t> </a:t>
            </a:r>
            <a:r>
              <a:rPr lang="zh-CN" altLang="en-US" sz="1800" kern="1050" dirty="0">
                <a:solidFill>
                  <a:schemeClr val="dk1"/>
                </a:solidFill>
                <a:cs typeface="微软雅黑" panose="020B0503020204020204" charset="-122"/>
                <a:sym typeface="+mn-ea"/>
              </a:rPr>
              <a:t> }</a:t>
            </a:r>
            <a:endParaRPr lang="zh-CN" altLang="en-US" sz="1800" kern="1050" dirty="0">
              <a:solidFill>
                <a:schemeClr val="dk1"/>
              </a:solidFill>
              <a:cs typeface="微软雅黑" panose="020B0503020204020204" charset="-122"/>
              <a:sym typeface="+mn-ea"/>
            </a:endParaRPr>
          </a:p>
          <a:p>
            <a:pPr lvl="0" indent="269875" algn="just">
              <a:lnSpc>
                <a:spcPct val="100000"/>
              </a:lnSpc>
              <a:spcBef>
                <a:spcPts val="0"/>
              </a:spcBef>
              <a:buClrTx/>
              <a:buSzTx/>
            </a:pPr>
            <a:r>
              <a:rPr lang="zh-CN" altLang="en-US" sz="2000" kern="1050" dirty="0">
                <a:solidFill>
                  <a:schemeClr val="dk1"/>
                </a:solidFill>
                <a:cs typeface="微软雅黑" panose="020B0503020204020204" charset="-122"/>
                <a:sym typeface="+mn-ea"/>
              </a:rPr>
              <a:t>}</a:t>
            </a:r>
            <a:endParaRPr lang="zh-CN" altLang="en-US" sz="2000" kern="1050" dirty="0">
              <a:solidFill>
                <a:schemeClr val="dk1"/>
              </a:solidFill>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9.5 接口和包的映射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
        <p:nvSpPr>
          <p:cNvPr id="8" name="日期占位符 7"/>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3"/>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9.4.1 接口的映射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接口是由一组操作构成的集合。如果一个类实现了某个接口中的全部操作，那么称这个类是这个接口的</a:t>
            </a: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实现。</a:t>
            </a: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在C++中，没有定义接口的语法成分。将接口映射到C++程序时，可以将接口映射成抽象类。还可以将接口的实现映射成接口的派生类。</a:t>
            </a:r>
            <a:endParaRPr lang="zh-CN"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9.4.1 接口的映射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buClrTx/>
              <a:buSzTx/>
            </a:pPr>
            <a:r>
              <a:rPr lang="zh-CN" altLang="en-US" sz="1800" kern="1050" dirty="0">
                <a:solidFill>
                  <a:schemeClr val="dk1"/>
                </a:solidFill>
                <a:effectLst/>
                <a:latin typeface="等线" panose="02010600030101010101" charset="-122"/>
                <a:ea typeface="等线" panose="02010600030101010101" charset="-122"/>
                <a:sym typeface="+mn-ea"/>
              </a:rPr>
              <a:t>下面将给出一个接口映射的例子。</a:t>
            </a:r>
            <a:endParaRPr lang="zh-CN" altLang="en-US" sz="1800" kern="1050" dirty="0">
              <a:solidFill>
                <a:schemeClr val="dk1"/>
              </a:solidFill>
              <a:effectLst/>
              <a:latin typeface="等线" panose="02010600030101010101" charset="-122"/>
              <a:ea typeface="等线" panose="02010600030101010101"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154" y="2597713"/>
            <a:ext cx="6605791" cy="2842505"/>
          </a:xfrm>
          <a:prstGeom prst="rect">
            <a:avLst/>
          </a:prstGeom>
          <a:noFill/>
          <a:ln>
            <a:noFill/>
          </a:ln>
        </p:spPr>
      </p:pic>
      <p:sp>
        <p:nvSpPr>
          <p:cNvPr id="6" name="文本框 5"/>
          <p:cNvSpPr txBox="1"/>
          <p:nvPr>
            <p:custDataLst>
              <p:tags r:id="rId5"/>
            </p:custDataLst>
          </p:nvPr>
        </p:nvSpPr>
        <p:spPr>
          <a:xfrm>
            <a:off x="2286000" y="5623924"/>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9-7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接口及其实现</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
        <p:nvSpPr>
          <p:cNvPr id="11" name="日期占位符 10"/>
          <p:cNvSpPr>
            <a:spLocks noGrp="1"/>
          </p:cNvSpPr>
          <p:nvPr>
            <p:ph type="dt" sz="half" idx="10"/>
          </p:nvPr>
        </p:nvSpPr>
        <p:spPr/>
        <p:txBody>
          <a:bodyPr/>
          <a:p>
            <a:r>
              <a:rPr lang="zh-CN" altLang="en-US" smtClean="0"/>
              <a:t>2022年7月</a:t>
            </a:r>
            <a:endParaRPr lang="zh-CN" altLang="en-US"/>
          </a:p>
        </p:txBody>
      </p:sp>
      <p:sp>
        <p:nvSpPr>
          <p:cNvPr id="12" name="灯片编号占位符 11"/>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9.1.1 C++类的基本结构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类的结构元素包括：</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（1）类名：C++中的类等同于类型，类名实际上也是一个类型声明符，可用它声明对象。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（2）数据成员：也就是类属性，C++类可以没有数据成员，也可以有多个数据成员。</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（3）函数成员：即所谓的类方法，C++类中的成员函数分为函数声明和函数实现。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9.4.1 接口的映射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49" y="1690689"/>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buClrTx/>
              <a:buSzTx/>
            </a:pPr>
            <a:r>
              <a:rPr lang="zh-CN" altLang="en-US" sz="1800" kern="1050" dirty="0">
                <a:solidFill>
                  <a:schemeClr val="dk1"/>
                </a:solidFill>
                <a:latin typeface="等线" panose="02010600030101010101" charset="-122"/>
                <a:ea typeface="等线" panose="02010600030101010101" charset="-122"/>
                <a:cs typeface="微软雅黑" panose="020B0503020204020204" charset="-122"/>
                <a:sym typeface="+mn-ea"/>
              </a:rPr>
              <a:t>将图9-7中的接口及其实现映射到C++后，得到的程序代码如下所示。</a:t>
            </a:r>
            <a:endParaRPr lang="zh-CN" altLang="en-US" sz="1800" kern="1050" dirty="0">
              <a:solidFill>
                <a:schemeClr val="dk1"/>
              </a:solidFill>
              <a:latin typeface="等线" panose="02010600030101010101" charset="-122"/>
              <a:ea typeface="等线" panose="02010600030101010101" charset="-122"/>
              <a:cs typeface="微软雅黑" panose="020B0503020204020204" charset="-122"/>
              <a:sym typeface="+mn-ea"/>
            </a:endParaRPr>
          </a:p>
        </p:txBody>
      </p:sp>
      <p:graphicFrame>
        <p:nvGraphicFramePr>
          <p:cNvPr id="3" name="表格 2"/>
          <p:cNvGraphicFramePr>
            <a:graphicFrameLocks noGrp="1"/>
          </p:cNvGraphicFramePr>
          <p:nvPr/>
        </p:nvGraphicFramePr>
        <p:xfrm>
          <a:off x="521853" y="2378074"/>
          <a:ext cx="8100291" cy="3837037"/>
        </p:xfrm>
        <a:graphic>
          <a:graphicData uri="http://schemas.openxmlformats.org/drawingml/2006/table">
            <a:tbl>
              <a:tblPr firstRow="1" firstCol="1" bandRow="1">
                <a:tableStyleId>{2D5ABB26-0587-4C30-8999-92F81FD0307C}</a:tableStyleId>
              </a:tblPr>
              <a:tblGrid>
                <a:gridCol w="3331470"/>
                <a:gridCol w="4768821"/>
              </a:tblGrid>
              <a:tr h="3837037">
                <a:tc>
                  <a:txBody>
                    <a:bodyPr/>
                    <a:lstStyle/>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a:t>
                      </a:r>
                      <a:r>
                        <a:rPr lang="zh-CN" sz="1600" kern="100" dirty="0">
                          <a:effectLst/>
                          <a:latin typeface="等线" panose="02010600030101010101" charset="-122"/>
                          <a:ea typeface="等线" panose="02010600030101010101" charset="-122"/>
                          <a:cs typeface="微软雅黑" panose="020B0503020204020204" charset="-122"/>
                        </a:rPr>
                        <a:t>接口</a:t>
                      </a:r>
                      <a:r>
                        <a:rPr lang="en-US" sz="1600" kern="100" dirty="0" err="1">
                          <a:effectLst/>
                          <a:latin typeface="等线" panose="02010600030101010101" charset="-122"/>
                          <a:ea typeface="等线" panose="02010600030101010101" charset="-122"/>
                          <a:cs typeface="微软雅黑" panose="020B0503020204020204" charset="-122"/>
                        </a:rPr>
                        <a:t>IList.h</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template&lt;T item&gt;class </a:t>
                      </a:r>
                      <a:r>
                        <a:rPr lang="en-US" sz="1600" kern="100" dirty="0" err="1">
                          <a:effectLst/>
                          <a:latin typeface="等线" panose="02010600030101010101" charset="-122"/>
                          <a:ea typeface="等线" panose="02010600030101010101" charset="-122"/>
                          <a:cs typeface="微软雅黑" panose="020B0503020204020204" charset="-122"/>
                        </a:rPr>
                        <a:t>IList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public:</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a:t>
                      </a:r>
                      <a:r>
                        <a:rPr lang="en-US" sz="1600" kern="100" dirty="0" err="1">
                          <a:effectLst/>
                          <a:latin typeface="等线" panose="02010600030101010101" charset="-122"/>
                          <a:ea typeface="等线" panose="02010600030101010101" charset="-122"/>
                          <a:cs typeface="微软雅黑" panose="020B0503020204020204" charset="-122"/>
                        </a:rPr>
                        <a:t>IList</a:t>
                      </a: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a:t>
                      </a:r>
                      <a:r>
                        <a:rPr lang="en-US" sz="1600" kern="100" dirty="0" err="1">
                          <a:effectLst/>
                          <a:latin typeface="等线" panose="02010600030101010101" charset="-122"/>
                          <a:ea typeface="等线" panose="02010600030101010101" charset="-122"/>
                          <a:cs typeface="微软雅黑" panose="020B0503020204020204" charset="-122"/>
                        </a:rPr>
                        <a:t>IList</a:t>
                      </a: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bool Add(item 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void First()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T </a:t>
                      </a:r>
                      <a:r>
                        <a:rPr lang="en-US" sz="1600" kern="100" dirty="0" err="1">
                          <a:effectLst/>
                          <a:latin typeface="等线" panose="02010600030101010101" charset="-122"/>
                          <a:ea typeface="等线" panose="02010600030101010101" charset="-122"/>
                          <a:cs typeface="微软雅黑" panose="020B0503020204020204" charset="-122"/>
                        </a:rPr>
                        <a:t>GetCurrent</a:t>
                      </a:r>
                      <a:r>
                        <a:rPr lang="en-US" sz="1600" kern="100" dirty="0">
                          <a:effectLst/>
                          <a:latin typeface="等线" panose="02010600030101010101" charset="-122"/>
                          <a:ea typeface="等线" panose="02010600030101010101" charset="-122"/>
                          <a:cs typeface="微软雅黑" panose="020B0503020204020204" charset="-122"/>
                        </a:rPr>
                        <a:t>() =0;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bool </a:t>
                      </a:r>
                      <a:r>
                        <a:rPr lang="en-US" sz="1600" kern="100" dirty="0" err="1">
                          <a:effectLst/>
                          <a:latin typeface="等线" panose="02010600030101010101" charset="-122"/>
                          <a:ea typeface="等线" panose="02010600030101010101" charset="-122"/>
                          <a:cs typeface="微软雅黑" panose="020B0503020204020204" charset="-122"/>
                        </a:rPr>
                        <a:t>HasItems</a:t>
                      </a:r>
                      <a:r>
                        <a:rPr lang="en-US" sz="1600" kern="100" dirty="0">
                          <a:effectLst/>
                          <a:latin typeface="等线" panose="02010600030101010101" charset="-122"/>
                          <a:ea typeface="等线" panose="02010600030101010101" charset="-122"/>
                          <a:cs typeface="微软雅黑" panose="020B0503020204020204" charset="-122"/>
                        </a:rPr>
                        <a: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bool Next()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T Remove(</a:t>
                      </a:r>
                      <a:r>
                        <a:rPr lang="en-US" sz="1600" kern="100" dirty="0" err="1">
                          <a:effectLst/>
                          <a:latin typeface="等线" panose="02010600030101010101" charset="-122"/>
                          <a:ea typeface="等线" panose="02010600030101010101" charset="-122"/>
                          <a:cs typeface="微软雅黑" panose="020B0503020204020204" charset="-122"/>
                        </a:rPr>
                        <a:t>i</a:t>
                      </a:r>
                      <a:r>
                        <a:rPr lang="en-US" sz="1600" kern="100" dirty="0">
                          <a:effectLst/>
                          <a:latin typeface="等线" panose="02010600030101010101" charset="-122"/>
                          <a:ea typeface="等线" panose="02010600030101010101" charset="-122"/>
                          <a:cs typeface="微软雅黑" panose="020B0503020204020204" charset="-122"/>
                        </a:rPr>
                        <a:t> int)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a:t>
                      </a:r>
                      <a:r>
                        <a:rPr lang="zh-CN" sz="1600" kern="100" dirty="0">
                          <a:effectLst/>
                          <a:latin typeface="等线" panose="02010600030101010101" charset="-122"/>
                          <a:ea typeface="等线" panose="02010600030101010101" charset="-122"/>
                          <a:cs typeface="微软雅黑" panose="020B0503020204020204" charset="-122"/>
                        </a:rPr>
                        <a:t>实现</a:t>
                      </a:r>
                      <a:r>
                        <a:rPr lang="en-US" sz="1600" kern="100" dirty="0" err="1">
                          <a:effectLst/>
                          <a:latin typeface="等线" panose="02010600030101010101" charset="-122"/>
                          <a:ea typeface="等线" panose="02010600030101010101" charset="-122"/>
                          <a:cs typeface="微软雅黑" panose="020B0503020204020204" charset="-122"/>
                        </a:rPr>
                        <a:t>ConcreateList.h</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#include "</a:t>
                      </a:r>
                      <a:r>
                        <a:rPr lang="en-US" sz="1600" kern="100" dirty="0" err="1">
                          <a:effectLst/>
                          <a:latin typeface="等线" panose="02010600030101010101" charset="-122"/>
                          <a:ea typeface="等线" panose="02010600030101010101" charset="-122"/>
                          <a:cs typeface="微软雅黑" panose="020B0503020204020204" charset="-122"/>
                        </a:rPr>
                        <a:t>IList.h</a:t>
                      </a: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spc="-20" dirty="0">
                          <a:effectLst/>
                          <a:latin typeface="等线" panose="02010600030101010101" charset="-122"/>
                          <a:ea typeface="等线" panose="02010600030101010101" charset="-122"/>
                          <a:cs typeface="微软雅黑" panose="020B0503020204020204" charset="-122"/>
                        </a:rPr>
                        <a:t>template&lt;T item&gt;class </a:t>
                      </a:r>
                      <a:r>
                        <a:rPr lang="en-US" sz="1600" kern="100" spc="-20" dirty="0" err="1">
                          <a:effectLst/>
                          <a:latin typeface="等线" panose="02010600030101010101" charset="-122"/>
                          <a:ea typeface="等线" panose="02010600030101010101" charset="-122"/>
                          <a:cs typeface="微软雅黑" panose="020B0503020204020204" charset="-122"/>
                        </a:rPr>
                        <a:t>ConcreateList</a:t>
                      </a:r>
                      <a:r>
                        <a:rPr lang="en-US" sz="1600" kern="100" spc="-20" dirty="0">
                          <a:effectLst/>
                          <a:latin typeface="等线" panose="02010600030101010101" charset="-122"/>
                          <a:ea typeface="等线" panose="02010600030101010101" charset="-122"/>
                          <a:cs typeface="微软雅黑" panose="020B0503020204020204" charset="-122"/>
                        </a:rPr>
                        <a:t> : public </a:t>
                      </a:r>
                      <a:r>
                        <a:rPr lang="en-US" sz="1600" kern="100" spc="-20" dirty="0" err="1">
                          <a:effectLst/>
                          <a:latin typeface="等线" panose="02010600030101010101" charset="-122"/>
                          <a:ea typeface="等线" panose="02010600030101010101" charset="-122"/>
                          <a:cs typeface="微软雅黑" panose="020B0503020204020204" charset="-122"/>
                        </a:rPr>
                        <a:t>IList</a:t>
                      </a:r>
                      <a:r>
                        <a:rPr lang="en-US" sz="1600" kern="100" spc="-20" dirty="0">
                          <a:effectLst/>
                          <a:latin typeface="等线" panose="02010600030101010101" charset="-122"/>
                          <a:ea typeface="等线" panose="02010600030101010101" charset="-122"/>
                          <a:cs typeface="微软雅黑" panose="020B0503020204020204" charset="-122"/>
                        </a:rPr>
                        <a:t>&lt;T item&gt;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public:</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a:t>
                      </a:r>
                      <a:r>
                        <a:rPr lang="en-US" sz="1600" kern="100" dirty="0" err="1">
                          <a:effectLst/>
                          <a:latin typeface="等线" panose="02010600030101010101" charset="-122"/>
                          <a:ea typeface="等线" panose="02010600030101010101" charset="-122"/>
                          <a:cs typeface="微软雅黑" panose="020B0503020204020204" charset="-122"/>
                        </a:rPr>
                        <a:t>ConcreateList</a:t>
                      </a: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a:t>
                      </a:r>
                      <a:r>
                        <a:rPr lang="en-US" sz="1600" kern="100" dirty="0" err="1">
                          <a:effectLst/>
                          <a:latin typeface="等线" panose="02010600030101010101" charset="-122"/>
                          <a:ea typeface="等线" panose="02010600030101010101" charset="-122"/>
                          <a:cs typeface="微软雅黑" panose="020B0503020204020204" charset="-122"/>
                        </a:rPr>
                        <a:t>ConcreateList</a:t>
                      </a: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bool Add(item T){return false;}</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void First(){}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T </a:t>
                      </a:r>
                      <a:r>
                        <a:rPr lang="en-US" sz="1600" kern="100" dirty="0" err="1">
                          <a:effectLst/>
                          <a:latin typeface="等线" panose="02010600030101010101" charset="-122"/>
                          <a:ea typeface="等线" panose="02010600030101010101" charset="-122"/>
                          <a:cs typeface="微软雅黑" panose="020B0503020204020204" charset="-122"/>
                        </a:rPr>
                        <a:t>GetCurrent</a:t>
                      </a:r>
                      <a:r>
                        <a:rPr lang="en-US" sz="1600" kern="100" dirty="0">
                          <a:effectLst/>
                          <a:latin typeface="等线" panose="02010600030101010101" charset="-122"/>
                          <a:ea typeface="等线" panose="02010600030101010101" charset="-122"/>
                          <a:cs typeface="微软雅黑" panose="020B0503020204020204" charset="-122"/>
                        </a:rPr>
                        <a:t>(){return NULL;}</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bool </a:t>
                      </a:r>
                      <a:r>
                        <a:rPr lang="en-US" sz="1600" kern="100" dirty="0" err="1">
                          <a:effectLst/>
                          <a:latin typeface="等线" panose="02010600030101010101" charset="-122"/>
                          <a:ea typeface="等线" panose="02010600030101010101" charset="-122"/>
                          <a:cs typeface="微软雅黑" panose="020B0503020204020204" charset="-122"/>
                        </a:rPr>
                        <a:t>HasItems</a:t>
                      </a:r>
                      <a:r>
                        <a:rPr lang="en-US" sz="1600" kern="100" dirty="0">
                          <a:effectLst/>
                          <a:latin typeface="等线" panose="02010600030101010101" charset="-122"/>
                          <a:ea typeface="等线" panose="02010600030101010101" charset="-122"/>
                          <a:cs typeface="微软雅黑" panose="020B0503020204020204" charset="-122"/>
                        </a:rPr>
                        <a:t>(){return false;}</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bool Next(){return false;}</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 virtual T Remove(</a:t>
                      </a:r>
                      <a:r>
                        <a:rPr lang="en-US" sz="1600" kern="100" dirty="0" err="1">
                          <a:effectLst/>
                          <a:latin typeface="等线" panose="02010600030101010101" charset="-122"/>
                          <a:ea typeface="等线" panose="02010600030101010101" charset="-122"/>
                          <a:cs typeface="微软雅黑" panose="020B0503020204020204" charset="-122"/>
                        </a:rPr>
                        <a:t>i</a:t>
                      </a:r>
                      <a:r>
                        <a:rPr lang="en-US" sz="1600" kern="100" dirty="0">
                          <a:effectLst/>
                          <a:latin typeface="等线" panose="02010600030101010101" charset="-122"/>
                          <a:ea typeface="等线" panose="02010600030101010101" charset="-122"/>
                          <a:cs typeface="微软雅黑" panose="020B0503020204020204" charset="-122"/>
                        </a:rPr>
                        <a:t> int){return NULL;}</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00000"/>
                        </a:lnSpc>
                      </a:pP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txBody>
                  <a:tcPr marL="68580" marR="68580" marT="0" marB="0"/>
                </a:tc>
              </a:tr>
            </a:tbl>
          </a:graphicData>
        </a:graphic>
      </p:graphicFrame>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9.4.2 包的映射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14830"/>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包的映射方法不是唯一的。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一般情况下，模型中的包主要用于组织模型中的模型元素，因此，模型中的包也不一定都要映射到程序代码中去。但模型中用于组织结构性元素（如类、</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构件）的包，就可能需要这样的映射了。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在UML中，包可以看成是由若干个模型元素构成的集合，使用包可以将一个大系统划分成多个比较小的子系统。同时，各个包之间还可以存在各种依赖关系。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9.4.2 包的映射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例如，在图9-8中，给出了List和Order两个包，其中，Order与List之间，就存在了一个引入（import）依赖。</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6035" y="3125411"/>
            <a:ext cx="5391930" cy="1483533"/>
          </a:xfrm>
          <a:prstGeom prst="rect">
            <a:avLst/>
          </a:prstGeom>
          <a:noFill/>
          <a:ln>
            <a:noFill/>
          </a:ln>
        </p:spPr>
      </p:pic>
      <p:sp>
        <p:nvSpPr>
          <p:cNvPr id="6" name="文本框 5"/>
          <p:cNvSpPr txBox="1"/>
          <p:nvPr>
            <p:custDataLst>
              <p:tags r:id="rId5"/>
            </p:custDataLst>
          </p:nvPr>
        </p:nvSpPr>
        <p:spPr>
          <a:xfrm>
            <a:off x="2286000" y="4740269"/>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9-8 </a:t>
            </a:r>
            <a:r>
              <a:rPr lang="en-US" altLang="zh-CN" sz="1600" b="1" dirty="0" err="1">
                <a:solidFill>
                  <a:schemeClr val="dk1"/>
                </a:solidFill>
                <a:latin typeface="等线" panose="02010600030101010101" charset="-122"/>
                <a:ea typeface="等线" panose="02010600030101010101" charset="-122"/>
                <a:cs typeface="微软雅黑" panose="020B0503020204020204" charset="-122"/>
              </a:rPr>
              <a:t>IList</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和</a:t>
            </a:r>
            <a:r>
              <a:rPr lang="en-US" altLang="zh-CN" sz="1600" b="1" dirty="0">
                <a:solidFill>
                  <a:schemeClr val="dk1"/>
                </a:solidFill>
                <a:latin typeface="等线" panose="02010600030101010101" charset="-122"/>
                <a:ea typeface="等线" panose="02010600030101010101" charset="-122"/>
                <a:cs typeface="微软雅黑" panose="020B0503020204020204" charset="-122"/>
              </a:rPr>
              <a:t>Order</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包及其之间的依赖关系</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
        <p:nvSpPr>
          <p:cNvPr id="11" name="日期占位符 10"/>
          <p:cNvSpPr>
            <a:spLocks noGrp="1"/>
          </p:cNvSpPr>
          <p:nvPr>
            <p:ph type="dt" sz="half" idx="10"/>
          </p:nvPr>
        </p:nvSpPr>
        <p:spPr/>
        <p:txBody>
          <a:bodyPr/>
          <a:p>
            <a:r>
              <a:rPr lang="zh-CN" altLang="en-US" smtClean="0"/>
              <a:t>2022年7月</a:t>
            </a:r>
            <a:endParaRPr lang="zh-CN" altLang="en-US"/>
          </a:p>
        </p:txBody>
      </p:sp>
      <p:sp>
        <p:nvSpPr>
          <p:cNvPr id="12" name="灯片编号占位符 11"/>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6"/>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9.4.2 包的映射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C++中，可以将包映射成一个名空间（namespace）。名空间可以用来隐藏数据结构的定义，从而防止程序中的命名冲突。当需要引用某个名空间中定义的符号时，可以使用using语句引入这个名字空间，using语句实际上与UML中包之间的某种依赖关系相对应。</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在映射时，可将选定的包和一个名空间对应，包之间的依赖关系则可以在代码中使用一个using语句实现。将图9-6中的接口IList映射到C++程序时，可使用下列形式的代码实现包的映射。</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9.4.2 包的映射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graphicFrame>
        <p:nvGraphicFramePr>
          <p:cNvPr id="3" name="内容占位符 2"/>
          <p:cNvGraphicFramePr>
            <a:graphicFrameLocks noGrp="1"/>
          </p:cNvGraphicFramePr>
          <p:nvPr>
            <p:ph idx="4294967295"/>
          </p:nvPr>
        </p:nvGraphicFramePr>
        <p:xfrm>
          <a:off x="628651" y="1505816"/>
          <a:ext cx="7581900" cy="5120640"/>
        </p:xfrm>
        <a:graphic>
          <a:graphicData uri="http://schemas.openxmlformats.org/drawingml/2006/table">
            <a:tbl>
              <a:tblPr firstRow="1" firstCol="1" bandRow="1">
                <a:tableStyleId>{2D5ABB26-0587-4C30-8999-92F81FD0307C}</a:tableStyleId>
              </a:tblPr>
              <a:tblGrid>
                <a:gridCol w="3469005"/>
                <a:gridCol w="4112895"/>
              </a:tblGrid>
              <a:tr h="4211782">
                <a:tc>
                  <a:txBody>
                    <a:bodyPr/>
                    <a:lstStyle/>
                    <a:p>
                      <a:pPr marL="0" indent="176530" algn="just">
                        <a:lnSpc>
                          <a:spcPct val="150000"/>
                        </a:lnSpc>
                      </a:pPr>
                      <a:r>
                        <a:rPr lang="zh-CN" altLang="en-US" sz="1800" kern="1050" spc="150" dirty="0">
                          <a:solidFill>
                            <a:schemeClr val="dk1"/>
                          </a:solidFill>
                          <a:effectLst/>
                          <a:uFillTx/>
                          <a:latin typeface="等线" panose="02010600030101010101" charset="-122"/>
                          <a:ea typeface="等线" panose="02010600030101010101" charset="-122"/>
                          <a:cs typeface="微软雅黑" panose="020B0503020204020204" charset="-122"/>
                        </a:rPr>
                        <a:t>/</a:t>
                      </a:r>
                      <a:r>
                        <a:rPr lang="en-US" sz="1600" kern="100" dirty="0">
                          <a:effectLst/>
                          <a:latin typeface="等线" panose="02010600030101010101" charset="-122"/>
                          <a:ea typeface="等线" panose="02010600030101010101" charset="-122"/>
                          <a:cs typeface="微软雅黑" panose="020B0503020204020204" charset="-122"/>
                        </a:rPr>
                        <a:t>/</a:t>
                      </a:r>
                      <a:r>
                        <a:rPr lang="zh-CN" sz="1600" kern="100" dirty="0">
                          <a:effectLst/>
                          <a:latin typeface="等线" panose="02010600030101010101" charset="-122"/>
                          <a:ea typeface="等线" panose="02010600030101010101" charset="-122"/>
                          <a:cs typeface="微软雅黑" panose="020B0503020204020204" charset="-122"/>
                        </a:rPr>
                        <a:t>接口</a:t>
                      </a:r>
                      <a:r>
                        <a:rPr lang="en-US" sz="1600" kern="100" dirty="0" err="1">
                          <a:effectLst/>
                          <a:latin typeface="等线" panose="02010600030101010101" charset="-122"/>
                          <a:ea typeface="等线" panose="02010600030101010101" charset="-122"/>
                          <a:cs typeface="微软雅黑" panose="020B0503020204020204" charset="-122"/>
                        </a:rPr>
                        <a:t>IList</a:t>
                      </a:r>
                      <a:r>
                        <a:rPr lang="zh-CN" sz="1600" kern="100" dirty="0">
                          <a:effectLst/>
                          <a:latin typeface="等线" panose="02010600030101010101" charset="-122"/>
                          <a:ea typeface="等线" panose="02010600030101010101" charset="-122"/>
                          <a:cs typeface="微软雅黑" panose="020B0503020204020204" charset="-122"/>
                        </a:rPr>
                        <a:t>的定义</a:t>
                      </a:r>
                      <a:r>
                        <a:rPr lang="en-US" sz="1600" kern="100" dirty="0" err="1">
                          <a:effectLst/>
                          <a:latin typeface="等线" panose="02010600030101010101" charset="-122"/>
                          <a:ea typeface="等线" panose="02010600030101010101" charset="-122"/>
                          <a:cs typeface="微软雅黑" panose="020B0503020204020204" charset="-122"/>
                        </a:rPr>
                        <a:t>IList.h</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namespace </a:t>
                      </a:r>
                      <a:r>
                        <a:rPr lang="en-US" sz="1600" kern="100" dirty="0" err="1">
                          <a:effectLst/>
                          <a:latin typeface="等线" panose="02010600030101010101" charset="-122"/>
                          <a:ea typeface="等线" panose="02010600030101010101" charset="-122"/>
                          <a:cs typeface="微软雅黑" panose="020B0503020204020204" charset="-122"/>
                        </a:rPr>
                        <a:t>IList</a:t>
                      </a: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template&lt;T item&gt;class </a:t>
                      </a:r>
                      <a:r>
                        <a:rPr lang="en-US" sz="1600" kern="100" dirty="0" err="1">
                          <a:effectLst/>
                          <a:latin typeface="等线" panose="02010600030101010101" charset="-122"/>
                          <a:ea typeface="等线" panose="02010600030101010101" charset="-122"/>
                          <a:cs typeface="微软雅黑" panose="020B0503020204020204" charset="-122"/>
                        </a:rPr>
                        <a:t>IList</a:t>
                      </a: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public:</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a:t>
                      </a:r>
                      <a:r>
                        <a:rPr lang="en-US" sz="1600" kern="100" dirty="0" err="1">
                          <a:effectLst/>
                          <a:latin typeface="等线" panose="02010600030101010101" charset="-122"/>
                          <a:ea typeface="等线" panose="02010600030101010101" charset="-122"/>
                          <a:cs typeface="微软雅黑" panose="020B0503020204020204" charset="-122"/>
                        </a:rPr>
                        <a:t>IList</a:t>
                      </a: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a:t>
                      </a:r>
                      <a:r>
                        <a:rPr lang="en-US" sz="1600" kern="100" dirty="0" err="1">
                          <a:effectLst/>
                          <a:latin typeface="等线" panose="02010600030101010101" charset="-122"/>
                          <a:ea typeface="等线" panose="02010600030101010101" charset="-122"/>
                          <a:cs typeface="微软雅黑" panose="020B0503020204020204" charset="-122"/>
                        </a:rPr>
                        <a:t>IList</a:t>
                      </a: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bool Add(item 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T Remove(</a:t>
                      </a:r>
                      <a:r>
                        <a:rPr lang="en-US" sz="1600" kern="100" dirty="0" err="1">
                          <a:effectLst/>
                          <a:latin typeface="等线" panose="02010600030101010101" charset="-122"/>
                          <a:ea typeface="等线" panose="02010600030101010101" charset="-122"/>
                          <a:cs typeface="微软雅黑" panose="020B0503020204020204" charset="-122"/>
                        </a:rPr>
                        <a:t>i</a:t>
                      </a:r>
                      <a:r>
                        <a:rPr lang="en-US" sz="1600" kern="100" dirty="0">
                          <a:effectLst/>
                          <a:latin typeface="等线" panose="02010600030101010101" charset="-122"/>
                          <a:ea typeface="等线" panose="02010600030101010101" charset="-122"/>
                          <a:cs typeface="微软雅黑" panose="020B0503020204020204" charset="-122"/>
                        </a:rPr>
                        <a:t> int)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bool </a:t>
                      </a:r>
                      <a:r>
                        <a:rPr lang="en-US" sz="1600" kern="100" dirty="0" err="1">
                          <a:effectLst/>
                          <a:latin typeface="等线" panose="02010600030101010101" charset="-122"/>
                          <a:ea typeface="等线" panose="02010600030101010101" charset="-122"/>
                          <a:cs typeface="微软雅黑" panose="020B0503020204020204" charset="-122"/>
                        </a:rPr>
                        <a:t>HasItems</a:t>
                      </a:r>
                      <a:r>
                        <a:rPr lang="en-US" sz="1600" kern="100" dirty="0">
                          <a:effectLst/>
                          <a:latin typeface="等线" panose="02010600030101010101" charset="-122"/>
                          <a:ea typeface="等线" panose="02010600030101010101" charset="-122"/>
                          <a:cs typeface="微软雅黑" panose="020B0503020204020204" charset="-122"/>
                        </a:rPr>
                        <a: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void First()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bool Next()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T </a:t>
                      </a:r>
                      <a:r>
                        <a:rPr lang="en-US" sz="1600" kern="100" dirty="0" err="1">
                          <a:effectLst/>
                          <a:latin typeface="等线" panose="02010600030101010101" charset="-122"/>
                          <a:ea typeface="等线" panose="02010600030101010101" charset="-122"/>
                          <a:cs typeface="微软雅黑" panose="020B0503020204020204" charset="-122"/>
                        </a:rPr>
                        <a:t>GetCurrent</a:t>
                      </a:r>
                      <a:r>
                        <a:rPr lang="en-US" sz="1600" kern="100" dirty="0">
                          <a:effectLst/>
                          <a:latin typeface="等线" panose="02010600030101010101" charset="-122"/>
                          <a:ea typeface="等线" panose="02010600030101010101" charset="-122"/>
                          <a:cs typeface="微软雅黑" panose="020B0503020204020204" charset="-122"/>
                        </a:rPr>
                        <a:t>() =0;</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a:t>
                      </a:r>
                      <a:r>
                        <a:rPr lang="zh-CN" sz="1600" kern="100" dirty="0">
                          <a:effectLst/>
                          <a:latin typeface="等线" panose="02010600030101010101" charset="-122"/>
                          <a:ea typeface="等线" panose="02010600030101010101" charset="-122"/>
                          <a:cs typeface="微软雅黑" panose="020B0503020204020204" charset="-122"/>
                        </a:rPr>
                        <a:t>接口</a:t>
                      </a:r>
                      <a:r>
                        <a:rPr lang="en-US" sz="1600" kern="100" dirty="0" err="1">
                          <a:effectLst/>
                          <a:latin typeface="等线" panose="02010600030101010101" charset="-122"/>
                          <a:ea typeface="等线" panose="02010600030101010101" charset="-122"/>
                          <a:cs typeface="微软雅黑" panose="020B0503020204020204" charset="-122"/>
                        </a:rPr>
                        <a:t>IList</a:t>
                      </a:r>
                      <a:r>
                        <a:rPr lang="zh-CN" sz="1600" kern="100" dirty="0">
                          <a:effectLst/>
                          <a:latin typeface="等线" panose="02010600030101010101" charset="-122"/>
                          <a:ea typeface="等线" panose="02010600030101010101" charset="-122"/>
                          <a:cs typeface="微软雅黑" panose="020B0503020204020204" charset="-122"/>
                        </a:rPr>
                        <a:t>的引用</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using </a:t>
                      </a:r>
                      <a:r>
                        <a:rPr lang="en-US" sz="1600" kern="100" dirty="0" err="1">
                          <a:effectLst/>
                          <a:latin typeface="等线" panose="02010600030101010101" charset="-122"/>
                          <a:ea typeface="等线" panose="02010600030101010101" charset="-122"/>
                          <a:cs typeface="微软雅黑" panose="020B0503020204020204" charset="-122"/>
                        </a:rPr>
                        <a:t>IList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template&lt;T item&gt;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class </a:t>
                      </a:r>
                      <a:r>
                        <a:rPr lang="en-US" sz="1600" kern="100" dirty="0" err="1">
                          <a:effectLst/>
                          <a:latin typeface="等线" panose="02010600030101010101" charset="-122"/>
                          <a:ea typeface="等线" panose="02010600030101010101" charset="-122"/>
                          <a:cs typeface="微软雅黑" panose="020B0503020204020204" charset="-122"/>
                        </a:rPr>
                        <a:t>ConcreateList</a:t>
                      </a:r>
                      <a:r>
                        <a:rPr lang="en-US" sz="1600" kern="100" dirty="0">
                          <a:effectLst/>
                          <a:latin typeface="等线" panose="02010600030101010101" charset="-122"/>
                          <a:ea typeface="等线" panose="02010600030101010101" charset="-122"/>
                          <a:cs typeface="微软雅黑" panose="020B0503020204020204" charset="-122"/>
                        </a:rPr>
                        <a:t> : public </a:t>
                      </a:r>
                      <a:r>
                        <a:rPr lang="en-US" sz="1600" kern="100" dirty="0" err="1">
                          <a:effectLst/>
                          <a:latin typeface="等线" panose="02010600030101010101" charset="-122"/>
                          <a:ea typeface="等线" panose="02010600030101010101" charset="-122"/>
                          <a:cs typeface="微软雅黑" panose="020B0503020204020204" charset="-122"/>
                        </a:rPr>
                        <a:t>IList</a:t>
                      </a: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public:</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a:t>
                      </a:r>
                      <a:r>
                        <a:rPr lang="en-US" sz="1600" kern="100" dirty="0" err="1">
                          <a:effectLst/>
                          <a:latin typeface="等线" panose="02010600030101010101" charset="-122"/>
                          <a:ea typeface="等线" panose="02010600030101010101" charset="-122"/>
                          <a:cs typeface="微软雅黑" panose="020B0503020204020204" charset="-122"/>
                        </a:rPr>
                        <a:t>ConcreateList</a:t>
                      </a: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a:t>
                      </a:r>
                      <a:r>
                        <a:rPr lang="en-US" sz="1600" kern="100" dirty="0" err="1">
                          <a:effectLst/>
                          <a:latin typeface="等线" panose="02010600030101010101" charset="-122"/>
                          <a:ea typeface="等线" panose="02010600030101010101" charset="-122"/>
                          <a:cs typeface="微软雅黑" panose="020B0503020204020204" charset="-122"/>
                        </a:rPr>
                        <a:t>ConcreateList</a:t>
                      </a:r>
                      <a:r>
                        <a:rPr lang="en-US" sz="1600" kern="100" dirty="0">
                          <a:effectLst/>
                          <a:latin typeface="等线" panose="02010600030101010101" charset="-122"/>
                          <a:ea typeface="等线" panose="02010600030101010101" charset="-122"/>
                          <a:cs typeface="微软雅黑" panose="020B0503020204020204" charset="-122"/>
                        </a:rPr>
                        <a:t>() {}</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bool Add(item T){return false;}</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void First(){}</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T </a:t>
                      </a:r>
                      <a:r>
                        <a:rPr lang="en-US" sz="1600" kern="100" dirty="0" err="1">
                          <a:effectLst/>
                          <a:latin typeface="等线" panose="02010600030101010101" charset="-122"/>
                          <a:ea typeface="等线" panose="02010600030101010101" charset="-122"/>
                          <a:cs typeface="微软雅黑" panose="020B0503020204020204" charset="-122"/>
                        </a:rPr>
                        <a:t>GetCurrent</a:t>
                      </a:r>
                      <a:r>
                        <a:rPr lang="en-US" sz="1600" kern="100" dirty="0">
                          <a:effectLst/>
                          <a:latin typeface="等线" panose="02010600030101010101" charset="-122"/>
                          <a:ea typeface="等线" panose="02010600030101010101" charset="-122"/>
                          <a:cs typeface="微软雅黑" panose="020B0503020204020204" charset="-122"/>
                        </a:rPr>
                        <a:t>(){return NULL;}</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bool </a:t>
                      </a:r>
                      <a:r>
                        <a:rPr lang="en-US" sz="1600" kern="100" dirty="0" err="1">
                          <a:effectLst/>
                          <a:latin typeface="等线" panose="02010600030101010101" charset="-122"/>
                          <a:ea typeface="等线" panose="02010600030101010101" charset="-122"/>
                          <a:cs typeface="微软雅黑" panose="020B0503020204020204" charset="-122"/>
                        </a:rPr>
                        <a:t>HasItems</a:t>
                      </a:r>
                      <a:r>
                        <a:rPr lang="en-US" sz="1600" kern="100" dirty="0">
                          <a:effectLst/>
                          <a:latin typeface="等线" panose="02010600030101010101" charset="-122"/>
                          <a:ea typeface="等线" panose="02010600030101010101" charset="-122"/>
                          <a:cs typeface="微软雅黑" panose="020B0503020204020204" charset="-122"/>
                        </a:rPr>
                        <a:t>(){return false;}</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bool Next(){return false;}</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 virtual T Remove(</a:t>
                      </a:r>
                      <a:r>
                        <a:rPr lang="en-US" sz="1600" kern="100" dirty="0" err="1">
                          <a:effectLst/>
                          <a:latin typeface="等线" panose="02010600030101010101" charset="-122"/>
                          <a:ea typeface="等线" panose="02010600030101010101" charset="-122"/>
                          <a:cs typeface="微软雅黑" panose="020B0503020204020204" charset="-122"/>
                        </a:rPr>
                        <a:t>i</a:t>
                      </a:r>
                      <a:r>
                        <a:rPr lang="en-US" sz="1600" kern="100" dirty="0">
                          <a:effectLst/>
                          <a:latin typeface="等线" panose="02010600030101010101" charset="-122"/>
                          <a:ea typeface="等线" panose="02010600030101010101" charset="-122"/>
                          <a:cs typeface="微软雅黑" panose="020B0503020204020204" charset="-122"/>
                        </a:rPr>
                        <a:t> int){return NULL;}</a:t>
                      </a:r>
                      <a:endParaRPr lang="zh-CN" sz="1600" kern="100" dirty="0">
                        <a:effectLst/>
                        <a:latin typeface="等线" panose="02010600030101010101" charset="-122"/>
                        <a:ea typeface="等线" panose="02010600030101010101" charset="-122"/>
                        <a:cs typeface="微软雅黑" panose="020B0503020204020204" charset="-122"/>
                      </a:endParaRPr>
                    </a:p>
                    <a:p>
                      <a:pPr marL="0" indent="176530" algn="just">
                        <a:lnSpc>
                          <a:spcPct val="150000"/>
                        </a:lnSpc>
                      </a:pPr>
                      <a:r>
                        <a:rPr lang="en-US" sz="1600" kern="100" dirty="0">
                          <a:effectLst/>
                          <a:latin typeface="等线" panose="02010600030101010101" charset="-122"/>
                          <a:ea typeface="等线" panose="02010600030101010101" charset="-122"/>
                          <a:cs typeface="微软雅黑" panose="020B0503020204020204" charset="-122"/>
                        </a:rPr>
                        <a:t>};</a:t>
                      </a:r>
                      <a:endParaRPr lang="zh-CN" sz="1600" kern="100" dirty="0">
                        <a:effectLst/>
                        <a:latin typeface="等线" panose="02010600030101010101" charset="-122"/>
                        <a:ea typeface="等线" panose="02010600030101010101" charset="-122"/>
                        <a:cs typeface="微软雅黑" panose="020B0503020204020204" charset="-122"/>
                      </a:endParaRPr>
                    </a:p>
                  </a:txBody>
                  <a:tcPr marL="68580" marR="68580" marT="0" marB="0"/>
                </a:tc>
              </a:tr>
            </a:tbl>
          </a:graphicData>
        </a:graphic>
      </p:graphicFrame>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3"/>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9.4.2 包的映射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代码中，接口IList被封装在Ili st包中，需要时，可使用using namespace IList语句引用这个名字空间中的IList接口。</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 UML中其他各种图的映射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UML模型中，类和类图之外的各种图与程序代码之间也都存在着某种形式的映射关系，尽管这些映射不像类或类图那样可以直接映射，但它们仍然对最终的系统实现产生重要的影响。很多情况下，这些图到实现的映射通常是通过对类施加的影响而最终映射到目标系统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事实上，模型本身也不一定能够全面描述软件结构和行为的全部细节，几乎每一个模型都仅仅是从某一角度或某一侧面对系统的概括性描述。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 UML中其他各种图的映射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虽然，大多数建模软件都没有提供这些模型到实现的自动映射方法，但这样的转换却是内在的，也是可行的。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软件设计过程中，顺序图主要用于对系统的行为建模，通常用于描述系统的一个过程。顺序图到实现的映射并不是直接进行的，其基本思想是通过行为建模不断丰富和完善系统的类模型，从而完善系统的结构模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这些动态模型，包括顺序图、通信图、状态图和活动图等，可以为系统带来的模型增量包括：</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1．发现新的类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动态模型中出现了新的类，就意味着可能为系统找到了新的类。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2．新的关系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在动态模型中出现了新的消息传递，就意味着可能找到了新的链接关系。分析这些消息，还可以确认这些关系的具体类型及其他细节，并把它们补充到模型中。</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9.1.1 C++类的基本结构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函数声明属于类定义，存放在类的定义文件中。函数实现则属于类的实现部分，存放在类的实现文件中。实际上，函数成员描述了一个类的对象所能提供的服务。一个类可包含多个成员函数。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C++对类的数据成员和函数成员都提供了可见性定义，C++中的可见性分为私有（private），受护（protected）和公有（public）等三种类型。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3．新的属性和方法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动态模型中出现的每一个消息，都可能与系统中的某个对象、对象的属性或方法相对应。新的消息就意味着可能找到了新的对象、属性或方法。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4．方法的实现细节</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动态模型中，两个对象之间的消息将被映射成目标对象的某个方法。消息的顺序和约束就可能构成了这些方法的实现细节。</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内容占位符 4"/>
          <p:cNvSpPr>
            <a:spLocks noGrp="1"/>
          </p:cNvSpPr>
          <p:nvPr>
            <p:ph idx="4294967295"/>
          </p:nvPr>
        </p:nvSpPr>
        <p:spPr>
          <a:xfrm>
            <a:off x="628650" y="107661"/>
            <a:ext cx="7886700" cy="73284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buClrTx/>
              <a:buSzTx/>
            </a:pPr>
            <a:r>
              <a:rPr lang="zh-CN" altLang="en-US" sz="1800" kern="1050" dirty="0">
                <a:solidFill>
                  <a:schemeClr val="accent1"/>
                </a:solidFill>
                <a:effectLst/>
                <a:latin typeface="等线" panose="02010600030101010101" charset="-122"/>
                <a:ea typeface="等线" panose="02010600030101010101" charset="-122"/>
                <a:cs typeface="微软雅黑" panose="020B0503020204020204" charset="-122"/>
                <a:sym typeface="+mn-ea"/>
              </a:rPr>
              <a:t>如图9-9给出的一个某商品销售用例的顺序图描述。</a:t>
            </a:r>
            <a:endParaRPr lang="zh-CN" altLang="en-US" sz="1800"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840509"/>
            <a:ext cx="7886700" cy="5320146"/>
          </a:xfrm>
          <a:prstGeom prst="rect">
            <a:avLst/>
          </a:prstGeom>
          <a:noFill/>
          <a:ln>
            <a:noFill/>
          </a:ln>
        </p:spPr>
      </p:pic>
      <p:sp>
        <p:nvSpPr>
          <p:cNvPr id="8" name="文本框 7"/>
          <p:cNvSpPr txBox="1"/>
          <p:nvPr>
            <p:custDataLst>
              <p:tags r:id="rId4"/>
            </p:custDataLst>
          </p:nvPr>
        </p:nvSpPr>
        <p:spPr>
          <a:xfrm>
            <a:off x="2286000" y="6381007"/>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9-9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商品销售用例的顺序图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分析这张顺序图，可以获得如下一些信息。</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1）类或对象</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中出现的了销售员（saler）、订单窗体（OrderForm）、订单控制（OrderControl）、数据库控制（DBControl）、订单（Order）和订单明细（OrderItem）等多个生命线元素。除了销售员是参与者以外，其余的均为系统中的类，它们都将被映射到最终的软件中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分析顺序图中的消息传递关系，可得到对象之间应有的链接关系。从而分析出这些类之间的关联关系。如果观察每个对象的生命周期，还可以确定出实例化这些关联关系的时机和方法。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从图9-9可以得到的关系包括：saler与OrderForm、OrderForm与OrderControl、OrderControl与Order、OrderControl与OrderItem、OrderControl和DBContro以及Order和OrderItem之间的关联关系。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3）属性和方法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首先，分析参与者（saler）与边界类（OrderForm）之间的交互，可以设计出边界类的属性和方法。包括边界类中的界面元素、需要响应的事件及事件的响应方法。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表9-2列出了从图9-9可以得到的边界类所需要的界面元素、相应事件以及事件的相应方法。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6" name="文本框 5"/>
          <p:cNvSpPr txBox="1"/>
          <p:nvPr>
            <p:custDataLst>
              <p:tags r:id="rId4"/>
            </p:custDataLst>
          </p:nvPr>
        </p:nvSpPr>
        <p:spPr>
          <a:xfrm>
            <a:off x="1374198" y="3120402"/>
            <a:ext cx="6395604" cy="337185"/>
          </a:xfrm>
          <a:prstGeom prst="rect">
            <a:avLst/>
          </a:prstGeom>
          <a:noFill/>
        </p:spPr>
        <p:txBody>
          <a:bodyPr wrap="square">
            <a:spAutoFit/>
          </a:bodyPr>
          <a:lstStyle/>
          <a:p>
            <a:r>
              <a:rPr lang="zh-CN" altLang="en-US" sz="1600" b="1" dirty="0">
                <a:solidFill>
                  <a:schemeClr val="dk1"/>
                </a:solidFill>
                <a:latin typeface="等线" panose="02010600030101010101" charset="-122"/>
                <a:ea typeface="等线" panose="02010600030101010101" charset="-122"/>
                <a:cs typeface="微软雅黑" panose="020B0503020204020204" charset="-122"/>
              </a:rPr>
              <a:t>表</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边界类（</a:t>
            </a:r>
            <a:r>
              <a:rPr lang="en-US" altLang="zh-CN" sz="1600" b="1" dirty="0" err="1">
                <a:solidFill>
                  <a:schemeClr val="dk1"/>
                </a:solidFill>
                <a:latin typeface="等线" panose="02010600030101010101" charset="-122"/>
                <a:ea typeface="等线" panose="02010600030101010101" charset="-122"/>
                <a:cs typeface="微软雅黑" panose="020B0503020204020204" charset="-122"/>
              </a:rPr>
              <a:t>OrderForm</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）的界面元素、事件及事件处理方法</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graphicFrame>
        <p:nvGraphicFramePr>
          <p:cNvPr id="4" name="表格 3"/>
          <p:cNvGraphicFramePr>
            <a:graphicFrameLocks noGrp="1"/>
          </p:cNvGraphicFramePr>
          <p:nvPr/>
        </p:nvGraphicFramePr>
        <p:xfrm>
          <a:off x="840510" y="3568321"/>
          <a:ext cx="7674840" cy="2743576"/>
        </p:xfrm>
        <a:graphic>
          <a:graphicData uri="http://schemas.openxmlformats.org/drawingml/2006/table">
            <a:tbl>
              <a:tblPr firstRow="1" firstCol="1" bandRow="1">
                <a:tableStyleId>{B301B821-A1FF-4177-AEE7-76D212191A09}</a:tableStyleId>
              </a:tblPr>
              <a:tblGrid>
                <a:gridCol w="1499790"/>
                <a:gridCol w="1291147"/>
                <a:gridCol w="1421197"/>
                <a:gridCol w="1603641"/>
                <a:gridCol w="1859065"/>
              </a:tblGrid>
              <a:tr h="249416">
                <a:tc>
                  <a:txBody>
                    <a:bodyPr/>
                    <a:lstStyle/>
                    <a:p>
                      <a:pPr algn="l"/>
                      <a:r>
                        <a:rPr lang="zh-CN" sz="1200" b="1" kern="100" dirty="0">
                          <a:effectLst/>
                          <a:latin typeface="等线" panose="02010600030101010101" charset="-122"/>
                          <a:ea typeface="等线" panose="02010600030101010101" charset="-122"/>
                        </a:rPr>
                        <a:t>消息</a:t>
                      </a:r>
                      <a:endParaRPr lang="zh-CN" sz="1200" b="1"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b="1" kern="100" dirty="0">
                          <a:effectLst/>
                          <a:latin typeface="等线" panose="02010600030101010101" charset="-122"/>
                          <a:ea typeface="等线" panose="02010600030101010101" charset="-122"/>
                        </a:rPr>
                        <a:t>界面元素</a:t>
                      </a:r>
                      <a:endParaRPr lang="zh-CN" sz="1200" b="1"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b="1" kern="100">
                          <a:effectLst/>
                          <a:latin typeface="等线" panose="02010600030101010101" charset="-122"/>
                          <a:ea typeface="等线" panose="02010600030101010101" charset="-122"/>
                        </a:rPr>
                        <a:t>对应的事件</a:t>
                      </a:r>
                      <a:endParaRPr lang="zh-CN" sz="1200" b="1" kern="100">
                        <a:effectLst/>
                        <a:latin typeface="等线" panose="02010600030101010101" charset="-122"/>
                        <a:ea typeface="等线" panose="02010600030101010101" charset="-122"/>
                      </a:endParaRPr>
                    </a:p>
                  </a:txBody>
                  <a:tcPr marL="68580" marR="68580" marT="0" marB="0" anchor="ctr"/>
                </a:tc>
                <a:tc>
                  <a:txBody>
                    <a:bodyPr/>
                    <a:lstStyle/>
                    <a:p>
                      <a:pPr algn="ctr"/>
                      <a:r>
                        <a:rPr lang="zh-CN" sz="1200" b="1" kern="100">
                          <a:effectLst/>
                          <a:latin typeface="等线" panose="02010600030101010101" charset="-122"/>
                          <a:ea typeface="等线" panose="02010600030101010101" charset="-122"/>
                        </a:rPr>
                        <a:t>事件响应</a:t>
                      </a:r>
                      <a:endParaRPr lang="zh-CN" sz="1200" b="1"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b="1" kern="100" dirty="0">
                          <a:effectLst/>
                          <a:latin typeface="等线" panose="02010600030101010101" charset="-122"/>
                          <a:ea typeface="等线" panose="02010600030101010101" charset="-122"/>
                        </a:rPr>
                        <a:t>说明</a:t>
                      </a:r>
                      <a:endParaRPr lang="zh-CN" sz="1200" b="1" kern="100" dirty="0">
                        <a:effectLst/>
                        <a:latin typeface="等线" panose="02010600030101010101" charset="-122"/>
                        <a:ea typeface="等线" panose="02010600030101010101" charset="-122"/>
                      </a:endParaRPr>
                    </a:p>
                  </a:txBody>
                  <a:tcPr marL="68580" marR="68580" marT="0" marB="0" anchor="ctr"/>
                </a:tc>
              </a:tr>
              <a:tr h="249416">
                <a:tc>
                  <a:txBody>
                    <a:bodyPr/>
                    <a:lstStyle/>
                    <a:p>
                      <a:pPr algn="l"/>
                      <a:r>
                        <a:rPr lang="zh-CN" sz="1200" kern="100" dirty="0">
                          <a:effectLst/>
                          <a:latin typeface="等线" panose="02010600030101010101" charset="-122"/>
                          <a:ea typeface="等线" panose="02010600030101010101" charset="-122"/>
                        </a:rPr>
                        <a:t>订货请求</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用户命令</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激活</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err="1">
                          <a:effectLst/>
                          <a:latin typeface="等线" panose="02010600030101010101" charset="-122"/>
                          <a:ea typeface="等线" panose="02010600030101010101" charset="-122"/>
                        </a:rPr>
                        <a:t>CreateOrder</a:t>
                      </a:r>
                      <a:endParaRPr lang="en-US" sz="1200" kern="100" dirty="0" err="1">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创建订单</a:t>
                      </a:r>
                      <a:endParaRPr lang="zh-CN" sz="1200" kern="100" dirty="0">
                        <a:effectLst/>
                        <a:latin typeface="等线" panose="02010600030101010101" charset="-122"/>
                        <a:ea typeface="等线" panose="02010600030101010101" charset="-122"/>
                      </a:endParaRPr>
                    </a:p>
                  </a:txBody>
                  <a:tcPr marL="68580" marR="68580" marT="0" marB="0" anchor="ctr"/>
                </a:tc>
              </a:tr>
              <a:tr h="249416">
                <a:tc>
                  <a:txBody>
                    <a:bodyPr/>
                    <a:lstStyle/>
                    <a:p>
                      <a:pPr algn="l"/>
                      <a:r>
                        <a:rPr lang="zh-CN" sz="1200" kern="100" dirty="0">
                          <a:effectLst/>
                          <a:latin typeface="等线" panose="02010600030101010101" charset="-122"/>
                          <a:ea typeface="等线" panose="02010600030101010101" charset="-122"/>
                        </a:rPr>
                        <a:t>输入顾客编号</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字符串输入</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完成输入</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err="1">
                          <a:effectLst/>
                          <a:latin typeface="等线" panose="02010600030101010101" charset="-122"/>
                          <a:ea typeface="等线" panose="02010600030101010101" charset="-122"/>
                        </a:rPr>
                        <a:t>SetCustomerID</a:t>
                      </a:r>
                      <a:endParaRPr lang="en-US" sz="1200" kern="100" dirty="0" err="1">
                        <a:effectLst/>
                        <a:latin typeface="等线" panose="02010600030101010101" charset="-122"/>
                        <a:ea typeface="等线" panose="02010600030101010101" charset="-122"/>
                      </a:endParaRPr>
                    </a:p>
                  </a:txBody>
                  <a:tcPr marL="68580" marR="68580" marT="0" marB="0" anchor="ctr"/>
                </a:tc>
                <a:tc rowSpan="3">
                  <a:txBody>
                    <a:bodyPr/>
                    <a:lstStyle/>
                    <a:p>
                      <a:pPr algn="l"/>
                      <a:r>
                        <a:rPr lang="zh-CN" sz="1200" kern="100" dirty="0">
                          <a:effectLst/>
                          <a:latin typeface="等线" panose="02010600030101010101" charset="-122"/>
                          <a:ea typeface="等线" panose="02010600030101010101" charset="-122"/>
                        </a:rPr>
                        <a:t>输入订单中的顾客信息</a:t>
                      </a:r>
                      <a:endParaRPr lang="zh-CN" sz="1200" kern="100" dirty="0">
                        <a:effectLst/>
                        <a:latin typeface="等线" panose="02010600030101010101" charset="-122"/>
                        <a:ea typeface="等线" panose="02010600030101010101" charset="-122"/>
                      </a:endParaRPr>
                    </a:p>
                  </a:txBody>
                  <a:tcPr marL="68580" marR="68580" marT="0" marB="0" anchor="ctr"/>
                </a:tc>
              </a:tr>
              <a:tr h="249416">
                <a:tc>
                  <a:txBody>
                    <a:bodyPr/>
                    <a:lstStyle/>
                    <a:p>
                      <a:pPr algn="l"/>
                      <a:r>
                        <a:rPr lang="zh-CN" sz="1200" kern="100">
                          <a:effectLst/>
                          <a:latin typeface="等线" panose="02010600030101010101" charset="-122"/>
                          <a:ea typeface="等线" panose="02010600030101010101" charset="-122"/>
                        </a:rPr>
                        <a:t>输入顾客姓名</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字符串输入</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a:effectLst/>
                          <a:latin typeface="等线" panose="02010600030101010101" charset="-122"/>
                          <a:ea typeface="等线" panose="02010600030101010101" charset="-122"/>
                        </a:rPr>
                        <a:t>完成输入</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err="1">
                          <a:effectLst/>
                          <a:latin typeface="等线" panose="02010600030101010101" charset="-122"/>
                          <a:ea typeface="等线" panose="02010600030101010101" charset="-122"/>
                        </a:rPr>
                        <a:t>SetCustomerName</a:t>
                      </a:r>
                      <a:endParaRPr lang="en-US" sz="1200" kern="100" dirty="0" err="1">
                        <a:effectLst/>
                        <a:latin typeface="等线" panose="02010600030101010101" charset="-122"/>
                        <a:ea typeface="等线" panose="02010600030101010101" charset="-122"/>
                      </a:endParaRPr>
                    </a:p>
                  </a:txBody>
                  <a:tcPr marL="68580" marR="68580" marT="0" marB="0" anchor="ctr"/>
                </a:tc>
                <a:tc vMerge="1">
                  <a:tcPr/>
                </a:tc>
              </a:tr>
              <a:tr h="249416">
                <a:tc>
                  <a:txBody>
                    <a:bodyPr/>
                    <a:lstStyle/>
                    <a:p>
                      <a:pPr algn="l"/>
                      <a:r>
                        <a:rPr lang="zh-CN" sz="1200" kern="100">
                          <a:effectLst/>
                          <a:latin typeface="等线" panose="02010600030101010101" charset="-122"/>
                          <a:ea typeface="等线" panose="02010600030101010101" charset="-122"/>
                        </a:rPr>
                        <a:t>输入顾客地址</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字符串输入</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完成输入</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err="1">
                          <a:effectLst/>
                          <a:latin typeface="等线" panose="02010600030101010101" charset="-122"/>
                          <a:ea typeface="等线" panose="02010600030101010101" charset="-122"/>
                        </a:rPr>
                        <a:t>SetCustomerAddress</a:t>
                      </a:r>
                      <a:endParaRPr lang="en-US" sz="1200" kern="100" dirty="0" err="1">
                        <a:effectLst/>
                        <a:latin typeface="等线" panose="02010600030101010101" charset="-122"/>
                        <a:ea typeface="等线" panose="02010600030101010101" charset="-122"/>
                      </a:endParaRPr>
                    </a:p>
                  </a:txBody>
                  <a:tcPr marL="68580" marR="68580" marT="0" marB="0" anchor="ctr"/>
                </a:tc>
                <a:tc vMerge="1">
                  <a:tcPr/>
                </a:tc>
              </a:tr>
              <a:tr h="249416">
                <a:tc>
                  <a:txBody>
                    <a:bodyPr/>
                    <a:lstStyle/>
                    <a:p>
                      <a:pPr algn="l"/>
                      <a:r>
                        <a:rPr lang="zh-CN" sz="1200" kern="100">
                          <a:effectLst/>
                          <a:latin typeface="等线" panose="02010600030101010101" charset="-122"/>
                          <a:ea typeface="等线" panose="02010600030101010101" charset="-122"/>
                        </a:rPr>
                        <a:t>增加订单明细</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a:effectLst/>
                          <a:latin typeface="等线" panose="02010600030101010101" charset="-122"/>
                          <a:ea typeface="等线" panose="02010600030101010101" charset="-122"/>
                        </a:rPr>
                        <a:t>用户命令</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激活</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err="1">
                          <a:effectLst/>
                          <a:latin typeface="等线" panose="02010600030101010101" charset="-122"/>
                          <a:ea typeface="等线" panose="02010600030101010101" charset="-122"/>
                        </a:rPr>
                        <a:t>CreateOrderItem</a:t>
                      </a:r>
                      <a:endParaRPr lang="en-US" sz="1200" kern="100" dirty="0" err="1">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增加一条明细记录</a:t>
                      </a:r>
                      <a:endParaRPr lang="zh-CN" sz="1200" kern="100" dirty="0">
                        <a:effectLst/>
                        <a:latin typeface="等线" panose="02010600030101010101" charset="-122"/>
                        <a:ea typeface="等线" panose="02010600030101010101" charset="-122"/>
                      </a:endParaRPr>
                    </a:p>
                  </a:txBody>
                  <a:tcPr marL="68580" marR="68580" marT="0" marB="0" anchor="ctr"/>
                </a:tc>
              </a:tr>
              <a:tr h="249416">
                <a:tc>
                  <a:txBody>
                    <a:bodyPr/>
                    <a:lstStyle/>
                    <a:p>
                      <a:pPr algn="l"/>
                      <a:r>
                        <a:rPr lang="zh-CN" sz="1200" kern="100">
                          <a:effectLst/>
                          <a:latin typeface="等线" panose="02010600030101010101" charset="-122"/>
                          <a:ea typeface="等线" panose="02010600030101010101" charset="-122"/>
                        </a:rPr>
                        <a:t>输入商品编号</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a:effectLst/>
                          <a:latin typeface="等线" panose="02010600030101010101" charset="-122"/>
                          <a:ea typeface="等线" panose="02010600030101010101" charset="-122"/>
                        </a:rPr>
                        <a:t>字符串输入</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完成输入</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err="1">
                          <a:effectLst/>
                          <a:latin typeface="等线" panose="02010600030101010101" charset="-122"/>
                          <a:ea typeface="等线" panose="02010600030101010101" charset="-122"/>
                        </a:rPr>
                        <a:t>SetGoodsID</a:t>
                      </a:r>
                      <a:endParaRPr lang="en-US" sz="1200" kern="100" dirty="0" err="1">
                        <a:effectLst/>
                        <a:latin typeface="等线" panose="02010600030101010101" charset="-122"/>
                        <a:ea typeface="等线" panose="02010600030101010101" charset="-122"/>
                      </a:endParaRPr>
                    </a:p>
                  </a:txBody>
                  <a:tcPr marL="68580" marR="68580" marT="0" marB="0" anchor="ctr"/>
                </a:tc>
                <a:tc rowSpan="2">
                  <a:txBody>
                    <a:bodyPr/>
                    <a:lstStyle/>
                    <a:p>
                      <a:pPr algn="l"/>
                      <a:r>
                        <a:rPr lang="zh-CN" sz="1200" kern="100" dirty="0">
                          <a:effectLst/>
                          <a:latin typeface="等线" panose="02010600030101010101" charset="-122"/>
                          <a:ea typeface="等线" panose="02010600030101010101" charset="-122"/>
                        </a:rPr>
                        <a:t>填写订单明细</a:t>
                      </a:r>
                      <a:endParaRPr lang="zh-CN" sz="1200" kern="100" dirty="0">
                        <a:effectLst/>
                        <a:latin typeface="等线" panose="02010600030101010101" charset="-122"/>
                        <a:ea typeface="等线" panose="02010600030101010101" charset="-122"/>
                      </a:endParaRPr>
                    </a:p>
                  </a:txBody>
                  <a:tcPr marL="68580" marR="68580" marT="0" marB="0" anchor="ctr"/>
                </a:tc>
              </a:tr>
              <a:tr h="249416">
                <a:tc>
                  <a:txBody>
                    <a:bodyPr/>
                    <a:lstStyle/>
                    <a:p>
                      <a:pPr algn="l"/>
                      <a:r>
                        <a:rPr lang="zh-CN" sz="1200" kern="100">
                          <a:effectLst/>
                          <a:latin typeface="等线" panose="02010600030101010101" charset="-122"/>
                          <a:ea typeface="等线" panose="02010600030101010101" charset="-122"/>
                        </a:rPr>
                        <a:t>输入商品数量</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a:effectLst/>
                          <a:latin typeface="等线" panose="02010600030101010101" charset="-122"/>
                          <a:ea typeface="等线" panose="02010600030101010101" charset="-122"/>
                        </a:rPr>
                        <a:t>数值输入</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完成输入</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err="1">
                          <a:effectLst/>
                          <a:latin typeface="等线" panose="02010600030101010101" charset="-122"/>
                          <a:ea typeface="等线" panose="02010600030101010101" charset="-122"/>
                        </a:rPr>
                        <a:t>SetGoodsAmount</a:t>
                      </a:r>
                      <a:endParaRPr lang="en-US" sz="1200" kern="100" dirty="0" err="1">
                        <a:effectLst/>
                        <a:latin typeface="等线" panose="02010600030101010101" charset="-122"/>
                        <a:ea typeface="等线" panose="02010600030101010101" charset="-122"/>
                      </a:endParaRPr>
                    </a:p>
                  </a:txBody>
                  <a:tcPr marL="68580" marR="68580" marT="0" marB="0" anchor="ctr"/>
                </a:tc>
                <a:tc vMerge="1">
                  <a:tcPr/>
                </a:tc>
              </a:tr>
              <a:tr h="249416">
                <a:tc>
                  <a:txBody>
                    <a:bodyPr/>
                    <a:lstStyle/>
                    <a:p>
                      <a:pPr algn="l"/>
                      <a:r>
                        <a:rPr lang="zh-CN" sz="1200" kern="100">
                          <a:effectLst/>
                          <a:latin typeface="等线" panose="02010600030101010101" charset="-122"/>
                          <a:ea typeface="等线" panose="02010600030101010101" charset="-122"/>
                        </a:rPr>
                        <a:t>保存订单</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a:effectLst/>
                          <a:latin typeface="等线" panose="02010600030101010101" charset="-122"/>
                          <a:ea typeface="等线" panose="02010600030101010101" charset="-122"/>
                        </a:rPr>
                        <a:t>用户命令</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激活</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a:effectLst/>
                          <a:latin typeface="等线" panose="02010600030101010101" charset="-122"/>
                          <a:ea typeface="等线" panose="02010600030101010101" charset="-122"/>
                        </a:rPr>
                        <a:t>Save</a:t>
                      </a:r>
                      <a:endParaRPr lang="en-US"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保存订单</a:t>
                      </a:r>
                      <a:endParaRPr lang="zh-CN" sz="1200" kern="100" dirty="0">
                        <a:effectLst/>
                        <a:latin typeface="等线" panose="02010600030101010101" charset="-122"/>
                        <a:ea typeface="等线" panose="02010600030101010101" charset="-122"/>
                      </a:endParaRPr>
                    </a:p>
                  </a:txBody>
                  <a:tcPr marL="68580" marR="68580" marT="0" marB="0" anchor="ctr"/>
                </a:tc>
              </a:tr>
              <a:tr h="249416">
                <a:tc>
                  <a:txBody>
                    <a:bodyPr/>
                    <a:lstStyle/>
                    <a:p>
                      <a:pPr algn="l"/>
                      <a:r>
                        <a:rPr lang="zh-CN" sz="1200" kern="100">
                          <a:effectLst/>
                          <a:latin typeface="等线" panose="02010600030101010101" charset="-122"/>
                          <a:ea typeface="等线" panose="02010600030101010101" charset="-122"/>
                        </a:rPr>
                        <a:t>打印订单</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a:effectLst/>
                          <a:latin typeface="等线" panose="02010600030101010101" charset="-122"/>
                          <a:ea typeface="等线" panose="02010600030101010101" charset="-122"/>
                        </a:rPr>
                        <a:t>用户命令</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激活</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a:effectLst/>
                          <a:latin typeface="等线" panose="02010600030101010101" charset="-122"/>
                          <a:ea typeface="等线" panose="02010600030101010101" charset="-122"/>
                        </a:rPr>
                        <a:t>Print</a:t>
                      </a:r>
                      <a:endParaRPr lang="en-US"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打印订货单</a:t>
                      </a:r>
                      <a:endParaRPr lang="zh-CN" sz="1200" kern="100" dirty="0">
                        <a:effectLst/>
                        <a:latin typeface="等线" panose="02010600030101010101" charset="-122"/>
                        <a:ea typeface="等线" panose="02010600030101010101" charset="-122"/>
                      </a:endParaRPr>
                    </a:p>
                  </a:txBody>
                  <a:tcPr marL="68580" marR="68580" marT="0" marB="0" anchor="ctr"/>
                </a:tc>
              </a:tr>
              <a:tr h="249416">
                <a:tc>
                  <a:txBody>
                    <a:bodyPr/>
                    <a:lstStyle/>
                    <a:p>
                      <a:pPr algn="l"/>
                      <a:r>
                        <a:rPr lang="zh-CN" sz="1200" kern="100">
                          <a:effectLst/>
                          <a:latin typeface="等线" panose="02010600030101010101" charset="-122"/>
                          <a:ea typeface="等线" panose="02010600030101010101" charset="-122"/>
                        </a:rPr>
                        <a:t>取消订单</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a:effectLst/>
                          <a:latin typeface="等线" panose="02010600030101010101" charset="-122"/>
                          <a:ea typeface="等线" panose="02010600030101010101" charset="-122"/>
                        </a:rPr>
                        <a:t>用户命令</a:t>
                      </a:r>
                      <a:endParaRPr lang="zh-CN" sz="1200" kern="10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激活</a:t>
                      </a:r>
                      <a:endParaRPr lang="zh-CN"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en-US" sz="1200" kern="100" dirty="0">
                          <a:effectLst/>
                          <a:latin typeface="等线" panose="02010600030101010101" charset="-122"/>
                          <a:ea typeface="等线" panose="02010600030101010101" charset="-122"/>
                        </a:rPr>
                        <a:t>Cancel</a:t>
                      </a:r>
                      <a:endParaRPr lang="en-US" sz="1200" kern="100" dirty="0">
                        <a:effectLst/>
                        <a:latin typeface="等线" panose="02010600030101010101" charset="-122"/>
                        <a:ea typeface="等线" panose="02010600030101010101" charset="-122"/>
                      </a:endParaRPr>
                    </a:p>
                  </a:txBody>
                  <a:tcPr marL="68580" marR="68580" marT="0" marB="0" anchor="ctr"/>
                </a:tc>
                <a:tc>
                  <a:txBody>
                    <a:bodyPr/>
                    <a:lstStyle/>
                    <a:p>
                      <a:pPr algn="l"/>
                      <a:r>
                        <a:rPr lang="zh-CN" sz="1200" kern="100" dirty="0">
                          <a:effectLst/>
                          <a:latin typeface="等线" panose="02010600030101010101" charset="-122"/>
                          <a:ea typeface="等线" panose="02010600030101010101" charset="-122"/>
                        </a:rPr>
                        <a:t>取消订单</a:t>
                      </a:r>
                      <a:endParaRPr lang="zh-CN" sz="1200" kern="100" dirty="0">
                        <a:effectLst/>
                        <a:latin typeface="等线" panose="02010600030101010101" charset="-122"/>
                        <a:ea typeface="等线" panose="02010600030101010101" charset="-122"/>
                      </a:endParaRPr>
                    </a:p>
                  </a:txBody>
                  <a:tcPr marL="68580" marR="68580" marT="0" marB="0" anchor="ctr"/>
                </a:tc>
              </a:tr>
            </a:tbl>
          </a:graphicData>
        </a:graphic>
      </p:graphicFrame>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
        <p:nvSpPr>
          <p:cNvPr id="11" name="日期占位符 10"/>
          <p:cNvSpPr>
            <a:spLocks noGrp="1"/>
          </p:cNvSpPr>
          <p:nvPr>
            <p:ph type="dt" sz="half" idx="10"/>
          </p:nvPr>
        </p:nvSpPr>
        <p:spPr/>
        <p:txBody>
          <a:bodyPr/>
          <a:p>
            <a:r>
              <a:rPr lang="zh-CN" altLang="en-US" smtClean="0"/>
              <a:t>2022年7月</a:t>
            </a:r>
            <a:endParaRPr lang="zh-CN" altLang="en-US"/>
          </a:p>
        </p:txBody>
      </p:sp>
      <p:sp>
        <p:nvSpPr>
          <p:cNvPr id="12" name="灯片编号占位符 11"/>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4）方法的实现细节</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中每一个对象的生命线上都从上到下排列了若干个被称为“控制焦点”的小矩形。动态地看这些“控制焦点”，它们表示了对象在某个时间片段所处的状态。而静态地看这些“控制焦点”时，它们则在某种意义上直观地描述了对应消息（方法）的处理逻辑。</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同时，顺序图中使用的组合片段也描述了各消息之间的顺序、选择、循环甚至并发等方面的约束。为方法的实现提供了明确且无二义性的支持。</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显然，这个处理逻辑对程序员编程具有非常直接的意义，把这个过程写成程序代码并不困难。另外，任何一个模型都不可能代表目标系统的最终实现。模型中总有可能会忽略某些较小粒度的技术细节。</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对于顺序图来说，被忽略的就可能包括类、属性、方法、约束条件等多个技术层面的东西，只要丢掉的细节不影响模型要表达的东西就可以了。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图9-9中的顺序图就忽略了商品（Goods）对象，图9-9中却出现了GoodsID、GoodsName、price等商品对象的属性，也出现了与商品有关的GetGoodsPrice（GoodsID）方法，却忽略了商品（Goods）对象，但这并不影响整个模型所要描述的过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9009" y="1690689"/>
            <a:ext cx="6065982" cy="3913909"/>
          </a:xfrm>
          <a:prstGeom prst="rect">
            <a:avLst/>
          </a:prstGeom>
          <a:noFill/>
          <a:ln>
            <a:noFill/>
          </a:ln>
        </p:spPr>
      </p:pic>
      <p:sp>
        <p:nvSpPr>
          <p:cNvPr id="8" name="文本框 7"/>
          <p:cNvSpPr txBox="1"/>
          <p:nvPr>
            <p:custDataLst>
              <p:tags r:id="rId4"/>
            </p:custDataLst>
          </p:nvPr>
        </p:nvSpPr>
        <p:spPr>
          <a:xfrm>
            <a:off x="2286000" y="5897479"/>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9-10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分析顺序图得到的属性和方法</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9.1.2 UML类到C++类的映射</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在将一个UML类映射为相应的C++类时，通常分别生成一个头文件和一个实现文件。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头文件应给出类的定义部分，包括类名、数据成员和函数成员的声明部分。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实现文件则应给出这个类的框架（无具体实现代码的成员函数），其具体实现细节则由程序人员自行设计和添加，或由某种建模软件根据模型中的其他信息自动生成。</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实现时，可以把创建、使用和销毁商品对象的过程封装在GetGoodsPrice（GoodsID）方法的内部，这并不影响整个过程的实现。</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值得注意的是，顺序图即包含十分丰富的信息，同时也会忽略掉很多细节。因此将顺序图直接转换成程序代码几乎是一个不可能的问题，或者说将一张顺序图转换成程序代码实际上也是一个伪命题。因此，顺序图到实现的映射将是一个十分内在的过程。</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9.5.1 顺序图的映射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对于通信图来说，通信图是一种与顺序图语义等价一种图。所以，通信图的映射与顺序图的映射的总体思路和基本方法也都是相同的。不同的是，通信图中增加了对象之间的链接，直接给出了类之间应具有的关联关系，而顺序图中则要分析对象之间的链接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反过来，顺序图中可以使用组合片段（Combined Fragments），用来描述不同的交互片段之间的顺序、选择、循环和并发等各种约束，这些约束为顺序图的映射提供了更多的实现细节。</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与顺序图不同，状态图通常用于描述某个特定的对象在其生命期内（或参与某项活动时）所处的各个状态及其变迁情况。由于状态图主要用于描述一个特定的对象，所以状态图建模的主要意义在于对这个特定对象的属性和方法进行建模。</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状态图中最重要的两种元素就是的状态和迁移。状态通常可以表示为对象的某个属性（如状态变量）或对象所满足的条件，与状态相关联的动作则可以映射为有一个或若干个程序语句描述的动作或对象的方法。迁移用于表示对象状态的改变，通常是由某个事件触发的。当事件发生时，对象会根据对事件处理的结果修改相应的属性值，改变对象的状态。</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因此，迁移可以映射为对象中的事件及其对事件的响应，不同的程序设计环境提供了不同的事件处理机制，这使得事件的映射方法也不尽相同。</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700"/>
              </a:spcBef>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对于队列这样一种比较简单的对象来说，其状态通常被定义成：空（Empty）、满（Full）和半满（SemiFull）三种状态。队列对象的状态图通常可以描述成如图9-11所示的状态图。由于队列对象仅用于对外提供数据缓存服务，通常不需要具有自主的主动行为，所以，队列对象状态通常不需要关联的动作。</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945" y="1690689"/>
            <a:ext cx="7546109" cy="3795711"/>
          </a:xfrm>
          <a:prstGeom prst="rect">
            <a:avLst/>
          </a:prstGeom>
          <a:noFill/>
          <a:ln>
            <a:noFill/>
          </a:ln>
        </p:spPr>
      </p:pic>
      <p:sp>
        <p:nvSpPr>
          <p:cNvPr id="8" name="文本框 7"/>
          <p:cNvSpPr txBox="1"/>
          <p:nvPr>
            <p:custDataLst>
              <p:tags r:id="rId4"/>
            </p:custDataLst>
          </p:nvPr>
        </p:nvSpPr>
        <p:spPr>
          <a:xfrm>
            <a:off x="2285999" y="5786643"/>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9-11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队列类类图及其状态图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
        <p:nvSpPr>
          <p:cNvPr id="10" name="日期占位符 9"/>
          <p:cNvSpPr>
            <a:spLocks noGrp="1"/>
          </p:cNvSpPr>
          <p:nvPr>
            <p:ph type="dt" sz="half" idx="10"/>
          </p:nvPr>
        </p:nvSpPr>
        <p:spPr/>
        <p:txBody>
          <a:bodyPr/>
          <a:p>
            <a:r>
              <a:rPr lang="zh-CN" altLang="en-US" smtClean="0"/>
              <a:t>2022年7月</a:t>
            </a:r>
            <a:endParaRPr lang="zh-CN" altLang="en-US"/>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队列对象的三种状态均可表示为队列对象的两个属性front和rear之间的关系，所以，对象的状态可以使用特定的条件来表示。如图中出现的三个逻辑表达式就表示了三个状态所满足的条件。</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这张图映射到C++程序时，所得到的就是用C++实现的一个队列类的定义与实现。此时，状态图所起的作用仅仅是描述了对算法实现方面的约束。</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例如，对于网络销售系统中的订单状态问题，我们首先将订单在其生存期内的状态划分成初始、待支付、待发货、待收货、待确认、退货、完成和取消等多个状态。</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（1）初始状态：表示客户新提交的订单，需要审核商品的品种和数量等信息后才能进行销售，审核不通过的订单将被自动取消。</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（2）待支付：表示订单已审核通过，需要在指定期限内进行支付，超过期限的订单将被取消，用户需要时可重新订货。</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（3）待发货：表示客户已支付到第三方账户，正在组织发货。</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（4）待收货：表示货物已经发出，客户可以根据发货信息跟踪货物的物流情况。</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（5）待确认：表示客户已收到货物，客户可以在指定期限内确认收货已完成最终支付或提出退货请求。超出期限，订单将自动转入已完成状态。</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indent="269875" algn="just">
              <a:buClrTx/>
              <a:buSzTx/>
              <a:buFontTx/>
            </a:pPr>
            <a:r>
              <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rPr>
              <a:t>9.5.2 状态图的映射</a:t>
            </a:r>
            <a:endParaRPr lang="en-US" altLang="zh-CN" kern="1050" dirty="0">
              <a:solidFill>
                <a:schemeClr val="accent1"/>
              </a:solidFill>
              <a:effectLst/>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（6）退货：表示客户已提出退货申请，并完成退货处理的状态。</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（7）完成：表示客户完成货物的签收或完成退货确认，订单处于最终的完成状态。</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700"/>
              </a:spcBef>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（8）取消：表示审核未通过或逾期未支付的无效订单。</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
        <p:nvSpPr>
          <p:cNvPr id="9" name="日期占位符 8"/>
          <p:cNvSpPr>
            <a:spLocks noGrp="1"/>
          </p:cNvSpPr>
          <p:nvPr>
            <p:ph type="dt" sz="half" idx="10"/>
          </p:nvPr>
        </p:nvSpPr>
        <p:spPr/>
        <p:txBody>
          <a:bodyPr/>
          <a:p>
            <a:r>
              <a:rPr lang="zh-CN" altLang="en-US" smtClean="0"/>
              <a:t>2022年7月</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55.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256.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257.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SLIDE_BK_DARK_LIGHT" val=""/>
  <p:tag name="KSO_WM_SLIDE_BACKGROUND_TYPE" val="genera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SLIDE_BK_DARK_LIGHT" val=""/>
  <p:tag name="KSO_WM_SLIDE_BACKGROUND_TYPE" val="general"/>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SLIDE_BK_DARK_LIGHT" val=""/>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SLIDE_BK_DARK_LIGHT" val=""/>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SLIDE_BK_DARK_LIGHT" val=""/>
  <p:tag name="KSO_WM_SLIDE_BACKGROUND_TYPE" val="general"/>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SLIDE_BK_DARK_LIGHT" val=""/>
  <p:tag name="KSO_WM_SLIDE_BACKGROUND_TYPE" val="general"/>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SLIDE_BK_DARK_LIGHT" val=""/>
  <p:tag name="KSO_WM_SLIDE_BACKGROUND_TYPE" val="general"/>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p="http://schemas.openxmlformats.org/presentationml/2006/main">
  <p:tag name="KSO_WM_SLIDE_BK_DARK_LIGHT" val=""/>
  <p:tag name="KSO_WM_SLIDE_BACKGROUND_TYPE" val="gener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SLIDE_BK_DARK_LIGHT" val=""/>
  <p:tag name="KSO_WM_SLIDE_BACKGROUND_TYPE" val="genera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SLIDE_BK_DARK_LIGHT" val=""/>
  <p:tag name="KSO_WM_SLIDE_BACKGROUND_TYPE" val="general"/>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SLIDE_BK_DARK_LIGHT" val=""/>
  <p:tag name="KSO_WM_SLIDE_BACKGROUND_TYPE" val="general"/>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UNIT_TABLE_BEAUTIFY" val="smartTable{4ad7f047-23ae-4e5c-a533-4806a47d1646}"/>
  <p:tag name="TABLE_ENDDRAG_ORIGIN_RECT" val="610*339"/>
  <p:tag name="TABLE_ENDDRAG_RECT" val="61*161*610*339"/>
</p:tagLst>
</file>

<file path=ppt/tags/tag307.xml><?xml version="1.0" encoding="utf-8"?>
<p:tagLst xmlns:p="http://schemas.openxmlformats.org/presentationml/2006/main">
  <p:tag name="KSO_WM_SLIDE_BK_DARK_LIGHT" val=""/>
  <p:tag name="KSO_WM_SLIDE_BACKGROUND_TYPE" val="general"/>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SLIDE_BK_DARK_LIGHT" val=""/>
  <p:tag name="KSO_WM_SLIDE_BACKGROUND_TYPE" val="general"/>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5.xml><?xml version="1.0" encoding="utf-8"?>
<p:tagLst xmlns:p="http://schemas.openxmlformats.org/presentationml/2006/main">
  <p:tag name="KSO_WM_SLIDE_BK_DARK_LIGHT" val=""/>
  <p:tag name="KSO_WM_SLIDE_BACKGROUND_TYPE" val="general"/>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SLIDE_BK_DARK_LIGHT" val=""/>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SLIDE_BK_DARK_LIGHT" val=""/>
  <p:tag name="KSO_WM_SLIDE_BACKGROUND_TYPE" val="general"/>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SLIDE_BK_DARK_LIGHT" val=""/>
  <p:tag name="KSO_WM_SLIDE_BACKGROUND_TYPE" val="genera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1.xml><?xml version="1.0" encoding="utf-8"?>
<p:tagLst xmlns:p="http://schemas.openxmlformats.org/presentationml/2006/main">
  <p:tag name="KSO_WM_SLIDE_BK_DARK_LIGHT" val=""/>
  <p:tag name="KSO_WM_SLIDE_BACKGROUND_TYPE" val="general"/>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SLIDE_BK_DARK_LIGHT" val=""/>
  <p:tag name="KSO_WM_SLIDE_BACKGROUND_TYPE" val="general"/>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9.xml><?xml version="1.0" encoding="utf-8"?>
<p:tagLst xmlns:p="http://schemas.openxmlformats.org/presentationml/2006/main">
  <p:tag name="KSO_WM_SLIDE_BK_DARK_LIGHT" val=""/>
  <p:tag name="KSO_WM_SLIDE_BACKGROUND_TYPE" val="gener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SLIDE_BK_DARK_LIGHT" val=""/>
  <p:tag name="KSO_WM_SLIDE_BACKGROUND_TYPE" val="general"/>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SLIDE_BK_DARK_LIGHT" val=""/>
  <p:tag name="KSO_WM_SLIDE_BACKGROUND_TYPE" val="general"/>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SLIDE_BK_DARK_LIGHT" val=""/>
  <p:tag name="KSO_WM_SLIDE_BACKGROUND_TYPE" val="general"/>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SLIDE_BK_DARK_LIGHT" val=""/>
  <p:tag name="KSO_WM_SLIDE_BACKGROUND_TYPE" val="general"/>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9.xml><?xml version="1.0" encoding="utf-8"?>
<p:tagLst xmlns:p="http://schemas.openxmlformats.org/presentationml/2006/main">
  <p:tag name="KSO_WM_SLIDE_BK_DARK_LIGHT" val=""/>
  <p:tag name="KSO_WM_SLIDE_BACKGROUND_TYPE" val="gener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SLIDE_BK_DARK_LIGHT" val=""/>
  <p:tag name="KSO_WM_SLIDE_BACKGROUND_TYPE" val="general"/>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8.xml><?xml version="1.0" encoding="utf-8"?>
<p:tagLst xmlns:p="http://schemas.openxmlformats.org/presentationml/2006/main">
  <p:tag name="KSO_WM_UNIT_TABLE_BEAUTIFY" val="smartTable{f9f490d4-7e94-4c15-919b-515a16bd67c2}"/>
  <p:tag name="TABLE_ENDDRAG_ORIGIN_RECT" val="707*405"/>
  <p:tag name="TABLE_ENDDRAG_RECT" val="12*88*707*405"/>
</p:tagLst>
</file>

<file path=ppt/tags/tag369.xml><?xml version="1.0" encoding="utf-8"?>
<p:tagLst xmlns:p="http://schemas.openxmlformats.org/presentationml/2006/main">
  <p:tag name="KSO_WM_SLIDE_BK_DARK_LIGHT" val=""/>
  <p:tag name="KSO_WM_SLIDE_BACKGROUND_TYPE" val="gener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2.xml><?xml version="1.0" encoding="utf-8"?>
<p:tagLst xmlns:p="http://schemas.openxmlformats.org/presentationml/2006/main">
  <p:tag name="KSO_WM_UNIT_TABLE_BEAUTIFY" val="smartTable{f9f490d4-7e94-4c15-919b-515a16bd67c2}"/>
  <p:tag name="TABLE_ENDDRAG_ORIGIN_RECT" val="630*449"/>
  <p:tag name="TABLE_ENDDRAG_RECT" val="54*61*630*449"/>
</p:tagLst>
</file>

<file path=ppt/tags/tag373.xml><?xml version="1.0" encoding="utf-8"?>
<p:tagLst xmlns:p="http://schemas.openxmlformats.org/presentationml/2006/main">
  <p:tag name="KSO_WM_SLIDE_BK_DARK_LIGHT" val=""/>
  <p:tag name="KSO_WM_SLIDE_BACKGROUND_TYPE" val="general"/>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6.xml><?xml version="1.0" encoding="utf-8"?>
<p:tagLst xmlns:p="http://schemas.openxmlformats.org/presentationml/2006/main">
  <p:tag name="KSO_WM_UNIT_TABLE_BEAUTIFY" val="smartTable{f9f490d4-7e94-4c15-919b-515a16bd67c2}"/>
  <p:tag name="TABLE_ENDDRAG_ORIGIN_RECT" val="630*380"/>
  <p:tag name="TABLE_ENDDRAG_RECT" val="54*75*630*380"/>
</p:tagLst>
</file>

<file path=ppt/tags/tag377.xml><?xml version="1.0" encoding="utf-8"?>
<p:tagLst xmlns:p="http://schemas.openxmlformats.org/presentationml/2006/main">
  <p:tag name="KSO_WM_SLIDE_BK_DARK_LIGHT" val=""/>
  <p:tag name="KSO_WM_SLIDE_BACKGROUND_TYPE" val="general"/>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TABLE_BEAUTIFY" val="smartTable{f9f490d4-7e94-4c15-919b-515a16bd67c2}"/>
  <p:tag name="TABLE_ENDDRAG_ORIGIN_RECT" val="630*444"/>
  <p:tag name="TABLE_ENDDRAG_RECT" val="54*66*630*444"/>
</p:tagLst>
</file>

<file path=ppt/tags/tag381.xml><?xml version="1.0" encoding="utf-8"?>
<p:tagLst xmlns:p="http://schemas.openxmlformats.org/presentationml/2006/main">
  <p:tag name="KSO_WM_SLIDE_BK_DARK_LIGHT" val=""/>
  <p:tag name="KSO_WM_SLIDE_BACKGROUND_TYPE" val="general"/>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5.xml><?xml version="1.0" encoding="utf-8"?>
<p:tagLst xmlns:p="http://schemas.openxmlformats.org/presentationml/2006/main">
  <p:tag name="KSO_WM_SLIDE_BK_DARK_LIGHT" val=""/>
  <p:tag name="KSO_WM_SLIDE_BACKGROUND_TYPE" val="general"/>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9.xml><?xml version="1.0" encoding="utf-8"?>
<p:tagLst xmlns:p="http://schemas.openxmlformats.org/presentationml/2006/main">
  <p:tag name="KSO_WM_SLIDE_BK_DARK_LIGHT" val=""/>
  <p:tag name="KSO_WM_SLIDE_BACKGROUND_TYPE" val="gener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3.xml><?xml version="1.0" encoding="utf-8"?>
<p:tagLst xmlns:p="http://schemas.openxmlformats.org/presentationml/2006/main">
  <p:tag name="KSO_WM_SLIDE_BK_DARK_LIGHT" val=""/>
  <p:tag name="KSO_WM_SLIDE_BACKGROUND_TYPE" val="general"/>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7.xml><?xml version="1.0" encoding="utf-8"?>
<p:tagLst xmlns:p="http://schemas.openxmlformats.org/presentationml/2006/main">
  <p:tag name="KSO_WM_SLIDE_BK_DARK_LIGHT" val=""/>
  <p:tag name="KSO_WM_SLIDE_BACKGROUND_TYPE" val="general"/>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SLIDE_BK_DARK_LIGHT" val=""/>
  <p:tag name="KSO_WM_SLIDE_BACKGROUND_TYPE" val="general"/>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5.xml><?xml version="1.0" encoding="utf-8"?>
<p:tagLst xmlns:p="http://schemas.openxmlformats.org/presentationml/2006/main">
  <p:tag name="KSO_WM_SLIDE_BK_DARK_LIGHT" val=""/>
  <p:tag name="KSO_WM_SLIDE_BACKGROUND_TYPE" val="general"/>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SLIDE_BK_DARK_LIGHT" val=""/>
  <p:tag name="KSO_WM_SLIDE_BACKGROUND_TYPE" val="general"/>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SLIDE_BK_DARK_LIGHT" val=""/>
  <p:tag name="KSO_WM_SLIDE_BACKGROUND_TYPE" val="general"/>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UNIT_TABLE_BEAUTIFY" val="smartTable{dba8fd1d-425a-4ff4-a048-11c31cbf3aca}"/>
  <p:tag name="TABLE_ENDDRAG_ORIGIN_RECT" val="624*212"/>
  <p:tag name="TABLE_ENDDRAG_RECT" val="75*274*624*212"/>
</p:tagLst>
</file>

<file path=ppt/tags/tag419.xml><?xml version="1.0" encoding="utf-8"?>
<p:tagLst xmlns:p="http://schemas.openxmlformats.org/presentationml/2006/main">
  <p:tag name="KSO_WM_SLIDE_BK_DARK_LIGHT" val=""/>
  <p:tag name="KSO_WM_SLIDE_BACKGROUND_TYPE" val="gener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p="http://schemas.openxmlformats.org/presentationml/2006/main">
  <p:tag name="KSO_WM_UNIT_TABLE_BEAUTIFY" val="smartTable{dba8fd1d-425a-4ff4-a048-11c31cbf3aca}"/>
  <p:tag name="TABLE_ENDDRAG_ORIGIN_RECT" val="551*218"/>
  <p:tag name="TABLE_ENDDRAG_RECT" val="83*274*551*218"/>
</p:tagLst>
</file>

<file path=ppt/tags/tag424.xml><?xml version="1.0" encoding="utf-8"?>
<p:tagLst xmlns:p="http://schemas.openxmlformats.org/presentationml/2006/main">
  <p:tag name="KSO_WM_SLIDE_BK_DARK_LIGHT" val=""/>
  <p:tag name="KSO_WM_SLIDE_BACKGROUND_TYPE" val="general"/>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8.xml><?xml version="1.0" encoding="utf-8"?>
<p:tagLst xmlns:p="http://schemas.openxmlformats.org/presentationml/2006/main">
  <p:tag name="KSO_WM_SLIDE_BK_DARK_LIGHT" val=""/>
  <p:tag name="KSO_WM_SLIDE_BACKGROUND_TYPE" val="general"/>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2.xml><?xml version="1.0" encoding="utf-8"?>
<p:tagLst xmlns:p="http://schemas.openxmlformats.org/presentationml/2006/main">
  <p:tag name="KSO_WM_SLIDE_BK_DARK_LIGHT" val=""/>
  <p:tag name="KSO_WM_SLIDE_BACKGROUND_TYPE" val="general"/>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6.xml><?xml version="1.0" encoding="utf-8"?>
<p:tagLst xmlns:p="http://schemas.openxmlformats.org/presentationml/2006/main">
  <p:tag name="KSO_WM_SLIDE_BK_DARK_LIGHT" val=""/>
  <p:tag name="KSO_WM_SLIDE_BACKGROUND_TYPE" val="general"/>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SLIDE_BK_DARK_LIGHT" val=""/>
  <p:tag name="KSO_WM_SLIDE_BACKGROUND_TYPE" val="general"/>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TABLE_BEAUTIFY" val="smartTable{ff2fad88-cf78-411f-8c79-4d1b47d74b3f}"/>
</p:tagLst>
</file>

<file path=ppt/tags/tag445.xml><?xml version="1.0" encoding="utf-8"?>
<p:tagLst xmlns:p="http://schemas.openxmlformats.org/presentationml/2006/main">
  <p:tag name="KSO_WM_SLIDE_BK_DARK_LIGHT" val=""/>
  <p:tag name="KSO_WM_SLIDE_BACKGROUND_TYPE" val="general"/>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9.xml><?xml version="1.0" encoding="utf-8"?>
<p:tagLst xmlns:p="http://schemas.openxmlformats.org/presentationml/2006/main">
  <p:tag name="KSO_WM_SLIDE_BK_DARK_LIGHT" val=""/>
  <p:tag name="KSO_WM_SLIDE_BACKGROUND_TYPE" val="gener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3.xml><?xml version="1.0" encoding="utf-8"?>
<p:tagLst xmlns:p="http://schemas.openxmlformats.org/presentationml/2006/main">
  <p:tag name="KSO_WM_SLIDE_BK_DARK_LIGHT" val=""/>
  <p:tag name="KSO_WM_SLIDE_BACKGROUND_TYPE" val="general"/>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7.xml><?xml version="1.0" encoding="utf-8"?>
<p:tagLst xmlns:p="http://schemas.openxmlformats.org/presentationml/2006/main">
  <p:tag name="KSO_WM_SLIDE_BK_DARK_LIGHT" val=""/>
  <p:tag name="KSO_WM_SLIDE_BACKGROUND_TYPE" val="general"/>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SLIDE_BK_DARK_LIGHT" val=""/>
  <p:tag name="KSO_WM_SLIDE_BACKGROUND_TYPE" val="general"/>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4.xml><?xml version="1.0" encoding="utf-8"?>
<p:tagLst xmlns:p="http://schemas.openxmlformats.org/presentationml/2006/main">
  <p:tag name="KSO_WM_SLIDE_BK_DARK_LIGHT" val=""/>
  <p:tag name="KSO_WM_SLIDE_BACKGROUND_TYPE" val="general"/>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8.xml><?xml version="1.0" encoding="utf-8"?>
<p:tagLst xmlns:p="http://schemas.openxmlformats.org/presentationml/2006/main">
  <p:tag name="KSO_WM_SLIDE_BK_DARK_LIGHT" val=""/>
  <p:tag name="KSO_WM_SLIDE_BACKGROUND_TYPE" val="general"/>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2.xml><?xml version="1.0" encoding="utf-8"?>
<p:tagLst xmlns:p="http://schemas.openxmlformats.org/presentationml/2006/main">
  <p:tag name="KSO_WM_SLIDE_BK_DARK_LIGHT" val=""/>
  <p:tag name="KSO_WM_SLIDE_BACKGROUND_TYPE" val="general"/>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6.xml><?xml version="1.0" encoding="utf-8"?>
<p:tagLst xmlns:p="http://schemas.openxmlformats.org/presentationml/2006/main">
  <p:tag name="KSO_WM_SLIDE_BK_DARK_LIGHT" val=""/>
  <p:tag name="KSO_WM_SLIDE_BACKGROUND_TYPE" val="general"/>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9.xml><?xml version="1.0" encoding="utf-8"?>
<p:tagLst xmlns:p="http://schemas.openxmlformats.org/presentationml/2006/main">
  <p:tag name="KSO_WM_UNIT_TABLE_BEAUTIFY" val="smartTable{3afa8b16-e221-4259-a69a-fa78fd6d6669}"/>
  <p:tag name="TABLE_ENDDRAG_ORIGIN_RECT" val="598*368"/>
  <p:tag name="TABLE_ENDDRAG_RECT" val="49*124*598*368"/>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SLIDE_BK_DARK_LIGHT" val=""/>
  <p:tag name="KSO_WM_SLIDE_BACKGROUND_TYPE" val="general"/>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SLIDE_BK_DARK_LIGHT" val=""/>
  <p:tag name="KSO_WM_SLIDE_BACKGROUND_TYPE" val="general"/>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SLIDE_BK_DARK_LIGHT" val=""/>
  <p:tag name="KSO_WM_SLIDE_BACKGROUND_TYPE" val="general"/>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SLIDE_BK_DARK_LIGHT" val=""/>
  <p:tag name="KSO_WM_SLIDE_BACKGROUND_TYPE" val="general"/>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7.xml><?xml version="1.0" encoding="utf-8"?>
<p:tagLst xmlns:p="http://schemas.openxmlformats.org/presentationml/2006/main">
  <p:tag name="KSO_WM_SLIDE_BK_DARK_LIGHT" val=""/>
  <p:tag name="KSO_WM_SLIDE_BACKGROUND_TYPE" val="general"/>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2.xml><?xml version="1.0" encoding="utf-8"?>
<p:tagLst xmlns:p="http://schemas.openxmlformats.org/presentationml/2006/main">
  <p:tag name="KSO_WM_SLIDE_BK_DARK_LIGHT" val=""/>
  <p:tag name="KSO_WM_SLIDE_BACKGROUND_TYPE" val="general"/>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6.xml><?xml version="1.0" encoding="utf-8"?>
<p:tagLst xmlns:p="http://schemas.openxmlformats.org/presentationml/2006/main">
  <p:tag name="KSO_WM_SLIDE_BK_DARK_LIGHT" val=""/>
  <p:tag name="KSO_WM_SLIDE_BACKGROUND_TYPE" val="general"/>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p="http://schemas.openxmlformats.org/presentationml/2006/main">
  <p:tag name="KSO_WM_SLIDE_BK_DARK_LIGHT" val=""/>
  <p:tag name="KSO_WM_SLIDE_BACKGROUND_TYPE" val="general"/>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4.xml><?xml version="1.0" encoding="utf-8"?>
<p:tagLst xmlns:p="http://schemas.openxmlformats.org/presentationml/2006/main">
  <p:tag name="KSO_WM_SLIDE_BK_DARK_LIGHT" val=""/>
  <p:tag name="KSO_WM_SLIDE_BACKGROUND_TYPE" val="general"/>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SLIDE_BK_DARK_LIGHT" val=""/>
  <p:tag name="KSO_WM_SLIDE_BACKGROUND_TYPE" val="genera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2.xml><?xml version="1.0" encoding="utf-8"?>
<p:tagLst xmlns:p="http://schemas.openxmlformats.org/presentationml/2006/main">
  <p:tag name="KSO_WM_SLIDE_BK_DARK_LIGHT" val=""/>
  <p:tag name="KSO_WM_SLIDE_BACKGROUND_TYPE" val="general"/>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6.xml><?xml version="1.0" encoding="utf-8"?>
<p:tagLst xmlns:p="http://schemas.openxmlformats.org/presentationml/2006/main">
  <p:tag name="KSO_WM_SLIDE_BK_DARK_LIGHT" val=""/>
  <p:tag name="KSO_WM_SLIDE_BACKGROUND_TYPE" val="general"/>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9.xml><?xml version="1.0" encoding="utf-8"?>
<p:tagLst xmlns:p="http://schemas.openxmlformats.org/presentationml/2006/main">
  <p:tag name="KSO_WM_SLIDE_BK_DARK_LIGHT" val=""/>
  <p:tag name="KSO_WM_SLIDE_BACKGROUND_TYPE" val="gener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3.xml><?xml version="1.0" encoding="utf-8"?>
<p:tagLst xmlns:p="http://schemas.openxmlformats.org/presentationml/2006/main">
  <p:tag name="KSO_WM_SLIDE_BK_DARK_LIGHT" val=""/>
  <p:tag name="KSO_WM_SLIDE_BACKGROUND_TYPE" val="general"/>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8.xml><?xml version="1.0" encoding="utf-8"?>
<p:tagLst xmlns:p="http://schemas.openxmlformats.org/presentationml/2006/main">
  <p:tag name="KSO_WM_SLIDE_BK_DARK_LIGHT" val=""/>
  <p:tag name="KSO_WM_SLIDE_BACKGROUND_TYPE" val="general"/>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2.xml><?xml version="1.0" encoding="utf-8"?>
<p:tagLst xmlns:p="http://schemas.openxmlformats.org/presentationml/2006/main">
  <p:tag name="KSO_WM_SLIDE_BK_DARK_LIGHT" val=""/>
  <p:tag name="KSO_WM_SLIDE_BACKGROUND_TYPE" val="general"/>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6.xml><?xml version="1.0" encoding="utf-8"?>
<p:tagLst xmlns:p="http://schemas.openxmlformats.org/presentationml/2006/main">
  <p:tag name="KSO_WM_SLIDE_BK_DARK_LIGHT" val=""/>
  <p:tag name="KSO_WM_SLIDE_BACKGROUND_TYPE" val="general"/>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1.xml><?xml version="1.0" encoding="utf-8"?>
<p:tagLst xmlns:p="http://schemas.openxmlformats.org/presentationml/2006/main">
  <p:tag name="KSO_WM_SLIDE_BK_DARK_LIGHT" val=""/>
  <p:tag name="KSO_WM_SLIDE_BACKGROUND_TYPE" val="general"/>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5.xml><?xml version="1.0" encoding="utf-8"?>
<p:tagLst xmlns:p="http://schemas.openxmlformats.org/presentationml/2006/main">
  <p:tag name="KSO_WM_SLIDE_BK_DARK_LIGHT" val=""/>
  <p:tag name="KSO_WM_SLIDE_BACKGROUND_TYPE" val="general"/>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8.xml><?xml version="1.0" encoding="utf-8"?>
<p:tagLst xmlns:p="http://schemas.openxmlformats.org/presentationml/2006/main">
  <p:tag name="KSO_WM_SLIDE_BK_DARK_LIGHT" val=""/>
  <p:tag name="KSO_WM_SLIDE_BACKGROUND_TYPE" val="general"/>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2.xml><?xml version="1.0" encoding="utf-8"?>
<p:tagLst xmlns:p="http://schemas.openxmlformats.org/presentationml/2006/main">
  <p:tag name="KSO_WM_SLIDE_BK_DARK_LIGHT" val=""/>
  <p:tag name="KSO_WM_SLIDE_BACKGROUND_TYPE" val="general"/>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SLIDE_BK_DARK_LIGHT" val=""/>
  <p:tag name="KSO_WM_SLIDE_BACKGROUND_TYPE" val="genera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SLIDE_BK_DARK_LIGHT" val=""/>
  <p:tag name="KSO_WM_SLIDE_BACKGROUND_TYPE" val="general"/>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SLIDE_BK_DARK_LIGHT" val=""/>
  <p:tag name="KSO_WM_SLIDE_BACKGROUND_TYPE" val="gener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8.xml><?xml version="1.0" encoding="utf-8"?>
<p:tagLst xmlns:p="http://schemas.openxmlformats.org/presentationml/2006/main">
  <p:tag name="KSO_WM_SLIDE_BK_DARK_LIGHT" val=""/>
  <p:tag name="KSO_WM_SLIDE_BACKGROUND_TYPE" val="general"/>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2.xml><?xml version="1.0" encoding="utf-8"?>
<p:tagLst xmlns:p="http://schemas.openxmlformats.org/presentationml/2006/main">
  <p:tag name="KSO_WM_SLIDE_BK_DARK_LIGHT" val=""/>
  <p:tag name="KSO_WM_SLIDE_BACKGROUND_TYPE" val="general"/>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6.xml><?xml version="1.0" encoding="utf-8"?>
<p:tagLst xmlns:p="http://schemas.openxmlformats.org/presentationml/2006/main">
  <p:tag name="KSO_WM_SLIDE_BK_DARK_LIGHT" val=""/>
  <p:tag name="KSO_WM_SLIDE_BACKGROUND_TYPE" val="general"/>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SLIDE_BK_DARK_LIGHT" val=""/>
  <p:tag name="KSO_WM_SLIDE_BACKGROUND_TYPE" val="general"/>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4.xml><?xml version="1.0" encoding="utf-8"?>
<p:tagLst xmlns:p="http://schemas.openxmlformats.org/presentationml/2006/main">
  <p:tag name="KSO_WM_SLIDE_BK_DARK_LIGHT" val=""/>
  <p:tag name="KSO_WM_SLIDE_BACKGROUND_TYPE" val="general"/>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8.xml><?xml version="1.0" encoding="utf-8"?>
<p:tagLst xmlns:p="http://schemas.openxmlformats.org/presentationml/2006/main">
  <p:tag name="KSO_WM_SLIDE_BK_DARK_LIGHT" val=""/>
  <p:tag name="KSO_WM_SLIDE_BACKGROUND_TYPE" val="general"/>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3.xml><?xml version="1.0" encoding="utf-8"?>
<p:tagLst xmlns:p="http://schemas.openxmlformats.org/presentationml/2006/main">
  <p:tag name="KSO_WM_SLIDE_BK_DARK_LIGHT" val=""/>
  <p:tag name="KSO_WM_SLIDE_BACKGROUND_TYPE" val="general"/>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7.xml><?xml version="1.0" encoding="utf-8"?>
<p:tagLst xmlns:p="http://schemas.openxmlformats.org/presentationml/2006/main">
  <p:tag name="KSO_WM_SLIDE_BK_DARK_LIGHT" val=""/>
  <p:tag name="KSO_WM_SLIDE_BACKGROUND_TYPE" val="general"/>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1.xml><?xml version="1.0" encoding="utf-8"?>
<p:tagLst xmlns:p="http://schemas.openxmlformats.org/presentationml/2006/main">
  <p:tag name="KSO_WM_SLIDE_BK_DARK_LIGHT" val=""/>
  <p:tag name="KSO_WM_SLIDE_BACKGROUND_TYPE" val="general"/>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5.xml><?xml version="1.0" encoding="utf-8"?>
<p:tagLst xmlns:p="http://schemas.openxmlformats.org/presentationml/2006/main">
  <p:tag name="KSO_WM_SLIDE_BK_DARK_LIGHT" val=""/>
  <p:tag name="KSO_WM_SLIDE_BACKGROUND_TYPE" val="general"/>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9.xml><?xml version="1.0" encoding="utf-8"?>
<p:tagLst xmlns:p="http://schemas.openxmlformats.org/presentationml/2006/main">
  <p:tag name="KSO_WM_SLIDE_BK_DARK_LIGHT" val=""/>
  <p:tag name="KSO_WM_SLIDE_BACKGROUND_TYPE" val="general"/>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3.xml><?xml version="1.0" encoding="utf-8"?>
<p:tagLst xmlns:p="http://schemas.openxmlformats.org/presentationml/2006/main">
  <p:tag name="KSO_WM_SLIDE_BK_DARK_LIGHT" val=""/>
  <p:tag name="KSO_WM_SLIDE_BACKGROUND_TYPE" val="general"/>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7.xml><?xml version="1.0" encoding="utf-8"?>
<p:tagLst xmlns:p="http://schemas.openxmlformats.org/presentationml/2006/main">
  <p:tag name="KSO_WM_SLIDE_BK_DARK_LIGHT" val=""/>
  <p:tag name="KSO_WM_SLIDE_BACKGROUND_TYPE" val="general"/>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1.xml><?xml version="1.0" encoding="utf-8"?>
<p:tagLst xmlns:p="http://schemas.openxmlformats.org/presentationml/2006/main">
  <p:tag name="KSO_WM_SLIDE_BK_DARK_LIGHT" val=""/>
  <p:tag name="KSO_WM_SLIDE_BACKGROUND_TYPE" val="general"/>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5.xml><?xml version="1.0" encoding="utf-8"?>
<p:tagLst xmlns:p="http://schemas.openxmlformats.org/presentationml/2006/main">
  <p:tag name="KSO_WM_SLIDE_BK_DARK_LIGHT" val=""/>
  <p:tag name="KSO_WM_SLIDE_BACKGROUND_TYPE" val="general"/>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9.xml><?xml version="1.0" encoding="utf-8"?>
<p:tagLst xmlns:p="http://schemas.openxmlformats.org/presentationml/2006/main">
  <p:tag name="KSO_WM_SLIDE_BK_DARK_LIGHT" val=""/>
  <p:tag name="KSO_WM_SLIDE_BACKGROUND_TYPE" val="general"/>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3.xml><?xml version="1.0" encoding="utf-8"?>
<p:tagLst xmlns:p="http://schemas.openxmlformats.org/presentationml/2006/main">
  <p:tag name="KSO_WM_SLIDE_BK_DARK_LIGHT" val=""/>
  <p:tag name="KSO_WM_SLIDE_BACKGROUND_TYPE" val="general"/>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7.xml><?xml version="1.0" encoding="utf-8"?>
<p:tagLst xmlns:p="http://schemas.openxmlformats.org/presentationml/2006/main">
  <p:tag name="KSO_WM_SLIDE_BK_DARK_LIGHT" val=""/>
  <p:tag name="KSO_WM_SLIDE_BACKGROUND_TYPE" val="general"/>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1.xml><?xml version="1.0" encoding="utf-8"?>
<p:tagLst xmlns:p="http://schemas.openxmlformats.org/presentationml/2006/main">
  <p:tag name="KSO_WM_SLIDE_BK_DARK_LIGHT" val=""/>
  <p:tag name="KSO_WM_SLIDE_BACKGROUND_TYPE" val="general"/>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5.xml><?xml version="1.0" encoding="utf-8"?>
<p:tagLst xmlns:p="http://schemas.openxmlformats.org/presentationml/2006/main">
  <p:tag name="KSO_WM_SLIDE_BK_DARK_LIGHT" val=""/>
  <p:tag name="KSO_WM_SLIDE_BACKGROUND_TYPE" val="general"/>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9.xml><?xml version="1.0" encoding="utf-8"?>
<p:tagLst xmlns:p="http://schemas.openxmlformats.org/presentationml/2006/main">
  <p:tag name="KSO_WM_SLIDE_BK_DARK_LIGHT" val=""/>
  <p:tag name="KSO_WM_SLIDE_BACKGROUND_TYPE" val="general"/>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4.xml><?xml version="1.0" encoding="utf-8"?>
<p:tagLst xmlns:p="http://schemas.openxmlformats.org/presentationml/2006/main">
  <p:tag name="KSO_WM_SLIDE_BK_DARK_LIGHT" val=""/>
  <p:tag name="KSO_WM_SLIDE_BACKGROUND_TYPE" val="general"/>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9.xml><?xml version="1.0" encoding="utf-8"?>
<p:tagLst xmlns:p="http://schemas.openxmlformats.org/presentationml/2006/main">
  <p:tag name="KSO_WM_SLIDE_BK_DARK_LIGHT" val=""/>
  <p:tag name="KSO_WM_SLIDE_BACKGROUND_TYPE" val="general"/>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3.xml><?xml version="1.0" encoding="utf-8"?>
<p:tagLst xmlns:p="http://schemas.openxmlformats.org/presentationml/2006/main">
  <p:tag name="KSO_WM_SLIDE_BK_DARK_LIGHT" val=""/>
  <p:tag name="KSO_WM_SLIDE_BACKGROUND_TYPE" val="general"/>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7.xml><?xml version="1.0" encoding="utf-8"?>
<p:tagLst xmlns:p="http://schemas.openxmlformats.org/presentationml/2006/main">
  <p:tag name="KSO_WM_SLIDE_BK_DARK_LIGHT" val=""/>
  <p:tag name="KSO_WM_SLIDE_BACKGROUND_TYPE" val="general"/>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Lst>
</file>

<file path=ppt/tags/tag6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1.xml><?xml version="1.0" encoding="utf-8"?>
<p:tagLst xmlns:p="http://schemas.openxmlformats.org/presentationml/2006/main">
  <p:tag name="KSO_WM_SLIDE_BK_DARK_LIGHT" val=""/>
  <p:tag name="KSO_WM_SLIDE_BACKGROUND_TYPE" val="general"/>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5.xml><?xml version="1.0" encoding="utf-8"?>
<p:tagLst xmlns:p="http://schemas.openxmlformats.org/presentationml/2006/main">
  <p:tag name="KSO_WM_SLIDE_BK_DARK_LIGHT" val=""/>
  <p:tag name="KSO_WM_SLIDE_BACKGROUND_TYPE" val="general"/>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1f7c1a6-ba80-43ea-b1e7-9ebade4842b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9.xml><?xml version="1.0" encoding="utf-8"?>
<p:tagLst xmlns:p="http://schemas.openxmlformats.org/presentationml/2006/main">
  <p:tag name="KSO_WM_SLIDE_BK_DARK_LIGHT" val=""/>
  <p:tag name="KSO_WM_SLIDE_BACKGROUND_TYPE" val="general"/>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7b93546-9ce5-4a4b-8598-46f554dfcfff}"/>
</p:tagLst>
</file>

<file path=ppt/tags/tag690.xml><?xml version="1.0" encoding="utf-8"?>
<p:tagLst xmlns:p="http://schemas.openxmlformats.org/presentationml/2006/main">
  <p:tag name="COMMONDATA" val="eyJoZGlkIjoiNTZiY2RjNzJjMmM2ZmZhNzlmNDVhYWUzMzhhYzNlNzY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23328</Words>
  <Application>WPS 演示</Application>
  <PresentationFormat>全屏显示(4:3)</PresentationFormat>
  <Paragraphs>1860</Paragraphs>
  <Slides>106</Slides>
  <Notes>51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106</vt:i4>
      </vt:variant>
    </vt:vector>
  </HeadingPairs>
  <TitlesOfParts>
    <vt:vector size="116" baseType="lpstr">
      <vt:lpstr>Arial</vt:lpstr>
      <vt:lpstr>宋体</vt:lpstr>
      <vt:lpstr>Wingdings</vt:lpstr>
      <vt:lpstr>等线</vt:lpstr>
      <vt:lpstr>微软雅黑</vt:lpstr>
      <vt:lpstr>黑体</vt:lpstr>
      <vt:lpstr>Times New Roman</vt:lpstr>
      <vt:lpstr>Arial Unicode MS</vt:lpstr>
      <vt:lpstr>2_Office 主题​​</vt:lpstr>
      <vt:lpstr>1_Office 主题​​</vt:lpstr>
      <vt:lpstr>第9章 UML模型与程序设计</vt:lpstr>
      <vt:lpstr>第9章 UML模型与程序设计</vt:lpstr>
      <vt:lpstr>第9章 UML模型与程序设计</vt:lpstr>
      <vt:lpstr>第9章 UML模型与程序设计</vt:lpstr>
      <vt:lpstr>9.1 类的映射</vt:lpstr>
      <vt:lpstr>9.1.1 C++类的基本结构</vt:lpstr>
      <vt:lpstr>9.1.1 C++类的基本结构</vt:lpstr>
      <vt:lpstr>9.1.1 C++类的基本结构</vt:lpstr>
      <vt:lpstr>9.1.2 UML类到C++类的映射</vt:lpstr>
      <vt:lpstr>9.1.2 UML类到C++类的映射</vt:lpstr>
      <vt:lpstr>9.1.2 UML类到C++类的映射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9.1.3 属性和方法的映射</vt:lpstr>
      <vt:lpstr>PowerPoint 演示文稿</vt:lpstr>
      <vt:lpstr>PowerPoint 演示文稿</vt:lpstr>
      <vt:lpstr>PowerPoint 演示文稿</vt:lpstr>
      <vt:lpstr>PowerPoint 演示文稿</vt:lpstr>
      <vt:lpstr>9.1.3 属性和方法的映射</vt:lpstr>
      <vt:lpstr>9.2 泛化关系的映射</vt:lpstr>
      <vt:lpstr>9.2 泛化关系的映射</vt:lpstr>
      <vt:lpstr>9.2 泛化关系的映射</vt:lpstr>
      <vt:lpstr>9.2 泛化关系的映射</vt:lpstr>
      <vt:lpstr>9.2 泛化关系的映射</vt:lpstr>
      <vt:lpstr>9.2 泛化关系的映射</vt:lpstr>
      <vt:lpstr>9.2 泛化关系的映射</vt:lpstr>
      <vt:lpstr>9.2 泛化关系的映射</vt:lpstr>
      <vt:lpstr>9.2 泛化关系的映射</vt:lpstr>
      <vt:lpstr>9.3 关联关系的映射</vt:lpstr>
      <vt:lpstr>9.3 关联关系的映射</vt:lpstr>
      <vt:lpstr>9.3 关联关系的映射</vt:lpstr>
      <vt:lpstr>9.3.1 关联的方向性</vt:lpstr>
      <vt:lpstr>9.3.1 关联的方向性</vt:lpstr>
      <vt:lpstr>9.3.2 多重性与关联映射</vt:lpstr>
      <vt:lpstr>9.3.2 多重性与关联映射</vt:lpstr>
      <vt:lpstr>9.3.2 多重性与关联映射</vt:lpstr>
      <vt:lpstr>9.3.2 多重性与关联映射</vt:lpstr>
      <vt:lpstr>9.3.2 多重性与关联映射</vt:lpstr>
      <vt:lpstr>9.3.2 多重性与关联映射</vt:lpstr>
      <vt:lpstr>9.3.2 多重性与关联映射</vt:lpstr>
      <vt:lpstr>9.3.2 多重性与关联映射</vt:lpstr>
      <vt:lpstr>9.3.2 多重性与关联映射</vt:lpstr>
      <vt:lpstr>9.3.2 多重性与关联映射</vt:lpstr>
      <vt:lpstr>9.3.2 多重性与关联映射</vt:lpstr>
      <vt:lpstr>9.3.3 组合和聚合关系的映射</vt:lpstr>
      <vt:lpstr>9.3.3 组合和聚合关系的映射</vt:lpstr>
      <vt:lpstr>9.3.3 组合和聚合关系的映射</vt:lpstr>
      <vt:lpstr>9.3.3 组合和聚合关系的映射</vt:lpstr>
      <vt:lpstr>9.4 依赖关系的映射</vt:lpstr>
      <vt:lpstr>9.4 依赖关系的映射</vt:lpstr>
      <vt:lpstr>9.4 依赖关系的映射</vt:lpstr>
      <vt:lpstr>9.4 依赖关系的映射</vt:lpstr>
      <vt:lpstr>9.4 依赖关系的映射</vt:lpstr>
      <vt:lpstr>9.5 接口和包的映射</vt:lpstr>
      <vt:lpstr>9.4.1 接口的映射</vt:lpstr>
      <vt:lpstr>9.4.1 接口的映射</vt:lpstr>
      <vt:lpstr>9.4.1 接口的映射</vt:lpstr>
      <vt:lpstr>9.4.2 包的映射</vt:lpstr>
      <vt:lpstr>9.4.2 包的映射</vt:lpstr>
      <vt:lpstr>9.4.2 包的映射</vt:lpstr>
      <vt:lpstr>9.4.2 包的映射</vt:lpstr>
      <vt:lpstr>9.4.2 包的映射</vt:lpstr>
      <vt:lpstr>9.5 UML中其他各种图的映射</vt:lpstr>
      <vt:lpstr>9.5 UML中其他各种图的映射</vt:lpstr>
      <vt:lpstr>9.5.1 顺序图的映射</vt:lpstr>
      <vt:lpstr>9.5.1 顺序图的映射</vt:lpstr>
      <vt:lpstr>9.5.1 顺序图的映射</vt:lpstr>
      <vt:lpstr>PowerPoint 演示文稿</vt:lpstr>
      <vt:lpstr>9.5.1 顺序图的映射</vt:lpstr>
      <vt:lpstr>9.5.1 顺序图的映射</vt:lpstr>
      <vt:lpstr>9.5.1 顺序图的映射</vt:lpstr>
      <vt:lpstr>9.5.1 顺序图的映射</vt:lpstr>
      <vt:lpstr>9.5.1 顺序图的映射</vt:lpstr>
      <vt:lpstr>9.5.1 顺序图的映射</vt:lpstr>
      <vt:lpstr>9.5.1 顺序图的映射</vt:lpstr>
      <vt:lpstr>9.5.1 顺序图的映射</vt:lpstr>
      <vt:lpstr>9.5.1 顺序图的映射</vt:lpstr>
      <vt:lpstr>9.5.1 顺序图的映射</vt:lpstr>
      <vt:lpstr>9.5.2 状态图的映射</vt:lpstr>
      <vt:lpstr>9.5.2 状态图的映射</vt:lpstr>
      <vt:lpstr>9.5.2 状态图的映射</vt:lpstr>
      <vt:lpstr>9.5.2 状态图的映射</vt:lpstr>
      <vt:lpstr>9.5.2 状态图的映射</vt:lpstr>
      <vt:lpstr>9.5.2 状态图的映射</vt:lpstr>
      <vt:lpstr>9.5.2 状态图的映射</vt:lpstr>
      <vt:lpstr>9.5.2 状态图的映射</vt:lpstr>
      <vt:lpstr>PowerPoint 演示文稿</vt:lpstr>
      <vt:lpstr>PowerPoint 演示文稿</vt:lpstr>
      <vt:lpstr>9.5.2 状态图的映射</vt:lpstr>
      <vt:lpstr>9.5.2 状态图的映射</vt:lpstr>
      <vt:lpstr>9.5.2 状态图的映射</vt:lpstr>
      <vt:lpstr>9.6 小结</vt:lpstr>
      <vt:lpstr>9.6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133</cp:revision>
  <dcterms:created xsi:type="dcterms:W3CDTF">2019-12-18T01:40:00Z</dcterms:created>
  <dcterms:modified xsi:type="dcterms:W3CDTF">2022-07-26T03:07:00Z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9AE9F5ED221043F9BAD627849772B5CD</vt:lpwstr>
  </property>
</Properties>
</file>