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3" r:id="rId8"/>
    <p:sldId id="259" r:id="rId9"/>
    <p:sldId id="272" r:id="rId10"/>
    <p:sldId id="262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5C48C-0E61-874C-9991-D08AC182DA82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851A56C-2FE9-BB43-B190-DC7508E9F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CS2050 – Algorithm and Design 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6924" y="94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4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17" y="3658520"/>
            <a:ext cx="8465894" cy="12563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If we say               </a:t>
            </a:r>
            <a:r>
              <a:rPr lang="en-US" sz="2000" dirty="0" smtClean="0"/>
              <a:t>*</a:t>
            </a:r>
            <a:r>
              <a:rPr lang="en-US" sz="2000" dirty="0" err="1"/>
              <a:t>d</a:t>
            </a:r>
            <a:r>
              <a:rPr lang="en-US" sz="2000" smtClean="0"/>
              <a:t>pp</a:t>
            </a:r>
            <a:r>
              <a:rPr lang="en-US" sz="2000" dirty="0" smtClean="0"/>
              <a:t> </a:t>
            </a:r>
            <a:r>
              <a:rPr lang="en-US" sz="2000" dirty="0" smtClean="0"/>
              <a:t>= &amp;c;</a:t>
            </a:r>
          </a:p>
          <a:p>
            <a:pPr>
              <a:buNone/>
            </a:pPr>
            <a:r>
              <a:rPr lang="en-US" sz="2000" dirty="0" smtClean="0"/>
              <a:t>	we've changed the pointer pointed to by </a:t>
            </a:r>
            <a:r>
              <a:rPr lang="en-US" sz="2000" dirty="0" err="1" smtClean="0"/>
              <a:t>dpp</a:t>
            </a:r>
            <a:r>
              <a:rPr lang="en-US" sz="2000" dirty="0" smtClean="0"/>
              <a:t> (that is, dp1 again) to point to </a:t>
            </a:r>
            <a:r>
              <a:rPr lang="en-US" sz="2000" dirty="0" err="1" smtClean="0"/>
              <a:t>c</a:t>
            </a:r>
            <a:r>
              <a:rPr lang="en-US" sz="2000" dirty="0" smtClean="0"/>
              <a:t>: 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4683" y="759161"/>
            <a:ext cx="8465894" cy="12426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we say               *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dp2;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we've changed the pointer pointed to by </a:t>
            </a:r>
            <a:r>
              <a:rPr lang="en-US" sz="2000" dirty="0" err="1" smtClean="0"/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 (that is, dp1) to contain a copy of dp2, so that it (dp1) now points at </a:t>
            </a:r>
            <a:r>
              <a:rPr lang="en-US" sz="2000" dirty="0" err="1" smtClean="0"/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43462" y="1865865"/>
            <a:ext cx="3204327" cy="1570988"/>
            <a:chOff x="1752440" y="4598637"/>
            <a:chExt cx="3956419" cy="1967035"/>
          </a:xfrm>
        </p:grpSpPr>
        <p:sp>
          <p:nvSpPr>
            <p:cNvPr id="9" name="Rectangle 8"/>
            <p:cNvSpPr/>
            <p:nvPr/>
          </p:nvSpPr>
          <p:spPr>
            <a:xfrm>
              <a:off x="2678144" y="4645193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8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8144" y="6110212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8144" y="5369894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3205" y="5369894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6128" y="4645192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6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3205" y="4645193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9755" y="4598637"/>
              <a:ext cx="538388" cy="46244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b="1" dirty="0" smtClean="0"/>
                <a:t>a: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4816" y="4638211"/>
              <a:ext cx="538388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b: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97738" y="4645193"/>
              <a:ext cx="538388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c: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440" y="5362913"/>
              <a:ext cx="925704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dp1: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875" y="5362914"/>
              <a:ext cx="982330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dp2: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441" y="6103231"/>
              <a:ext cx="925705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 smtClean="0"/>
                <a:t>dpp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  <p:cxnSp>
          <p:nvCxnSpPr>
            <p:cNvPr id="21" name="Curved Connector 20"/>
            <p:cNvCxnSpPr/>
            <p:nvPr/>
          </p:nvCxnSpPr>
          <p:spPr>
            <a:xfrm flipV="1">
              <a:off x="2863716" y="5007544"/>
              <a:ext cx="1169488" cy="623933"/>
            </a:xfrm>
            <a:prstGeom prst="curvedConnector3">
              <a:avLst>
                <a:gd name="adj1" fmla="val 8643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H="1" flipV="1">
              <a:off x="2554529" y="6043020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3927320" y="5318318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88502" y="4680681"/>
            <a:ext cx="3204327" cy="1570988"/>
            <a:chOff x="1752440" y="4598637"/>
            <a:chExt cx="3956419" cy="1967035"/>
          </a:xfrm>
        </p:grpSpPr>
        <p:sp>
          <p:nvSpPr>
            <p:cNvPr id="26" name="Rectangle 25"/>
            <p:cNvSpPr/>
            <p:nvPr/>
          </p:nvSpPr>
          <p:spPr>
            <a:xfrm>
              <a:off x="2678144" y="4645193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8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78144" y="6110212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78144" y="5369894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33205" y="5369894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6128" y="4645192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6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3205" y="4645193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9755" y="4598637"/>
              <a:ext cx="538388" cy="46244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b="1" dirty="0" smtClean="0"/>
                <a:t>a: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4816" y="4638211"/>
              <a:ext cx="538388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b: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7738" y="4645193"/>
              <a:ext cx="538388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c: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2440" y="5362913"/>
              <a:ext cx="925704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dp1: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50875" y="5362914"/>
              <a:ext cx="982330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dp2: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52441" y="6103231"/>
              <a:ext cx="925705" cy="46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 smtClean="0"/>
                <a:t>dpp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flipV="1">
              <a:off x="2855489" y="5061078"/>
              <a:ext cx="2480639" cy="530534"/>
            </a:xfrm>
            <a:prstGeom prst="curvedConnector3">
              <a:avLst>
                <a:gd name="adj1" fmla="val 91914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5400000" flipH="1" flipV="1">
              <a:off x="2554529" y="6043020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5400000" flipH="1" flipV="1">
              <a:off x="3927320" y="5318318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95123"/>
          </a:xfrm>
        </p:spPr>
        <p:txBody>
          <a:bodyPr/>
          <a:lstStyle/>
          <a:p>
            <a:r>
              <a:rPr lang="en-US" dirty="0" smtClean="0"/>
              <a:t>Another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7" y="1421991"/>
            <a:ext cx="8034434" cy="505196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char *str[5];	//5 strings in an </a:t>
            </a:r>
            <a:r>
              <a:rPr lang="en-US" dirty="0" err="1" smtClean="0"/>
              <a:t>arraychar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*</a:t>
            </a:r>
            <a:r>
              <a:rPr lang="en-US" dirty="0" err="1" smtClean="0"/>
              <a:t>p_str</a:t>
            </a:r>
            <a:r>
              <a:rPr lang="en-US" dirty="0" smtClean="0"/>
              <a:t>, *p_str2;</a:t>
            </a:r>
          </a:p>
          <a:p>
            <a:pPr lvl="1">
              <a:buNone/>
            </a:pPr>
            <a:r>
              <a:rPr lang="en-US" dirty="0" smtClean="0"/>
              <a:t>str[0] = "This is string number 1.";</a:t>
            </a:r>
          </a:p>
          <a:p>
            <a:pPr lvl="1">
              <a:buNone/>
            </a:pPr>
            <a:r>
              <a:rPr lang="en-US" dirty="0" smtClean="0"/>
              <a:t>str[1] = "This is string number 2.”;</a:t>
            </a:r>
          </a:p>
          <a:p>
            <a:pPr lvl="1">
              <a:buNone/>
            </a:pPr>
            <a:r>
              <a:rPr lang="en-US" dirty="0" err="1" smtClean="0"/>
              <a:t>p_str</a:t>
            </a:r>
            <a:r>
              <a:rPr lang="en-US" dirty="0" smtClean="0"/>
              <a:t> = str[0]; </a:t>
            </a:r>
          </a:p>
          <a:p>
            <a:pPr lvl="1">
              <a:buNone/>
            </a:pPr>
            <a:r>
              <a:rPr lang="en-US" dirty="0" smtClean="0"/>
              <a:t>p_str2 = str[1];</a:t>
            </a:r>
          </a:p>
          <a:p>
            <a:pPr lvl="1">
              <a:buNone/>
            </a:pPr>
            <a:r>
              <a:rPr lang="en-US" dirty="0" err="1" smtClean="0"/>
              <a:t>puts(p_str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puts(++p_str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puts(p_str2);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it is assumed you know what a basic pointer in C is</a:t>
            </a:r>
          </a:p>
          <a:p>
            <a:pPr lvl="1"/>
            <a:r>
              <a:rPr lang="en-US" dirty="0" smtClean="0"/>
              <a:t>What they are</a:t>
            </a:r>
          </a:p>
          <a:p>
            <a:pPr lvl="1"/>
            <a:r>
              <a:rPr lang="en-US" dirty="0" smtClean="0"/>
              <a:t>How they are created</a:t>
            </a:r>
          </a:p>
          <a:p>
            <a:pPr lvl="1"/>
            <a:r>
              <a:rPr lang="en-US" dirty="0" smtClean="0"/>
              <a:t>Why you would use them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Today we’ll discuss pointers</a:t>
            </a:r>
          </a:p>
          <a:p>
            <a:pPr lvl="1"/>
            <a:r>
              <a:rPr lang="en-US" dirty="0" smtClean="0"/>
              <a:t>A review (what you should know)</a:t>
            </a:r>
          </a:p>
          <a:p>
            <a:pPr lvl="1"/>
            <a:r>
              <a:rPr lang="en-US" dirty="0" smtClean="0"/>
              <a:t>Advanced uses</a:t>
            </a:r>
          </a:p>
          <a:p>
            <a:pPr lvl="1"/>
            <a:r>
              <a:rPr lang="en-US" dirty="0" smtClean="0"/>
              <a:t>Double pointers (pointers to pointers)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3911"/>
            <a:ext cx="7811916" cy="6054089"/>
          </a:xfrm>
        </p:spPr>
        <p:txBody>
          <a:bodyPr>
            <a:normAutofit/>
          </a:bodyPr>
          <a:lstStyle/>
          <a:p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Hold an address in computer memory</a:t>
            </a:r>
          </a:p>
          <a:p>
            <a:pPr lvl="1"/>
            <a:r>
              <a:rPr lang="en-US" dirty="0" smtClean="0"/>
              <a:t>Are usually declared as a “type” of pointer (like </a:t>
            </a:r>
            <a:r>
              <a:rPr lang="en-US" dirty="0" err="1" smtClean="0"/>
              <a:t>int</a:t>
            </a:r>
            <a:r>
              <a:rPr lang="en-US" dirty="0" smtClean="0"/>
              <a:t>, long, double, char, etc.) although they can be a type of “void”</a:t>
            </a:r>
          </a:p>
          <a:p>
            <a:pPr lvl="1"/>
            <a:r>
              <a:rPr lang="en-US" dirty="0" smtClean="0"/>
              <a:t>When defined they can be initialized to NULL or 0 or to a valid memory address</a:t>
            </a:r>
          </a:p>
          <a:p>
            <a:pPr lvl="1"/>
            <a:r>
              <a:rPr lang="en-US" dirty="0" smtClean="0"/>
              <a:t>Are heavily used in advanced C programming with memory allocation, data structures, functions</a:t>
            </a:r>
          </a:p>
          <a:p>
            <a:pPr lvl="1"/>
            <a:r>
              <a:rPr lang="en-US" dirty="0" smtClean="0"/>
              <a:t>Provide tremendous control and flexibility in programming</a:t>
            </a: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a=7, </a:t>
            </a:r>
            <a:r>
              <a:rPr lang="en-US" dirty="0" err="1" smtClean="0"/>
              <a:t>b</a:t>
            </a:r>
            <a:r>
              <a:rPr lang="en-US" dirty="0" smtClean="0"/>
              <a:t>=4, *</a:t>
            </a:r>
            <a:r>
              <a:rPr lang="en-US" dirty="0" err="1" smtClean="0"/>
              <a:t>x</a:t>
            </a:r>
            <a:r>
              <a:rPr lang="en-US" dirty="0" smtClean="0"/>
              <a:t>;	&lt;- “</a:t>
            </a:r>
            <a:r>
              <a:rPr lang="en-US" dirty="0" err="1" smtClean="0"/>
              <a:t>x</a:t>
            </a:r>
            <a:r>
              <a:rPr lang="en-US" dirty="0" smtClean="0"/>
              <a:t>” is an integer pointer</a:t>
            </a:r>
            <a:br>
              <a:rPr lang="en-US" dirty="0" smtClean="0"/>
            </a:br>
            <a:r>
              <a:rPr lang="en-US" dirty="0" err="1" smtClean="0"/>
              <a:t>x</a:t>
            </a:r>
            <a:r>
              <a:rPr lang="en-US" dirty="0" smtClean="0"/>
              <a:t> = &amp;a;		&lt;- the </a:t>
            </a:r>
            <a:r>
              <a:rPr lang="en-US" dirty="0" err="1" smtClean="0"/>
              <a:t>addr</a:t>
            </a:r>
            <a:r>
              <a:rPr lang="en-US" dirty="0" smtClean="0"/>
              <a:t> of “a” is loaded into “</a:t>
            </a:r>
            <a:r>
              <a:rPr lang="en-US" dirty="0" err="1" smtClean="0"/>
              <a:t>x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	*</a:t>
            </a:r>
            <a:r>
              <a:rPr lang="en-US" dirty="0" err="1" smtClean="0"/>
              <a:t>x</a:t>
            </a:r>
            <a:r>
              <a:rPr lang="en-US" dirty="0" smtClean="0"/>
              <a:t>=5;		&lt;- de-referencing the pointer</a:t>
            </a:r>
            <a:br>
              <a:rPr lang="en-US" dirty="0" smtClean="0"/>
            </a:br>
            <a:r>
              <a:rPr lang="en-US" dirty="0" err="1" smtClean="0"/>
              <a:t>printf(“The</a:t>
            </a:r>
            <a:r>
              <a:rPr lang="en-US" dirty="0" smtClean="0"/>
              <a:t> value is %</a:t>
            </a:r>
            <a:r>
              <a:rPr lang="en-US" dirty="0" err="1" smtClean="0"/>
              <a:t>d</a:t>
            </a:r>
            <a:r>
              <a:rPr lang="en-US" dirty="0" smtClean="0"/>
              <a:t>”, a);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804"/>
            <a:ext cx="7811916" cy="503827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smtClean="0"/>
              <a:t>#</a:t>
            </a:r>
            <a:r>
              <a:rPr lang="en-US" sz="4900" dirty="0" smtClean="0"/>
              <a:t>include &lt;</a:t>
            </a:r>
            <a:r>
              <a:rPr lang="en-US" sz="4900" dirty="0" err="1" smtClean="0"/>
              <a:t>stdio.h</a:t>
            </a:r>
            <a:r>
              <a:rPr lang="en-US" sz="4900" dirty="0" smtClean="0"/>
              <a:t>&gt;</a:t>
            </a:r>
          </a:p>
          <a:p>
            <a:pPr>
              <a:buNone/>
            </a:pPr>
            <a:r>
              <a:rPr lang="en-US" sz="4900" dirty="0" err="1" smtClean="0"/>
              <a:t>int</a:t>
            </a:r>
            <a:r>
              <a:rPr lang="en-US" sz="4900" dirty="0" smtClean="0"/>
              <a:t> main( void )</a:t>
            </a:r>
          </a:p>
          <a:p>
            <a:pPr>
              <a:buNone/>
            </a:pPr>
            <a:r>
              <a:rPr lang="en-US" sz="4900" dirty="0" smtClean="0"/>
              <a:t>{</a:t>
            </a:r>
          </a:p>
          <a:p>
            <a:pPr>
              <a:buNone/>
            </a:pPr>
            <a:r>
              <a:rPr lang="en-US" sz="4900" dirty="0" smtClean="0"/>
              <a:t>	</a:t>
            </a:r>
            <a:r>
              <a:rPr lang="en-US" sz="4900" dirty="0" err="1" smtClean="0"/>
              <a:t>int</a:t>
            </a:r>
            <a:r>
              <a:rPr lang="en-US" sz="4900" dirty="0" smtClean="0"/>
              <a:t> </a:t>
            </a:r>
            <a:r>
              <a:rPr lang="en-US" sz="4900" dirty="0" err="1" smtClean="0"/>
              <a:t>i</a:t>
            </a:r>
            <a:r>
              <a:rPr lang="en-US" sz="4900" dirty="0" smtClean="0"/>
              <a:t> = 5;</a:t>
            </a:r>
          </a:p>
          <a:p>
            <a:pPr>
              <a:buNone/>
            </a:pPr>
            <a:r>
              <a:rPr lang="en-US" sz="4900" dirty="0" smtClean="0"/>
              <a:t>	</a:t>
            </a:r>
            <a:r>
              <a:rPr lang="en-US" sz="4900" dirty="0" err="1" smtClean="0"/>
              <a:t>int</a:t>
            </a:r>
            <a:r>
              <a:rPr lang="en-US" sz="4900" dirty="0" smtClean="0"/>
              <a:t> *</a:t>
            </a:r>
            <a:r>
              <a:rPr lang="en-US" sz="4900" dirty="0" err="1" smtClean="0"/>
              <a:t>iPtr</a:t>
            </a:r>
            <a:r>
              <a:rPr lang="en-US" sz="4900" dirty="0" smtClean="0"/>
              <a:t>;	</a:t>
            </a:r>
          </a:p>
          <a:p>
            <a:pPr>
              <a:buNone/>
            </a:pPr>
            <a:r>
              <a:rPr lang="en-US" sz="4900" dirty="0" smtClean="0"/>
              <a:t>	</a:t>
            </a:r>
            <a:r>
              <a:rPr lang="en-US" sz="4900" dirty="0" err="1" smtClean="0"/>
              <a:t>iPtr</a:t>
            </a:r>
            <a:r>
              <a:rPr lang="en-US" sz="4900" dirty="0" smtClean="0"/>
              <a:t> = &amp;</a:t>
            </a:r>
            <a:r>
              <a:rPr lang="en-US" sz="4900" dirty="0" err="1" smtClean="0"/>
              <a:t>i</a:t>
            </a:r>
            <a:r>
              <a:rPr lang="en-US" sz="4900" dirty="0" smtClean="0"/>
              <a:t>;</a:t>
            </a:r>
          </a:p>
          <a:p>
            <a:pPr>
              <a:buNone/>
            </a:pPr>
            <a:r>
              <a:rPr lang="en-US" sz="4900" dirty="0" smtClean="0"/>
              <a:t>	</a:t>
            </a:r>
            <a:r>
              <a:rPr lang="en-US" sz="4900" dirty="0" err="1" smtClean="0"/>
              <a:t>printf</a:t>
            </a:r>
            <a:r>
              <a:rPr lang="en-US" sz="4900" dirty="0" smtClean="0"/>
              <a:t>("</a:t>
            </a:r>
            <a:r>
              <a:rPr lang="en-US" sz="4900" dirty="0" err="1" smtClean="0"/>
              <a:t>iPtr</a:t>
            </a:r>
            <a:r>
              <a:rPr lang="en-US" sz="4900" dirty="0" smtClean="0"/>
              <a:t> = %p  address of </a:t>
            </a:r>
            <a:r>
              <a:rPr lang="en-US" sz="4900" dirty="0" err="1" smtClean="0"/>
              <a:t>i</a:t>
            </a:r>
            <a:r>
              <a:rPr lang="en-US" sz="4900" dirty="0" smtClean="0"/>
              <a:t> = %p\n\n", </a:t>
            </a:r>
            <a:r>
              <a:rPr lang="en-US" sz="4900" dirty="0" err="1" smtClean="0"/>
              <a:t>iPtr</a:t>
            </a:r>
            <a:r>
              <a:rPr lang="en-US" sz="4900" dirty="0" smtClean="0"/>
              <a:t>, &amp;</a:t>
            </a:r>
            <a:r>
              <a:rPr lang="en-US" sz="4900" dirty="0" err="1" smtClean="0"/>
              <a:t>i</a:t>
            </a:r>
            <a:r>
              <a:rPr lang="en-US" sz="4900" dirty="0" smtClean="0"/>
              <a:t>);</a:t>
            </a:r>
          </a:p>
          <a:p>
            <a:pPr>
              <a:buNone/>
            </a:pPr>
            <a:r>
              <a:rPr lang="en-US" sz="4900" dirty="0" smtClean="0"/>
              <a:t>	</a:t>
            </a:r>
            <a:r>
              <a:rPr lang="en-US" sz="4900" dirty="0" err="1" smtClean="0"/>
              <a:t>printf("Address</a:t>
            </a:r>
            <a:r>
              <a:rPr lang="en-US" sz="4900" dirty="0" smtClean="0"/>
              <a:t> of </a:t>
            </a:r>
            <a:r>
              <a:rPr lang="en-US" sz="4900" dirty="0" err="1" smtClean="0"/>
              <a:t>iPtr</a:t>
            </a:r>
            <a:r>
              <a:rPr lang="en-US" sz="4900" dirty="0" smtClean="0"/>
              <a:t> = %</a:t>
            </a:r>
            <a:r>
              <a:rPr lang="en-US" sz="4900" dirty="0" err="1" smtClean="0"/>
              <a:t>p\n\n</a:t>
            </a:r>
            <a:r>
              <a:rPr lang="en-US" sz="4900" dirty="0" smtClean="0"/>
              <a:t>", &amp;</a:t>
            </a:r>
            <a:r>
              <a:rPr lang="en-US" sz="4900" dirty="0" err="1" smtClean="0"/>
              <a:t>iPtr</a:t>
            </a:r>
            <a:r>
              <a:rPr lang="en-US" sz="4900" dirty="0" smtClean="0"/>
              <a:t>);</a:t>
            </a:r>
          </a:p>
          <a:p>
            <a:pPr>
              <a:buNone/>
            </a:pPr>
            <a:r>
              <a:rPr lang="en-US" sz="4900" dirty="0" smtClean="0"/>
              <a:t>	return 0;</a:t>
            </a:r>
          </a:p>
          <a:p>
            <a:pPr>
              <a:buNone/>
            </a:pPr>
            <a:r>
              <a:rPr lang="en-US" sz="49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1429"/>
            <a:ext cx="7811916" cy="6117827"/>
          </a:xfrm>
        </p:spPr>
        <p:txBody>
          <a:bodyPr>
            <a:normAutofit fontScale="55000" lnSpcReduction="20000"/>
          </a:bodyPr>
          <a:lstStyle/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void )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{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numInts</a:t>
            </a:r>
            <a:r>
              <a:rPr lang="en-US" dirty="0" smtClean="0"/>
              <a:t> = 10,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arrPtr</a:t>
            </a:r>
            <a:r>
              <a:rPr lang="en-US" dirty="0" smtClean="0"/>
              <a:t>, *</a:t>
            </a:r>
            <a:r>
              <a:rPr lang="en-US" dirty="0" err="1" smtClean="0"/>
              <a:t>itemPtr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printf("\n\nThe</a:t>
            </a:r>
            <a:r>
              <a:rPr lang="en-US" dirty="0" smtClean="0"/>
              <a:t> value of </a:t>
            </a:r>
            <a:r>
              <a:rPr lang="en-US" dirty="0" err="1" smtClean="0"/>
              <a:t>arrPtr</a:t>
            </a:r>
            <a:r>
              <a:rPr lang="en-US" dirty="0" smtClean="0"/>
              <a:t> = %</a:t>
            </a:r>
            <a:r>
              <a:rPr lang="en-US" dirty="0" err="1" smtClean="0"/>
              <a:t>p\n</a:t>
            </a:r>
            <a:r>
              <a:rPr lang="en-US" dirty="0" smtClean="0"/>
              <a:t>", </a:t>
            </a:r>
            <a:r>
              <a:rPr lang="en-US" dirty="0" err="1" smtClean="0"/>
              <a:t>arrPtr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printf("The</a:t>
            </a:r>
            <a:r>
              <a:rPr lang="en-US" dirty="0" smtClean="0"/>
              <a:t> memory location for </a:t>
            </a:r>
            <a:r>
              <a:rPr lang="en-US" dirty="0" err="1" smtClean="0"/>
              <a:t>arrPtr</a:t>
            </a:r>
            <a:r>
              <a:rPr lang="en-US" dirty="0" smtClean="0"/>
              <a:t> = %</a:t>
            </a:r>
            <a:r>
              <a:rPr lang="en-US" dirty="0" err="1" smtClean="0"/>
              <a:t>p\n\n</a:t>
            </a:r>
            <a:r>
              <a:rPr lang="en-US" dirty="0" smtClean="0"/>
              <a:t>", &amp;</a:t>
            </a:r>
            <a:r>
              <a:rPr lang="en-US" dirty="0" err="1" smtClean="0"/>
              <a:t>arrPtr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arrPtr</a:t>
            </a:r>
            <a:r>
              <a:rPr lang="en-US" dirty="0" smtClean="0"/>
              <a:t> = </a:t>
            </a:r>
            <a:r>
              <a:rPr lang="en-US" dirty="0" err="1" smtClean="0"/>
              <a:t>malloc(numInts</a:t>
            </a:r>
            <a:r>
              <a:rPr lang="en-US" dirty="0" smtClean="0"/>
              <a:t> * </a:t>
            </a:r>
            <a:r>
              <a:rPr lang="en-US" dirty="0" err="1" smtClean="0"/>
              <a:t>sizeof(int</a:t>
            </a:r>
            <a:r>
              <a:rPr lang="en-US" dirty="0" smtClean="0"/>
              <a:t>));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printf("arrPtr</a:t>
            </a:r>
            <a:r>
              <a:rPr lang="en-US" dirty="0" smtClean="0"/>
              <a:t> = %</a:t>
            </a:r>
            <a:r>
              <a:rPr lang="en-US" dirty="0" err="1" smtClean="0"/>
              <a:t>p</a:t>
            </a:r>
            <a:r>
              <a:rPr lang="en-US" dirty="0" smtClean="0"/>
              <a:t>, size of </a:t>
            </a:r>
            <a:r>
              <a:rPr lang="en-US" dirty="0" err="1" smtClean="0"/>
              <a:t>int</a:t>
            </a:r>
            <a:r>
              <a:rPr lang="en-US" dirty="0" smtClean="0"/>
              <a:t> = %</a:t>
            </a:r>
            <a:r>
              <a:rPr lang="en-US" dirty="0" err="1" smtClean="0"/>
              <a:t>lu\n</a:t>
            </a:r>
            <a:r>
              <a:rPr lang="en-US" dirty="0" smtClean="0"/>
              <a:t>", </a:t>
            </a:r>
            <a:r>
              <a:rPr lang="en-US" dirty="0" err="1" smtClean="0"/>
              <a:t>arrPtr</a:t>
            </a:r>
            <a:r>
              <a:rPr lang="en-US" dirty="0" smtClean="0"/>
              <a:t>, </a:t>
            </a:r>
            <a:r>
              <a:rPr lang="en-US" dirty="0" err="1" smtClean="0"/>
              <a:t>sizeof(int</a:t>
            </a:r>
            <a:r>
              <a:rPr lang="en-US" dirty="0" smtClean="0"/>
              <a:t>));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printf("The</a:t>
            </a:r>
            <a:r>
              <a:rPr lang="en-US" dirty="0" smtClean="0"/>
              <a:t> memory location for </a:t>
            </a:r>
            <a:r>
              <a:rPr lang="en-US" dirty="0" err="1" smtClean="0"/>
              <a:t>arrPtr</a:t>
            </a:r>
            <a:r>
              <a:rPr lang="en-US" dirty="0" smtClean="0"/>
              <a:t> = %</a:t>
            </a:r>
            <a:r>
              <a:rPr lang="en-US" dirty="0" err="1" smtClean="0"/>
              <a:t>p\n\n</a:t>
            </a:r>
            <a:r>
              <a:rPr lang="en-US" dirty="0" smtClean="0"/>
              <a:t>", &amp;</a:t>
            </a:r>
            <a:r>
              <a:rPr lang="en-US" dirty="0" err="1" smtClean="0"/>
              <a:t>arrPtr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numInts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{	</a:t>
            </a:r>
            <a:r>
              <a:rPr lang="en-US" dirty="0" err="1" smtClean="0"/>
              <a:t>itemPtr</a:t>
            </a:r>
            <a:r>
              <a:rPr lang="en-US" dirty="0" smtClean="0"/>
              <a:t> = </a:t>
            </a:r>
            <a:r>
              <a:rPr lang="en-US" dirty="0" err="1" smtClean="0"/>
              <a:t>arrPtr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10;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printf("Storing</a:t>
            </a:r>
            <a:r>
              <a:rPr lang="en-US" dirty="0" smtClean="0"/>
              <a:t> %</a:t>
            </a:r>
            <a:r>
              <a:rPr lang="en-US" dirty="0" err="1" smtClean="0"/>
              <a:t>i</a:t>
            </a:r>
            <a:r>
              <a:rPr lang="en-US" dirty="0" smtClean="0"/>
              <a:t> at memory location = %</a:t>
            </a:r>
            <a:r>
              <a:rPr lang="en-US" dirty="0" err="1" smtClean="0"/>
              <a:t>p\n</a:t>
            </a:r>
            <a:r>
              <a:rPr lang="en-US" dirty="0" smtClean="0"/>
              <a:t>",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itemPtr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*</a:t>
            </a:r>
            <a:r>
              <a:rPr lang="en-US" dirty="0" err="1" smtClean="0"/>
              <a:t>itemPtr</a:t>
            </a:r>
            <a:r>
              <a:rPr lang="en-US" dirty="0" smtClean="0"/>
              <a:t> 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}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numInts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{	</a:t>
            </a:r>
            <a:r>
              <a:rPr lang="en-US" dirty="0" err="1" smtClean="0"/>
              <a:t>itemPtr</a:t>
            </a:r>
            <a:r>
              <a:rPr lang="en-US" dirty="0" smtClean="0"/>
              <a:t> = </a:t>
            </a:r>
            <a:r>
              <a:rPr lang="en-US" dirty="0" err="1" smtClean="0"/>
              <a:t>arrPtr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printf("%i</a:t>
            </a:r>
            <a:r>
              <a:rPr lang="en-US" dirty="0" smtClean="0"/>
              <a:t>: value = %</a:t>
            </a:r>
            <a:r>
              <a:rPr lang="en-US" dirty="0" err="1" smtClean="0"/>
              <a:t>i</a:t>
            </a:r>
            <a:r>
              <a:rPr lang="en-US" dirty="0" smtClean="0"/>
              <a:t> at memory location = %</a:t>
            </a:r>
            <a:r>
              <a:rPr lang="en-US" dirty="0" err="1" smtClean="0"/>
              <a:t>p\n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, *</a:t>
            </a:r>
            <a:r>
              <a:rPr lang="en-US" dirty="0" err="1" smtClean="0"/>
              <a:t>itemPtr</a:t>
            </a:r>
            <a:r>
              <a:rPr lang="en-US" dirty="0" smtClean="0"/>
              <a:t>, </a:t>
            </a:r>
            <a:r>
              <a:rPr lang="en-US" dirty="0" err="1" smtClean="0"/>
              <a:t>itemPtr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}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numInts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{	</a:t>
            </a:r>
            <a:r>
              <a:rPr lang="en-US" dirty="0" err="1" smtClean="0"/>
              <a:t>printf("%i</a:t>
            </a:r>
            <a:r>
              <a:rPr lang="en-US" dirty="0" smtClean="0"/>
              <a:t>: value = %</a:t>
            </a:r>
            <a:r>
              <a:rPr lang="en-US" dirty="0" err="1" smtClean="0"/>
              <a:t>i\n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arrPtr[i</a:t>
            </a:r>
            <a:r>
              <a:rPr lang="en-US" dirty="0" smtClean="0"/>
              <a:t>]);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}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free(arrPtr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return 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66"/>
            <a:ext cx="7467600" cy="444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1429"/>
            <a:ext cx="7811916" cy="6117827"/>
          </a:xfrm>
        </p:spPr>
        <p:txBody>
          <a:bodyPr>
            <a:normAutofit fontScale="70000" lnSpcReduction="20000"/>
          </a:bodyPr>
          <a:lstStyle/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void )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{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nelem</a:t>
            </a:r>
            <a:r>
              <a:rPr lang="en-US" dirty="0" smtClean="0"/>
              <a:t> = 10;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char *</a:t>
            </a:r>
            <a:r>
              <a:rPr lang="en-US" dirty="0" err="1" smtClean="0"/>
              <a:t>arrPtr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char *</a:t>
            </a:r>
            <a:r>
              <a:rPr lang="en-US" dirty="0" err="1" smtClean="0"/>
              <a:t>itemPtr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arrPtr</a:t>
            </a:r>
            <a:r>
              <a:rPr lang="en-US" dirty="0" smtClean="0"/>
              <a:t> = </a:t>
            </a:r>
            <a:r>
              <a:rPr lang="en-US" dirty="0" err="1" smtClean="0"/>
              <a:t>malloc(nelem</a:t>
            </a:r>
            <a:r>
              <a:rPr lang="en-US" dirty="0" smtClean="0"/>
              <a:t> * </a:t>
            </a:r>
            <a:r>
              <a:rPr lang="en-US" dirty="0" err="1" smtClean="0"/>
              <a:t>sizeof(char</a:t>
            </a:r>
            <a:r>
              <a:rPr lang="en-US" dirty="0" smtClean="0"/>
              <a:t>));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printf("arrPtr</a:t>
            </a:r>
            <a:r>
              <a:rPr lang="en-US" dirty="0" smtClean="0"/>
              <a:t> = %</a:t>
            </a:r>
            <a:r>
              <a:rPr lang="en-US" dirty="0" err="1" smtClean="0"/>
              <a:t>p</a:t>
            </a:r>
            <a:r>
              <a:rPr lang="en-US" dirty="0" smtClean="0"/>
              <a:t>, size of char = %</a:t>
            </a:r>
            <a:r>
              <a:rPr lang="en-US" dirty="0" err="1" smtClean="0"/>
              <a:t>lu\n\n</a:t>
            </a:r>
            <a:r>
              <a:rPr lang="en-US" dirty="0" smtClean="0"/>
              <a:t>", </a:t>
            </a:r>
            <a:r>
              <a:rPr lang="en-US" dirty="0" err="1" smtClean="0"/>
              <a:t>arrPtr</a:t>
            </a:r>
            <a:r>
              <a:rPr lang="en-US" dirty="0" smtClean="0"/>
              <a:t>, </a:t>
            </a:r>
            <a:r>
              <a:rPr lang="en-US" dirty="0" err="1" smtClean="0"/>
              <a:t>sizeof(char</a:t>
            </a:r>
            <a:r>
              <a:rPr lang="en-US" dirty="0" smtClean="0"/>
              <a:t>));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nelem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{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itemPtr</a:t>
            </a:r>
            <a:r>
              <a:rPr lang="en-US" dirty="0" smtClean="0"/>
              <a:t> = </a:t>
            </a:r>
            <a:r>
              <a:rPr lang="en-US" dirty="0" err="1" smtClean="0"/>
              <a:t>arrPtr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printf("Storing</a:t>
            </a:r>
            <a:r>
              <a:rPr lang="en-US" dirty="0" smtClean="0"/>
              <a:t> char at memory location = %</a:t>
            </a:r>
            <a:r>
              <a:rPr lang="en-US" dirty="0" err="1" smtClean="0"/>
              <a:t>p</a:t>
            </a:r>
            <a:r>
              <a:rPr lang="en-US" dirty="0" smtClean="0"/>
              <a:t> (index = %</a:t>
            </a:r>
            <a:r>
              <a:rPr lang="en-US" dirty="0" err="1" smtClean="0"/>
              <a:t>i)\n</a:t>
            </a:r>
            <a:r>
              <a:rPr lang="en-US" dirty="0" smtClean="0"/>
              <a:t>", </a:t>
            </a:r>
            <a:r>
              <a:rPr lang="en-US" dirty="0" err="1" smtClean="0"/>
              <a:t>itemPtr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	*</a:t>
            </a:r>
            <a:r>
              <a:rPr lang="en-US" dirty="0" err="1" smtClean="0"/>
              <a:t>itemPtr</a:t>
            </a:r>
            <a:r>
              <a:rPr lang="en-US" dirty="0" smtClean="0"/>
              <a:t> = '</a:t>
            </a:r>
            <a:r>
              <a:rPr lang="en-US" dirty="0" err="1" smtClean="0"/>
              <a:t>x</a:t>
            </a:r>
            <a:r>
              <a:rPr lang="en-US" dirty="0" smtClean="0"/>
              <a:t>';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}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free(arrPtr</a:t>
            </a:r>
            <a:r>
              <a:rPr lang="en-US" dirty="0" smtClean="0"/>
              <a:t>);</a:t>
            </a:r>
          </a:p>
          <a:p>
            <a:pPr marL="91440">
              <a:spcBef>
                <a:spcPts val="200"/>
              </a:spcBef>
              <a:buNone/>
            </a:pPr>
            <a:endParaRPr lang="en-US" dirty="0" smtClean="0"/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	return 0;</a:t>
            </a:r>
          </a:p>
          <a:p>
            <a:pPr marL="91440">
              <a:spcBef>
                <a:spcPts val="200"/>
              </a:spcBef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95123"/>
          </a:xfrm>
        </p:spPr>
        <p:txBody>
          <a:bodyPr/>
          <a:lstStyle/>
          <a:p>
            <a:r>
              <a:rPr lang="en-US" dirty="0" smtClean="0"/>
              <a:t>Another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97" y="1421991"/>
            <a:ext cx="8034434" cy="5051961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void 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</a:t>
            </a:r>
            <a:r>
              <a:rPr lang="en-US" dirty="0" smtClean="0"/>
              <a:t> = NULL;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allocate(&amp;p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  *</a:t>
            </a:r>
            <a:r>
              <a:rPr lang="en-US" dirty="0" err="1" smtClean="0"/>
              <a:t>p</a:t>
            </a:r>
            <a:r>
              <a:rPr lang="en-US" dirty="0" smtClean="0"/>
              <a:t> = 42;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printf("The</a:t>
            </a:r>
            <a:r>
              <a:rPr lang="en-US" dirty="0" smtClean="0"/>
              <a:t> value it points to is %</a:t>
            </a:r>
            <a:r>
              <a:rPr lang="en-US" dirty="0" err="1" smtClean="0"/>
              <a:t>d</a:t>
            </a:r>
            <a:r>
              <a:rPr lang="en-US" dirty="0" smtClean="0"/>
              <a:t>",*</a:t>
            </a:r>
            <a:r>
              <a:rPr lang="en-US" dirty="0" err="1" smtClean="0"/>
              <a:t>p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free(p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void allocate(</a:t>
            </a:r>
            <a:r>
              <a:rPr lang="en-US" dirty="0" err="1" smtClean="0"/>
              <a:t>int</a:t>
            </a:r>
            <a:r>
              <a:rPr lang="en-US" dirty="0" smtClean="0"/>
              <a:t>** </a:t>
            </a:r>
            <a:r>
              <a:rPr lang="en-US" dirty="0" err="1" smtClean="0"/>
              <a:t>fred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smtClean="0"/>
              <a:t>*</a:t>
            </a:r>
            <a:r>
              <a:rPr lang="en-US" dirty="0" err="1" smtClean="0"/>
              <a:t>fred</a:t>
            </a:r>
            <a:r>
              <a:rPr lang="en-US" dirty="0" smtClean="0"/>
              <a:t> </a:t>
            </a:r>
            <a:r>
              <a:rPr lang="en-US" dirty="0" smtClean="0"/>
              <a:t>= (</a:t>
            </a:r>
            <a:r>
              <a:rPr lang="en-US" dirty="0" err="1" smtClean="0"/>
              <a:t>int</a:t>
            </a:r>
            <a:r>
              <a:rPr lang="en-US" dirty="0" smtClean="0"/>
              <a:t>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292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 to Pointers to Pointers to...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2" y="978674"/>
            <a:ext cx="8214744" cy="5495278"/>
          </a:xfrm>
        </p:spPr>
        <p:txBody>
          <a:bodyPr>
            <a:normAutofit/>
          </a:bodyPr>
          <a:lstStyle/>
          <a:p>
            <a:r>
              <a:rPr lang="en-US" dirty="0" smtClean="0"/>
              <a:t>Pointers can point to any data type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double, float, long, char, data structures, etc.</a:t>
            </a:r>
          </a:p>
          <a:p>
            <a:pPr lvl="1"/>
            <a:r>
              <a:rPr lang="en-US" dirty="0" smtClean="0"/>
              <a:t>They can also point to other pointers – why would you do this?</a:t>
            </a:r>
          </a:p>
          <a:p>
            <a:pPr lvl="1"/>
            <a:r>
              <a:rPr lang="en-US" dirty="0" smtClean="0"/>
              <a:t>When you do this you MUST be careful with the asterisk “*” and how/when it is used.  Nothing you’ve learned so far changes here but it gets a lot more complicated when dealing with double, triple pointers and paying attention to the asterisk and how it is used.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fred</a:t>
            </a:r>
            <a:r>
              <a:rPr lang="en-US" dirty="0" smtClean="0"/>
              <a:t>; 	&lt;-the asterisk is used to define the pointer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a=7;</a:t>
            </a:r>
            <a:br>
              <a:rPr lang="en-US" dirty="0" smtClean="0"/>
            </a:br>
            <a:r>
              <a:rPr lang="en-US" dirty="0" err="1" smtClean="0"/>
              <a:t>fred</a:t>
            </a:r>
            <a:r>
              <a:rPr lang="en-US" dirty="0" smtClean="0"/>
              <a:t> = &amp;a;	&lt;-an address is put into the pointer</a:t>
            </a:r>
            <a:br>
              <a:rPr lang="en-US" dirty="0" smtClean="0"/>
            </a:br>
            <a:r>
              <a:rPr lang="en-US" dirty="0" smtClean="0"/>
              <a:t>*</a:t>
            </a:r>
            <a:r>
              <a:rPr lang="en-US" dirty="0" err="1" smtClean="0"/>
              <a:t>fred</a:t>
            </a:r>
            <a:r>
              <a:rPr lang="en-US" dirty="0" smtClean="0"/>
              <a:t> = 7;		&lt;-we dereference the pointer and assign a </a:t>
            </a:r>
            <a:br>
              <a:rPr lang="en-US" dirty="0" smtClean="0"/>
            </a:br>
            <a:r>
              <a:rPr lang="en-US" dirty="0" smtClean="0"/>
              <a:t>			value to that location (where </a:t>
            </a:r>
            <a:r>
              <a:rPr lang="en-US" dirty="0" err="1" smtClean="0"/>
              <a:t>fred</a:t>
            </a:r>
            <a:r>
              <a:rPr lang="en-US" dirty="0" smtClean="0"/>
              <a:t> points)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190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3647"/>
            <a:ext cx="8407501" cy="38103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declaration of a pointer-to-pointer looks like this: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dpp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where the two asterisks indicate that two levels of pointers are involved.  To demonstrate the use of </a:t>
            </a:r>
            <a:r>
              <a:rPr lang="en-US" dirty="0" err="1" smtClean="0"/>
              <a:t>dpp</a:t>
            </a:r>
            <a:r>
              <a:rPr lang="en-US" dirty="0" smtClean="0"/>
              <a:t> we can declare some pointers for it to point to and some </a:t>
            </a:r>
            <a:r>
              <a:rPr lang="en-US" dirty="0" err="1" smtClean="0"/>
              <a:t>ints</a:t>
            </a:r>
            <a:r>
              <a:rPr lang="en-US" dirty="0" smtClean="0"/>
              <a:t> for those pointers to point to: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 = 8, </a:t>
            </a:r>
            <a:r>
              <a:rPr lang="en-US" dirty="0" err="1" smtClean="0"/>
              <a:t>b</a:t>
            </a:r>
            <a:r>
              <a:rPr lang="en-US" dirty="0" smtClean="0"/>
              <a:t> = 11; </a:t>
            </a:r>
            <a:r>
              <a:rPr lang="en-US" dirty="0" err="1" smtClean="0"/>
              <a:t>c</a:t>
            </a:r>
            <a:r>
              <a:rPr lang="en-US" dirty="0" smtClean="0"/>
              <a:t> = 6;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*dp1 = &amp;a, *dp2 = &amp;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Now we can set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dpp</a:t>
            </a:r>
            <a:r>
              <a:rPr lang="en-US" dirty="0" smtClean="0"/>
              <a:t> = &amp;dp1;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dpp</a:t>
            </a:r>
            <a:r>
              <a:rPr lang="en-US" dirty="0" smtClean="0"/>
              <a:t> points to dp1 which points to a. *</a:t>
            </a:r>
            <a:r>
              <a:rPr lang="en-US" dirty="0" err="1" smtClean="0"/>
              <a:t>dpp</a:t>
            </a:r>
            <a:r>
              <a:rPr lang="en-US" dirty="0" smtClean="0"/>
              <a:t> is dp1, and **</a:t>
            </a:r>
            <a:r>
              <a:rPr lang="en-US" dirty="0" err="1" smtClean="0"/>
              <a:t>dpp</a:t>
            </a:r>
            <a:r>
              <a:rPr lang="en-US" dirty="0" smtClean="0"/>
              <a:t> is a, or 8.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974097" y="4638211"/>
            <a:ext cx="3734762" cy="1834352"/>
            <a:chOff x="1974097" y="4638211"/>
            <a:chExt cx="3734762" cy="1834352"/>
          </a:xfrm>
        </p:grpSpPr>
        <p:sp>
          <p:nvSpPr>
            <p:cNvPr id="7" name="Rectangle 6"/>
            <p:cNvSpPr/>
            <p:nvPr/>
          </p:nvSpPr>
          <p:spPr>
            <a:xfrm>
              <a:off x="2678144" y="4645193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8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78144" y="6110212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78144" y="5369894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33205" y="5369894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6128" y="4645192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6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33205" y="4645193"/>
              <a:ext cx="372731" cy="3623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9755" y="4645192"/>
              <a:ext cx="53838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b="1" dirty="0" smtClean="0"/>
                <a:t>a: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94816" y="4638211"/>
              <a:ext cx="53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b: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7739" y="4645193"/>
              <a:ext cx="53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c: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4097" y="5362913"/>
              <a:ext cx="7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dp1: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3170" y="5362913"/>
              <a:ext cx="72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dp2: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4097" y="6103231"/>
              <a:ext cx="704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 smtClean="0"/>
                <a:t>dpp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  <p:cxnSp>
          <p:nvCxnSpPr>
            <p:cNvPr id="25" name="Curved Connector 24"/>
            <p:cNvCxnSpPr>
              <a:endCxn id="7" idx="2"/>
            </p:cNvCxnSpPr>
            <p:nvPr/>
          </p:nvCxnSpPr>
          <p:spPr>
            <a:xfrm rot="5400000" flipH="1" flipV="1">
              <a:off x="2552941" y="5319113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2554529" y="6043020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5400000" flipH="1" flipV="1">
              <a:off x="3927320" y="5318318"/>
              <a:ext cx="623138" cy="15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308</TotalTime>
  <Words>437</Words>
  <Application>Microsoft Macintosh PowerPoint</Application>
  <PresentationFormat>On-screen Show (4:3)</PresentationFormat>
  <Paragraphs>160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C Pointers</vt:lpstr>
      <vt:lpstr>C Pointers</vt:lpstr>
      <vt:lpstr>Pointer review</vt:lpstr>
      <vt:lpstr>Pointer review</vt:lpstr>
      <vt:lpstr>Pointer review</vt:lpstr>
      <vt:lpstr>Pointer review</vt:lpstr>
      <vt:lpstr>Another program</vt:lpstr>
      <vt:lpstr>Pointers to Pointers to Pointers to...</vt:lpstr>
      <vt:lpstr>Pointers</vt:lpstr>
      <vt:lpstr>More</vt:lpstr>
      <vt:lpstr>Another program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Data Types </dc:title>
  <dc:creator>Joe Guilliams</dc:creator>
  <cp:lastModifiedBy>Joe Guilliams</cp:lastModifiedBy>
  <cp:revision>11</cp:revision>
  <dcterms:created xsi:type="dcterms:W3CDTF">2013-01-30T16:15:48Z</dcterms:created>
  <dcterms:modified xsi:type="dcterms:W3CDTF">2015-02-09T18:47:09Z</dcterms:modified>
</cp:coreProperties>
</file>