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4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0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4/16/14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4/16/14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4/16/14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 Data Types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CS2050 – Algorithm and Design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5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244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Enumeration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4694" y="932071"/>
            <a:ext cx="8016658" cy="5541881"/>
          </a:xfrm>
        </p:spPr>
        <p:txBody>
          <a:bodyPr>
            <a:normAutofit lnSpcReduction="10000"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The values of an enumeration type are stored internally as integers.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When the compiler encounters a new enumeration type it ordinarily assigns consecutive integers to the enumeration constants starting with integer 0.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In the earlier example:</a:t>
            </a:r>
          </a:p>
          <a:p>
            <a:pPr marL="274320" lvl="1">
              <a:spcBef>
                <a:spcPts val="600"/>
              </a:spcBef>
              <a:buSzPct val="70000"/>
              <a:buNone/>
            </a:pPr>
            <a:r>
              <a:rPr lang="en-US" dirty="0" smtClean="0"/>
              <a:t>		</a:t>
            </a:r>
            <a:r>
              <a:rPr lang="en-US" sz="1600" dirty="0" err="1" smtClean="0"/>
              <a:t>typedef</a:t>
            </a:r>
            <a:r>
              <a:rPr lang="en-US" sz="1600" dirty="0" smtClean="0"/>
              <a:t> </a:t>
            </a:r>
            <a:r>
              <a:rPr lang="en-US" sz="1600" dirty="0" err="1" smtClean="0"/>
              <a:t>enum</a:t>
            </a:r>
            <a:r>
              <a:rPr lang="en-US" sz="1600" dirty="0" smtClean="0"/>
              <a:t> { North, East, South, West } </a:t>
            </a:r>
            <a:r>
              <a:rPr lang="en-US" sz="1600" dirty="0" err="1" smtClean="0"/>
              <a:t>directionT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the constants have the following values: North=0, East=1, South=2, West=3.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You can control the encoding used for enumeration types by writing an equal sign and an integer constant after any of the element names:</a:t>
            </a:r>
          </a:p>
          <a:p>
            <a:pPr marL="274320" lvl="1">
              <a:spcBef>
                <a:spcPts val="600"/>
              </a:spcBef>
              <a:buSzPct val="70000"/>
              <a:buNone/>
            </a:pPr>
            <a:r>
              <a:rPr lang="en-US" dirty="0" smtClean="0"/>
              <a:t>		</a:t>
            </a:r>
            <a:r>
              <a:rPr lang="en-US" sz="1514" dirty="0" err="1" smtClean="0"/>
              <a:t>typdef</a:t>
            </a:r>
            <a:r>
              <a:rPr lang="en-US" sz="1514" dirty="0" smtClean="0"/>
              <a:t> </a:t>
            </a:r>
            <a:r>
              <a:rPr lang="en-US" sz="1514" dirty="0" err="1" smtClean="0"/>
              <a:t>enum</a:t>
            </a:r>
            <a:r>
              <a:rPr lang="en-US" sz="1514" dirty="0" smtClean="0"/>
              <a:t> {</a:t>
            </a:r>
          </a:p>
          <a:p>
            <a:pPr marL="274320" lvl="1">
              <a:spcBef>
                <a:spcPts val="600"/>
              </a:spcBef>
              <a:buSzPct val="70000"/>
              <a:buNone/>
            </a:pPr>
            <a:r>
              <a:rPr lang="en-US" sz="1514" dirty="0" smtClean="0"/>
              <a:t>			Penny = 1,</a:t>
            </a:r>
          </a:p>
          <a:p>
            <a:pPr marL="274320" lvl="1">
              <a:spcBef>
                <a:spcPts val="600"/>
              </a:spcBef>
              <a:buSzPct val="70000"/>
              <a:buNone/>
            </a:pPr>
            <a:r>
              <a:rPr lang="en-US" sz="1514" dirty="0" smtClean="0"/>
              <a:t>			Nickel = 5,</a:t>
            </a:r>
          </a:p>
          <a:p>
            <a:pPr marL="274320" lvl="1">
              <a:spcBef>
                <a:spcPts val="600"/>
              </a:spcBef>
              <a:buSzPct val="70000"/>
              <a:buNone/>
            </a:pPr>
            <a:r>
              <a:rPr lang="en-US" sz="1514" dirty="0" smtClean="0"/>
              <a:t>			Dime = 10,</a:t>
            </a:r>
          </a:p>
          <a:p>
            <a:pPr marL="274320" lvl="1">
              <a:spcBef>
                <a:spcPts val="600"/>
              </a:spcBef>
              <a:buSzPct val="70000"/>
              <a:buNone/>
            </a:pPr>
            <a:r>
              <a:rPr lang="en-US" sz="1514" dirty="0" smtClean="0"/>
              <a:t>			Quarter = 25</a:t>
            </a:r>
          </a:p>
          <a:p>
            <a:pPr marL="274320" lvl="1">
              <a:spcBef>
                <a:spcPts val="600"/>
              </a:spcBef>
              <a:buSzPct val="70000"/>
              <a:buNone/>
            </a:pPr>
            <a:r>
              <a:rPr lang="en-US" sz="1514" dirty="0" smtClean="0"/>
              <a:t>			} </a:t>
            </a:r>
            <a:r>
              <a:rPr lang="en-US" sz="1514" dirty="0" err="1" smtClean="0"/>
              <a:t>coinT</a:t>
            </a:r>
            <a:r>
              <a:rPr lang="en-US" sz="1514" dirty="0" smtClean="0"/>
              <a:t>;</a:t>
            </a:r>
          </a:p>
          <a:p>
            <a:pPr marL="274320" lvl="1">
              <a:spcBef>
                <a:spcPts val="600"/>
              </a:spcBef>
              <a:buSzPct val="7000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2032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244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Enumeration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4693" y="699053"/>
            <a:ext cx="8259105" cy="5982924"/>
          </a:xfrm>
        </p:spPr>
        <p:txBody>
          <a:bodyPr>
            <a:normAutofit fontScale="92500" lnSpcReduction="20000"/>
          </a:bodyPr>
          <a:lstStyle/>
          <a:p>
            <a:pPr marL="548640" lvl="2">
              <a:spcBef>
                <a:spcPts val="600"/>
              </a:spcBef>
              <a:buSzPct val="70000"/>
            </a:pPr>
            <a:r>
              <a:rPr lang="en-US" sz="2054" dirty="0" smtClean="0"/>
              <a:t>You know what enumeration types are, how to define them, how they are viewed by the compiler but what can they  be used for?</a:t>
            </a:r>
            <a:r>
              <a:rPr lang="en-US" sz="1214" dirty="0" smtClean="0"/>
              <a:t/>
            </a:r>
            <a:br>
              <a:rPr lang="en-US" sz="1214" dirty="0" smtClean="0"/>
            </a:br>
            <a:endParaRPr lang="en-US" sz="1214" dirty="0" smtClean="0"/>
          </a:p>
          <a:p>
            <a:pPr marL="548640" lvl="2">
              <a:spcBef>
                <a:spcPts val="600"/>
              </a:spcBef>
              <a:buSzPct val="70000"/>
            </a:pPr>
            <a:r>
              <a:rPr lang="en-US" sz="2114" dirty="0" smtClean="0"/>
              <a:t>Example 1:</a:t>
            </a:r>
          </a:p>
          <a:p>
            <a:pPr marL="274320" lvl="1">
              <a:spcBef>
                <a:spcPts val="600"/>
              </a:spcBef>
              <a:buSzPct val="70000"/>
              <a:buNone/>
            </a:pPr>
            <a:r>
              <a:rPr lang="en-US" sz="1814" dirty="0" smtClean="0"/>
              <a:t/>
            </a:r>
            <a:br>
              <a:rPr lang="en-US" sz="1814" dirty="0" smtClean="0"/>
            </a:br>
            <a:r>
              <a:rPr lang="en-US" sz="1814" dirty="0" smtClean="0"/>
              <a:t>	</a:t>
            </a:r>
            <a:r>
              <a:rPr lang="en-US" sz="1814" dirty="0" err="1" smtClean="0"/>
              <a:t>typedef</a:t>
            </a:r>
            <a:r>
              <a:rPr lang="en-US" sz="1814" dirty="0" smtClean="0"/>
              <a:t> </a:t>
            </a:r>
            <a:r>
              <a:rPr lang="en-US" sz="1814" dirty="0" err="1" smtClean="0"/>
              <a:t>enum</a:t>
            </a:r>
            <a:r>
              <a:rPr lang="en-US" sz="1814" dirty="0" smtClean="0"/>
              <a:t> { North, East, South, West } </a:t>
            </a:r>
            <a:r>
              <a:rPr lang="en-US" sz="1814" dirty="0" err="1" smtClean="0"/>
              <a:t>directionT</a:t>
            </a:r>
            <a:r>
              <a:rPr lang="en-US" sz="1814" dirty="0" smtClean="0"/>
              <a:t>;</a:t>
            </a:r>
            <a:br>
              <a:rPr lang="en-US" sz="1814" dirty="0" smtClean="0"/>
            </a:br>
            <a:r>
              <a:rPr lang="en-US" sz="1814" dirty="0" smtClean="0"/>
              <a:t/>
            </a:r>
            <a:br>
              <a:rPr lang="en-US" sz="1814" dirty="0" smtClean="0"/>
            </a:br>
            <a:r>
              <a:rPr lang="en-US" sz="1814" dirty="0" smtClean="0"/>
              <a:t>	</a:t>
            </a:r>
            <a:r>
              <a:rPr lang="en-US" sz="1814" dirty="0" err="1" smtClean="0"/>
              <a:t>directionT</a:t>
            </a:r>
            <a:r>
              <a:rPr lang="en-US" sz="1814" dirty="0" smtClean="0"/>
              <a:t> </a:t>
            </a:r>
            <a:r>
              <a:rPr lang="en-US" sz="1814" dirty="0" err="1" smtClean="0"/>
              <a:t>RightFrom(directionT</a:t>
            </a:r>
            <a:r>
              <a:rPr lang="en-US" sz="1814" dirty="0" smtClean="0"/>
              <a:t> dir)</a:t>
            </a:r>
            <a:br>
              <a:rPr lang="en-US" sz="1814" dirty="0" smtClean="0"/>
            </a:br>
            <a:r>
              <a:rPr lang="en-US" sz="1814" dirty="0" smtClean="0"/>
              <a:t>	{</a:t>
            </a:r>
            <a:br>
              <a:rPr lang="en-US" sz="1814" dirty="0" smtClean="0"/>
            </a:br>
            <a:r>
              <a:rPr lang="en-US" sz="1814" dirty="0" smtClean="0"/>
              <a:t>		return ( ( dir + 1 ) % 4 );</a:t>
            </a:r>
          </a:p>
          <a:p>
            <a:pPr marL="274320" lvl="1">
              <a:spcBef>
                <a:spcPts val="600"/>
              </a:spcBef>
              <a:buSzPct val="70000"/>
              <a:buNone/>
            </a:pPr>
            <a:r>
              <a:rPr lang="en-US" sz="1814" dirty="0" smtClean="0"/>
              <a:t>		}</a:t>
            </a:r>
            <a:r>
              <a:rPr lang="en-US" sz="1214" dirty="0" smtClean="0"/>
              <a:t/>
            </a:r>
            <a:br>
              <a:rPr lang="en-US" sz="1214" dirty="0" smtClean="0"/>
            </a:br>
            <a:endParaRPr lang="en-US" sz="1214" dirty="0" smtClean="0"/>
          </a:p>
          <a:p>
            <a:pPr marL="548640" lvl="2">
              <a:spcBef>
                <a:spcPts val="600"/>
              </a:spcBef>
              <a:buSzPct val="70000"/>
            </a:pPr>
            <a:r>
              <a:rPr lang="en-US" sz="2114" dirty="0" smtClean="0"/>
              <a:t>Example 2:</a:t>
            </a:r>
          </a:p>
          <a:p>
            <a:pPr marL="548640" lvl="2">
              <a:spcBef>
                <a:spcPts val="600"/>
              </a:spcBef>
              <a:buSzPct val="70000"/>
              <a:buNone/>
            </a:pPr>
            <a:r>
              <a:rPr lang="en-US" sz="2114" dirty="0" smtClean="0"/>
              <a:t>			string </a:t>
            </a:r>
            <a:r>
              <a:rPr lang="en-US" sz="2114" dirty="0" err="1" smtClean="0"/>
              <a:t>DirectionName</a:t>
            </a:r>
            <a:r>
              <a:rPr lang="en-US" sz="2114" dirty="0" smtClean="0"/>
              <a:t> (</a:t>
            </a:r>
            <a:r>
              <a:rPr lang="en-US" sz="2114" dirty="0" err="1" smtClean="0"/>
              <a:t>directionT</a:t>
            </a:r>
            <a:r>
              <a:rPr lang="en-US" sz="2114" dirty="0" smtClean="0"/>
              <a:t> dir)</a:t>
            </a:r>
            <a:br>
              <a:rPr lang="en-US" sz="2114" dirty="0" smtClean="0"/>
            </a:br>
            <a:r>
              <a:rPr lang="en-US" sz="2114" dirty="0" smtClean="0"/>
              <a:t>	{</a:t>
            </a:r>
          </a:p>
          <a:p>
            <a:pPr marL="548640" lvl="2">
              <a:spcBef>
                <a:spcPts val="600"/>
              </a:spcBef>
              <a:buSzPct val="70000"/>
              <a:buNone/>
            </a:pPr>
            <a:r>
              <a:rPr lang="en-US" sz="2114" dirty="0" smtClean="0"/>
              <a:t>			switch (dir)   {</a:t>
            </a:r>
            <a:br>
              <a:rPr lang="en-US" sz="2114" dirty="0" smtClean="0"/>
            </a:br>
            <a:r>
              <a:rPr lang="en-US" sz="2114" dirty="0" smtClean="0"/>
              <a:t>			case North: return (“North”);</a:t>
            </a:r>
          </a:p>
          <a:p>
            <a:pPr marL="548640" lvl="2">
              <a:spcBef>
                <a:spcPts val="600"/>
              </a:spcBef>
              <a:buSzPct val="70000"/>
              <a:buNone/>
            </a:pPr>
            <a:r>
              <a:rPr lang="en-US" sz="2114" dirty="0" smtClean="0"/>
              <a:t>				case East:   return (“East”);</a:t>
            </a:r>
          </a:p>
          <a:p>
            <a:pPr marL="548640" lvl="2">
              <a:spcBef>
                <a:spcPts val="600"/>
              </a:spcBef>
              <a:buSzPct val="70000"/>
              <a:buNone/>
            </a:pPr>
            <a:r>
              <a:rPr lang="en-US" sz="2114" dirty="0" smtClean="0"/>
              <a:t>				case West:   return (“West”);</a:t>
            </a:r>
          </a:p>
          <a:p>
            <a:pPr marL="548640" lvl="2">
              <a:spcBef>
                <a:spcPts val="600"/>
              </a:spcBef>
              <a:buSzPct val="70000"/>
              <a:buNone/>
            </a:pPr>
            <a:r>
              <a:rPr lang="en-US" sz="2114" dirty="0" smtClean="0"/>
              <a:t>				case South:  return (“South”);</a:t>
            </a:r>
          </a:p>
          <a:p>
            <a:pPr marL="548640" lvl="2">
              <a:spcBef>
                <a:spcPts val="600"/>
              </a:spcBef>
              <a:buSzPct val="70000"/>
              <a:buNone/>
            </a:pPr>
            <a:r>
              <a:rPr lang="en-US" sz="2114" dirty="0" smtClean="0"/>
              <a:t>				default:        return (“Illegal direction value”);</a:t>
            </a:r>
            <a:br>
              <a:rPr lang="en-US" sz="2114" dirty="0" smtClean="0"/>
            </a:br>
            <a:r>
              <a:rPr lang="en-US" sz="2114" dirty="0" smtClean="0"/>
              <a:t>	}</a:t>
            </a:r>
          </a:p>
          <a:p>
            <a:pPr marL="274320" lvl="1">
              <a:spcBef>
                <a:spcPts val="600"/>
              </a:spcBef>
              <a:buSzPct val="70000"/>
              <a:buNone/>
            </a:pPr>
            <a:endParaRPr lang="en-US" sz="1814" dirty="0" smtClean="0"/>
          </a:p>
          <a:p>
            <a:pPr marL="274320" lvl="1">
              <a:spcBef>
                <a:spcPts val="600"/>
              </a:spcBef>
              <a:buSzPct val="7000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064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Data Types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discussed “primitive” data types in CS1050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short, long, double, float, char, etc.</a:t>
            </a:r>
          </a:p>
          <a:p>
            <a:r>
              <a:rPr lang="en-US" dirty="0" smtClean="0"/>
              <a:t>This is a review of all the data types in C to assure you know</a:t>
            </a:r>
          </a:p>
          <a:p>
            <a:pPr lvl="1"/>
            <a:r>
              <a:rPr lang="en-US" dirty="0" smtClean="0"/>
              <a:t>all of them</a:t>
            </a:r>
          </a:p>
          <a:p>
            <a:pPr lvl="1"/>
            <a:r>
              <a:rPr lang="en-US" dirty="0" smtClean="0"/>
              <a:t>how/when to use them </a:t>
            </a:r>
          </a:p>
          <a:p>
            <a:pPr lvl="1"/>
            <a:r>
              <a:rPr lang="en-US" dirty="0" smtClean="0"/>
              <a:t>which ones are “atomic” or “primitive”</a:t>
            </a:r>
          </a:p>
          <a:p>
            <a:pPr lvl="1"/>
            <a:r>
              <a:rPr lang="en-US" dirty="0" smtClean="0"/>
              <a:t>which ones are advanced and created by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12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8948"/>
            <a:ext cx="7467600" cy="784051"/>
          </a:xfrm>
        </p:spPr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2999"/>
            <a:ext cx="7811916" cy="5330953"/>
          </a:xfrm>
        </p:spPr>
        <p:txBody>
          <a:bodyPr>
            <a:normAutofit/>
          </a:bodyPr>
          <a:lstStyle/>
          <a:p>
            <a:r>
              <a:rPr lang="en-US" dirty="0" smtClean="0"/>
              <a:t>C requires all variables to be declared to constrain their contents to values of a particular data type</a:t>
            </a:r>
          </a:p>
          <a:p>
            <a:r>
              <a:rPr lang="en-US" dirty="0" smtClean="0"/>
              <a:t>A “data type” has two properties</a:t>
            </a:r>
          </a:p>
          <a:p>
            <a:pPr lvl="1"/>
            <a:r>
              <a:rPr lang="en-US" dirty="0" smtClean="0"/>
              <a:t>Domain – the set of values that belong to that type.  e.g. </a:t>
            </a:r>
            <a:r>
              <a:rPr lang="en-US" sz="2400" b="1" dirty="0" err="1" smtClean="0"/>
              <a:t>int</a:t>
            </a:r>
            <a:r>
              <a:rPr lang="en-US" dirty="0" smtClean="0"/>
              <a:t> includes all integers (. . . , -2, -1, 0, 1, 2, . . . ) and up to the limits established by the machine</a:t>
            </a:r>
          </a:p>
          <a:p>
            <a:pPr lvl="1"/>
            <a:r>
              <a:rPr lang="en-US" dirty="0" smtClean="0"/>
              <a:t>Set of Operations – the behavior of that type e.g. standard operations for </a:t>
            </a:r>
            <a:r>
              <a:rPr lang="en-US" sz="2400" b="1" dirty="0" err="1" smtClean="0"/>
              <a:t>int</a:t>
            </a:r>
            <a:r>
              <a:rPr lang="en-US" dirty="0" smtClean="0"/>
              <a:t> would be “addition” or “multiplication”.  Other data types have a different domain and set of operations.</a:t>
            </a:r>
          </a:p>
          <a:p>
            <a:r>
              <a:rPr lang="en-US" dirty="0" smtClean="0"/>
              <a:t>As we learned in CS1050 – much of the power of programming in C comes from the fact that you can define your own custom new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19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Data Types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ANSI  C has several fundamental types that are defined as a part of the language.  These are “atomic” or “primitive” data types and are grouped into 4 categories:</a:t>
            </a:r>
          </a:p>
          <a:p>
            <a:pPr lvl="1"/>
            <a:r>
              <a:rPr lang="en-US" dirty="0" smtClean="0"/>
              <a:t>Integer (short, </a:t>
            </a:r>
            <a:r>
              <a:rPr lang="en-US" dirty="0" err="1" smtClean="0"/>
              <a:t>int</a:t>
            </a:r>
            <a:r>
              <a:rPr lang="en-US" dirty="0" smtClean="0"/>
              <a:t>, long)</a:t>
            </a:r>
          </a:p>
          <a:p>
            <a:pPr lvl="1"/>
            <a:r>
              <a:rPr lang="en-US" dirty="0" smtClean="0"/>
              <a:t>Floating-point (float, double, long double)</a:t>
            </a:r>
          </a:p>
          <a:p>
            <a:pPr lvl="1"/>
            <a:r>
              <a:rPr lang="en-US" dirty="0" smtClean="0"/>
              <a:t>Text (char, string – groups of characters)</a:t>
            </a:r>
          </a:p>
          <a:p>
            <a:pPr lvl="1"/>
            <a:r>
              <a:rPr lang="en-US" dirty="0" smtClean="0"/>
              <a:t>Boolean – (</a:t>
            </a:r>
            <a:r>
              <a:rPr lang="en-US" dirty="0" err="1" smtClean="0"/>
              <a:t>bool</a:t>
            </a:r>
            <a:r>
              <a:rPr lang="en-US" dirty="0" smtClean="0"/>
              <a:t> – TRUE or FALSE)</a:t>
            </a:r>
          </a:p>
          <a:p>
            <a:r>
              <a:rPr lang="en-US" dirty="0" smtClean="0"/>
              <a:t>Most are size dependent and can only contain values up to a certain range.  This WILL vary by system so be careful!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8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– Treating a variable as a different “type”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compiler will automatically change one type of data into another if it makes sense.</a:t>
            </a:r>
          </a:p>
          <a:p>
            <a:r>
              <a:rPr lang="en-US" dirty="0" smtClean="0"/>
              <a:t>Example 1:  Consider the code:</a:t>
            </a:r>
          </a:p>
          <a:p>
            <a:pPr lvl="1"/>
            <a:r>
              <a:rPr lang="en-US" dirty="0" smtClean="0"/>
              <a:t>float a = 5.25;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smtClean="0"/>
              <a:t> = (</a:t>
            </a:r>
            <a:r>
              <a:rPr lang="en-US" dirty="0" err="1" smtClean="0"/>
              <a:t>int)a</a:t>
            </a:r>
            <a:r>
              <a:rPr lang="en-US" dirty="0" smtClean="0"/>
              <a:t>;  </a:t>
            </a:r>
          </a:p>
          <a:p>
            <a:pPr lvl="1"/>
            <a:r>
              <a:rPr lang="en-US" dirty="0" smtClean="0"/>
              <a:t>/*Explicit casting from float to int. The value of </a:t>
            </a:r>
            <a:r>
              <a:rPr lang="en-US" dirty="0" err="1" smtClean="0"/>
              <a:t>b</a:t>
            </a:r>
            <a:r>
              <a:rPr lang="en-US" dirty="0" smtClean="0"/>
              <a:t> here is 5*/</a:t>
            </a:r>
          </a:p>
          <a:p>
            <a:r>
              <a:rPr lang="en-US" dirty="0" smtClean="0"/>
              <a:t>Example 2:  Consider the code:</a:t>
            </a:r>
          </a:p>
          <a:p>
            <a:pPr lvl="1"/>
            <a:r>
              <a:rPr lang="en-US" dirty="0" smtClean="0"/>
              <a:t>char </a:t>
            </a:r>
            <a:r>
              <a:rPr lang="en-US" dirty="0" err="1" smtClean="0"/>
              <a:t>c</a:t>
            </a:r>
            <a:r>
              <a:rPr lang="en-US" dirty="0" smtClean="0"/>
              <a:t> = ’A’;   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= (</a:t>
            </a:r>
            <a:r>
              <a:rPr lang="en-US" dirty="0" err="1" smtClean="0"/>
              <a:t>int)c</a:t>
            </a:r>
            <a:r>
              <a:rPr lang="en-US" dirty="0" smtClean="0"/>
              <a:t>;  </a:t>
            </a:r>
          </a:p>
          <a:p>
            <a:pPr lvl="1"/>
            <a:r>
              <a:rPr lang="en-US" dirty="0" smtClean="0"/>
              <a:t>/*Explicit casting from char to int. The value of </a:t>
            </a:r>
            <a:r>
              <a:rPr lang="en-US" dirty="0" err="1" smtClean="0"/>
              <a:t>x</a:t>
            </a:r>
            <a:r>
              <a:rPr lang="en-US" dirty="0" smtClean="0"/>
              <a:t> here is 65: the ASCII code of ‘A’*/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94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46987"/>
          </a:xfrm>
        </p:spPr>
        <p:txBody>
          <a:bodyPr>
            <a:noAutofit/>
          </a:bodyPr>
          <a:lstStyle/>
          <a:p>
            <a:r>
              <a:rPr lang="en-US" sz="2800" dirty="0" smtClean="0"/>
              <a:t>Casting – Treating a variable as a different “type”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4683" y="1021625"/>
            <a:ext cx="8172482" cy="56327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Example 3: Consider the code:</a:t>
            </a:r>
          </a:p>
          <a:p>
            <a:pPr lvl="1"/>
            <a:r>
              <a:rPr lang="en-US" dirty="0" smtClean="0"/>
              <a:t>char </a:t>
            </a:r>
            <a:r>
              <a:rPr lang="en-US" dirty="0" err="1" smtClean="0"/>
              <a:t>c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for(c</a:t>
            </a:r>
            <a:r>
              <a:rPr lang="en-US" dirty="0" smtClean="0"/>
              <a:t>=97; </a:t>
            </a:r>
            <a:r>
              <a:rPr lang="en-US" dirty="0" err="1" smtClean="0"/>
              <a:t>c</a:t>
            </a:r>
            <a:r>
              <a:rPr lang="en-US" dirty="0" smtClean="0"/>
              <a:t>&lt;=122; </a:t>
            </a:r>
            <a:r>
              <a:rPr lang="en-US" dirty="0" err="1" smtClean="0"/>
              <a:t>c</a:t>
            </a:r>
            <a:r>
              <a:rPr lang="en-US" dirty="0" smtClean="0"/>
              <a:t>++)            </a:t>
            </a:r>
          </a:p>
          <a:p>
            <a:pPr lvl="1"/>
            <a:r>
              <a:rPr lang="en-US" dirty="0" err="1" smtClean="0"/>
              <a:t>printf(“%c</a:t>
            </a:r>
            <a:r>
              <a:rPr lang="en-US" dirty="0" smtClean="0"/>
              <a:t>  ”, </a:t>
            </a:r>
            <a:r>
              <a:rPr lang="en-US" dirty="0" err="1" smtClean="0"/>
              <a:t>c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This code </a:t>
            </a:r>
            <a:r>
              <a:rPr lang="en-US" dirty="0" err="1" smtClean="0"/>
              <a:t>prints:a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dirty="0" smtClean="0"/>
              <a:t> </a:t>
            </a:r>
            <a:r>
              <a:rPr lang="en-US" dirty="0" err="1" smtClean="0"/>
              <a:t>d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f</a:t>
            </a:r>
            <a:r>
              <a:rPr lang="en-US" dirty="0" smtClean="0"/>
              <a:t> </a:t>
            </a:r>
            <a:r>
              <a:rPr lang="en-US" dirty="0" err="1" smtClean="0"/>
              <a:t>g</a:t>
            </a:r>
            <a:r>
              <a:rPr lang="en-US" dirty="0" smtClean="0"/>
              <a:t> </a:t>
            </a:r>
            <a:r>
              <a:rPr lang="en-US" dirty="0" err="1" smtClean="0"/>
              <a:t>h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j</a:t>
            </a:r>
            <a:r>
              <a:rPr lang="en-US" dirty="0" smtClean="0"/>
              <a:t> </a:t>
            </a:r>
            <a:r>
              <a:rPr lang="en-US" dirty="0" err="1" smtClean="0"/>
              <a:t>k</a:t>
            </a:r>
            <a:r>
              <a:rPr lang="en-US" dirty="0" smtClean="0"/>
              <a:t> </a:t>
            </a:r>
            <a:r>
              <a:rPr lang="en-US" dirty="0" err="1" smtClean="0"/>
              <a:t>l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dirty="0" smtClean="0"/>
              <a:t> </a:t>
            </a:r>
            <a:r>
              <a:rPr lang="en-US" dirty="0" err="1" smtClean="0"/>
              <a:t>q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u</a:t>
            </a:r>
            <a:r>
              <a:rPr lang="en-US" dirty="0" smtClean="0"/>
              <a:t> </a:t>
            </a:r>
            <a:r>
              <a:rPr lang="en-US" dirty="0" err="1" smtClean="0"/>
              <a:t>v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z</a:t>
            </a:r>
            <a:r>
              <a:rPr lang="en-US" dirty="0" smtClean="0"/>
              <a:t> since 97 is the ASCII code of ‘a’, 98 is the ASCII code of ‘</a:t>
            </a:r>
            <a:r>
              <a:rPr lang="en-US" dirty="0" err="1" smtClean="0"/>
              <a:t>b</a:t>
            </a:r>
            <a:r>
              <a:rPr lang="en-US" dirty="0" smtClean="0"/>
              <a:t>’… and 122 is the ASCII code of ‘</a:t>
            </a:r>
            <a:r>
              <a:rPr lang="en-US" dirty="0" err="1" smtClean="0"/>
              <a:t>z</a:t>
            </a:r>
            <a:r>
              <a:rPr lang="en-US" dirty="0" smtClean="0"/>
              <a:t>’.</a:t>
            </a:r>
          </a:p>
          <a:p>
            <a:r>
              <a:rPr lang="en-US" dirty="0" smtClean="0"/>
              <a:t>The following code is equivalent to the previous one:</a:t>
            </a:r>
          </a:p>
          <a:p>
            <a:pPr lvl="1"/>
            <a:r>
              <a:rPr lang="en-US" dirty="0" smtClean="0"/>
              <a:t>char </a:t>
            </a:r>
            <a:r>
              <a:rPr lang="en-US" dirty="0" err="1" smtClean="0"/>
              <a:t>c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for(c</a:t>
            </a:r>
            <a:r>
              <a:rPr lang="en-US" dirty="0" smtClean="0"/>
              <a:t>=’a’; </a:t>
            </a:r>
            <a:r>
              <a:rPr lang="en-US" dirty="0" err="1" smtClean="0"/>
              <a:t>c</a:t>
            </a:r>
            <a:r>
              <a:rPr lang="en-US" dirty="0" smtClean="0"/>
              <a:t>&lt;=’</a:t>
            </a:r>
            <a:r>
              <a:rPr lang="en-US" dirty="0" err="1" smtClean="0"/>
              <a:t>z</a:t>
            </a:r>
            <a:r>
              <a:rPr lang="en-US" dirty="0" smtClean="0"/>
              <a:t>’; </a:t>
            </a:r>
            <a:r>
              <a:rPr lang="en-US" dirty="0" err="1" smtClean="0"/>
              <a:t>c</a:t>
            </a:r>
            <a:r>
              <a:rPr lang="en-US" dirty="0" smtClean="0"/>
              <a:t>++)            </a:t>
            </a:r>
          </a:p>
          <a:p>
            <a:pPr lvl="1"/>
            <a:r>
              <a:rPr lang="en-US" dirty="0" err="1" smtClean="0"/>
              <a:t>printf(“%c</a:t>
            </a:r>
            <a:r>
              <a:rPr lang="en-US" dirty="0" smtClean="0"/>
              <a:t>  ”, </a:t>
            </a:r>
            <a:r>
              <a:rPr lang="en-US" dirty="0" err="1" smtClean="0"/>
              <a:t>c</a:t>
            </a:r>
            <a:r>
              <a:rPr lang="en-US" dirty="0" smtClean="0"/>
              <a:t>);</a:t>
            </a:r>
          </a:p>
          <a:p>
            <a:r>
              <a:rPr lang="en-US" dirty="0" smtClean="0"/>
              <a:t>Another equivalent code: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for(x</a:t>
            </a:r>
            <a:r>
              <a:rPr lang="en-US" dirty="0" smtClean="0"/>
              <a:t>=97; </a:t>
            </a:r>
            <a:r>
              <a:rPr lang="en-US" dirty="0" err="1" smtClean="0"/>
              <a:t>x</a:t>
            </a:r>
            <a:r>
              <a:rPr lang="en-US" dirty="0" smtClean="0"/>
              <a:t>&lt;=122; </a:t>
            </a:r>
            <a:r>
              <a:rPr lang="en-US" dirty="0" err="1" smtClean="0"/>
              <a:t>x</a:t>
            </a:r>
            <a:r>
              <a:rPr lang="en-US" dirty="0" smtClean="0"/>
              <a:t>++)            </a:t>
            </a:r>
          </a:p>
          <a:p>
            <a:pPr lvl="1"/>
            <a:r>
              <a:rPr lang="en-US" dirty="0" err="1" smtClean="0"/>
              <a:t>printf(“%c</a:t>
            </a:r>
            <a:r>
              <a:rPr lang="en-US" dirty="0" smtClean="0"/>
              <a:t>  ”, (</a:t>
            </a:r>
            <a:r>
              <a:rPr lang="en-US" dirty="0" err="1" smtClean="0"/>
              <a:t>char)x</a:t>
            </a:r>
            <a:r>
              <a:rPr lang="en-US" dirty="0" smtClean="0"/>
              <a:t>);                       </a:t>
            </a:r>
          </a:p>
          <a:p>
            <a:pPr lvl="1"/>
            <a:r>
              <a:rPr lang="en-US" dirty="0" smtClean="0"/>
              <a:t>/*Explicit casting from </a:t>
            </a:r>
            <a:r>
              <a:rPr lang="en-US" dirty="0" err="1" smtClean="0"/>
              <a:t>int</a:t>
            </a:r>
            <a:r>
              <a:rPr lang="en-US" dirty="0" smtClean="0"/>
              <a:t> to char*/</a:t>
            </a:r>
          </a:p>
          <a:p>
            <a:r>
              <a:rPr lang="en-US" dirty="0" smtClean="0"/>
              <a:t>A last equivalent code:</a:t>
            </a:r>
          </a:p>
          <a:p>
            <a:pPr lvl="1"/>
            <a:r>
              <a:rPr lang="en-US" dirty="0" err="1" smtClean="0"/>
              <a:t>for(x</a:t>
            </a:r>
            <a:r>
              <a:rPr lang="en-US" dirty="0" smtClean="0"/>
              <a:t>=97; </a:t>
            </a:r>
            <a:r>
              <a:rPr lang="en-US" dirty="0" err="1" smtClean="0"/>
              <a:t>x</a:t>
            </a:r>
            <a:r>
              <a:rPr lang="en-US" dirty="0" smtClean="0"/>
              <a:t>&lt;=122; </a:t>
            </a:r>
            <a:r>
              <a:rPr lang="en-US" dirty="0" err="1" smtClean="0"/>
              <a:t>x</a:t>
            </a:r>
            <a:r>
              <a:rPr lang="en-US" dirty="0" smtClean="0"/>
              <a:t>++)            </a:t>
            </a:r>
          </a:p>
          <a:p>
            <a:pPr lvl="1"/>
            <a:r>
              <a:rPr lang="en-US" dirty="0" err="1" smtClean="0"/>
              <a:t>printf(“%c</a:t>
            </a:r>
            <a:r>
              <a:rPr lang="en-US" dirty="0" smtClean="0"/>
              <a:t>  ”, </a:t>
            </a:r>
            <a:r>
              <a:rPr lang="en-US" dirty="0" err="1" smtClean="0"/>
              <a:t>x</a:t>
            </a:r>
            <a:r>
              <a:rPr lang="en-US" dirty="0" smtClean="0"/>
              <a:t>);                     </a:t>
            </a:r>
          </a:p>
          <a:p>
            <a:pPr lvl="1"/>
            <a:r>
              <a:rPr lang="en-US" dirty="0" smtClean="0"/>
              <a:t>/*Implicit casting from </a:t>
            </a:r>
            <a:r>
              <a:rPr lang="en-US" dirty="0" err="1" smtClean="0"/>
              <a:t>int</a:t>
            </a:r>
            <a:r>
              <a:rPr lang="en-US" dirty="0" smtClean="0"/>
              <a:t> to char thanks to %</a:t>
            </a:r>
            <a:r>
              <a:rPr lang="en-US" dirty="0" err="1" smtClean="0"/>
              <a:t>c</a:t>
            </a:r>
            <a:r>
              <a:rPr lang="en-US" dirty="0" smtClean="0"/>
              <a:t>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15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9900"/>
            <a:ext cx="8470900" cy="551725"/>
          </a:xfrm>
        </p:spPr>
        <p:txBody>
          <a:bodyPr>
            <a:noAutofit/>
          </a:bodyPr>
          <a:lstStyle/>
          <a:p>
            <a:r>
              <a:rPr lang="en-US" sz="2800" dirty="0" smtClean="0"/>
              <a:t>Casting – Treating a variable as a different “type”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4683" y="1021625"/>
            <a:ext cx="8172482" cy="56327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Example 4: Consider the following code: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=7, </a:t>
            </a:r>
            <a:r>
              <a:rPr lang="en-US" dirty="0" err="1" smtClean="0"/>
              <a:t>y</a:t>
            </a:r>
            <a:r>
              <a:rPr lang="en-US" dirty="0" smtClean="0"/>
              <a:t>=5 ;</a:t>
            </a:r>
          </a:p>
          <a:p>
            <a:pPr lvl="1"/>
            <a:r>
              <a:rPr lang="en-US" dirty="0" smtClean="0"/>
              <a:t>float </a:t>
            </a:r>
            <a:r>
              <a:rPr lang="en-US" dirty="0" err="1" smtClean="0"/>
              <a:t>z</a:t>
            </a:r>
            <a:r>
              <a:rPr lang="en-US" dirty="0" smtClean="0"/>
              <a:t>; </a:t>
            </a:r>
          </a:p>
          <a:p>
            <a:pPr lvl="1"/>
            <a:r>
              <a:rPr lang="en-US" dirty="0" err="1" smtClean="0"/>
              <a:t>z</a:t>
            </a:r>
            <a:r>
              <a:rPr lang="en-US" dirty="0" smtClean="0"/>
              <a:t>=</a:t>
            </a:r>
            <a:r>
              <a:rPr lang="en-US" dirty="0" err="1" smtClean="0"/>
              <a:t>x/y</a:t>
            </a:r>
            <a:r>
              <a:rPr lang="en-US" dirty="0" smtClean="0"/>
              <a:t>; </a:t>
            </a:r>
          </a:p>
          <a:p>
            <a:pPr lvl="1"/>
            <a:r>
              <a:rPr lang="en-US" dirty="0" smtClean="0"/>
              <a:t>/*Here the value of </a:t>
            </a:r>
            <a:r>
              <a:rPr lang="en-US" dirty="0" err="1" smtClean="0"/>
              <a:t>z</a:t>
            </a:r>
            <a:r>
              <a:rPr lang="en-US" dirty="0" smtClean="0"/>
              <a:t> is 1*/</a:t>
            </a:r>
          </a:p>
          <a:p>
            <a:r>
              <a:rPr lang="en-US" dirty="0" smtClean="0"/>
              <a:t>If we want to get the exact value of 7/5 then we need explicit casting from </a:t>
            </a:r>
            <a:r>
              <a:rPr lang="en-US" dirty="0" err="1" smtClean="0"/>
              <a:t>int</a:t>
            </a:r>
            <a:r>
              <a:rPr lang="en-US" dirty="0" smtClean="0"/>
              <a:t> to float: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=7, </a:t>
            </a:r>
            <a:r>
              <a:rPr lang="en-US" dirty="0" err="1" smtClean="0"/>
              <a:t>y</a:t>
            </a:r>
            <a:r>
              <a:rPr lang="en-US" dirty="0" smtClean="0"/>
              <a:t>=5;</a:t>
            </a:r>
          </a:p>
          <a:p>
            <a:pPr lvl="1"/>
            <a:r>
              <a:rPr lang="en-US" dirty="0" smtClean="0"/>
              <a:t>float </a:t>
            </a:r>
            <a:r>
              <a:rPr lang="en-US" dirty="0" err="1" smtClean="0"/>
              <a:t>z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z</a:t>
            </a:r>
            <a:r>
              <a:rPr lang="en-US" dirty="0" smtClean="0"/>
              <a:t> = (</a:t>
            </a:r>
            <a:r>
              <a:rPr lang="en-US" dirty="0" err="1" smtClean="0"/>
              <a:t>float)x/(float)y</a:t>
            </a:r>
            <a:r>
              <a:rPr lang="en-US" dirty="0" smtClean="0"/>
              <a:t>;   </a:t>
            </a:r>
          </a:p>
          <a:p>
            <a:pPr lvl="1"/>
            <a:r>
              <a:rPr lang="en-US" dirty="0" smtClean="0"/>
              <a:t>/*Here the value of </a:t>
            </a:r>
            <a:r>
              <a:rPr lang="en-US" dirty="0" err="1" smtClean="0"/>
              <a:t>z</a:t>
            </a:r>
            <a:r>
              <a:rPr lang="en-US" dirty="0" smtClean="0"/>
              <a:t> is 1.4*/</a:t>
            </a:r>
          </a:p>
          <a:p>
            <a:r>
              <a:rPr lang="en-US" dirty="0" smtClean="0"/>
              <a:t>Again – casting is temporarily treating a variable as a different type.  The compiler will make the switch and allow you the flexibility.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422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95123"/>
          </a:xfrm>
        </p:spPr>
        <p:txBody>
          <a:bodyPr/>
          <a:lstStyle/>
          <a:p>
            <a:r>
              <a:rPr lang="en-US" dirty="0" smtClean="0"/>
              <a:t>Enumeration Types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6097" y="1421991"/>
            <a:ext cx="8034434" cy="5051961"/>
          </a:xfrm>
        </p:spPr>
        <p:txBody>
          <a:bodyPr/>
          <a:lstStyle/>
          <a:p>
            <a:r>
              <a:rPr lang="en-US" dirty="0" smtClean="0"/>
              <a:t>Enumeration types will look similar to some of the work we did in CS1050 – defining new “types”</a:t>
            </a:r>
          </a:p>
          <a:p>
            <a:r>
              <a:rPr lang="en-US" dirty="0" smtClean="0"/>
              <a:t>With Enumeration types you create a new type in your code and you define it’s “domain”.  From earlier:</a:t>
            </a:r>
          </a:p>
          <a:p>
            <a:pPr lvl="1"/>
            <a:r>
              <a:rPr lang="en-US" dirty="0" smtClean="0"/>
              <a:t>Domain – the set of values that belong to that type.  e.g. </a:t>
            </a:r>
            <a:r>
              <a:rPr lang="en-US" sz="2400" b="1" dirty="0" err="1" smtClean="0"/>
              <a:t>int</a:t>
            </a:r>
            <a:r>
              <a:rPr lang="en-US" dirty="0" smtClean="0"/>
              <a:t> includes all integers (. . . , -2, -1, 0, 1, 2, . . . ) and up to the limits established by the machine</a:t>
            </a:r>
          </a:p>
          <a:p>
            <a:r>
              <a:rPr lang="en-US" dirty="0" smtClean="0"/>
              <a:t>How is this done?</a:t>
            </a:r>
          </a:p>
          <a:p>
            <a:pPr lvl="1"/>
            <a:r>
              <a:rPr lang="en-US" sz="2400" b="1" dirty="0" err="1" smtClean="0"/>
              <a:t>typedef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enum</a:t>
            </a:r>
            <a:r>
              <a:rPr lang="en-US" sz="2400" b="1" dirty="0" smtClean="0"/>
              <a:t> </a:t>
            </a:r>
            <a:r>
              <a:rPr lang="en-US" dirty="0" smtClean="0"/>
              <a:t>{ </a:t>
            </a:r>
            <a:r>
              <a:rPr lang="en-US" b="1" i="1" dirty="0" smtClean="0"/>
              <a:t>element-list </a:t>
            </a:r>
            <a:r>
              <a:rPr lang="en-US" dirty="0" smtClean="0"/>
              <a:t>} </a:t>
            </a:r>
            <a:r>
              <a:rPr lang="en-US" b="1" i="1" dirty="0" smtClean="0"/>
              <a:t>name</a:t>
            </a:r>
            <a:r>
              <a:rPr lang="en-US" dirty="0" smtClean="0"/>
              <a:t>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0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Example 1: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 { North, East, South, West } </a:t>
            </a:r>
            <a:r>
              <a:rPr lang="en-US" dirty="0" err="1" smtClean="0"/>
              <a:t>directionT</a:t>
            </a:r>
            <a:r>
              <a:rPr lang="en-US" dirty="0" smtClean="0"/>
              <a:t>;</a:t>
            </a:r>
            <a:br>
              <a:rPr lang="en-US" dirty="0" smtClean="0"/>
            </a:br>
            <a:endParaRPr lang="en-US" dirty="0" smtClean="0"/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 smtClean="0"/>
              <a:t>That is the DEFINITION – NOT AN INSTANCE OF “</a:t>
            </a:r>
            <a:r>
              <a:rPr lang="en-US" smtClean="0"/>
              <a:t>directionT</a:t>
            </a:r>
            <a:r>
              <a:rPr lang="en-US" dirty="0" smtClean="0"/>
              <a:t>”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 smtClean="0"/>
              <a:t>By doing this I now have a new “type” (</a:t>
            </a:r>
            <a:r>
              <a:rPr lang="en-US" dirty="0" err="1" smtClean="0"/>
              <a:t>int</a:t>
            </a:r>
            <a:r>
              <a:rPr lang="en-US" dirty="0" smtClean="0"/>
              <a:t>, double, char, </a:t>
            </a:r>
            <a:r>
              <a:rPr lang="en-US" dirty="0" err="1" smtClean="0"/>
              <a:t>directionT</a:t>
            </a:r>
            <a:r>
              <a:rPr lang="en-US" dirty="0" smtClean="0"/>
              <a:t>) available to program with.  They all have “domains” or values that they can store.  In the case of “</a:t>
            </a:r>
            <a:r>
              <a:rPr lang="en-US" dirty="0" err="1" smtClean="0"/>
              <a:t>directionT</a:t>
            </a:r>
            <a:r>
              <a:rPr lang="en-US" dirty="0" smtClean="0"/>
              <a:t>” it can only store 4 values – North, East, South, West.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 smtClean="0"/>
              <a:t>So I’ll declare a variable of type </a:t>
            </a:r>
            <a:r>
              <a:rPr lang="en-US" dirty="0" err="1" smtClean="0"/>
              <a:t>directionT</a:t>
            </a:r>
            <a:r>
              <a:rPr lang="en-US" dirty="0" smtClean="0"/>
              <a:t>;  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num1, num2;</a:t>
            </a:r>
            <a:br>
              <a:rPr lang="en-US" dirty="0" smtClean="0"/>
            </a:br>
            <a:r>
              <a:rPr lang="en-US" dirty="0" err="1" smtClean="0"/>
              <a:t>directionT</a:t>
            </a:r>
            <a:r>
              <a:rPr lang="en-US" dirty="0" smtClean="0"/>
              <a:t> dir;</a:t>
            </a:r>
            <a:br>
              <a:rPr lang="en-US" dirty="0" smtClean="0"/>
            </a:br>
            <a:r>
              <a:rPr lang="en-US" dirty="0" smtClean="0"/>
              <a:t>double </a:t>
            </a:r>
            <a:r>
              <a:rPr lang="en-US" dirty="0" err="1" smtClean="0"/>
              <a:t>fred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4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220</TotalTime>
  <Words>608</Words>
  <Application>Microsoft Macintosh PowerPoint</Application>
  <PresentationFormat>On-screen Show (4:3)</PresentationFormat>
  <Paragraphs>99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Revolution</vt:lpstr>
      <vt:lpstr>C Data Types </vt:lpstr>
      <vt:lpstr>C Data Types </vt:lpstr>
      <vt:lpstr>Data Types</vt:lpstr>
      <vt:lpstr>C Data Types </vt:lpstr>
      <vt:lpstr>Casting – Treating a variable as a different “type”</vt:lpstr>
      <vt:lpstr>Casting – Treating a variable as a different “type”</vt:lpstr>
      <vt:lpstr>Casting – Treating a variable as a different “type”</vt:lpstr>
      <vt:lpstr>Enumeration Types </vt:lpstr>
      <vt:lpstr>Enumeration Types</vt:lpstr>
      <vt:lpstr>Enumeration Types</vt:lpstr>
      <vt:lpstr>Enumeration Types</vt:lpstr>
    </vt:vector>
  </TitlesOfParts>
  <Company>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Design And Programming II </dc:title>
  <dc:creator>Joe Guilliams</dc:creator>
  <cp:lastModifiedBy>Joe Guilliams</cp:lastModifiedBy>
  <cp:revision>28</cp:revision>
  <dcterms:created xsi:type="dcterms:W3CDTF">2013-08-09T22:02:27Z</dcterms:created>
  <dcterms:modified xsi:type="dcterms:W3CDTF">2014-04-16T16:06:20Z</dcterms:modified>
</cp:coreProperties>
</file>