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7" r:id="rId3"/>
    <p:sldId id="308" r:id="rId4"/>
    <p:sldId id="309" r:id="rId5"/>
    <p:sldId id="310" r:id="rId6"/>
    <p:sldId id="311" r:id="rId7"/>
    <p:sldId id="295" r:id="rId8"/>
    <p:sldId id="296" r:id="rId9"/>
    <p:sldId id="297" r:id="rId10"/>
    <p:sldId id="257" r:id="rId11"/>
    <p:sldId id="298" r:id="rId12"/>
    <p:sldId id="299" r:id="rId13"/>
    <p:sldId id="300" r:id="rId14"/>
    <p:sldId id="301" r:id="rId15"/>
    <p:sldId id="302" r:id="rId16"/>
    <p:sldId id="303" r:id="rId17"/>
    <p:sldId id="304" r:id="rId18"/>
    <p:sldId id="312" r:id="rId19"/>
    <p:sldId id="313" r:id="rId20"/>
    <p:sldId id="314" r:id="rId21"/>
    <p:sldId id="315" r:id="rId22"/>
    <p:sldId id="316" r:id="rId23"/>
    <p:sldId id="317" r:id="rId24"/>
    <p:sldId id="318" r:id="rId25"/>
    <p:sldId id="319" r:id="rId26"/>
    <p:sldId id="32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96" y="-4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5/4/17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5/4/17</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5/4/17</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5/4/17</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5/4/17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5/4/17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5/4/17</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kernel.org/doc/man-pages/online/pages/man2/gettimeofday.2.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 Analysis	</a:t>
            </a:r>
          </a:p>
        </p:txBody>
      </p:sp>
      <p:sp>
        <p:nvSpPr>
          <p:cNvPr id="3" name="Subtitle 2"/>
          <p:cNvSpPr>
            <a:spLocks noGrp="1"/>
          </p:cNvSpPr>
          <p:nvPr>
            <p:ph type="subTitle" idx="1"/>
          </p:nvPr>
        </p:nvSpPr>
        <p:spPr>
          <a:xfrm>
            <a:off x="1600201" y="4584700"/>
            <a:ext cx="6762749" cy="1134782"/>
          </a:xfrm>
        </p:spPr>
        <p:txBody>
          <a:bodyPr/>
          <a:lstStyle/>
          <a:p>
            <a:r>
              <a:rPr lang="en-US" dirty="0"/>
              <a:t>CS2050 – Algorithm Design and Programming II</a:t>
            </a:r>
          </a:p>
        </p:txBody>
      </p:sp>
    </p:spTree>
    <p:extLst>
      <p:ext uri="{BB962C8B-B14F-4D97-AF65-F5344CB8AC3E}">
        <p14:creationId xmlns:p14="http://schemas.microsoft.com/office/powerpoint/2010/main" val="976592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477" y="270441"/>
            <a:ext cx="8316542" cy="658461"/>
          </a:xfrm>
        </p:spPr>
        <p:txBody>
          <a:bodyPr/>
          <a:lstStyle/>
          <a:p>
            <a:r>
              <a:rPr lang="en-US" dirty="0"/>
              <a:t>Example</a:t>
            </a:r>
          </a:p>
        </p:txBody>
      </p:sp>
      <p:sp>
        <p:nvSpPr>
          <p:cNvPr id="3" name="Content Placeholder 2"/>
          <p:cNvSpPr>
            <a:spLocks noGrp="1"/>
          </p:cNvSpPr>
          <p:nvPr>
            <p:ph idx="1"/>
          </p:nvPr>
        </p:nvSpPr>
        <p:spPr>
          <a:xfrm>
            <a:off x="314477" y="1107267"/>
            <a:ext cx="8466666" cy="5194352"/>
          </a:xfrm>
        </p:spPr>
        <p:txBody>
          <a:bodyPr>
            <a:normAutofit/>
          </a:bodyPr>
          <a:lstStyle/>
          <a:p>
            <a:r>
              <a:rPr lang="en-US" dirty="0"/>
              <a:t>If the listings in the phone book are sorted according to surname, then it is possible to apply a "binary search" algorithm to find the listing we need: </a:t>
            </a:r>
          </a:p>
          <a:p>
            <a:pPr lvl="1"/>
            <a:r>
              <a:rPr lang="en-US" dirty="0"/>
              <a:t>1. Open the phone book and check the middle page </a:t>
            </a:r>
          </a:p>
          <a:p>
            <a:pPr lvl="1"/>
            <a:r>
              <a:rPr lang="en-US" dirty="0"/>
              <a:t>2. If the surname we want comes before the surnames on the page, then we can ignore all of the subsequent listings and apply binary search to the remaining ones </a:t>
            </a:r>
          </a:p>
          <a:p>
            <a:pPr lvl="1"/>
            <a:r>
              <a:rPr lang="en-US" dirty="0"/>
              <a:t>3. If the surname we want comes after the surnames on the page, then we ignore all of the previous listings and apply binary search to the remaining ones </a:t>
            </a:r>
          </a:p>
          <a:p>
            <a:r>
              <a:rPr lang="en-US" dirty="0"/>
              <a:t>Applying binary search allows us to find the desired listing</a:t>
            </a:r>
            <a:br>
              <a:rPr lang="en-US" dirty="0"/>
            </a:br>
            <a:r>
              <a:rPr lang="en-US" dirty="0"/>
              <a:t>- or determine it isn’t present - after examining approximately O(log N) listings</a:t>
            </a:r>
            <a:endParaRPr lang="en-US" dirty="0">
              <a:effectLst/>
            </a:endParaRPr>
          </a:p>
        </p:txBody>
      </p:sp>
    </p:spTree>
    <p:extLst>
      <p:ext uri="{BB962C8B-B14F-4D97-AF65-F5344CB8AC3E}">
        <p14:creationId xmlns:p14="http://schemas.microsoft.com/office/powerpoint/2010/main" val="167870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477" y="270441"/>
            <a:ext cx="8316542" cy="658461"/>
          </a:xfrm>
        </p:spPr>
        <p:txBody>
          <a:bodyPr/>
          <a:lstStyle/>
          <a:p>
            <a:r>
              <a:rPr lang="en-US" dirty="0"/>
              <a:t>Example</a:t>
            </a:r>
          </a:p>
        </p:txBody>
      </p:sp>
      <p:sp>
        <p:nvSpPr>
          <p:cNvPr id="3" name="Content Placeholder 2"/>
          <p:cNvSpPr>
            <a:spLocks noGrp="1"/>
          </p:cNvSpPr>
          <p:nvPr>
            <p:ph idx="1"/>
          </p:nvPr>
        </p:nvSpPr>
        <p:spPr>
          <a:xfrm>
            <a:off x="162824" y="928902"/>
            <a:ext cx="8727439" cy="5812401"/>
          </a:xfrm>
        </p:spPr>
        <p:txBody>
          <a:bodyPr>
            <a:normAutofit/>
          </a:bodyPr>
          <a:lstStyle/>
          <a:p>
            <a:r>
              <a:rPr lang="en-US" dirty="0"/>
              <a:t>The decision about how to list names and phone numbers in a phone book comes down to a decision between two data structures: Ordered versus unordered. </a:t>
            </a:r>
          </a:p>
          <a:p>
            <a:r>
              <a:rPr lang="en-US" dirty="0"/>
              <a:t>Practical experience suggests that a sorted-order structure is better than having randomly ordered phone listings. Can this notion of “better” be made rigorous? </a:t>
            </a:r>
          </a:p>
          <a:p>
            <a:r>
              <a:rPr lang="en-US" dirty="0"/>
              <a:t>Clearly, having phone listings sorted by surname does not help if we need to search based only on first name, or if we want to find the name of the person who has a given phone number. Therefore, </a:t>
            </a:r>
          </a:p>
          <a:p>
            <a:pPr lvl="1"/>
            <a:r>
              <a:rPr lang="en-US" dirty="0"/>
              <a:t>1. The choice of data structure depends on the operations that need to be supported. </a:t>
            </a:r>
            <a:br>
              <a:rPr lang="en-US" dirty="0"/>
            </a:br>
            <a:r>
              <a:rPr lang="en-US" dirty="0"/>
              <a:t>The decision to represent phone listings in sorted-order</a:t>
            </a:r>
            <a:br>
              <a:rPr lang="en-US" dirty="0"/>
            </a:br>
            <a:r>
              <a:rPr lang="en-US" dirty="0"/>
              <a:t>by surname is motivated by the efficiency of the binary search algorithm. </a:t>
            </a:r>
          </a:p>
          <a:p>
            <a:pPr lvl="1"/>
            <a:endParaRPr lang="en-US" dirty="0">
              <a:effectLst/>
            </a:endParaRPr>
          </a:p>
        </p:txBody>
      </p:sp>
    </p:spTree>
    <p:extLst>
      <p:ext uri="{BB962C8B-B14F-4D97-AF65-F5344CB8AC3E}">
        <p14:creationId xmlns:p14="http://schemas.microsoft.com/office/powerpoint/2010/main" val="290899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477" y="270441"/>
            <a:ext cx="8316542" cy="658461"/>
          </a:xfrm>
        </p:spPr>
        <p:txBody>
          <a:bodyPr/>
          <a:lstStyle/>
          <a:p>
            <a:r>
              <a:rPr lang="en-US" dirty="0"/>
              <a:t>Example</a:t>
            </a:r>
          </a:p>
        </p:txBody>
      </p:sp>
      <p:sp>
        <p:nvSpPr>
          <p:cNvPr id="3" name="Content Placeholder 2"/>
          <p:cNvSpPr>
            <a:spLocks noGrp="1"/>
          </p:cNvSpPr>
          <p:nvPr>
            <p:ph idx="1"/>
          </p:nvPr>
        </p:nvSpPr>
        <p:spPr>
          <a:xfrm>
            <a:off x="314477" y="1152310"/>
            <a:ext cx="8466666" cy="5302970"/>
          </a:xfrm>
        </p:spPr>
        <p:txBody>
          <a:bodyPr>
            <a:normAutofit/>
          </a:bodyPr>
          <a:lstStyle/>
          <a:p>
            <a:r>
              <a:rPr lang="en-US" dirty="0"/>
              <a:t>However, if the data is stored in a form that can only be accessed sequentially, then binary search cannot be applied. Therefore, </a:t>
            </a:r>
          </a:p>
          <a:p>
            <a:pPr lvl="1"/>
            <a:r>
              <a:rPr lang="en-US" dirty="0"/>
              <a:t>The choice of data structure depends critically on the characteristics of the algorithms it supports. The converse is also true: the choice of algorithm depends critically on the structure of the data. </a:t>
            </a:r>
          </a:p>
          <a:p>
            <a:pPr lvl="1"/>
            <a:r>
              <a:rPr lang="en-US" dirty="0"/>
              <a:t>Algorithms and data structures cannot be analyzed independently. In the case of a phone book, an array of listings sorted by surname provides no benefit if the binary search algorithm cannot be used. Conversely, the binary search algorithm is of no use if the data is stored in a data structure that provides only sequential access. </a:t>
            </a:r>
          </a:p>
        </p:txBody>
      </p:sp>
    </p:spTree>
    <p:extLst>
      <p:ext uri="{BB962C8B-B14F-4D97-AF65-F5344CB8AC3E}">
        <p14:creationId xmlns:p14="http://schemas.microsoft.com/office/powerpoint/2010/main" val="4068695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948"/>
            <a:ext cx="7467600" cy="542063"/>
          </a:xfrm>
        </p:spPr>
        <p:txBody>
          <a:bodyPr/>
          <a:lstStyle/>
          <a:p>
            <a:r>
              <a:rPr lang="en-US" dirty="0"/>
              <a:t>Example</a:t>
            </a:r>
          </a:p>
        </p:txBody>
      </p:sp>
      <p:sp>
        <p:nvSpPr>
          <p:cNvPr id="3" name="Content Placeholder 2"/>
          <p:cNvSpPr>
            <a:spLocks noGrp="1"/>
          </p:cNvSpPr>
          <p:nvPr>
            <p:ph sz="quarter" idx="1"/>
          </p:nvPr>
        </p:nvSpPr>
        <p:spPr>
          <a:xfrm>
            <a:off x="279651" y="1142999"/>
            <a:ext cx="8249699" cy="5330953"/>
          </a:xfrm>
        </p:spPr>
        <p:txBody>
          <a:bodyPr>
            <a:normAutofit fontScale="92500" lnSpcReduction="10000"/>
          </a:bodyPr>
          <a:lstStyle/>
          <a:p>
            <a:r>
              <a:rPr lang="en-US" sz="2400" dirty="0"/>
              <a:t>It is assumed that binary search is more efficient than a sequential search, but in what sense is binary search “more efficient”? </a:t>
            </a:r>
          </a:p>
          <a:p>
            <a:r>
              <a:rPr lang="en-US" sz="2400" dirty="0"/>
              <a:t>Sequential search is very simple to implement and incurs very little overhead per iteration. If the dataset has only a few items, then sequential search is going to be faster than binary search. Therefore, “efficiency” cannot mean “faster in all cases.” </a:t>
            </a:r>
          </a:p>
          <a:p>
            <a:r>
              <a:rPr lang="en-US" sz="2400" dirty="0"/>
              <a:t>If binary search is not always faster than sequential search, then what general statement can be made about the efficiency of binary search relative to sequential search? </a:t>
            </a:r>
          </a:p>
          <a:p>
            <a:pPr lvl="1"/>
            <a:r>
              <a:rPr lang="en-US" dirty="0"/>
              <a:t>ANSWER: Given an implementation of binary search and an implementation of sequential search, the worst-case amount of time required to perform a binary search will be less than that for sequential search if the dataset is sufficiently large. </a:t>
            </a:r>
          </a:p>
          <a:p>
            <a:endParaRPr lang="en-US" sz="2400" dirty="0"/>
          </a:p>
          <a:p>
            <a:endParaRPr lang="en-US" sz="2400" dirty="0"/>
          </a:p>
        </p:txBody>
      </p:sp>
    </p:spTree>
    <p:extLst>
      <p:ext uri="{BB962C8B-B14F-4D97-AF65-F5344CB8AC3E}">
        <p14:creationId xmlns:p14="http://schemas.microsoft.com/office/powerpoint/2010/main" val="433087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a:t>Algorithm Analysis</a:t>
            </a:r>
          </a:p>
        </p:txBody>
      </p:sp>
      <p:sp>
        <p:nvSpPr>
          <p:cNvPr id="3" name="Content Placeholder 2"/>
          <p:cNvSpPr>
            <a:spLocks noGrp="1"/>
          </p:cNvSpPr>
          <p:nvPr>
            <p:ph idx="1"/>
          </p:nvPr>
        </p:nvSpPr>
        <p:spPr>
          <a:xfrm>
            <a:off x="314796" y="1063845"/>
            <a:ext cx="8510337" cy="5644891"/>
          </a:xfrm>
        </p:spPr>
        <p:txBody>
          <a:bodyPr>
            <a:normAutofit fontScale="85000" lnSpcReduction="20000"/>
          </a:bodyPr>
          <a:lstStyle/>
          <a:p>
            <a:r>
              <a:rPr lang="en-US" dirty="0"/>
              <a:t>Suppose we determine that the amount of time required for a particular implementation of binary search on a dataset of size N is 12*log2(N) + 8 milliseconds, and the amount of time required for sequential search is 2*N + 4 milliseconds. </a:t>
            </a:r>
          </a:p>
          <a:p>
            <a:r>
              <a:rPr lang="en-US" dirty="0"/>
              <a:t>For N&lt;32 sequential search is faster, but for all larger values</a:t>
            </a:r>
            <a:br>
              <a:rPr lang="en-US" dirty="0"/>
            </a:br>
            <a:r>
              <a:rPr lang="en-US" dirty="0"/>
              <a:t>of N binary search is faster. Moreover, the speed advantage of binary search relative to sequential search increases rapidly as N increases. If N = 1 million, then a binary search will require a quarter second while a sequential search will require more than a half hour. </a:t>
            </a:r>
          </a:p>
          <a:p>
            <a:r>
              <a:rPr lang="en-US" dirty="0"/>
              <a:t>More generally, if the time required for binary search is of the form c1*log(N) + c2 and the time for sequential search is</a:t>
            </a:r>
            <a:br>
              <a:rPr lang="en-US" dirty="0"/>
            </a:br>
            <a:r>
              <a:rPr lang="en-US" dirty="0"/>
              <a:t>c3*N + c4 , then there will be a value of N beyond which binary search will be faster than sequential search regardless of the values of the implementation and machine-dependent constants. </a:t>
            </a:r>
          </a:p>
          <a:p>
            <a:r>
              <a:rPr lang="en-US" dirty="0"/>
              <a:t>In other words, there’s no need to worry about implementation and machine-dependent details if we say that binary search</a:t>
            </a:r>
            <a:br>
              <a:rPr lang="en-US" dirty="0"/>
            </a:br>
            <a:r>
              <a:rPr lang="en-US" dirty="0"/>
              <a:t>is </a:t>
            </a:r>
            <a:r>
              <a:rPr lang="en-US" b="1" i="1" u="sng" dirty="0"/>
              <a:t>asymptotically</a:t>
            </a:r>
            <a:r>
              <a:rPr lang="en-US" dirty="0"/>
              <a:t> more efficient than sequential search, i.e.,</a:t>
            </a:r>
            <a:br>
              <a:rPr lang="en-US" dirty="0"/>
            </a:br>
            <a:r>
              <a:rPr lang="en-US" dirty="0"/>
              <a:t>as N grows larger and larger. This is the notion of efficiency that is used in computer science to compare/assess algorithms. </a:t>
            </a:r>
          </a:p>
          <a:p>
            <a:endParaRPr lang="en-US" dirty="0"/>
          </a:p>
          <a:p>
            <a:endParaRPr lang="en-US" dirty="0"/>
          </a:p>
        </p:txBody>
      </p:sp>
    </p:spTree>
    <p:extLst>
      <p:ext uri="{BB962C8B-B14F-4D97-AF65-F5344CB8AC3E}">
        <p14:creationId xmlns:p14="http://schemas.microsoft.com/office/powerpoint/2010/main" val="2046837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a:t>Asymptotic Efficiency</a:t>
            </a:r>
          </a:p>
        </p:txBody>
      </p:sp>
      <p:sp>
        <p:nvSpPr>
          <p:cNvPr id="3" name="Content Placeholder 2"/>
          <p:cNvSpPr>
            <a:spLocks noGrp="1"/>
          </p:cNvSpPr>
          <p:nvPr>
            <p:ph sz="quarter" idx="1"/>
          </p:nvPr>
        </p:nvSpPr>
        <p:spPr>
          <a:xfrm>
            <a:off x="233041" y="1095183"/>
            <a:ext cx="8284657" cy="5378769"/>
          </a:xfrm>
        </p:spPr>
        <p:txBody>
          <a:bodyPr>
            <a:normAutofit/>
          </a:bodyPr>
          <a:lstStyle/>
          <a:p>
            <a:r>
              <a:rPr lang="en-US" sz="2000" dirty="0"/>
              <a:t>An advantage of considering only asymptotic efficiency is that it allows algorithms to be characterized very succinctly. </a:t>
            </a:r>
            <a:endParaRPr lang="en-US" dirty="0"/>
          </a:p>
          <a:p>
            <a:r>
              <a:rPr lang="en-US" sz="2000" dirty="0"/>
              <a:t>For example, if the performance of Algorithm A is given by the expression c</a:t>
            </a:r>
            <a:r>
              <a:rPr lang="en-US" sz="1400" dirty="0"/>
              <a:t>1</a:t>
            </a:r>
            <a:r>
              <a:rPr lang="en-US" sz="2000" dirty="0"/>
              <a:t>*N</a:t>
            </a:r>
            <a:r>
              <a:rPr lang="en-US" sz="1400" dirty="0"/>
              <a:t>3 </a:t>
            </a:r>
            <a:r>
              <a:rPr lang="en-US" sz="2000" dirty="0"/>
              <a:t>+ c</a:t>
            </a:r>
            <a:r>
              <a:rPr lang="en-US" sz="1400" dirty="0"/>
              <a:t>2</a:t>
            </a:r>
            <a:r>
              <a:rPr lang="en-US" sz="2000" dirty="0"/>
              <a:t>*N</a:t>
            </a:r>
            <a:r>
              <a:rPr lang="en-US" sz="1400" dirty="0"/>
              <a:t>2 </a:t>
            </a:r>
            <a:r>
              <a:rPr lang="en-US" sz="2000" dirty="0"/>
              <a:t>+ c</a:t>
            </a:r>
            <a:r>
              <a:rPr lang="en-US" sz="1400" dirty="0"/>
              <a:t>3</a:t>
            </a:r>
            <a:r>
              <a:rPr lang="en-US" sz="2000" dirty="0"/>
              <a:t>*N + c</a:t>
            </a:r>
            <a:r>
              <a:rPr lang="en-US" sz="1400" dirty="0"/>
              <a:t>4</a:t>
            </a:r>
            <a:r>
              <a:rPr lang="en-US" sz="2000" dirty="0"/>
              <a:t>, and the performance of Algorithm B is given by c</a:t>
            </a:r>
            <a:r>
              <a:rPr lang="en-US" sz="1400" dirty="0"/>
              <a:t>5</a:t>
            </a:r>
            <a:r>
              <a:rPr lang="en-US" sz="2000" dirty="0"/>
              <a:t>*N</a:t>
            </a:r>
            <a:r>
              <a:rPr lang="en-US" sz="1400" dirty="0"/>
              <a:t>2 </a:t>
            </a:r>
            <a:r>
              <a:rPr lang="en-US" sz="2000" dirty="0"/>
              <a:t>+ c</a:t>
            </a:r>
            <a:r>
              <a:rPr lang="en-US" sz="1400" dirty="0"/>
              <a:t>6</a:t>
            </a:r>
            <a:r>
              <a:rPr lang="en-US" sz="2000" dirty="0"/>
              <a:t>*N + c</a:t>
            </a:r>
            <a:r>
              <a:rPr lang="en-US" sz="1400" dirty="0"/>
              <a:t>7</a:t>
            </a:r>
            <a:r>
              <a:rPr lang="en-US" sz="2000" dirty="0"/>
              <a:t>, then we can tell that Algorithm B is asymptotically more efficient because its highest order term is N</a:t>
            </a:r>
            <a:r>
              <a:rPr lang="en-US" sz="1400" dirty="0"/>
              <a:t>2 </a:t>
            </a:r>
            <a:r>
              <a:rPr lang="en-US" sz="2000" dirty="0"/>
              <a:t>while the expression for Algorithm A involves an N</a:t>
            </a:r>
            <a:r>
              <a:rPr lang="en-US" sz="1400" dirty="0"/>
              <a:t>3 </a:t>
            </a:r>
            <a:r>
              <a:rPr lang="en-US" sz="2000" dirty="0"/>
              <a:t>term. </a:t>
            </a:r>
            <a:endParaRPr lang="en-US" dirty="0"/>
          </a:p>
          <a:p>
            <a:r>
              <a:rPr lang="en-US" sz="2000" dirty="0"/>
              <a:t>In other words, for purposes of assessing asymptotic efficiency we only need to determine the highest order term of the expression that describes its performance. All of the other terms can be ignored. ALL other terms/constants mean nothing in Big O notation.</a:t>
            </a:r>
            <a:endParaRPr lang="en-US" dirty="0">
              <a:effectLst/>
            </a:endParaRPr>
          </a:p>
        </p:txBody>
      </p:sp>
    </p:spTree>
    <p:extLst>
      <p:ext uri="{BB962C8B-B14F-4D97-AF65-F5344CB8AC3E}">
        <p14:creationId xmlns:p14="http://schemas.microsoft.com/office/powerpoint/2010/main" val="2767424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a:t>Asymptotic to Big O</a:t>
            </a:r>
          </a:p>
        </p:txBody>
      </p:sp>
      <p:sp>
        <p:nvSpPr>
          <p:cNvPr id="3" name="Content Placeholder 2"/>
          <p:cNvSpPr>
            <a:spLocks noGrp="1"/>
          </p:cNvSpPr>
          <p:nvPr>
            <p:ph sz="quarter" idx="1"/>
          </p:nvPr>
        </p:nvSpPr>
        <p:spPr>
          <a:xfrm>
            <a:off x="233041" y="862165"/>
            <a:ext cx="8436135" cy="5995835"/>
          </a:xfrm>
        </p:spPr>
        <p:txBody>
          <a:bodyPr>
            <a:normAutofit/>
          </a:bodyPr>
          <a:lstStyle/>
          <a:p>
            <a:r>
              <a:rPr lang="en-US" dirty="0"/>
              <a:t>If we can determine that the highest order term in the expression for a particular algorithm is no greater than N</a:t>
            </a:r>
            <a:r>
              <a:rPr lang="en-US" baseline="30000" dirty="0"/>
              <a:t>2</a:t>
            </a:r>
            <a:r>
              <a:rPr lang="en-US" dirty="0"/>
              <a:t>, then we say that it is of order N</a:t>
            </a:r>
            <a:r>
              <a:rPr lang="en-US" baseline="30000" dirty="0"/>
              <a:t>2</a:t>
            </a:r>
            <a:r>
              <a:rPr lang="en-US" dirty="0"/>
              <a:t> or, more concisely, that it is an “O (pronounced “Oh”) of N</a:t>
            </a:r>
            <a:r>
              <a:rPr lang="en-US" baseline="30000" dirty="0"/>
              <a:t>2</a:t>
            </a:r>
            <a:r>
              <a:rPr lang="en-US" dirty="0"/>
              <a:t> algorithm,” or big-O of N</a:t>
            </a:r>
            <a:r>
              <a:rPr lang="en-US" baseline="30000" dirty="0"/>
              <a:t>2</a:t>
            </a:r>
            <a:r>
              <a:rPr lang="en-US" dirty="0"/>
              <a:t>, which we notate as O(N</a:t>
            </a:r>
            <a:r>
              <a:rPr lang="en-US" baseline="30000" dirty="0"/>
              <a:t>2</a:t>
            </a:r>
            <a:r>
              <a:rPr lang="en-US" dirty="0"/>
              <a:t>). This is referred to as big-O notation. </a:t>
            </a:r>
          </a:p>
          <a:p>
            <a:r>
              <a:rPr lang="en-US" dirty="0"/>
              <a:t>For example, consider the following code segment: </a:t>
            </a:r>
            <a:br>
              <a:rPr lang="en-US" dirty="0"/>
            </a:br>
            <a:r>
              <a:rPr lang="en-US" dirty="0"/>
              <a:t>	for (</a:t>
            </a:r>
            <a:r>
              <a:rPr lang="en-US" dirty="0" err="1"/>
              <a:t>i</a:t>
            </a:r>
            <a:r>
              <a:rPr lang="en-US" dirty="0"/>
              <a:t>=0; </a:t>
            </a:r>
            <a:r>
              <a:rPr lang="en-US" dirty="0" err="1"/>
              <a:t>i</a:t>
            </a:r>
            <a:r>
              <a:rPr lang="en-US" dirty="0"/>
              <a:t>&lt;n; </a:t>
            </a:r>
            <a:r>
              <a:rPr lang="en-US" dirty="0" err="1"/>
              <a:t>i</a:t>
            </a:r>
            <a:r>
              <a:rPr lang="en-US" dirty="0"/>
              <a:t>++) {</a:t>
            </a:r>
            <a:br>
              <a:rPr lang="en-US" dirty="0"/>
            </a:br>
            <a:r>
              <a:rPr lang="en-US" dirty="0"/>
              <a:t>		for (j=0; j&lt;n; j++) { </a:t>
            </a:r>
            <a:br>
              <a:rPr lang="en-US" dirty="0"/>
            </a:br>
            <a:r>
              <a:rPr lang="en-US" dirty="0"/>
              <a:t>			count += array[</a:t>
            </a:r>
            <a:r>
              <a:rPr lang="en-US" dirty="0" err="1"/>
              <a:t>i</a:t>
            </a:r>
            <a:r>
              <a:rPr lang="en-US" dirty="0"/>
              <a:t>] * array[j]; </a:t>
            </a:r>
            <a:br>
              <a:rPr lang="en-US" dirty="0"/>
            </a:br>
            <a:r>
              <a:rPr lang="en-US" dirty="0"/>
              <a:t>		} </a:t>
            </a:r>
            <a:br>
              <a:rPr lang="en-US" dirty="0"/>
            </a:br>
            <a:r>
              <a:rPr lang="en-US" dirty="0"/>
              <a:t>	} </a:t>
            </a:r>
          </a:p>
          <a:p>
            <a:r>
              <a:rPr lang="en-US" dirty="0"/>
              <a:t>We can quickly see that the nested loops cause count to be updated n2 times, and there’s certainly no higher power of n, so we can say that this is an O(n</a:t>
            </a:r>
            <a:r>
              <a:rPr lang="en-US" baseline="30000" dirty="0"/>
              <a:t>2</a:t>
            </a:r>
            <a:r>
              <a:rPr lang="en-US" dirty="0"/>
              <a:t>) algorithm. </a:t>
            </a:r>
            <a:endParaRPr lang="en-US" dirty="0">
              <a:effectLst/>
            </a:endParaRPr>
          </a:p>
        </p:txBody>
      </p:sp>
    </p:spTree>
    <p:extLst>
      <p:ext uri="{BB962C8B-B14F-4D97-AF65-F5344CB8AC3E}">
        <p14:creationId xmlns:p14="http://schemas.microsoft.com/office/powerpoint/2010/main" val="3473161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777648"/>
          </a:xfrm>
        </p:spPr>
        <p:txBody>
          <a:bodyPr/>
          <a:lstStyle/>
          <a:p>
            <a:r>
              <a:rPr lang="en-US" dirty="0"/>
              <a:t>Another Example</a:t>
            </a:r>
          </a:p>
        </p:txBody>
      </p:sp>
      <p:sp>
        <p:nvSpPr>
          <p:cNvPr id="3" name="Content Placeholder 2"/>
          <p:cNvSpPr>
            <a:spLocks noGrp="1"/>
          </p:cNvSpPr>
          <p:nvPr>
            <p:ph sz="quarter" idx="1"/>
          </p:nvPr>
        </p:nvSpPr>
        <p:spPr>
          <a:xfrm>
            <a:off x="139825" y="1139835"/>
            <a:ext cx="8575960" cy="5718166"/>
          </a:xfrm>
        </p:spPr>
        <p:txBody>
          <a:bodyPr>
            <a:normAutofit/>
          </a:bodyPr>
          <a:lstStyle/>
          <a:p>
            <a:r>
              <a:rPr lang="en-US" dirty="0"/>
              <a:t>Suppose an algorithm can be broken into the following steps: </a:t>
            </a:r>
            <a:br>
              <a:rPr lang="en-US" dirty="0"/>
            </a:br>
            <a:br>
              <a:rPr lang="en-US" dirty="0"/>
            </a:br>
            <a:r>
              <a:rPr lang="en-US" dirty="0"/>
              <a:t>	1. Read N data items from a file. This takes O(N) time. </a:t>
            </a:r>
            <a:br>
              <a:rPr lang="en-US" dirty="0"/>
            </a:br>
            <a:br>
              <a:rPr lang="en-US" dirty="0"/>
            </a:br>
            <a:r>
              <a:rPr lang="en-US" dirty="0"/>
              <a:t>	2. Compare each data item to every other item to identify 	and remove any duplicates. This takes O(N</a:t>
            </a:r>
            <a:r>
              <a:rPr lang="en-US" baseline="30000" dirty="0"/>
              <a:t>2</a:t>
            </a:r>
            <a:r>
              <a:rPr lang="en-US" dirty="0"/>
              <a:t>) time. </a:t>
            </a:r>
            <a:br>
              <a:rPr lang="en-US" dirty="0"/>
            </a:br>
            <a:br>
              <a:rPr lang="en-US" dirty="0"/>
            </a:br>
            <a:r>
              <a:rPr lang="en-US" dirty="0"/>
              <a:t>	3. Output the distinct data items (no duplicates). This 	takes O(N) time. </a:t>
            </a:r>
          </a:p>
          <a:p>
            <a:r>
              <a:rPr lang="en-US" dirty="0"/>
              <a:t>What is the complexity of the overall algorithm? </a:t>
            </a:r>
          </a:p>
          <a:p>
            <a:r>
              <a:rPr lang="en-US" dirty="0"/>
              <a:t>Answer: As N grows large, the running time of the algorithm is dominated by the time required for step #2. The overall complexity is therefore O(N</a:t>
            </a:r>
            <a:r>
              <a:rPr lang="en-US" baseline="30000" dirty="0"/>
              <a:t>2</a:t>
            </a:r>
            <a:r>
              <a:rPr lang="en-US" dirty="0"/>
              <a:t>). </a:t>
            </a:r>
          </a:p>
          <a:p>
            <a:endParaRPr lang="en-US" dirty="0"/>
          </a:p>
        </p:txBody>
      </p:sp>
    </p:spTree>
    <p:extLst>
      <p:ext uri="{BB962C8B-B14F-4D97-AF65-F5344CB8AC3E}">
        <p14:creationId xmlns:p14="http://schemas.microsoft.com/office/powerpoint/2010/main" val="3753670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777648"/>
          </a:xfrm>
        </p:spPr>
        <p:txBody>
          <a:bodyPr/>
          <a:lstStyle/>
          <a:p>
            <a:r>
              <a:rPr lang="en-US" dirty="0"/>
              <a:t>Big O Asymptotic Summary</a:t>
            </a:r>
          </a:p>
        </p:txBody>
      </p:sp>
      <p:sp>
        <p:nvSpPr>
          <p:cNvPr id="3" name="Content Placeholder 2"/>
          <p:cNvSpPr>
            <a:spLocks noGrp="1"/>
          </p:cNvSpPr>
          <p:nvPr>
            <p:ph sz="quarter" idx="1"/>
          </p:nvPr>
        </p:nvSpPr>
        <p:spPr>
          <a:xfrm>
            <a:off x="139825" y="1139835"/>
            <a:ext cx="8575960" cy="5718166"/>
          </a:xfrm>
        </p:spPr>
        <p:txBody>
          <a:bodyPr>
            <a:normAutofit/>
          </a:bodyPr>
          <a:lstStyle/>
          <a:p>
            <a:r>
              <a:rPr lang="en-US" dirty="0"/>
              <a:t>Note that in all the discussion on Big O notation we’ve learned a couple of things:</a:t>
            </a:r>
          </a:p>
          <a:p>
            <a:pPr lvl="1"/>
            <a:r>
              <a:rPr lang="en-US" dirty="0"/>
              <a:t>We focus on the “N” term to determine a Big O notation that is relevant</a:t>
            </a:r>
          </a:p>
          <a:p>
            <a:pPr lvl="1"/>
            <a:r>
              <a:rPr lang="en-US" dirty="0"/>
              <a:t>All constants are ignored e.g. f(n) = an</a:t>
            </a:r>
            <a:r>
              <a:rPr lang="en-US" baseline="30000" dirty="0"/>
              <a:t>2</a:t>
            </a:r>
            <a:r>
              <a:rPr lang="en-US" dirty="0"/>
              <a:t> + </a:t>
            </a:r>
            <a:r>
              <a:rPr lang="en-US" dirty="0" err="1"/>
              <a:t>bn</a:t>
            </a:r>
            <a:r>
              <a:rPr lang="en-US" dirty="0"/>
              <a:t> + c is given an efficiency of O(n</a:t>
            </a:r>
            <a:r>
              <a:rPr lang="en-US" baseline="30000" dirty="0"/>
              <a:t>2</a:t>
            </a:r>
            <a:r>
              <a:rPr lang="en-US" dirty="0"/>
              <a:t>)</a:t>
            </a:r>
          </a:p>
          <a:p>
            <a:pPr lvl="1"/>
            <a:r>
              <a:rPr lang="en-US" dirty="0"/>
              <a:t>Knowing the computational complexity of an algorithm provides little information about how fast it will run in practice!</a:t>
            </a:r>
          </a:p>
          <a:p>
            <a:pPr lvl="1"/>
            <a:r>
              <a:rPr lang="en-US" dirty="0"/>
              <a:t>When making a final decision, one must consider not just time – but SPACE as well.  </a:t>
            </a:r>
          </a:p>
        </p:txBody>
      </p:sp>
    </p:spTree>
    <p:extLst>
      <p:ext uri="{BB962C8B-B14F-4D97-AF65-F5344CB8AC3E}">
        <p14:creationId xmlns:p14="http://schemas.microsoft.com/office/powerpoint/2010/main" val="2087041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a:t>More Big O Analysis</a:t>
            </a:r>
          </a:p>
        </p:txBody>
      </p:sp>
      <p:sp>
        <p:nvSpPr>
          <p:cNvPr id="3" name="Content Placeholder 2"/>
          <p:cNvSpPr>
            <a:spLocks noGrp="1"/>
          </p:cNvSpPr>
          <p:nvPr>
            <p:ph sz="quarter" idx="1"/>
          </p:nvPr>
        </p:nvSpPr>
        <p:spPr>
          <a:xfrm>
            <a:off x="139825" y="955864"/>
            <a:ext cx="8575960" cy="5902137"/>
          </a:xfrm>
        </p:spPr>
        <p:txBody>
          <a:bodyPr>
            <a:normAutofit/>
          </a:bodyPr>
          <a:lstStyle/>
          <a:p>
            <a:r>
              <a:rPr lang="en-US" dirty="0"/>
              <a:t>The Selection Sort:</a:t>
            </a:r>
            <a:br>
              <a:rPr lang="en-US" dirty="0"/>
            </a:br>
            <a:r>
              <a:rPr lang="en-US" dirty="0"/>
              <a:t>	void </a:t>
            </a:r>
            <a:r>
              <a:rPr lang="en-US" dirty="0" err="1"/>
              <a:t>SelectionSort</a:t>
            </a:r>
            <a:r>
              <a:rPr lang="en-US" dirty="0"/>
              <a:t>(</a:t>
            </a:r>
            <a:r>
              <a:rPr lang="en-US" dirty="0" err="1"/>
              <a:t>ImputArray</a:t>
            </a:r>
            <a:r>
              <a:rPr lang="en-US" dirty="0"/>
              <a:t> A)</a:t>
            </a:r>
            <a:br>
              <a:rPr lang="en-US" dirty="0"/>
            </a:br>
            <a:r>
              <a:rPr lang="en-US" dirty="0"/>
              <a:t>	{</a:t>
            </a:r>
            <a:br>
              <a:rPr lang="en-US" dirty="0"/>
            </a:br>
            <a:r>
              <a:rPr lang="en-US" dirty="0"/>
              <a:t>		</a:t>
            </a:r>
            <a:r>
              <a:rPr lang="en-US" dirty="0" err="1"/>
              <a:t>int</a:t>
            </a:r>
            <a:r>
              <a:rPr lang="en-US" dirty="0"/>
              <a:t> </a:t>
            </a:r>
            <a:r>
              <a:rPr lang="en-US" dirty="0" err="1"/>
              <a:t>MinPosition</a:t>
            </a:r>
            <a:r>
              <a:rPr lang="en-US" dirty="0"/>
              <a:t>, temp, </a:t>
            </a:r>
            <a:r>
              <a:rPr lang="en-US" dirty="0" err="1"/>
              <a:t>i</a:t>
            </a:r>
            <a:r>
              <a:rPr lang="en-US" dirty="0"/>
              <a:t>, j;</a:t>
            </a:r>
            <a:br>
              <a:rPr lang="en-US" dirty="0"/>
            </a:br>
            <a:r>
              <a:rPr lang="en-US" dirty="0"/>
              <a:t>		for( </a:t>
            </a:r>
            <a:r>
              <a:rPr lang="en-US" dirty="0" err="1"/>
              <a:t>i</a:t>
            </a:r>
            <a:r>
              <a:rPr lang="en-US" dirty="0"/>
              <a:t> = n – 1; </a:t>
            </a:r>
            <a:r>
              <a:rPr lang="en-US" dirty="0" err="1"/>
              <a:t>i</a:t>
            </a:r>
            <a:r>
              <a:rPr lang="en-US" dirty="0"/>
              <a:t> &gt; 0; --</a:t>
            </a:r>
            <a:r>
              <a:rPr lang="en-US" dirty="0" err="1"/>
              <a:t>i</a:t>
            </a:r>
            <a:r>
              <a:rPr lang="en-US" dirty="0"/>
              <a:t>) {</a:t>
            </a:r>
            <a:br>
              <a:rPr lang="en-US" dirty="0"/>
            </a:br>
            <a:r>
              <a:rPr lang="en-US" dirty="0"/>
              <a:t>			</a:t>
            </a:r>
            <a:r>
              <a:rPr lang="en-US" dirty="0" err="1"/>
              <a:t>MinPosition</a:t>
            </a:r>
            <a:r>
              <a:rPr lang="en-US" dirty="0"/>
              <a:t> = </a:t>
            </a:r>
            <a:r>
              <a:rPr lang="en-US" dirty="0" err="1"/>
              <a:t>i</a:t>
            </a:r>
            <a:r>
              <a:rPr lang="en-US" dirty="0"/>
              <a:t>;</a:t>
            </a:r>
            <a:br>
              <a:rPr lang="en-US" dirty="0"/>
            </a:br>
            <a:r>
              <a:rPr lang="en-US" dirty="0"/>
              <a:t>			for( j = 0; j &lt; 1, ++</a:t>
            </a:r>
            <a:r>
              <a:rPr lang="en-US" dirty="0" err="1"/>
              <a:t>i</a:t>
            </a:r>
            <a:r>
              <a:rPr lang="en-US" dirty="0"/>
              <a:t>)  {</a:t>
            </a:r>
            <a:br>
              <a:rPr lang="en-US" dirty="0"/>
            </a:br>
            <a:r>
              <a:rPr lang="en-US" dirty="0"/>
              <a:t>				if(A[j] &lt; A[</a:t>
            </a:r>
            <a:r>
              <a:rPr lang="en-US" dirty="0" err="1"/>
              <a:t>MinPosition</a:t>
            </a:r>
            <a:r>
              <a:rPr lang="en-US" dirty="0"/>
              <a:t>] ) {</a:t>
            </a:r>
            <a:br>
              <a:rPr lang="en-US" dirty="0"/>
            </a:br>
            <a:r>
              <a:rPr lang="en-US" dirty="0"/>
              <a:t>					</a:t>
            </a:r>
            <a:r>
              <a:rPr lang="en-US" dirty="0" err="1"/>
              <a:t>MinPosition</a:t>
            </a:r>
            <a:r>
              <a:rPr lang="en-US" dirty="0"/>
              <a:t> = j;</a:t>
            </a:r>
            <a:br>
              <a:rPr lang="en-US" dirty="0"/>
            </a:br>
            <a:r>
              <a:rPr lang="en-US" dirty="0"/>
              <a:t>				}</a:t>
            </a:r>
            <a:br>
              <a:rPr lang="en-US" dirty="0"/>
            </a:br>
            <a:r>
              <a:rPr lang="en-US" dirty="0"/>
              <a:t>			}</a:t>
            </a:r>
            <a:br>
              <a:rPr lang="en-US" dirty="0"/>
            </a:br>
            <a:r>
              <a:rPr lang="en-US" dirty="0"/>
              <a:t>			temp = A[</a:t>
            </a:r>
            <a:r>
              <a:rPr lang="en-US" dirty="0" err="1"/>
              <a:t>i</a:t>
            </a:r>
            <a:r>
              <a:rPr lang="en-US" dirty="0"/>
              <a:t>]; </a:t>
            </a:r>
            <a:br>
              <a:rPr lang="en-US" dirty="0"/>
            </a:br>
            <a:r>
              <a:rPr lang="en-US" dirty="0"/>
              <a:t>			A[</a:t>
            </a:r>
            <a:r>
              <a:rPr lang="en-US" dirty="0" err="1"/>
              <a:t>i</a:t>
            </a:r>
            <a:r>
              <a:rPr lang="en-US" dirty="0"/>
              <a:t>] = A[</a:t>
            </a:r>
            <a:r>
              <a:rPr lang="en-US" dirty="0" err="1"/>
              <a:t>MinPosition</a:t>
            </a:r>
            <a:r>
              <a:rPr lang="en-US" dirty="0"/>
              <a:t>]; </a:t>
            </a:r>
            <a:br>
              <a:rPr lang="en-US" dirty="0"/>
            </a:br>
            <a:r>
              <a:rPr lang="en-US" dirty="0"/>
              <a:t>			A[</a:t>
            </a:r>
            <a:r>
              <a:rPr lang="en-US" dirty="0" err="1"/>
              <a:t>MinPosition</a:t>
            </a:r>
            <a:r>
              <a:rPr lang="en-US" dirty="0"/>
              <a:t>] = temp;</a:t>
            </a:r>
            <a:br>
              <a:rPr lang="en-US" dirty="0"/>
            </a:br>
            <a:r>
              <a:rPr lang="en-US" dirty="0"/>
              <a:t>		}</a:t>
            </a:r>
            <a:br>
              <a:rPr lang="en-US" dirty="0"/>
            </a:br>
            <a:r>
              <a:rPr lang="en-US" dirty="0"/>
              <a:t>	}		</a:t>
            </a:r>
            <a:br>
              <a:rPr lang="en-US" dirty="0"/>
            </a:br>
            <a:r>
              <a:rPr lang="en-US" dirty="0"/>
              <a:t>		</a:t>
            </a:r>
          </a:p>
        </p:txBody>
      </p:sp>
    </p:spTree>
    <p:extLst>
      <p:ext uri="{BB962C8B-B14F-4D97-AF65-F5344CB8AC3E}">
        <p14:creationId xmlns:p14="http://schemas.microsoft.com/office/powerpoint/2010/main" val="1525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an algorithm in C</a:t>
            </a:r>
          </a:p>
        </p:txBody>
      </p:sp>
      <p:sp>
        <p:nvSpPr>
          <p:cNvPr id="3" name="Content Placeholder 2"/>
          <p:cNvSpPr>
            <a:spLocks noGrp="1"/>
          </p:cNvSpPr>
          <p:nvPr>
            <p:ph sz="quarter" idx="1"/>
          </p:nvPr>
        </p:nvSpPr>
        <p:spPr/>
        <p:txBody>
          <a:bodyPr>
            <a:normAutofit/>
          </a:bodyPr>
          <a:lstStyle/>
          <a:p>
            <a:r>
              <a:rPr lang="en-US" dirty="0"/>
              <a:t>We have discussed efficiency on a number of occasions in class</a:t>
            </a:r>
          </a:p>
          <a:p>
            <a:r>
              <a:rPr lang="en-US" dirty="0"/>
              <a:t>How can we *time* an algorithm to measure it’s efficiency?</a:t>
            </a:r>
          </a:p>
          <a:p>
            <a:r>
              <a:rPr lang="en-US" dirty="0"/>
              <a:t>You can use the C function </a:t>
            </a:r>
            <a:r>
              <a:rPr lang="en-US" dirty="0" err="1"/>
              <a:t>gettimeofday</a:t>
            </a:r>
            <a:r>
              <a:rPr lang="en-US" dirty="0"/>
              <a:t>() to do this. </a:t>
            </a:r>
          </a:p>
          <a:p>
            <a:pPr lvl="1"/>
            <a:r>
              <a:rPr lang="en-US" dirty="0"/>
              <a:t>Ask for the time of day before the algorithm begins</a:t>
            </a:r>
          </a:p>
          <a:p>
            <a:pPr lvl="1"/>
            <a:r>
              <a:rPr lang="en-US" dirty="0"/>
              <a:t>Ask for the time when the algorithm is finished</a:t>
            </a:r>
          </a:p>
          <a:p>
            <a:pPr lvl="1"/>
            <a:r>
              <a:rPr lang="en-US" dirty="0"/>
              <a:t>Calculate the difference between the two to get the net time</a:t>
            </a:r>
          </a:p>
          <a:p>
            <a:pPr lvl="1"/>
            <a:r>
              <a:rPr lang="en-US" dirty="0"/>
              <a:t>Display the result</a:t>
            </a:r>
          </a:p>
        </p:txBody>
      </p:sp>
    </p:spTree>
    <p:extLst>
      <p:ext uri="{BB962C8B-B14F-4D97-AF65-F5344CB8AC3E}">
        <p14:creationId xmlns:p14="http://schemas.microsoft.com/office/powerpoint/2010/main" val="3202168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a:t>More Big O Analysis</a:t>
            </a:r>
          </a:p>
        </p:txBody>
      </p:sp>
      <p:sp>
        <p:nvSpPr>
          <p:cNvPr id="3" name="Content Placeholder 2"/>
          <p:cNvSpPr>
            <a:spLocks noGrp="1"/>
          </p:cNvSpPr>
          <p:nvPr>
            <p:ph sz="quarter" idx="1"/>
          </p:nvPr>
        </p:nvSpPr>
        <p:spPr>
          <a:xfrm>
            <a:off x="139824" y="955864"/>
            <a:ext cx="8713889" cy="5902137"/>
          </a:xfrm>
        </p:spPr>
        <p:txBody>
          <a:bodyPr>
            <a:normAutofit/>
          </a:bodyPr>
          <a:lstStyle/>
          <a:p>
            <a:r>
              <a:rPr lang="en-US" dirty="0"/>
              <a:t>As I mentioned earlier, running times can NOT be equated to efficiency.  Because they are affected by:</a:t>
            </a:r>
          </a:p>
          <a:p>
            <a:pPr lvl="1"/>
            <a:r>
              <a:rPr lang="en-US" dirty="0"/>
              <a:t>The programming language used</a:t>
            </a:r>
          </a:p>
          <a:p>
            <a:pPr lvl="1"/>
            <a:r>
              <a:rPr lang="en-US" dirty="0"/>
              <a:t>Different language compilers for the same language</a:t>
            </a:r>
          </a:p>
          <a:p>
            <a:pPr lvl="1"/>
            <a:r>
              <a:rPr lang="en-US" dirty="0"/>
              <a:t>Different processors that handle different commands – differently</a:t>
            </a:r>
          </a:p>
          <a:p>
            <a:pPr lvl="1"/>
            <a:r>
              <a:rPr lang="en-US" dirty="0"/>
              <a:t>Different processes / loads running on a computer</a:t>
            </a:r>
          </a:p>
          <a:p>
            <a:pPr lvl="1"/>
            <a:r>
              <a:rPr lang="en-US" dirty="0"/>
              <a:t>Different data storage access speeds</a:t>
            </a:r>
          </a:p>
          <a:p>
            <a:r>
              <a:rPr lang="en-US" dirty="0"/>
              <a:t>With all of these sources of possible variation how can you use any of the performance numbers related to “time” to decide which algorithm is the best?</a:t>
            </a:r>
          </a:p>
          <a:p>
            <a:pPr lvl="1"/>
            <a:r>
              <a:rPr lang="en-US" dirty="0"/>
              <a:t>We can’t.  We are forced to do something different and that is Big O notation vs. timing of algorithms to determine algorithm efficiency.</a:t>
            </a:r>
          </a:p>
          <a:p>
            <a:r>
              <a:rPr lang="en-US" dirty="0"/>
              <a:t>Usually the bigger the size of the problem that an algorithm solves the more resources it consumes.</a:t>
            </a:r>
          </a:p>
        </p:txBody>
      </p:sp>
    </p:spTree>
    <p:extLst>
      <p:ext uri="{BB962C8B-B14F-4D97-AF65-F5344CB8AC3E}">
        <p14:creationId xmlns:p14="http://schemas.microsoft.com/office/powerpoint/2010/main" val="54103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a:t>More Big O Analysis</a:t>
            </a:r>
          </a:p>
        </p:txBody>
      </p:sp>
      <p:sp>
        <p:nvSpPr>
          <p:cNvPr id="3" name="Content Placeholder 2"/>
          <p:cNvSpPr>
            <a:spLocks noGrp="1"/>
          </p:cNvSpPr>
          <p:nvPr>
            <p:ph sz="quarter" idx="1"/>
          </p:nvPr>
        </p:nvSpPr>
        <p:spPr>
          <a:xfrm>
            <a:off x="139824" y="955864"/>
            <a:ext cx="8713889" cy="5902137"/>
          </a:xfrm>
        </p:spPr>
        <p:txBody>
          <a:bodyPr>
            <a:normAutofit/>
          </a:bodyPr>
          <a:lstStyle/>
          <a:p>
            <a:r>
              <a:rPr lang="en-US" dirty="0"/>
              <a:t>Back to the Selection Sort</a:t>
            </a:r>
          </a:p>
          <a:p>
            <a:r>
              <a:rPr lang="en-US" dirty="0"/>
              <a:t>Let “n” stand for the size of a problem.  For example “n” could be the length of a list that an algorithm searches, or the number of nodes in a tree or the number of items in an array that an algorithm sorts into descending order.</a:t>
            </a:r>
          </a:p>
          <a:p>
            <a:r>
              <a:rPr lang="en-US" dirty="0"/>
              <a:t>Using the </a:t>
            </a:r>
            <a:r>
              <a:rPr lang="en-US" dirty="0" err="1"/>
              <a:t>SelectionSort</a:t>
            </a:r>
            <a:r>
              <a:rPr lang="en-US" dirty="0"/>
              <a:t> example you can get a set of timing measures that lie on a curve and you can find an equation to fit that curve:</a:t>
            </a:r>
            <a:br>
              <a:rPr lang="en-US" dirty="0"/>
            </a:br>
            <a:br>
              <a:rPr lang="en-US" dirty="0"/>
            </a:br>
            <a:r>
              <a:rPr lang="en-US" dirty="0"/>
              <a:t>Array Size (n)	Time (</a:t>
            </a:r>
            <a:r>
              <a:rPr lang="en-US" dirty="0" err="1"/>
              <a:t>ms</a:t>
            </a:r>
            <a:r>
              <a:rPr lang="en-US" dirty="0"/>
              <a:t>) OR f(n) = .0001724n</a:t>
            </a:r>
            <a:r>
              <a:rPr lang="en-US" baseline="30000" dirty="0"/>
              <a:t>2</a:t>
            </a:r>
            <a:r>
              <a:rPr lang="en-US" dirty="0"/>
              <a:t> + .00040n + .1</a:t>
            </a:r>
            <a:br>
              <a:rPr lang="en-US" dirty="0"/>
            </a:br>
            <a:r>
              <a:rPr lang="en-US" dirty="0"/>
              <a:t>	125		 2.8</a:t>
            </a:r>
            <a:br>
              <a:rPr lang="en-US" dirty="0"/>
            </a:br>
            <a:r>
              <a:rPr lang="en-US" dirty="0"/>
              <a:t>	250		11.0</a:t>
            </a:r>
            <a:br>
              <a:rPr lang="en-US" dirty="0"/>
            </a:br>
            <a:r>
              <a:rPr lang="en-US" dirty="0"/>
              <a:t>	500		43.4</a:t>
            </a:r>
            <a:br>
              <a:rPr lang="en-US" dirty="0"/>
            </a:br>
            <a:r>
              <a:rPr lang="en-US" dirty="0"/>
              <a:t>      1000		172.9</a:t>
            </a:r>
            <a:br>
              <a:rPr lang="en-US" dirty="0"/>
            </a:br>
            <a:r>
              <a:rPr lang="en-US" dirty="0"/>
              <a:t>      2000		690.5</a:t>
            </a:r>
          </a:p>
        </p:txBody>
      </p:sp>
    </p:spTree>
    <p:extLst>
      <p:ext uri="{BB962C8B-B14F-4D97-AF65-F5344CB8AC3E}">
        <p14:creationId xmlns:p14="http://schemas.microsoft.com/office/powerpoint/2010/main" val="2891764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a:t>More Big O Analysis</a:t>
            </a:r>
          </a:p>
        </p:txBody>
      </p:sp>
      <p:sp>
        <p:nvSpPr>
          <p:cNvPr id="3" name="Content Placeholder 2"/>
          <p:cNvSpPr>
            <a:spLocks noGrp="1"/>
          </p:cNvSpPr>
          <p:nvPr>
            <p:ph sz="quarter" idx="1"/>
          </p:nvPr>
        </p:nvSpPr>
        <p:spPr>
          <a:xfrm>
            <a:off x="139824" y="955864"/>
            <a:ext cx="8713889" cy="5902137"/>
          </a:xfrm>
        </p:spPr>
        <p:txBody>
          <a:bodyPr>
            <a:normAutofit/>
          </a:bodyPr>
          <a:lstStyle/>
          <a:p>
            <a:r>
              <a:rPr lang="en-US" dirty="0"/>
              <a:t>A function of the form f(n) = .0001724n</a:t>
            </a:r>
            <a:r>
              <a:rPr lang="en-US" baseline="30000" dirty="0"/>
              <a:t>2</a:t>
            </a:r>
            <a:r>
              <a:rPr lang="en-US" dirty="0"/>
              <a:t> + .00040n + .1</a:t>
            </a:r>
            <a:br>
              <a:rPr lang="en-US" dirty="0"/>
            </a:br>
            <a:r>
              <a:rPr lang="en-US" dirty="0"/>
              <a:t> is called a quadratic function of n because the highest power of n in it is n</a:t>
            </a:r>
            <a:r>
              <a:rPr lang="en-US" baseline="30000" dirty="0"/>
              <a:t>2</a:t>
            </a:r>
            <a:r>
              <a:rPr lang="en-US" dirty="0"/>
              <a:t>.	</a:t>
            </a:r>
          </a:p>
          <a:p>
            <a:r>
              <a:rPr lang="en-US" dirty="0"/>
              <a:t>Using this formula for this algorithm we would find that no matter what computer we ran the selection sorting algorithm on – whether it is a blazing fast supercomputer or a slow home computer – the amount of time it consumed would be a quadratic function of the size of the array that is sorted.</a:t>
            </a:r>
          </a:p>
          <a:p>
            <a:r>
              <a:rPr lang="en-US" dirty="0"/>
              <a:t>Another way to look at it is that when you run the same selection sorting algorithm on a variety of different computers of differing speeds you get a family of identically shaped quadratic curves of the form f(n) = an</a:t>
            </a:r>
            <a:r>
              <a:rPr lang="en-US" baseline="30000" dirty="0"/>
              <a:t>2</a:t>
            </a:r>
            <a:r>
              <a:rPr lang="en-US" dirty="0"/>
              <a:t> + </a:t>
            </a:r>
            <a:r>
              <a:rPr lang="en-US" dirty="0" err="1"/>
              <a:t>bn</a:t>
            </a:r>
            <a:r>
              <a:rPr lang="en-US" dirty="0"/>
              <a:t> + c.</a:t>
            </a:r>
          </a:p>
        </p:txBody>
      </p:sp>
    </p:spTree>
    <p:extLst>
      <p:ext uri="{BB962C8B-B14F-4D97-AF65-F5344CB8AC3E}">
        <p14:creationId xmlns:p14="http://schemas.microsoft.com/office/powerpoint/2010/main" val="1529031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a:t>More Big O Analysis</a:t>
            </a:r>
          </a:p>
        </p:txBody>
      </p:sp>
      <p:sp>
        <p:nvSpPr>
          <p:cNvPr id="3" name="Content Placeholder 2"/>
          <p:cNvSpPr>
            <a:spLocks noGrp="1"/>
          </p:cNvSpPr>
          <p:nvPr>
            <p:ph sz="quarter" idx="1"/>
          </p:nvPr>
        </p:nvSpPr>
        <p:spPr>
          <a:xfrm>
            <a:off x="139824" y="955864"/>
            <a:ext cx="8713889" cy="5902137"/>
          </a:xfrm>
        </p:spPr>
        <p:txBody>
          <a:bodyPr>
            <a:normAutofit/>
          </a:bodyPr>
          <a:lstStyle/>
          <a:p>
            <a:r>
              <a:rPr lang="en-US" dirty="0"/>
              <a:t>Even though the particular running time measurements for selection sort vary under changing circumstances what stays the same is the shape of the curve</a:t>
            </a:r>
          </a:p>
          <a:p>
            <a:r>
              <a:rPr lang="en-US" dirty="0"/>
              <a:t>So:</a:t>
            </a:r>
          </a:p>
          <a:p>
            <a:pPr lvl="1"/>
            <a:r>
              <a:rPr lang="en-US" dirty="0"/>
              <a:t>When analyzing the running time of an algorithm come up with the general shape of the curve that clocks its running time as a function of the problem size</a:t>
            </a:r>
          </a:p>
          <a:p>
            <a:pPr lvl="1"/>
            <a:r>
              <a:rPr lang="en-US" dirty="0"/>
              <a:t>We don’t care what the constants of proportionality are (a, b, c, etc.) since they can change based on the computer, language, etc. used</a:t>
            </a:r>
          </a:p>
          <a:p>
            <a:pPr lvl="1"/>
            <a:r>
              <a:rPr lang="en-US" dirty="0"/>
              <a:t>We do care a great deal about the general shape of the curve that relates the resources consumed to the size of the problem</a:t>
            </a:r>
          </a:p>
        </p:txBody>
      </p:sp>
    </p:spTree>
    <p:extLst>
      <p:ext uri="{BB962C8B-B14F-4D97-AF65-F5344CB8AC3E}">
        <p14:creationId xmlns:p14="http://schemas.microsoft.com/office/powerpoint/2010/main" val="2351604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a:t>More Big O Analysis</a:t>
            </a:r>
          </a:p>
        </p:txBody>
      </p:sp>
      <p:sp>
        <p:nvSpPr>
          <p:cNvPr id="3" name="Content Placeholder 2"/>
          <p:cNvSpPr>
            <a:spLocks noGrp="1"/>
          </p:cNvSpPr>
          <p:nvPr>
            <p:ph sz="quarter" idx="1"/>
          </p:nvPr>
        </p:nvSpPr>
        <p:spPr>
          <a:xfrm>
            <a:off x="139824" y="955492"/>
            <a:ext cx="8839823" cy="5902137"/>
          </a:xfrm>
        </p:spPr>
        <p:txBody>
          <a:bodyPr>
            <a:normAutofit/>
          </a:bodyPr>
          <a:lstStyle/>
          <a:p>
            <a:r>
              <a:rPr lang="en-US" dirty="0"/>
              <a:t>It turns out that running times for different algorithms fall into different complexity classes</a:t>
            </a:r>
          </a:p>
          <a:p>
            <a:r>
              <a:rPr lang="en-US" dirty="0"/>
              <a:t>Each complexity is characterized by a different family of curves</a:t>
            </a:r>
          </a:p>
          <a:p>
            <a:r>
              <a:rPr lang="en-US" dirty="0"/>
              <a:t>All of the curves in a given complexity class share the same basic shape</a:t>
            </a:r>
          </a:p>
          <a:p>
            <a:r>
              <a:rPr lang="en-US" dirty="0"/>
              <a:t>A different curve in the “family” is a special case of the equation for the given complexity in which </a:t>
            </a:r>
            <a:r>
              <a:rPr lang="en-US" b="1" i="1" dirty="0"/>
              <a:t>only the constants </a:t>
            </a:r>
            <a:r>
              <a:rPr lang="en-US" dirty="0"/>
              <a:t>(or coefficients) are different – back to the computer, language, memory, etc.</a:t>
            </a:r>
          </a:p>
          <a:p>
            <a:r>
              <a:rPr lang="en-US" dirty="0"/>
              <a:t>So any function that is quadratic in complexity</a:t>
            </a:r>
            <a:br>
              <a:rPr lang="en-US" dirty="0"/>
            </a:br>
            <a:r>
              <a:rPr lang="en-US" dirty="0"/>
              <a:t>		f(n) = an</a:t>
            </a:r>
            <a:r>
              <a:rPr lang="en-US" baseline="30000" dirty="0"/>
              <a:t>2</a:t>
            </a:r>
            <a:r>
              <a:rPr lang="en-US" dirty="0"/>
              <a:t> +</a:t>
            </a:r>
            <a:r>
              <a:rPr lang="en-US" dirty="0" err="1"/>
              <a:t>bn</a:t>
            </a:r>
            <a:r>
              <a:rPr lang="en-US" dirty="0"/>
              <a:t> + c </a:t>
            </a:r>
            <a:br>
              <a:rPr lang="en-US" dirty="0"/>
            </a:br>
            <a:r>
              <a:rPr lang="en-US" dirty="0"/>
              <a:t>that gives the running time f(n) as a function of the problem size, n, is a quadratic function and is represented in Big O notation as O ( n</a:t>
            </a:r>
            <a:r>
              <a:rPr lang="en-US" baseline="30000" dirty="0"/>
              <a:t>2</a:t>
            </a:r>
            <a:r>
              <a:rPr lang="en-US" dirty="0"/>
              <a:t> )</a:t>
            </a:r>
          </a:p>
        </p:txBody>
      </p:sp>
    </p:spTree>
    <p:extLst>
      <p:ext uri="{BB962C8B-B14F-4D97-AF65-F5344CB8AC3E}">
        <p14:creationId xmlns:p14="http://schemas.microsoft.com/office/powerpoint/2010/main" val="3784272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a:t>More Big O Analysis</a:t>
            </a:r>
          </a:p>
        </p:txBody>
      </p:sp>
      <p:sp>
        <p:nvSpPr>
          <p:cNvPr id="3" name="Content Placeholder 2"/>
          <p:cNvSpPr>
            <a:spLocks noGrp="1"/>
          </p:cNvSpPr>
          <p:nvPr>
            <p:ph sz="quarter" idx="1"/>
          </p:nvPr>
        </p:nvSpPr>
        <p:spPr>
          <a:xfrm>
            <a:off x="139824" y="955492"/>
            <a:ext cx="8839823" cy="5902137"/>
          </a:xfrm>
        </p:spPr>
        <p:txBody>
          <a:bodyPr>
            <a:normAutofit/>
          </a:bodyPr>
          <a:lstStyle/>
          <a:p>
            <a:br>
              <a:rPr lang="en-US" dirty="0"/>
            </a:br>
            <a:br>
              <a:rPr lang="en-US" dirty="0"/>
            </a:br>
            <a:br>
              <a:rPr lang="en-US" dirty="0"/>
            </a:br>
            <a:br>
              <a:rPr lang="en-US" dirty="0"/>
            </a:br>
            <a:endParaRPr lang="en-US" dirty="0"/>
          </a:p>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3917555160"/>
              </p:ext>
            </p:extLst>
          </p:nvPr>
        </p:nvGraphicFramePr>
        <p:xfrm>
          <a:off x="1348019" y="2489296"/>
          <a:ext cx="6226604" cy="2225040"/>
        </p:xfrm>
        <a:graphic>
          <a:graphicData uri="http://schemas.openxmlformats.org/drawingml/2006/table">
            <a:tbl>
              <a:tblPr firstRow="1" bandRow="1">
                <a:tableStyleId>{5C22544A-7EE6-4342-B048-85BDC9FD1C3A}</a:tableStyleId>
              </a:tblPr>
              <a:tblGrid>
                <a:gridCol w="1556651">
                  <a:extLst>
                    <a:ext uri="{9D8B030D-6E8A-4147-A177-3AD203B41FA5}">
                      <a16:colId xmlns:a16="http://schemas.microsoft.com/office/drawing/2014/main" val="20000"/>
                    </a:ext>
                  </a:extLst>
                </a:gridCol>
                <a:gridCol w="1556651">
                  <a:extLst>
                    <a:ext uri="{9D8B030D-6E8A-4147-A177-3AD203B41FA5}">
                      <a16:colId xmlns:a16="http://schemas.microsoft.com/office/drawing/2014/main" val="20001"/>
                    </a:ext>
                  </a:extLst>
                </a:gridCol>
                <a:gridCol w="1556651">
                  <a:extLst>
                    <a:ext uri="{9D8B030D-6E8A-4147-A177-3AD203B41FA5}">
                      <a16:colId xmlns:a16="http://schemas.microsoft.com/office/drawing/2014/main" val="20002"/>
                    </a:ext>
                  </a:extLst>
                </a:gridCol>
                <a:gridCol w="1556651">
                  <a:extLst>
                    <a:ext uri="{9D8B030D-6E8A-4147-A177-3AD203B41FA5}">
                      <a16:colId xmlns:a16="http://schemas.microsoft.com/office/drawing/2014/main" val="20003"/>
                    </a:ext>
                  </a:extLst>
                </a:gridCol>
              </a:tblGrid>
              <a:tr h="370840">
                <a:tc>
                  <a:txBody>
                    <a:bodyPr/>
                    <a:lstStyle/>
                    <a:p>
                      <a:pPr algn="ctr"/>
                      <a:r>
                        <a:rPr lang="en-US" dirty="0"/>
                        <a:t>n</a:t>
                      </a:r>
                    </a:p>
                  </a:txBody>
                  <a:tcPr/>
                </a:tc>
                <a:tc>
                  <a:txBody>
                    <a:bodyPr/>
                    <a:lstStyle/>
                    <a:p>
                      <a:pPr algn="ctr"/>
                      <a:r>
                        <a:rPr lang="en-US" dirty="0"/>
                        <a:t>f(n)</a:t>
                      </a:r>
                    </a:p>
                  </a:txBody>
                  <a:tcPr/>
                </a:tc>
                <a:tc>
                  <a:txBody>
                    <a:bodyPr/>
                    <a:lstStyle/>
                    <a:p>
                      <a:pPr algn="ctr"/>
                      <a:r>
                        <a:rPr lang="en-US" dirty="0"/>
                        <a:t>an</a:t>
                      </a:r>
                      <a:r>
                        <a:rPr lang="en-US" baseline="30000" dirty="0"/>
                        <a:t>2</a:t>
                      </a:r>
                    </a:p>
                  </a:txBody>
                  <a:tcPr/>
                </a:tc>
                <a:tc>
                  <a:txBody>
                    <a:bodyPr/>
                    <a:lstStyle/>
                    <a:p>
                      <a:pPr algn="ctr"/>
                      <a:r>
                        <a:rPr lang="en-US" dirty="0"/>
                        <a:t>n</a:t>
                      </a:r>
                      <a:r>
                        <a:rPr lang="en-US" baseline="30000" dirty="0"/>
                        <a:t>2</a:t>
                      </a:r>
                      <a:r>
                        <a:rPr lang="en-US" dirty="0"/>
                        <a:t> as % total</a:t>
                      </a:r>
                    </a:p>
                  </a:txBody>
                  <a:tcPr/>
                </a:tc>
                <a:extLst>
                  <a:ext uri="{0D108BD9-81ED-4DB2-BD59-A6C34878D82A}">
                    <a16:rowId xmlns:a16="http://schemas.microsoft.com/office/drawing/2014/main" val="10000"/>
                  </a:ext>
                </a:extLst>
              </a:tr>
              <a:tr h="370840">
                <a:tc>
                  <a:txBody>
                    <a:bodyPr/>
                    <a:lstStyle/>
                    <a:p>
                      <a:pPr algn="ctr"/>
                      <a:r>
                        <a:rPr lang="en-US" dirty="0"/>
                        <a:t>125</a:t>
                      </a:r>
                    </a:p>
                  </a:txBody>
                  <a:tcPr/>
                </a:tc>
                <a:tc>
                  <a:txBody>
                    <a:bodyPr/>
                    <a:lstStyle/>
                    <a:p>
                      <a:pPr algn="ctr"/>
                      <a:r>
                        <a:rPr lang="en-US" dirty="0"/>
                        <a:t>2.8</a:t>
                      </a:r>
                    </a:p>
                  </a:txBody>
                  <a:tcPr/>
                </a:tc>
                <a:tc>
                  <a:txBody>
                    <a:bodyPr/>
                    <a:lstStyle/>
                    <a:p>
                      <a:pPr algn="ctr"/>
                      <a:r>
                        <a:rPr lang="en-US" dirty="0"/>
                        <a:t>2.7</a:t>
                      </a:r>
                    </a:p>
                  </a:txBody>
                  <a:tcPr/>
                </a:tc>
                <a:tc>
                  <a:txBody>
                    <a:bodyPr/>
                    <a:lstStyle/>
                    <a:p>
                      <a:pPr algn="ctr"/>
                      <a:r>
                        <a:rPr lang="en-US" dirty="0"/>
                        <a:t>94.7</a:t>
                      </a:r>
                    </a:p>
                  </a:txBody>
                  <a:tcPr/>
                </a:tc>
                <a:extLst>
                  <a:ext uri="{0D108BD9-81ED-4DB2-BD59-A6C34878D82A}">
                    <a16:rowId xmlns:a16="http://schemas.microsoft.com/office/drawing/2014/main" val="10001"/>
                  </a:ext>
                </a:extLst>
              </a:tr>
              <a:tr h="370840">
                <a:tc>
                  <a:txBody>
                    <a:bodyPr/>
                    <a:lstStyle/>
                    <a:p>
                      <a:pPr algn="ctr"/>
                      <a:r>
                        <a:rPr lang="en-US" dirty="0"/>
                        <a:t>250</a:t>
                      </a:r>
                    </a:p>
                  </a:txBody>
                  <a:tcPr/>
                </a:tc>
                <a:tc>
                  <a:txBody>
                    <a:bodyPr/>
                    <a:lstStyle/>
                    <a:p>
                      <a:pPr algn="ctr"/>
                      <a:r>
                        <a:rPr lang="en-US" dirty="0"/>
                        <a:t>11.0</a:t>
                      </a:r>
                    </a:p>
                  </a:txBody>
                  <a:tcPr/>
                </a:tc>
                <a:tc>
                  <a:txBody>
                    <a:bodyPr/>
                    <a:lstStyle/>
                    <a:p>
                      <a:pPr algn="ctr"/>
                      <a:r>
                        <a:rPr lang="en-US" dirty="0"/>
                        <a:t>10.8</a:t>
                      </a:r>
                    </a:p>
                  </a:txBody>
                  <a:tcPr/>
                </a:tc>
                <a:tc>
                  <a:txBody>
                    <a:bodyPr/>
                    <a:lstStyle/>
                    <a:p>
                      <a:pPr algn="ctr"/>
                      <a:r>
                        <a:rPr lang="en-US" dirty="0"/>
                        <a:t>98.2</a:t>
                      </a:r>
                    </a:p>
                  </a:txBody>
                  <a:tcPr/>
                </a:tc>
                <a:extLst>
                  <a:ext uri="{0D108BD9-81ED-4DB2-BD59-A6C34878D82A}">
                    <a16:rowId xmlns:a16="http://schemas.microsoft.com/office/drawing/2014/main" val="10002"/>
                  </a:ext>
                </a:extLst>
              </a:tr>
              <a:tr h="370840">
                <a:tc>
                  <a:txBody>
                    <a:bodyPr/>
                    <a:lstStyle/>
                    <a:p>
                      <a:pPr algn="ctr"/>
                      <a:r>
                        <a:rPr lang="en-US" dirty="0"/>
                        <a:t>500</a:t>
                      </a:r>
                    </a:p>
                  </a:txBody>
                  <a:tcPr/>
                </a:tc>
                <a:tc>
                  <a:txBody>
                    <a:bodyPr/>
                    <a:lstStyle/>
                    <a:p>
                      <a:pPr algn="ctr"/>
                      <a:r>
                        <a:rPr lang="en-US" dirty="0"/>
                        <a:t>43.4</a:t>
                      </a:r>
                    </a:p>
                  </a:txBody>
                  <a:tcPr/>
                </a:tc>
                <a:tc>
                  <a:txBody>
                    <a:bodyPr/>
                    <a:lstStyle/>
                    <a:p>
                      <a:pPr algn="ctr"/>
                      <a:r>
                        <a:rPr lang="en-US" dirty="0"/>
                        <a:t>43.1</a:t>
                      </a:r>
                    </a:p>
                  </a:txBody>
                  <a:tcPr/>
                </a:tc>
                <a:tc>
                  <a:txBody>
                    <a:bodyPr/>
                    <a:lstStyle/>
                    <a:p>
                      <a:pPr algn="ctr"/>
                      <a:r>
                        <a:rPr lang="en-US" dirty="0"/>
                        <a:t>99.3</a:t>
                      </a:r>
                    </a:p>
                  </a:txBody>
                  <a:tcPr/>
                </a:tc>
                <a:extLst>
                  <a:ext uri="{0D108BD9-81ED-4DB2-BD59-A6C34878D82A}">
                    <a16:rowId xmlns:a16="http://schemas.microsoft.com/office/drawing/2014/main" val="10003"/>
                  </a:ext>
                </a:extLst>
              </a:tr>
              <a:tr h="370840">
                <a:tc>
                  <a:txBody>
                    <a:bodyPr/>
                    <a:lstStyle/>
                    <a:p>
                      <a:pPr algn="ctr"/>
                      <a:r>
                        <a:rPr lang="en-US" dirty="0"/>
                        <a:t>1000</a:t>
                      </a:r>
                    </a:p>
                  </a:txBody>
                  <a:tcPr/>
                </a:tc>
                <a:tc>
                  <a:txBody>
                    <a:bodyPr/>
                    <a:lstStyle/>
                    <a:p>
                      <a:pPr algn="ctr"/>
                      <a:r>
                        <a:rPr lang="en-US" dirty="0"/>
                        <a:t>172.9</a:t>
                      </a:r>
                    </a:p>
                  </a:txBody>
                  <a:tcPr/>
                </a:tc>
                <a:tc>
                  <a:txBody>
                    <a:bodyPr/>
                    <a:lstStyle/>
                    <a:p>
                      <a:pPr algn="ctr"/>
                      <a:r>
                        <a:rPr lang="en-US" dirty="0"/>
                        <a:t>172.4</a:t>
                      </a:r>
                    </a:p>
                  </a:txBody>
                  <a:tcPr/>
                </a:tc>
                <a:tc>
                  <a:txBody>
                    <a:bodyPr/>
                    <a:lstStyle/>
                    <a:p>
                      <a:pPr algn="ctr"/>
                      <a:r>
                        <a:rPr lang="en-US" dirty="0"/>
                        <a:t>99.7</a:t>
                      </a:r>
                    </a:p>
                  </a:txBody>
                  <a:tcPr/>
                </a:tc>
                <a:extLst>
                  <a:ext uri="{0D108BD9-81ED-4DB2-BD59-A6C34878D82A}">
                    <a16:rowId xmlns:a16="http://schemas.microsoft.com/office/drawing/2014/main" val="10004"/>
                  </a:ext>
                </a:extLst>
              </a:tr>
              <a:tr h="370840">
                <a:tc>
                  <a:txBody>
                    <a:bodyPr/>
                    <a:lstStyle/>
                    <a:p>
                      <a:pPr algn="ctr"/>
                      <a:r>
                        <a:rPr lang="en-US" dirty="0"/>
                        <a:t>2000</a:t>
                      </a:r>
                    </a:p>
                  </a:txBody>
                  <a:tcPr/>
                </a:tc>
                <a:tc>
                  <a:txBody>
                    <a:bodyPr/>
                    <a:lstStyle/>
                    <a:p>
                      <a:pPr algn="ctr"/>
                      <a:r>
                        <a:rPr lang="en-US" dirty="0"/>
                        <a:t>690.5</a:t>
                      </a:r>
                    </a:p>
                  </a:txBody>
                  <a:tcPr/>
                </a:tc>
                <a:tc>
                  <a:txBody>
                    <a:bodyPr/>
                    <a:lstStyle/>
                    <a:p>
                      <a:pPr algn="ctr"/>
                      <a:r>
                        <a:rPr lang="en-US" dirty="0"/>
                        <a:t>689.6</a:t>
                      </a:r>
                    </a:p>
                  </a:txBody>
                  <a:tcPr/>
                </a:tc>
                <a:tc>
                  <a:txBody>
                    <a:bodyPr/>
                    <a:lstStyle/>
                    <a:p>
                      <a:pPr algn="ctr"/>
                      <a:r>
                        <a:rPr lang="en-US" dirty="0"/>
                        <a:t>99.9</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78659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a:t>Comparing Big O notation</a:t>
            </a:r>
          </a:p>
        </p:txBody>
      </p:sp>
      <p:sp>
        <p:nvSpPr>
          <p:cNvPr id="3" name="Content Placeholder 2"/>
          <p:cNvSpPr>
            <a:spLocks noGrp="1"/>
          </p:cNvSpPr>
          <p:nvPr>
            <p:ph sz="quarter" idx="1"/>
          </p:nvPr>
        </p:nvSpPr>
        <p:spPr>
          <a:xfrm>
            <a:off x="139824" y="955492"/>
            <a:ext cx="8839823" cy="5902137"/>
          </a:xfrm>
        </p:spPr>
        <p:txBody>
          <a:bodyPr>
            <a:normAutofit lnSpcReduction="10000"/>
          </a:bodyPr>
          <a:lstStyle/>
          <a:p>
            <a:r>
              <a:rPr lang="en-US" dirty="0"/>
              <a:t>Examine the table below:</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1 </a:t>
            </a:r>
            <a:r>
              <a:rPr lang="en-US" dirty="0" err="1"/>
              <a:t>usec</a:t>
            </a:r>
            <a:r>
              <a:rPr lang="en-US" dirty="0"/>
              <a:t> = one </a:t>
            </a:r>
            <a:r>
              <a:rPr lang="en-US" dirty="0" err="1"/>
              <a:t>microsend</a:t>
            </a:r>
            <a:r>
              <a:rPr lang="en-US" dirty="0"/>
              <a:t> = one millionth of a second</a:t>
            </a:r>
            <a:br>
              <a:rPr lang="en-US" dirty="0"/>
            </a:br>
            <a:r>
              <a:rPr lang="en-US" dirty="0"/>
              <a:t>1 </a:t>
            </a:r>
            <a:r>
              <a:rPr lang="en-US" dirty="0" err="1"/>
              <a:t>msec</a:t>
            </a:r>
            <a:r>
              <a:rPr lang="en-US" dirty="0"/>
              <a:t> = one millisecond = one thousandth of a second</a:t>
            </a:r>
          </a:p>
          <a:p>
            <a:r>
              <a:rPr lang="en-US" dirty="0"/>
              <a:t>OR   O(1) &lt; O(log n) &lt; O(n) &lt; O(n log n) &lt; O(n</a:t>
            </a:r>
            <a:r>
              <a:rPr lang="en-US" baseline="30000" dirty="0"/>
              <a:t>2</a:t>
            </a:r>
            <a:r>
              <a:rPr lang="en-US" dirty="0"/>
              <a:t>) &lt; O(n</a:t>
            </a:r>
            <a:r>
              <a:rPr lang="en-US" baseline="30000" dirty="0"/>
              <a:t>3</a:t>
            </a:r>
            <a:r>
              <a:rPr lang="en-US" dirty="0"/>
              <a:t>) &lt; O(10</a:t>
            </a:r>
            <a:r>
              <a:rPr lang="en-US" baseline="30000" dirty="0"/>
              <a:t>n</a:t>
            </a:r>
            <a:r>
              <a:rPr lang="en-US" dirty="0"/>
              <a:t>)</a:t>
            </a:r>
          </a:p>
          <a:p>
            <a:pPr marL="0" indent="0">
              <a:buNone/>
            </a:pPr>
            <a:br>
              <a:rPr lang="en-US" dirty="0"/>
            </a:b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73033615"/>
              </p:ext>
            </p:extLst>
          </p:nvPr>
        </p:nvGraphicFramePr>
        <p:xfrm>
          <a:off x="457202" y="1601832"/>
          <a:ext cx="8105538" cy="2966720"/>
        </p:xfrm>
        <a:graphic>
          <a:graphicData uri="http://schemas.openxmlformats.org/drawingml/2006/table">
            <a:tbl>
              <a:tblPr firstRow="1" bandRow="1">
                <a:tableStyleId>{5C22544A-7EE6-4342-B048-85BDC9FD1C3A}</a:tableStyleId>
              </a:tblPr>
              <a:tblGrid>
                <a:gridCol w="997234">
                  <a:extLst>
                    <a:ext uri="{9D8B030D-6E8A-4147-A177-3AD203B41FA5}">
                      <a16:colId xmlns:a16="http://schemas.microsoft.com/office/drawing/2014/main" val="20000"/>
                    </a:ext>
                  </a:extLst>
                </a:gridCol>
                <a:gridCol w="1136919">
                  <a:extLst>
                    <a:ext uri="{9D8B030D-6E8A-4147-A177-3AD203B41FA5}">
                      <a16:colId xmlns:a16="http://schemas.microsoft.com/office/drawing/2014/main" val="20001"/>
                    </a:ext>
                  </a:extLst>
                </a:gridCol>
                <a:gridCol w="1331526">
                  <a:extLst>
                    <a:ext uri="{9D8B030D-6E8A-4147-A177-3AD203B41FA5}">
                      <a16:colId xmlns:a16="http://schemas.microsoft.com/office/drawing/2014/main" val="20002"/>
                    </a:ext>
                  </a:extLst>
                </a:gridCol>
                <a:gridCol w="1403224">
                  <a:extLst>
                    <a:ext uri="{9D8B030D-6E8A-4147-A177-3AD203B41FA5}">
                      <a16:colId xmlns:a16="http://schemas.microsoft.com/office/drawing/2014/main" val="20003"/>
                    </a:ext>
                  </a:extLst>
                </a:gridCol>
                <a:gridCol w="1474921">
                  <a:extLst>
                    <a:ext uri="{9D8B030D-6E8A-4147-A177-3AD203B41FA5}">
                      <a16:colId xmlns:a16="http://schemas.microsoft.com/office/drawing/2014/main" val="20004"/>
                    </a:ext>
                  </a:extLst>
                </a:gridCol>
                <a:gridCol w="1761714">
                  <a:extLst>
                    <a:ext uri="{9D8B030D-6E8A-4147-A177-3AD203B41FA5}">
                      <a16:colId xmlns:a16="http://schemas.microsoft.com/office/drawing/2014/main" val="20005"/>
                    </a:ext>
                  </a:extLst>
                </a:gridCol>
              </a:tblGrid>
              <a:tr h="370840">
                <a:tc>
                  <a:txBody>
                    <a:bodyPr/>
                    <a:lstStyle/>
                    <a:p>
                      <a:pPr algn="ctr"/>
                      <a:r>
                        <a:rPr lang="en-US" dirty="0"/>
                        <a:t>f(n)</a:t>
                      </a:r>
                    </a:p>
                  </a:txBody>
                  <a:tcPr/>
                </a:tc>
                <a:tc>
                  <a:txBody>
                    <a:bodyPr/>
                    <a:lstStyle/>
                    <a:p>
                      <a:pPr algn="ctr"/>
                      <a:r>
                        <a:rPr lang="en-US" dirty="0"/>
                        <a:t>n = 2</a:t>
                      </a:r>
                    </a:p>
                  </a:txBody>
                  <a:tcPr/>
                </a:tc>
                <a:tc>
                  <a:txBody>
                    <a:bodyPr/>
                    <a:lstStyle/>
                    <a:p>
                      <a:pPr algn="ctr"/>
                      <a:r>
                        <a:rPr lang="en-US" dirty="0"/>
                        <a:t>n = 16</a:t>
                      </a:r>
                    </a:p>
                  </a:txBody>
                  <a:tcPr/>
                </a:tc>
                <a:tc>
                  <a:txBody>
                    <a:bodyPr/>
                    <a:lstStyle/>
                    <a:p>
                      <a:pPr algn="ctr"/>
                      <a:r>
                        <a:rPr lang="en-US" dirty="0"/>
                        <a:t>n = 256</a:t>
                      </a:r>
                    </a:p>
                  </a:txBody>
                  <a:tcPr/>
                </a:tc>
                <a:tc>
                  <a:txBody>
                    <a:bodyPr/>
                    <a:lstStyle/>
                    <a:p>
                      <a:pPr algn="ctr"/>
                      <a:r>
                        <a:rPr lang="en-US" dirty="0"/>
                        <a:t>n = 1024</a:t>
                      </a:r>
                    </a:p>
                  </a:txBody>
                  <a:tcPr/>
                </a:tc>
                <a:tc>
                  <a:txBody>
                    <a:bodyPr/>
                    <a:lstStyle/>
                    <a:p>
                      <a:pPr algn="ctr"/>
                      <a:r>
                        <a:rPr lang="en-US" dirty="0"/>
                        <a:t>n=10485776</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 </a:t>
                      </a:r>
                      <a:r>
                        <a:rPr lang="en-US" dirty="0" err="1"/>
                        <a:t>usec</a:t>
                      </a:r>
                      <a:endParaRPr lang="en-US" dirty="0"/>
                    </a:p>
                  </a:txBody>
                  <a:tcPr/>
                </a:tc>
                <a:tc>
                  <a:txBody>
                    <a:bodyPr/>
                    <a:lstStyle/>
                    <a:p>
                      <a:pPr algn="ctr"/>
                      <a:r>
                        <a:rPr lang="en-US" dirty="0"/>
                        <a:t>1 </a:t>
                      </a:r>
                      <a:r>
                        <a:rPr lang="en-US" dirty="0" err="1"/>
                        <a:t>usec</a:t>
                      </a:r>
                      <a:endParaRPr lang="en-US" dirty="0"/>
                    </a:p>
                  </a:txBody>
                  <a:tcPr/>
                </a:tc>
                <a:tc>
                  <a:txBody>
                    <a:bodyPr/>
                    <a:lstStyle/>
                    <a:p>
                      <a:pPr algn="ctr"/>
                      <a:r>
                        <a:rPr lang="en-US" dirty="0"/>
                        <a:t>1 </a:t>
                      </a:r>
                      <a:r>
                        <a:rPr lang="en-US" dirty="0" err="1"/>
                        <a:t>usec</a:t>
                      </a:r>
                      <a:endParaRPr lang="en-US" dirty="0"/>
                    </a:p>
                  </a:txBody>
                  <a:tcPr/>
                </a:tc>
                <a:tc>
                  <a:txBody>
                    <a:bodyPr/>
                    <a:lstStyle/>
                    <a:p>
                      <a:pPr algn="ctr"/>
                      <a:r>
                        <a:rPr lang="en-US" dirty="0"/>
                        <a:t>1 </a:t>
                      </a:r>
                      <a:r>
                        <a:rPr lang="en-US" dirty="0" err="1"/>
                        <a:t>usec</a:t>
                      </a:r>
                      <a:endParaRPr lang="en-US" dirty="0"/>
                    </a:p>
                  </a:txBody>
                  <a:tcPr/>
                </a:tc>
                <a:tc>
                  <a:txBody>
                    <a:bodyPr/>
                    <a:lstStyle/>
                    <a:p>
                      <a:pPr algn="ctr"/>
                      <a:r>
                        <a:rPr lang="en-US" dirty="0"/>
                        <a:t>1 </a:t>
                      </a:r>
                      <a:r>
                        <a:rPr lang="en-US" dirty="0" err="1"/>
                        <a:t>usec</a:t>
                      </a:r>
                      <a:endParaRPr lang="en-US" dirty="0"/>
                    </a:p>
                  </a:txBody>
                  <a:tcPr/>
                </a:tc>
                <a:extLst>
                  <a:ext uri="{0D108BD9-81ED-4DB2-BD59-A6C34878D82A}">
                    <a16:rowId xmlns:a16="http://schemas.microsoft.com/office/drawing/2014/main" val="10001"/>
                  </a:ext>
                </a:extLst>
              </a:tr>
              <a:tr h="370840">
                <a:tc>
                  <a:txBody>
                    <a:bodyPr/>
                    <a:lstStyle/>
                    <a:p>
                      <a:pPr algn="ctr"/>
                      <a:r>
                        <a:rPr lang="en-US" dirty="0"/>
                        <a:t>log n</a:t>
                      </a:r>
                    </a:p>
                  </a:txBody>
                  <a:tcPr/>
                </a:tc>
                <a:tc>
                  <a:txBody>
                    <a:bodyPr/>
                    <a:lstStyle/>
                    <a:p>
                      <a:pPr algn="ctr"/>
                      <a:r>
                        <a:rPr lang="en-US" dirty="0"/>
                        <a:t>1 </a:t>
                      </a:r>
                      <a:r>
                        <a:rPr lang="en-US" dirty="0" err="1"/>
                        <a:t>usec</a:t>
                      </a:r>
                      <a:endParaRPr lang="en-US" dirty="0"/>
                    </a:p>
                  </a:txBody>
                  <a:tcPr/>
                </a:tc>
                <a:tc>
                  <a:txBody>
                    <a:bodyPr/>
                    <a:lstStyle/>
                    <a:p>
                      <a:pPr algn="ctr"/>
                      <a:r>
                        <a:rPr lang="en-US" dirty="0"/>
                        <a:t>4 </a:t>
                      </a:r>
                      <a:r>
                        <a:rPr lang="en-US" dirty="0" err="1"/>
                        <a:t>usecs</a:t>
                      </a:r>
                      <a:endParaRPr lang="en-US" dirty="0"/>
                    </a:p>
                  </a:txBody>
                  <a:tcPr/>
                </a:tc>
                <a:tc>
                  <a:txBody>
                    <a:bodyPr/>
                    <a:lstStyle/>
                    <a:p>
                      <a:pPr algn="ctr"/>
                      <a:r>
                        <a:rPr lang="en-US" dirty="0"/>
                        <a:t>8 </a:t>
                      </a:r>
                      <a:r>
                        <a:rPr lang="en-US" dirty="0" err="1"/>
                        <a:t>usecs</a:t>
                      </a:r>
                      <a:endParaRPr lang="en-US" dirty="0"/>
                    </a:p>
                  </a:txBody>
                  <a:tcPr/>
                </a:tc>
                <a:tc>
                  <a:txBody>
                    <a:bodyPr/>
                    <a:lstStyle/>
                    <a:p>
                      <a:pPr algn="ctr"/>
                      <a:r>
                        <a:rPr lang="en-US" dirty="0"/>
                        <a:t>10 </a:t>
                      </a:r>
                      <a:r>
                        <a:rPr lang="en-US" dirty="0" err="1"/>
                        <a:t>usecs</a:t>
                      </a:r>
                      <a:endParaRPr lang="en-US" dirty="0"/>
                    </a:p>
                  </a:txBody>
                  <a:tcPr/>
                </a:tc>
                <a:tc>
                  <a:txBody>
                    <a:bodyPr/>
                    <a:lstStyle/>
                    <a:p>
                      <a:pPr algn="ctr"/>
                      <a:r>
                        <a:rPr lang="en-US" dirty="0"/>
                        <a:t>20 </a:t>
                      </a:r>
                      <a:r>
                        <a:rPr lang="en-US" dirty="0" err="1"/>
                        <a:t>usecs</a:t>
                      </a:r>
                      <a:endParaRPr lang="en-US" dirty="0"/>
                    </a:p>
                  </a:txBody>
                  <a:tcPr/>
                </a:tc>
                <a:extLst>
                  <a:ext uri="{0D108BD9-81ED-4DB2-BD59-A6C34878D82A}">
                    <a16:rowId xmlns:a16="http://schemas.microsoft.com/office/drawing/2014/main" val="10002"/>
                  </a:ext>
                </a:extLst>
              </a:tr>
              <a:tr h="370840">
                <a:tc>
                  <a:txBody>
                    <a:bodyPr/>
                    <a:lstStyle/>
                    <a:p>
                      <a:pPr algn="ctr"/>
                      <a:r>
                        <a:rPr lang="en-US" dirty="0"/>
                        <a:t>n</a:t>
                      </a:r>
                    </a:p>
                  </a:txBody>
                  <a:tcPr/>
                </a:tc>
                <a:tc>
                  <a:txBody>
                    <a:bodyPr/>
                    <a:lstStyle/>
                    <a:p>
                      <a:pPr algn="ctr"/>
                      <a:r>
                        <a:rPr lang="en-US" dirty="0"/>
                        <a:t>2 </a:t>
                      </a:r>
                      <a:r>
                        <a:rPr lang="en-US" dirty="0" err="1"/>
                        <a:t>usecs</a:t>
                      </a:r>
                      <a:endParaRPr lang="en-US" dirty="0"/>
                    </a:p>
                  </a:txBody>
                  <a:tcPr/>
                </a:tc>
                <a:tc>
                  <a:txBody>
                    <a:bodyPr/>
                    <a:lstStyle/>
                    <a:p>
                      <a:pPr algn="ctr"/>
                      <a:r>
                        <a:rPr lang="en-US" dirty="0"/>
                        <a:t>16 </a:t>
                      </a:r>
                      <a:r>
                        <a:rPr lang="en-US" dirty="0" err="1"/>
                        <a:t>usecs</a:t>
                      </a:r>
                      <a:endParaRPr lang="en-US" dirty="0"/>
                    </a:p>
                  </a:txBody>
                  <a:tcPr/>
                </a:tc>
                <a:tc>
                  <a:txBody>
                    <a:bodyPr/>
                    <a:lstStyle/>
                    <a:p>
                      <a:pPr algn="ctr"/>
                      <a:r>
                        <a:rPr lang="en-US" dirty="0"/>
                        <a:t>256 </a:t>
                      </a:r>
                      <a:r>
                        <a:rPr lang="en-US" dirty="0" err="1"/>
                        <a:t>usecs</a:t>
                      </a:r>
                      <a:endParaRPr lang="en-US" dirty="0"/>
                    </a:p>
                  </a:txBody>
                  <a:tcPr/>
                </a:tc>
                <a:tc>
                  <a:txBody>
                    <a:bodyPr/>
                    <a:lstStyle/>
                    <a:p>
                      <a:pPr algn="ctr"/>
                      <a:r>
                        <a:rPr lang="en-US" dirty="0"/>
                        <a:t>1.02</a:t>
                      </a:r>
                      <a:r>
                        <a:rPr lang="en-US" baseline="0" dirty="0"/>
                        <a:t> </a:t>
                      </a:r>
                      <a:r>
                        <a:rPr lang="en-US" baseline="0" dirty="0" err="1"/>
                        <a:t>ms</a:t>
                      </a:r>
                      <a:endParaRPr lang="en-US" dirty="0"/>
                    </a:p>
                  </a:txBody>
                  <a:tcPr/>
                </a:tc>
                <a:tc>
                  <a:txBody>
                    <a:bodyPr/>
                    <a:lstStyle/>
                    <a:p>
                      <a:pPr algn="ctr"/>
                      <a:r>
                        <a:rPr lang="en-US" dirty="0"/>
                        <a:t>1.05 </a:t>
                      </a:r>
                      <a:r>
                        <a:rPr lang="en-US" dirty="0" err="1"/>
                        <a:t>secs</a:t>
                      </a:r>
                      <a:endParaRPr lang="en-US" dirty="0"/>
                    </a:p>
                  </a:txBody>
                  <a:tcPr/>
                </a:tc>
                <a:extLst>
                  <a:ext uri="{0D108BD9-81ED-4DB2-BD59-A6C34878D82A}">
                    <a16:rowId xmlns:a16="http://schemas.microsoft.com/office/drawing/2014/main" val="10003"/>
                  </a:ext>
                </a:extLst>
              </a:tr>
              <a:tr h="370840">
                <a:tc>
                  <a:txBody>
                    <a:bodyPr/>
                    <a:lstStyle/>
                    <a:p>
                      <a:pPr algn="ctr"/>
                      <a:r>
                        <a:rPr lang="en-US" dirty="0"/>
                        <a:t>n log n</a:t>
                      </a:r>
                    </a:p>
                  </a:txBody>
                  <a:tcPr/>
                </a:tc>
                <a:tc>
                  <a:txBody>
                    <a:bodyPr/>
                    <a:lstStyle/>
                    <a:p>
                      <a:pPr algn="ctr"/>
                      <a:r>
                        <a:rPr lang="en-US" dirty="0"/>
                        <a:t>2</a:t>
                      </a:r>
                      <a:r>
                        <a:rPr lang="en-US" baseline="0" dirty="0"/>
                        <a:t> </a:t>
                      </a:r>
                      <a:r>
                        <a:rPr lang="en-US" baseline="0" dirty="0" err="1"/>
                        <a:t>usecs</a:t>
                      </a:r>
                      <a:endParaRPr lang="en-US" dirty="0"/>
                    </a:p>
                  </a:txBody>
                  <a:tcPr/>
                </a:tc>
                <a:tc>
                  <a:txBody>
                    <a:bodyPr/>
                    <a:lstStyle/>
                    <a:p>
                      <a:pPr algn="ctr"/>
                      <a:r>
                        <a:rPr lang="en-US" dirty="0"/>
                        <a:t>64 </a:t>
                      </a:r>
                      <a:r>
                        <a:rPr lang="en-US" dirty="0" err="1"/>
                        <a:t>usecs</a:t>
                      </a:r>
                      <a:endParaRPr lang="en-US" dirty="0"/>
                    </a:p>
                  </a:txBody>
                  <a:tcPr/>
                </a:tc>
                <a:tc>
                  <a:txBody>
                    <a:bodyPr/>
                    <a:lstStyle/>
                    <a:p>
                      <a:pPr algn="ctr"/>
                      <a:r>
                        <a:rPr lang="en-US" dirty="0"/>
                        <a:t>2.05</a:t>
                      </a:r>
                      <a:r>
                        <a:rPr lang="en-US" baseline="0" dirty="0"/>
                        <a:t> </a:t>
                      </a:r>
                      <a:r>
                        <a:rPr lang="en-US" baseline="0" dirty="0" err="1"/>
                        <a:t>ms</a:t>
                      </a:r>
                      <a:endParaRPr lang="en-US" dirty="0"/>
                    </a:p>
                  </a:txBody>
                  <a:tcPr/>
                </a:tc>
                <a:tc>
                  <a:txBody>
                    <a:bodyPr/>
                    <a:lstStyle/>
                    <a:p>
                      <a:pPr algn="ctr"/>
                      <a:r>
                        <a:rPr lang="en-US" dirty="0"/>
                        <a:t>10.2 </a:t>
                      </a:r>
                      <a:r>
                        <a:rPr lang="en-US" dirty="0" err="1"/>
                        <a:t>ms</a:t>
                      </a:r>
                      <a:endParaRPr lang="en-US" dirty="0"/>
                    </a:p>
                  </a:txBody>
                  <a:tcPr/>
                </a:tc>
                <a:tc>
                  <a:txBody>
                    <a:bodyPr/>
                    <a:lstStyle/>
                    <a:p>
                      <a:pPr algn="ctr"/>
                      <a:r>
                        <a:rPr lang="en-US" dirty="0"/>
                        <a:t>21 </a:t>
                      </a:r>
                      <a:r>
                        <a:rPr lang="en-US" dirty="0" err="1"/>
                        <a:t>secs</a:t>
                      </a:r>
                      <a:endParaRPr lang="en-US" dirty="0"/>
                    </a:p>
                  </a:txBody>
                  <a:tcPr/>
                </a:tc>
                <a:extLst>
                  <a:ext uri="{0D108BD9-81ED-4DB2-BD59-A6C34878D82A}">
                    <a16:rowId xmlns:a16="http://schemas.microsoft.com/office/drawing/2014/main" val="10004"/>
                  </a:ext>
                </a:extLst>
              </a:tr>
              <a:tr h="370840">
                <a:tc>
                  <a:txBody>
                    <a:bodyPr/>
                    <a:lstStyle/>
                    <a:p>
                      <a:pPr algn="ctr"/>
                      <a:r>
                        <a:rPr lang="en-US" dirty="0"/>
                        <a:t>n</a:t>
                      </a:r>
                      <a:r>
                        <a:rPr lang="en-US" baseline="30000" dirty="0"/>
                        <a:t>2</a:t>
                      </a:r>
                    </a:p>
                  </a:txBody>
                  <a:tcPr/>
                </a:tc>
                <a:tc>
                  <a:txBody>
                    <a:bodyPr/>
                    <a:lstStyle/>
                    <a:p>
                      <a:pPr algn="ctr"/>
                      <a:r>
                        <a:rPr lang="en-US" dirty="0"/>
                        <a:t>4 </a:t>
                      </a:r>
                      <a:r>
                        <a:rPr lang="en-US" dirty="0" err="1"/>
                        <a:t>usecs</a:t>
                      </a:r>
                      <a:endParaRPr lang="en-US" dirty="0"/>
                    </a:p>
                  </a:txBody>
                  <a:tcPr/>
                </a:tc>
                <a:tc>
                  <a:txBody>
                    <a:bodyPr/>
                    <a:lstStyle/>
                    <a:p>
                      <a:pPr algn="ctr"/>
                      <a:r>
                        <a:rPr lang="en-US" dirty="0"/>
                        <a:t>25.6 </a:t>
                      </a:r>
                      <a:r>
                        <a:rPr lang="en-US" dirty="0" err="1"/>
                        <a:t>usecs</a:t>
                      </a:r>
                      <a:endParaRPr lang="en-US" dirty="0"/>
                    </a:p>
                  </a:txBody>
                  <a:tcPr/>
                </a:tc>
                <a:tc>
                  <a:txBody>
                    <a:bodyPr/>
                    <a:lstStyle/>
                    <a:p>
                      <a:pPr algn="ctr"/>
                      <a:r>
                        <a:rPr lang="en-US" dirty="0"/>
                        <a:t>65.5 </a:t>
                      </a:r>
                      <a:r>
                        <a:rPr lang="en-US" dirty="0" err="1"/>
                        <a:t>ms</a:t>
                      </a:r>
                      <a:endParaRPr lang="en-US" dirty="0"/>
                    </a:p>
                  </a:txBody>
                  <a:tcPr/>
                </a:tc>
                <a:tc>
                  <a:txBody>
                    <a:bodyPr/>
                    <a:lstStyle/>
                    <a:p>
                      <a:pPr algn="ctr"/>
                      <a:r>
                        <a:rPr lang="en-US" dirty="0"/>
                        <a:t>1.05 </a:t>
                      </a:r>
                      <a:r>
                        <a:rPr lang="en-US" dirty="0" err="1"/>
                        <a:t>secs</a:t>
                      </a:r>
                      <a:endParaRPr lang="en-US" dirty="0"/>
                    </a:p>
                  </a:txBody>
                  <a:tcPr/>
                </a:tc>
                <a:tc>
                  <a:txBody>
                    <a:bodyPr/>
                    <a:lstStyle/>
                    <a:p>
                      <a:pPr algn="ctr"/>
                      <a:r>
                        <a:rPr lang="en-US" dirty="0"/>
                        <a:t>1.8</a:t>
                      </a:r>
                      <a:r>
                        <a:rPr lang="en-US" baseline="0" dirty="0"/>
                        <a:t> weeks</a:t>
                      </a:r>
                      <a:endParaRPr lang="en-US" dirty="0"/>
                    </a:p>
                  </a:txBody>
                  <a:tcPr/>
                </a:tc>
                <a:extLst>
                  <a:ext uri="{0D108BD9-81ED-4DB2-BD59-A6C34878D82A}">
                    <a16:rowId xmlns:a16="http://schemas.microsoft.com/office/drawing/2014/main" val="10005"/>
                  </a:ext>
                </a:extLst>
              </a:tr>
              <a:tr h="370840">
                <a:tc>
                  <a:txBody>
                    <a:bodyPr/>
                    <a:lstStyle/>
                    <a:p>
                      <a:pPr algn="ctr"/>
                      <a:r>
                        <a:rPr lang="en-US" dirty="0"/>
                        <a:t>n</a:t>
                      </a:r>
                      <a:r>
                        <a:rPr lang="en-US" baseline="30000" dirty="0"/>
                        <a:t>3</a:t>
                      </a:r>
                    </a:p>
                  </a:txBody>
                  <a:tcPr/>
                </a:tc>
                <a:tc>
                  <a:txBody>
                    <a:bodyPr/>
                    <a:lstStyle/>
                    <a:p>
                      <a:pPr algn="ctr"/>
                      <a:r>
                        <a:rPr lang="en-US" dirty="0"/>
                        <a:t>8 </a:t>
                      </a:r>
                      <a:r>
                        <a:rPr lang="en-US" dirty="0" err="1"/>
                        <a:t>usecs</a:t>
                      </a:r>
                      <a:endParaRPr lang="en-US" dirty="0"/>
                    </a:p>
                  </a:txBody>
                  <a:tcPr/>
                </a:tc>
                <a:tc>
                  <a:txBody>
                    <a:bodyPr/>
                    <a:lstStyle/>
                    <a:p>
                      <a:pPr algn="ctr"/>
                      <a:r>
                        <a:rPr lang="en-US" dirty="0"/>
                        <a:t>4.1 </a:t>
                      </a:r>
                      <a:r>
                        <a:rPr lang="en-US" dirty="0" err="1"/>
                        <a:t>ms</a:t>
                      </a:r>
                      <a:endParaRPr lang="en-US" dirty="0"/>
                    </a:p>
                  </a:txBody>
                  <a:tcPr/>
                </a:tc>
                <a:tc>
                  <a:txBody>
                    <a:bodyPr/>
                    <a:lstStyle/>
                    <a:p>
                      <a:pPr algn="ctr"/>
                      <a:r>
                        <a:rPr lang="en-US" dirty="0"/>
                        <a:t>16.8 </a:t>
                      </a:r>
                      <a:r>
                        <a:rPr lang="en-US" dirty="0" err="1"/>
                        <a:t>secs</a:t>
                      </a:r>
                      <a:endParaRPr lang="en-US" dirty="0"/>
                    </a:p>
                  </a:txBody>
                  <a:tcPr/>
                </a:tc>
                <a:tc>
                  <a:txBody>
                    <a:bodyPr/>
                    <a:lstStyle/>
                    <a:p>
                      <a:pPr algn="ctr"/>
                      <a:r>
                        <a:rPr lang="en-US" dirty="0"/>
                        <a:t>17.9 min</a:t>
                      </a:r>
                    </a:p>
                  </a:txBody>
                  <a:tcPr/>
                </a:tc>
                <a:tc>
                  <a:txBody>
                    <a:bodyPr/>
                    <a:lstStyle/>
                    <a:p>
                      <a:pPr algn="ctr"/>
                      <a:r>
                        <a:rPr lang="en-US" dirty="0"/>
                        <a:t>36,559</a:t>
                      </a:r>
                      <a:r>
                        <a:rPr lang="en-US" baseline="0" dirty="0"/>
                        <a:t> years</a:t>
                      </a:r>
                      <a:endParaRPr lang="en-US" dirty="0"/>
                    </a:p>
                  </a:txBody>
                  <a:tcPr/>
                </a:tc>
                <a:extLst>
                  <a:ext uri="{0D108BD9-81ED-4DB2-BD59-A6C34878D82A}">
                    <a16:rowId xmlns:a16="http://schemas.microsoft.com/office/drawing/2014/main" val="10006"/>
                  </a:ext>
                </a:extLst>
              </a:tr>
              <a:tr h="370840">
                <a:tc>
                  <a:txBody>
                    <a:bodyPr/>
                    <a:lstStyle/>
                    <a:p>
                      <a:pPr algn="ctr"/>
                      <a:r>
                        <a:rPr lang="en-US" dirty="0"/>
                        <a:t>2</a:t>
                      </a:r>
                      <a:r>
                        <a:rPr lang="en-US" baseline="30000" dirty="0"/>
                        <a:t>n</a:t>
                      </a:r>
                    </a:p>
                  </a:txBody>
                  <a:tcPr/>
                </a:tc>
                <a:tc>
                  <a:txBody>
                    <a:bodyPr/>
                    <a:lstStyle/>
                    <a:p>
                      <a:pPr algn="ctr"/>
                      <a:r>
                        <a:rPr lang="en-US" dirty="0"/>
                        <a:t>4 </a:t>
                      </a:r>
                      <a:r>
                        <a:rPr lang="en-US" dirty="0" err="1"/>
                        <a:t>usecs</a:t>
                      </a:r>
                      <a:endParaRPr lang="en-US" dirty="0"/>
                    </a:p>
                  </a:txBody>
                  <a:tcPr/>
                </a:tc>
                <a:tc>
                  <a:txBody>
                    <a:bodyPr/>
                    <a:lstStyle/>
                    <a:p>
                      <a:pPr algn="ctr"/>
                      <a:r>
                        <a:rPr lang="en-US" dirty="0"/>
                        <a:t>65.5 </a:t>
                      </a:r>
                      <a:r>
                        <a:rPr lang="en-US" dirty="0" err="1"/>
                        <a:t>ms</a:t>
                      </a:r>
                      <a:endParaRPr lang="en-US" dirty="0"/>
                    </a:p>
                  </a:txBody>
                  <a:tcPr/>
                </a:tc>
                <a:tc>
                  <a:txBody>
                    <a:bodyPr/>
                    <a:lstStyle/>
                    <a:p>
                      <a:pPr algn="ctr"/>
                      <a:r>
                        <a:rPr lang="en-US" dirty="0"/>
                        <a:t>3.7X10</a:t>
                      </a:r>
                      <a:r>
                        <a:rPr lang="en-US" baseline="30000" dirty="0"/>
                        <a:t>63</a:t>
                      </a:r>
                      <a:r>
                        <a:rPr lang="en-US" dirty="0"/>
                        <a:t> </a:t>
                      </a:r>
                      <a:r>
                        <a:rPr lang="en-US" dirty="0" err="1"/>
                        <a:t>yr</a:t>
                      </a:r>
                      <a:endParaRPr lang="en-US" dirty="0"/>
                    </a:p>
                  </a:txBody>
                  <a:tcPr/>
                </a:tc>
                <a:tc>
                  <a:txBody>
                    <a:bodyPr/>
                    <a:lstStyle/>
                    <a:p>
                      <a:pPr algn="ctr"/>
                      <a:r>
                        <a:rPr lang="en-US" dirty="0"/>
                        <a:t>5.7X10</a:t>
                      </a:r>
                      <a:r>
                        <a:rPr lang="en-US" baseline="30000" dirty="0"/>
                        <a:t>294</a:t>
                      </a:r>
                      <a:r>
                        <a:rPr lang="en-US" baseline="0" dirty="0"/>
                        <a:t> </a:t>
                      </a:r>
                      <a:r>
                        <a:rPr lang="en-US" baseline="0" dirty="0" err="1"/>
                        <a:t>yr</a:t>
                      </a:r>
                      <a:endParaRPr lang="en-US" dirty="0"/>
                    </a:p>
                  </a:txBody>
                  <a:tcPr/>
                </a:tc>
                <a:tc>
                  <a:txBody>
                    <a:bodyPr/>
                    <a:lstStyle/>
                    <a:p>
                      <a:pPr algn="ctr"/>
                      <a:r>
                        <a:rPr lang="en-US" dirty="0"/>
                        <a:t>2.1X10</a:t>
                      </a:r>
                      <a:r>
                        <a:rPr lang="en-US" baseline="30000" dirty="0"/>
                        <a:t>315639  </a:t>
                      </a:r>
                      <a:r>
                        <a:rPr lang="en-US" baseline="0" dirty="0" err="1"/>
                        <a:t>yr</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441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22" y="136466"/>
            <a:ext cx="8945577" cy="932041"/>
          </a:xfrm>
        </p:spPr>
        <p:txBody>
          <a:bodyPr>
            <a:normAutofit fontScale="90000"/>
          </a:bodyPr>
          <a:lstStyle/>
          <a:p>
            <a:r>
              <a:rPr lang="en-US" dirty="0"/>
              <a:t>An example of timed output on an algorithm</a:t>
            </a:r>
          </a:p>
        </p:txBody>
      </p:sp>
      <p:graphicFrame>
        <p:nvGraphicFramePr>
          <p:cNvPr id="4" name="Table 3"/>
          <p:cNvGraphicFramePr>
            <a:graphicFrameLocks noGrp="1"/>
          </p:cNvGraphicFramePr>
          <p:nvPr>
            <p:extLst>
              <p:ext uri="{D42A27DB-BD31-4B8C-83A1-F6EECF244321}">
                <p14:modId xmlns:p14="http://schemas.microsoft.com/office/powerpoint/2010/main" val="541396384"/>
              </p:ext>
            </p:extLst>
          </p:nvPr>
        </p:nvGraphicFramePr>
        <p:xfrm>
          <a:off x="1136658" y="1068507"/>
          <a:ext cx="7298116" cy="5562600"/>
        </p:xfrm>
        <a:graphic>
          <a:graphicData uri="http://schemas.openxmlformats.org/drawingml/2006/table">
            <a:tbl>
              <a:tblPr firstRow="1" bandRow="1">
                <a:tableStyleId>{5C22544A-7EE6-4342-B048-85BDC9FD1C3A}</a:tableStyleId>
              </a:tblPr>
              <a:tblGrid>
                <a:gridCol w="1824529">
                  <a:extLst>
                    <a:ext uri="{9D8B030D-6E8A-4147-A177-3AD203B41FA5}">
                      <a16:colId xmlns:a16="http://schemas.microsoft.com/office/drawing/2014/main" val="20000"/>
                    </a:ext>
                  </a:extLst>
                </a:gridCol>
                <a:gridCol w="1824529">
                  <a:extLst>
                    <a:ext uri="{9D8B030D-6E8A-4147-A177-3AD203B41FA5}">
                      <a16:colId xmlns:a16="http://schemas.microsoft.com/office/drawing/2014/main" val="20001"/>
                    </a:ext>
                  </a:extLst>
                </a:gridCol>
                <a:gridCol w="1824529">
                  <a:extLst>
                    <a:ext uri="{9D8B030D-6E8A-4147-A177-3AD203B41FA5}">
                      <a16:colId xmlns:a16="http://schemas.microsoft.com/office/drawing/2014/main" val="20002"/>
                    </a:ext>
                  </a:extLst>
                </a:gridCol>
                <a:gridCol w="1824529">
                  <a:extLst>
                    <a:ext uri="{9D8B030D-6E8A-4147-A177-3AD203B41FA5}">
                      <a16:colId xmlns:a16="http://schemas.microsoft.com/office/drawing/2014/main" val="20003"/>
                    </a:ext>
                  </a:extLst>
                </a:gridCol>
              </a:tblGrid>
              <a:tr h="370840">
                <a:tc gridSpan="3">
                  <a:txBody>
                    <a:bodyPr/>
                    <a:lstStyle/>
                    <a:p>
                      <a:pPr algn="l" fontAlgn="b"/>
                      <a:r>
                        <a:rPr lang="en-US" sz="1400" b="1" i="0" u="none" strike="noStrike" dirty="0">
                          <a:solidFill>
                            <a:schemeClr val="bg1"/>
                          </a:solidFill>
                          <a:latin typeface="Calibri"/>
                        </a:rPr>
                        <a:t>Bubble Sort Performance</a:t>
                      </a:r>
                    </a:p>
                  </a:txBody>
                  <a:tcPr marL="12700" marR="12700" marT="12700" marB="0" anchor="b"/>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dirty="0">
                        <a:solidFill>
                          <a:srgbClr val="000000"/>
                        </a:solidFill>
                        <a:latin typeface="Calibri"/>
                      </a:endParaRPr>
                    </a:p>
                  </a:txBody>
                  <a:tcPr marL="12700" marR="12700" marT="12700" marB="0" anchor="b"/>
                </a:tc>
                <a:extLst>
                  <a:ext uri="{0D108BD9-81ED-4DB2-BD59-A6C34878D82A}">
                    <a16:rowId xmlns:a16="http://schemas.microsoft.com/office/drawing/2014/main" val="10000"/>
                  </a:ext>
                </a:extLst>
              </a:tr>
              <a:tr h="370840">
                <a:tc>
                  <a:txBody>
                    <a:bodyPr/>
                    <a:lstStyle/>
                    <a:p>
                      <a:pPr algn="l" fontAlgn="b"/>
                      <a:endParaRPr lang="en-US" sz="1200" b="0" i="0" u="none" strike="noStrike" dirty="0">
                        <a:solidFill>
                          <a:srgbClr val="000000"/>
                        </a:solidFill>
                        <a:latin typeface="Calibri"/>
                      </a:endParaRPr>
                    </a:p>
                  </a:txBody>
                  <a:tcPr marL="12700" marR="12700" marT="12700" marB="0" anchor="b"/>
                </a:tc>
                <a:tc>
                  <a:txBody>
                    <a:bodyPr/>
                    <a:lstStyle/>
                    <a:p>
                      <a:pPr algn="l" fontAlgn="b"/>
                      <a:r>
                        <a:rPr lang="en-US" sz="1200" b="0" i="1" u="none" strike="noStrike">
                          <a:solidFill>
                            <a:srgbClr val="000000"/>
                          </a:solidFill>
                          <a:latin typeface="Calibri"/>
                        </a:rPr>
                        <a:t>times in ms</a:t>
                      </a:r>
                    </a:p>
                  </a:txBody>
                  <a:tcPr marL="12700" marR="12700" marT="12700" marB="0" anchor="b"/>
                </a:tc>
                <a:tc>
                  <a:txBody>
                    <a:bodyPr/>
                    <a:lstStyle/>
                    <a:p>
                      <a:pPr algn="l" fontAlgn="b"/>
                      <a:r>
                        <a:rPr lang="en-US" sz="1200" b="0" i="1" u="none" strike="noStrike">
                          <a:solidFill>
                            <a:srgbClr val="000000"/>
                          </a:solidFill>
                          <a:latin typeface="Calibri"/>
                        </a:rPr>
                        <a:t>times in ms</a:t>
                      </a:r>
                    </a:p>
                  </a:txBody>
                  <a:tcPr marL="12700" marR="12700" marT="12700" marB="0" anchor="b"/>
                </a:tc>
                <a:tc>
                  <a:txBody>
                    <a:bodyPr/>
                    <a:lstStyle/>
                    <a:p>
                      <a:pPr algn="l" fontAlgn="b"/>
                      <a:r>
                        <a:rPr lang="en-US" sz="1200" b="0" i="1" u="none" strike="noStrike" dirty="0">
                          <a:solidFill>
                            <a:srgbClr val="000000"/>
                          </a:solidFill>
                          <a:latin typeface="Calibri"/>
                        </a:rPr>
                        <a:t>times in </a:t>
                      </a:r>
                      <a:r>
                        <a:rPr lang="en-US" sz="1200" b="0" i="1" u="none" strike="noStrike" dirty="0" err="1">
                          <a:solidFill>
                            <a:srgbClr val="000000"/>
                          </a:solidFill>
                          <a:latin typeface="Calibri"/>
                        </a:rPr>
                        <a:t>ms</a:t>
                      </a:r>
                      <a:endParaRPr lang="en-US" sz="1200" b="0" i="1" u="none" strike="noStrike" dirty="0">
                        <a:solidFill>
                          <a:srgbClr val="000000"/>
                        </a:solidFill>
                        <a:latin typeface="Calibri"/>
                      </a:endParaRPr>
                    </a:p>
                  </a:txBody>
                  <a:tcPr marL="12700" marR="12700" marT="12700" marB="0" anchor="b"/>
                </a:tc>
                <a:extLst>
                  <a:ext uri="{0D108BD9-81ED-4DB2-BD59-A6C34878D82A}">
                    <a16:rowId xmlns:a16="http://schemas.microsoft.com/office/drawing/2014/main" val="10001"/>
                  </a:ext>
                </a:extLst>
              </a:tr>
              <a:tr h="370840">
                <a:tc>
                  <a:txBody>
                    <a:bodyPr/>
                    <a:lstStyle/>
                    <a:p>
                      <a:pPr algn="r" fontAlgn="b"/>
                      <a:r>
                        <a:rPr lang="en-US" sz="1200" b="1" i="0" u="none" strike="noStrike">
                          <a:solidFill>
                            <a:srgbClr val="000000"/>
                          </a:solidFill>
                          <a:latin typeface="Calibri"/>
                        </a:rPr>
                        <a:t>count</a:t>
                      </a:r>
                    </a:p>
                  </a:txBody>
                  <a:tcPr marL="12700" marR="12700" marT="12700" marB="0" anchor="b"/>
                </a:tc>
                <a:tc>
                  <a:txBody>
                    <a:bodyPr/>
                    <a:lstStyle/>
                    <a:p>
                      <a:pPr algn="r" fontAlgn="b"/>
                      <a:r>
                        <a:rPr lang="en-US" sz="1200" b="1" i="0" u="none" strike="noStrike">
                          <a:solidFill>
                            <a:srgbClr val="000000"/>
                          </a:solidFill>
                          <a:latin typeface="Calibri"/>
                        </a:rPr>
                        <a:t>bsort1</a:t>
                      </a:r>
                    </a:p>
                  </a:txBody>
                  <a:tcPr marL="12700" marR="12700" marT="12700" marB="0" anchor="b"/>
                </a:tc>
                <a:tc>
                  <a:txBody>
                    <a:bodyPr/>
                    <a:lstStyle/>
                    <a:p>
                      <a:pPr algn="r" fontAlgn="b"/>
                      <a:r>
                        <a:rPr lang="en-US" sz="1200" b="1" i="0" u="none" strike="noStrike">
                          <a:solidFill>
                            <a:srgbClr val="000000"/>
                          </a:solidFill>
                          <a:latin typeface="Calibri"/>
                        </a:rPr>
                        <a:t>bsort2</a:t>
                      </a:r>
                    </a:p>
                  </a:txBody>
                  <a:tcPr marL="12700" marR="12700" marT="12700" marB="0" anchor="b"/>
                </a:tc>
                <a:tc>
                  <a:txBody>
                    <a:bodyPr/>
                    <a:lstStyle/>
                    <a:p>
                      <a:pPr algn="r" fontAlgn="b"/>
                      <a:r>
                        <a:rPr lang="en-US" sz="1200" b="1" i="0" u="none" strike="noStrike">
                          <a:solidFill>
                            <a:srgbClr val="000000"/>
                          </a:solidFill>
                          <a:latin typeface="Calibri"/>
                        </a:rPr>
                        <a:t>bsort3</a:t>
                      </a:r>
                    </a:p>
                  </a:txBody>
                  <a:tcPr marL="12700" marR="12700" marT="12700" marB="0" anchor="b"/>
                </a:tc>
                <a:extLst>
                  <a:ext uri="{0D108BD9-81ED-4DB2-BD59-A6C34878D82A}">
                    <a16:rowId xmlns:a16="http://schemas.microsoft.com/office/drawing/2014/main" val="10002"/>
                  </a:ext>
                </a:extLst>
              </a:tr>
              <a:tr h="370840">
                <a:tc>
                  <a:txBody>
                    <a:bodyPr/>
                    <a:lstStyle/>
                    <a:p>
                      <a:pPr algn="r" fontAlgn="b"/>
                      <a:r>
                        <a:rPr lang="en-US" sz="1200" b="0" i="0" u="none" strike="noStrike">
                          <a:solidFill>
                            <a:srgbClr val="000000"/>
                          </a:solidFill>
                          <a:latin typeface="Calibri"/>
                        </a:rPr>
                        <a:t>1000</a:t>
                      </a:r>
                    </a:p>
                  </a:txBody>
                  <a:tcPr marL="12700" marR="12700" marT="12700" marB="0" anchor="b"/>
                </a:tc>
                <a:tc>
                  <a:txBody>
                    <a:bodyPr/>
                    <a:lstStyle/>
                    <a:p>
                      <a:pPr algn="r" fontAlgn="b"/>
                      <a:r>
                        <a:rPr lang="en-US" sz="1200" b="0" i="0" u="none" strike="noStrike">
                          <a:solidFill>
                            <a:srgbClr val="000000"/>
                          </a:solidFill>
                          <a:latin typeface="Calibri"/>
                        </a:rPr>
                        <a:t>4.618168</a:t>
                      </a:r>
                    </a:p>
                  </a:txBody>
                  <a:tcPr marL="12700" marR="12700" marT="12700" marB="0" anchor="b"/>
                </a:tc>
                <a:tc>
                  <a:txBody>
                    <a:bodyPr/>
                    <a:lstStyle/>
                    <a:p>
                      <a:pPr algn="r" fontAlgn="b"/>
                      <a:r>
                        <a:rPr lang="en-US" sz="1200" b="0" i="0" u="none" strike="noStrike">
                          <a:solidFill>
                            <a:srgbClr val="000000"/>
                          </a:solidFill>
                          <a:latin typeface="Calibri"/>
                        </a:rPr>
                        <a:t>3.221989</a:t>
                      </a:r>
                    </a:p>
                  </a:txBody>
                  <a:tcPr marL="12700" marR="12700" marT="12700" marB="0" anchor="b"/>
                </a:tc>
                <a:tc>
                  <a:txBody>
                    <a:bodyPr/>
                    <a:lstStyle/>
                    <a:p>
                      <a:pPr algn="r" fontAlgn="b"/>
                      <a:r>
                        <a:rPr lang="en-US" sz="1200" b="0" i="0" u="none" strike="noStrike">
                          <a:solidFill>
                            <a:srgbClr val="000000"/>
                          </a:solidFill>
                          <a:latin typeface="Calibri"/>
                        </a:rPr>
                        <a:t>3.189087</a:t>
                      </a:r>
                    </a:p>
                  </a:txBody>
                  <a:tcPr marL="12700" marR="12700" marT="12700" marB="0" anchor="b"/>
                </a:tc>
                <a:extLst>
                  <a:ext uri="{0D108BD9-81ED-4DB2-BD59-A6C34878D82A}">
                    <a16:rowId xmlns:a16="http://schemas.microsoft.com/office/drawing/2014/main" val="10003"/>
                  </a:ext>
                </a:extLst>
              </a:tr>
              <a:tr h="370840">
                <a:tc>
                  <a:txBody>
                    <a:bodyPr/>
                    <a:lstStyle/>
                    <a:p>
                      <a:pPr algn="r" fontAlgn="b"/>
                      <a:r>
                        <a:rPr lang="en-US" sz="1200" b="0" i="0" u="none" strike="noStrike">
                          <a:solidFill>
                            <a:srgbClr val="000000"/>
                          </a:solidFill>
                          <a:latin typeface="Calibri"/>
                        </a:rPr>
                        <a:t>1100</a:t>
                      </a:r>
                    </a:p>
                  </a:txBody>
                  <a:tcPr marL="12700" marR="12700" marT="12700" marB="0" anchor="b"/>
                </a:tc>
                <a:tc>
                  <a:txBody>
                    <a:bodyPr/>
                    <a:lstStyle/>
                    <a:p>
                      <a:pPr algn="r" fontAlgn="b"/>
                      <a:r>
                        <a:rPr lang="en-US" sz="1200" b="0" i="0" u="none" strike="noStrike">
                          <a:solidFill>
                            <a:srgbClr val="000000"/>
                          </a:solidFill>
                          <a:latin typeface="Calibri"/>
                        </a:rPr>
                        <a:t>5.121946</a:t>
                      </a:r>
                    </a:p>
                  </a:txBody>
                  <a:tcPr marL="12700" marR="12700" marT="12700" marB="0" anchor="b"/>
                </a:tc>
                <a:tc>
                  <a:txBody>
                    <a:bodyPr/>
                    <a:lstStyle/>
                    <a:p>
                      <a:pPr algn="r" fontAlgn="b"/>
                      <a:r>
                        <a:rPr lang="en-US" sz="1200" b="0" i="0" u="none" strike="noStrike">
                          <a:solidFill>
                            <a:srgbClr val="000000"/>
                          </a:solidFill>
                          <a:latin typeface="Calibri"/>
                        </a:rPr>
                        <a:t>3.616095</a:t>
                      </a:r>
                    </a:p>
                  </a:txBody>
                  <a:tcPr marL="12700" marR="12700" marT="12700" marB="0" anchor="b"/>
                </a:tc>
                <a:tc>
                  <a:txBody>
                    <a:bodyPr/>
                    <a:lstStyle/>
                    <a:p>
                      <a:pPr algn="r" fontAlgn="b"/>
                      <a:r>
                        <a:rPr lang="en-US" sz="1200" b="0" i="0" u="none" strike="noStrike">
                          <a:solidFill>
                            <a:srgbClr val="000000"/>
                          </a:solidFill>
                          <a:latin typeface="Calibri"/>
                        </a:rPr>
                        <a:t>3.64995</a:t>
                      </a:r>
                    </a:p>
                  </a:txBody>
                  <a:tcPr marL="12700" marR="12700" marT="12700" marB="0" anchor="b"/>
                </a:tc>
                <a:extLst>
                  <a:ext uri="{0D108BD9-81ED-4DB2-BD59-A6C34878D82A}">
                    <a16:rowId xmlns:a16="http://schemas.microsoft.com/office/drawing/2014/main" val="10004"/>
                  </a:ext>
                </a:extLst>
              </a:tr>
              <a:tr h="370840">
                <a:tc>
                  <a:txBody>
                    <a:bodyPr/>
                    <a:lstStyle/>
                    <a:p>
                      <a:pPr algn="r" fontAlgn="b"/>
                      <a:r>
                        <a:rPr lang="en-US" sz="1200" b="0" i="0" u="none" strike="noStrike">
                          <a:solidFill>
                            <a:srgbClr val="000000"/>
                          </a:solidFill>
                          <a:latin typeface="Calibri"/>
                        </a:rPr>
                        <a:t>1200</a:t>
                      </a:r>
                    </a:p>
                  </a:txBody>
                  <a:tcPr marL="12700" marR="12700" marT="12700" marB="0" anchor="b"/>
                </a:tc>
                <a:tc>
                  <a:txBody>
                    <a:bodyPr/>
                    <a:lstStyle/>
                    <a:p>
                      <a:pPr algn="r" fontAlgn="b"/>
                      <a:r>
                        <a:rPr lang="en-US" sz="1200" b="0" i="0" u="none" strike="noStrike">
                          <a:solidFill>
                            <a:srgbClr val="000000"/>
                          </a:solidFill>
                          <a:latin typeface="Calibri"/>
                        </a:rPr>
                        <a:t>6.666899</a:t>
                      </a:r>
                    </a:p>
                  </a:txBody>
                  <a:tcPr marL="12700" marR="12700" marT="12700" marB="0" anchor="b"/>
                </a:tc>
                <a:tc>
                  <a:txBody>
                    <a:bodyPr/>
                    <a:lstStyle/>
                    <a:p>
                      <a:pPr algn="r" fontAlgn="b"/>
                      <a:r>
                        <a:rPr lang="en-US" sz="1200" b="0" i="0" u="none" strike="noStrike">
                          <a:solidFill>
                            <a:srgbClr val="000000"/>
                          </a:solidFill>
                          <a:latin typeface="Calibri"/>
                        </a:rPr>
                        <a:t>3.853083</a:t>
                      </a:r>
                    </a:p>
                  </a:txBody>
                  <a:tcPr marL="12700" marR="12700" marT="12700" marB="0" anchor="b"/>
                </a:tc>
                <a:tc>
                  <a:txBody>
                    <a:bodyPr/>
                    <a:lstStyle/>
                    <a:p>
                      <a:pPr algn="r" fontAlgn="b"/>
                      <a:r>
                        <a:rPr lang="en-US" sz="1200" b="0" i="0" u="none" strike="noStrike">
                          <a:solidFill>
                            <a:srgbClr val="000000"/>
                          </a:solidFill>
                          <a:latin typeface="Calibri"/>
                        </a:rPr>
                        <a:t>3.872871</a:t>
                      </a:r>
                    </a:p>
                  </a:txBody>
                  <a:tcPr marL="12700" marR="12700" marT="12700" marB="0" anchor="b"/>
                </a:tc>
                <a:extLst>
                  <a:ext uri="{0D108BD9-81ED-4DB2-BD59-A6C34878D82A}">
                    <a16:rowId xmlns:a16="http://schemas.microsoft.com/office/drawing/2014/main" val="10005"/>
                  </a:ext>
                </a:extLst>
              </a:tr>
              <a:tr h="370840">
                <a:tc>
                  <a:txBody>
                    <a:bodyPr/>
                    <a:lstStyle/>
                    <a:p>
                      <a:pPr algn="r" fontAlgn="b"/>
                      <a:r>
                        <a:rPr lang="en-US" sz="1200" b="0" i="0" u="none" strike="noStrike">
                          <a:solidFill>
                            <a:srgbClr val="000000"/>
                          </a:solidFill>
                          <a:latin typeface="Calibri"/>
                        </a:rPr>
                        <a:t>1300</a:t>
                      </a:r>
                    </a:p>
                  </a:txBody>
                  <a:tcPr marL="12700" marR="12700" marT="12700" marB="0" anchor="b"/>
                </a:tc>
                <a:tc>
                  <a:txBody>
                    <a:bodyPr/>
                    <a:lstStyle/>
                    <a:p>
                      <a:pPr algn="r" fontAlgn="b"/>
                      <a:r>
                        <a:rPr lang="en-US" sz="1200" b="0" i="0" u="none" strike="noStrike">
                          <a:solidFill>
                            <a:srgbClr val="000000"/>
                          </a:solidFill>
                          <a:latin typeface="Calibri"/>
                        </a:rPr>
                        <a:t>5.795956</a:t>
                      </a:r>
                    </a:p>
                  </a:txBody>
                  <a:tcPr marL="12700" marR="12700" marT="12700" marB="0" anchor="b"/>
                </a:tc>
                <a:tc>
                  <a:txBody>
                    <a:bodyPr/>
                    <a:lstStyle/>
                    <a:p>
                      <a:pPr algn="r" fontAlgn="b"/>
                      <a:r>
                        <a:rPr lang="en-US" sz="1200" b="0" i="0" u="none" strike="noStrike">
                          <a:solidFill>
                            <a:srgbClr val="000000"/>
                          </a:solidFill>
                          <a:latin typeface="Calibri"/>
                        </a:rPr>
                        <a:t>4.863977</a:t>
                      </a:r>
                    </a:p>
                  </a:txBody>
                  <a:tcPr marL="12700" marR="12700" marT="12700" marB="0" anchor="b"/>
                </a:tc>
                <a:tc>
                  <a:txBody>
                    <a:bodyPr/>
                    <a:lstStyle/>
                    <a:p>
                      <a:pPr algn="r" fontAlgn="b"/>
                      <a:r>
                        <a:rPr lang="en-US" sz="1200" b="0" i="0" u="none" strike="noStrike">
                          <a:solidFill>
                            <a:srgbClr val="000000"/>
                          </a:solidFill>
                          <a:latin typeface="Calibri"/>
                        </a:rPr>
                        <a:t>4.064083</a:t>
                      </a:r>
                    </a:p>
                  </a:txBody>
                  <a:tcPr marL="12700" marR="12700" marT="12700" marB="0" anchor="b"/>
                </a:tc>
                <a:extLst>
                  <a:ext uri="{0D108BD9-81ED-4DB2-BD59-A6C34878D82A}">
                    <a16:rowId xmlns:a16="http://schemas.microsoft.com/office/drawing/2014/main" val="10006"/>
                  </a:ext>
                </a:extLst>
              </a:tr>
              <a:tr h="370840">
                <a:tc>
                  <a:txBody>
                    <a:bodyPr/>
                    <a:lstStyle/>
                    <a:p>
                      <a:pPr algn="r" fontAlgn="b"/>
                      <a:r>
                        <a:rPr lang="en-US" sz="1200" b="0" i="0" u="none" strike="noStrike">
                          <a:solidFill>
                            <a:srgbClr val="000000"/>
                          </a:solidFill>
                          <a:latin typeface="Calibri"/>
                        </a:rPr>
                        <a:t>1400</a:t>
                      </a:r>
                    </a:p>
                  </a:txBody>
                  <a:tcPr marL="12700" marR="12700" marT="12700" marB="0" anchor="b"/>
                </a:tc>
                <a:tc>
                  <a:txBody>
                    <a:bodyPr/>
                    <a:lstStyle/>
                    <a:p>
                      <a:pPr algn="r" fontAlgn="b"/>
                      <a:r>
                        <a:rPr lang="en-US" sz="1200" b="0" i="0" u="none" strike="noStrike">
                          <a:solidFill>
                            <a:srgbClr val="000000"/>
                          </a:solidFill>
                          <a:latin typeface="Calibri"/>
                        </a:rPr>
                        <a:t>6.211996</a:t>
                      </a:r>
                    </a:p>
                  </a:txBody>
                  <a:tcPr marL="12700" marR="12700" marT="12700" marB="0" anchor="b"/>
                </a:tc>
                <a:tc>
                  <a:txBody>
                    <a:bodyPr/>
                    <a:lstStyle/>
                    <a:p>
                      <a:pPr algn="r" fontAlgn="b"/>
                      <a:r>
                        <a:rPr lang="en-US" sz="1200" b="0" i="0" u="none" strike="noStrike">
                          <a:solidFill>
                            <a:srgbClr val="000000"/>
                          </a:solidFill>
                          <a:latin typeface="Calibri"/>
                        </a:rPr>
                        <a:t>4.395962</a:t>
                      </a:r>
                    </a:p>
                  </a:txBody>
                  <a:tcPr marL="12700" marR="12700" marT="12700" marB="0" anchor="b"/>
                </a:tc>
                <a:tc>
                  <a:txBody>
                    <a:bodyPr/>
                    <a:lstStyle/>
                    <a:p>
                      <a:pPr algn="r" fontAlgn="b"/>
                      <a:r>
                        <a:rPr lang="en-US" sz="1200" b="0" i="0" u="none" strike="noStrike">
                          <a:solidFill>
                            <a:srgbClr val="000000"/>
                          </a:solidFill>
                          <a:latin typeface="Calibri"/>
                        </a:rPr>
                        <a:t>4.452944</a:t>
                      </a:r>
                    </a:p>
                  </a:txBody>
                  <a:tcPr marL="12700" marR="12700" marT="12700" marB="0" anchor="b"/>
                </a:tc>
                <a:extLst>
                  <a:ext uri="{0D108BD9-81ED-4DB2-BD59-A6C34878D82A}">
                    <a16:rowId xmlns:a16="http://schemas.microsoft.com/office/drawing/2014/main" val="10007"/>
                  </a:ext>
                </a:extLst>
              </a:tr>
              <a:tr h="370840">
                <a:tc>
                  <a:txBody>
                    <a:bodyPr/>
                    <a:lstStyle/>
                    <a:p>
                      <a:pPr algn="r" fontAlgn="b"/>
                      <a:r>
                        <a:rPr lang="en-US" sz="1200" b="0" i="0" u="none" strike="noStrike">
                          <a:solidFill>
                            <a:srgbClr val="000000"/>
                          </a:solidFill>
                          <a:latin typeface="Calibri"/>
                        </a:rPr>
                        <a:t>1500</a:t>
                      </a:r>
                    </a:p>
                  </a:txBody>
                  <a:tcPr marL="12700" marR="12700" marT="12700" marB="0" anchor="b"/>
                </a:tc>
                <a:tc>
                  <a:txBody>
                    <a:bodyPr/>
                    <a:lstStyle/>
                    <a:p>
                      <a:pPr algn="r" fontAlgn="b"/>
                      <a:r>
                        <a:rPr lang="en-US" sz="1200" b="0" i="0" u="none" strike="noStrike">
                          <a:solidFill>
                            <a:srgbClr val="000000"/>
                          </a:solidFill>
                          <a:latin typeface="Calibri"/>
                        </a:rPr>
                        <a:t>7.43103</a:t>
                      </a:r>
                    </a:p>
                  </a:txBody>
                  <a:tcPr marL="12700" marR="12700" marT="12700" marB="0" anchor="b"/>
                </a:tc>
                <a:tc>
                  <a:txBody>
                    <a:bodyPr/>
                    <a:lstStyle/>
                    <a:p>
                      <a:pPr algn="r" fontAlgn="b"/>
                      <a:r>
                        <a:rPr lang="en-US" sz="1200" b="0" i="0" u="none" strike="noStrike">
                          <a:solidFill>
                            <a:srgbClr val="000000"/>
                          </a:solidFill>
                          <a:latin typeface="Calibri"/>
                        </a:rPr>
                        <a:t>5.114079</a:t>
                      </a:r>
                    </a:p>
                  </a:txBody>
                  <a:tcPr marL="12700" marR="12700" marT="12700" marB="0" anchor="b"/>
                </a:tc>
                <a:tc>
                  <a:txBody>
                    <a:bodyPr/>
                    <a:lstStyle/>
                    <a:p>
                      <a:pPr algn="r" fontAlgn="b"/>
                      <a:r>
                        <a:rPr lang="en-US" sz="1200" b="0" i="0" u="none" strike="noStrike">
                          <a:solidFill>
                            <a:srgbClr val="000000"/>
                          </a:solidFill>
                          <a:latin typeface="Calibri"/>
                        </a:rPr>
                        <a:t>5.089998</a:t>
                      </a:r>
                    </a:p>
                  </a:txBody>
                  <a:tcPr marL="12700" marR="12700" marT="12700" marB="0" anchor="b"/>
                </a:tc>
                <a:extLst>
                  <a:ext uri="{0D108BD9-81ED-4DB2-BD59-A6C34878D82A}">
                    <a16:rowId xmlns:a16="http://schemas.microsoft.com/office/drawing/2014/main" val="10008"/>
                  </a:ext>
                </a:extLst>
              </a:tr>
              <a:tr h="370840">
                <a:tc>
                  <a:txBody>
                    <a:bodyPr/>
                    <a:lstStyle/>
                    <a:p>
                      <a:pPr algn="r" fontAlgn="b"/>
                      <a:r>
                        <a:rPr lang="en-US" sz="1200" b="0" i="0" u="none" strike="noStrike">
                          <a:solidFill>
                            <a:srgbClr val="000000"/>
                          </a:solidFill>
                          <a:latin typeface="Calibri"/>
                        </a:rPr>
                        <a:t>1600</a:t>
                      </a:r>
                    </a:p>
                  </a:txBody>
                  <a:tcPr marL="12700" marR="12700" marT="12700" marB="0" anchor="b"/>
                </a:tc>
                <a:tc>
                  <a:txBody>
                    <a:bodyPr/>
                    <a:lstStyle/>
                    <a:p>
                      <a:pPr algn="r" fontAlgn="b"/>
                      <a:r>
                        <a:rPr lang="en-US" sz="1200" b="0" i="0" u="none" strike="noStrike">
                          <a:solidFill>
                            <a:srgbClr val="000000"/>
                          </a:solidFill>
                          <a:latin typeface="Calibri"/>
                        </a:rPr>
                        <a:t>8.603096</a:t>
                      </a:r>
                    </a:p>
                  </a:txBody>
                  <a:tcPr marL="12700" marR="12700" marT="12700" marB="0" anchor="b"/>
                </a:tc>
                <a:tc>
                  <a:txBody>
                    <a:bodyPr/>
                    <a:lstStyle/>
                    <a:p>
                      <a:pPr algn="r" fontAlgn="b"/>
                      <a:r>
                        <a:rPr lang="en-US" sz="1200" b="0" i="0" u="none" strike="noStrike">
                          <a:solidFill>
                            <a:srgbClr val="000000"/>
                          </a:solidFill>
                          <a:latin typeface="Calibri"/>
                        </a:rPr>
                        <a:t>5.861998</a:t>
                      </a:r>
                    </a:p>
                  </a:txBody>
                  <a:tcPr marL="12700" marR="12700" marT="12700" marB="0" anchor="b"/>
                </a:tc>
                <a:tc>
                  <a:txBody>
                    <a:bodyPr/>
                    <a:lstStyle/>
                    <a:p>
                      <a:pPr algn="r" fontAlgn="b"/>
                      <a:r>
                        <a:rPr lang="en-US" sz="1200" b="0" i="0" u="none" strike="noStrike">
                          <a:solidFill>
                            <a:srgbClr val="000000"/>
                          </a:solidFill>
                          <a:latin typeface="Calibri"/>
                        </a:rPr>
                        <a:t>5.805969</a:t>
                      </a:r>
                    </a:p>
                  </a:txBody>
                  <a:tcPr marL="12700" marR="12700" marT="12700" marB="0" anchor="b"/>
                </a:tc>
                <a:extLst>
                  <a:ext uri="{0D108BD9-81ED-4DB2-BD59-A6C34878D82A}">
                    <a16:rowId xmlns:a16="http://schemas.microsoft.com/office/drawing/2014/main" val="10009"/>
                  </a:ext>
                </a:extLst>
              </a:tr>
              <a:tr h="370840">
                <a:tc>
                  <a:txBody>
                    <a:bodyPr/>
                    <a:lstStyle/>
                    <a:p>
                      <a:pPr algn="r" fontAlgn="b"/>
                      <a:r>
                        <a:rPr lang="en-US" sz="1200" b="0" i="0" u="none" strike="noStrike">
                          <a:solidFill>
                            <a:srgbClr val="000000"/>
                          </a:solidFill>
                          <a:latin typeface="Calibri"/>
                        </a:rPr>
                        <a:t>1700</a:t>
                      </a:r>
                    </a:p>
                  </a:txBody>
                  <a:tcPr marL="12700" marR="12700" marT="12700" marB="0" anchor="b"/>
                </a:tc>
                <a:tc>
                  <a:txBody>
                    <a:bodyPr/>
                    <a:lstStyle/>
                    <a:p>
                      <a:pPr algn="r" fontAlgn="b"/>
                      <a:r>
                        <a:rPr lang="en-US" sz="1200" b="0" i="0" u="none" strike="noStrike">
                          <a:solidFill>
                            <a:srgbClr val="000000"/>
                          </a:solidFill>
                          <a:latin typeface="Calibri"/>
                        </a:rPr>
                        <a:t>9.609938</a:t>
                      </a:r>
                    </a:p>
                  </a:txBody>
                  <a:tcPr marL="12700" marR="12700" marT="12700" marB="0" anchor="b"/>
                </a:tc>
                <a:tc>
                  <a:txBody>
                    <a:bodyPr/>
                    <a:lstStyle/>
                    <a:p>
                      <a:pPr algn="r" fontAlgn="b"/>
                      <a:r>
                        <a:rPr lang="en-US" sz="1200" b="0" i="0" u="none" strike="noStrike">
                          <a:solidFill>
                            <a:srgbClr val="000000"/>
                          </a:solidFill>
                          <a:latin typeface="Calibri"/>
                        </a:rPr>
                        <a:t>6.480932</a:t>
                      </a:r>
                    </a:p>
                  </a:txBody>
                  <a:tcPr marL="12700" marR="12700" marT="12700" marB="0" anchor="b"/>
                </a:tc>
                <a:tc>
                  <a:txBody>
                    <a:bodyPr/>
                    <a:lstStyle/>
                    <a:p>
                      <a:pPr algn="r" fontAlgn="b"/>
                      <a:r>
                        <a:rPr lang="en-US" sz="1200" b="0" i="0" u="none" strike="noStrike">
                          <a:solidFill>
                            <a:srgbClr val="000000"/>
                          </a:solidFill>
                          <a:latin typeface="Calibri"/>
                        </a:rPr>
                        <a:t>6.596088</a:t>
                      </a:r>
                    </a:p>
                  </a:txBody>
                  <a:tcPr marL="12700" marR="12700" marT="12700" marB="0" anchor="b"/>
                </a:tc>
                <a:extLst>
                  <a:ext uri="{0D108BD9-81ED-4DB2-BD59-A6C34878D82A}">
                    <a16:rowId xmlns:a16="http://schemas.microsoft.com/office/drawing/2014/main" val="10010"/>
                  </a:ext>
                </a:extLst>
              </a:tr>
              <a:tr h="370840">
                <a:tc>
                  <a:txBody>
                    <a:bodyPr/>
                    <a:lstStyle/>
                    <a:p>
                      <a:pPr algn="r" fontAlgn="b"/>
                      <a:r>
                        <a:rPr lang="en-US" sz="1200" b="0" i="0" u="none" strike="noStrike">
                          <a:solidFill>
                            <a:srgbClr val="000000"/>
                          </a:solidFill>
                          <a:latin typeface="Calibri"/>
                        </a:rPr>
                        <a:t>1800</a:t>
                      </a:r>
                    </a:p>
                  </a:txBody>
                  <a:tcPr marL="12700" marR="12700" marT="12700" marB="0" anchor="b"/>
                </a:tc>
                <a:tc>
                  <a:txBody>
                    <a:bodyPr/>
                    <a:lstStyle/>
                    <a:p>
                      <a:pPr algn="r" fontAlgn="b"/>
                      <a:r>
                        <a:rPr lang="en-US" sz="1200" b="0" i="0" u="none" strike="noStrike">
                          <a:solidFill>
                            <a:srgbClr val="000000"/>
                          </a:solidFill>
                          <a:latin typeface="Calibri"/>
                        </a:rPr>
                        <a:t>10.599852</a:t>
                      </a:r>
                    </a:p>
                  </a:txBody>
                  <a:tcPr marL="12700" marR="12700" marT="12700" marB="0" anchor="b"/>
                </a:tc>
                <a:tc>
                  <a:txBody>
                    <a:bodyPr/>
                    <a:lstStyle/>
                    <a:p>
                      <a:pPr algn="r" fontAlgn="b"/>
                      <a:r>
                        <a:rPr lang="en-US" sz="1200" b="0" i="0" u="none" strike="noStrike">
                          <a:solidFill>
                            <a:srgbClr val="000000"/>
                          </a:solidFill>
                          <a:latin typeface="Calibri"/>
                        </a:rPr>
                        <a:t>7.354975</a:t>
                      </a:r>
                    </a:p>
                  </a:txBody>
                  <a:tcPr marL="12700" marR="12700" marT="12700" marB="0" anchor="b"/>
                </a:tc>
                <a:tc>
                  <a:txBody>
                    <a:bodyPr/>
                    <a:lstStyle/>
                    <a:p>
                      <a:pPr algn="r" fontAlgn="b"/>
                      <a:r>
                        <a:rPr lang="en-US" sz="1200" b="0" i="0" u="none" strike="noStrike">
                          <a:solidFill>
                            <a:srgbClr val="000000"/>
                          </a:solidFill>
                          <a:latin typeface="Calibri"/>
                        </a:rPr>
                        <a:t>7.42197</a:t>
                      </a:r>
                    </a:p>
                  </a:txBody>
                  <a:tcPr marL="12700" marR="12700" marT="12700" marB="0" anchor="b"/>
                </a:tc>
                <a:extLst>
                  <a:ext uri="{0D108BD9-81ED-4DB2-BD59-A6C34878D82A}">
                    <a16:rowId xmlns:a16="http://schemas.microsoft.com/office/drawing/2014/main" val="10011"/>
                  </a:ext>
                </a:extLst>
              </a:tr>
              <a:tr h="370840">
                <a:tc>
                  <a:txBody>
                    <a:bodyPr/>
                    <a:lstStyle/>
                    <a:p>
                      <a:pPr algn="r" fontAlgn="b"/>
                      <a:r>
                        <a:rPr lang="en-US" sz="1200" b="0" i="0" u="none" strike="noStrike">
                          <a:solidFill>
                            <a:srgbClr val="000000"/>
                          </a:solidFill>
                          <a:latin typeface="Calibri"/>
                        </a:rPr>
                        <a:t>1900</a:t>
                      </a:r>
                    </a:p>
                  </a:txBody>
                  <a:tcPr marL="12700" marR="12700" marT="12700" marB="0" anchor="b"/>
                </a:tc>
                <a:tc>
                  <a:txBody>
                    <a:bodyPr/>
                    <a:lstStyle/>
                    <a:p>
                      <a:pPr algn="r" fontAlgn="b"/>
                      <a:r>
                        <a:rPr lang="en-US" sz="1200" b="0" i="0" u="none" strike="noStrike">
                          <a:solidFill>
                            <a:srgbClr val="000000"/>
                          </a:solidFill>
                          <a:latin typeface="Calibri"/>
                        </a:rPr>
                        <a:t>12.096882</a:t>
                      </a:r>
                    </a:p>
                  </a:txBody>
                  <a:tcPr marL="12700" marR="12700" marT="12700" marB="0" anchor="b"/>
                </a:tc>
                <a:tc>
                  <a:txBody>
                    <a:bodyPr/>
                    <a:lstStyle/>
                    <a:p>
                      <a:pPr algn="r" fontAlgn="b"/>
                      <a:r>
                        <a:rPr lang="en-US" sz="1200" b="0" i="0" u="none" strike="noStrike">
                          <a:solidFill>
                            <a:srgbClr val="000000"/>
                          </a:solidFill>
                          <a:latin typeface="Calibri"/>
                        </a:rPr>
                        <a:t>8.136988</a:t>
                      </a:r>
                    </a:p>
                  </a:txBody>
                  <a:tcPr marL="12700" marR="12700" marT="12700" marB="0" anchor="b"/>
                </a:tc>
                <a:tc>
                  <a:txBody>
                    <a:bodyPr/>
                    <a:lstStyle/>
                    <a:p>
                      <a:pPr algn="r" fontAlgn="b"/>
                      <a:r>
                        <a:rPr lang="en-US" sz="1200" b="0" i="0" u="none" strike="noStrike">
                          <a:solidFill>
                            <a:srgbClr val="000000"/>
                          </a:solidFill>
                          <a:latin typeface="Calibri"/>
                        </a:rPr>
                        <a:t>8.311987</a:t>
                      </a:r>
                    </a:p>
                  </a:txBody>
                  <a:tcPr marL="12700" marR="12700" marT="12700" marB="0" anchor="b"/>
                </a:tc>
                <a:extLst>
                  <a:ext uri="{0D108BD9-81ED-4DB2-BD59-A6C34878D82A}">
                    <a16:rowId xmlns:a16="http://schemas.microsoft.com/office/drawing/2014/main" val="10012"/>
                  </a:ext>
                </a:extLst>
              </a:tr>
              <a:tr h="370840">
                <a:tc>
                  <a:txBody>
                    <a:bodyPr/>
                    <a:lstStyle/>
                    <a:p>
                      <a:pPr algn="r" fontAlgn="b"/>
                      <a:r>
                        <a:rPr lang="en-US" sz="1200" b="0" i="0" u="none" strike="noStrike">
                          <a:solidFill>
                            <a:srgbClr val="000000"/>
                          </a:solidFill>
                          <a:latin typeface="Calibri"/>
                        </a:rPr>
                        <a:t>2000</a:t>
                      </a:r>
                    </a:p>
                  </a:txBody>
                  <a:tcPr marL="12700" marR="12700" marT="12700" marB="0" anchor="b"/>
                </a:tc>
                <a:tc>
                  <a:txBody>
                    <a:bodyPr/>
                    <a:lstStyle/>
                    <a:p>
                      <a:pPr algn="r" fontAlgn="b"/>
                      <a:r>
                        <a:rPr lang="en-US" sz="1200" b="0" i="0" u="none" strike="noStrike">
                          <a:solidFill>
                            <a:srgbClr val="000000"/>
                          </a:solidFill>
                          <a:latin typeface="Calibri"/>
                        </a:rPr>
                        <a:t>13.05604</a:t>
                      </a:r>
                    </a:p>
                  </a:txBody>
                  <a:tcPr marL="12700" marR="12700" marT="12700" marB="0" anchor="b"/>
                </a:tc>
                <a:tc>
                  <a:txBody>
                    <a:bodyPr/>
                    <a:lstStyle/>
                    <a:p>
                      <a:pPr algn="r" fontAlgn="b"/>
                      <a:r>
                        <a:rPr lang="en-US" sz="1200" b="0" i="0" u="none" strike="noStrike">
                          <a:solidFill>
                            <a:srgbClr val="000000"/>
                          </a:solidFill>
                          <a:latin typeface="Calibri"/>
                        </a:rPr>
                        <a:t>9.168148</a:t>
                      </a:r>
                    </a:p>
                  </a:txBody>
                  <a:tcPr marL="12700" marR="12700" marT="12700" marB="0" anchor="b"/>
                </a:tc>
                <a:tc>
                  <a:txBody>
                    <a:bodyPr/>
                    <a:lstStyle/>
                    <a:p>
                      <a:pPr algn="r" fontAlgn="b"/>
                      <a:r>
                        <a:rPr lang="en-US" sz="1200" b="0" i="0" u="none" strike="noStrike">
                          <a:solidFill>
                            <a:srgbClr val="000000"/>
                          </a:solidFill>
                          <a:latin typeface="Calibri"/>
                        </a:rPr>
                        <a:t>9.109974</a:t>
                      </a:r>
                    </a:p>
                  </a:txBody>
                  <a:tcPr marL="12700" marR="12700" marT="12700" marB="0" anchor="b"/>
                </a:tc>
                <a:extLst>
                  <a:ext uri="{0D108BD9-81ED-4DB2-BD59-A6C34878D82A}">
                    <a16:rowId xmlns:a16="http://schemas.microsoft.com/office/drawing/2014/main" val="10013"/>
                  </a:ext>
                </a:extLst>
              </a:tr>
              <a:tr h="370840">
                <a:tc>
                  <a:txBody>
                    <a:bodyPr/>
                    <a:lstStyle/>
                    <a:p>
                      <a:pPr algn="r" fontAlgn="b"/>
                      <a:r>
                        <a:rPr lang="en-US" sz="1200" b="0" i="0" u="none" strike="noStrike">
                          <a:solidFill>
                            <a:srgbClr val="000000"/>
                          </a:solidFill>
                          <a:latin typeface="Calibri"/>
                        </a:rPr>
                        <a:t>2100</a:t>
                      </a:r>
                    </a:p>
                  </a:txBody>
                  <a:tcPr marL="12700" marR="12700" marT="12700" marB="0" anchor="b"/>
                </a:tc>
                <a:tc>
                  <a:txBody>
                    <a:bodyPr/>
                    <a:lstStyle/>
                    <a:p>
                      <a:pPr algn="r" fontAlgn="b"/>
                      <a:r>
                        <a:rPr lang="en-US" sz="1200" b="0" i="0" u="none" strike="noStrike" dirty="0">
                          <a:solidFill>
                            <a:srgbClr val="000000"/>
                          </a:solidFill>
                          <a:latin typeface="Calibri"/>
                        </a:rPr>
                        <a:t>15.069008</a:t>
                      </a:r>
                    </a:p>
                  </a:txBody>
                  <a:tcPr marL="12700" marR="12700" marT="12700" marB="0" anchor="b"/>
                </a:tc>
                <a:tc>
                  <a:txBody>
                    <a:bodyPr/>
                    <a:lstStyle/>
                    <a:p>
                      <a:pPr algn="r" fontAlgn="b"/>
                      <a:r>
                        <a:rPr lang="en-US" sz="1200" b="0" i="0" u="none" strike="noStrike">
                          <a:solidFill>
                            <a:srgbClr val="000000"/>
                          </a:solidFill>
                          <a:latin typeface="Calibri"/>
                        </a:rPr>
                        <a:t>9.819984</a:t>
                      </a:r>
                    </a:p>
                  </a:txBody>
                  <a:tcPr marL="12700" marR="12700" marT="12700" marB="0" anchor="b"/>
                </a:tc>
                <a:tc>
                  <a:txBody>
                    <a:bodyPr/>
                    <a:lstStyle/>
                    <a:p>
                      <a:pPr algn="r" fontAlgn="b"/>
                      <a:r>
                        <a:rPr lang="en-US" sz="1200" b="0" i="0" u="none" strike="noStrike" dirty="0">
                          <a:solidFill>
                            <a:srgbClr val="000000"/>
                          </a:solidFill>
                          <a:latin typeface="Calibri"/>
                        </a:rPr>
                        <a:t>10.087013</a:t>
                      </a:r>
                    </a:p>
                  </a:txBody>
                  <a:tcPr marL="12700" marR="12700" marT="12700" marB="0" anchor="b"/>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27732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948"/>
            <a:ext cx="7467600" cy="444963"/>
          </a:xfrm>
        </p:spPr>
        <p:txBody>
          <a:bodyPr>
            <a:normAutofit fontScale="90000"/>
          </a:bodyPr>
          <a:lstStyle/>
          <a:p>
            <a:r>
              <a:rPr lang="en-US" dirty="0" err="1"/>
              <a:t>Gettimeofday</a:t>
            </a:r>
            <a:r>
              <a:rPr lang="en-US" dirty="0"/>
              <a:t>() function</a:t>
            </a:r>
          </a:p>
        </p:txBody>
      </p:sp>
      <p:sp>
        <p:nvSpPr>
          <p:cNvPr id="3" name="Content Placeholder 2"/>
          <p:cNvSpPr>
            <a:spLocks noGrp="1"/>
          </p:cNvSpPr>
          <p:nvPr>
            <p:ph sz="quarter" idx="1"/>
          </p:nvPr>
        </p:nvSpPr>
        <p:spPr>
          <a:xfrm>
            <a:off x="-2544619" y="-802802"/>
            <a:ext cx="8074209" cy="5384237"/>
          </a:xfrm>
        </p:spPr>
        <p:txBody>
          <a:bodyPr>
            <a:normAutofit/>
          </a:bodyPr>
          <a:lstStyle/>
          <a:p>
            <a:pPr>
              <a:buNone/>
            </a:pPr>
            <a:r>
              <a:rPr lang="en-US" dirty="0"/>
              <a:t>To get the current time of day you would do this:</a:t>
            </a:r>
          </a:p>
          <a:p>
            <a:pPr>
              <a:buNone/>
            </a:pPr>
            <a:r>
              <a:rPr lang="en-US" b="1" dirty="0"/>
              <a:t>	#include &lt;sys/</a:t>
            </a:r>
            <a:r>
              <a:rPr lang="en-US" b="1" dirty="0" err="1"/>
              <a:t>time.h</a:t>
            </a:r>
            <a:r>
              <a:rPr lang="en-US" b="1" dirty="0"/>
              <a:t>&gt;       </a:t>
            </a:r>
          </a:p>
          <a:p>
            <a:pPr>
              <a:buNone/>
            </a:pPr>
            <a:r>
              <a:rPr lang="en-US" b="1" dirty="0"/>
              <a:t>	</a:t>
            </a:r>
            <a:r>
              <a:rPr lang="en-US" b="1" dirty="0" err="1"/>
              <a:t>int</a:t>
            </a:r>
            <a:r>
              <a:rPr lang="en-US" b="1" dirty="0"/>
              <a:t> </a:t>
            </a:r>
            <a:r>
              <a:rPr lang="en-US" b="1" dirty="0" err="1"/>
              <a:t>gettimeofday(struct</a:t>
            </a:r>
            <a:r>
              <a:rPr lang="en-US" b="1" dirty="0"/>
              <a:t> </a:t>
            </a:r>
            <a:r>
              <a:rPr lang="en-US" b="1" dirty="0" err="1"/>
              <a:t>timeval</a:t>
            </a:r>
            <a:r>
              <a:rPr lang="en-US" b="1" dirty="0"/>
              <a:t> *</a:t>
            </a:r>
            <a:r>
              <a:rPr lang="en-US" b="1" i="1" dirty="0" err="1"/>
              <a:t>tv</a:t>
            </a:r>
            <a:r>
              <a:rPr lang="en-US" b="1" i="1" dirty="0"/>
              <a:t>, </a:t>
            </a:r>
            <a:r>
              <a:rPr lang="en-US" b="1" i="1" dirty="0" err="1"/>
              <a:t>struct</a:t>
            </a:r>
            <a:r>
              <a:rPr lang="en-US" b="1" i="1" dirty="0"/>
              <a:t> </a:t>
            </a:r>
            <a:r>
              <a:rPr lang="en-US" b="1" i="1" dirty="0" err="1"/>
              <a:t>timezone</a:t>
            </a:r>
            <a:r>
              <a:rPr lang="en-US" b="1" i="1" dirty="0"/>
              <a:t> *</a:t>
            </a:r>
            <a:r>
              <a:rPr lang="en-US" b="1" i="1" dirty="0" err="1"/>
              <a:t>tz</a:t>
            </a:r>
            <a:r>
              <a:rPr lang="en-US" b="1" i="1" dirty="0"/>
              <a:t>);</a:t>
            </a:r>
          </a:p>
          <a:p>
            <a:pPr>
              <a:buNone/>
            </a:pPr>
            <a:endParaRPr lang="en-US" b="1" dirty="0"/>
          </a:p>
          <a:p>
            <a:pPr>
              <a:buNone/>
            </a:pPr>
            <a:r>
              <a:rPr lang="en-US" dirty="0"/>
              <a:t>The </a:t>
            </a:r>
            <a:r>
              <a:rPr lang="en-US" dirty="0" err="1"/>
              <a:t>tv</a:t>
            </a:r>
            <a:r>
              <a:rPr lang="en-US" dirty="0"/>
              <a:t> argument is a </a:t>
            </a:r>
            <a:r>
              <a:rPr lang="en-US" dirty="0" err="1"/>
              <a:t>struct</a:t>
            </a:r>
            <a:r>
              <a:rPr lang="en-US" dirty="0"/>
              <a:t> </a:t>
            </a:r>
            <a:r>
              <a:rPr lang="en-US" dirty="0" err="1"/>
              <a:t>timeval</a:t>
            </a:r>
            <a:r>
              <a:rPr lang="en-US" dirty="0"/>
              <a:t> (as specified in  &lt;sys/</a:t>
            </a:r>
            <a:r>
              <a:rPr lang="en-US" dirty="0" err="1"/>
              <a:t>time.h</a:t>
            </a:r>
            <a:r>
              <a:rPr lang="en-US" dirty="0"/>
              <a:t>&gt;):          </a:t>
            </a:r>
          </a:p>
          <a:p>
            <a:pPr>
              <a:buNone/>
            </a:pPr>
            <a:r>
              <a:rPr lang="en-US" b="1" i="1" dirty="0"/>
              <a:t> </a:t>
            </a:r>
            <a:r>
              <a:rPr lang="en-US" b="1" i="1" dirty="0" err="1"/>
              <a:t>struct</a:t>
            </a:r>
            <a:r>
              <a:rPr lang="en-US" b="1" i="1" dirty="0"/>
              <a:t> </a:t>
            </a:r>
            <a:r>
              <a:rPr lang="en-US" b="1" i="1" dirty="0" err="1"/>
              <a:t>timeval</a:t>
            </a:r>
            <a:r>
              <a:rPr lang="en-US" b="1" i="1" dirty="0"/>
              <a:t> {               </a:t>
            </a:r>
          </a:p>
          <a:p>
            <a:pPr>
              <a:buNone/>
            </a:pPr>
            <a:r>
              <a:rPr lang="en-US" b="1" i="1" dirty="0"/>
              <a:t>		</a:t>
            </a:r>
            <a:r>
              <a:rPr lang="en-US" b="1" i="1" dirty="0" err="1"/>
              <a:t>time_t</a:t>
            </a:r>
            <a:r>
              <a:rPr lang="en-US" b="1" i="1" dirty="0"/>
              <a:t>      </a:t>
            </a:r>
            <a:r>
              <a:rPr lang="en-US" b="1" i="1" dirty="0" err="1"/>
              <a:t>tv_sec</a:t>
            </a:r>
            <a:r>
              <a:rPr lang="en-US" b="1" i="1" dirty="0"/>
              <a:t>;     /* seconds */               	</a:t>
            </a:r>
            <a:r>
              <a:rPr lang="en-US" b="1" i="1" dirty="0" err="1"/>
              <a:t>suseconds_t</a:t>
            </a:r>
            <a:r>
              <a:rPr lang="en-US" b="1" i="1" dirty="0"/>
              <a:t> </a:t>
            </a:r>
            <a:r>
              <a:rPr lang="en-US" b="1" i="1" dirty="0" err="1"/>
              <a:t>tv_usec</a:t>
            </a:r>
            <a:r>
              <a:rPr lang="en-US" b="1" i="1" dirty="0"/>
              <a:t>;    /* microseconds */           };       </a:t>
            </a:r>
          </a:p>
          <a:p>
            <a:pPr>
              <a:buNone/>
            </a:pPr>
            <a:r>
              <a:rPr lang="en-US" dirty="0"/>
              <a:t>and gives the number of seconds and microseconds</a:t>
            </a:r>
          </a:p>
        </p:txBody>
      </p:sp>
    </p:spTree>
    <p:extLst>
      <p:ext uri="{BB962C8B-B14F-4D97-AF65-F5344CB8AC3E}">
        <p14:creationId xmlns:p14="http://schemas.microsoft.com/office/powerpoint/2010/main" val="58839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167" y="358947"/>
            <a:ext cx="7467600" cy="444963"/>
          </a:xfrm>
        </p:spPr>
        <p:txBody>
          <a:bodyPr>
            <a:normAutofit fontScale="90000"/>
          </a:bodyPr>
          <a:lstStyle/>
          <a:p>
            <a:r>
              <a:rPr lang="en-US" dirty="0"/>
              <a:t>Coded Example</a:t>
            </a:r>
          </a:p>
        </p:txBody>
      </p:sp>
      <p:sp>
        <p:nvSpPr>
          <p:cNvPr id="3" name="Content Placeholder 2"/>
          <p:cNvSpPr>
            <a:spLocks noGrp="1"/>
          </p:cNvSpPr>
          <p:nvPr>
            <p:ph sz="quarter" idx="1"/>
          </p:nvPr>
        </p:nvSpPr>
        <p:spPr>
          <a:xfrm>
            <a:off x="457200" y="965776"/>
            <a:ext cx="7811916" cy="5733480"/>
          </a:xfrm>
        </p:spPr>
        <p:txBody>
          <a:bodyPr>
            <a:normAutofit fontScale="70000" lnSpcReduction="20000"/>
          </a:bodyPr>
          <a:lstStyle/>
          <a:p>
            <a:pPr marL="91440">
              <a:spcBef>
                <a:spcPts val="200"/>
              </a:spcBef>
              <a:buNone/>
            </a:pPr>
            <a:r>
              <a:rPr lang="en-US" dirty="0"/>
              <a:t>#include &lt;sys/</a:t>
            </a:r>
            <a:r>
              <a:rPr lang="en-US" dirty="0" err="1"/>
              <a:t>time.h</a:t>
            </a:r>
            <a:r>
              <a:rPr lang="en-US" dirty="0"/>
              <a:t>&gt; // needed to use </a:t>
            </a:r>
            <a:r>
              <a:rPr lang="en-US" dirty="0" err="1"/>
              <a:t>gettimeofday</a:t>
            </a:r>
            <a:endParaRPr lang="en-US" dirty="0"/>
          </a:p>
          <a:p>
            <a:pPr marL="91440">
              <a:spcBef>
                <a:spcPts val="200"/>
              </a:spcBef>
              <a:buNone/>
            </a:pPr>
            <a:r>
              <a:rPr lang="en-US" dirty="0"/>
              <a:t>--------------------------------------------------------------------------------------------------------</a:t>
            </a:r>
          </a:p>
          <a:p>
            <a:pPr marL="91440">
              <a:spcBef>
                <a:spcPts val="200"/>
              </a:spcBef>
              <a:buNone/>
            </a:pPr>
            <a:r>
              <a:rPr lang="en-US" dirty="0" err="1"/>
              <a:t>typedef</a:t>
            </a:r>
            <a:r>
              <a:rPr lang="en-US" dirty="0"/>
              <a:t> </a:t>
            </a:r>
            <a:r>
              <a:rPr lang="en-US" dirty="0" err="1"/>
              <a:t>struct</a:t>
            </a:r>
            <a:r>
              <a:rPr lang="en-US" dirty="0"/>
              <a:t> {</a:t>
            </a:r>
          </a:p>
          <a:p>
            <a:pPr marL="91440">
              <a:spcBef>
                <a:spcPts val="200"/>
              </a:spcBef>
              <a:buNone/>
            </a:pPr>
            <a:r>
              <a:rPr lang="en-US" dirty="0"/>
              <a:t>	unsigned long </a:t>
            </a:r>
            <a:r>
              <a:rPr lang="en-US" dirty="0" err="1"/>
              <a:t>int</a:t>
            </a:r>
            <a:r>
              <a:rPr lang="en-US" dirty="0"/>
              <a:t> count;</a:t>
            </a:r>
          </a:p>
          <a:p>
            <a:pPr marL="91440">
              <a:spcBef>
                <a:spcPts val="200"/>
              </a:spcBef>
              <a:buNone/>
            </a:pPr>
            <a:r>
              <a:rPr lang="en-US" dirty="0"/>
              <a:t>	unsigned long </a:t>
            </a:r>
            <a:r>
              <a:rPr lang="en-US" dirty="0" err="1"/>
              <a:t>int</a:t>
            </a:r>
            <a:r>
              <a:rPr lang="en-US" dirty="0"/>
              <a:t> passes;</a:t>
            </a:r>
          </a:p>
          <a:p>
            <a:pPr marL="91440">
              <a:spcBef>
                <a:spcPts val="200"/>
              </a:spcBef>
              <a:buNone/>
            </a:pPr>
            <a:r>
              <a:rPr lang="en-US" dirty="0"/>
              <a:t>	unsigned long </a:t>
            </a:r>
            <a:r>
              <a:rPr lang="en-US" dirty="0" err="1"/>
              <a:t>int</a:t>
            </a:r>
            <a:r>
              <a:rPr lang="en-US" dirty="0"/>
              <a:t> comparisons;</a:t>
            </a:r>
          </a:p>
          <a:p>
            <a:pPr marL="91440">
              <a:spcBef>
                <a:spcPts val="200"/>
              </a:spcBef>
              <a:buNone/>
            </a:pPr>
            <a:r>
              <a:rPr lang="en-US" dirty="0"/>
              <a:t>	unsigned long </a:t>
            </a:r>
            <a:r>
              <a:rPr lang="en-US" dirty="0" err="1"/>
              <a:t>int</a:t>
            </a:r>
            <a:r>
              <a:rPr lang="en-US" dirty="0"/>
              <a:t> swaps;</a:t>
            </a:r>
          </a:p>
          <a:p>
            <a:pPr marL="91440">
              <a:spcBef>
                <a:spcPts val="200"/>
              </a:spcBef>
              <a:buNone/>
            </a:pPr>
            <a:r>
              <a:rPr lang="en-US" dirty="0"/>
              <a:t>	double duration;</a:t>
            </a:r>
          </a:p>
          <a:p>
            <a:pPr marL="91440">
              <a:spcBef>
                <a:spcPts val="200"/>
              </a:spcBef>
              <a:buNone/>
            </a:pPr>
            <a:r>
              <a:rPr lang="en-US" dirty="0"/>
              <a:t>} </a:t>
            </a:r>
            <a:r>
              <a:rPr lang="en-US" dirty="0" err="1"/>
              <a:t>SortStats</a:t>
            </a:r>
            <a:r>
              <a:rPr lang="en-US" dirty="0"/>
              <a:t>;</a:t>
            </a:r>
          </a:p>
          <a:p>
            <a:pPr marL="91440">
              <a:spcBef>
                <a:spcPts val="200"/>
              </a:spcBef>
              <a:buNone/>
            </a:pPr>
            <a:r>
              <a:rPr lang="en-US" dirty="0"/>
              <a:t>------------------------------------------------------------------------------------------------------</a:t>
            </a:r>
          </a:p>
          <a:p>
            <a:pPr marL="91440">
              <a:spcBef>
                <a:spcPts val="200"/>
              </a:spcBef>
              <a:buNone/>
            </a:pPr>
            <a:r>
              <a:rPr lang="en-US" dirty="0" err="1"/>
              <a:t>struct</a:t>
            </a:r>
            <a:r>
              <a:rPr lang="en-US" dirty="0"/>
              <a:t> </a:t>
            </a:r>
            <a:r>
              <a:rPr lang="en-US" dirty="0" err="1"/>
              <a:t>timeval</a:t>
            </a:r>
            <a:r>
              <a:rPr lang="en-US" dirty="0"/>
              <a:t> </a:t>
            </a:r>
            <a:r>
              <a:rPr lang="en-US" dirty="0" err="1"/>
              <a:t>tv</a:t>
            </a:r>
            <a:r>
              <a:rPr lang="en-US" dirty="0"/>
              <a:t>;</a:t>
            </a:r>
          </a:p>
          <a:p>
            <a:pPr marL="91440">
              <a:spcBef>
                <a:spcPts val="200"/>
              </a:spcBef>
              <a:buNone/>
            </a:pPr>
            <a:r>
              <a:rPr lang="en-US" dirty="0"/>
              <a:t>	double t1, t2;</a:t>
            </a:r>
          </a:p>
          <a:p>
            <a:pPr marL="91440">
              <a:spcBef>
                <a:spcPts val="200"/>
              </a:spcBef>
              <a:buNone/>
            </a:pPr>
            <a:r>
              <a:rPr lang="en-US" dirty="0"/>
              <a:t>	</a:t>
            </a:r>
          </a:p>
          <a:p>
            <a:pPr marL="91440">
              <a:spcBef>
                <a:spcPts val="200"/>
              </a:spcBef>
              <a:buNone/>
            </a:pPr>
            <a:r>
              <a:rPr lang="en-US" dirty="0"/>
              <a:t>	stats-&gt;count = </a:t>
            </a:r>
            <a:r>
              <a:rPr lang="en-US" dirty="0" err="1"/>
              <a:t>numValues</a:t>
            </a:r>
            <a:r>
              <a:rPr lang="en-US" dirty="0"/>
              <a:t>;</a:t>
            </a:r>
          </a:p>
          <a:p>
            <a:pPr marL="91440">
              <a:spcBef>
                <a:spcPts val="200"/>
              </a:spcBef>
              <a:buNone/>
            </a:pPr>
            <a:r>
              <a:rPr lang="en-US" dirty="0"/>
              <a:t>	stats-&gt;passes = 0;</a:t>
            </a:r>
          </a:p>
          <a:p>
            <a:pPr marL="91440">
              <a:spcBef>
                <a:spcPts val="200"/>
              </a:spcBef>
              <a:buNone/>
            </a:pPr>
            <a:r>
              <a:rPr lang="en-US" dirty="0"/>
              <a:t>	stats-&gt;comparisons = 0;</a:t>
            </a:r>
          </a:p>
          <a:p>
            <a:pPr marL="91440">
              <a:spcBef>
                <a:spcPts val="200"/>
              </a:spcBef>
              <a:buNone/>
            </a:pPr>
            <a:r>
              <a:rPr lang="en-US" dirty="0"/>
              <a:t>	stats-&gt;swaps = 0;</a:t>
            </a:r>
          </a:p>
          <a:p>
            <a:pPr marL="91440">
              <a:spcBef>
                <a:spcPts val="200"/>
              </a:spcBef>
              <a:buNone/>
            </a:pPr>
            <a:r>
              <a:rPr lang="en-US" dirty="0"/>
              <a:t>	stats-&gt;duration = 0;</a:t>
            </a:r>
          </a:p>
          <a:p>
            <a:pPr marL="91440">
              <a:spcBef>
                <a:spcPts val="200"/>
              </a:spcBef>
              <a:buNone/>
            </a:pPr>
            <a:endParaRPr lang="en-US" dirty="0"/>
          </a:p>
          <a:p>
            <a:pPr marL="91440">
              <a:spcBef>
                <a:spcPts val="200"/>
              </a:spcBef>
              <a:buNone/>
            </a:pPr>
            <a:r>
              <a:rPr lang="en-US" dirty="0"/>
              <a:t>	</a:t>
            </a:r>
            <a:r>
              <a:rPr lang="en-US" dirty="0" err="1"/>
              <a:t>gettimeofday(&amp;tv</a:t>
            </a:r>
            <a:r>
              <a:rPr lang="en-US" dirty="0"/>
              <a:t>, NULL);</a:t>
            </a:r>
          </a:p>
          <a:p>
            <a:pPr marL="91440">
              <a:spcBef>
                <a:spcPts val="200"/>
              </a:spcBef>
              <a:buNone/>
            </a:pPr>
            <a:r>
              <a:rPr lang="en-US" dirty="0"/>
              <a:t>	t1=tv.tv_sec+(tv.tv_usec/1000000.0);</a:t>
            </a:r>
          </a:p>
          <a:p>
            <a:pPr marL="91440">
              <a:spcBef>
                <a:spcPts val="200"/>
              </a:spcBef>
              <a:buNone/>
            </a:pPr>
            <a:r>
              <a:rPr lang="en-US" dirty="0"/>
              <a:t>-----------------------------    perform some algorithmic operation --------------------</a:t>
            </a:r>
          </a:p>
          <a:p>
            <a:pPr marL="91440">
              <a:spcBef>
                <a:spcPts val="200"/>
              </a:spcBef>
              <a:buNone/>
            </a:pPr>
            <a:r>
              <a:rPr lang="en-US" dirty="0" err="1"/>
              <a:t>gettimeofday(&amp;tv</a:t>
            </a:r>
            <a:r>
              <a:rPr lang="en-US" dirty="0"/>
              <a:t>, NULL);</a:t>
            </a:r>
          </a:p>
          <a:p>
            <a:pPr marL="91440">
              <a:spcBef>
                <a:spcPts val="200"/>
              </a:spcBef>
              <a:buNone/>
            </a:pPr>
            <a:r>
              <a:rPr lang="en-US" dirty="0"/>
              <a:t>	t2=tv.tv_sec+(tv.tv_usec/1000000.0);</a:t>
            </a:r>
          </a:p>
          <a:p>
            <a:pPr marL="91440">
              <a:spcBef>
                <a:spcPts val="200"/>
              </a:spcBef>
              <a:buNone/>
            </a:pPr>
            <a:r>
              <a:rPr lang="en-US" dirty="0"/>
              <a:t>	stats-&gt;duration = (t2 - t1)*1000;  // *1000 to convert </a:t>
            </a:r>
            <a:r>
              <a:rPr lang="en-US" dirty="0" err="1"/>
              <a:t>secs</a:t>
            </a:r>
            <a:r>
              <a:rPr lang="en-US" dirty="0"/>
              <a:t> to </a:t>
            </a:r>
            <a:r>
              <a:rPr lang="en-US" dirty="0" err="1"/>
              <a:t>millisecs</a:t>
            </a:r>
            <a:endParaRPr lang="en-US" dirty="0"/>
          </a:p>
          <a:p>
            <a:pPr marL="91440">
              <a:spcBef>
                <a:spcPts val="200"/>
              </a:spcBef>
              <a:buNone/>
            </a:pPr>
            <a:endParaRPr lang="en-US" dirty="0"/>
          </a:p>
        </p:txBody>
      </p:sp>
    </p:spTree>
    <p:extLst>
      <p:ext uri="{BB962C8B-B14F-4D97-AF65-F5344CB8AC3E}">
        <p14:creationId xmlns:p14="http://schemas.microsoft.com/office/powerpoint/2010/main" val="309672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1428"/>
            <a:ext cx="7467600" cy="444963"/>
          </a:xfrm>
        </p:spPr>
        <p:txBody>
          <a:bodyPr>
            <a:normAutofit fontScale="90000"/>
          </a:bodyPr>
          <a:lstStyle/>
          <a:p>
            <a:r>
              <a:rPr lang="en-US" dirty="0" err="1"/>
              <a:t>gettimeofday</a:t>
            </a:r>
            <a:r>
              <a:rPr lang="en-US" dirty="0"/>
              <a:t>() and </a:t>
            </a:r>
            <a:r>
              <a:rPr lang="en-US" dirty="0" err="1"/>
              <a:t>settimeofday</a:t>
            </a:r>
            <a:r>
              <a:rPr lang="en-US" dirty="0"/>
              <a:t>()</a:t>
            </a:r>
          </a:p>
        </p:txBody>
      </p:sp>
      <p:sp>
        <p:nvSpPr>
          <p:cNvPr id="4" name="Content Placeholder 3"/>
          <p:cNvSpPr>
            <a:spLocks noGrp="1"/>
          </p:cNvSpPr>
          <p:nvPr>
            <p:ph sz="quarter" idx="1"/>
          </p:nvPr>
        </p:nvSpPr>
        <p:spPr>
          <a:xfrm>
            <a:off x="457200" y="1084844"/>
            <a:ext cx="7467600" cy="5389108"/>
          </a:xfrm>
        </p:spPr>
        <p:txBody>
          <a:bodyPr/>
          <a:lstStyle/>
          <a:p>
            <a:r>
              <a:rPr lang="en-US" dirty="0" err="1"/>
              <a:t>gfettimeofday</a:t>
            </a:r>
            <a:r>
              <a:rPr lang="en-US" dirty="0"/>
              <a:t>() can be used to</a:t>
            </a:r>
          </a:p>
          <a:p>
            <a:pPr lvl="1"/>
            <a:r>
              <a:rPr lang="en-US" dirty="0"/>
              <a:t>Get the current time</a:t>
            </a:r>
          </a:p>
          <a:p>
            <a:pPr lvl="1"/>
            <a:r>
              <a:rPr lang="en-US" dirty="0"/>
              <a:t>Get the current time zone</a:t>
            </a:r>
          </a:p>
          <a:p>
            <a:pPr lvl="1"/>
            <a:r>
              <a:rPr lang="en-US" dirty="0"/>
              <a:t>Using the proper calculations you can determine the time elapsed in seconds or micro-seconds</a:t>
            </a:r>
          </a:p>
          <a:p>
            <a:r>
              <a:rPr lang="en-US" dirty="0" err="1"/>
              <a:t>settimeofday</a:t>
            </a:r>
            <a:r>
              <a:rPr lang="en-US" dirty="0"/>
              <a:t>() can be used to</a:t>
            </a:r>
          </a:p>
          <a:p>
            <a:pPr lvl="1"/>
            <a:r>
              <a:rPr lang="en-US" dirty="0"/>
              <a:t>Change the time to any time you would like</a:t>
            </a:r>
          </a:p>
          <a:p>
            <a:r>
              <a:rPr lang="en-US" dirty="0"/>
              <a:t>A link to discuss them both in more depth:</a:t>
            </a:r>
          </a:p>
          <a:p>
            <a:pPr lvl="1"/>
            <a:r>
              <a:rPr lang="en-US" dirty="0">
                <a:hlinkClick r:id="rId2"/>
              </a:rPr>
              <a:t>http://www.kernel.org/doc/man-pages/online/pages/man2/gettimeofday.2.html</a:t>
            </a:r>
            <a:endParaRPr lang="en-US" dirty="0"/>
          </a:p>
          <a:p>
            <a:r>
              <a:rPr lang="en-US" dirty="0"/>
              <a:t>There are many, many other sources</a:t>
            </a:r>
          </a:p>
        </p:txBody>
      </p:sp>
    </p:spTree>
    <p:extLst>
      <p:ext uri="{BB962C8B-B14F-4D97-AF65-F5344CB8AC3E}">
        <p14:creationId xmlns:p14="http://schemas.microsoft.com/office/powerpoint/2010/main" val="297311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491" y="274638"/>
            <a:ext cx="8445207" cy="691507"/>
          </a:xfrm>
        </p:spPr>
        <p:txBody>
          <a:bodyPr/>
          <a:lstStyle/>
          <a:p>
            <a:r>
              <a:rPr lang="en-US" dirty="0"/>
              <a:t>Big “O” - Computational Complexity</a:t>
            </a:r>
          </a:p>
        </p:txBody>
      </p:sp>
      <p:sp>
        <p:nvSpPr>
          <p:cNvPr id="3" name="Content Placeholder 2"/>
          <p:cNvSpPr>
            <a:spLocks noGrp="1"/>
          </p:cNvSpPr>
          <p:nvPr>
            <p:ph sz="quarter" idx="1"/>
          </p:nvPr>
        </p:nvSpPr>
        <p:spPr>
          <a:xfrm>
            <a:off x="302955" y="1106834"/>
            <a:ext cx="8315933" cy="5367118"/>
          </a:xfrm>
        </p:spPr>
        <p:txBody>
          <a:bodyPr>
            <a:normAutofit/>
          </a:bodyPr>
          <a:lstStyle/>
          <a:p>
            <a:r>
              <a:rPr lang="en-US" dirty="0"/>
              <a:t>Suppose you have an array of size 100.  How long does it take to access a particular element?</a:t>
            </a:r>
          </a:p>
          <a:p>
            <a:r>
              <a:rPr lang="en-US" dirty="0"/>
              <a:t>Suppose it takes 1 unit of time to access a single element.  What if the size of the array is increased to 5000?  How much time would it take to access a single element?</a:t>
            </a:r>
          </a:p>
          <a:p>
            <a:pPr lvl="1"/>
            <a:r>
              <a:rPr lang="en-US" dirty="0"/>
              <a:t>It would still take 1 unit of time to ACCESS an element</a:t>
            </a:r>
          </a:p>
          <a:p>
            <a:r>
              <a:rPr lang="en-US" dirty="0"/>
              <a:t>What if the array has N elements?  It would still take only 1 unit of time to ACCESS a single element not matter what the value of N is.</a:t>
            </a:r>
          </a:p>
          <a:p>
            <a:pPr lvl="1"/>
            <a:endParaRPr lang="en-US" dirty="0"/>
          </a:p>
        </p:txBody>
      </p:sp>
    </p:spTree>
    <p:extLst>
      <p:ext uri="{BB962C8B-B14F-4D97-AF65-F5344CB8AC3E}">
        <p14:creationId xmlns:p14="http://schemas.microsoft.com/office/powerpoint/2010/main" val="158567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92385"/>
          </a:xfrm>
        </p:spPr>
        <p:txBody>
          <a:bodyPr/>
          <a:lstStyle/>
          <a:p>
            <a:r>
              <a:rPr lang="en-US" dirty="0"/>
              <a:t>Computation Complexity</a:t>
            </a:r>
          </a:p>
        </p:txBody>
      </p:sp>
      <p:sp>
        <p:nvSpPr>
          <p:cNvPr id="3" name="Content Placeholder 2"/>
          <p:cNvSpPr>
            <a:spLocks noGrp="1"/>
          </p:cNvSpPr>
          <p:nvPr>
            <p:ph sz="quarter" idx="1"/>
          </p:nvPr>
        </p:nvSpPr>
        <p:spPr>
          <a:xfrm>
            <a:off x="302955" y="1106834"/>
            <a:ext cx="8424483" cy="5367118"/>
          </a:xfrm>
        </p:spPr>
        <p:txBody>
          <a:bodyPr>
            <a:normAutofit/>
          </a:bodyPr>
          <a:lstStyle/>
          <a:p>
            <a:r>
              <a:rPr lang="en-US" dirty="0"/>
              <a:t>Suppose you have an integer array of size 100.  How long does it take to SUM the 100 elements?</a:t>
            </a:r>
          </a:p>
          <a:p>
            <a:r>
              <a:rPr lang="en-US" dirty="0"/>
              <a:t>If it takes 100 units of time to sum 100 elements, how long would it take to sum the values in an array of size N? </a:t>
            </a:r>
          </a:p>
          <a:p>
            <a:pPr lvl="1"/>
            <a:r>
              <a:rPr lang="en-US" dirty="0"/>
              <a:t>It would take N units of time</a:t>
            </a:r>
          </a:p>
          <a:p>
            <a:r>
              <a:rPr lang="en-US" dirty="0"/>
              <a:t>It takes 1 unit of time to ACCESS a single element of an array – the time </a:t>
            </a:r>
            <a:r>
              <a:rPr lang="en-US" b="1" i="1" dirty="0"/>
              <a:t>is independent of the size of the array.</a:t>
            </a:r>
          </a:p>
          <a:p>
            <a:r>
              <a:rPr lang="en-US" dirty="0"/>
              <a:t>SUMMING the elements of an array takes time that is </a:t>
            </a:r>
            <a:r>
              <a:rPr lang="en-US" b="1" i="1" dirty="0"/>
              <a:t>proportional to the size of the array.</a:t>
            </a:r>
          </a:p>
          <a:p>
            <a:r>
              <a:rPr lang="en-US" dirty="0"/>
              <a:t>How can two different algorithms be compared, i.e., in what sense can one algorithm said to be “better” or “more efficient” than another algorithm?</a:t>
            </a:r>
          </a:p>
        </p:txBody>
      </p:sp>
    </p:spTree>
    <p:extLst>
      <p:ext uri="{BB962C8B-B14F-4D97-AF65-F5344CB8AC3E}">
        <p14:creationId xmlns:p14="http://schemas.microsoft.com/office/powerpoint/2010/main" val="416070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a:t>An example</a:t>
            </a:r>
          </a:p>
        </p:txBody>
      </p:sp>
      <p:sp>
        <p:nvSpPr>
          <p:cNvPr id="3" name="Content Placeholder 2"/>
          <p:cNvSpPr>
            <a:spLocks noGrp="1"/>
          </p:cNvSpPr>
          <p:nvPr>
            <p:ph sz="quarter" idx="1"/>
          </p:nvPr>
        </p:nvSpPr>
        <p:spPr>
          <a:xfrm>
            <a:off x="233041" y="1095183"/>
            <a:ext cx="8436135" cy="5378769"/>
          </a:xfrm>
        </p:spPr>
        <p:txBody>
          <a:bodyPr>
            <a:normAutofit/>
          </a:bodyPr>
          <a:lstStyle/>
          <a:p>
            <a:r>
              <a:rPr lang="en-US" dirty="0"/>
              <a:t>Consider the layout of a telephone directory: </a:t>
            </a:r>
            <a:br>
              <a:rPr lang="en-US" dirty="0"/>
            </a:br>
            <a:br>
              <a:rPr lang="en-US" dirty="0"/>
            </a:br>
            <a:r>
              <a:rPr lang="en-US" dirty="0"/>
              <a:t>If the listings are not in any useful order (e.g., ordered according to the date on which each person was assigned their phone number), then finding the listing for a specified name would begin with a sequential scan of the entire</a:t>
            </a:r>
            <a:br>
              <a:rPr lang="en-US" dirty="0"/>
            </a:br>
            <a:r>
              <a:rPr lang="en-US" dirty="0"/>
              <a:t>phone book starting with the first listing on page 1 and ending when the desired listing is found. There is not a more efficient algorithm. </a:t>
            </a:r>
          </a:p>
          <a:p>
            <a:r>
              <a:rPr lang="en-US" dirty="0"/>
              <a:t>If there are N listings, then the number of listings examined during a scan of an unordered phone book is N in the worst case (when the desired listing is the very last one), and is N/2 on average. </a:t>
            </a:r>
          </a:p>
          <a:p>
            <a:pPr lvl="1">
              <a:buNone/>
            </a:pPr>
            <a:endParaRPr lang="en-US" dirty="0"/>
          </a:p>
          <a:p>
            <a:pPr lvl="1"/>
            <a:endParaRPr lang="en-US" dirty="0"/>
          </a:p>
        </p:txBody>
      </p:sp>
    </p:spTree>
    <p:extLst>
      <p:ext uri="{BB962C8B-B14F-4D97-AF65-F5344CB8AC3E}">
        <p14:creationId xmlns:p14="http://schemas.microsoft.com/office/powerpoint/2010/main" val="103089195"/>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396</TotalTime>
  <Words>2161</Words>
  <Application>Microsoft Office PowerPoint</Application>
  <PresentationFormat>On-screen Show (4:3)</PresentationFormat>
  <Paragraphs>281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Revolution</vt:lpstr>
      <vt:lpstr>Algorithm Analysis </vt:lpstr>
      <vt:lpstr>Timing an algorithm in C</vt:lpstr>
      <vt:lpstr>An example of timed output on an algorithm</vt:lpstr>
      <vt:lpstr>Gettimeofday() function</vt:lpstr>
      <vt:lpstr>Coded Example</vt:lpstr>
      <vt:lpstr>gettimeofday() and settimeofday()</vt:lpstr>
      <vt:lpstr>Big “O” - Computational Complexity</vt:lpstr>
      <vt:lpstr>Computation Complexity</vt:lpstr>
      <vt:lpstr>An example</vt:lpstr>
      <vt:lpstr>Example</vt:lpstr>
      <vt:lpstr>Example</vt:lpstr>
      <vt:lpstr>Example</vt:lpstr>
      <vt:lpstr>Example</vt:lpstr>
      <vt:lpstr>Algorithm Analysis</vt:lpstr>
      <vt:lpstr>Asymptotic Efficiency</vt:lpstr>
      <vt:lpstr>Asymptotic to Big O</vt:lpstr>
      <vt:lpstr>Another Example</vt:lpstr>
      <vt:lpstr>Big O Asymptotic Summary</vt:lpstr>
      <vt:lpstr>More Big O Analysis</vt:lpstr>
      <vt:lpstr>More Big O Analysis</vt:lpstr>
      <vt:lpstr>More Big O Analysis</vt:lpstr>
      <vt:lpstr>More Big O Analysis</vt:lpstr>
      <vt:lpstr>More Big O Analysis</vt:lpstr>
      <vt:lpstr>More Big O Analysis</vt:lpstr>
      <vt:lpstr>More Big O Analysis</vt:lpstr>
      <vt:lpstr>Comparing Big O notation</vt:lpstr>
    </vt:vector>
  </TitlesOfParts>
  <Company>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Programming II </dc:title>
  <dc:creator>Joe Guilliams</dc:creator>
  <cp:lastModifiedBy>Joe Guilliams</cp:lastModifiedBy>
  <cp:revision>48</cp:revision>
  <dcterms:created xsi:type="dcterms:W3CDTF">2013-08-09T22:02:27Z</dcterms:created>
  <dcterms:modified xsi:type="dcterms:W3CDTF">2017-05-04T11:41:12Z</dcterms:modified>
</cp:coreProperties>
</file>