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67" r:id="rId5"/>
    <p:sldId id="273" r:id="rId6"/>
    <p:sldId id="274" r:id="rId7"/>
    <p:sldId id="268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4" d="100"/>
          <a:sy n="114" d="100"/>
        </p:scale>
        <p:origin x="-41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Title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1A56C-2FE9-BB43-B190-DC7508E9F70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492375"/>
            <a:ext cx="6762749" cy="1470025"/>
          </a:xfrm>
        </p:spPr>
        <p:txBody>
          <a:bodyPr/>
          <a:lstStyle>
            <a:lvl1pPr algn="r">
              <a:defRPr sz="4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1" y="3966882"/>
            <a:ext cx="6762749" cy="1752600"/>
          </a:xfrm>
        </p:spPr>
        <p:txBody>
          <a:bodyPr>
            <a:normAutofit/>
          </a:bodyPr>
          <a:lstStyle>
            <a:lvl1pPr marL="0" indent="0" algn="r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5C48C-0E61-874C-9991-D08AC182DA82}" type="datetimeFigureOut">
              <a:rPr lang="en-US" smtClean="0"/>
              <a:pPr/>
              <a:t>10/21/13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5C48C-0E61-874C-9991-D08AC182DA82}" type="datetimeFigureOut">
              <a:rPr lang="en-US" smtClean="0"/>
              <a:pPr/>
              <a:t>10/21/13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1A56C-2FE9-BB43-B190-DC7508E9F7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4" y="590550"/>
            <a:ext cx="365760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3023" y="739588"/>
            <a:ext cx="3657600" cy="53087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464" y="1816100"/>
            <a:ext cx="3657600" cy="38227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5C48C-0E61-874C-9991-D08AC182DA82}" type="datetimeFigureOut">
              <a:rPr lang="en-US" smtClean="0"/>
              <a:pPr/>
              <a:t>10/21/13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1A56C-2FE9-BB43-B190-DC7508E9F7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Picture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77" y="187452"/>
            <a:ext cx="853665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533400"/>
            <a:ext cx="447675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124" y="1828800"/>
            <a:ext cx="4474539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6124" y="6288741"/>
            <a:ext cx="1887537" cy="365125"/>
          </a:xfrm>
        </p:spPr>
        <p:txBody>
          <a:bodyPr/>
          <a:lstStyle/>
          <a:p>
            <a:fld id="{F245C48C-0E61-874C-9991-D08AC182DA82}" type="datetimeFigureOut">
              <a:rPr lang="en-US" smtClean="0"/>
              <a:pPr/>
              <a:t>10/21/13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67399" y="6288741"/>
            <a:ext cx="26759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1A56C-2FE9-BB43-B190-DC7508E9F70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188253" y="179292"/>
            <a:ext cx="3281087" cy="6483096"/>
          </a:xfrm>
          <a:prstGeom prst="round1Rect">
            <a:avLst>
              <a:gd name="adj" fmla="val 17325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0953" y="533400"/>
            <a:ext cx="365760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596153" y="1600199"/>
            <a:ext cx="3657600" cy="3657601"/>
          </a:xfrm>
          <a:prstGeom prst="ellipse">
            <a:avLst/>
          </a:prstGeom>
          <a:blipFill dpi="0" rotWithShape="0">
            <a:blip r:embed="rId3" cstate="print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0412" y="1828800"/>
            <a:ext cx="3657600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F245C48C-0E61-874C-9991-D08AC182DA82}" type="datetimeFigureOut">
              <a:rPr lang="en-US" smtClean="0"/>
              <a:pPr/>
              <a:t>10/21/13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1A56C-2FE9-BB43-B190-DC7508E9F7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038" y="3778624"/>
            <a:ext cx="7560515" cy="110265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871584" y="762000"/>
            <a:ext cx="7427726" cy="2989730"/>
          </a:xfrm>
          <a:prstGeom prst="roundRect">
            <a:avLst>
              <a:gd name="adj" fmla="val 7476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8034" y="4827493"/>
            <a:ext cx="7559977" cy="1220881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F245C48C-0E61-874C-9991-D08AC182DA82}" type="datetimeFigureOut">
              <a:rPr lang="en-US" smtClean="0"/>
              <a:pPr/>
              <a:t>10/21/13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1A56C-2FE9-BB43-B190-DC7508E9F7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5C48C-0E61-874C-9991-D08AC182DA82}" type="datetimeFigureOut">
              <a:rPr lang="en-US" smtClean="0"/>
              <a:pPr/>
              <a:t>10/21/13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1A56C-2FE9-BB43-B190-DC7508E9F7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28646" y="779463"/>
            <a:ext cx="1358153" cy="52689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779464"/>
            <a:ext cx="6170613" cy="5268911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5C48C-0E61-874C-9991-D08AC182DA82}" type="datetimeFigureOut">
              <a:rPr lang="en-US" smtClean="0"/>
              <a:pPr/>
              <a:t>10/21/13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1A56C-2FE9-BB43-B190-DC7508E9F7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5C48C-0E61-874C-9991-D08AC182DA82}" type="datetimeFigureOut">
              <a:rPr lang="en-US" smtClean="0"/>
              <a:pPr/>
              <a:t>10/21/13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1A56C-2FE9-BB43-B190-DC7508E9F7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Section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591360"/>
            <a:ext cx="7583487" cy="1362075"/>
          </a:xfrm>
        </p:spPr>
        <p:txBody>
          <a:bodyPr anchor="b" anchorCtr="0">
            <a:noAutofit/>
          </a:bodyPr>
          <a:lstStyle>
            <a:lvl1pPr algn="l">
              <a:defRPr sz="44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3950354"/>
            <a:ext cx="7583487" cy="1500187"/>
          </a:xfrm>
        </p:spPr>
        <p:txBody>
          <a:bodyPr anchor="t" anchorCtr="0"/>
          <a:lstStyle>
            <a:lvl1pPr marL="0" indent="0" algn="l">
              <a:spcBef>
                <a:spcPts val="60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5C48C-0E61-874C-9991-D08AC182DA82}" type="datetimeFigureOut">
              <a:rPr lang="en-US" smtClean="0"/>
              <a:pPr/>
              <a:t>10/21/13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1A56C-2FE9-BB43-B190-DC7508E9F7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8541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5C48C-0E61-874C-9991-D08AC182DA82}" type="datetimeFigureOut">
              <a:rPr lang="en-US" smtClean="0"/>
              <a:pPr/>
              <a:t>10/21/13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1A56C-2FE9-BB43-B190-DC7508E9F7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0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0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5C48C-0E61-874C-9991-D08AC182DA82}" type="datetimeFigureOut">
              <a:rPr lang="en-US" smtClean="0"/>
              <a:pPr/>
              <a:t>10/21/13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1A56C-2FE9-BB43-B190-DC7508E9F70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1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5C48C-0E61-874C-9991-D08AC182DA82}" type="datetimeFigureOut">
              <a:rPr lang="en-US" smtClean="0"/>
              <a:pPr/>
              <a:t>10/21/13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1A56C-2FE9-BB43-B190-DC7508E9F70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779462" y="3991816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5C48C-0E61-874C-9991-D08AC182DA82}" type="datetimeFigureOut">
              <a:rPr lang="en-US" smtClean="0"/>
              <a:pPr/>
              <a:t>10/21/13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1A56C-2FE9-BB43-B190-DC7508E9F70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5C48C-0E61-874C-9991-D08AC182DA82}" type="datetimeFigureOut">
              <a:rPr lang="en-US" smtClean="0"/>
              <a:pPr/>
              <a:t>10/21/13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1A56C-2FE9-BB43-B190-DC7508E9F70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4"/>
          </p:nvPr>
        </p:nvSpPr>
        <p:spPr>
          <a:xfrm>
            <a:off x="77946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5"/>
          </p:nvPr>
        </p:nvSpPr>
        <p:spPr>
          <a:xfrm>
            <a:off x="77946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5C48C-0E61-874C-9991-D08AC182DA82}" type="datetimeFigureOut">
              <a:rPr lang="en-US" smtClean="0"/>
              <a:pPr/>
              <a:t>10/21/13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1A56C-2FE9-BB43-B190-DC7508E9F7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Diagonal Corner Rectangle 7"/>
          <p:cNvSpPr/>
          <p:nvPr/>
        </p:nvSpPr>
        <p:spPr>
          <a:xfrm>
            <a:off x="189707" y="189707"/>
            <a:ext cx="8764587" cy="6478587"/>
          </a:xfrm>
          <a:prstGeom prst="round2DiagRect">
            <a:avLst>
              <a:gd name="adj1" fmla="val 9416"/>
              <a:gd name="adj2" fmla="val 0"/>
            </a:avLst>
          </a:prstGeom>
          <a:gradFill>
            <a:gsLst>
              <a:gs pos="1700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28800"/>
            <a:ext cx="7583487" cy="4208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1000" y="6288741"/>
            <a:ext cx="18875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F245C48C-0E61-874C-9991-D08AC182DA82}" type="datetimeFigureOut">
              <a:rPr lang="en-US" smtClean="0"/>
              <a:pPr/>
              <a:t>10/21/13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04615" y="6288741"/>
            <a:ext cx="5238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4411" y="219635"/>
            <a:ext cx="493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3851A56C-2FE9-BB43-B190-DC7508E9F70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82575" indent="-282575" algn="l" defTabSz="914400" rtl="0" eaLnBrk="1" latinLnBrk="0" hangingPunct="1">
        <a:spcBef>
          <a:spcPts val="2000"/>
        </a:spcBef>
        <a:buFont typeface="Wingdings 2" pitchFamily="18" charset="2"/>
        <a:buChar char=""/>
        <a:defRPr sz="2200" kern="1200">
          <a:solidFill>
            <a:schemeClr val="bg1"/>
          </a:solidFill>
          <a:latin typeface="+mn-lt"/>
          <a:ea typeface="+mn-ea"/>
          <a:cs typeface="+mn-cs"/>
        </a:defRPr>
      </a:lvl1pPr>
      <a:lvl2pPr marL="577850" indent="-295275" algn="l" defTabSz="914400" rtl="0" eaLnBrk="1" latinLnBrk="0" hangingPunct="1">
        <a:spcBef>
          <a:spcPts val="600"/>
        </a:spcBef>
        <a:buFont typeface="Wingdings 2" pitchFamily="18" charset="2"/>
        <a:buChar char="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86042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143000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142557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1711325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6pPr>
      <a:lvl7pPr marL="20002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7pPr>
      <a:lvl8pPr marL="2290763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8pPr>
      <a:lvl9pPr marL="25717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 Function Pointers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CS2050 – Algorithm and Design II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25562"/>
          </a:xfrm>
        </p:spPr>
        <p:txBody>
          <a:bodyPr/>
          <a:lstStyle/>
          <a:p>
            <a:r>
              <a:rPr lang="en-US" dirty="0" smtClean="0"/>
              <a:t>Function 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5083" y="1141326"/>
            <a:ext cx="8247687" cy="533262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Not complicated to define</a:t>
            </a:r>
          </a:p>
          <a:p>
            <a:r>
              <a:rPr lang="en-US" dirty="0" smtClean="0"/>
              <a:t>Can be complicated to implement</a:t>
            </a:r>
          </a:p>
          <a:p>
            <a:r>
              <a:rPr lang="en-US" dirty="0" smtClean="0"/>
              <a:t>Examples</a:t>
            </a:r>
          </a:p>
          <a:p>
            <a:pPr lvl="1"/>
            <a:r>
              <a:rPr lang="en-US" dirty="0" smtClean="0"/>
              <a:t>Typical function prototype would be:</a:t>
            </a:r>
            <a:br>
              <a:rPr lang="en-US" dirty="0" smtClean="0"/>
            </a:br>
            <a:r>
              <a:rPr lang="en-US" dirty="0" smtClean="0"/>
              <a:t>	</a:t>
            </a:r>
            <a:br>
              <a:rPr lang="en-US" dirty="0" smtClean="0"/>
            </a:br>
            <a:r>
              <a:rPr lang="en-US" dirty="0" smtClean="0"/>
              <a:t>	double </a:t>
            </a:r>
            <a:r>
              <a:rPr lang="en-US" dirty="0" err="1" smtClean="0"/>
              <a:t>fred</a:t>
            </a:r>
            <a:r>
              <a:rPr lang="en-US" dirty="0" smtClean="0"/>
              <a:t>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x</a:t>
            </a:r>
            <a:r>
              <a:rPr lang="en-US" dirty="0" smtClean="0"/>
              <a:t>, float </a:t>
            </a:r>
            <a:r>
              <a:rPr lang="en-US" dirty="0" err="1" smtClean="0"/>
              <a:t>z</a:t>
            </a:r>
            <a:r>
              <a:rPr lang="en-US" dirty="0" smtClean="0"/>
              <a:t>);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To create a function pointer you must enclose the function name in brackets otherwise the compiler will think the function is returning a pointer.  Note the difference: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double *</a:t>
            </a:r>
            <a:r>
              <a:rPr lang="en-US" dirty="0" err="1" smtClean="0"/>
              <a:t>fred</a:t>
            </a:r>
            <a:r>
              <a:rPr lang="en-US" dirty="0" smtClean="0"/>
              <a:t>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x</a:t>
            </a:r>
            <a:r>
              <a:rPr lang="en-US" dirty="0" smtClean="0"/>
              <a:t>, </a:t>
            </a:r>
            <a:r>
              <a:rPr lang="en-US" dirty="0" err="1" smtClean="0"/>
              <a:t>floatz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versus</a:t>
            </a:r>
            <a:br>
              <a:rPr lang="en-US" dirty="0" smtClean="0"/>
            </a:br>
            <a:endParaRPr lang="en-US" dirty="0" smtClean="0"/>
          </a:p>
          <a:p>
            <a:pPr lvl="1">
              <a:buNone/>
            </a:pPr>
            <a:r>
              <a:rPr lang="en-US" dirty="0" smtClean="0"/>
              <a:t>		double (*</a:t>
            </a:r>
            <a:r>
              <a:rPr lang="en-US" dirty="0" err="1" smtClean="0"/>
              <a:t>fred</a:t>
            </a:r>
            <a:r>
              <a:rPr lang="en-US" dirty="0" smtClean="0"/>
              <a:t>) (</a:t>
            </a:r>
            <a:r>
              <a:rPr lang="en-US" dirty="0" err="1" smtClean="0"/>
              <a:t>intx</a:t>
            </a:r>
            <a:r>
              <a:rPr lang="en-US" dirty="0" smtClean="0"/>
              <a:t>, float </a:t>
            </a:r>
            <a:r>
              <a:rPr lang="en-US" dirty="0" err="1" smtClean="0"/>
              <a:t>z</a:t>
            </a:r>
            <a:r>
              <a:rPr lang="en-US" dirty="0" smtClean="0"/>
              <a:t>);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8948"/>
            <a:ext cx="7467600" cy="4449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Function 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03911"/>
            <a:ext cx="7811916" cy="6054089"/>
          </a:xfrm>
        </p:spPr>
        <p:txBody>
          <a:bodyPr>
            <a:normAutofit/>
          </a:bodyPr>
          <a:lstStyle/>
          <a:p>
            <a:r>
              <a:rPr lang="en-US" dirty="0" smtClean="0"/>
              <a:t>Once you’ve defined the function pointer as before: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double (*</a:t>
            </a:r>
            <a:r>
              <a:rPr lang="en-US" dirty="0" err="1" smtClean="0"/>
              <a:t>fred</a:t>
            </a:r>
            <a:r>
              <a:rPr lang="en-US" dirty="0" smtClean="0"/>
              <a:t>) (</a:t>
            </a:r>
            <a:r>
              <a:rPr lang="en-US" dirty="0" err="1" smtClean="0"/>
              <a:t>intx</a:t>
            </a:r>
            <a:r>
              <a:rPr lang="en-US" dirty="0" smtClean="0"/>
              <a:t>, float </a:t>
            </a:r>
            <a:r>
              <a:rPr lang="en-US" dirty="0" err="1" smtClean="0"/>
              <a:t>z</a:t>
            </a:r>
            <a:r>
              <a:rPr lang="en-US" dirty="0" smtClean="0"/>
              <a:t>);</a:t>
            </a:r>
            <a:br>
              <a:rPr lang="en-US" dirty="0" smtClean="0"/>
            </a:br>
            <a:endParaRPr lang="en-US" dirty="0" smtClean="0"/>
          </a:p>
          <a:p>
            <a:pPr>
              <a:buNone/>
            </a:pPr>
            <a:r>
              <a:rPr lang="en-US" dirty="0" smtClean="0"/>
              <a:t>	you can assign the address just by using it’s name.  Just like an array – a function name is turned into an address when it’s used in an expression.  For example, either of these two call statements would work: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(*</a:t>
            </a:r>
            <a:r>
              <a:rPr lang="en-US" dirty="0" err="1" smtClean="0"/>
              <a:t>fred</a:t>
            </a:r>
            <a:r>
              <a:rPr lang="en-US" dirty="0" smtClean="0"/>
              <a:t>) (3, 4.5);</a:t>
            </a:r>
            <a:br>
              <a:rPr lang="en-US" dirty="0" smtClean="0"/>
            </a:br>
            <a:r>
              <a:rPr lang="en-US" dirty="0" smtClean="0"/>
              <a:t>or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fred</a:t>
            </a:r>
            <a:r>
              <a:rPr lang="en-US" dirty="0" smtClean="0"/>
              <a:t> (3, 4.5);</a:t>
            </a:r>
            <a:br>
              <a:rPr lang="en-US" dirty="0" smtClean="0"/>
            </a:b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6466"/>
            <a:ext cx="7467600" cy="4449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Function Pointers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-1" y="803750"/>
            <a:ext cx="8810395" cy="605425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An example:</a:t>
            </a:r>
            <a:br>
              <a:rPr lang="en-US" dirty="0" smtClean="0"/>
            </a:br>
            <a:r>
              <a:rPr lang="en-US" dirty="0" smtClean="0"/>
              <a:t>double sum (double a, double </a:t>
            </a:r>
            <a:r>
              <a:rPr lang="en-US" dirty="0" err="1" smtClean="0"/>
              <a:t>b</a:t>
            </a:r>
            <a:r>
              <a:rPr lang="en-US" dirty="0" smtClean="0"/>
              <a:t>) { return a + </a:t>
            </a:r>
            <a:r>
              <a:rPr lang="en-US" dirty="0" err="1" smtClean="0"/>
              <a:t>b</a:t>
            </a:r>
            <a:r>
              <a:rPr lang="en-US" dirty="0" smtClean="0"/>
              <a:t>; }</a:t>
            </a:r>
            <a:br>
              <a:rPr lang="en-US" dirty="0" smtClean="0"/>
            </a:br>
            <a:r>
              <a:rPr lang="en-US" dirty="0" smtClean="0"/>
              <a:t>double sub (double a, double </a:t>
            </a:r>
            <a:r>
              <a:rPr lang="en-US" dirty="0" err="1" smtClean="0"/>
              <a:t>b</a:t>
            </a:r>
            <a:r>
              <a:rPr lang="en-US" dirty="0" smtClean="0"/>
              <a:t>) { return a – </a:t>
            </a:r>
            <a:r>
              <a:rPr lang="en-US" dirty="0" err="1" smtClean="0"/>
              <a:t>b</a:t>
            </a:r>
            <a:r>
              <a:rPr lang="en-US" dirty="0" smtClean="0"/>
              <a:t>; }</a:t>
            </a:r>
            <a:br>
              <a:rPr lang="en-US" dirty="0" smtClean="0"/>
            </a:br>
            <a:r>
              <a:rPr lang="en-US" dirty="0" smtClean="0"/>
              <a:t>double </a:t>
            </a:r>
            <a:r>
              <a:rPr lang="en-US" dirty="0" err="1" smtClean="0"/>
              <a:t>mul</a:t>
            </a:r>
            <a:r>
              <a:rPr lang="en-US" dirty="0" smtClean="0"/>
              <a:t> (double a, double </a:t>
            </a:r>
            <a:r>
              <a:rPr lang="en-US" dirty="0" err="1" smtClean="0"/>
              <a:t>b</a:t>
            </a:r>
            <a:r>
              <a:rPr lang="en-US" dirty="0" smtClean="0"/>
              <a:t>) { return a * </a:t>
            </a:r>
            <a:r>
              <a:rPr lang="en-US" dirty="0" err="1" smtClean="0"/>
              <a:t>b</a:t>
            </a:r>
            <a:r>
              <a:rPr lang="en-US" dirty="0" smtClean="0"/>
              <a:t>; }</a:t>
            </a:r>
            <a:br>
              <a:rPr lang="en-US" dirty="0" smtClean="0"/>
            </a:br>
            <a:r>
              <a:rPr lang="en-US" dirty="0" smtClean="0"/>
              <a:t>double div (double a, double </a:t>
            </a:r>
            <a:r>
              <a:rPr lang="en-US" dirty="0" err="1" smtClean="0"/>
              <a:t>b</a:t>
            </a:r>
            <a:r>
              <a:rPr lang="en-US" dirty="0" smtClean="0"/>
              <a:t>) { return a / </a:t>
            </a:r>
            <a:r>
              <a:rPr lang="en-US" dirty="0" err="1" smtClean="0"/>
              <a:t>b</a:t>
            </a:r>
            <a:r>
              <a:rPr lang="en-US" dirty="0" smtClean="0"/>
              <a:t>; }</a:t>
            </a:r>
            <a:br>
              <a:rPr lang="en-US" dirty="0" smtClean="0"/>
            </a:br>
            <a:r>
              <a:rPr lang="en-US" dirty="0" smtClean="0"/>
              <a:t>void operations( )</a:t>
            </a:r>
            <a:br>
              <a:rPr lang="en-US" dirty="0" smtClean="0"/>
            </a:b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	char opt;</a:t>
            </a:r>
            <a:br>
              <a:rPr lang="en-US" dirty="0" smtClean="0"/>
            </a:br>
            <a:r>
              <a:rPr lang="en-US" dirty="0" smtClean="0"/>
              <a:t>	double a, </a:t>
            </a:r>
            <a:r>
              <a:rPr lang="en-US" dirty="0" err="1" smtClean="0"/>
              <a:t>b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	double (*op) (double, double);</a:t>
            </a:r>
            <a:br>
              <a:rPr lang="en-US" dirty="0" smtClean="0"/>
            </a:br>
            <a:r>
              <a:rPr lang="en-US" dirty="0" smtClean="0"/>
              <a:t>	while (</a:t>
            </a:r>
            <a:r>
              <a:rPr lang="en-US" dirty="0" err="1" smtClean="0"/>
              <a:t>scanf(“%c</a:t>
            </a:r>
            <a:r>
              <a:rPr lang="en-US" dirty="0" smtClean="0"/>
              <a:t> %lf %lf”, &amp;opt, &amp;a, &amp;</a:t>
            </a:r>
            <a:r>
              <a:rPr lang="en-US" dirty="0" err="1" smtClean="0"/>
              <a:t>b</a:t>
            </a:r>
            <a:r>
              <a:rPr lang="en-US" dirty="0" smtClean="0"/>
              <a:t>) != EOF) {</a:t>
            </a:r>
            <a:br>
              <a:rPr lang="en-US" dirty="0" smtClean="0"/>
            </a:br>
            <a:r>
              <a:rPr lang="en-US" dirty="0" smtClean="0"/>
              <a:t>		</a:t>
            </a:r>
            <a:r>
              <a:rPr lang="en-US" dirty="0" err="1" smtClean="0"/>
              <a:t>getchar</a:t>
            </a:r>
            <a:r>
              <a:rPr lang="en-US" dirty="0" smtClean="0"/>
              <a:t>();</a:t>
            </a:r>
            <a:br>
              <a:rPr lang="en-US" dirty="0" smtClean="0"/>
            </a:br>
            <a:r>
              <a:rPr lang="en-US" dirty="0" smtClean="0"/>
              <a:t>		if (opt == ‘+’) op = sum;</a:t>
            </a:r>
            <a:br>
              <a:rPr lang="en-US" dirty="0" smtClean="0"/>
            </a:br>
            <a:r>
              <a:rPr lang="en-US" dirty="0" smtClean="0"/>
              <a:t>		if (opt == ‘-’) op = sub;</a:t>
            </a:r>
            <a:br>
              <a:rPr lang="en-US" dirty="0" smtClean="0"/>
            </a:br>
            <a:r>
              <a:rPr lang="en-US" dirty="0" smtClean="0"/>
              <a:t>		if (opt == ‘*’) op = </a:t>
            </a:r>
            <a:r>
              <a:rPr lang="en-US" dirty="0" err="1" smtClean="0"/>
              <a:t>mul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		if (opt == ‘/’) op = div;</a:t>
            </a:r>
            <a:br>
              <a:rPr lang="en-US" dirty="0" smtClean="0"/>
            </a:br>
            <a:r>
              <a:rPr lang="en-US" dirty="0" smtClean="0"/>
              <a:t>		</a:t>
            </a:r>
            <a:r>
              <a:rPr lang="en-US" dirty="0" err="1" smtClean="0"/>
              <a:t>printf(“%lf\n</a:t>
            </a:r>
            <a:r>
              <a:rPr lang="en-US" dirty="0" smtClean="0"/>
              <a:t>”, op (a, </a:t>
            </a:r>
            <a:r>
              <a:rPr lang="en-US" dirty="0" err="1" smtClean="0"/>
              <a:t>b</a:t>
            </a:r>
            <a:r>
              <a:rPr lang="en-US" dirty="0" smtClean="0"/>
              <a:t>) );</a:t>
            </a:r>
            <a:br>
              <a:rPr lang="en-US" dirty="0" smtClean="0"/>
            </a:br>
            <a:r>
              <a:rPr lang="en-US" dirty="0" smtClean="0"/>
              <a:t>} }</a:t>
            </a:r>
            <a:br>
              <a:rPr lang="en-US" dirty="0" smtClean="0"/>
            </a:br>
            <a:r>
              <a:rPr lang="en-US" dirty="0" smtClean="0"/>
              <a:t>		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6466"/>
            <a:ext cx="7467600" cy="4449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Function Pointers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-1" y="803750"/>
            <a:ext cx="8810395" cy="605425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You can also use the “==“ operator to check/compare a function pointer.  Example: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double sum (double a, double </a:t>
            </a:r>
            <a:r>
              <a:rPr lang="en-US" dirty="0" err="1" smtClean="0"/>
              <a:t>b</a:t>
            </a:r>
            <a:r>
              <a:rPr lang="en-US" dirty="0" smtClean="0"/>
              <a:t>) { return a + </a:t>
            </a:r>
            <a:r>
              <a:rPr lang="en-US" dirty="0" err="1" smtClean="0"/>
              <a:t>b</a:t>
            </a:r>
            <a:r>
              <a:rPr lang="en-US" dirty="0" smtClean="0"/>
              <a:t>; }</a:t>
            </a:r>
            <a:br>
              <a:rPr lang="en-US" dirty="0" smtClean="0"/>
            </a:br>
            <a:r>
              <a:rPr lang="en-US" dirty="0" smtClean="0"/>
              <a:t>double sub (double a, double </a:t>
            </a:r>
            <a:r>
              <a:rPr lang="en-US" dirty="0" err="1" smtClean="0"/>
              <a:t>b</a:t>
            </a:r>
            <a:r>
              <a:rPr lang="en-US" dirty="0" smtClean="0"/>
              <a:t>) { return a – </a:t>
            </a:r>
            <a:r>
              <a:rPr lang="en-US" dirty="0" err="1" smtClean="0"/>
              <a:t>b</a:t>
            </a:r>
            <a:r>
              <a:rPr lang="en-US" dirty="0" smtClean="0"/>
              <a:t>; }</a:t>
            </a:r>
            <a:br>
              <a:rPr lang="en-US" dirty="0" smtClean="0"/>
            </a:br>
            <a:r>
              <a:rPr lang="en-US" dirty="0" smtClean="0"/>
              <a:t>double </a:t>
            </a:r>
            <a:r>
              <a:rPr lang="en-US" dirty="0" err="1" smtClean="0"/>
              <a:t>mul</a:t>
            </a:r>
            <a:r>
              <a:rPr lang="en-US" dirty="0" smtClean="0"/>
              <a:t> (double a, double </a:t>
            </a:r>
            <a:r>
              <a:rPr lang="en-US" dirty="0" err="1" smtClean="0"/>
              <a:t>b</a:t>
            </a:r>
            <a:r>
              <a:rPr lang="en-US" dirty="0" smtClean="0"/>
              <a:t>) { return a * </a:t>
            </a:r>
            <a:r>
              <a:rPr lang="en-US" dirty="0" err="1" smtClean="0"/>
              <a:t>b</a:t>
            </a:r>
            <a:r>
              <a:rPr lang="en-US" dirty="0" smtClean="0"/>
              <a:t>; }</a:t>
            </a:r>
            <a:br>
              <a:rPr lang="en-US" dirty="0" smtClean="0"/>
            </a:br>
            <a:r>
              <a:rPr lang="en-US" dirty="0" smtClean="0"/>
              <a:t>double div (double a, double </a:t>
            </a:r>
            <a:r>
              <a:rPr lang="en-US" dirty="0" err="1" smtClean="0"/>
              <a:t>b</a:t>
            </a:r>
            <a:r>
              <a:rPr lang="en-US" dirty="0" smtClean="0"/>
              <a:t>) { return a / </a:t>
            </a:r>
            <a:r>
              <a:rPr lang="en-US" dirty="0" err="1" smtClean="0"/>
              <a:t>b</a:t>
            </a:r>
            <a:r>
              <a:rPr lang="en-US" dirty="0" smtClean="0"/>
              <a:t>; }</a:t>
            </a:r>
            <a:br>
              <a:rPr lang="en-US" dirty="0" smtClean="0"/>
            </a:br>
            <a:r>
              <a:rPr lang="en-US" dirty="0" smtClean="0"/>
              <a:t>void operations( )</a:t>
            </a:r>
            <a:br>
              <a:rPr lang="en-US" dirty="0" smtClean="0"/>
            </a:b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	char opt;</a:t>
            </a:r>
            <a:br>
              <a:rPr lang="en-US" dirty="0" smtClean="0"/>
            </a:br>
            <a:r>
              <a:rPr lang="en-US" dirty="0" smtClean="0"/>
              <a:t>	double a, </a:t>
            </a:r>
            <a:r>
              <a:rPr lang="en-US" dirty="0" err="1" smtClean="0"/>
              <a:t>b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	double (*op) (double, double);</a:t>
            </a:r>
            <a:br>
              <a:rPr lang="en-US" dirty="0" smtClean="0"/>
            </a:br>
            <a:r>
              <a:rPr lang="en-US" dirty="0" smtClean="0"/>
              <a:t>	while (</a:t>
            </a:r>
            <a:r>
              <a:rPr lang="en-US" dirty="0" err="1" smtClean="0"/>
              <a:t>scanf(“%c</a:t>
            </a:r>
            <a:r>
              <a:rPr lang="en-US" dirty="0" smtClean="0"/>
              <a:t> %lf %lf”, &amp;opt, &amp;a, &amp;</a:t>
            </a:r>
            <a:r>
              <a:rPr lang="en-US" dirty="0" err="1" smtClean="0"/>
              <a:t>b</a:t>
            </a:r>
            <a:r>
              <a:rPr lang="en-US" dirty="0" smtClean="0"/>
              <a:t>) != EOF) {</a:t>
            </a:r>
            <a:br>
              <a:rPr lang="en-US" dirty="0" smtClean="0"/>
            </a:br>
            <a:r>
              <a:rPr lang="en-US" dirty="0" smtClean="0"/>
              <a:t>		</a:t>
            </a:r>
            <a:r>
              <a:rPr lang="en-US" dirty="0" err="1" smtClean="0"/>
              <a:t>getchar</a:t>
            </a:r>
            <a:r>
              <a:rPr lang="en-US" dirty="0" smtClean="0"/>
              <a:t>();</a:t>
            </a:r>
            <a:br>
              <a:rPr lang="en-US" dirty="0" smtClean="0"/>
            </a:br>
            <a:r>
              <a:rPr lang="en-US" dirty="0" smtClean="0"/>
              <a:t>		if (opt == ‘+’) op = sum;</a:t>
            </a:r>
            <a:br>
              <a:rPr lang="en-US" dirty="0" smtClean="0"/>
            </a:br>
            <a:r>
              <a:rPr lang="en-US" dirty="0" smtClean="0"/>
              <a:t>		if (opt == ‘-’) op = sub;</a:t>
            </a:r>
            <a:br>
              <a:rPr lang="en-US" dirty="0" smtClean="0"/>
            </a:br>
            <a:r>
              <a:rPr lang="en-US" dirty="0" smtClean="0"/>
              <a:t>		if (opt == ‘*’) op = </a:t>
            </a:r>
            <a:r>
              <a:rPr lang="en-US" dirty="0" err="1" smtClean="0"/>
              <a:t>mul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		if (opt == ‘/’) op = div;</a:t>
            </a:r>
            <a:br>
              <a:rPr lang="en-US" dirty="0" smtClean="0"/>
            </a:br>
            <a:r>
              <a:rPr lang="en-US" dirty="0" smtClean="0"/>
              <a:t>		</a:t>
            </a:r>
            <a:r>
              <a:rPr lang="en-US" dirty="0" err="1" smtClean="0"/>
              <a:t>printf(“%lf\n</a:t>
            </a:r>
            <a:r>
              <a:rPr lang="en-US" dirty="0" smtClean="0"/>
              <a:t>”, op (a, </a:t>
            </a:r>
            <a:r>
              <a:rPr lang="en-US" dirty="0" err="1" smtClean="0"/>
              <a:t>b</a:t>
            </a:r>
            <a:r>
              <a:rPr lang="en-US" dirty="0" smtClean="0"/>
              <a:t>) );</a:t>
            </a:r>
            <a:br>
              <a:rPr lang="en-US" dirty="0" smtClean="0"/>
            </a:br>
            <a:r>
              <a:rPr lang="en-US" dirty="0" smtClean="0"/>
              <a:t>	if (op == &amp;sum)……..</a:t>
            </a:r>
            <a:br>
              <a:rPr lang="en-US" dirty="0" smtClean="0"/>
            </a:br>
            <a:r>
              <a:rPr lang="en-US" dirty="0" smtClean="0"/>
              <a:t>} }</a:t>
            </a:r>
            <a:br>
              <a:rPr lang="en-US" dirty="0" smtClean="0"/>
            </a:br>
            <a:r>
              <a:rPr lang="en-US" dirty="0" smtClean="0"/>
              <a:t>		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6466"/>
            <a:ext cx="7467600" cy="4449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Function Pointers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-1" y="803750"/>
            <a:ext cx="8810395" cy="605425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You can also pass a function pointer as an argument.  Example: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double sum (double a, double </a:t>
            </a:r>
            <a:r>
              <a:rPr lang="en-US" dirty="0" err="1" smtClean="0"/>
              <a:t>b</a:t>
            </a:r>
            <a:r>
              <a:rPr lang="en-US" dirty="0" smtClean="0"/>
              <a:t>) { return a + </a:t>
            </a:r>
            <a:r>
              <a:rPr lang="en-US" dirty="0" err="1" smtClean="0"/>
              <a:t>b</a:t>
            </a:r>
            <a:r>
              <a:rPr lang="en-US" dirty="0" smtClean="0"/>
              <a:t>; }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void operations( )</a:t>
            </a:r>
            <a:br>
              <a:rPr lang="en-US" dirty="0" smtClean="0"/>
            </a:b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	char opt;</a:t>
            </a:r>
            <a:br>
              <a:rPr lang="en-US" dirty="0" smtClean="0"/>
            </a:br>
            <a:r>
              <a:rPr lang="en-US" dirty="0" smtClean="0"/>
              <a:t>	double a, </a:t>
            </a:r>
            <a:r>
              <a:rPr lang="en-US" dirty="0" err="1" smtClean="0"/>
              <a:t>b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	double (*op) (double, double);</a:t>
            </a:r>
            <a:br>
              <a:rPr lang="en-US" dirty="0" smtClean="0"/>
            </a:br>
            <a:r>
              <a:rPr lang="en-US" dirty="0" smtClean="0"/>
              <a:t>		op = sum;</a:t>
            </a:r>
            <a:br>
              <a:rPr lang="en-US" dirty="0" smtClean="0"/>
            </a:br>
            <a:r>
              <a:rPr lang="en-US" dirty="0" smtClean="0"/>
              <a:t>		</a:t>
            </a:r>
            <a:r>
              <a:rPr lang="en-US" dirty="0" err="1" smtClean="0"/>
              <a:t>fred</a:t>
            </a:r>
            <a:r>
              <a:rPr lang="en-US" dirty="0" smtClean="0"/>
              <a:t> (op);</a:t>
            </a:r>
            <a:br>
              <a:rPr lang="en-US" dirty="0" smtClean="0"/>
            </a:br>
            <a:r>
              <a:rPr lang="en-US" dirty="0" smtClean="0"/>
              <a:t>} }</a:t>
            </a:r>
            <a:br>
              <a:rPr lang="en-US" dirty="0" smtClean="0"/>
            </a:br>
            <a:r>
              <a:rPr lang="en-US" dirty="0" smtClean="0"/>
              <a:t>=============================================</a:t>
            </a:r>
          </a:p>
          <a:p>
            <a:pPr>
              <a:buNone/>
            </a:pPr>
            <a:r>
              <a:rPr lang="en-US" dirty="0" smtClean="0"/>
              <a:t>	void </a:t>
            </a:r>
            <a:r>
              <a:rPr lang="en-US" dirty="0" err="1" smtClean="0"/>
              <a:t>fred</a:t>
            </a:r>
            <a:r>
              <a:rPr lang="en-US" dirty="0" smtClean="0"/>
              <a:t> (double (*op) (double, double) )</a:t>
            </a:r>
          </a:p>
          <a:p>
            <a:pPr>
              <a:buNone/>
            </a:pPr>
            <a:r>
              <a:rPr lang="en-US" dirty="0" smtClean="0"/>
              <a:t>	{</a:t>
            </a:r>
          </a:p>
          <a:p>
            <a:pPr>
              <a:buNone/>
            </a:pPr>
            <a:r>
              <a:rPr lang="en-US" dirty="0" smtClean="0"/>
              <a:t>		double result = op( 5, 8.9);</a:t>
            </a:r>
          </a:p>
          <a:p>
            <a:pPr>
              <a:buNone/>
            </a:pPr>
            <a:r>
              <a:rPr lang="en-US" dirty="0" smtClean="0"/>
              <a:t>	}</a:t>
            </a:r>
            <a:br>
              <a:rPr lang="en-US" dirty="0" smtClean="0"/>
            </a:br>
            <a:r>
              <a:rPr lang="en-US" dirty="0" smtClean="0"/>
              <a:t>		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6466"/>
            <a:ext cx="7467600" cy="4449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Function Pointers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811493"/>
            <a:ext cx="8502354" cy="578702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They are variables that point to the address of a function</a:t>
            </a:r>
          </a:p>
          <a:p>
            <a:r>
              <a:rPr lang="en-US" dirty="0" smtClean="0"/>
              <a:t>They are less error-prone than normal pointers because you will never allocate or </a:t>
            </a:r>
            <a:r>
              <a:rPr lang="en-US" dirty="0" err="1" smtClean="0"/>
              <a:t>deallocate</a:t>
            </a:r>
            <a:r>
              <a:rPr lang="en-US" dirty="0" smtClean="0"/>
              <a:t> memory with them</a:t>
            </a:r>
          </a:p>
          <a:p>
            <a:r>
              <a:rPr lang="en-US" dirty="0" smtClean="0"/>
              <a:t>You can create an array of function pointers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double sum (double a, double </a:t>
            </a:r>
            <a:r>
              <a:rPr lang="en-US" dirty="0" err="1" smtClean="0"/>
              <a:t>b</a:t>
            </a:r>
            <a:r>
              <a:rPr lang="en-US" dirty="0" smtClean="0"/>
              <a:t>) { return a + </a:t>
            </a:r>
            <a:r>
              <a:rPr lang="en-US" dirty="0" err="1" smtClean="0"/>
              <a:t>b</a:t>
            </a:r>
            <a:r>
              <a:rPr lang="en-US" dirty="0" smtClean="0"/>
              <a:t>; }</a:t>
            </a:r>
            <a:br>
              <a:rPr lang="en-US" dirty="0" smtClean="0"/>
            </a:br>
            <a:r>
              <a:rPr lang="en-US" dirty="0" smtClean="0"/>
              <a:t>	double sub (double a, double </a:t>
            </a:r>
            <a:r>
              <a:rPr lang="en-US" dirty="0" err="1" smtClean="0"/>
              <a:t>b</a:t>
            </a:r>
            <a:r>
              <a:rPr lang="en-US" dirty="0" smtClean="0"/>
              <a:t>) { return a – </a:t>
            </a:r>
            <a:r>
              <a:rPr lang="en-US" dirty="0" err="1" smtClean="0"/>
              <a:t>b</a:t>
            </a:r>
            <a:r>
              <a:rPr lang="en-US" dirty="0" smtClean="0"/>
              <a:t>; }</a:t>
            </a:r>
            <a:br>
              <a:rPr lang="en-US" dirty="0" smtClean="0"/>
            </a:br>
            <a:r>
              <a:rPr lang="en-US" dirty="0" smtClean="0"/>
              <a:t>	double </a:t>
            </a:r>
            <a:r>
              <a:rPr lang="en-US" dirty="0" err="1" smtClean="0"/>
              <a:t>mul</a:t>
            </a:r>
            <a:r>
              <a:rPr lang="en-US" dirty="0" smtClean="0"/>
              <a:t> (double a, double </a:t>
            </a:r>
            <a:r>
              <a:rPr lang="en-US" dirty="0" err="1" smtClean="0"/>
              <a:t>b</a:t>
            </a:r>
            <a:r>
              <a:rPr lang="en-US" dirty="0" smtClean="0"/>
              <a:t>) { return a * </a:t>
            </a:r>
            <a:r>
              <a:rPr lang="en-US" dirty="0" err="1" smtClean="0"/>
              <a:t>b</a:t>
            </a:r>
            <a:r>
              <a:rPr lang="en-US" dirty="0" smtClean="0"/>
              <a:t>; }</a:t>
            </a:r>
            <a:br>
              <a:rPr lang="en-US" dirty="0" smtClean="0"/>
            </a:br>
            <a:r>
              <a:rPr lang="en-US" dirty="0" smtClean="0"/>
              <a:t>	double div (double a, double </a:t>
            </a:r>
            <a:r>
              <a:rPr lang="en-US" dirty="0" err="1" smtClean="0"/>
              <a:t>b</a:t>
            </a:r>
            <a:r>
              <a:rPr lang="en-US" dirty="0" smtClean="0"/>
              <a:t>) { return a / </a:t>
            </a:r>
            <a:r>
              <a:rPr lang="en-US" dirty="0" err="1" smtClean="0"/>
              <a:t>b</a:t>
            </a:r>
            <a:r>
              <a:rPr lang="en-US" dirty="0" smtClean="0"/>
              <a:t>; }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(*</a:t>
            </a:r>
            <a:r>
              <a:rPr lang="en-US" dirty="0" err="1" smtClean="0"/>
              <a:t>fred</a:t>
            </a:r>
            <a:r>
              <a:rPr lang="en-US" dirty="0" smtClean="0"/>
              <a:t> [4]) (double, double);</a:t>
            </a:r>
            <a:br>
              <a:rPr lang="en-US" dirty="0" smtClean="0"/>
            </a:br>
            <a:r>
              <a:rPr lang="en-US" dirty="0" smtClean="0"/>
              <a:t>	fred[0] = &amp;add;</a:t>
            </a:r>
            <a:br>
              <a:rPr lang="en-US" dirty="0" smtClean="0"/>
            </a:br>
            <a:r>
              <a:rPr lang="en-US" dirty="0" smtClean="0"/>
              <a:t>	fred[1] = &amp;sub;</a:t>
            </a:r>
            <a:br>
              <a:rPr lang="en-US" dirty="0" smtClean="0"/>
            </a:br>
            <a:r>
              <a:rPr lang="en-US" dirty="0" smtClean="0"/>
              <a:t>	fred[2] = &amp;</a:t>
            </a:r>
            <a:r>
              <a:rPr lang="en-US" dirty="0" err="1" smtClean="0"/>
              <a:t>mul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	fred[3] = &amp;div;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double number = </a:t>
            </a:r>
            <a:r>
              <a:rPr lang="en-US" dirty="0" err="1" smtClean="0"/>
              <a:t>fred</a:t>
            </a:r>
            <a:r>
              <a:rPr lang="en-US" dirty="0" smtClean="0"/>
              <a:t>[ 1 ] (4, 2);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Revolution">
  <a:themeElements>
    <a:clrScheme name="Revolution">
      <a:dk1>
        <a:sysClr val="windowText" lastClr="000000"/>
      </a:dk1>
      <a:lt1>
        <a:sysClr val="window" lastClr="FFFFFF"/>
      </a:lt1>
      <a:dk2>
        <a:srgbClr val="1B3861"/>
      </a:dk2>
      <a:lt2>
        <a:srgbClr val="38ABED"/>
      </a:lt2>
      <a:accent1>
        <a:srgbClr val="0C5986"/>
      </a:accent1>
      <a:accent2>
        <a:srgbClr val="DDF53D"/>
      </a:accent2>
      <a:accent3>
        <a:srgbClr val="508709"/>
      </a:accent3>
      <a:accent4>
        <a:srgbClr val="BF5E00"/>
      </a:accent4>
      <a:accent5>
        <a:srgbClr val="9C0001"/>
      </a:accent5>
      <a:accent6>
        <a:srgbClr val="660075"/>
      </a:accent6>
      <a:hlink>
        <a:srgbClr val="ABF24D"/>
      </a:hlink>
      <a:folHlink>
        <a:srgbClr val="A0E7FB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Revolution">
      <a: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0800000">
              <a:srgbClr val="808080">
                <a:alpha val="75000"/>
              </a:srgbClr>
            </a:innerShdw>
          </a:effectLst>
        </a:effectStyle>
        <a:effectStyle>
          <a:effectLst>
            <a:innerShdw blurRad="50800" dist="25400" dir="13500000">
              <a:srgbClr val="808080">
                <a:alpha val="75000"/>
              </a:srgbClr>
            </a:innerShdw>
            <a:outerShdw blurRad="63500" dist="50800" dir="5400000" algn="br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1400000"/>
            </a:lightRig>
          </a:scene3d>
          <a:sp3d contourW="12700" prstMaterial="softmetal">
            <a:bevelT w="63500" h="254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Revolution.thmx</Template>
  <TotalTime>296</TotalTime>
  <Words>120</Words>
  <Application>Microsoft Macintosh PowerPoint</Application>
  <PresentationFormat>On-screen Show (4:3)</PresentationFormat>
  <Paragraphs>27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Revolution</vt:lpstr>
      <vt:lpstr>C Function Pointers</vt:lpstr>
      <vt:lpstr>Function Pointers</vt:lpstr>
      <vt:lpstr>Function Pointers</vt:lpstr>
      <vt:lpstr>Function Pointers</vt:lpstr>
      <vt:lpstr>Function Pointers</vt:lpstr>
      <vt:lpstr>Function Pointers</vt:lpstr>
      <vt:lpstr>Function Pointers</vt:lpstr>
    </vt:vector>
  </TitlesOfParts>
  <Company>University of Missouri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Data Types </dc:title>
  <dc:creator>Joe Guilliams</dc:creator>
  <cp:lastModifiedBy>Joe Guilliams</cp:lastModifiedBy>
  <cp:revision>9</cp:revision>
  <dcterms:created xsi:type="dcterms:W3CDTF">2013-04-17T16:00:28Z</dcterms:created>
  <dcterms:modified xsi:type="dcterms:W3CDTF">2013-10-21T20:42:53Z</dcterms:modified>
</cp:coreProperties>
</file>