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4" d="100"/>
          <a:sy n="94" d="100"/>
        </p:scale>
        <p:origin x="-1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2/18/15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2/18/15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2/18/15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2/18/15</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2/18/15</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2/18/15</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2/18/15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2/18/15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2/18/15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2/18/15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2/18/15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2/18/15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2/18/15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2/18/15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2/18/15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2/18/15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2/18/15</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 </a:t>
            </a:r>
            <a:br>
              <a:rPr lang="en-US" dirty="0" smtClean="0"/>
            </a:br>
            <a:r>
              <a:rPr lang="en-US" sz="2400" dirty="0" smtClean="0"/>
              <a:t>(Chapter 18) </a:t>
            </a:r>
            <a:r>
              <a:rPr lang="en-US" dirty="0" smtClean="0"/>
              <a:t>	</a:t>
            </a:r>
            <a:endParaRPr lang="en-US" dirty="0"/>
          </a:p>
        </p:txBody>
      </p:sp>
      <p:sp>
        <p:nvSpPr>
          <p:cNvPr id="3" name="Subtitle 2"/>
          <p:cNvSpPr>
            <a:spLocks noGrp="1"/>
          </p:cNvSpPr>
          <p:nvPr>
            <p:ph type="subTitle" idx="1"/>
          </p:nvPr>
        </p:nvSpPr>
        <p:spPr>
          <a:xfrm>
            <a:off x="1600201" y="4584700"/>
            <a:ext cx="6762749" cy="1134782"/>
          </a:xfrm>
        </p:spPr>
        <p:txBody>
          <a:bodyPr/>
          <a:lstStyle/>
          <a:p>
            <a:r>
              <a:rPr lang="en-US" dirty="0" smtClean="0"/>
              <a:t>CS2050 – Algorithm Design and Programming II</a:t>
            </a:r>
            <a:endParaRPr lang="en-US" dirty="0"/>
          </a:p>
        </p:txBody>
      </p:sp>
    </p:spTree>
    <p:extLst>
      <p:ext uri="{BB962C8B-B14F-4D97-AF65-F5344CB8AC3E}">
        <p14:creationId xmlns:p14="http://schemas.microsoft.com/office/powerpoint/2010/main" val="97659254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393609" cy="587527"/>
          </a:xfrm>
        </p:spPr>
        <p:txBody>
          <a:bodyPr/>
          <a:lstStyle/>
          <a:p>
            <a:r>
              <a:rPr lang="en-US" dirty="0" smtClean="0"/>
              <a:t>The MERGE Sort – C Implementation</a:t>
            </a:r>
            <a:endParaRPr lang="en-US" dirty="0"/>
          </a:p>
        </p:txBody>
      </p:sp>
      <p:sp>
        <p:nvSpPr>
          <p:cNvPr id="3" name="Content Placeholder 2"/>
          <p:cNvSpPr>
            <a:spLocks noGrp="1"/>
          </p:cNvSpPr>
          <p:nvPr>
            <p:ph sz="quarter" idx="1"/>
          </p:nvPr>
        </p:nvSpPr>
        <p:spPr>
          <a:xfrm>
            <a:off x="233041" y="1095183"/>
            <a:ext cx="8284657" cy="5378769"/>
          </a:xfrm>
        </p:spPr>
        <p:txBody>
          <a:bodyPr>
            <a:normAutofit lnSpcReduction="10000"/>
          </a:bodyPr>
          <a:lstStyle/>
          <a:p>
            <a:pPr>
              <a:buNone/>
            </a:pPr>
            <a:r>
              <a:rPr lang="en-US" dirty="0" smtClean="0"/>
              <a:t/>
            </a:r>
            <a:br>
              <a:rPr lang="en-US" dirty="0" smtClean="0"/>
            </a:br>
            <a:r>
              <a:rPr lang="en-US" dirty="0" smtClean="0"/>
              <a:t>void Merge ( </a:t>
            </a:r>
            <a:r>
              <a:rPr lang="en-US" dirty="0" err="1" smtClean="0"/>
              <a:t>int</a:t>
            </a:r>
            <a:r>
              <a:rPr lang="en-US" dirty="0" smtClean="0"/>
              <a:t> array [ ], </a:t>
            </a:r>
            <a:r>
              <a:rPr lang="en-US" dirty="0" err="1" smtClean="0"/>
              <a:t>int</a:t>
            </a:r>
            <a:r>
              <a:rPr lang="en-US" dirty="0" smtClean="0"/>
              <a:t> arr1[ ], </a:t>
            </a:r>
            <a:r>
              <a:rPr lang="en-US" dirty="0" err="1" smtClean="0"/>
              <a:t>int</a:t>
            </a:r>
            <a:r>
              <a:rPr lang="en-US" dirty="0" smtClean="0"/>
              <a:t> n1, </a:t>
            </a:r>
            <a:r>
              <a:rPr lang="en-US" dirty="0" err="1" smtClean="0"/>
              <a:t>int</a:t>
            </a:r>
            <a:r>
              <a:rPr lang="en-US" dirty="0" smtClean="0"/>
              <a:t> arr2[ ], </a:t>
            </a:r>
            <a:r>
              <a:rPr lang="en-US" dirty="0" err="1" smtClean="0"/>
              <a:t>int</a:t>
            </a:r>
            <a:r>
              <a:rPr lang="en-US" dirty="0" smtClean="0"/>
              <a:t> n2)</a:t>
            </a:r>
            <a:br>
              <a:rPr lang="en-US" dirty="0" smtClean="0"/>
            </a:br>
            <a:r>
              <a:rPr lang="en-US" dirty="0" smtClean="0"/>
              <a:t>{</a:t>
            </a:r>
            <a:br>
              <a:rPr lang="en-US" dirty="0" smtClean="0"/>
            </a:br>
            <a:r>
              <a:rPr lang="en-US" dirty="0" smtClean="0"/>
              <a:t>	</a:t>
            </a:r>
            <a:r>
              <a:rPr lang="en-US" dirty="0" err="1" smtClean="0"/>
              <a:t>int</a:t>
            </a:r>
            <a:r>
              <a:rPr lang="en-US" dirty="0" smtClean="0"/>
              <a:t> </a:t>
            </a:r>
            <a:r>
              <a:rPr lang="en-US" dirty="0" err="1" smtClean="0"/>
              <a:t>p</a:t>
            </a:r>
            <a:r>
              <a:rPr lang="en-US" dirty="0" smtClean="0"/>
              <a:t>, p1, p2;</a:t>
            </a:r>
            <a:br>
              <a:rPr lang="en-US" dirty="0" smtClean="0"/>
            </a:br>
            <a:r>
              <a:rPr lang="en-US" dirty="0" smtClean="0"/>
              <a:t>	</a:t>
            </a:r>
            <a:r>
              <a:rPr lang="en-US" dirty="0" err="1" smtClean="0"/>
              <a:t>p</a:t>
            </a:r>
            <a:r>
              <a:rPr lang="en-US" dirty="0" smtClean="0"/>
              <a:t> = p1 = p2 = 0;</a:t>
            </a:r>
            <a:br>
              <a:rPr lang="en-US" dirty="0" smtClean="0"/>
            </a:br>
            <a:r>
              <a:rPr lang="en-US" dirty="0" smtClean="0"/>
              <a:t>	while (p1 &lt; n1 &amp;&amp; p2 &lt; n2) {</a:t>
            </a:r>
            <a:br>
              <a:rPr lang="en-US" dirty="0" smtClean="0"/>
            </a:br>
            <a:r>
              <a:rPr lang="en-US" dirty="0" smtClean="0"/>
              <a:t>		if (arr1 [p1] &lt; arr2 [p2])</a:t>
            </a:r>
            <a:br>
              <a:rPr lang="en-US" dirty="0" smtClean="0"/>
            </a:br>
            <a:r>
              <a:rPr lang="en-US" dirty="0" smtClean="0"/>
              <a:t>			</a:t>
            </a:r>
            <a:r>
              <a:rPr lang="en-US" dirty="0" err="1" smtClean="0"/>
              <a:t>array[p</a:t>
            </a:r>
            <a:r>
              <a:rPr lang="en-US" dirty="0" smtClean="0"/>
              <a:t>++] = arr1[p1++];</a:t>
            </a:r>
            <a:br>
              <a:rPr lang="en-US" dirty="0" smtClean="0"/>
            </a:br>
            <a:r>
              <a:rPr lang="en-US" dirty="0" smtClean="0"/>
              <a:t>		} else  {</a:t>
            </a:r>
            <a:br>
              <a:rPr lang="en-US" dirty="0" smtClean="0"/>
            </a:br>
            <a:r>
              <a:rPr lang="en-US" dirty="0" smtClean="0"/>
              <a:t>			</a:t>
            </a:r>
            <a:r>
              <a:rPr lang="en-US" dirty="0" err="1" smtClean="0"/>
              <a:t>array[p</a:t>
            </a:r>
            <a:r>
              <a:rPr lang="en-US" dirty="0" smtClean="0"/>
              <a:t>++] = arr2[p2++];</a:t>
            </a:r>
            <a:br>
              <a:rPr lang="en-US" dirty="0" smtClean="0"/>
            </a:br>
            <a:r>
              <a:rPr lang="en-US" dirty="0" smtClean="0"/>
              <a:t>		}</a:t>
            </a:r>
            <a:br>
              <a:rPr lang="en-US" dirty="0" smtClean="0"/>
            </a:br>
            <a:r>
              <a:rPr lang="en-US" dirty="0" smtClean="0"/>
              <a:t>	}</a:t>
            </a:r>
            <a:br>
              <a:rPr lang="en-US" dirty="0" smtClean="0"/>
            </a:br>
            <a:r>
              <a:rPr lang="en-US" dirty="0" smtClean="0"/>
              <a:t>	while (p1 &lt; n1) </a:t>
            </a:r>
            <a:r>
              <a:rPr lang="en-US" dirty="0" err="1" smtClean="0"/>
              <a:t>array[p</a:t>
            </a:r>
            <a:r>
              <a:rPr lang="en-US" dirty="0" smtClean="0"/>
              <a:t>++] = arr1[p1++];</a:t>
            </a:r>
            <a:br>
              <a:rPr lang="en-US" dirty="0" smtClean="0"/>
            </a:br>
            <a:r>
              <a:rPr lang="en-US" dirty="0" smtClean="0"/>
              <a:t>	while (p2 &lt; n2) </a:t>
            </a:r>
            <a:r>
              <a:rPr lang="en-US" dirty="0" err="1" smtClean="0"/>
              <a:t>array[p</a:t>
            </a:r>
            <a:r>
              <a:rPr lang="en-US" dirty="0" smtClean="0"/>
              <a:t>++] = arr2[p2++];</a:t>
            </a:r>
            <a:br>
              <a:rPr lang="en-US" dirty="0" smtClean="0"/>
            </a:br>
            <a:r>
              <a:rPr lang="en-US" dirty="0" smtClean="0"/>
              <a:t>}</a:t>
            </a:r>
          </a:p>
          <a:p>
            <a:pPr lvl="1">
              <a:buNone/>
            </a:pPr>
            <a:endParaRPr lang="en-US" dirty="0" smtClean="0"/>
          </a:p>
          <a:p>
            <a:pPr lvl="1"/>
            <a:endParaRPr lang="en-US" dirty="0"/>
          </a:p>
        </p:txBody>
      </p:sp>
    </p:spTree>
    <p:extLst>
      <p:ext uri="{BB962C8B-B14F-4D97-AF65-F5344CB8AC3E}">
        <p14:creationId xmlns:p14="http://schemas.microsoft.com/office/powerpoint/2010/main" val="27202015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251063" cy="587527"/>
          </a:xfrm>
        </p:spPr>
        <p:txBody>
          <a:bodyPr/>
          <a:lstStyle/>
          <a:p>
            <a:r>
              <a:rPr lang="en-US" dirty="0" smtClean="0"/>
              <a:t>The MERGE Sort – C Implementation</a:t>
            </a:r>
            <a:endParaRPr lang="en-US" dirty="0"/>
          </a:p>
        </p:txBody>
      </p:sp>
      <p:sp>
        <p:nvSpPr>
          <p:cNvPr id="3" name="Content Placeholder 2"/>
          <p:cNvSpPr>
            <a:spLocks noGrp="1"/>
          </p:cNvSpPr>
          <p:nvPr>
            <p:ph sz="quarter" idx="1"/>
          </p:nvPr>
        </p:nvSpPr>
        <p:spPr>
          <a:xfrm>
            <a:off x="233041" y="1095183"/>
            <a:ext cx="8284657" cy="5378769"/>
          </a:xfrm>
        </p:spPr>
        <p:txBody>
          <a:bodyPr>
            <a:normAutofit/>
          </a:bodyPr>
          <a:lstStyle/>
          <a:p>
            <a:pPr>
              <a:buNone/>
            </a:pPr>
            <a:r>
              <a:rPr lang="en-US" dirty="0" smtClean="0"/>
              <a:t/>
            </a:r>
            <a:br>
              <a:rPr lang="en-US" dirty="0" smtClean="0"/>
            </a:br>
            <a:r>
              <a:rPr lang="en-US" dirty="0" err="1" smtClean="0"/>
              <a:t>int</a:t>
            </a:r>
            <a:r>
              <a:rPr lang="en-US" dirty="0" smtClean="0"/>
              <a:t> * </a:t>
            </a:r>
            <a:r>
              <a:rPr lang="en-US" dirty="0" err="1" smtClean="0"/>
              <a:t>CopySubArray(int</a:t>
            </a:r>
            <a:r>
              <a:rPr lang="en-US" dirty="0" smtClean="0"/>
              <a:t> array [ ], </a:t>
            </a:r>
            <a:r>
              <a:rPr lang="en-US" dirty="0" err="1" smtClean="0"/>
              <a:t>int</a:t>
            </a:r>
            <a:r>
              <a:rPr lang="en-US" dirty="0" smtClean="0"/>
              <a:t> start, </a:t>
            </a:r>
            <a:r>
              <a:rPr lang="en-US" dirty="0" err="1" smtClean="0"/>
              <a:t>int</a:t>
            </a:r>
            <a:r>
              <a:rPr lang="en-US" dirty="0" smtClean="0"/>
              <a:t> </a:t>
            </a:r>
            <a:r>
              <a:rPr lang="en-US" dirty="0" err="1" smtClean="0"/>
              <a:t>n</a:t>
            </a:r>
            <a:r>
              <a:rPr lang="en-US" dirty="0" smtClean="0"/>
              <a:t>)</a:t>
            </a:r>
            <a:br>
              <a:rPr lang="en-US" dirty="0" smtClean="0"/>
            </a:br>
            <a:r>
              <a:rPr lang="en-US" dirty="0" smtClean="0"/>
              <a:t>{</a:t>
            </a:r>
            <a:br>
              <a:rPr lang="en-US" dirty="0" smtClean="0"/>
            </a:br>
            <a:r>
              <a:rPr lang="en-US" dirty="0" smtClean="0"/>
              <a:t>	</a:t>
            </a:r>
            <a:r>
              <a:rPr lang="en-US" dirty="0" err="1" smtClean="0"/>
              <a:t>int</a:t>
            </a:r>
            <a:r>
              <a:rPr lang="en-US" dirty="0" smtClean="0"/>
              <a:t> </a:t>
            </a:r>
            <a:r>
              <a:rPr lang="en-US" dirty="0" err="1" smtClean="0"/>
              <a:t>i</a:t>
            </a:r>
            <a:r>
              <a:rPr lang="en-US" dirty="0" smtClean="0"/>
              <a:t>, *result;</a:t>
            </a:r>
            <a:br>
              <a:rPr lang="en-US" dirty="0" smtClean="0"/>
            </a:br>
            <a:r>
              <a:rPr lang="en-US" dirty="0" smtClean="0"/>
              <a:t>	result = </a:t>
            </a:r>
            <a:r>
              <a:rPr lang="en-US" dirty="0" err="1" smtClean="0"/>
              <a:t>NewArray(n</a:t>
            </a:r>
            <a:r>
              <a:rPr lang="en-US" dirty="0" smtClean="0"/>
              <a:t>, </a:t>
            </a:r>
            <a:r>
              <a:rPr lang="en-US" dirty="0" err="1" smtClean="0"/>
              <a:t>int</a:t>
            </a:r>
            <a:r>
              <a:rPr lang="en-US" dirty="0" smtClean="0"/>
              <a:t>);</a:t>
            </a:r>
            <a:br>
              <a:rPr lang="en-US" dirty="0" smtClean="0"/>
            </a:br>
            <a:r>
              <a:rPr lang="en-US" dirty="0" smtClean="0"/>
              <a:t>	for (</a:t>
            </a:r>
            <a:r>
              <a:rPr lang="en-US" dirty="0" err="1" smtClean="0"/>
              <a:t>i</a:t>
            </a:r>
            <a:r>
              <a:rPr lang="en-US" dirty="0" smtClean="0"/>
              <a:t> = 0; I &lt; </a:t>
            </a:r>
            <a:r>
              <a:rPr lang="en-US" dirty="0" err="1" smtClean="0"/>
              <a:t>n</a:t>
            </a:r>
            <a:r>
              <a:rPr lang="en-US" dirty="0" smtClean="0"/>
              <a:t>; </a:t>
            </a:r>
            <a:r>
              <a:rPr lang="en-US" dirty="0" err="1" smtClean="0"/>
              <a:t>i</a:t>
            </a:r>
            <a:r>
              <a:rPr lang="en-US" dirty="0" smtClean="0"/>
              <a:t>++)   {</a:t>
            </a:r>
            <a:br>
              <a:rPr lang="en-US" dirty="0" smtClean="0"/>
            </a:br>
            <a:r>
              <a:rPr lang="en-US" dirty="0" smtClean="0"/>
              <a:t>		</a:t>
            </a:r>
            <a:r>
              <a:rPr lang="en-US" dirty="0" err="1" smtClean="0"/>
              <a:t>result[i</a:t>
            </a:r>
            <a:r>
              <a:rPr lang="en-US" dirty="0" smtClean="0"/>
              <a:t>] = </a:t>
            </a:r>
            <a:r>
              <a:rPr lang="en-US" dirty="0" err="1" smtClean="0"/>
              <a:t>array[start</a:t>
            </a:r>
            <a:r>
              <a:rPr lang="en-US" dirty="0" smtClean="0"/>
              <a:t> + </a:t>
            </a:r>
            <a:r>
              <a:rPr lang="en-US" dirty="0" err="1" smtClean="0"/>
              <a:t>i</a:t>
            </a:r>
            <a:r>
              <a:rPr lang="en-US" dirty="0" smtClean="0"/>
              <a:t>];</a:t>
            </a:r>
            <a:br>
              <a:rPr lang="en-US" dirty="0" smtClean="0"/>
            </a:br>
            <a:r>
              <a:rPr lang="en-US" dirty="0" smtClean="0"/>
              <a:t>	}</a:t>
            </a:r>
            <a:br>
              <a:rPr lang="en-US" dirty="0" smtClean="0"/>
            </a:br>
            <a:r>
              <a:rPr lang="en-US" dirty="0" smtClean="0"/>
              <a:t>	return (result);</a:t>
            </a:r>
            <a:br>
              <a:rPr lang="en-US" dirty="0" smtClean="0"/>
            </a:br>
            <a:r>
              <a:rPr lang="en-US" dirty="0" smtClean="0"/>
              <a:t>}</a:t>
            </a:r>
          </a:p>
          <a:p>
            <a:pPr lvl="1">
              <a:buNone/>
            </a:pPr>
            <a:endParaRPr lang="en-US" dirty="0" smtClean="0"/>
          </a:p>
          <a:p>
            <a:pPr lvl="1"/>
            <a:endParaRPr lang="en-US" dirty="0"/>
          </a:p>
        </p:txBody>
      </p:sp>
    </p:spTree>
    <p:extLst>
      <p:ext uri="{BB962C8B-B14F-4D97-AF65-F5344CB8AC3E}">
        <p14:creationId xmlns:p14="http://schemas.microsoft.com/office/powerpoint/2010/main" val="8346948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7527"/>
          </a:xfrm>
        </p:spPr>
        <p:txBody>
          <a:bodyPr/>
          <a:lstStyle/>
          <a:p>
            <a:r>
              <a:rPr lang="en-US" dirty="0" smtClean="0"/>
              <a:t>Select Sort vs. Merge Sort</a:t>
            </a:r>
            <a:endParaRPr lang="en-US" dirty="0"/>
          </a:p>
        </p:txBody>
      </p:sp>
      <p:graphicFrame>
        <p:nvGraphicFramePr>
          <p:cNvPr id="4" name="Content Placeholder 3"/>
          <p:cNvGraphicFramePr>
            <a:graphicFrameLocks noGrp="1"/>
          </p:cNvGraphicFramePr>
          <p:nvPr>
            <p:ph sz="quarter" idx="1"/>
          </p:nvPr>
        </p:nvGraphicFramePr>
        <p:xfrm>
          <a:off x="2004483" y="2353478"/>
          <a:ext cx="4555659" cy="4355663"/>
        </p:xfrm>
        <a:graphic>
          <a:graphicData uri="http://schemas.openxmlformats.org/drawingml/2006/table">
            <a:tbl>
              <a:tblPr firstRow="1" bandRow="1">
                <a:tableStyleId>{5C22544A-7EE6-4342-B048-85BDC9FD1C3A}</a:tableStyleId>
              </a:tblPr>
              <a:tblGrid>
                <a:gridCol w="1563675"/>
                <a:gridCol w="1495992"/>
                <a:gridCol w="1495992"/>
              </a:tblGrid>
              <a:tr h="698063">
                <a:tc>
                  <a:txBody>
                    <a:bodyPr/>
                    <a:lstStyle/>
                    <a:p>
                      <a:pPr algn="ctr"/>
                      <a:r>
                        <a:rPr lang="en-US" dirty="0" smtClean="0"/>
                        <a:t>N </a:t>
                      </a:r>
                      <a:br>
                        <a:rPr lang="en-US" dirty="0" smtClean="0"/>
                      </a:br>
                      <a:r>
                        <a:rPr lang="en-US" sz="1400" dirty="0" smtClean="0"/>
                        <a:t>(# of</a:t>
                      </a:r>
                      <a:r>
                        <a:rPr lang="en-US" sz="1400" baseline="0" dirty="0" smtClean="0"/>
                        <a:t> </a:t>
                      </a:r>
                      <a:r>
                        <a:rPr lang="en-US" sz="1400" dirty="0" smtClean="0"/>
                        <a:t>elements)</a:t>
                      </a:r>
                      <a:endParaRPr lang="en-US" sz="1400" dirty="0"/>
                    </a:p>
                  </a:txBody>
                  <a:tcPr/>
                </a:tc>
                <a:tc>
                  <a:txBody>
                    <a:bodyPr/>
                    <a:lstStyle/>
                    <a:p>
                      <a:pPr algn="ctr"/>
                      <a:r>
                        <a:rPr lang="en-US" dirty="0" smtClean="0"/>
                        <a:t>Select</a:t>
                      </a:r>
                    </a:p>
                    <a:p>
                      <a:pPr algn="ctr"/>
                      <a:r>
                        <a:rPr lang="en-US" dirty="0" smtClean="0"/>
                        <a:t>Sort</a:t>
                      </a:r>
                      <a:endParaRPr lang="en-US" dirty="0"/>
                    </a:p>
                  </a:txBody>
                  <a:tcPr/>
                </a:tc>
                <a:tc>
                  <a:txBody>
                    <a:bodyPr/>
                    <a:lstStyle/>
                    <a:p>
                      <a:pPr algn="ctr"/>
                      <a:r>
                        <a:rPr lang="en-US" dirty="0" smtClean="0"/>
                        <a:t>Merge</a:t>
                      </a:r>
                    </a:p>
                    <a:p>
                      <a:pPr algn="ctr"/>
                      <a:r>
                        <a:rPr lang="en-US" dirty="0" smtClean="0"/>
                        <a:t>Sort</a:t>
                      </a:r>
                      <a:endParaRPr lang="en-US" dirty="0"/>
                    </a:p>
                  </a:txBody>
                  <a:tcPr/>
                </a:tc>
              </a:tr>
              <a:tr h="322183">
                <a:tc>
                  <a:txBody>
                    <a:bodyPr/>
                    <a:lstStyle/>
                    <a:p>
                      <a:pPr algn="r"/>
                      <a:r>
                        <a:rPr lang="en-US" dirty="0" smtClean="0"/>
                        <a:t>10</a:t>
                      </a:r>
                      <a:endParaRPr lang="en-US" dirty="0"/>
                    </a:p>
                  </a:txBody>
                  <a:tcPr/>
                </a:tc>
                <a:tc>
                  <a:txBody>
                    <a:bodyPr/>
                    <a:lstStyle/>
                    <a:p>
                      <a:pPr algn="r"/>
                      <a:r>
                        <a:rPr lang="en-US" dirty="0" smtClean="0"/>
                        <a:t>0.12 </a:t>
                      </a:r>
                      <a:r>
                        <a:rPr lang="en-US" dirty="0" err="1" smtClean="0"/>
                        <a:t>msec</a:t>
                      </a:r>
                      <a:endParaRPr lang="en-US" dirty="0" smtClean="0"/>
                    </a:p>
                  </a:txBody>
                  <a:tcPr/>
                </a:tc>
                <a:tc>
                  <a:txBody>
                    <a:bodyPr/>
                    <a:lstStyle/>
                    <a:p>
                      <a:pPr algn="r"/>
                      <a:r>
                        <a:rPr lang="en-US" dirty="0" smtClean="0"/>
                        <a:t>0.54 </a:t>
                      </a:r>
                      <a:r>
                        <a:rPr lang="en-US" dirty="0" err="1" smtClean="0"/>
                        <a:t>msec</a:t>
                      </a:r>
                      <a:endParaRPr lang="en-US" dirty="0" smtClean="0"/>
                    </a:p>
                  </a:txBody>
                  <a:tcPr/>
                </a:tc>
              </a:tr>
              <a:tr h="322183">
                <a:tc>
                  <a:txBody>
                    <a:bodyPr/>
                    <a:lstStyle/>
                    <a:p>
                      <a:pPr algn="r"/>
                      <a:r>
                        <a:rPr lang="en-US" dirty="0" smtClean="0"/>
                        <a:t>20</a:t>
                      </a:r>
                      <a:endParaRPr lang="en-US" dirty="0"/>
                    </a:p>
                  </a:txBody>
                  <a:tcPr/>
                </a:tc>
                <a:tc>
                  <a:txBody>
                    <a:bodyPr/>
                    <a:lstStyle/>
                    <a:p>
                      <a:pPr algn="r"/>
                      <a:r>
                        <a:rPr lang="en-US" dirty="0" smtClean="0"/>
                        <a:t>0.39</a:t>
                      </a:r>
                      <a:r>
                        <a:rPr lang="en-US" baseline="0" dirty="0" smtClean="0"/>
                        <a:t> </a:t>
                      </a:r>
                      <a:r>
                        <a:rPr lang="en-US" baseline="0" dirty="0" err="1" smtClean="0"/>
                        <a:t>msec</a:t>
                      </a:r>
                      <a:endParaRPr lang="en-US" dirty="0"/>
                    </a:p>
                  </a:txBody>
                  <a:tcPr/>
                </a:tc>
                <a:tc>
                  <a:txBody>
                    <a:bodyPr/>
                    <a:lstStyle/>
                    <a:p>
                      <a:pPr algn="r"/>
                      <a:r>
                        <a:rPr lang="en-US" dirty="0" smtClean="0"/>
                        <a:t>1.17 </a:t>
                      </a:r>
                      <a:r>
                        <a:rPr lang="en-US" dirty="0" err="1" smtClean="0"/>
                        <a:t>msec</a:t>
                      </a:r>
                      <a:endParaRPr lang="en-US" dirty="0"/>
                    </a:p>
                  </a:txBody>
                  <a:tcPr/>
                </a:tc>
              </a:tr>
              <a:tr h="322183">
                <a:tc>
                  <a:txBody>
                    <a:bodyPr/>
                    <a:lstStyle/>
                    <a:p>
                      <a:pPr algn="r"/>
                      <a:r>
                        <a:rPr lang="en-US" dirty="0" smtClean="0"/>
                        <a:t>40</a:t>
                      </a:r>
                      <a:endParaRPr lang="en-US" dirty="0"/>
                    </a:p>
                  </a:txBody>
                  <a:tcPr/>
                </a:tc>
                <a:tc>
                  <a:txBody>
                    <a:bodyPr/>
                    <a:lstStyle/>
                    <a:p>
                      <a:pPr algn="r"/>
                      <a:r>
                        <a:rPr lang="en-US" dirty="0" smtClean="0"/>
                        <a:t>1.46 </a:t>
                      </a:r>
                      <a:r>
                        <a:rPr lang="en-US" dirty="0" err="1" smtClean="0"/>
                        <a:t>msec</a:t>
                      </a:r>
                      <a:endParaRPr lang="en-US" dirty="0"/>
                    </a:p>
                  </a:txBody>
                  <a:tcPr/>
                </a:tc>
                <a:tc>
                  <a:txBody>
                    <a:bodyPr/>
                    <a:lstStyle/>
                    <a:p>
                      <a:pPr algn="r"/>
                      <a:r>
                        <a:rPr lang="en-US" dirty="0" smtClean="0"/>
                        <a:t>2.54 </a:t>
                      </a:r>
                      <a:r>
                        <a:rPr lang="en-US" dirty="0" err="1" smtClean="0"/>
                        <a:t>msec</a:t>
                      </a:r>
                      <a:endParaRPr lang="en-US" dirty="0"/>
                    </a:p>
                  </a:txBody>
                  <a:tcPr/>
                </a:tc>
              </a:tr>
              <a:tr h="322183">
                <a:tc>
                  <a:txBody>
                    <a:bodyPr/>
                    <a:lstStyle/>
                    <a:p>
                      <a:pPr algn="r"/>
                      <a:r>
                        <a:rPr lang="en-US" dirty="0" smtClean="0"/>
                        <a:t>100</a:t>
                      </a:r>
                      <a:endParaRPr lang="en-US" dirty="0"/>
                    </a:p>
                  </a:txBody>
                  <a:tcPr/>
                </a:tc>
                <a:tc>
                  <a:txBody>
                    <a:bodyPr/>
                    <a:lstStyle/>
                    <a:p>
                      <a:pPr algn="r"/>
                      <a:r>
                        <a:rPr lang="en-US" dirty="0" smtClean="0"/>
                        <a:t>8.72 </a:t>
                      </a:r>
                      <a:r>
                        <a:rPr lang="en-US" dirty="0" err="1" smtClean="0"/>
                        <a:t>msec</a:t>
                      </a:r>
                      <a:endParaRPr lang="en-US" dirty="0"/>
                    </a:p>
                  </a:txBody>
                  <a:tcPr/>
                </a:tc>
                <a:tc>
                  <a:txBody>
                    <a:bodyPr/>
                    <a:lstStyle/>
                    <a:p>
                      <a:pPr algn="r"/>
                      <a:r>
                        <a:rPr lang="en-US" dirty="0" smtClean="0"/>
                        <a:t>6.90 </a:t>
                      </a:r>
                      <a:r>
                        <a:rPr lang="en-US" dirty="0" err="1" smtClean="0"/>
                        <a:t>msec</a:t>
                      </a:r>
                      <a:endParaRPr lang="en-US" dirty="0"/>
                    </a:p>
                  </a:txBody>
                  <a:tcPr/>
                </a:tc>
              </a:tr>
              <a:tr h="322183">
                <a:tc>
                  <a:txBody>
                    <a:bodyPr/>
                    <a:lstStyle/>
                    <a:p>
                      <a:pPr algn="r"/>
                      <a:r>
                        <a:rPr lang="en-US" dirty="0" smtClean="0"/>
                        <a:t>200</a:t>
                      </a:r>
                      <a:endParaRPr lang="en-US" dirty="0"/>
                    </a:p>
                  </a:txBody>
                  <a:tcPr/>
                </a:tc>
                <a:tc>
                  <a:txBody>
                    <a:bodyPr/>
                    <a:lstStyle/>
                    <a:p>
                      <a:pPr algn="r"/>
                      <a:r>
                        <a:rPr lang="en-US" dirty="0" smtClean="0"/>
                        <a:t>33.33 </a:t>
                      </a:r>
                      <a:r>
                        <a:rPr lang="en-US" dirty="0" err="1" smtClean="0"/>
                        <a:t>msec</a:t>
                      </a:r>
                      <a:endParaRPr lang="en-US" dirty="0"/>
                    </a:p>
                  </a:txBody>
                  <a:tcPr/>
                </a:tc>
                <a:tc>
                  <a:txBody>
                    <a:bodyPr/>
                    <a:lstStyle/>
                    <a:p>
                      <a:pPr algn="r"/>
                      <a:r>
                        <a:rPr lang="en-US" dirty="0" smtClean="0"/>
                        <a:t>14.84 </a:t>
                      </a:r>
                      <a:r>
                        <a:rPr lang="en-US" dirty="0" err="1" smtClean="0"/>
                        <a:t>msec</a:t>
                      </a:r>
                      <a:endParaRPr lang="en-US" dirty="0"/>
                    </a:p>
                  </a:txBody>
                  <a:tcPr/>
                </a:tc>
              </a:tr>
              <a:tr h="322183">
                <a:tc>
                  <a:txBody>
                    <a:bodyPr/>
                    <a:lstStyle/>
                    <a:p>
                      <a:pPr algn="r"/>
                      <a:r>
                        <a:rPr lang="en-US" dirty="0" smtClean="0"/>
                        <a:t>400</a:t>
                      </a:r>
                      <a:endParaRPr lang="en-US" dirty="0"/>
                    </a:p>
                  </a:txBody>
                  <a:tcPr/>
                </a:tc>
                <a:tc>
                  <a:txBody>
                    <a:bodyPr/>
                    <a:lstStyle/>
                    <a:p>
                      <a:pPr algn="r"/>
                      <a:r>
                        <a:rPr lang="en-US" dirty="0" smtClean="0"/>
                        <a:t>135.42 </a:t>
                      </a:r>
                      <a:r>
                        <a:rPr lang="en-US" dirty="0" err="1" smtClean="0"/>
                        <a:t>msec</a:t>
                      </a:r>
                      <a:endParaRPr lang="en-US" dirty="0"/>
                    </a:p>
                  </a:txBody>
                  <a:tcPr/>
                </a:tc>
                <a:tc>
                  <a:txBody>
                    <a:bodyPr/>
                    <a:lstStyle/>
                    <a:p>
                      <a:pPr algn="r"/>
                      <a:r>
                        <a:rPr lang="en-US" dirty="0" smtClean="0"/>
                        <a:t>31.25 </a:t>
                      </a:r>
                      <a:r>
                        <a:rPr lang="en-US" dirty="0" err="1" smtClean="0"/>
                        <a:t>msec</a:t>
                      </a:r>
                      <a:endParaRPr lang="en-US" dirty="0"/>
                    </a:p>
                  </a:txBody>
                  <a:tcPr/>
                </a:tc>
              </a:tr>
              <a:tr h="322183">
                <a:tc>
                  <a:txBody>
                    <a:bodyPr/>
                    <a:lstStyle/>
                    <a:p>
                      <a:pPr algn="r"/>
                      <a:r>
                        <a:rPr lang="en-US" dirty="0" smtClean="0"/>
                        <a:t>1000</a:t>
                      </a:r>
                      <a:endParaRPr lang="en-US" dirty="0"/>
                    </a:p>
                  </a:txBody>
                  <a:tcPr/>
                </a:tc>
                <a:tc>
                  <a:txBody>
                    <a:bodyPr/>
                    <a:lstStyle/>
                    <a:p>
                      <a:pPr algn="r"/>
                      <a:r>
                        <a:rPr lang="en-US" dirty="0" smtClean="0"/>
                        <a:t>841.67 </a:t>
                      </a:r>
                      <a:r>
                        <a:rPr lang="en-US" dirty="0" err="1" smtClean="0"/>
                        <a:t>msec</a:t>
                      </a:r>
                      <a:endParaRPr lang="en-US" dirty="0"/>
                    </a:p>
                  </a:txBody>
                  <a:tcPr/>
                </a:tc>
                <a:tc>
                  <a:txBody>
                    <a:bodyPr/>
                    <a:lstStyle/>
                    <a:p>
                      <a:pPr algn="r"/>
                      <a:r>
                        <a:rPr lang="en-US" dirty="0" smtClean="0"/>
                        <a:t>84.38 </a:t>
                      </a:r>
                      <a:r>
                        <a:rPr lang="en-US" dirty="0" err="1" smtClean="0"/>
                        <a:t>msec</a:t>
                      </a:r>
                      <a:endParaRPr lang="en-US" dirty="0"/>
                    </a:p>
                  </a:txBody>
                  <a:tcPr/>
                </a:tc>
              </a:tr>
              <a:tr h="322183">
                <a:tc>
                  <a:txBody>
                    <a:bodyPr/>
                    <a:lstStyle/>
                    <a:p>
                      <a:pPr algn="r"/>
                      <a:r>
                        <a:rPr lang="en-US" dirty="0" smtClean="0"/>
                        <a:t>2000</a:t>
                      </a:r>
                      <a:endParaRPr lang="en-US" dirty="0"/>
                    </a:p>
                  </a:txBody>
                  <a:tcPr/>
                </a:tc>
                <a:tc>
                  <a:txBody>
                    <a:bodyPr/>
                    <a:lstStyle/>
                    <a:p>
                      <a:pPr algn="r"/>
                      <a:r>
                        <a:rPr lang="en-US" dirty="0" smtClean="0"/>
                        <a:t>3.35 sec     </a:t>
                      </a:r>
                      <a:endParaRPr lang="en-US" dirty="0"/>
                    </a:p>
                  </a:txBody>
                  <a:tcPr/>
                </a:tc>
                <a:tc>
                  <a:txBody>
                    <a:bodyPr/>
                    <a:lstStyle/>
                    <a:p>
                      <a:pPr algn="r"/>
                      <a:r>
                        <a:rPr lang="en-US" dirty="0" smtClean="0"/>
                        <a:t>179.17 </a:t>
                      </a:r>
                      <a:r>
                        <a:rPr lang="en-US" dirty="0" err="1" smtClean="0"/>
                        <a:t>msec</a:t>
                      </a:r>
                      <a:endParaRPr lang="en-US" dirty="0"/>
                    </a:p>
                  </a:txBody>
                  <a:tcPr/>
                </a:tc>
              </a:tr>
              <a:tr h="322183">
                <a:tc>
                  <a:txBody>
                    <a:bodyPr/>
                    <a:lstStyle/>
                    <a:p>
                      <a:pPr algn="r"/>
                      <a:r>
                        <a:rPr lang="en-US" dirty="0" smtClean="0"/>
                        <a:t>4000</a:t>
                      </a:r>
                      <a:endParaRPr lang="en-US" dirty="0"/>
                    </a:p>
                  </a:txBody>
                  <a:tcPr/>
                </a:tc>
                <a:tc>
                  <a:txBody>
                    <a:bodyPr/>
                    <a:lstStyle/>
                    <a:p>
                      <a:pPr algn="r"/>
                      <a:r>
                        <a:rPr lang="en-US" dirty="0" smtClean="0"/>
                        <a:t>13.42 sec</a:t>
                      </a:r>
                      <a:endParaRPr lang="en-US" dirty="0"/>
                    </a:p>
                  </a:txBody>
                  <a:tcPr/>
                </a:tc>
                <a:tc>
                  <a:txBody>
                    <a:bodyPr/>
                    <a:lstStyle/>
                    <a:p>
                      <a:pPr algn="r"/>
                      <a:r>
                        <a:rPr lang="en-US" dirty="0" smtClean="0"/>
                        <a:t>383.33 </a:t>
                      </a:r>
                      <a:r>
                        <a:rPr lang="en-US" dirty="0" err="1" smtClean="0"/>
                        <a:t>msec</a:t>
                      </a:r>
                      <a:endParaRPr lang="en-US" dirty="0"/>
                    </a:p>
                  </a:txBody>
                  <a:tcPr/>
                </a:tc>
              </a:tr>
              <a:tr h="322183">
                <a:tc>
                  <a:txBody>
                    <a:bodyPr/>
                    <a:lstStyle/>
                    <a:p>
                      <a:pPr algn="r"/>
                      <a:r>
                        <a:rPr lang="en-US" dirty="0" smtClean="0"/>
                        <a:t>10,000</a:t>
                      </a:r>
                      <a:endParaRPr lang="en-US" dirty="0"/>
                    </a:p>
                  </a:txBody>
                  <a:tcPr/>
                </a:tc>
                <a:tc>
                  <a:txBody>
                    <a:bodyPr/>
                    <a:lstStyle/>
                    <a:p>
                      <a:pPr algn="r"/>
                      <a:r>
                        <a:rPr lang="en-US" dirty="0" smtClean="0"/>
                        <a:t>83.90</a:t>
                      </a:r>
                      <a:r>
                        <a:rPr lang="en-US" baseline="0" dirty="0" smtClean="0"/>
                        <a:t> sec</a:t>
                      </a:r>
                      <a:endParaRPr lang="en-US" dirty="0"/>
                    </a:p>
                  </a:txBody>
                  <a:tcPr/>
                </a:tc>
                <a:tc>
                  <a:txBody>
                    <a:bodyPr/>
                    <a:lstStyle/>
                    <a:p>
                      <a:pPr algn="r"/>
                      <a:r>
                        <a:rPr lang="en-US" dirty="0" smtClean="0"/>
                        <a:t>997.67 </a:t>
                      </a:r>
                      <a:r>
                        <a:rPr lang="en-US" dirty="0" err="1" smtClean="0"/>
                        <a:t>msec</a:t>
                      </a:r>
                      <a:endParaRPr lang="en-US" dirty="0"/>
                    </a:p>
                  </a:txBody>
                  <a:tcPr/>
                </a:tc>
              </a:tr>
            </a:tbl>
          </a:graphicData>
        </a:graphic>
      </p:graphicFrame>
      <p:sp>
        <p:nvSpPr>
          <p:cNvPr id="5" name="Content Placeholder 2"/>
          <p:cNvSpPr txBox="1">
            <a:spLocks/>
          </p:cNvSpPr>
          <p:nvPr/>
        </p:nvSpPr>
        <p:spPr>
          <a:xfrm>
            <a:off x="291304" y="862165"/>
            <a:ext cx="8529350" cy="1383013"/>
          </a:xfrm>
          <a:prstGeom prst="rect">
            <a:avLst/>
          </a:prstGeom>
        </p:spPr>
        <p:txBody>
          <a:bodyPr vert="horz">
            <a:noAutofit/>
          </a:bodyPr>
          <a:lstStyle/>
          <a:p>
            <a:pPr marL="342900" marR="0" lvl="0" indent="-342900" algn="l" defTabSz="914400" rtl="0" eaLnBrk="1" fontAlgn="auto" latinLnBrk="0" hangingPunct="1">
              <a:lnSpc>
                <a:spcPct val="100000"/>
              </a:lnSpc>
              <a:spcBef>
                <a:spcPts val="600"/>
              </a:spcBef>
              <a:spcAft>
                <a:spcPts val="0"/>
              </a:spcAft>
              <a:buClr>
                <a:schemeClr val="bg1"/>
              </a:buClr>
              <a:buSzPct val="70000"/>
              <a:buFont typeface="Arial"/>
              <a:buChar char="•"/>
              <a:tabLst/>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The </a:t>
            </a:r>
            <a:r>
              <a:rPr lang="en-US" sz="2400" dirty="0" smtClean="0">
                <a:solidFill>
                  <a:schemeClr val="bg1"/>
                </a:solidFill>
              </a:rPr>
              <a:t>time differences are obvious</a:t>
            </a:r>
          </a:p>
          <a:p>
            <a:pPr marL="342900" marR="0" lvl="0" indent="-342900" algn="l" defTabSz="914400" rtl="0" eaLnBrk="1" fontAlgn="auto" latinLnBrk="0" hangingPunct="1">
              <a:lnSpc>
                <a:spcPct val="100000"/>
              </a:lnSpc>
              <a:spcBef>
                <a:spcPts val="600"/>
              </a:spcBef>
              <a:spcAft>
                <a:spcPts val="0"/>
              </a:spcAft>
              <a:buClr>
                <a:schemeClr val="bg1"/>
              </a:buClr>
              <a:buSzPct val="70000"/>
              <a:buFont typeface="Arial"/>
              <a:buChar char="•"/>
              <a:tabLst/>
              <a:defRPr/>
            </a:pPr>
            <a:r>
              <a:rPr lang="en-US" sz="2400" dirty="0" smtClean="0">
                <a:solidFill>
                  <a:schemeClr val="bg1"/>
                </a:solidFill>
              </a:rPr>
              <a:t>Do you notice anything peculiar about the Merge Sort results?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r>
            <a:br>
              <a:rPr kumimoji="0" lang="en-US" sz="2400" b="0" i="0" u="none" strike="noStrike" kern="1200" cap="none" spc="0" normalizeH="0" baseline="0" noProof="0" dirty="0" smtClean="0">
                <a:ln>
                  <a:noFill/>
                </a:ln>
                <a:solidFill>
                  <a:schemeClr val="tx1"/>
                </a:solidFill>
                <a:effectLst/>
                <a:uLnTx/>
                <a:uFillTx/>
                <a:latin typeface="+mn-lt"/>
                <a:ea typeface="+mn-ea"/>
                <a:cs typeface="+mn-cs"/>
              </a:rPr>
            </a:b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2162824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7527"/>
          </a:xfrm>
        </p:spPr>
        <p:txBody>
          <a:bodyPr/>
          <a:lstStyle/>
          <a:p>
            <a:r>
              <a:rPr lang="en-US" dirty="0" smtClean="0"/>
              <a:t>The QUICK Sort</a:t>
            </a:r>
            <a:endParaRPr lang="en-US" dirty="0"/>
          </a:p>
        </p:txBody>
      </p:sp>
      <p:sp>
        <p:nvSpPr>
          <p:cNvPr id="3" name="Content Placeholder 2"/>
          <p:cNvSpPr>
            <a:spLocks noGrp="1"/>
          </p:cNvSpPr>
          <p:nvPr>
            <p:ph sz="quarter" idx="1"/>
          </p:nvPr>
        </p:nvSpPr>
        <p:spPr>
          <a:xfrm>
            <a:off x="233041" y="1095183"/>
            <a:ext cx="8284657" cy="5378769"/>
          </a:xfrm>
        </p:spPr>
        <p:txBody>
          <a:bodyPr>
            <a:normAutofit lnSpcReduction="10000"/>
          </a:bodyPr>
          <a:lstStyle/>
          <a:p>
            <a:r>
              <a:rPr lang="en-US" dirty="0" smtClean="0"/>
              <a:t>Similar to the “Merge” sort but an improved version</a:t>
            </a:r>
          </a:p>
          <a:p>
            <a:r>
              <a:rPr lang="en-US" dirty="0" smtClean="0"/>
              <a:t>Like the “Merge” sort it uses the “divide and conquer” approach by dividing the array in half to sort it</a:t>
            </a:r>
          </a:p>
          <a:p>
            <a:r>
              <a:rPr lang="en-US" dirty="0" smtClean="0"/>
              <a:t>QUICK sort, however, does an initial pass on the array to arrange the elements so that smaller elements are moved to the one side of the array and larger elements are moved to the other side of the array</a:t>
            </a:r>
          </a:p>
          <a:p>
            <a:r>
              <a:rPr lang="en-US" dirty="0" smtClean="0"/>
              <a:t>It basically eliminates the need for the “merge” step.  If you divide an array into larger and smaller amounts in each half then sort the two halves – you now have a completely sorted array – no need to merge the two halves.</a:t>
            </a:r>
          </a:p>
          <a:p>
            <a:r>
              <a:rPr lang="en-US" dirty="0" smtClean="0"/>
              <a:t>The selection of the “pivot” point (the point in the middle of the array) can be random.</a:t>
            </a:r>
          </a:p>
          <a:p>
            <a:endParaRPr lang="en-US" dirty="0" smtClean="0"/>
          </a:p>
          <a:p>
            <a:pPr lvl="1">
              <a:buNone/>
            </a:pPr>
            <a:endParaRPr lang="en-US" dirty="0" smtClean="0"/>
          </a:p>
          <a:p>
            <a:pPr lvl="1"/>
            <a:endParaRPr lang="en-US" dirty="0"/>
          </a:p>
        </p:txBody>
      </p:sp>
    </p:spTree>
    <p:extLst>
      <p:ext uri="{BB962C8B-B14F-4D97-AF65-F5344CB8AC3E}">
        <p14:creationId xmlns:p14="http://schemas.microsoft.com/office/powerpoint/2010/main" val="173292898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7527"/>
          </a:xfrm>
        </p:spPr>
        <p:txBody>
          <a:bodyPr/>
          <a:lstStyle/>
          <a:p>
            <a:r>
              <a:rPr lang="en-US" dirty="0" smtClean="0"/>
              <a:t>The QUICK Sort</a:t>
            </a:r>
            <a:endParaRPr lang="en-US" dirty="0"/>
          </a:p>
        </p:txBody>
      </p:sp>
      <p:pic>
        <p:nvPicPr>
          <p:cNvPr id="6" name="Content Placeholder 5" descr="Sorting_quicksort_anim.gif"/>
          <p:cNvPicPr>
            <a:picLocks noGrp="1" noChangeAspect="1"/>
          </p:cNvPicPr>
          <p:nvPr>
            <p:ph sz="quarter" idx="1"/>
          </p:nvPr>
        </p:nvPicPr>
        <p:blipFill>
          <a:blip r:embed="rId2"/>
          <a:srcRect l="-8554" r="-8554"/>
          <a:stretch>
            <a:fillRect/>
          </a:stretch>
        </p:blipFill>
        <p:spPr/>
      </p:pic>
    </p:spTree>
    <p:extLst>
      <p:ext uri="{BB962C8B-B14F-4D97-AF65-F5344CB8AC3E}">
        <p14:creationId xmlns:p14="http://schemas.microsoft.com/office/powerpoint/2010/main" val="281395145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2238" cy="587527"/>
          </a:xfrm>
        </p:spPr>
        <p:txBody>
          <a:bodyPr>
            <a:normAutofit fontScale="90000"/>
          </a:bodyPr>
          <a:lstStyle/>
          <a:p>
            <a:r>
              <a:rPr lang="en-US" dirty="0" smtClean="0"/>
              <a:t>Select Sort vs. Merge Sort vs. Quick Sort</a:t>
            </a:r>
            <a:endParaRPr lang="en-US" dirty="0"/>
          </a:p>
        </p:txBody>
      </p:sp>
      <p:graphicFrame>
        <p:nvGraphicFramePr>
          <p:cNvPr id="4" name="Content Placeholder 3"/>
          <p:cNvGraphicFramePr>
            <a:graphicFrameLocks noGrp="1"/>
          </p:cNvGraphicFramePr>
          <p:nvPr>
            <p:ph sz="quarter" idx="1"/>
          </p:nvPr>
        </p:nvGraphicFramePr>
        <p:xfrm>
          <a:off x="620329" y="2245178"/>
          <a:ext cx="7606067" cy="4355663"/>
        </p:xfrm>
        <a:graphic>
          <a:graphicData uri="http://schemas.openxmlformats.org/drawingml/2006/table">
            <a:tbl>
              <a:tblPr firstRow="1" bandRow="1">
                <a:tableStyleId>{5C22544A-7EE6-4342-B048-85BDC9FD1C3A}</a:tableStyleId>
              </a:tblPr>
              <a:tblGrid>
                <a:gridCol w="1965317"/>
                <a:gridCol w="1880250"/>
                <a:gridCol w="1880250"/>
                <a:gridCol w="1880250"/>
              </a:tblGrid>
              <a:tr h="698063">
                <a:tc>
                  <a:txBody>
                    <a:bodyPr/>
                    <a:lstStyle/>
                    <a:p>
                      <a:pPr algn="ctr"/>
                      <a:r>
                        <a:rPr lang="en-US" dirty="0" smtClean="0"/>
                        <a:t>N </a:t>
                      </a:r>
                      <a:br>
                        <a:rPr lang="en-US" dirty="0" smtClean="0"/>
                      </a:br>
                      <a:r>
                        <a:rPr lang="en-US" sz="1400" dirty="0" smtClean="0"/>
                        <a:t>(# of</a:t>
                      </a:r>
                      <a:r>
                        <a:rPr lang="en-US" sz="1400" baseline="0" dirty="0" smtClean="0"/>
                        <a:t> </a:t>
                      </a:r>
                      <a:r>
                        <a:rPr lang="en-US" sz="1400" dirty="0" smtClean="0"/>
                        <a:t>elements)</a:t>
                      </a:r>
                      <a:endParaRPr lang="en-US" sz="1400" dirty="0"/>
                    </a:p>
                  </a:txBody>
                  <a:tcPr/>
                </a:tc>
                <a:tc>
                  <a:txBody>
                    <a:bodyPr/>
                    <a:lstStyle/>
                    <a:p>
                      <a:pPr algn="ctr"/>
                      <a:r>
                        <a:rPr lang="en-US" dirty="0" smtClean="0"/>
                        <a:t>Select</a:t>
                      </a:r>
                    </a:p>
                    <a:p>
                      <a:pPr algn="ctr"/>
                      <a:r>
                        <a:rPr lang="en-US" dirty="0" smtClean="0"/>
                        <a:t>Sort</a:t>
                      </a:r>
                      <a:endParaRPr lang="en-US" dirty="0"/>
                    </a:p>
                  </a:txBody>
                  <a:tcPr/>
                </a:tc>
                <a:tc>
                  <a:txBody>
                    <a:bodyPr/>
                    <a:lstStyle/>
                    <a:p>
                      <a:pPr algn="ctr"/>
                      <a:r>
                        <a:rPr lang="en-US" dirty="0" smtClean="0"/>
                        <a:t>Merge</a:t>
                      </a:r>
                    </a:p>
                    <a:p>
                      <a:pPr algn="ctr"/>
                      <a:r>
                        <a:rPr lang="en-US" dirty="0" smtClean="0"/>
                        <a:t>Sort</a:t>
                      </a:r>
                      <a:endParaRPr lang="en-US" dirty="0"/>
                    </a:p>
                  </a:txBody>
                  <a:tcPr/>
                </a:tc>
                <a:tc>
                  <a:txBody>
                    <a:bodyPr/>
                    <a:lstStyle/>
                    <a:p>
                      <a:pPr algn="ctr"/>
                      <a:r>
                        <a:rPr lang="en-US" dirty="0" smtClean="0"/>
                        <a:t>Quick</a:t>
                      </a:r>
                    </a:p>
                    <a:p>
                      <a:pPr algn="ctr"/>
                      <a:r>
                        <a:rPr lang="en-US" dirty="0" smtClean="0"/>
                        <a:t>Sort</a:t>
                      </a:r>
                      <a:endParaRPr lang="en-US" dirty="0"/>
                    </a:p>
                  </a:txBody>
                  <a:tcPr/>
                </a:tc>
              </a:tr>
              <a:tr h="322183">
                <a:tc>
                  <a:txBody>
                    <a:bodyPr/>
                    <a:lstStyle/>
                    <a:p>
                      <a:pPr algn="r"/>
                      <a:r>
                        <a:rPr lang="en-US" dirty="0" smtClean="0"/>
                        <a:t>10</a:t>
                      </a:r>
                      <a:endParaRPr lang="en-US" dirty="0"/>
                    </a:p>
                  </a:txBody>
                  <a:tcPr/>
                </a:tc>
                <a:tc>
                  <a:txBody>
                    <a:bodyPr/>
                    <a:lstStyle/>
                    <a:p>
                      <a:pPr algn="r"/>
                      <a:r>
                        <a:rPr lang="en-US" dirty="0" smtClean="0"/>
                        <a:t>0.12 </a:t>
                      </a:r>
                      <a:r>
                        <a:rPr lang="en-US" dirty="0" err="1" smtClean="0"/>
                        <a:t>msec</a:t>
                      </a:r>
                      <a:endParaRPr lang="en-US" dirty="0" smtClean="0"/>
                    </a:p>
                  </a:txBody>
                  <a:tcPr/>
                </a:tc>
                <a:tc>
                  <a:txBody>
                    <a:bodyPr/>
                    <a:lstStyle/>
                    <a:p>
                      <a:pPr algn="r"/>
                      <a:r>
                        <a:rPr lang="en-US" dirty="0" smtClean="0"/>
                        <a:t>0.54 </a:t>
                      </a:r>
                      <a:r>
                        <a:rPr lang="en-US" dirty="0" err="1" smtClean="0"/>
                        <a:t>msec</a:t>
                      </a:r>
                      <a:endParaRPr lang="en-US" dirty="0" smtClean="0"/>
                    </a:p>
                  </a:txBody>
                  <a:tcPr/>
                </a:tc>
                <a:tc>
                  <a:txBody>
                    <a:bodyPr/>
                    <a:lstStyle/>
                    <a:p>
                      <a:pPr algn="r"/>
                      <a:r>
                        <a:rPr lang="en-US" dirty="0" smtClean="0"/>
                        <a:t>0.10</a:t>
                      </a:r>
                      <a:r>
                        <a:rPr lang="en-US" baseline="0" dirty="0" smtClean="0"/>
                        <a:t> </a:t>
                      </a:r>
                      <a:r>
                        <a:rPr lang="en-US" baseline="0" dirty="0" err="1" smtClean="0"/>
                        <a:t>msec</a:t>
                      </a:r>
                      <a:endParaRPr lang="en-US" dirty="0" smtClean="0"/>
                    </a:p>
                  </a:txBody>
                  <a:tcPr/>
                </a:tc>
              </a:tr>
              <a:tr h="322183">
                <a:tc>
                  <a:txBody>
                    <a:bodyPr/>
                    <a:lstStyle/>
                    <a:p>
                      <a:pPr algn="r"/>
                      <a:r>
                        <a:rPr lang="en-US" dirty="0" smtClean="0"/>
                        <a:t>20</a:t>
                      </a:r>
                      <a:endParaRPr lang="en-US" dirty="0"/>
                    </a:p>
                  </a:txBody>
                  <a:tcPr/>
                </a:tc>
                <a:tc>
                  <a:txBody>
                    <a:bodyPr/>
                    <a:lstStyle/>
                    <a:p>
                      <a:pPr algn="r"/>
                      <a:r>
                        <a:rPr lang="en-US" dirty="0" smtClean="0"/>
                        <a:t>0.39</a:t>
                      </a:r>
                      <a:r>
                        <a:rPr lang="en-US" baseline="0" dirty="0" smtClean="0"/>
                        <a:t> </a:t>
                      </a:r>
                      <a:r>
                        <a:rPr lang="en-US" baseline="0" dirty="0" err="1" smtClean="0"/>
                        <a:t>msec</a:t>
                      </a:r>
                      <a:endParaRPr lang="en-US" dirty="0"/>
                    </a:p>
                  </a:txBody>
                  <a:tcPr/>
                </a:tc>
                <a:tc>
                  <a:txBody>
                    <a:bodyPr/>
                    <a:lstStyle/>
                    <a:p>
                      <a:pPr algn="r"/>
                      <a:r>
                        <a:rPr lang="en-US" dirty="0" smtClean="0"/>
                        <a:t>1.17 </a:t>
                      </a:r>
                      <a:r>
                        <a:rPr lang="en-US" dirty="0" err="1" smtClean="0"/>
                        <a:t>msec</a:t>
                      </a:r>
                      <a:endParaRPr lang="en-US" dirty="0"/>
                    </a:p>
                  </a:txBody>
                  <a:tcPr/>
                </a:tc>
                <a:tc>
                  <a:txBody>
                    <a:bodyPr/>
                    <a:lstStyle/>
                    <a:p>
                      <a:pPr algn="r"/>
                      <a:r>
                        <a:rPr lang="en-US" dirty="0" smtClean="0"/>
                        <a:t>0.26 </a:t>
                      </a:r>
                      <a:r>
                        <a:rPr lang="en-US" dirty="0" err="1" smtClean="0"/>
                        <a:t>msec</a:t>
                      </a:r>
                      <a:endParaRPr lang="en-US" dirty="0"/>
                    </a:p>
                  </a:txBody>
                  <a:tcPr/>
                </a:tc>
              </a:tr>
              <a:tr h="322183">
                <a:tc>
                  <a:txBody>
                    <a:bodyPr/>
                    <a:lstStyle/>
                    <a:p>
                      <a:pPr algn="r"/>
                      <a:r>
                        <a:rPr lang="en-US" dirty="0" smtClean="0"/>
                        <a:t>40</a:t>
                      </a:r>
                      <a:endParaRPr lang="en-US" dirty="0"/>
                    </a:p>
                  </a:txBody>
                  <a:tcPr/>
                </a:tc>
                <a:tc>
                  <a:txBody>
                    <a:bodyPr/>
                    <a:lstStyle/>
                    <a:p>
                      <a:pPr algn="r"/>
                      <a:r>
                        <a:rPr lang="en-US" dirty="0" smtClean="0"/>
                        <a:t>1.46 </a:t>
                      </a:r>
                      <a:r>
                        <a:rPr lang="en-US" dirty="0" err="1" smtClean="0"/>
                        <a:t>msec</a:t>
                      </a:r>
                      <a:endParaRPr lang="en-US" dirty="0"/>
                    </a:p>
                  </a:txBody>
                  <a:tcPr/>
                </a:tc>
                <a:tc>
                  <a:txBody>
                    <a:bodyPr/>
                    <a:lstStyle/>
                    <a:p>
                      <a:pPr algn="r"/>
                      <a:r>
                        <a:rPr lang="en-US" dirty="0" smtClean="0"/>
                        <a:t>2.54 </a:t>
                      </a:r>
                      <a:r>
                        <a:rPr lang="en-US" dirty="0" err="1" smtClean="0"/>
                        <a:t>msec</a:t>
                      </a:r>
                      <a:endParaRPr lang="en-US" dirty="0"/>
                    </a:p>
                  </a:txBody>
                  <a:tcPr/>
                </a:tc>
                <a:tc>
                  <a:txBody>
                    <a:bodyPr/>
                    <a:lstStyle/>
                    <a:p>
                      <a:pPr algn="r"/>
                      <a:r>
                        <a:rPr lang="en-US" dirty="0" smtClean="0"/>
                        <a:t>0.52</a:t>
                      </a:r>
                      <a:r>
                        <a:rPr lang="en-US" baseline="0" dirty="0" smtClean="0"/>
                        <a:t> </a:t>
                      </a:r>
                      <a:r>
                        <a:rPr lang="en-US" baseline="0" dirty="0" err="1" smtClean="0"/>
                        <a:t>msec</a:t>
                      </a:r>
                      <a:endParaRPr lang="en-US" dirty="0"/>
                    </a:p>
                  </a:txBody>
                  <a:tcPr/>
                </a:tc>
              </a:tr>
              <a:tr h="322183">
                <a:tc>
                  <a:txBody>
                    <a:bodyPr/>
                    <a:lstStyle/>
                    <a:p>
                      <a:pPr algn="r"/>
                      <a:r>
                        <a:rPr lang="en-US" dirty="0" smtClean="0"/>
                        <a:t>100</a:t>
                      </a:r>
                      <a:endParaRPr lang="en-US" dirty="0"/>
                    </a:p>
                  </a:txBody>
                  <a:tcPr/>
                </a:tc>
                <a:tc>
                  <a:txBody>
                    <a:bodyPr/>
                    <a:lstStyle/>
                    <a:p>
                      <a:pPr algn="r"/>
                      <a:r>
                        <a:rPr lang="en-US" dirty="0" smtClean="0"/>
                        <a:t>8.72 </a:t>
                      </a:r>
                      <a:r>
                        <a:rPr lang="en-US" dirty="0" err="1" smtClean="0"/>
                        <a:t>msec</a:t>
                      </a:r>
                      <a:endParaRPr lang="en-US" dirty="0"/>
                    </a:p>
                  </a:txBody>
                  <a:tcPr/>
                </a:tc>
                <a:tc>
                  <a:txBody>
                    <a:bodyPr/>
                    <a:lstStyle/>
                    <a:p>
                      <a:pPr algn="r"/>
                      <a:r>
                        <a:rPr lang="en-US" dirty="0" smtClean="0"/>
                        <a:t>6.90 </a:t>
                      </a:r>
                      <a:r>
                        <a:rPr lang="en-US" dirty="0" err="1" smtClean="0"/>
                        <a:t>msec</a:t>
                      </a:r>
                      <a:endParaRPr lang="en-US" dirty="0"/>
                    </a:p>
                  </a:txBody>
                  <a:tcPr/>
                </a:tc>
                <a:tc>
                  <a:txBody>
                    <a:bodyPr/>
                    <a:lstStyle/>
                    <a:p>
                      <a:pPr algn="r"/>
                      <a:r>
                        <a:rPr lang="en-US" dirty="0" smtClean="0"/>
                        <a:t>1.76 </a:t>
                      </a:r>
                      <a:r>
                        <a:rPr lang="en-US" dirty="0" err="1" smtClean="0"/>
                        <a:t>msec</a:t>
                      </a:r>
                      <a:endParaRPr lang="en-US" dirty="0"/>
                    </a:p>
                  </a:txBody>
                  <a:tcPr/>
                </a:tc>
              </a:tr>
              <a:tr h="322183">
                <a:tc>
                  <a:txBody>
                    <a:bodyPr/>
                    <a:lstStyle/>
                    <a:p>
                      <a:pPr algn="r"/>
                      <a:r>
                        <a:rPr lang="en-US" dirty="0" smtClean="0"/>
                        <a:t>200</a:t>
                      </a:r>
                      <a:endParaRPr lang="en-US" dirty="0"/>
                    </a:p>
                  </a:txBody>
                  <a:tcPr/>
                </a:tc>
                <a:tc>
                  <a:txBody>
                    <a:bodyPr/>
                    <a:lstStyle/>
                    <a:p>
                      <a:pPr algn="r"/>
                      <a:r>
                        <a:rPr lang="en-US" dirty="0" smtClean="0"/>
                        <a:t>33.33 </a:t>
                      </a:r>
                      <a:r>
                        <a:rPr lang="en-US" dirty="0" err="1" smtClean="0"/>
                        <a:t>msec</a:t>
                      </a:r>
                      <a:endParaRPr lang="en-US" dirty="0"/>
                    </a:p>
                  </a:txBody>
                  <a:tcPr/>
                </a:tc>
                <a:tc>
                  <a:txBody>
                    <a:bodyPr/>
                    <a:lstStyle/>
                    <a:p>
                      <a:pPr algn="r"/>
                      <a:r>
                        <a:rPr lang="en-US" dirty="0" smtClean="0"/>
                        <a:t>14.84 </a:t>
                      </a:r>
                      <a:r>
                        <a:rPr lang="en-US" dirty="0" err="1" smtClean="0"/>
                        <a:t>msec</a:t>
                      </a:r>
                      <a:endParaRPr lang="en-US" dirty="0"/>
                    </a:p>
                  </a:txBody>
                  <a:tcPr/>
                </a:tc>
                <a:tc>
                  <a:txBody>
                    <a:bodyPr/>
                    <a:lstStyle/>
                    <a:p>
                      <a:pPr algn="r"/>
                      <a:r>
                        <a:rPr lang="en-US" dirty="0" smtClean="0"/>
                        <a:t>4.04 </a:t>
                      </a:r>
                      <a:r>
                        <a:rPr lang="en-US" dirty="0" err="1" smtClean="0"/>
                        <a:t>msec</a:t>
                      </a:r>
                      <a:endParaRPr lang="en-US" dirty="0"/>
                    </a:p>
                  </a:txBody>
                  <a:tcPr/>
                </a:tc>
              </a:tr>
              <a:tr h="322183">
                <a:tc>
                  <a:txBody>
                    <a:bodyPr/>
                    <a:lstStyle/>
                    <a:p>
                      <a:pPr algn="r"/>
                      <a:r>
                        <a:rPr lang="en-US" dirty="0" smtClean="0"/>
                        <a:t>400</a:t>
                      </a:r>
                      <a:endParaRPr lang="en-US" dirty="0"/>
                    </a:p>
                  </a:txBody>
                  <a:tcPr/>
                </a:tc>
                <a:tc>
                  <a:txBody>
                    <a:bodyPr/>
                    <a:lstStyle/>
                    <a:p>
                      <a:pPr algn="r"/>
                      <a:r>
                        <a:rPr lang="en-US" dirty="0" smtClean="0"/>
                        <a:t>135.42 </a:t>
                      </a:r>
                      <a:r>
                        <a:rPr lang="en-US" dirty="0" err="1" smtClean="0"/>
                        <a:t>msec</a:t>
                      </a:r>
                      <a:endParaRPr lang="en-US" dirty="0"/>
                    </a:p>
                  </a:txBody>
                  <a:tcPr/>
                </a:tc>
                <a:tc>
                  <a:txBody>
                    <a:bodyPr/>
                    <a:lstStyle/>
                    <a:p>
                      <a:pPr algn="r"/>
                      <a:r>
                        <a:rPr lang="en-US" dirty="0" smtClean="0"/>
                        <a:t>31.25 </a:t>
                      </a:r>
                      <a:r>
                        <a:rPr lang="en-US" dirty="0" err="1" smtClean="0"/>
                        <a:t>msec</a:t>
                      </a:r>
                      <a:endParaRPr lang="en-US" dirty="0"/>
                    </a:p>
                  </a:txBody>
                  <a:tcPr/>
                </a:tc>
                <a:tc>
                  <a:txBody>
                    <a:bodyPr/>
                    <a:lstStyle/>
                    <a:p>
                      <a:pPr algn="r"/>
                      <a:r>
                        <a:rPr lang="en-US" dirty="0" smtClean="0"/>
                        <a:t>8.85 </a:t>
                      </a:r>
                      <a:r>
                        <a:rPr lang="en-US" dirty="0" err="1" smtClean="0"/>
                        <a:t>msec</a:t>
                      </a:r>
                      <a:endParaRPr lang="en-US" dirty="0"/>
                    </a:p>
                  </a:txBody>
                  <a:tcPr/>
                </a:tc>
              </a:tr>
              <a:tr h="322183">
                <a:tc>
                  <a:txBody>
                    <a:bodyPr/>
                    <a:lstStyle/>
                    <a:p>
                      <a:pPr algn="r"/>
                      <a:r>
                        <a:rPr lang="en-US" dirty="0" smtClean="0"/>
                        <a:t>1000</a:t>
                      </a:r>
                      <a:endParaRPr lang="en-US" dirty="0"/>
                    </a:p>
                  </a:txBody>
                  <a:tcPr/>
                </a:tc>
                <a:tc>
                  <a:txBody>
                    <a:bodyPr/>
                    <a:lstStyle/>
                    <a:p>
                      <a:pPr algn="r"/>
                      <a:r>
                        <a:rPr lang="en-US" dirty="0" smtClean="0"/>
                        <a:t>841.67 </a:t>
                      </a:r>
                      <a:r>
                        <a:rPr lang="en-US" dirty="0" err="1" smtClean="0"/>
                        <a:t>msec</a:t>
                      </a:r>
                      <a:endParaRPr lang="en-US" dirty="0"/>
                    </a:p>
                  </a:txBody>
                  <a:tcPr/>
                </a:tc>
                <a:tc>
                  <a:txBody>
                    <a:bodyPr/>
                    <a:lstStyle/>
                    <a:p>
                      <a:pPr algn="r"/>
                      <a:r>
                        <a:rPr lang="en-US" dirty="0" smtClean="0"/>
                        <a:t>84.38 </a:t>
                      </a:r>
                      <a:r>
                        <a:rPr lang="en-US" dirty="0" err="1" smtClean="0"/>
                        <a:t>msec</a:t>
                      </a:r>
                      <a:endParaRPr lang="en-US" dirty="0"/>
                    </a:p>
                  </a:txBody>
                  <a:tcPr/>
                </a:tc>
                <a:tc>
                  <a:txBody>
                    <a:bodyPr/>
                    <a:lstStyle/>
                    <a:p>
                      <a:pPr algn="r"/>
                      <a:r>
                        <a:rPr lang="en-US" dirty="0" smtClean="0"/>
                        <a:t>26.04 </a:t>
                      </a:r>
                      <a:r>
                        <a:rPr lang="en-US" dirty="0" err="1" smtClean="0"/>
                        <a:t>msec</a:t>
                      </a:r>
                      <a:endParaRPr lang="en-US" dirty="0"/>
                    </a:p>
                  </a:txBody>
                  <a:tcPr/>
                </a:tc>
              </a:tr>
              <a:tr h="322183">
                <a:tc>
                  <a:txBody>
                    <a:bodyPr/>
                    <a:lstStyle/>
                    <a:p>
                      <a:pPr algn="r"/>
                      <a:r>
                        <a:rPr lang="en-US" dirty="0" smtClean="0"/>
                        <a:t>2000</a:t>
                      </a:r>
                      <a:endParaRPr lang="en-US" dirty="0"/>
                    </a:p>
                  </a:txBody>
                  <a:tcPr/>
                </a:tc>
                <a:tc>
                  <a:txBody>
                    <a:bodyPr/>
                    <a:lstStyle/>
                    <a:p>
                      <a:pPr algn="r"/>
                      <a:r>
                        <a:rPr lang="en-US" dirty="0" smtClean="0"/>
                        <a:t>3.35 sec     </a:t>
                      </a:r>
                      <a:endParaRPr lang="en-US" dirty="0"/>
                    </a:p>
                  </a:txBody>
                  <a:tcPr/>
                </a:tc>
                <a:tc>
                  <a:txBody>
                    <a:bodyPr/>
                    <a:lstStyle/>
                    <a:p>
                      <a:pPr algn="r"/>
                      <a:r>
                        <a:rPr lang="en-US" dirty="0" smtClean="0"/>
                        <a:t>179.17 </a:t>
                      </a:r>
                      <a:r>
                        <a:rPr lang="en-US" dirty="0" err="1" smtClean="0"/>
                        <a:t>msec</a:t>
                      </a:r>
                      <a:endParaRPr lang="en-US" dirty="0"/>
                    </a:p>
                  </a:txBody>
                  <a:tcPr/>
                </a:tc>
                <a:tc>
                  <a:txBody>
                    <a:bodyPr/>
                    <a:lstStyle/>
                    <a:p>
                      <a:pPr algn="r"/>
                      <a:r>
                        <a:rPr lang="en-US" dirty="0" smtClean="0"/>
                        <a:t>56.25 </a:t>
                      </a:r>
                      <a:r>
                        <a:rPr lang="en-US" dirty="0" err="1" smtClean="0"/>
                        <a:t>msec</a:t>
                      </a:r>
                      <a:endParaRPr lang="en-US" dirty="0"/>
                    </a:p>
                  </a:txBody>
                  <a:tcPr/>
                </a:tc>
              </a:tr>
              <a:tr h="322183">
                <a:tc>
                  <a:txBody>
                    <a:bodyPr/>
                    <a:lstStyle/>
                    <a:p>
                      <a:pPr algn="r"/>
                      <a:r>
                        <a:rPr lang="en-US" dirty="0" smtClean="0"/>
                        <a:t>4000</a:t>
                      </a:r>
                      <a:endParaRPr lang="en-US" dirty="0"/>
                    </a:p>
                  </a:txBody>
                  <a:tcPr/>
                </a:tc>
                <a:tc>
                  <a:txBody>
                    <a:bodyPr/>
                    <a:lstStyle/>
                    <a:p>
                      <a:pPr algn="r"/>
                      <a:r>
                        <a:rPr lang="en-US" dirty="0" smtClean="0"/>
                        <a:t>13.42 sec</a:t>
                      </a:r>
                      <a:endParaRPr lang="en-US" dirty="0"/>
                    </a:p>
                  </a:txBody>
                  <a:tcPr/>
                </a:tc>
                <a:tc>
                  <a:txBody>
                    <a:bodyPr/>
                    <a:lstStyle/>
                    <a:p>
                      <a:pPr algn="r"/>
                      <a:r>
                        <a:rPr lang="en-US" dirty="0" smtClean="0"/>
                        <a:t>383.33 </a:t>
                      </a:r>
                      <a:r>
                        <a:rPr lang="en-US" dirty="0" err="1" smtClean="0"/>
                        <a:t>msec</a:t>
                      </a:r>
                      <a:endParaRPr lang="en-US" dirty="0"/>
                    </a:p>
                  </a:txBody>
                  <a:tcPr/>
                </a:tc>
                <a:tc>
                  <a:txBody>
                    <a:bodyPr/>
                    <a:lstStyle/>
                    <a:p>
                      <a:pPr algn="r"/>
                      <a:r>
                        <a:rPr lang="en-US" dirty="0" smtClean="0"/>
                        <a:t>129.17 </a:t>
                      </a:r>
                      <a:r>
                        <a:rPr lang="en-US" dirty="0" err="1" smtClean="0"/>
                        <a:t>msec</a:t>
                      </a:r>
                      <a:endParaRPr lang="en-US" dirty="0"/>
                    </a:p>
                  </a:txBody>
                  <a:tcPr/>
                </a:tc>
              </a:tr>
              <a:tr h="322183">
                <a:tc>
                  <a:txBody>
                    <a:bodyPr/>
                    <a:lstStyle/>
                    <a:p>
                      <a:pPr algn="r"/>
                      <a:r>
                        <a:rPr lang="en-US" dirty="0" smtClean="0"/>
                        <a:t>10,000</a:t>
                      </a:r>
                      <a:endParaRPr lang="en-US" dirty="0"/>
                    </a:p>
                  </a:txBody>
                  <a:tcPr/>
                </a:tc>
                <a:tc>
                  <a:txBody>
                    <a:bodyPr/>
                    <a:lstStyle/>
                    <a:p>
                      <a:pPr algn="r"/>
                      <a:r>
                        <a:rPr lang="en-US" dirty="0" smtClean="0"/>
                        <a:t>83.90</a:t>
                      </a:r>
                      <a:r>
                        <a:rPr lang="en-US" baseline="0" dirty="0" smtClean="0"/>
                        <a:t> sec</a:t>
                      </a:r>
                      <a:endParaRPr lang="en-US" dirty="0"/>
                    </a:p>
                  </a:txBody>
                  <a:tcPr/>
                </a:tc>
                <a:tc>
                  <a:txBody>
                    <a:bodyPr/>
                    <a:lstStyle/>
                    <a:p>
                      <a:pPr algn="r"/>
                      <a:r>
                        <a:rPr lang="en-US" dirty="0" smtClean="0"/>
                        <a:t>997.67 </a:t>
                      </a:r>
                      <a:r>
                        <a:rPr lang="en-US" dirty="0" err="1" smtClean="0"/>
                        <a:t>msec</a:t>
                      </a:r>
                      <a:endParaRPr lang="en-US" dirty="0"/>
                    </a:p>
                  </a:txBody>
                  <a:tcPr/>
                </a:tc>
                <a:tc>
                  <a:txBody>
                    <a:bodyPr/>
                    <a:lstStyle/>
                    <a:p>
                      <a:pPr algn="r"/>
                      <a:r>
                        <a:rPr lang="en-US" dirty="0" smtClean="0"/>
                        <a:t>341.67 </a:t>
                      </a:r>
                      <a:r>
                        <a:rPr lang="en-US" dirty="0" err="1" smtClean="0"/>
                        <a:t>msec</a:t>
                      </a:r>
                      <a:endParaRPr lang="en-US" dirty="0"/>
                    </a:p>
                  </a:txBody>
                  <a:tcPr/>
                </a:tc>
              </a:tr>
            </a:tbl>
          </a:graphicData>
        </a:graphic>
      </p:graphicFrame>
      <p:sp>
        <p:nvSpPr>
          <p:cNvPr id="5" name="Content Placeholder 2"/>
          <p:cNvSpPr txBox="1">
            <a:spLocks/>
          </p:cNvSpPr>
          <p:nvPr/>
        </p:nvSpPr>
        <p:spPr>
          <a:xfrm>
            <a:off x="291304" y="862165"/>
            <a:ext cx="8529350" cy="1383013"/>
          </a:xfrm>
          <a:prstGeom prst="rect">
            <a:avLst/>
          </a:prstGeom>
        </p:spPr>
        <p:txBody>
          <a:bodyPr vert="horz">
            <a:noAutofit/>
          </a:bodyPr>
          <a:lstStyle/>
          <a:p>
            <a:pPr marL="342900" marR="0" lvl="0" indent="-342900" algn="l" defTabSz="914400" rtl="0" eaLnBrk="1" fontAlgn="auto" latinLnBrk="0" hangingPunct="1">
              <a:lnSpc>
                <a:spcPct val="100000"/>
              </a:lnSpc>
              <a:spcBef>
                <a:spcPts val="600"/>
              </a:spcBef>
              <a:spcAft>
                <a:spcPts val="0"/>
              </a:spcAft>
              <a:buClr>
                <a:schemeClr val="bg1"/>
              </a:buClr>
              <a:buSzPct val="70000"/>
              <a:buFont typeface="Arial"/>
              <a:buChar char="•"/>
              <a:tabLst/>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Again, the </a:t>
            </a:r>
            <a:r>
              <a:rPr lang="en-US" sz="2400" dirty="0" smtClean="0">
                <a:solidFill>
                  <a:schemeClr val="bg1"/>
                </a:solidFill>
              </a:rPr>
              <a:t>time differences are obvious</a:t>
            </a:r>
          </a:p>
          <a:p>
            <a:pPr marL="342900" marR="0" lvl="0" indent="-342900" algn="l" defTabSz="914400" rtl="0" eaLnBrk="1" fontAlgn="auto" latinLnBrk="0" hangingPunct="1">
              <a:lnSpc>
                <a:spcPct val="100000"/>
              </a:lnSpc>
              <a:spcBef>
                <a:spcPts val="600"/>
              </a:spcBef>
              <a:spcAft>
                <a:spcPts val="0"/>
              </a:spcAft>
              <a:buClr>
                <a:schemeClr val="bg1"/>
              </a:buClr>
              <a:buSzPct val="70000"/>
              <a:buFont typeface="Arial"/>
              <a:buChar char="•"/>
              <a:tabLst/>
              <a:defRPr/>
            </a:pPr>
            <a:r>
              <a:rPr lang="en-US" sz="2400" dirty="0" smtClean="0">
                <a:solidFill>
                  <a:schemeClr val="bg1"/>
                </a:solidFill>
              </a:rPr>
              <a:t>Another peculiar thing stands out…</a:t>
            </a:r>
            <a:endParaRPr kumimoji="0" lang="en-US" sz="2400" b="0" i="0" u="none" strike="noStrike" kern="1200" cap="none" spc="0" normalizeH="0" baseline="0" noProof="0" dirty="0" smtClean="0">
              <a:ln>
                <a:noFill/>
              </a:ln>
              <a:solidFill>
                <a:schemeClr val="bg1"/>
              </a:solidFill>
              <a:effectLst/>
              <a:uLnTx/>
              <a:uFillTx/>
            </a:endParaRPr>
          </a:p>
        </p:txBody>
      </p:sp>
    </p:spTree>
    <p:extLst>
      <p:ext uri="{BB962C8B-B14F-4D97-AF65-F5344CB8AC3E}">
        <p14:creationId xmlns:p14="http://schemas.microsoft.com/office/powerpoint/2010/main" val="139138002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7527"/>
          </a:xfrm>
        </p:spPr>
        <p:txBody>
          <a:bodyPr/>
          <a:lstStyle/>
          <a:p>
            <a:r>
              <a:rPr lang="en-US" dirty="0" smtClean="0"/>
              <a:t>The INSERTION Sort</a:t>
            </a:r>
            <a:endParaRPr lang="en-US" dirty="0"/>
          </a:p>
        </p:txBody>
      </p:sp>
      <p:sp>
        <p:nvSpPr>
          <p:cNvPr id="3" name="Content Placeholder 2"/>
          <p:cNvSpPr>
            <a:spLocks noGrp="1"/>
          </p:cNvSpPr>
          <p:nvPr>
            <p:ph sz="quarter" idx="1"/>
          </p:nvPr>
        </p:nvSpPr>
        <p:spPr>
          <a:xfrm>
            <a:off x="233041" y="1095183"/>
            <a:ext cx="8284657" cy="5378769"/>
          </a:xfrm>
        </p:spPr>
        <p:txBody>
          <a:bodyPr>
            <a:normAutofit/>
          </a:bodyPr>
          <a:lstStyle/>
          <a:p>
            <a:r>
              <a:rPr lang="en-US" dirty="0" smtClean="0"/>
              <a:t>Another very efficient sorting algorithm</a:t>
            </a:r>
          </a:p>
          <a:p>
            <a:r>
              <a:rPr lang="en-US" dirty="0" smtClean="0"/>
              <a:t>Basically insert a value into a previously sorted portion of the array and move all the elements up in the array</a:t>
            </a:r>
          </a:p>
          <a:p>
            <a:r>
              <a:rPr lang="en-US" dirty="0" smtClean="0"/>
              <a:t>An example:</a:t>
            </a:r>
          </a:p>
          <a:p>
            <a:endParaRPr lang="en-US" dirty="0" smtClean="0"/>
          </a:p>
          <a:p>
            <a:pPr lvl="1">
              <a:buNone/>
            </a:pPr>
            <a:endParaRPr lang="en-US" dirty="0" smtClean="0"/>
          </a:p>
          <a:p>
            <a:pPr lvl="1"/>
            <a:endParaRPr lang="en-US" dirty="0"/>
          </a:p>
        </p:txBody>
      </p:sp>
      <p:pic>
        <p:nvPicPr>
          <p:cNvPr id="4" name="Picture 3" descr="Insertion-sort-example-300px.gif"/>
          <p:cNvPicPr>
            <a:picLocks noChangeAspect="1"/>
          </p:cNvPicPr>
          <p:nvPr/>
        </p:nvPicPr>
        <p:blipFill>
          <a:blip r:embed="rId2"/>
          <a:stretch>
            <a:fillRect/>
          </a:stretch>
        </p:blipFill>
        <p:spPr>
          <a:xfrm>
            <a:off x="2246313" y="2940050"/>
            <a:ext cx="3810000" cy="2286000"/>
          </a:xfrm>
          <a:prstGeom prst="rect">
            <a:avLst/>
          </a:prstGeom>
        </p:spPr>
      </p:pic>
    </p:spTree>
    <p:extLst>
      <p:ext uri="{BB962C8B-B14F-4D97-AF65-F5344CB8AC3E}">
        <p14:creationId xmlns:p14="http://schemas.microsoft.com/office/powerpoint/2010/main" val="405913908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7527"/>
          </a:xfrm>
        </p:spPr>
        <p:txBody>
          <a:bodyPr/>
          <a:lstStyle/>
          <a:p>
            <a:r>
              <a:rPr lang="en-US" dirty="0" smtClean="0"/>
              <a:t>The INSERTION Sort</a:t>
            </a:r>
            <a:endParaRPr lang="en-US" dirty="0"/>
          </a:p>
        </p:txBody>
      </p:sp>
      <p:sp>
        <p:nvSpPr>
          <p:cNvPr id="3" name="Content Placeholder 2"/>
          <p:cNvSpPr>
            <a:spLocks noGrp="1"/>
          </p:cNvSpPr>
          <p:nvPr>
            <p:ph sz="quarter" idx="1"/>
          </p:nvPr>
        </p:nvSpPr>
        <p:spPr>
          <a:xfrm>
            <a:off x="103670" y="862165"/>
            <a:ext cx="8811932" cy="5772310"/>
          </a:xfrm>
        </p:spPr>
        <p:txBody>
          <a:bodyPr>
            <a:normAutofit/>
          </a:bodyPr>
          <a:lstStyle/>
          <a:p>
            <a:pPr lvl="1"/>
            <a:r>
              <a:rPr lang="en-US" sz="2200" dirty="0" smtClean="0"/>
              <a:t>Very similar to the SELECTION sort</a:t>
            </a:r>
          </a:p>
          <a:p>
            <a:pPr lvl="1"/>
            <a:r>
              <a:rPr lang="en-US" sz="2200" dirty="0" smtClean="0"/>
              <a:t>INSERTION sort’s advantage is that it only scans as many elements as needed to determine the correct location of the element under review</a:t>
            </a:r>
          </a:p>
          <a:p>
            <a:pPr lvl="1"/>
            <a:r>
              <a:rPr lang="en-US" sz="2200" dirty="0" smtClean="0"/>
              <a:t>Selection sort must scan all remaining elements to find the absolute smallest element</a:t>
            </a:r>
          </a:p>
          <a:p>
            <a:pPr lvl="1"/>
            <a:r>
              <a:rPr lang="en-US" sz="2200" dirty="0" smtClean="0"/>
              <a:t>Calculations show that insertion sort will usually perform about half as many comparisons as the selection sort</a:t>
            </a:r>
          </a:p>
          <a:p>
            <a:pPr lvl="1"/>
            <a:r>
              <a:rPr lang="en-US" sz="2200" dirty="0" smtClean="0"/>
              <a:t>The Insertion sort makes fewer comparisons than the selection sort but more writes to the array as it moves all the values up the array to make the insert</a:t>
            </a:r>
          </a:p>
          <a:p>
            <a:pPr lvl="1"/>
            <a:r>
              <a:rPr lang="en-US" sz="2200" dirty="0" smtClean="0"/>
              <a:t>If your system is expensive (time and money) when it comes to writing to memory then this may not be the best sorting algorithm for you to use</a:t>
            </a:r>
          </a:p>
          <a:p>
            <a:pPr lvl="1"/>
            <a:endParaRPr lang="en-US" dirty="0"/>
          </a:p>
        </p:txBody>
      </p:sp>
    </p:spTree>
    <p:extLst>
      <p:ext uri="{BB962C8B-B14F-4D97-AF65-F5344CB8AC3E}">
        <p14:creationId xmlns:p14="http://schemas.microsoft.com/office/powerpoint/2010/main" val="36625665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7527"/>
          </a:xfrm>
        </p:spPr>
        <p:txBody>
          <a:bodyPr/>
          <a:lstStyle/>
          <a:p>
            <a:r>
              <a:rPr lang="en-US" dirty="0" smtClean="0"/>
              <a:t>Searching Arrays</a:t>
            </a:r>
            <a:endParaRPr lang="en-US" dirty="0"/>
          </a:p>
        </p:txBody>
      </p:sp>
      <p:sp>
        <p:nvSpPr>
          <p:cNvPr id="3" name="Content Placeholder 2"/>
          <p:cNvSpPr>
            <a:spLocks noGrp="1"/>
          </p:cNvSpPr>
          <p:nvPr>
            <p:ph sz="quarter" idx="1"/>
          </p:nvPr>
        </p:nvSpPr>
        <p:spPr>
          <a:xfrm>
            <a:off x="233041" y="1095183"/>
            <a:ext cx="8436135" cy="5378769"/>
          </a:xfrm>
        </p:spPr>
        <p:txBody>
          <a:bodyPr>
            <a:normAutofit lnSpcReduction="10000"/>
          </a:bodyPr>
          <a:lstStyle/>
          <a:p>
            <a:r>
              <a:rPr lang="en-US" dirty="0" smtClean="0"/>
              <a:t>One of the most common algorithmic operations used in searching arrays is the “binary search”</a:t>
            </a:r>
          </a:p>
          <a:p>
            <a:r>
              <a:rPr lang="en-US" dirty="0" smtClean="0"/>
              <a:t>One requirement of a binary search is that the array be sorted first.  Otherwise a linear search will need to be used to examine every element in the array to see if it’s the right one you’re looking for</a:t>
            </a:r>
          </a:p>
          <a:p>
            <a:r>
              <a:rPr lang="en-US" dirty="0" smtClean="0"/>
              <a:t>How?  </a:t>
            </a:r>
          </a:p>
          <a:p>
            <a:pPr lvl="1"/>
            <a:r>
              <a:rPr lang="en-US" dirty="0" smtClean="0"/>
              <a:t>You find the mid point of the array and compare the “key” you’re trying to search for to the mid point.  </a:t>
            </a:r>
          </a:p>
          <a:p>
            <a:pPr lvl="1"/>
            <a:r>
              <a:rPr lang="en-US" dirty="0" smtClean="0"/>
              <a:t>If the key is smaller than the mid point then divide the array again at the mid point of the *small* half and compare the key to that mid point</a:t>
            </a:r>
          </a:p>
          <a:p>
            <a:pPr lvl="1"/>
            <a:r>
              <a:rPr lang="en-US" dirty="0" smtClean="0"/>
              <a:t>Eventually you will either a) not be able to divide the array anymore (the value you’re searching for doesn’t exist) OR you will find the key value in the array</a:t>
            </a:r>
          </a:p>
          <a:p>
            <a:pPr lvl="1"/>
            <a:endParaRPr lang="en-US" dirty="0"/>
          </a:p>
        </p:txBody>
      </p:sp>
    </p:spTree>
    <p:extLst>
      <p:ext uri="{BB962C8B-B14F-4D97-AF65-F5344CB8AC3E}">
        <p14:creationId xmlns:p14="http://schemas.microsoft.com/office/powerpoint/2010/main" val="115924130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49443"/>
          </a:xfrm>
        </p:spPr>
        <p:txBody>
          <a:bodyPr>
            <a:normAutofit fontScale="90000"/>
          </a:bodyPr>
          <a:lstStyle/>
          <a:p>
            <a:r>
              <a:rPr lang="en-US" dirty="0" smtClean="0"/>
              <a:t>Binary Search</a:t>
            </a:r>
            <a:endParaRPr lang="en-US" dirty="0"/>
          </a:p>
        </p:txBody>
      </p:sp>
      <p:sp>
        <p:nvSpPr>
          <p:cNvPr id="3" name="Content Placeholder 2"/>
          <p:cNvSpPr>
            <a:spLocks noGrp="1"/>
          </p:cNvSpPr>
          <p:nvPr>
            <p:ph sz="quarter" idx="1"/>
          </p:nvPr>
        </p:nvSpPr>
        <p:spPr>
          <a:xfrm>
            <a:off x="457200" y="890264"/>
            <a:ext cx="7467600" cy="5583688"/>
          </a:xfrm>
        </p:spPr>
        <p:txBody>
          <a:bodyPr/>
          <a:lstStyle/>
          <a:p>
            <a:r>
              <a:rPr lang="en-US" dirty="0" smtClean="0"/>
              <a:t>Assume we have an array as illustrated below</a:t>
            </a:r>
          </a:p>
          <a:p>
            <a:r>
              <a:rPr lang="en-US" dirty="0" smtClean="0"/>
              <a:t>We want to see if the number 76 is in the array</a:t>
            </a:r>
          </a:p>
          <a:p>
            <a:r>
              <a:rPr lang="en-US" dirty="0" smtClean="0"/>
              <a:t>Find the first mid-point (47).  76 is greater than that so we’ll find the new midpoint in the upper half of the array.</a:t>
            </a:r>
          </a:p>
          <a:p>
            <a:r>
              <a:rPr lang="en-US" dirty="0" smtClean="0"/>
              <a:t>Eventually you will quickly find out that the key value is either in the array or not</a:t>
            </a:r>
            <a:endParaRPr lang="en-US" dirty="0"/>
          </a:p>
        </p:txBody>
      </p:sp>
      <p:pic>
        <p:nvPicPr>
          <p:cNvPr id="4" name="Picture 3"/>
          <p:cNvPicPr>
            <a:picLocks noChangeAspect="1"/>
          </p:cNvPicPr>
          <p:nvPr/>
        </p:nvPicPr>
        <p:blipFill>
          <a:blip r:embed="rId2"/>
          <a:stretch>
            <a:fillRect/>
          </a:stretch>
        </p:blipFill>
        <p:spPr>
          <a:xfrm>
            <a:off x="2284487" y="3715368"/>
            <a:ext cx="4599849" cy="2758584"/>
          </a:xfrm>
          <a:prstGeom prst="rect">
            <a:avLst/>
          </a:prstGeom>
        </p:spPr>
      </p:pic>
    </p:spTree>
    <p:extLst>
      <p:ext uri="{BB962C8B-B14F-4D97-AF65-F5344CB8AC3E}">
        <p14:creationId xmlns:p14="http://schemas.microsoft.com/office/powerpoint/2010/main" val="7768497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92385"/>
          </a:xfrm>
        </p:spPr>
        <p:txBody>
          <a:bodyPr/>
          <a:lstStyle/>
          <a:p>
            <a:r>
              <a:rPr lang="en-US" dirty="0" smtClean="0"/>
              <a:t>Arrays – Sorting and Searching</a:t>
            </a:r>
            <a:endParaRPr lang="en-US" dirty="0"/>
          </a:p>
        </p:txBody>
      </p:sp>
      <p:sp>
        <p:nvSpPr>
          <p:cNvPr id="3" name="Content Placeholder 2"/>
          <p:cNvSpPr>
            <a:spLocks noGrp="1"/>
          </p:cNvSpPr>
          <p:nvPr>
            <p:ph sz="quarter" idx="1"/>
          </p:nvPr>
        </p:nvSpPr>
        <p:spPr>
          <a:xfrm>
            <a:off x="302955" y="1106834"/>
            <a:ext cx="7958397" cy="5367118"/>
          </a:xfrm>
        </p:spPr>
        <p:txBody>
          <a:bodyPr>
            <a:normAutofit/>
          </a:bodyPr>
          <a:lstStyle/>
          <a:p>
            <a:r>
              <a:rPr lang="en-US" dirty="0" smtClean="0"/>
              <a:t>Sorting and searching of arrays is an easy way to illustrate how different algorithms vary widely in their performance</a:t>
            </a:r>
          </a:p>
          <a:p>
            <a:r>
              <a:rPr lang="en-US" dirty="0" smtClean="0"/>
              <a:t>There are a number of different ways to sort and search arrays and we will examine them </a:t>
            </a:r>
          </a:p>
          <a:p>
            <a:r>
              <a:rPr lang="en-US" dirty="0" smtClean="0"/>
              <a:t>Some of the techniques used with arrays will also apply to other types of storage (linked lists, etc.) as well</a:t>
            </a:r>
          </a:p>
          <a:p>
            <a:r>
              <a:rPr lang="en-US" dirty="0" smtClean="0"/>
              <a:t>Sorting and searching of data is a long established and necessary programming technique used in most computer systems</a:t>
            </a:r>
          </a:p>
        </p:txBody>
      </p:sp>
    </p:spTree>
    <p:extLst>
      <p:ext uri="{BB962C8B-B14F-4D97-AF65-F5344CB8AC3E}">
        <p14:creationId xmlns:p14="http://schemas.microsoft.com/office/powerpoint/2010/main" val="11813602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49443"/>
          </a:xfrm>
        </p:spPr>
        <p:txBody>
          <a:bodyPr>
            <a:normAutofit fontScale="90000"/>
          </a:bodyPr>
          <a:lstStyle/>
          <a:p>
            <a:r>
              <a:rPr lang="en-US" dirty="0" smtClean="0"/>
              <a:t>Binary Search</a:t>
            </a:r>
            <a:endParaRPr lang="en-US" dirty="0"/>
          </a:p>
        </p:txBody>
      </p:sp>
      <p:sp>
        <p:nvSpPr>
          <p:cNvPr id="3" name="Content Placeholder 2"/>
          <p:cNvSpPr>
            <a:spLocks noGrp="1"/>
          </p:cNvSpPr>
          <p:nvPr>
            <p:ph sz="quarter" idx="1"/>
          </p:nvPr>
        </p:nvSpPr>
        <p:spPr>
          <a:xfrm>
            <a:off x="223281" y="890264"/>
            <a:ext cx="8289256" cy="5967736"/>
          </a:xfrm>
        </p:spPr>
        <p:txBody>
          <a:bodyPr>
            <a:normAutofit lnSpcReduction="10000"/>
          </a:bodyPr>
          <a:lstStyle/>
          <a:p>
            <a:pPr>
              <a:buNone/>
            </a:pPr>
            <a:r>
              <a:rPr lang="en-US" dirty="0" err="1" smtClean="0"/>
              <a:t>int</a:t>
            </a:r>
            <a:r>
              <a:rPr lang="en-US" dirty="0" smtClean="0"/>
              <a:t> </a:t>
            </a:r>
            <a:r>
              <a:rPr lang="en-US" dirty="0" err="1" smtClean="0"/>
              <a:t>binarySearch</a:t>
            </a:r>
            <a:r>
              <a:rPr lang="en-US" dirty="0" smtClean="0"/>
              <a:t>( </a:t>
            </a:r>
            <a:r>
              <a:rPr lang="en-US" dirty="0" err="1" smtClean="0"/>
              <a:t>int</a:t>
            </a:r>
            <a:r>
              <a:rPr lang="en-US" dirty="0" smtClean="0"/>
              <a:t> </a:t>
            </a:r>
            <a:r>
              <a:rPr lang="en-US" dirty="0" err="1" smtClean="0"/>
              <a:t>b</a:t>
            </a:r>
            <a:r>
              <a:rPr lang="en-US" dirty="0" smtClean="0"/>
              <a:t>[ ], </a:t>
            </a:r>
            <a:r>
              <a:rPr lang="en-US" dirty="0" err="1" smtClean="0"/>
              <a:t>int</a:t>
            </a:r>
            <a:r>
              <a:rPr lang="en-US" dirty="0" smtClean="0"/>
              <a:t> </a:t>
            </a:r>
            <a:r>
              <a:rPr lang="en-US" dirty="0" err="1" smtClean="0"/>
              <a:t>searchkey</a:t>
            </a:r>
            <a:r>
              <a:rPr lang="en-US" dirty="0" smtClean="0"/>
              <a:t>, </a:t>
            </a:r>
            <a:r>
              <a:rPr lang="en-US" dirty="0" err="1" smtClean="0"/>
              <a:t>int</a:t>
            </a:r>
            <a:r>
              <a:rPr lang="en-US" dirty="0" smtClean="0"/>
              <a:t> low, </a:t>
            </a:r>
            <a:r>
              <a:rPr lang="en-US" dirty="0" err="1" smtClean="0"/>
              <a:t>int</a:t>
            </a:r>
            <a:r>
              <a:rPr lang="en-US" dirty="0" smtClean="0"/>
              <a:t> high)</a:t>
            </a:r>
          </a:p>
          <a:p>
            <a:pPr>
              <a:buNone/>
            </a:pPr>
            <a:r>
              <a:rPr lang="en-US" dirty="0" smtClean="0"/>
              <a:t>{</a:t>
            </a:r>
          </a:p>
          <a:p>
            <a:pPr>
              <a:buNone/>
            </a:pPr>
            <a:r>
              <a:rPr lang="en-US" dirty="0" smtClean="0"/>
              <a:t>	</a:t>
            </a:r>
            <a:r>
              <a:rPr lang="en-US" dirty="0" err="1" smtClean="0"/>
              <a:t>int</a:t>
            </a:r>
            <a:r>
              <a:rPr lang="en-US" dirty="0" smtClean="0"/>
              <a:t> middle;</a:t>
            </a:r>
          </a:p>
          <a:p>
            <a:pPr>
              <a:buNone/>
            </a:pPr>
            <a:r>
              <a:rPr lang="en-US" dirty="0" smtClean="0"/>
              <a:t>	while (low &lt;= high)   {</a:t>
            </a:r>
            <a:br>
              <a:rPr lang="en-US" dirty="0" smtClean="0"/>
            </a:br>
            <a:r>
              <a:rPr lang="en-US" dirty="0" smtClean="0"/>
              <a:t>	middle = (low + high) / 2;</a:t>
            </a:r>
            <a:br>
              <a:rPr lang="en-US" dirty="0" smtClean="0"/>
            </a:br>
            <a:r>
              <a:rPr lang="en-US" dirty="0" smtClean="0"/>
              <a:t>	if ( </a:t>
            </a:r>
            <a:r>
              <a:rPr lang="en-US" dirty="0" err="1" smtClean="0"/>
              <a:t>searchKey</a:t>
            </a:r>
            <a:r>
              <a:rPr lang="en-US" dirty="0" smtClean="0"/>
              <a:t> == </a:t>
            </a:r>
            <a:r>
              <a:rPr lang="en-US" dirty="0" err="1" smtClean="0"/>
              <a:t>b[middle</a:t>
            </a:r>
            <a:r>
              <a:rPr lang="en-US" dirty="0" smtClean="0"/>
              <a:t>] )  {</a:t>
            </a:r>
            <a:br>
              <a:rPr lang="en-US" dirty="0" smtClean="0"/>
            </a:br>
            <a:r>
              <a:rPr lang="en-US" dirty="0" smtClean="0"/>
              <a:t>		return middle;</a:t>
            </a:r>
            <a:br>
              <a:rPr lang="en-US" dirty="0" smtClean="0"/>
            </a:br>
            <a:r>
              <a:rPr lang="en-US" dirty="0" smtClean="0"/>
              <a:t>	}</a:t>
            </a:r>
            <a:br>
              <a:rPr lang="en-US" dirty="0" smtClean="0"/>
            </a:br>
            <a:r>
              <a:rPr lang="en-US" dirty="0" smtClean="0"/>
              <a:t>	else if ( </a:t>
            </a:r>
            <a:r>
              <a:rPr lang="en-US" dirty="0" err="1" smtClean="0"/>
              <a:t>searchKey</a:t>
            </a:r>
            <a:r>
              <a:rPr lang="en-US" dirty="0" smtClean="0"/>
              <a:t> &lt; </a:t>
            </a:r>
            <a:r>
              <a:rPr lang="en-US" dirty="0" err="1" smtClean="0"/>
              <a:t>b[middle</a:t>
            </a:r>
            <a:r>
              <a:rPr lang="en-US" dirty="0" smtClean="0"/>
              <a:t>] )   {</a:t>
            </a:r>
            <a:br>
              <a:rPr lang="en-US" dirty="0" smtClean="0"/>
            </a:br>
            <a:r>
              <a:rPr lang="en-US" dirty="0" smtClean="0"/>
              <a:t>		high = middle – 1;</a:t>
            </a:r>
            <a:br>
              <a:rPr lang="en-US" dirty="0" smtClean="0"/>
            </a:br>
            <a:r>
              <a:rPr lang="en-US" dirty="0" smtClean="0"/>
              <a:t>	}</a:t>
            </a:r>
            <a:br>
              <a:rPr lang="en-US" dirty="0" smtClean="0"/>
            </a:br>
            <a:r>
              <a:rPr lang="en-US" dirty="0" smtClean="0"/>
              <a:t>	else {</a:t>
            </a:r>
            <a:br>
              <a:rPr lang="en-US" dirty="0" smtClean="0"/>
            </a:br>
            <a:r>
              <a:rPr lang="en-US" dirty="0" smtClean="0"/>
              <a:t>		low = middle + 1;</a:t>
            </a:r>
            <a:br>
              <a:rPr lang="en-US" dirty="0" smtClean="0"/>
            </a:br>
            <a:r>
              <a:rPr lang="en-US" dirty="0" smtClean="0"/>
              <a:t>	}</a:t>
            </a:r>
            <a:br>
              <a:rPr lang="en-US" dirty="0" smtClean="0"/>
            </a:br>
            <a:r>
              <a:rPr lang="en-US" dirty="0" smtClean="0"/>
              <a:t>	return -1;</a:t>
            </a:r>
            <a:br>
              <a:rPr lang="en-US" dirty="0" smtClean="0"/>
            </a:br>
            <a:r>
              <a:rPr lang="en-US" dirty="0" smtClean="0"/>
              <a:t>}</a:t>
            </a:r>
            <a:endParaRPr lang="en-US" dirty="0"/>
          </a:p>
        </p:txBody>
      </p:sp>
    </p:spTree>
    <p:extLst>
      <p:ext uri="{BB962C8B-B14F-4D97-AF65-F5344CB8AC3E}">
        <p14:creationId xmlns:p14="http://schemas.microsoft.com/office/powerpoint/2010/main" val="115444662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7583487" cy="759300"/>
          </a:xfrm>
        </p:spPr>
        <p:txBody>
          <a:bodyPr/>
          <a:lstStyle/>
          <a:p>
            <a:r>
              <a:rPr lang="en-US" dirty="0" smtClean="0"/>
              <a:t>SUMMARY	</a:t>
            </a:r>
            <a:endParaRPr lang="en-US" dirty="0"/>
          </a:p>
        </p:txBody>
      </p:sp>
      <p:sp>
        <p:nvSpPr>
          <p:cNvPr id="3" name="Content Placeholder 2"/>
          <p:cNvSpPr>
            <a:spLocks noGrp="1"/>
          </p:cNvSpPr>
          <p:nvPr>
            <p:ph sz="quarter" idx="1"/>
          </p:nvPr>
        </p:nvSpPr>
        <p:spPr>
          <a:xfrm>
            <a:off x="388763" y="1425388"/>
            <a:ext cx="8410212" cy="5040634"/>
          </a:xfrm>
        </p:spPr>
        <p:txBody>
          <a:bodyPr/>
          <a:lstStyle/>
          <a:p>
            <a:r>
              <a:rPr lang="en-US" dirty="0" smtClean="0"/>
              <a:t>Just coding an algorithm or solution is not good enough</a:t>
            </a:r>
          </a:p>
          <a:p>
            <a:r>
              <a:rPr lang="en-US" dirty="0" smtClean="0"/>
              <a:t>We want to be as efficient as possible.  Remember the Selection sort and how long it would take to do that?  Versus the Quick sort???</a:t>
            </a:r>
          </a:p>
          <a:p>
            <a:r>
              <a:rPr lang="en-US" dirty="0" smtClean="0"/>
              <a:t>Later in the semester we’ll do more calculations on algorithms and discuss why some are more efficient and faster than others</a:t>
            </a:r>
            <a:endParaRPr lang="en-US" dirty="0"/>
          </a:p>
        </p:txBody>
      </p:sp>
    </p:spTree>
    <p:extLst>
      <p:ext uri="{BB962C8B-B14F-4D97-AF65-F5344CB8AC3E}">
        <p14:creationId xmlns:p14="http://schemas.microsoft.com/office/powerpoint/2010/main" val="257693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92385"/>
          </a:xfrm>
        </p:spPr>
        <p:txBody>
          <a:bodyPr/>
          <a:lstStyle/>
          <a:p>
            <a:r>
              <a:rPr lang="en-US" dirty="0" smtClean="0"/>
              <a:t>The SELECTION Sort</a:t>
            </a:r>
            <a:endParaRPr lang="en-US" dirty="0"/>
          </a:p>
        </p:txBody>
      </p:sp>
      <p:sp>
        <p:nvSpPr>
          <p:cNvPr id="3" name="Content Placeholder 2"/>
          <p:cNvSpPr>
            <a:spLocks noGrp="1"/>
          </p:cNvSpPr>
          <p:nvPr>
            <p:ph sz="quarter" idx="1"/>
          </p:nvPr>
        </p:nvSpPr>
        <p:spPr>
          <a:xfrm>
            <a:off x="302955" y="1106834"/>
            <a:ext cx="8296308" cy="5367118"/>
          </a:xfrm>
        </p:spPr>
        <p:txBody>
          <a:bodyPr>
            <a:normAutofit fontScale="92500" lnSpcReduction="20000"/>
          </a:bodyPr>
          <a:lstStyle/>
          <a:p>
            <a:r>
              <a:rPr lang="en-US" dirty="0" smtClean="0"/>
              <a:t>There are many algorithms that can be selected to sort an array into ascending order</a:t>
            </a:r>
          </a:p>
          <a:p>
            <a:r>
              <a:rPr lang="en-US" dirty="0" smtClean="0"/>
              <a:t>In this example we’ll look at the basic “selection sort”.  It’s one of the simplest and one you’re probably already familiar with.  Let’s review:</a:t>
            </a:r>
            <a:br>
              <a:rPr lang="en-US" dirty="0" smtClean="0"/>
            </a:br>
            <a:r>
              <a:rPr lang="en-US" dirty="0" smtClean="0"/>
              <a:t/>
            </a:r>
            <a:br>
              <a:rPr lang="en-US" dirty="0" smtClean="0"/>
            </a:br>
            <a:r>
              <a:rPr lang="en-US" dirty="0" smtClean="0"/>
              <a:t>void </a:t>
            </a:r>
            <a:r>
              <a:rPr lang="en-US" dirty="0" err="1" smtClean="0"/>
              <a:t>SortIntegerArray</a:t>
            </a:r>
            <a:r>
              <a:rPr lang="en-US" dirty="0" smtClean="0"/>
              <a:t> ( </a:t>
            </a:r>
            <a:r>
              <a:rPr lang="en-US" dirty="0" err="1" smtClean="0"/>
              <a:t>int</a:t>
            </a:r>
            <a:r>
              <a:rPr lang="en-US" dirty="0" smtClean="0"/>
              <a:t> array[ ], </a:t>
            </a:r>
            <a:r>
              <a:rPr lang="en-US" dirty="0" err="1" smtClean="0"/>
              <a:t>int</a:t>
            </a:r>
            <a:r>
              <a:rPr lang="en-US" dirty="0" smtClean="0"/>
              <a:t> </a:t>
            </a:r>
            <a:r>
              <a:rPr lang="en-US" dirty="0" err="1" smtClean="0"/>
              <a:t>n</a:t>
            </a:r>
            <a:r>
              <a:rPr lang="en-US" dirty="0" smtClean="0"/>
              <a:t>)</a:t>
            </a:r>
            <a:br>
              <a:rPr lang="en-US" dirty="0" smtClean="0"/>
            </a:br>
            <a:r>
              <a:rPr lang="en-US" dirty="0" smtClean="0"/>
              <a:t>{</a:t>
            </a:r>
            <a:br>
              <a:rPr lang="en-US" dirty="0" smtClean="0"/>
            </a:br>
            <a:r>
              <a:rPr lang="en-US" dirty="0" smtClean="0"/>
              <a:t>	</a:t>
            </a:r>
            <a:r>
              <a:rPr lang="en-US" dirty="0" err="1" smtClean="0"/>
              <a:t>int</a:t>
            </a:r>
            <a:r>
              <a:rPr lang="en-US" dirty="0" smtClean="0"/>
              <a:t> </a:t>
            </a:r>
            <a:r>
              <a:rPr lang="en-US" dirty="0" err="1" smtClean="0"/>
              <a:t>lh</a:t>
            </a:r>
            <a:r>
              <a:rPr lang="en-US" dirty="0" smtClean="0"/>
              <a:t>, </a:t>
            </a:r>
            <a:r>
              <a:rPr lang="en-US" dirty="0" err="1" smtClean="0"/>
              <a:t>rh</a:t>
            </a:r>
            <a:r>
              <a:rPr lang="en-US" dirty="0" smtClean="0"/>
              <a:t>, </a:t>
            </a:r>
            <a:r>
              <a:rPr lang="en-US" dirty="0" err="1" smtClean="0"/>
              <a:t>i</a:t>
            </a:r>
            <a:r>
              <a:rPr lang="en-US" dirty="0" smtClean="0"/>
              <a:t>, temp;</a:t>
            </a:r>
            <a:br>
              <a:rPr lang="en-US" dirty="0" smtClean="0"/>
            </a:br>
            <a:r>
              <a:rPr lang="en-US" dirty="0" smtClean="0"/>
              <a:t>	for (</a:t>
            </a:r>
            <a:r>
              <a:rPr lang="en-US" dirty="0" err="1" smtClean="0"/>
              <a:t>lh</a:t>
            </a:r>
            <a:r>
              <a:rPr lang="en-US" dirty="0" smtClean="0"/>
              <a:t> = 0; </a:t>
            </a:r>
            <a:r>
              <a:rPr lang="en-US" dirty="0" err="1" smtClean="0"/>
              <a:t>lh</a:t>
            </a:r>
            <a:r>
              <a:rPr lang="en-US" dirty="0" smtClean="0"/>
              <a:t> &lt; </a:t>
            </a:r>
            <a:r>
              <a:rPr lang="en-US" dirty="0" err="1" smtClean="0"/>
              <a:t>n</a:t>
            </a:r>
            <a:r>
              <a:rPr lang="en-US" dirty="0" smtClean="0"/>
              <a:t>; </a:t>
            </a:r>
            <a:r>
              <a:rPr lang="en-US" dirty="0" err="1" smtClean="0"/>
              <a:t>lh</a:t>
            </a:r>
            <a:r>
              <a:rPr lang="en-US" dirty="0" smtClean="0"/>
              <a:t>++)  {</a:t>
            </a:r>
            <a:br>
              <a:rPr lang="en-US" dirty="0" smtClean="0"/>
            </a:br>
            <a:r>
              <a:rPr lang="en-US" dirty="0" smtClean="0"/>
              <a:t>		</a:t>
            </a:r>
            <a:r>
              <a:rPr lang="en-US" dirty="0" err="1" smtClean="0"/>
              <a:t>rh</a:t>
            </a:r>
            <a:r>
              <a:rPr lang="en-US" dirty="0" smtClean="0"/>
              <a:t>=</a:t>
            </a:r>
            <a:r>
              <a:rPr lang="en-US" dirty="0" err="1" smtClean="0"/>
              <a:t>lh</a:t>
            </a:r>
            <a:r>
              <a:rPr lang="en-US" dirty="0" smtClean="0"/>
              <a:t>;</a:t>
            </a:r>
            <a:br>
              <a:rPr lang="en-US" dirty="0" smtClean="0"/>
            </a:br>
            <a:r>
              <a:rPr lang="en-US" dirty="0" smtClean="0"/>
              <a:t>		for (</a:t>
            </a:r>
            <a:r>
              <a:rPr lang="en-US" dirty="0" err="1" smtClean="0"/>
              <a:t>i</a:t>
            </a:r>
            <a:r>
              <a:rPr lang="en-US" dirty="0" smtClean="0"/>
              <a:t> = </a:t>
            </a:r>
            <a:r>
              <a:rPr lang="en-US" dirty="0" err="1" smtClean="0"/>
              <a:t>lh</a:t>
            </a:r>
            <a:r>
              <a:rPr lang="en-US" dirty="0" smtClean="0"/>
              <a:t>; </a:t>
            </a:r>
            <a:r>
              <a:rPr lang="en-US" dirty="0" err="1" smtClean="0"/>
              <a:t>i</a:t>
            </a:r>
            <a:r>
              <a:rPr lang="en-US" dirty="0" smtClean="0"/>
              <a:t> &lt; </a:t>
            </a:r>
            <a:r>
              <a:rPr lang="en-US" dirty="0" err="1" smtClean="0"/>
              <a:t>n</a:t>
            </a:r>
            <a:r>
              <a:rPr lang="en-US" dirty="0" smtClean="0"/>
              <a:t>; </a:t>
            </a:r>
            <a:r>
              <a:rPr lang="en-US" dirty="0" err="1" smtClean="0"/>
              <a:t>i</a:t>
            </a:r>
            <a:r>
              <a:rPr lang="en-US" dirty="0" smtClean="0"/>
              <a:t>++)  {</a:t>
            </a:r>
            <a:br>
              <a:rPr lang="en-US" dirty="0" smtClean="0"/>
            </a:br>
            <a:r>
              <a:rPr lang="en-US" dirty="0" smtClean="0"/>
              <a:t>			if (</a:t>
            </a:r>
            <a:r>
              <a:rPr lang="en-US" dirty="0" err="1" smtClean="0"/>
              <a:t>array[i</a:t>
            </a:r>
            <a:r>
              <a:rPr lang="en-US" dirty="0" smtClean="0"/>
              <a:t>] &lt; </a:t>
            </a:r>
            <a:r>
              <a:rPr lang="en-US" dirty="0" err="1" smtClean="0"/>
              <a:t>array[rh</a:t>
            </a:r>
            <a:r>
              <a:rPr lang="en-US" dirty="0" smtClean="0"/>
              <a:t>]) </a:t>
            </a:r>
            <a:r>
              <a:rPr lang="en-US" dirty="0" err="1" smtClean="0"/>
              <a:t>rh</a:t>
            </a:r>
            <a:r>
              <a:rPr lang="en-US" dirty="0" smtClean="0"/>
              <a:t>=</a:t>
            </a:r>
            <a:r>
              <a:rPr lang="en-US" dirty="0" err="1" smtClean="0"/>
              <a:t>i</a:t>
            </a:r>
            <a:r>
              <a:rPr lang="en-US" dirty="0" smtClean="0"/>
              <a:t>;</a:t>
            </a:r>
            <a:br>
              <a:rPr lang="en-US" dirty="0" smtClean="0"/>
            </a:br>
            <a:r>
              <a:rPr lang="en-US" dirty="0" smtClean="0"/>
              <a:t>		}</a:t>
            </a:r>
            <a:br>
              <a:rPr lang="en-US" dirty="0" smtClean="0"/>
            </a:br>
            <a:r>
              <a:rPr lang="en-US" dirty="0" smtClean="0"/>
              <a:t>		temp = </a:t>
            </a:r>
            <a:r>
              <a:rPr lang="en-US" dirty="0" err="1" smtClean="0"/>
              <a:t>array[lh</a:t>
            </a:r>
            <a:r>
              <a:rPr lang="en-US" dirty="0" smtClean="0"/>
              <a:t>];</a:t>
            </a:r>
            <a:br>
              <a:rPr lang="en-US" dirty="0" smtClean="0"/>
            </a:br>
            <a:r>
              <a:rPr lang="en-US" dirty="0" smtClean="0"/>
              <a:t>		</a:t>
            </a:r>
            <a:r>
              <a:rPr lang="en-US" dirty="0" err="1" smtClean="0"/>
              <a:t>array[lh</a:t>
            </a:r>
            <a:r>
              <a:rPr lang="en-US" dirty="0" smtClean="0"/>
              <a:t>] = array [</a:t>
            </a:r>
            <a:r>
              <a:rPr lang="en-US" dirty="0" err="1" smtClean="0"/>
              <a:t>rh</a:t>
            </a:r>
            <a:r>
              <a:rPr lang="en-US" dirty="0" smtClean="0"/>
              <a:t>];</a:t>
            </a:r>
            <a:br>
              <a:rPr lang="en-US" dirty="0" smtClean="0"/>
            </a:br>
            <a:r>
              <a:rPr lang="en-US" dirty="0" smtClean="0"/>
              <a:t>		</a:t>
            </a:r>
            <a:r>
              <a:rPr lang="en-US" dirty="0" err="1" smtClean="0"/>
              <a:t>array[rh</a:t>
            </a:r>
            <a:r>
              <a:rPr lang="en-US" dirty="0" smtClean="0"/>
              <a:t>] = temp;</a:t>
            </a:r>
            <a:br>
              <a:rPr lang="en-US" dirty="0" smtClean="0"/>
            </a:br>
            <a:r>
              <a:rPr lang="en-US" dirty="0" smtClean="0"/>
              <a:t>	}</a:t>
            </a:r>
          </a:p>
          <a:p>
            <a:pPr>
              <a:buNone/>
            </a:pPr>
            <a:r>
              <a:rPr lang="en-US" dirty="0" smtClean="0"/>
              <a:t>	}</a:t>
            </a:r>
          </a:p>
        </p:txBody>
      </p:sp>
    </p:spTree>
    <p:extLst>
      <p:ext uri="{BB962C8B-B14F-4D97-AF65-F5344CB8AC3E}">
        <p14:creationId xmlns:p14="http://schemas.microsoft.com/office/powerpoint/2010/main" val="23730311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92385"/>
          </a:xfrm>
        </p:spPr>
        <p:txBody>
          <a:bodyPr/>
          <a:lstStyle/>
          <a:p>
            <a:r>
              <a:rPr lang="en-US" dirty="0" smtClean="0"/>
              <a:t>The SELECTION Sort</a:t>
            </a:r>
            <a:endParaRPr lang="en-US" dirty="0"/>
          </a:p>
        </p:txBody>
      </p:sp>
      <p:pic>
        <p:nvPicPr>
          <p:cNvPr id="5" name="Content Placeholder 4" descr="Selection-Sort-Animation.gif"/>
          <p:cNvPicPr>
            <a:picLocks noGrp="1" noChangeAspect="1"/>
          </p:cNvPicPr>
          <p:nvPr>
            <p:ph sz="quarter" idx="1"/>
          </p:nvPr>
        </p:nvPicPr>
        <p:blipFill>
          <a:blip r:embed="rId2"/>
          <a:srcRect l="-234232" r="-234232"/>
          <a:stretch>
            <a:fillRect/>
          </a:stretch>
        </p:blipFill>
        <p:spPr/>
      </p:pic>
    </p:spTree>
    <p:extLst>
      <p:ext uri="{BB962C8B-B14F-4D97-AF65-F5344CB8AC3E}">
        <p14:creationId xmlns:p14="http://schemas.microsoft.com/office/powerpoint/2010/main" val="348975426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84051"/>
          </a:xfrm>
        </p:spPr>
        <p:txBody>
          <a:bodyPr/>
          <a:lstStyle/>
          <a:p>
            <a:r>
              <a:rPr lang="en-US" dirty="0" smtClean="0"/>
              <a:t>Selection Sort Analysis</a:t>
            </a:r>
            <a:endParaRPr lang="en-US" dirty="0"/>
          </a:p>
        </p:txBody>
      </p:sp>
      <p:sp>
        <p:nvSpPr>
          <p:cNvPr id="3" name="Content Placeholder 2"/>
          <p:cNvSpPr>
            <a:spLocks noGrp="1"/>
          </p:cNvSpPr>
          <p:nvPr>
            <p:ph sz="quarter" idx="1"/>
          </p:nvPr>
        </p:nvSpPr>
        <p:spPr>
          <a:xfrm>
            <a:off x="279651" y="784051"/>
            <a:ext cx="8249699" cy="1369643"/>
          </a:xfrm>
        </p:spPr>
        <p:txBody>
          <a:bodyPr>
            <a:noAutofit/>
          </a:bodyPr>
          <a:lstStyle/>
          <a:p>
            <a:r>
              <a:rPr lang="en-US" dirty="0" smtClean="0"/>
              <a:t>How efficient is the selection sort algorithm?  One test revealed the results of the selection sort running times.  What does this show???</a:t>
            </a:r>
          </a:p>
          <a:p>
            <a:pPr>
              <a:buNone/>
            </a:pPr>
            <a:r>
              <a:rPr lang="en-US" dirty="0" smtClean="0"/>
              <a:t/>
            </a:r>
            <a:br>
              <a:rPr lang="en-US" dirty="0" smtClean="0"/>
            </a:br>
            <a:endParaRPr lang="en-US" dirty="0"/>
          </a:p>
        </p:txBody>
      </p:sp>
      <p:graphicFrame>
        <p:nvGraphicFramePr>
          <p:cNvPr id="4" name="Table 3"/>
          <p:cNvGraphicFramePr>
            <a:graphicFrameLocks noGrp="1"/>
          </p:cNvGraphicFramePr>
          <p:nvPr/>
        </p:nvGraphicFramePr>
        <p:xfrm>
          <a:off x="4900727" y="1725717"/>
          <a:ext cx="3133417" cy="4500879"/>
        </p:xfrm>
        <a:graphic>
          <a:graphicData uri="http://schemas.openxmlformats.org/drawingml/2006/table">
            <a:tbl>
              <a:tblPr firstRow="1" bandRow="1">
                <a:tableStyleId>{5C22544A-7EE6-4342-B048-85BDC9FD1C3A}</a:tableStyleId>
              </a:tblPr>
              <a:tblGrid>
                <a:gridCol w="1518027"/>
                <a:gridCol w="1615390"/>
              </a:tblGrid>
              <a:tr h="370840">
                <a:tc>
                  <a:txBody>
                    <a:bodyPr/>
                    <a:lstStyle/>
                    <a:p>
                      <a:pPr algn="r"/>
                      <a:r>
                        <a:rPr lang="en-US" dirty="0" smtClean="0"/>
                        <a:t>N </a:t>
                      </a:r>
                    </a:p>
                    <a:p>
                      <a:pPr algn="r"/>
                      <a:r>
                        <a:rPr lang="en-US" sz="1400" dirty="0" smtClean="0"/>
                        <a:t>(number of</a:t>
                      </a:r>
                      <a:r>
                        <a:rPr lang="en-US" sz="1400" baseline="0" dirty="0" smtClean="0"/>
                        <a:t> </a:t>
                      </a:r>
                      <a:r>
                        <a:rPr lang="en-US" sz="1400" dirty="0" smtClean="0"/>
                        <a:t>elements)</a:t>
                      </a:r>
                      <a:endParaRPr lang="en-US" sz="1400" dirty="0"/>
                    </a:p>
                  </a:txBody>
                  <a:tcPr/>
                </a:tc>
                <a:tc>
                  <a:txBody>
                    <a:bodyPr/>
                    <a:lstStyle/>
                    <a:p>
                      <a:pPr algn="r"/>
                      <a:r>
                        <a:rPr lang="en-US" dirty="0" smtClean="0"/>
                        <a:t>Running</a:t>
                      </a:r>
                      <a:r>
                        <a:rPr lang="en-US" baseline="0" dirty="0" smtClean="0"/>
                        <a:t> Time</a:t>
                      </a:r>
                      <a:endParaRPr lang="en-US" dirty="0"/>
                    </a:p>
                  </a:txBody>
                  <a:tcPr/>
                </a:tc>
              </a:tr>
              <a:tr h="370840">
                <a:tc>
                  <a:txBody>
                    <a:bodyPr/>
                    <a:lstStyle/>
                    <a:p>
                      <a:pPr algn="r"/>
                      <a:r>
                        <a:rPr lang="en-US" dirty="0" smtClean="0"/>
                        <a:t>10</a:t>
                      </a:r>
                      <a:endParaRPr lang="en-US" dirty="0"/>
                    </a:p>
                  </a:txBody>
                  <a:tcPr/>
                </a:tc>
                <a:tc>
                  <a:txBody>
                    <a:bodyPr/>
                    <a:lstStyle/>
                    <a:p>
                      <a:pPr algn="r"/>
                      <a:r>
                        <a:rPr lang="en-US" dirty="0" smtClean="0"/>
                        <a:t>0.12 </a:t>
                      </a:r>
                      <a:r>
                        <a:rPr lang="en-US" dirty="0" err="1" smtClean="0"/>
                        <a:t>msec</a:t>
                      </a:r>
                      <a:endParaRPr lang="en-US" dirty="0" smtClean="0"/>
                    </a:p>
                  </a:txBody>
                  <a:tcPr/>
                </a:tc>
              </a:tr>
              <a:tr h="370840">
                <a:tc>
                  <a:txBody>
                    <a:bodyPr/>
                    <a:lstStyle/>
                    <a:p>
                      <a:pPr algn="r"/>
                      <a:r>
                        <a:rPr lang="en-US" dirty="0" smtClean="0"/>
                        <a:t>20</a:t>
                      </a:r>
                      <a:endParaRPr lang="en-US" dirty="0"/>
                    </a:p>
                  </a:txBody>
                  <a:tcPr/>
                </a:tc>
                <a:tc>
                  <a:txBody>
                    <a:bodyPr/>
                    <a:lstStyle/>
                    <a:p>
                      <a:pPr algn="r"/>
                      <a:r>
                        <a:rPr lang="en-US" dirty="0" smtClean="0"/>
                        <a:t>0.39</a:t>
                      </a:r>
                      <a:r>
                        <a:rPr lang="en-US" baseline="0" dirty="0" smtClean="0"/>
                        <a:t> </a:t>
                      </a:r>
                      <a:r>
                        <a:rPr lang="en-US" baseline="0" dirty="0" err="1" smtClean="0"/>
                        <a:t>msec</a:t>
                      </a:r>
                      <a:endParaRPr lang="en-US" dirty="0"/>
                    </a:p>
                  </a:txBody>
                  <a:tcPr/>
                </a:tc>
              </a:tr>
              <a:tr h="370840">
                <a:tc>
                  <a:txBody>
                    <a:bodyPr/>
                    <a:lstStyle/>
                    <a:p>
                      <a:pPr algn="r"/>
                      <a:r>
                        <a:rPr lang="en-US" dirty="0" smtClean="0"/>
                        <a:t>40</a:t>
                      </a:r>
                      <a:endParaRPr lang="en-US" dirty="0"/>
                    </a:p>
                  </a:txBody>
                  <a:tcPr/>
                </a:tc>
                <a:tc>
                  <a:txBody>
                    <a:bodyPr/>
                    <a:lstStyle/>
                    <a:p>
                      <a:pPr algn="r"/>
                      <a:r>
                        <a:rPr lang="en-US" dirty="0" smtClean="0"/>
                        <a:t>1.46 </a:t>
                      </a:r>
                      <a:r>
                        <a:rPr lang="en-US" dirty="0" err="1" smtClean="0"/>
                        <a:t>msec</a:t>
                      </a:r>
                      <a:endParaRPr lang="en-US" dirty="0"/>
                    </a:p>
                  </a:txBody>
                  <a:tcPr/>
                </a:tc>
              </a:tr>
              <a:tr h="370840">
                <a:tc>
                  <a:txBody>
                    <a:bodyPr/>
                    <a:lstStyle/>
                    <a:p>
                      <a:pPr algn="r"/>
                      <a:r>
                        <a:rPr lang="en-US" dirty="0" smtClean="0"/>
                        <a:t>100</a:t>
                      </a:r>
                      <a:endParaRPr lang="en-US" dirty="0"/>
                    </a:p>
                  </a:txBody>
                  <a:tcPr/>
                </a:tc>
                <a:tc>
                  <a:txBody>
                    <a:bodyPr/>
                    <a:lstStyle/>
                    <a:p>
                      <a:pPr algn="r"/>
                      <a:r>
                        <a:rPr lang="en-US" dirty="0" smtClean="0"/>
                        <a:t>8.72 </a:t>
                      </a:r>
                      <a:r>
                        <a:rPr lang="en-US" dirty="0" err="1" smtClean="0"/>
                        <a:t>msec</a:t>
                      </a:r>
                      <a:endParaRPr lang="en-US" dirty="0"/>
                    </a:p>
                  </a:txBody>
                  <a:tcPr/>
                </a:tc>
              </a:tr>
              <a:tr h="370840">
                <a:tc>
                  <a:txBody>
                    <a:bodyPr/>
                    <a:lstStyle/>
                    <a:p>
                      <a:pPr algn="r"/>
                      <a:r>
                        <a:rPr lang="en-US" dirty="0" smtClean="0"/>
                        <a:t>200</a:t>
                      </a:r>
                      <a:endParaRPr lang="en-US" dirty="0"/>
                    </a:p>
                  </a:txBody>
                  <a:tcPr/>
                </a:tc>
                <a:tc>
                  <a:txBody>
                    <a:bodyPr/>
                    <a:lstStyle/>
                    <a:p>
                      <a:pPr algn="r"/>
                      <a:r>
                        <a:rPr lang="en-US" dirty="0" smtClean="0"/>
                        <a:t>33.33 </a:t>
                      </a:r>
                      <a:r>
                        <a:rPr lang="en-US" dirty="0" err="1" smtClean="0"/>
                        <a:t>msec</a:t>
                      </a:r>
                      <a:endParaRPr lang="en-US" dirty="0"/>
                    </a:p>
                  </a:txBody>
                  <a:tcPr/>
                </a:tc>
              </a:tr>
              <a:tr h="370840">
                <a:tc>
                  <a:txBody>
                    <a:bodyPr/>
                    <a:lstStyle/>
                    <a:p>
                      <a:pPr algn="r"/>
                      <a:r>
                        <a:rPr lang="en-US" dirty="0" smtClean="0"/>
                        <a:t>400</a:t>
                      </a:r>
                      <a:endParaRPr lang="en-US" dirty="0"/>
                    </a:p>
                  </a:txBody>
                  <a:tcPr/>
                </a:tc>
                <a:tc>
                  <a:txBody>
                    <a:bodyPr/>
                    <a:lstStyle/>
                    <a:p>
                      <a:pPr algn="r"/>
                      <a:r>
                        <a:rPr lang="en-US" dirty="0" smtClean="0"/>
                        <a:t>135.42 </a:t>
                      </a:r>
                      <a:r>
                        <a:rPr lang="en-US" dirty="0" err="1" smtClean="0"/>
                        <a:t>msec</a:t>
                      </a:r>
                      <a:endParaRPr lang="en-US" dirty="0"/>
                    </a:p>
                  </a:txBody>
                  <a:tcPr/>
                </a:tc>
              </a:tr>
              <a:tr h="370840">
                <a:tc>
                  <a:txBody>
                    <a:bodyPr/>
                    <a:lstStyle/>
                    <a:p>
                      <a:pPr algn="r"/>
                      <a:r>
                        <a:rPr lang="en-US" dirty="0" smtClean="0"/>
                        <a:t>1000</a:t>
                      </a:r>
                      <a:endParaRPr lang="en-US" dirty="0"/>
                    </a:p>
                  </a:txBody>
                  <a:tcPr/>
                </a:tc>
                <a:tc>
                  <a:txBody>
                    <a:bodyPr/>
                    <a:lstStyle/>
                    <a:p>
                      <a:pPr algn="r"/>
                      <a:r>
                        <a:rPr lang="en-US" dirty="0" smtClean="0"/>
                        <a:t>841.67 </a:t>
                      </a:r>
                      <a:r>
                        <a:rPr lang="en-US" dirty="0" err="1" smtClean="0"/>
                        <a:t>msec</a:t>
                      </a:r>
                      <a:endParaRPr lang="en-US" dirty="0"/>
                    </a:p>
                  </a:txBody>
                  <a:tcPr/>
                </a:tc>
              </a:tr>
              <a:tr h="370840">
                <a:tc>
                  <a:txBody>
                    <a:bodyPr/>
                    <a:lstStyle/>
                    <a:p>
                      <a:pPr algn="r"/>
                      <a:r>
                        <a:rPr lang="en-US" dirty="0" smtClean="0"/>
                        <a:t>2000</a:t>
                      </a:r>
                      <a:endParaRPr lang="en-US" dirty="0"/>
                    </a:p>
                  </a:txBody>
                  <a:tcPr/>
                </a:tc>
                <a:tc>
                  <a:txBody>
                    <a:bodyPr/>
                    <a:lstStyle/>
                    <a:p>
                      <a:pPr algn="r"/>
                      <a:r>
                        <a:rPr lang="en-US" dirty="0" smtClean="0"/>
                        <a:t>3.35 sec     </a:t>
                      </a:r>
                      <a:endParaRPr lang="en-US" dirty="0"/>
                    </a:p>
                  </a:txBody>
                  <a:tcPr/>
                </a:tc>
              </a:tr>
              <a:tr h="370840">
                <a:tc>
                  <a:txBody>
                    <a:bodyPr/>
                    <a:lstStyle/>
                    <a:p>
                      <a:pPr algn="r"/>
                      <a:r>
                        <a:rPr lang="en-US" dirty="0" smtClean="0"/>
                        <a:t>4000</a:t>
                      </a:r>
                      <a:endParaRPr lang="en-US" dirty="0"/>
                    </a:p>
                  </a:txBody>
                  <a:tcPr/>
                </a:tc>
                <a:tc>
                  <a:txBody>
                    <a:bodyPr/>
                    <a:lstStyle/>
                    <a:p>
                      <a:pPr algn="r"/>
                      <a:r>
                        <a:rPr lang="en-US" dirty="0" smtClean="0"/>
                        <a:t>13.42 sec</a:t>
                      </a:r>
                      <a:endParaRPr lang="en-US" dirty="0"/>
                    </a:p>
                  </a:txBody>
                  <a:tcPr/>
                </a:tc>
              </a:tr>
              <a:tr h="370840">
                <a:tc>
                  <a:txBody>
                    <a:bodyPr/>
                    <a:lstStyle/>
                    <a:p>
                      <a:pPr algn="r"/>
                      <a:r>
                        <a:rPr lang="en-US" dirty="0" smtClean="0"/>
                        <a:t>10,000</a:t>
                      </a:r>
                      <a:endParaRPr lang="en-US" dirty="0"/>
                    </a:p>
                  </a:txBody>
                  <a:tcPr/>
                </a:tc>
                <a:tc>
                  <a:txBody>
                    <a:bodyPr/>
                    <a:lstStyle/>
                    <a:p>
                      <a:pPr algn="r"/>
                      <a:r>
                        <a:rPr lang="en-US" dirty="0" smtClean="0"/>
                        <a:t>83.90</a:t>
                      </a:r>
                      <a:r>
                        <a:rPr lang="en-US" baseline="0" dirty="0" smtClean="0"/>
                        <a:t> sec</a:t>
                      </a:r>
                      <a:endParaRPr lang="en-US" dirty="0"/>
                    </a:p>
                  </a:txBody>
                  <a:tcPr/>
                </a:tc>
              </a:tr>
            </a:tbl>
          </a:graphicData>
        </a:graphic>
      </p:graphicFrame>
      <p:sp>
        <p:nvSpPr>
          <p:cNvPr id="5" name="Content Placeholder 2"/>
          <p:cNvSpPr txBox="1">
            <a:spLocks/>
          </p:cNvSpPr>
          <p:nvPr/>
        </p:nvSpPr>
        <p:spPr>
          <a:xfrm>
            <a:off x="279650" y="1973074"/>
            <a:ext cx="4621077" cy="4501818"/>
          </a:xfrm>
          <a:prstGeom prst="rect">
            <a:avLst/>
          </a:prstGeom>
        </p:spPr>
        <p:txBody>
          <a:bodyPr vert="horz">
            <a:normAutofit/>
          </a:bodyPr>
          <a:lstStyle/>
          <a:p>
            <a:pPr marL="342900" marR="0" lvl="0" indent="-342900" algn="l" defTabSz="914400" rtl="0" eaLnBrk="1" fontAlgn="auto" latinLnBrk="0" hangingPunct="1">
              <a:lnSpc>
                <a:spcPct val="100000"/>
              </a:lnSpc>
              <a:spcBef>
                <a:spcPts val="600"/>
              </a:spcBef>
              <a:spcAft>
                <a:spcPts val="0"/>
              </a:spcAft>
              <a:buClr>
                <a:schemeClr val="bg1"/>
              </a:buClr>
              <a:buSzPct val="70000"/>
              <a:buFont typeface="Arial"/>
              <a:buChar char="•"/>
              <a:tabLst/>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A </a:t>
            </a:r>
            <a:r>
              <a:rPr lang="en-US" sz="2400" dirty="0" smtClean="0">
                <a:solidFill>
                  <a:schemeClr val="bg1"/>
                </a:solidFill>
              </a:rPr>
              <a:t>quick look and you’ll note that when you double N from 10 to 20 the running time </a:t>
            </a:r>
            <a:r>
              <a:rPr lang="en-US" sz="2400" i="1" dirty="0" smtClean="0">
                <a:solidFill>
                  <a:schemeClr val="bg1"/>
                </a:solidFill>
              </a:rPr>
              <a:t>triples.</a:t>
            </a:r>
          </a:p>
          <a:p>
            <a:pPr marL="342900" marR="0" lvl="0" indent="-342900" algn="l" defTabSz="914400" rtl="0" eaLnBrk="1" fontAlgn="auto" latinLnBrk="0" hangingPunct="1">
              <a:lnSpc>
                <a:spcPct val="100000"/>
              </a:lnSpc>
              <a:spcBef>
                <a:spcPts val="600"/>
              </a:spcBef>
              <a:spcAft>
                <a:spcPts val="0"/>
              </a:spcAft>
              <a:buClr>
                <a:schemeClr val="bg1"/>
              </a:buClr>
              <a:buSzPct val="70000"/>
              <a:buFont typeface="Arial"/>
              <a:buChar char="•"/>
              <a:tabLst/>
              <a:defRPr/>
            </a:pPr>
            <a:r>
              <a:rPr lang="en-US" sz="2400" noProof="0" dirty="0" smtClean="0">
                <a:solidFill>
                  <a:schemeClr val="bg1"/>
                </a:solidFill>
              </a:rPr>
              <a:t>If you attempt to sort 10,000 elements with this algorithm it would take 83.90 seconds</a:t>
            </a:r>
          </a:p>
          <a:p>
            <a:pPr marL="342900" marR="0" lvl="0" indent="-342900" algn="l" defTabSz="914400" rtl="0" eaLnBrk="1" fontAlgn="auto" latinLnBrk="0" hangingPunct="1">
              <a:lnSpc>
                <a:spcPct val="100000"/>
              </a:lnSpc>
              <a:spcBef>
                <a:spcPts val="600"/>
              </a:spcBef>
              <a:spcAft>
                <a:spcPts val="0"/>
              </a:spcAft>
              <a:buClr>
                <a:schemeClr val="bg1"/>
              </a:buClr>
              <a:buSzPct val="70000"/>
              <a:buFont typeface="Arial"/>
              <a:buChar char="•"/>
              <a:tabLst/>
              <a:defRPr/>
            </a:pPr>
            <a:r>
              <a:rPr kumimoji="0" lang="en-US" sz="2400" u="none" strike="noStrike" kern="1200" cap="none" spc="0" normalizeH="0" baseline="0" dirty="0" smtClean="0">
                <a:ln>
                  <a:noFill/>
                </a:ln>
                <a:solidFill>
                  <a:schemeClr val="bg1"/>
                </a:solidFill>
                <a:effectLst/>
                <a:uLnTx/>
                <a:uFillTx/>
                <a:latin typeface="+mn-lt"/>
                <a:ea typeface="+mn-ea"/>
                <a:cs typeface="+mn-cs"/>
              </a:rPr>
              <a:t>Important</a:t>
            </a:r>
            <a:r>
              <a:rPr kumimoji="0" lang="en-US" sz="2400" u="none" strike="noStrike" kern="1200" cap="none" spc="0" normalizeH="0" dirty="0" smtClean="0">
                <a:ln>
                  <a:noFill/>
                </a:ln>
                <a:solidFill>
                  <a:schemeClr val="bg1"/>
                </a:solidFill>
                <a:effectLst/>
                <a:uLnTx/>
                <a:uFillTx/>
                <a:latin typeface="+mn-lt"/>
                <a:ea typeface="+mn-ea"/>
                <a:cs typeface="+mn-cs"/>
              </a:rPr>
              <a:t> note:  The “running time” is machine dependent </a:t>
            </a:r>
            <a:r>
              <a:rPr lang="en-US" sz="2400" dirty="0" smtClean="0">
                <a:solidFill>
                  <a:schemeClr val="bg1"/>
                </a:solidFill>
              </a:rPr>
              <a:t>BUT it’s relative.</a:t>
            </a:r>
            <a:endParaRPr kumimoji="0" lang="en-US" sz="2400" u="none" strike="noStrike" kern="1200" cap="none" spc="0" normalizeH="0" baseline="0" noProof="0" dirty="0" smtClean="0">
              <a:ln>
                <a:noFill/>
              </a:ln>
              <a:solidFill>
                <a:schemeClr val="bg1"/>
              </a:solidFill>
              <a:effectLst/>
              <a:uLnTx/>
              <a:uFillTx/>
            </a:endParaRPr>
          </a:p>
        </p:txBody>
      </p:sp>
    </p:spTree>
    <p:extLst>
      <p:ext uri="{BB962C8B-B14F-4D97-AF65-F5344CB8AC3E}">
        <p14:creationId xmlns:p14="http://schemas.microsoft.com/office/powerpoint/2010/main" val="14091376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84051"/>
          </a:xfrm>
        </p:spPr>
        <p:txBody>
          <a:bodyPr/>
          <a:lstStyle/>
          <a:p>
            <a:r>
              <a:rPr lang="en-US" dirty="0" smtClean="0"/>
              <a:t>Selection Sort Analysis</a:t>
            </a:r>
            <a:endParaRPr lang="en-US" dirty="0"/>
          </a:p>
        </p:txBody>
      </p:sp>
      <p:sp>
        <p:nvSpPr>
          <p:cNvPr id="3" name="Content Placeholder 2"/>
          <p:cNvSpPr>
            <a:spLocks noGrp="1"/>
          </p:cNvSpPr>
          <p:nvPr>
            <p:ph sz="quarter" idx="1"/>
          </p:nvPr>
        </p:nvSpPr>
        <p:spPr>
          <a:xfrm>
            <a:off x="110967" y="784052"/>
            <a:ext cx="8811862" cy="963694"/>
          </a:xfrm>
        </p:spPr>
        <p:txBody>
          <a:bodyPr>
            <a:noAutofit/>
          </a:bodyPr>
          <a:lstStyle/>
          <a:p>
            <a:r>
              <a:rPr lang="en-US" sz="2000" dirty="0" smtClean="0"/>
              <a:t>It is obvious that the selection sort algorithm rapidly gets worse as the array size increases.</a:t>
            </a:r>
            <a:br>
              <a:rPr lang="en-US" sz="2000" dirty="0" smtClean="0"/>
            </a:br>
            <a:r>
              <a:rPr lang="en-US" sz="2000" dirty="0" smtClean="0"/>
              <a:t>As you increase the array size by 10 the time required to sort goes up 100 times.</a:t>
            </a:r>
          </a:p>
          <a:p>
            <a:pPr>
              <a:buNone/>
            </a:pPr>
            <a:r>
              <a:rPr lang="en-US" dirty="0" smtClean="0"/>
              <a:t/>
            </a:r>
            <a:br>
              <a:rPr lang="en-US" dirty="0" smtClean="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4830772"/>
              </p:ext>
            </p:extLst>
          </p:nvPr>
        </p:nvGraphicFramePr>
        <p:xfrm>
          <a:off x="5789412" y="2199131"/>
          <a:ext cx="3133417" cy="4355663"/>
        </p:xfrm>
        <a:graphic>
          <a:graphicData uri="http://schemas.openxmlformats.org/drawingml/2006/table">
            <a:tbl>
              <a:tblPr firstRow="1" bandRow="1">
                <a:tableStyleId>{5C22544A-7EE6-4342-B048-85BDC9FD1C3A}</a:tableStyleId>
              </a:tblPr>
              <a:tblGrid>
                <a:gridCol w="1601366"/>
                <a:gridCol w="1532051"/>
              </a:tblGrid>
              <a:tr h="698063">
                <a:tc>
                  <a:txBody>
                    <a:bodyPr/>
                    <a:lstStyle/>
                    <a:p>
                      <a:pPr algn="ctr"/>
                      <a:r>
                        <a:rPr lang="en-US" dirty="0" smtClean="0"/>
                        <a:t>N </a:t>
                      </a:r>
                      <a:br>
                        <a:rPr lang="en-US" dirty="0" smtClean="0"/>
                      </a:br>
                      <a:r>
                        <a:rPr lang="en-US" sz="1400" dirty="0" smtClean="0"/>
                        <a:t>(# of</a:t>
                      </a:r>
                      <a:r>
                        <a:rPr lang="en-US" sz="1400" baseline="0" dirty="0" smtClean="0"/>
                        <a:t> </a:t>
                      </a:r>
                      <a:r>
                        <a:rPr lang="en-US" sz="1400" dirty="0" smtClean="0"/>
                        <a:t>elements)</a:t>
                      </a:r>
                      <a:endParaRPr lang="en-US" sz="1400" dirty="0"/>
                    </a:p>
                  </a:txBody>
                  <a:tcPr/>
                </a:tc>
                <a:tc>
                  <a:txBody>
                    <a:bodyPr/>
                    <a:lstStyle/>
                    <a:p>
                      <a:pPr algn="ctr"/>
                      <a:r>
                        <a:rPr lang="en-US" dirty="0" smtClean="0"/>
                        <a:t>Running</a:t>
                      </a:r>
                      <a:r>
                        <a:rPr lang="en-US" baseline="0" dirty="0" smtClean="0"/>
                        <a:t> Time</a:t>
                      </a:r>
                      <a:endParaRPr lang="en-US" dirty="0"/>
                    </a:p>
                  </a:txBody>
                  <a:tcPr/>
                </a:tc>
              </a:tr>
              <a:tr h="322183">
                <a:tc>
                  <a:txBody>
                    <a:bodyPr/>
                    <a:lstStyle/>
                    <a:p>
                      <a:pPr algn="r"/>
                      <a:r>
                        <a:rPr lang="en-US" dirty="0" smtClean="0"/>
                        <a:t>10</a:t>
                      </a:r>
                      <a:endParaRPr lang="en-US" dirty="0"/>
                    </a:p>
                  </a:txBody>
                  <a:tcPr/>
                </a:tc>
                <a:tc>
                  <a:txBody>
                    <a:bodyPr/>
                    <a:lstStyle/>
                    <a:p>
                      <a:pPr algn="r"/>
                      <a:r>
                        <a:rPr lang="en-US" dirty="0" smtClean="0"/>
                        <a:t>0.12 </a:t>
                      </a:r>
                      <a:r>
                        <a:rPr lang="en-US" dirty="0" err="1" smtClean="0"/>
                        <a:t>msec</a:t>
                      </a:r>
                      <a:endParaRPr lang="en-US" dirty="0" smtClean="0"/>
                    </a:p>
                  </a:txBody>
                  <a:tcPr/>
                </a:tc>
              </a:tr>
              <a:tr h="322183">
                <a:tc>
                  <a:txBody>
                    <a:bodyPr/>
                    <a:lstStyle/>
                    <a:p>
                      <a:pPr algn="r"/>
                      <a:r>
                        <a:rPr lang="en-US" dirty="0" smtClean="0"/>
                        <a:t>20</a:t>
                      </a:r>
                      <a:endParaRPr lang="en-US" dirty="0"/>
                    </a:p>
                  </a:txBody>
                  <a:tcPr/>
                </a:tc>
                <a:tc>
                  <a:txBody>
                    <a:bodyPr/>
                    <a:lstStyle/>
                    <a:p>
                      <a:pPr algn="r"/>
                      <a:r>
                        <a:rPr lang="en-US" dirty="0" smtClean="0"/>
                        <a:t>0.39</a:t>
                      </a:r>
                      <a:r>
                        <a:rPr lang="en-US" baseline="0" dirty="0" smtClean="0"/>
                        <a:t> </a:t>
                      </a:r>
                      <a:r>
                        <a:rPr lang="en-US" baseline="0" dirty="0" err="1" smtClean="0"/>
                        <a:t>msec</a:t>
                      </a:r>
                      <a:endParaRPr lang="en-US" dirty="0"/>
                    </a:p>
                  </a:txBody>
                  <a:tcPr/>
                </a:tc>
              </a:tr>
              <a:tr h="322183">
                <a:tc>
                  <a:txBody>
                    <a:bodyPr/>
                    <a:lstStyle/>
                    <a:p>
                      <a:pPr algn="r"/>
                      <a:r>
                        <a:rPr lang="en-US" dirty="0" smtClean="0"/>
                        <a:t>40</a:t>
                      </a:r>
                      <a:endParaRPr lang="en-US" dirty="0"/>
                    </a:p>
                  </a:txBody>
                  <a:tcPr/>
                </a:tc>
                <a:tc>
                  <a:txBody>
                    <a:bodyPr/>
                    <a:lstStyle/>
                    <a:p>
                      <a:pPr algn="r"/>
                      <a:r>
                        <a:rPr lang="en-US" dirty="0" smtClean="0"/>
                        <a:t>1.46 </a:t>
                      </a:r>
                      <a:r>
                        <a:rPr lang="en-US" dirty="0" err="1" smtClean="0"/>
                        <a:t>msec</a:t>
                      </a:r>
                      <a:endParaRPr lang="en-US" dirty="0"/>
                    </a:p>
                  </a:txBody>
                  <a:tcPr/>
                </a:tc>
              </a:tr>
              <a:tr h="322183">
                <a:tc>
                  <a:txBody>
                    <a:bodyPr/>
                    <a:lstStyle/>
                    <a:p>
                      <a:pPr algn="r"/>
                      <a:r>
                        <a:rPr lang="en-US" dirty="0" smtClean="0"/>
                        <a:t>100</a:t>
                      </a:r>
                      <a:endParaRPr lang="en-US" dirty="0"/>
                    </a:p>
                  </a:txBody>
                  <a:tcPr/>
                </a:tc>
                <a:tc>
                  <a:txBody>
                    <a:bodyPr/>
                    <a:lstStyle/>
                    <a:p>
                      <a:pPr algn="r"/>
                      <a:r>
                        <a:rPr lang="en-US" dirty="0" smtClean="0"/>
                        <a:t>8.72 </a:t>
                      </a:r>
                      <a:r>
                        <a:rPr lang="en-US" dirty="0" err="1" smtClean="0"/>
                        <a:t>msec</a:t>
                      </a:r>
                      <a:endParaRPr lang="en-US" dirty="0"/>
                    </a:p>
                  </a:txBody>
                  <a:tcPr/>
                </a:tc>
              </a:tr>
              <a:tr h="322183">
                <a:tc>
                  <a:txBody>
                    <a:bodyPr/>
                    <a:lstStyle/>
                    <a:p>
                      <a:pPr algn="r"/>
                      <a:r>
                        <a:rPr lang="en-US" dirty="0" smtClean="0"/>
                        <a:t>200</a:t>
                      </a:r>
                      <a:endParaRPr lang="en-US" dirty="0"/>
                    </a:p>
                  </a:txBody>
                  <a:tcPr/>
                </a:tc>
                <a:tc>
                  <a:txBody>
                    <a:bodyPr/>
                    <a:lstStyle/>
                    <a:p>
                      <a:pPr algn="r"/>
                      <a:r>
                        <a:rPr lang="en-US" dirty="0" smtClean="0"/>
                        <a:t>33.33 </a:t>
                      </a:r>
                      <a:r>
                        <a:rPr lang="en-US" dirty="0" err="1" smtClean="0"/>
                        <a:t>msec</a:t>
                      </a:r>
                      <a:endParaRPr lang="en-US" dirty="0"/>
                    </a:p>
                  </a:txBody>
                  <a:tcPr/>
                </a:tc>
              </a:tr>
              <a:tr h="322183">
                <a:tc>
                  <a:txBody>
                    <a:bodyPr/>
                    <a:lstStyle/>
                    <a:p>
                      <a:pPr algn="r"/>
                      <a:r>
                        <a:rPr lang="en-US" dirty="0" smtClean="0"/>
                        <a:t>400</a:t>
                      </a:r>
                      <a:endParaRPr lang="en-US" dirty="0"/>
                    </a:p>
                  </a:txBody>
                  <a:tcPr/>
                </a:tc>
                <a:tc>
                  <a:txBody>
                    <a:bodyPr/>
                    <a:lstStyle/>
                    <a:p>
                      <a:pPr algn="r"/>
                      <a:r>
                        <a:rPr lang="en-US" dirty="0" smtClean="0"/>
                        <a:t>135.42 </a:t>
                      </a:r>
                      <a:r>
                        <a:rPr lang="en-US" dirty="0" err="1" smtClean="0"/>
                        <a:t>msec</a:t>
                      </a:r>
                      <a:endParaRPr lang="en-US" dirty="0"/>
                    </a:p>
                  </a:txBody>
                  <a:tcPr/>
                </a:tc>
              </a:tr>
              <a:tr h="322183">
                <a:tc>
                  <a:txBody>
                    <a:bodyPr/>
                    <a:lstStyle/>
                    <a:p>
                      <a:pPr algn="r"/>
                      <a:r>
                        <a:rPr lang="en-US" dirty="0" smtClean="0"/>
                        <a:t>1000</a:t>
                      </a:r>
                      <a:endParaRPr lang="en-US" dirty="0"/>
                    </a:p>
                  </a:txBody>
                  <a:tcPr/>
                </a:tc>
                <a:tc>
                  <a:txBody>
                    <a:bodyPr/>
                    <a:lstStyle/>
                    <a:p>
                      <a:pPr algn="r"/>
                      <a:r>
                        <a:rPr lang="en-US" dirty="0" smtClean="0"/>
                        <a:t>841.67 </a:t>
                      </a:r>
                      <a:r>
                        <a:rPr lang="en-US" dirty="0" err="1" smtClean="0"/>
                        <a:t>msec</a:t>
                      </a:r>
                      <a:endParaRPr lang="en-US" dirty="0"/>
                    </a:p>
                  </a:txBody>
                  <a:tcPr/>
                </a:tc>
              </a:tr>
              <a:tr h="322183">
                <a:tc>
                  <a:txBody>
                    <a:bodyPr/>
                    <a:lstStyle/>
                    <a:p>
                      <a:pPr algn="r"/>
                      <a:r>
                        <a:rPr lang="en-US" dirty="0" smtClean="0"/>
                        <a:t>2000</a:t>
                      </a:r>
                      <a:endParaRPr lang="en-US" dirty="0"/>
                    </a:p>
                  </a:txBody>
                  <a:tcPr/>
                </a:tc>
                <a:tc>
                  <a:txBody>
                    <a:bodyPr/>
                    <a:lstStyle/>
                    <a:p>
                      <a:pPr algn="r"/>
                      <a:r>
                        <a:rPr lang="en-US" dirty="0" smtClean="0"/>
                        <a:t>3.35 sec     </a:t>
                      </a:r>
                      <a:endParaRPr lang="en-US" dirty="0"/>
                    </a:p>
                  </a:txBody>
                  <a:tcPr/>
                </a:tc>
              </a:tr>
              <a:tr h="322183">
                <a:tc>
                  <a:txBody>
                    <a:bodyPr/>
                    <a:lstStyle/>
                    <a:p>
                      <a:pPr algn="r"/>
                      <a:r>
                        <a:rPr lang="en-US" dirty="0" smtClean="0"/>
                        <a:t>4000</a:t>
                      </a:r>
                      <a:endParaRPr lang="en-US" dirty="0"/>
                    </a:p>
                  </a:txBody>
                  <a:tcPr/>
                </a:tc>
                <a:tc>
                  <a:txBody>
                    <a:bodyPr/>
                    <a:lstStyle/>
                    <a:p>
                      <a:pPr algn="r"/>
                      <a:r>
                        <a:rPr lang="en-US" dirty="0" smtClean="0"/>
                        <a:t>13.42 sec</a:t>
                      </a:r>
                      <a:endParaRPr lang="en-US" dirty="0"/>
                    </a:p>
                  </a:txBody>
                  <a:tcPr/>
                </a:tc>
              </a:tr>
              <a:tr h="322183">
                <a:tc>
                  <a:txBody>
                    <a:bodyPr/>
                    <a:lstStyle/>
                    <a:p>
                      <a:pPr algn="r"/>
                      <a:r>
                        <a:rPr lang="en-US" dirty="0" smtClean="0"/>
                        <a:t>10,000</a:t>
                      </a:r>
                      <a:endParaRPr lang="en-US" dirty="0"/>
                    </a:p>
                  </a:txBody>
                  <a:tcPr/>
                </a:tc>
                <a:tc>
                  <a:txBody>
                    <a:bodyPr/>
                    <a:lstStyle/>
                    <a:p>
                      <a:pPr algn="r"/>
                      <a:r>
                        <a:rPr lang="en-US" dirty="0" smtClean="0"/>
                        <a:t>83.90</a:t>
                      </a:r>
                      <a:r>
                        <a:rPr lang="en-US" baseline="0" dirty="0" smtClean="0"/>
                        <a:t> sec</a:t>
                      </a:r>
                      <a:endParaRPr lang="en-US" dirty="0"/>
                    </a:p>
                  </a:txBody>
                  <a:tcPr/>
                </a:tc>
              </a:tr>
            </a:tbl>
          </a:graphicData>
        </a:graphic>
      </p:graphicFrame>
      <p:sp>
        <p:nvSpPr>
          <p:cNvPr id="5" name="Content Placeholder 2"/>
          <p:cNvSpPr txBox="1">
            <a:spLocks/>
          </p:cNvSpPr>
          <p:nvPr/>
        </p:nvSpPr>
        <p:spPr>
          <a:xfrm>
            <a:off x="197274" y="2058941"/>
            <a:ext cx="5437389" cy="4799059"/>
          </a:xfrm>
          <a:prstGeom prst="rect">
            <a:avLst/>
          </a:prstGeom>
        </p:spPr>
        <p:txBody>
          <a:bodyPr vert="horz">
            <a:noAutofit/>
          </a:bodyPr>
          <a:lstStyle/>
          <a:p>
            <a:pPr marL="457200" marR="0" lvl="0" indent="-457200" algn="l" defTabSz="914400" rtl="0" eaLnBrk="1" fontAlgn="auto" latinLnBrk="0" hangingPunct="1">
              <a:lnSpc>
                <a:spcPct val="100000"/>
              </a:lnSpc>
              <a:spcBef>
                <a:spcPts val="600"/>
              </a:spcBef>
              <a:spcAft>
                <a:spcPts val="0"/>
              </a:spcAft>
              <a:buClr>
                <a:schemeClr val="bg1"/>
              </a:buClr>
              <a:buSzPct val="100000"/>
              <a:buFont typeface="Arial"/>
              <a:buChar char="•"/>
              <a:tabLst/>
              <a:defRPr/>
            </a:pPr>
            <a:r>
              <a:rPr kumimoji="0" lang="en-US" b="0" i="0" u="none" strike="noStrike" kern="1200" cap="none" spc="0" normalizeH="0" baseline="0" noProof="0" dirty="0" smtClean="0">
                <a:ln>
                  <a:noFill/>
                </a:ln>
                <a:solidFill>
                  <a:schemeClr val="bg1"/>
                </a:solidFill>
                <a:effectLst/>
                <a:uLnTx/>
                <a:uFillTx/>
              </a:rPr>
              <a:t>If this</a:t>
            </a:r>
            <a:r>
              <a:rPr kumimoji="0" lang="en-US" b="0" i="0" u="none" strike="noStrike" kern="1200" cap="none" spc="0" normalizeH="0" noProof="0" dirty="0" smtClean="0">
                <a:ln>
                  <a:noFill/>
                </a:ln>
                <a:solidFill>
                  <a:schemeClr val="bg1"/>
                </a:solidFill>
                <a:effectLst/>
                <a:uLnTx/>
                <a:uFillTx/>
              </a:rPr>
              <a:t> pattern continued, sorting 100,000 </a:t>
            </a:r>
            <a:r>
              <a:rPr lang="en-US" dirty="0" smtClean="0">
                <a:solidFill>
                  <a:schemeClr val="bg1"/>
                </a:solidFill>
              </a:rPr>
              <a:t>elements would take about 2 ½ hours</a:t>
            </a:r>
          </a:p>
          <a:p>
            <a:pPr marL="457200" marR="0" lvl="0" indent="-457200" algn="l" defTabSz="914400" rtl="0" eaLnBrk="1" fontAlgn="auto" latinLnBrk="0" hangingPunct="1">
              <a:lnSpc>
                <a:spcPct val="100000"/>
              </a:lnSpc>
              <a:spcBef>
                <a:spcPts val="600"/>
              </a:spcBef>
              <a:spcAft>
                <a:spcPts val="0"/>
              </a:spcAft>
              <a:buClr>
                <a:schemeClr val="bg1"/>
              </a:buClr>
              <a:buSzPct val="100000"/>
              <a:buFont typeface="Arial"/>
              <a:buChar char="•"/>
              <a:tabLst/>
              <a:defRPr/>
            </a:pPr>
            <a:r>
              <a:rPr kumimoji="0" lang="en-US" u="none" strike="noStrike" kern="1200" cap="none" spc="0" normalizeH="0" baseline="0" noProof="0" dirty="0" smtClean="0">
                <a:ln>
                  <a:noFill/>
                </a:ln>
                <a:solidFill>
                  <a:schemeClr val="bg1"/>
                </a:solidFill>
                <a:effectLst/>
                <a:uLnTx/>
                <a:uFillTx/>
              </a:rPr>
              <a:t>BREIFLY – we’ll examine why this is happening.  </a:t>
            </a:r>
          </a:p>
          <a:p>
            <a:pPr marL="457200" marR="0" lvl="0" indent="-457200" algn="l" defTabSz="914400" rtl="0" eaLnBrk="1" fontAlgn="auto" latinLnBrk="0" hangingPunct="1">
              <a:lnSpc>
                <a:spcPct val="100000"/>
              </a:lnSpc>
              <a:spcBef>
                <a:spcPts val="600"/>
              </a:spcBef>
              <a:spcAft>
                <a:spcPts val="0"/>
              </a:spcAft>
              <a:buClr>
                <a:schemeClr val="bg1"/>
              </a:buClr>
              <a:buSzPct val="100000"/>
              <a:buFont typeface="Arial"/>
              <a:buChar char="•"/>
              <a:tabLst/>
              <a:defRPr/>
            </a:pPr>
            <a:r>
              <a:rPr lang="en-US" noProof="0" dirty="0" smtClean="0">
                <a:solidFill>
                  <a:schemeClr val="bg1"/>
                </a:solidFill>
              </a:rPr>
              <a:t>To correctly determine the first value in the array it must search the entire array or “N” elements</a:t>
            </a:r>
          </a:p>
          <a:p>
            <a:pPr marL="457200" marR="0" lvl="0" indent="-457200" algn="l" defTabSz="914400" rtl="0" eaLnBrk="1" fontAlgn="auto" latinLnBrk="0" hangingPunct="1">
              <a:lnSpc>
                <a:spcPct val="100000"/>
              </a:lnSpc>
              <a:spcBef>
                <a:spcPts val="600"/>
              </a:spcBef>
              <a:spcAft>
                <a:spcPts val="0"/>
              </a:spcAft>
              <a:buClr>
                <a:schemeClr val="bg1"/>
              </a:buClr>
              <a:buSzPct val="100000"/>
              <a:buFont typeface="Arial"/>
              <a:buChar char="•"/>
              <a:tabLst/>
              <a:defRPr/>
            </a:pPr>
            <a:r>
              <a:rPr lang="en-US" noProof="0" dirty="0" smtClean="0">
                <a:solidFill>
                  <a:schemeClr val="bg1"/>
                </a:solidFill>
              </a:rPr>
              <a:t>To determine the second value in the array it must search “N-1” elements then “N-2” elements and so on.</a:t>
            </a:r>
          </a:p>
          <a:p>
            <a:pPr marL="457200" marR="0" lvl="0" indent="-457200" algn="l" defTabSz="914400" rtl="0" eaLnBrk="1" fontAlgn="auto" latinLnBrk="0" hangingPunct="1">
              <a:lnSpc>
                <a:spcPct val="100000"/>
              </a:lnSpc>
              <a:spcBef>
                <a:spcPts val="600"/>
              </a:spcBef>
              <a:spcAft>
                <a:spcPts val="0"/>
              </a:spcAft>
              <a:buClr>
                <a:schemeClr val="bg1"/>
              </a:buClr>
              <a:buSzPct val="100000"/>
              <a:buFont typeface="Arial"/>
              <a:buChar char="•"/>
              <a:tabLst/>
              <a:defRPr/>
            </a:pPr>
            <a:r>
              <a:rPr kumimoji="0" lang="en-US" u="none" strike="noStrike" kern="1200" cap="none" spc="0" normalizeH="0" baseline="0" dirty="0" smtClean="0">
                <a:ln>
                  <a:noFill/>
                </a:ln>
                <a:solidFill>
                  <a:schemeClr val="bg1"/>
                </a:solidFill>
                <a:effectLst/>
                <a:uLnTx/>
                <a:uFillTx/>
              </a:rPr>
              <a:t>Using this </a:t>
            </a:r>
            <a:r>
              <a:rPr lang="en-US" dirty="0" smtClean="0">
                <a:solidFill>
                  <a:schemeClr val="bg1"/>
                </a:solidFill>
              </a:rPr>
              <a:t>algebraic formula:</a:t>
            </a:r>
            <a:br>
              <a:rPr lang="en-US" dirty="0" smtClean="0">
                <a:solidFill>
                  <a:schemeClr val="bg1"/>
                </a:solidFill>
              </a:rPr>
            </a:br>
            <a:r>
              <a:rPr lang="en-US" dirty="0" smtClean="0">
                <a:solidFill>
                  <a:schemeClr val="bg1"/>
                </a:solidFill>
              </a:rPr>
              <a:t>	(N</a:t>
            </a:r>
            <a:r>
              <a:rPr lang="en-US" baseline="30000" dirty="0" smtClean="0">
                <a:solidFill>
                  <a:schemeClr val="bg1"/>
                </a:solidFill>
              </a:rPr>
              <a:t>2</a:t>
            </a:r>
            <a:r>
              <a:rPr lang="en-US" dirty="0" smtClean="0">
                <a:solidFill>
                  <a:schemeClr val="bg1"/>
                </a:solidFill>
              </a:rPr>
              <a:t> + N) / 2 </a:t>
            </a:r>
            <a:br>
              <a:rPr lang="en-US" dirty="0" smtClean="0">
                <a:solidFill>
                  <a:schemeClr val="bg1"/>
                </a:solidFill>
              </a:rPr>
            </a:br>
            <a:r>
              <a:rPr lang="en-US" dirty="0" smtClean="0">
                <a:solidFill>
                  <a:schemeClr val="bg1"/>
                </a:solidFill>
              </a:rPr>
              <a:t>and interpolation you can estimate the amount of time it would take to sort N elements</a:t>
            </a:r>
          </a:p>
          <a:p>
            <a:pPr marL="457200" marR="0" lvl="0" indent="-457200" algn="l" defTabSz="914400" rtl="0" eaLnBrk="1" fontAlgn="auto" latinLnBrk="0" hangingPunct="1">
              <a:lnSpc>
                <a:spcPct val="100000"/>
              </a:lnSpc>
              <a:spcBef>
                <a:spcPts val="600"/>
              </a:spcBef>
              <a:spcAft>
                <a:spcPts val="0"/>
              </a:spcAft>
              <a:buClr>
                <a:schemeClr val="bg1"/>
              </a:buClr>
              <a:buSzPct val="100000"/>
              <a:buFont typeface="Arial"/>
              <a:buChar char="•"/>
              <a:tabLst/>
              <a:defRPr/>
            </a:pPr>
            <a:r>
              <a:rPr kumimoji="0" lang="en-US" u="none" strike="noStrike" kern="1200" cap="none" spc="0" normalizeH="0" baseline="0" noProof="0" dirty="0" smtClean="0">
                <a:ln>
                  <a:noFill/>
                </a:ln>
                <a:solidFill>
                  <a:schemeClr val="bg1"/>
                </a:solidFill>
                <a:effectLst/>
                <a:uLnTx/>
                <a:uFillTx/>
              </a:rPr>
              <a:t>That</a:t>
            </a:r>
            <a:r>
              <a:rPr kumimoji="0" lang="en-US" u="none" strike="noStrike" kern="1200" cap="none" spc="0" normalizeH="0" noProof="0" dirty="0" smtClean="0">
                <a:ln>
                  <a:noFill/>
                </a:ln>
                <a:solidFill>
                  <a:schemeClr val="bg1"/>
                </a:solidFill>
                <a:effectLst/>
                <a:uLnTx/>
                <a:uFillTx/>
              </a:rPr>
              <a:t> is </a:t>
            </a:r>
            <a:r>
              <a:rPr lang="en-US" dirty="0" smtClean="0">
                <a:solidFill>
                  <a:schemeClr val="bg1"/>
                </a:solidFill>
              </a:rPr>
              <a:t>Big-O notation.  More to come later!</a:t>
            </a:r>
            <a:endParaRPr kumimoji="0" lang="en-US" u="none" strike="noStrike" kern="1200" cap="none" spc="0" normalizeH="0" baseline="0" noProof="0" dirty="0" smtClean="0">
              <a:ln>
                <a:noFill/>
              </a:ln>
              <a:solidFill>
                <a:schemeClr val="bg1"/>
              </a:solidFill>
              <a:effectLst/>
              <a:uLnTx/>
              <a:uFillTx/>
            </a:endParaRPr>
          </a:p>
        </p:txBody>
      </p:sp>
    </p:spTree>
    <p:extLst>
      <p:ext uri="{BB962C8B-B14F-4D97-AF65-F5344CB8AC3E}">
        <p14:creationId xmlns:p14="http://schemas.microsoft.com/office/powerpoint/2010/main" val="14486845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84051"/>
          </a:xfrm>
        </p:spPr>
        <p:txBody>
          <a:bodyPr/>
          <a:lstStyle/>
          <a:p>
            <a:r>
              <a:rPr lang="en-US" dirty="0" smtClean="0"/>
              <a:t>So, what to do???</a:t>
            </a:r>
            <a:endParaRPr lang="en-US" dirty="0"/>
          </a:p>
        </p:txBody>
      </p:sp>
      <p:sp>
        <p:nvSpPr>
          <p:cNvPr id="3" name="Content Placeholder 2"/>
          <p:cNvSpPr>
            <a:spLocks noGrp="1"/>
          </p:cNvSpPr>
          <p:nvPr>
            <p:ph sz="quarter" idx="1"/>
          </p:nvPr>
        </p:nvSpPr>
        <p:spPr>
          <a:xfrm>
            <a:off x="168461" y="784051"/>
            <a:ext cx="8360889" cy="1093529"/>
          </a:xfrm>
        </p:spPr>
        <p:txBody>
          <a:bodyPr>
            <a:noAutofit/>
          </a:bodyPr>
          <a:lstStyle/>
          <a:p>
            <a:r>
              <a:rPr lang="en-US" dirty="0" smtClean="0"/>
              <a:t>There’s a very obvious solution to this efficiency (or lack of) in the table below.  What do you notice about these performance numbers that is peculiar???</a:t>
            </a:r>
          </a:p>
          <a:p>
            <a:pPr>
              <a:buNone/>
            </a:pPr>
            <a:r>
              <a:rPr lang="en-US" dirty="0" smtClean="0"/>
              <a:t/>
            </a:r>
            <a:br>
              <a:rPr lang="en-US" dirty="0" smtClean="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83040288"/>
              </p:ext>
            </p:extLst>
          </p:nvPr>
        </p:nvGraphicFramePr>
        <p:xfrm>
          <a:off x="5719902" y="2057055"/>
          <a:ext cx="3133417" cy="4355663"/>
        </p:xfrm>
        <a:graphic>
          <a:graphicData uri="http://schemas.openxmlformats.org/drawingml/2006/table">
            <a:tbl>
              <a:tblPr firstRow="1" bandRow="1">
                <a:tableStyleId>{5C22544A-7EE6-4342-B048-85BDC9FD1C3A}</a:tableStyleId>
              </a:tblPr>
              <a:tblGrid>
                <a:gridCol w="1601366"/>
                <a:gridCol w="1532051"/>
              </a:tblGrid>
              <a:tr h="698063">
                <a:tc>
                  <a:txBody>
                    <a:bodyPr/>
                    <a:lstStyle/>
                    <a:p>
                      <a:pPr algn="ctr"/>
                      <a:r>
                        <a:rPr lang="en-US" dirty="0" smtClean="0"/>
                        <a:t>N </a:t>
                      </a:r>
                      <a:br>
                        <a:rPr lang="en-US" dirty="0" smtClean="0"/>
                      </a:br>
                      <a:r>
                        <a:rPr lang="en-US" sz="1400" dirty="0" smtClean="0"/>
                        <a:t>(# of</a:t>
                      </a:r>
                      <a:r>
                        <a:rPr lang="en-US" sz="1400" baseline="0" dirty="0" smtClean="0"/>
                        <a:t> </a:t>
                      </a:r>
                      <a:r>
                        <a:rPr lang="en-US" sz="1400" dirty="0" smtClean="0"/>
                        <a:t>elements)</a:t>
                      </a:r>
                      <a:endParaRPr lang="en-US" sz="1400" dirty="0"/>
                    </a:p>
                  </a:txBody>
                  <a:tcPr/>
                </a:tc>
                <a:tc>
                  <a:txBody>
                    <a:bodyPr/>
                    <a:lstStyle/>
                    <a:p>
                      <a:pPr algn="ctr"/>
                      <a:r>
                        <a:rPr lang="en-US" dirty="0" smtClean="0"/>
                        <a:t>Running</a:t>
                      </a:r>
                      <a:r>
                        <a:rPr lang="en-US" baseline="0" dirty="0" smtClean="0"/>
                        <a:t> Time</a:t>
                      </a:r>
                      <a:endParaRPr lang="en-US" dirty="0"/>
                    </a:p>
                  </a:txBody>
                  <a:tcPr/>
                </a:tc>
              </a:tr>
              <a:tr h="322183">
                <a:tc>
                  <a:txBody>
                    <a:bodyPr/>
                    <a:lstStyle/>
                    <a:p>
                      <a:pPr algn="r"/>
                      <a:r>
                        <a:rPr lang="en-US" dirty="0" smtClean="0"/>
                        <a:t>10</a:t>
                      </a:r>
                      <a:endParaRPr lang="en-US" dirty="0"/>
                    </a:p>
                  </a:txBody>
                  <a:tcPr/>
                </a:tc>
                <a:tc>
                  <a:txBody>
                    <a:bodyPr/>
                    <a:lstStyle/>
                    <a:p>
                      <a:pPr algn="r"/>
                      <a:r>
                        <a:rPr lang="en-US" dirty="0" smtClean="0"/>
                        <a:t>0.12 </a:t>
                      </a:r>
                      <a:r>
                        <a:rPr lang="en-US" dirty="0" err="1" smtClean="0"/>
                        <a:t>msec</a:t>
                      </a:r>
                      <a:endParaRPr lang="en-US" dirty="0" smtClean="0"/>
                    </a:p>
                  </a:txBody>
                  <a:tcPr/>
                </a:tc>
              </a:tr>
              <a:tr h="322183">
                <a:tc>
                  <a:txBody>
                    <a:bodyPr/>
                    <a:lstStyle/>
                    <a:p>
                      <a:pPr algn="r"/>
                      <a:r>
                        <a:rPr lang="en-US" dirty="0" smtClean="0"/>
                        <a:t>20</a:t>
                      </a:r>
                      <a:endParaRPr lang="en-US" dirty="0"/>
                    </a:p>
                  </a:txBody>
                  <a:tcPr/>
                </a:tc>
                <a:tc>
                  <a:txBody>
                    <a:bodyPr/>
                    <a:lstStyle/>
                    <a:p>
                      <a:pPr algn="r"/>
                      <a:r>
                        <a:rPr lang="en-US" dirty="0" smtClean="0"/>
                        <a:t>0.39</a:t>
                      </a:r>
                      <a:r>
                        <a:rPr lang="en-US" baseline="0" dirty="0" smtClean="0"/>
                        <a:t> </a:t>
                      </a:r>
                      <a:r>
                        <a:rPr lang="en-US" baseline="0" dirty="0" err="1" smtClean="0"/>
                        <a:t>msec</a:t>
                      </a:r>
                      <a:endParaRPr lang="en-US" dirty="0"/>
                    </a:p>
                  </a:txBody>
                  <a:tcPr/>
                </a:tc>
              </a:tr>
              <a:tr h="322183">
                <a:tc>
                  <a:txBody>
                    <a:bodyPr/>
                    <a:lstStyle/>
                    <a:p>
                      <a:pPr algn="r"/>
                      <a:r>
                        <a:rPr lang="en-US" dirty="0" smtClean="0"/>
                        <a:t>40</a:t>
                      </a:r>
                      <a:endParaRPr lang="en-US" dirty="0"/>
                    </a:p>
                  </a:txBody>
                  <a:tcPr/>
                </a:tc>
                <a:tc>
                  <a:txBody>
                    <a:bodyPr/>
                    <a:lstStyle/>
                    <a:p>
                      <a:pPr algn="r"/>
                      <a:r>
                        <a:rPr lang="en-US" dirty="0" smtClean="0"/>
                        <a:t>1.46 </a:t>
                      </a:r>
                      <a:r>
                        <a:rPr lang="en-US" dirty="0" err="1" smtClean="0"/>
                        <a:t>msec</a:t>
                      </a:r>
                      <a:endParaRPr lang="en-US" dirty="0"/>
                    </a:p>
                  </a:txBody>
                  <a:tcPr/>
                </a:tc>
              </a:tr>
              <a:tr h="322183">
                <a:tc>
                  <a:txBody>
                    <a:bodyPr/>
                    <a:lstStyle/>
                    <a:p>
                      <a:pPr algn="r"/>
                      <a:r>
                        <a:rPr lang="en-US" dirty="0" smtClean="0"/>
                        <a:t>100</a:t>
                      </a:r>
                      <a:endParaRPr lang="en-US" dirty="0"/>
                    </a:p>
                  </a:txBody>
                  <a:tcPr/>
                </a:tc>
                <a:tc>
                  <a:txBody>
                    <a:bodyPr/>
                    <a:lstStyle/>
                    <a:p>
                      <a:pPr algn="r"/>
                      <a:r>
                        <a:rPr lang="en-US" dirty="0" smtClean="0"/>
                        <a:t>8.72 </a:t>
                      </a:r>
                      <a:r>
                        <a:rPr lang="en-US" dirty="0" err="1" smtClean="0"/>
                        <a:t>msec</a:t>
                      </a:r>
                      <a:endParaRPr lang="en-US" dirty="0"/>
                    </a:p>
                  </a:txBody>
                  <a:tcPr/>
                </a:tc>
              </a:tr>
              <a:tr h="322183">
                <a:tc>
                  <a:txBody>
                    <a:bodyPr/>
                    <a:lstStyle/>
                    <a:p>
                      <a:pPr algn="r"/>
                      <a:r>
                        <a:rPr lang="en-US" dirty="0" smtClean="0"/>
                        <a:t>200</a:t>
                      </a:r>
                      <a:endParaRPr lang="en-US" dirty="0"/>
                    </a:p>
                  </a:txBody>
                  <a:tcPr/>
                </a:tc>
                <a:tc>
                  <a:txBody>
                    <a:bodyPr/>
                    <a:lstStyle/>
                    <a:p>
                      <a:pPr algn="r"/>
                      <a:r>
                        <a:rPr lang="en-US" dirty="0" smtClean="0"/>
                        <a:t>33.33 </a:t>
                      </a:r>
                      <a:r>
                        <a:rPr lang="en-US" dirty="0" err="1" smtClean="0"/>
                        <a:t>msec</a:t>
                      </a:r>
                      <a:endParaRPr lang="en-US" dirty="0"/>
                    </a:p>
                  </a:txBody>
                  <a:tcPr/>
                </a:tc>
              </a:tr>
              <a:tr h="322183">
                <a:tc>
                  <a:txBody>
                    <a:bodyPr/>
                    <a:lstStyle/>
                    <a:p>
                      <a:pPr algn="r"/>
                      <a:r>
                        <a:rPr lang="en-US" dirty="0" smtClean="0"/>
                        <a:t>400</a:t>
                      </a:r>
                      <a:endParaRPr lang="en-US" dirty="0"/>
                    </a:p>
                  </a:txBody>
                  <a:tcPr/>
                </a:tc>
                <a:tc>
                  <a:txBody>
                    <a:bodyPr/>
                    <a:lstStyle/>
                    <a:p>
                      <a:pPr algn="r"/>
                      <a:r>
                        <a:rPr lang="en-US" dirty="0" smtClean="0"/>
                        <a:t>135.42 </a:t>
                      </a:r>
                      <a:r>
                        <a:rPr lang="en-US" dirty="0" err="1" smtClean="0"/>
                        <a:t>msec</a:t>
                      </a:r>
                      <a:endParaRPr lang="en-US" dirty="0"/>
                    </a:p>
                  </a:txBody>
                  <a:tcPr/>
                </a:tc>
              </a:tr>
              <a:tr h="322183">
                <a:tc>
                  <a:txBody>
                    <a:bodyPr/>
                    <a:lstStyle/>
                    <a:p>
                      <a:pPr algn="r"/>
                      <a:r>
                        <a:rPr lang="en-US" dirty="0" smtClean="0"/>
                        <a:t>1000</a:t>
                      </a:r>
                      <a:endParaRPr lang="en-US" dirty="0"/>
                    </a:p>
                  </a:txBody>
                  <a:tcPr/>
                </a:tc>
                <a:tc>
                  <a:txBody>
                    <a:bodyPr/>
                    <a:lstStyle/>
                    <a:p>
                      <a:pPr algn="r"/>
                      <a:r>
                        <a:rPr lang="en-US" dirty="0" smtClean="0"/>
                        <a:t>841.67 </a:t>
                      </a:r>
                      <a:r>
                        <a:rPr lang="en-US" dirty="0" err="1" smtClean="0"/>
                        <a:t>msec</a:t>
                      </a:r>
                      <a:endParaRPr lang="en-US" dirty="0"/>
                    </a:p>
                  </a:txBody>
                  <a:tcPr/>
                </a:tc>
              </a:tr>
              <a:tr h="322183">
                <a:tc>
                  <a:txBody>
                    <a:bodyPr/>
                    <a:lstStyle/>
                    <a:p>
                      <a:pPr algn="r"/>
                      <a:r>
                        <a:rPr lang="en-US" dirty="0" smtClean="0"/>
                        <a:t>2000</a:t>
                      </a:r>
                      <a:endParaRPr lang="en-US" dirty="0"/>
                    </a:p>
                  </a:txBody>
                  <a:tcPr/>
                </a:tc>
                <a:tc>
                  <a:txBody>
                    <a:bodyPr/>
                    <a:lstStyle/>
                    <a:p>
                      <a:pPr algn="r"/>
                      <a:r>
                        <a:rPr lang="en-US" dirty="0" smtClean="0"/>
                        <a:t>3.35 sec     </a:t>
                      </a:r>
                      <a:endParaRPr lang="en-US" dirty="0"/>
                    </a:p>
                  </a:txBody>
                  <a:tcPr/>
                </a:tc>
              </a:tr>
              <a:tr h="322183">
                <a:tc>
                  <a:txBody>
                    <a:bodyPr/>
                    <a:lstStyle/>
                    <a:p>
                      <a:pPr algn="r"/>
                      <a:r>
                        <a:rPr lang="en-US" dirty="0" smtClean="0"/>
                        <a:t>4000</a:t>
                      </a:r>
                      <a:endParaRPr lang="en-US" dirty="0"/>
                    </a:p>
                  </a:txBody>
                  <a:tcPr/>
                </a:tc>
                <a:tc>
                  <a:txBody>
                    <a:bodyPr/>
                    <a:lstStyle/>
                    <a:p>
                      <a:pPr algn="r"/>
                      <a:r>
                        <a:rPr lang="en-US" dirty="0" smtClean="0"/>
                        <a:t>13.42 sec</a:t>
                      </a:r>
                      <a:endParaRPr lang="en-US" dirty="0"/>
                    </a:p>
                  </a:txBody>
                  <a:tcPr/>
                </a:tc>
              </a:tr>
              <a:tr h="322183">
                <a:tc>
                  <a:txBody>
                    <a:bodyPr/>
                    <a:lstStyle/>
                    <a:p>
                      <a:pPr algn="r"/>
                      <a:r>
                        <a:rPr lang="en-US" dirty="0" smtClean="0"/>
                        <a:t>10,000</a:t>
                      </a:r>
                      <a:endParaRPr lang="en-US" dirty="0"/>
                    </a:p>
                  </a:txBody>
                  <a:tcPr/>
                </a:tc>
                <a:tc>
                  <a:txBody>
                    <a:bodyPr/>
                    <a:lstStyle/>
                    <a:p>
                      <a:pPr algn="r"/>
                      <a:r>
                        <a:rPr lang="en-US" dirty="0" smtClean="0"/>
                        <a:t>83.90</a:t>
                      </a:r>
                      <a:r>
                        <a:rPr lang="en-US" baseline="0" dirty="0" smtClean="0"/>
                        <a:t> sec</a:t>
                      </a:r>
                      <a:endParaRPr lang="en-US" dirty="0"/>
                    </a:p>
                  </a:txBody>
                  <a:tcPr/>
                </a:tc>
              </a:tr>
            </a:tbl>
          </a:graphicData>
        </a:graphic>
      </p:graphicFrame>
      <p:sp>
        <p:nvSpPr>
          <p:cNvPr id="5" name="Content Placeholder 2"/>
          <p:cNvSpPr txBox="1">
            <a:spLocks/>
          </p:cNvSpPr>
          <p:nvPr/>
        </p:nvSpPr>
        <p:spPr>
          <a:xfrm>
            <a:off x="168462" y="2057054"/>
            <a:ext cx="5416747" cy="4800945"/>
          </a:xfrm>
          <a:prstGeom prst="rect">
            <a:avLst/>
          </a:prstGeom>
        </p:spPr>
        <p:txBody>
          <a:bodyPr vert="horz">
            <a:normAutofit fontScale="85000" lnSpcReduction="10000"/>
          </a:bodyPr>
          <a:lstStyle/>
          <a:p>
            <a:pPr marL="457200" marR="0" lvl="0" indent="-457200" algn="l" defTabSz="914400" rtl="0" eaLnBrk="1" fontAlgn="auto" latinLnBrk="0" hangingPunct="1">
              <a:lnSpc>
                <a:spcPct val="100000"/>
              </a:lnSpc>
              <a:spcBef>
                <a:spcPts val="600"/>
              </a:spcBef>
              <a:spcAft>
                <a:spcPts val="0"/>
              </a:spcAft>
              <a:buClr>
                <a:schemeClr val="bg1"/>
              </a:buClr>
              <a:buSzPct val="70000"/>
              <a:buFont typeface="Arial"/>
              <a:buChar char="•"/>
              <a:tabLst/>
              <a:defRPr/>
            </a:pPr>
            <a:r>
              <a:rPr kumimoji="0" lang="en-US" sz="2880" b="0" i="0" u="none" strike="noStrike" kern="1200" cap="none" spc="0" normalizeH="0" baseline="0" noProof="0" dirty="0" smtClean="0">
                <a:ln>
                  <a:noFill/>
                </a:ln>
                <a:solidFill>
                  <a:schemeClr val="bg1"/>
                </a:solidFill>
                <a:effectLst/>
                <a:uLnTx/>
                <a:uFillTx/>
                <a:latin typeface="+mn-lt"/>
                <a:ea typeface="+mn-ea"/>
                <a:cs typeface="+mn-cs"/>
              </a:rPr>
              <a:t>If it takes 3.35 seconds</a:t>
            </a:r>
            <a:r>
              <a:rPr kumimoji="0" lang="en-US" sz="2880" b="0" i="0" u="none" strike="noStrike" kern="1200" cap="none" spc="0" normalizeH="0" noProof="0" dirty="0" smtClean="0">
                <a:ln>
                  <a:noFill/>
                </a:ln>
                <a:solidFill>
                  <a:schemeClr val="bg1"/>
                </a:solidFill>
                <a:effectLst/>
                <a:uLnTx/>
                <a:uFillTx/>
                <a:latin typeface="+mn-lt"/>
                <a:ea typeface="+mn-ea"/>
                <a:cs typeface="+mn-cs"/>
              </a:rPr>
              <a:t> to sort 2000 elements and </a:t>
            </a:r>
            <a:r>
              <a:rPr lang="en-US" sz="2880" dirty="0" smtClean="0">
                <a:solidFill>
                  <a:schemeClr val="bg1"/>
                </a:solidFill>
              </a:rPr>
              <a:t>less than a second to sort 1000 elements why don’t we break the array into two pieces then sort them separately?</a:t>
            </a:r>
          </a:p>
          <a:p>
            <a:pPr marL="457200" marR="0" lvl="0" indent="-457200" algn="l" defTabSz="914400" rtl="0" eaLnBrk="1" fontAlgn="auto" latinLnBrk="0" hangingPunct="1">
              <a:lnSpc>
                <a:spcPct val="100000"/>
              </a:lnSpc>
              <a:spcBef>
                <a:spcPts val="600"/>
              </a:spcBef>
              <a:spcAft>
                <a:spcPts val="0"/>
              </a:spcAft>
              <a:buClr>
                <a:schemeClr val="bg1"/>
              </a:buClr>
              <a:buSzPct val="70000"/>
              <a:buFont typeface="Arial"/>
              <a:buChar char="•"/>
              <a:tabLst/>
              <a:defRPr/>
            </a:pPr>
            <a:r>
              <a:rPr kumimoji="0" lang="en-US" sz="2880" u="none" strike="noStrike" kern="1200" cap="none" spc="0" normalizeH="0" baseline="0" noProof="0" dirty="0" smtClean="0">
                <a:ln>
                  <a:noFill/>
                </a:ln>
                <a:solidFill>
                  <a:schemeClr val="bg1"/>
                </a:solidFill>
                <a:effectLst/>
                <a:uLnTx/>
                <a:uFillTx/>
                <a:latin typeface="+mn-lt"/>
                <a:ea typeface="+mn-ea"/>
                <a:cs typeface="+mn-cs"/>
              </a:rPr>
              <a:t>As</a:t>
            </a:r>
            <a:r>
              <a:rPr kumimoji="0" lang="en-US" sz="2880" u="none" strike="noStrike" kern="1200" cap="none" spc="0" normalizeH="0" noProof="0" dirty="0" smtClean="0">
                <a:ln>
                  <a:noFill/>
                </a:ln>
                <a:solidFill>
                  <a:schemeClr val="bg1"/>
                </a:solidFill>
                <a:effectLst/>
                <a:uLnTx/>
                <a:uFillTx/>
                <a:latin typeface="+mn-lt"/>
                <a:ea typeface="+mn-ea"/>
                <a:cs typeface="+mn-cs"/>
              </a:rPr>
              <a:t> you may remember, the basic characteristic of a quadratic equation is that as the size of the problem doubles the running time </a:t>
            </a:r>
            <a:r>
              <a:rPr lang="en-US" sz="2880" dirty="0" smtClean="0">
                <a:solidFill>
                  <a:schemeClr val="bg1"/>
                </a:solidFill>
              </a:rPr>
              <a:t>increases 4 fold. </a:t>
            </a:r>
          </a:p>
          <a:p>
            <a:pPr marL="457200" marR="0" lvl="0" indent="-457200" algn="l" defTabSz="914400" rtl="0" eaLnBrk="1" fontAlgn="auto" latinLnBrk="0" hangingPunct="1">
              <a:lnSpc>
                <a:spcPct val="100000"/>
              </a:lnSpc>
              <a:spcBef>
                <a:spcPts val="600"/>
              </a:spcBef>
              <a:spcAft>
                <a:spcPts val="0"/>
              </a:spcAft>
              <a:buClr>
                <a:schemeClr val="bg1"/>
              </a:buClr>
              <a:buSzPct val="70000"/>
              <a:buFont typeface="Arial"/>
              <a:buChar char="•"/>
              <a:tabLst/>
              <a:defRPr/>
            </a:pPr>
            <a:r>
              <a:rPr kumimoji="0" lang="en-US" sz="2880" u="none" strike="noStrike" kern="1200" cap="none" spc="0" normalizeH="0" baseline="0" noProof="0" dirty="0" smtClean="0">
                <a:ln>
                  <a:noFill/>
                </a:ln>
                <a:solidFill>
                  <a:schemeClr val="bg1"/>
                </a:solidFill>
                <a:effectLst/>
                <a:uLnTx/>
                <a:uFillTx/>
                <a:latin typeface="+mn-lt"/>
                <a:ea typeface="+mn-ea"/>
                <a:cs typeface="+mn-cs"/>
              </a:rPr>
              <a:t>Therefore,</a:t>
            </a:r>
            <a:r>
              <a:rPr kumimoji="0" lang="en-US" sz="2880" u="none" strike="noStrike" kern="1200" cap="none" spc="0" normalizeH="0" noProof="0" dirty="0" smtClean="0">
                <a:ln>
                  <a:noFill/>
                </a:ln>
                <a:solidFill>
                  <a:schemeClr val="bg1"/>
                </a:solidFill>
                <a:effectLst/>
                <a:uLnTx/>
                <a:uFillTx/>
                <a:latin typeface="+mn-lt"/>
                <a:ea typeface="+mn-ea"/>
                <a:cs typeface="+mn-cs"/>
              </a:rPr>
              <a:t> dividing an array in half would reduce the required sorting time.</a:t>
            </a:r>
            <a:endParaRPr kumimoji="0" lang="en-US" sz="288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ts val="600"/>
              </a:spcBef>
              <a:spcAft>
                <a:spcPts val="0"/>
              </a:spcAft>
              <a:buClr>
                <a:schemeClr val="bg1"/>
              </a:buClr>
              <a:buSzPct val="70000"/>
              <a:buFont typeface="Arial"/>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5958094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7527"/>
          </a:xfrm>
        </p:spPr>
        <p:txBody>
          <a:bodyPr/>
          <a:lstStyle/>
          <a:p>
            <a:r>
              <a:rPr lang="en-US" dirty="0" smtClean="0"/>
              <a:t>The MERGE Sort</a:t>
            </a:r>
            <a:endParaRPr lang="en-US" dirty="0"/>
          </a:p>
        </p:txBody>
      </p:sp>
      <p:sp>
        <p:nvSpPr>
          <p:cNvPr id="3" name="Content Placeholder 2"/>
          <p:cNvSpPr>
            <a:spLocks noGrp="1"/>
          </p:cNvSpPr>
          <p:nvPr>
            <p:ph sz="quarter" idx="1"/>
          </p:nvPr>
        </p:nvSpPr>
        <p:spPr>
          <a:xfrm>
            <a:off x="233041" y="1095183"/>
            <a:ext cx="8284657" cy="5378769"/>
          </a:xfrm>
        </p:spPr>
        <p:txBody>
          <a:bodyPr>
            <a:normAutofit lnSpcReduction="10000"/>
          </a:bodyPr>
          <a:lstStyle/>
          <a:p>
            <a:r>
              <a:rPr lang="en-US" dirty="0" smtClean="0"/>
              <a:t>Because the selection sort is quadratic, if you divide the array in half and sort each piece separately that will require ½ of the time</a:t>
            </a:r>
          </a:p>
          <a:p>
            <a:r>
              <a:rPr lang="en-US" dirty="0" smtClean="0"/>
              <a:t>You will have to sort both halves</a:t>
            </a:r>
          </a:p>
          <a:p>
            <a:r>
              <a:rPr lang="en-US" dirty="0" smtClean="0"/>
              <a:t>Create a function that will sort any array of any size</a:t>
            </a:r>
          </a:p>
          <a:p>
            <a:r>
              <a:rPr lang="en-US" dirty="0" smtClean="0"/>
              <a:t>Create 2 arrays from the one array.  Send each array to your function to be sorted</a:t>
            </a:r>
          </a:p>
          <a:p>
            <a:r>
              <a:rPr lang="en-US" dirty="0" smtClean="0"/>
              <a:t>Now what?</a:t>
            </a:r>
          </a:p>
          <a:p>
            <a:pPr lvl="1"/>
            <a:r>
              <a:rPr lang="en-US" dirty="0" smtClean="0"/>
              <a:t>Merge the 2 smaller arrays together into one array and your are finished.</a:t>
            </a:r>
          </a:p>
          <a:p>
            <a:pPr lvl="1"/>
            <a:r>
              <a:rPr lang="en-US" dirty="0" smtClean="0"/>
              <a:t>This could also be accomplished with a function that takes any 2 arrays and merges them together.</a:t>
            </a:r>
          </a:p>
          <a:p>
            <a:r>
              <a:rPr lang="en-US" dirty="0" smtClean="0"/>
              <a:t>A code example is on the next page</a:t>
            </a:r>
          </a:p>
          <a:p>
            <a:pPr lvl="1">
              <a:buNone/>
            </a:pPr>
            <a:endParaRPr lang="en-US" dirty="0" smtClean="0"/>
          </a:p>
          <a:p>
            <a:pPr lvl="1"/>
            <a:endParaRPr lang="en-US" dirty="0"/>
          </a:p>
        </p:txBody>
      </p:sp>
    </p:spTree>
    <p:extLst>
      <p:ext uri="{BB962C8B-B14F-4D97-AF65-F5344CB8AC3E}">
        <p14:creationId xmlns:p14="http://schemas.microsoft.com/office/powerpoint/2010/main" val="36564889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00499" cy="587527"/>
          </a:xfrm>
        </p:spPr>
        <p:txBody>
          <a:bodyPr/>
          <a:lstStyle/>
          <a:p>
            <a:r>
              <a:rPr lang="en-US" dirty="0" smtClean="0"/>
              <a:t>The MERGE Sort – C Implementation</a:t>
            </a:r>
            <a:endParaRPr lang="en-US" dirty="0"/>
          </a:p>
        </p:txBody>
      </p:sp>
      <p:sp>
        <p:nvSpPr>
          <p:cNvPr id="3" name="Content Placeholder 2"/>
          <p:cNvSpPr>
            <a:spLocks noGrp="1"/>
          </p:cNvSpPr>
          <p:nvPr>
            <p:ph sz="quarter" idx="1"/>
          </p:nvPr>
        </p:nvSpPr>
        <p:spPr>
          <a:xfrm>
            <a:off x="233041" y="1095183"/>
            <a:ext cx="8284657" cy="5378769"/>
          </a:xfrm>
        </p:spPr>
        <p:txBody>
          <a:bodyPr>
            <a:normAutofit/>
          </a:bodyPr>
          <a:lstStyle/>
          <a:p>
            <a:pPr>
              <a:buNone/>
            </a:pPr>
            <a:r>
              <a:rPr lang="en-US" dirty="0" smtClean="0"/>
              <a:t/>
            </a:r>
            <a:br>
              <a:rPr lang="en-US" dirty="0" smtClean="0"/>
            </a:br>
            <a:r>
              <a:rPr lang="en-US" dirty="0" smtClean="0"/>
              <a:t>void </a:t>
            </a:r>
            <a:r>
              <a:rPr lang="en-US" dirty="0" err="1" smtClean="0"/>
              <a:t>SortIntegerArray</a:t>
            </a:r>
            <a:r>
              <a:rPr lang="en-US" dirty="0" smtClean="0"/>
              <a:t> (</a:t>
            </a:r>
            <a:r>
              <a:rPr lang="en-US" dirty="0" err="1" smtClean="0"/>
              <a:t>int</a:t>
            </a:r>
            <a:r>
              <a:rPr lang="en-US" dirty="0" smtClean="0"/>
              <a:t> array [ ], </a:t>
            </a:r>
            <a:r>
              <a:rPr lang="en-US" dirty="0" err="1" smtClean="0"/>
              <a:t>int</a:t>
            </a:r>
            <a:r>
              <a:rPr lang="en-US" dirty="0" smtClean="0"/>
              <a:t> n)</a:t>
            </a:r>
            <a:br>
              <a:rPr lang="en-US" dirty="0" smtClean="0"/>
            </a:br>
            <a:r>
              <a:rPr lang="en-US" dirty="0" smtClean="0"/>
              <a:t>{	</a:t>
            </a:r>
            <a:br>
              <a:rPr lang="en-US" dirty="0" smtClean="0"/>
            </a:br>
            <a:r>
              <a:rPr lang="en-US" dirty="0" smtClean="0"/>
              <a:t>	</a:t>
            </a:r>
            <a:r>
              <a:rPr lang="en-US" dirty="0" err="1" smtClean="0"/>
              <a:t>int</a:t>
            </a:r>
            <a:r>
              <a:rPr lang="en-US" dirty="0" smtClean="0"/>
              <a:t> n1, n2, *arr1, *arr2;</a:t>
            </a:r>
            <a:br>
              <a:rPr lang="en-US" dirty="0" smtClean="0"/>
            </a:br>
            <a:r>
              <a:rPr lang="en-US" dirty="0" smtClean="0"/>
              <a:t>	if (n &lt;= 1) return;</a:t>
            </a:r>
            <a:r>
              <a:rPr lang="en-US" dirty="0"/>
              <a:t/>
            </a:r>
            <a:br>
              <a:rPr lang="en-US" dirty="0"/>
            </a:br>
            <a:r>
              <a:rPr lang="en-US" dirty="0" smtClean="0"/>
              <a:t>	n1 = n / 2;</a:t>
            </a:r>
            <a:br>
              <a:rPr lang="en-US" dirty="0" smtClean="0"/>
            </a:br>
            <a:r>
              <a:rPr lang="en-US" dirty="0" smtClean="0"/>
              <a:t>	n2 = n – n1;</a:t>
            </a:r>
            <a:br>
              <a:rPr lang="en-US" dirty="0" smtClean="0"/>
            </a:br>
            <a:r>
              <a:rPr lang="en-US" dirty="0" smtClean="0"/>
              <a:t>	arr1 = </a:t>
            </a:r>
            <a:r>
              <a:rPr lang="en-US" dirty="0" err="1" smtClean="0"/>
              <a:t>CopySubArray</a:t>
            </a:r>
            <a:r>
              <a:rPr lang="en-US" dirty="0" smtClean="0"/>
              <a:t> (array, 0, n1);</a:t>
            </a:r>
            <a:br>
              <a:rPr lang="en-US" dirty="0" smtClean="0"/>
            </a:br>
            <a:r>
              <a:rPr lang="en-US" dirty="0" smtClean="0"/>
              <a:t>	arr2 = </a:t>
            </a:r>
            <a:r>
              <a:rPr lang="en-US" dirty="0" err="1" smtClean="0"/>
              <a:t>CopySubArray</a:t>
            </a:r>
            <a:r>
              <a:rPr lang="en-US" dirty="0" smtClean="0"/>
              <a:t> (array, n1, n2);</a:t>
            </a:r>
            <a:br>
              <a:rPr lang="en-US" dirty="0" smtClean="0"/>
            </a:br>
            <a:r>
              <a:rPr lang="en-US" dirty="0" smtClean="0"/>
              <a:t>	</a:t>
            </a:r>
            <a:r>
              <a:rPr lang="en-US" dirty="0" err="1" smtClean="0"/>
              <a:t>SortIntegerArray</a:t>
            </a:r>
            <a:r>
              <a:rPr lang="en-US" dirty="0" smtClean="0"/>
              <a:t>( arr1, n1);</a:t>
            </a:r>
            <a:br>
              <a:rPr lang="en-US" dirty="0" smtClean="0"/>
            </a:br>
            <a:r>
              <a:rPr lang="en-US" dirty="0" smtClean="0"/>
              <a:t>	</a:t>
            </a:r>
            <a:r>
              <a:rPr lang="en-US" dirty="0" err="1" smtClean="0"/>
              <a:t>SortIntegerArray</a:t>
            </a:r>
            <a:r>
              <a:rPr lang="en-US" dirty="0" smtClean="0"/>
              <a:t>( arr2, n2);</a:t>
            </a:r>
            <a:br>
              <a:rPr lang="en-US" dirty="0" smtClean="0"/>
            </a:br>
            <a:r>
              <a:rPr lang="en-US" dirty="0" smtClean="0"/>
              <a:t>	Merge(array, arr1, n1, arr2, n2);</a:t>
            </a:r>
            <a:br>
              <a:rPr lang="en-US" dirty="0" smtClean="0"/>
            </a:br>
            <a:r>
              <a:rPr lang="en-US" dirty="0" smtClean="0"/>
              <a:t>	FreeBlock(arr1);</a:t>
            </a:r>
            <a:br>
              <a:rPr lang="en-US" dirty="0" smtClean="0"/>
            </a:br>
            <a:r>
              <a:rPr lang="en-US" dirty="0" smtClean="0"/>
              <a:t>	FreeBlock(arr2);</a:t>
            </a:r>
            <a:br>
              <a:rPr lang="en-US" dirty="0" smtClean="0"/>
            </a:br>
            <a:r>
              <a:rPr lang="en-US" dirty="0" smtClean="0"/>
              <a:t>}</a:t>
            </a:r>
          </a:p>
          <a:p>
            <a:pPr lvl="1">
              <a:buNone/>
            </a:pPr>
            <a:endParaRPr lang="en-US" dirty="0" smtClean="0"/>
          </a:p>
          <a:p>
            <a:pPr lvl="1"/>
            <a:endParaRPr lang="en-US" dirty="0"/>
          </a:p>
        </p:txBody>
      </p:sp>
    </p:spTree>
    <p:extLst>
      <p:ext uri="{BB962C8B-B14F-4D97-AF65-F5344CB8AC3E}">
        <p14:creationId xmlns:p14="http://schemas.microsoft.com/office/powerpoint/2010/main" val="349363852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330</TotalTime>
  <Words>1441</Words>
  <Application>Microsoft Macintosh PowerPoint</Application>
  <PresentationFormat>On-screen Show (4:3)</PresentationFormat>
  <Paragraphs>244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Revolution</vt:lpstr>
      <vt:lpstr>Sorting  (Chapter 18)  </vt:lpstr>
      <vt:lpstr>Arrays – Sorting and Searching</vt:lpstr>
      <vt:lpstr>The SELECTION Sort</vt:lpstr>
      <vt:lpstr>The SELECTION Sort</vt:lpstr>
      <vt:lpstr>Selection Sort Analysis</vt:lpstr>
      <vt:lpstr>Selection Sort Analysis</vt:lpstr>
      <vt:lpstr>So, what to do???</vt:lpstr>
      <vt:lpstr>The MERGE Sort</vt:lpstr>
      <vt:lpstr>The MERGE Sort – C Implementation</vt:lpstr>
      <vt:lpstr>The MERGE Sort – C Implementation</vt:lpstr>
      <vt:lpstr>The MERGE Sort – C Implementation</vt:lpstr>
      <vt:lpstr>Select Sort vs. Merge Sort</vt:lpstr>
      <vt:lpstr>The QUICK Sort</vt:lpstr>
      <vt:lpstr>The QUICK Sort</vt:lpstr>
      <vt:lpstr>Select Sort vs. Merge Sort vs. Quick Sort</vt:lpstr>
      <vt:lpstr>The INSERTION Sort</vt:lpstr>
      <vt:lpstr>The INSERTION Sort</vt:lpstr>
      <vt:lpstr>Searching Arrays</vt:lpstr>
      <vt:lpstr>Binary Search</vt:lpstr>
      <vt:lpstr>Binary Search</vt:lpstr>
      <vt:lpstr>SUMMARY </vt:lpstr>
    </vt:vector>
  </TitlesOfParts>
  <Company>Computer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 And Programming II </dc:title>
  <dc:creator>Joe Guilliams</dc:creator>
  <cp:lastModifiedBy>Joe Guilliams</cp:lastModifiedBy>
  <cp:revision>37</cp:revision>
  <dcterms:created xsi:type="dcterms:W3CDTF">2013-08-09T22:02:27Z</dcterms:created>
  <dcterms:modified xsi:type="dcterms:W3CDTF">2015-02-18T16:09:02Z</dcterms:modified>
</cp:coreProperties>
</file>