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08" r:id="rId4"/>
    <p:sldId id="309" r:id="rId5"/>
    <p:sldId id="310" r:id="rId6"/>
    <p:sldId id="295" r:id="rId7"/>
    <p:sldId id="296" r:id="rId8"/>
    <p:sldId id="301" r:id="rId9"/>
    <p:sldId id="311" r:id="rId10"/>
    <p:sldId id="312" r:id="rId11"/>
    <p:sldId id="313" r:id="rId12"/>
    <p:sldId id="314" r:id="rId13"/>
    <p:sldId id="315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96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10/20/14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Stacks </a:t>
            </a:r>
            <a:r>
              <a:rPr lang="en-US" dirty="0" smtClean="0"/>
              <a:t>and Queues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4584700"/>
            <a:ext cx="6762749" cy="1134782"/>
          </a:xfrm>
        </p:spPr>
        <p:txBody>
          <a:bodyPr/>
          <a:lstStyle/>
          <a:p>
            <a:r>
              <a:rPr lang="en-US" dirty="0" smtClean="0"/>
              <a:t>CS2050 – Algorithm Design and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92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As mentioned before the Queue ADT places items on one end of the queue and removes them from the other end</a:t>
            </a:r>
          </a:p>
          <a:p>
            <a:r>
              <a:rPr lang="en-US" dirty="0" smtClean="0">
                <a:sym typeface="Wingdings"/>
              </a:rPr>
              <a:t>These operations are referred to as:</a:t>
            </a:r>
          </a:p>
          <a:p>
            <a:pPr lvl="1"/>
            <a:r>
              <a:rPr lang="en-US" dirty="0" err="1">
                <a:sym typeface="Wingdings"/>
              </a:rPr>
              <a:t>e</a:t>
            </a:r>
            <a:r>
              <a:rPr lang="en-US" dirty="0" err="1" smtClean="0">
                <a:sym typeface="Wingdings"/>
              </a:rPr>
              <a:t>nqueue</a:t>
            </a:r>
            <a:r>
              <a:rPr lang="en-US" dirty="0" smtClean="0">
                <a:sym typeface="Wingdings"/>
              </a:rPr>
              <a:t>() – adding items to a queue</a:t>
            </a:r>
          </a:p>
          <a:p>
            <a:pPr lvl="1"/>
            <a:r>
              <a:rPr lang="en-US" dirty="0" err="1">
                <a:sym typeface="Wingdings"/>
              </a:rPr>
              <a:t>d</a:t>
            </a:r>
            <a:r>
              <a:rPr lang="en-US" dirty="0" err="1" smtClean="0">
                <a:sym typeface="Wingdings"/>
              </a:rPr>
              <a:t>equeue</a:t>
            </a:r>
            <a:r>
              <a:rPr lang="en-US" dirty="0" smtClean="0">
                <a:sym typeface="Wingdings"/>
              </a:rPr>
              <a:t>() – deleting items from a queue</a:t>
            </a:r>
          </a:p>
          <a:p>
            <a:pPr lvl="1"/>
            <a:r>
              <a:rPr lang="en-US" dirty="0" smtClean="0">
                <a:sym typeface="Wingdings"/>
              </a:rPr>
              <a:t>With a single pointer, one of these operations will have a complexity of O (1) and the other of O (n)</a:t>
            </a:r>
          </a:p>
          <a:p>
            <a:pPr lvl="1"/>
            <a:r>
              <a:rPr lang="en-US" dirty="0" smtClean="0">
                <a:sym typeface="Wingdings"/>
              </a:rPr>
              <a:t>Which operation would have which complexity?</a:t>
            </a:r>
          </a:p>
        </p:txBody>
      </p:sp>
    </p:spTree>
    <p:extLst>
      <p:ext uri="{BB962C8B-B14F-4D97-AF65-F5344CB8AC3E}">
        <p14:creationId xmlns:p14="http://schemas.microsoft.com/office/powerpoint/2010/main" val="131948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Let’s examine the following </a:t>
            </a:r>
            <a:r>
              <a:rPr lang="en-US" dirty="0" smtClean="0">
                <a:sym typeface="Wingdings"/>
              </a:rPr>
              <a:t>coded ADT example: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typedef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ItemType</a:t>
            </a:r>
            <a:r>
              <a:rPr lang="en-US" dirty="0" smtClean="0">
                <a:sym typeface="Wingdings"/>
              </a:rPr>
              <a:t>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typedef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struct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QueueNodeTag</a:t>
            </a:r>
            <a:r>
              <a:rPr lang="en-US" dirty="0" smtClean="0">
                <a:sym typeface="Wingdings"/>
              </a:rPr>
              <a:t> {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ItemType</a:t>
            </a:r>
            <a:r>
              <a:rPr lang="en-US" dirty="0" smtClean="0">
                <a:sym typeface="Wingdings"/>
              </a:rPr>
              <a:t>		    Item;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struct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QueueNodeTag</a:t>
            </a:r>
            <a:r>
              <a:rPr lang="en-US" dirty="0" smtClean="0">
                <a:sym typeface="Wingdings"/>
              </a:rPr>
              <a:t>	    *Node;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}</a:t>
            </a:r>
            <a:r>
              <a:rPr lang="en-US" dirty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QueueNode</a:t>
            </a:r>
            <a:r>
              <a:rPr lang="en-US" dirty="0" smtClean="0">
                <a:sym typeface="Wingdings"/>
              </a:rPr>
              <a:t>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</a:t>
            </a:r>
            <a:r>
              <a:rPr lang="en-US" dirty="0" err="1" smtClean="0">
                <a:sym typeface="Wingdings"/>
              </a:rPr>
              <a:t>typedef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struct</a:t>
            </a:r>
            <a:r>
              <a:rPr lang="en-US" dirty="0" smtClean="0">
                <a:sym typeface="Wingdings"/>
              </a:rPr>
              <a:t> {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QueueNode</a:t>
            </a:r>
            <a:r>
              <a:rPr lang="en-US" dirty="0" smtClean="0">
                <a:sym typeface="Wingdings"/>
              </a:rPr>
              <a:t> *Front;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QueueNode</a:t>
            </a:r>
            <a:r>
              <a:rPr lang="en-US" dirty="0" smtClean="0">
                <a:sym typeface="Wingdings"/>
              </a:rPr>
              <a:t> *Rear;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} Queue;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223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/>
              </a:rPr>
              <a:t>Queue are useful for</a:t>
            </a:r>
          </a:p>
          <a:p>
            <a:pPr lvl="1"/>
            <a:r>
              <a:rPr lang="en-US" dirty="0" smtClean="0">
                <a:sym typeface="Wingdings"/>
              </a:rPr>
              <a:t>Simulating real-world operations.  This is a huge use of queues for applications </a:t>
            </a:r>
          </a:p>
          <a:p>
            <a:pPr lvl="2"/>
            <a:r>
              <a:rPr lang="en-US" dirty="0" smtClean="0">
                <a:sym typeface="Wingdings"/>
              </a:rPr>
              <a:t>Bank teller waiting lines</a:t>
            </a:r>
          </a:p>
          <a:p>
            <a:pPr lvl="2"/>
            <a:r>
              <a:rPr lang="en-US" dirty="0" smtClean="0">
                <a:sym typeface="Wingdings"/>
              </a:rPr>
              <a:t>Ticket windows in ski areas</a:t>
            </a:r>
          </a:p>
          <a:p>
            <a:pPr lvl="2"/>
            <a:r>
              <a:rPr lang="en-US" dirty="0" smtClean="0">
                <a:sym typeface="Wingdings"/>
              </a:rPr>
              <a:t>Entrance for rides at an amusement park</a:t>
            </a:r>
          </a:p>
          <a:p>
            <a:pPr lvl="2"/>
            <a:r>
              <a:rPr lang="en-US" dirty="0" smtClean="0">
                <a:sym typeface="Wingdings"/>
              </a:rPr>
              <a:t>Fast food restaurant drive-</a:t>
            </a:r>
            <a:r>
              <a:rPr lang="en-US" dirty="0" err="1" smtClean="0">
                <a:sym typeface="Wingdings"/>
              </a:rPr>
              <a:t>throughs</a:t>
            </a:r>
            <a:r>
              <a:rPr lang="en-US" dirty="0" smtClean="0">
                <a:sym typeface="Wingdings"/>
              </a:rPr>
              <a:t> or in-restaurant service</a:t>
            </a:r>
          </a:p>
          <a:p>
            <a:pPr lvl="1"/>
            <a:r>
              <a:rPr lang="en-US" dirty="0" smtClean="0">
                <a:sym typeface="Wingdings"/>
              </a:rPr>
              <a:t>Operating systems use queues all the time to buffer processes like processing and printing.</a:t>
            </a:r>
          </a:p>
          <a:p>
            <a:pPr lvl="2"/>
            <a:r>
              <a:rPr lang="en-US" dirty="0" smtClean="0">
                <a:sym typeface="Wingdings"/>
              </a:rPr>
              <a:t>If the CPU is busy then tasks to be processed can be queued in order received (FIFO) and executed as a “first in, first out” order</a:t>
            </a:r>
          </a:p>
          <a:p>
            <a:pPr lvl="2"/>
            <a:r>
              <a:rPr lang="en-US" dirty="0" smtClean="0">
                <a:sym typeface="Wingdings"/>
              </a:rPr>
              <a:t>Printing – the “print queue”.  Print jobs are queued up and printed according to FIFO</a:t>
            </a:r>
          </a:p>
          <a:p>
            <a:pPr lvl="2"/>
            <a:r>
              <a:rPr lang="en-US" dirty="0" smtClean="0">
                <a:sym typeface="Wingdings"/>
              </a:rPr>
              <a:t>Messages over the internet</a:t>
            </a:r>
          </a:p>
          <a:p>
            <a:pPr lvl="1"/>
            <a:r>
              <a:rPr lang="en-US" dirty="0" smtClean="0">
                <a:sym typeface="Wingdings"/>
              </a:rPr>
              <a:t>There is also a queue known as a “priority queue”</a:t>
            </a:r>
          </a:p>
          <a:p>
            <a:pPr lvl="2"/>
            <a:r>
              <a:rPr lang="en-US" dirty="0" smtClean="0">
                <a:sym typeface="Wingdings"/>
              </a:rPr>
              <a:t>In this queue you can set the priority and change the order of “</a:t>
            </a:r>
            <a:r>
              <a:rPr lang="en-US" dirty="0" err="1" smtClean="0">
                <a:sym typeface="Wingdings"/>
              </a:rPr>
              <a:t>dequeue</a:t>
            </a:r>
            <a:r>
              <a:rPr lang="en-US" dirty="0" smtClean="0">
                <a:sym typeface="Wingdings"/>
              </a:rPr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787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8510845" cy="5367118"/>
          </a:xfrm>
        </p:spPr>
        <p:txBody>
          <a:bodyPr>
            <a:normAutofit/>
          </a:bodyPr>
          <a:lstStyle/>
          <a:p>
            <a:r>
              <a:rPr lang="en-US" sz="2000" dirty="0"/>
              <a:t>A priority queue is an ADT that supports the following basic operations: </a:t>
            </a:r>
            <a:endParaRPr lang="en-US" dirty="0"/>
          </a:p>
          <a:p>
            <a:r>
              <a:rPr lang="en-US" sz="2000" dirty="0"/>
              <a:t>1. Insert a new item (deletion is often needed as well) 2. Check whether the priority queue is empty/full</a:t>
            </a:r>
            <a:br>
              <a:rPr lang="en-US" sz="2000" dirty="0"/>
            </a:br>
            <a:r>
              <a:rPr lang="en-US" sz="2000" dirty="0"/>
              <a:t>3. Retrieve the item with the smallest/largest key. </a:t>
            </a:r>
            <a:endParaRPr lang="en-US" dirty="0"/>
          </a:p>
          <a:p>
            <a:r>
              <a:rPr lang="en-US" sz="2000" dirty="0"/>
              <a:t>In many applications the keys are referred to as “priorities.” The priority queue ADT is defined to retrieve either the minimum or maximum priority, but not usually both. </a:t>
            </a:r>
            <a:endParaRPr lang="en-US" dirty="0"/>
          </a:p>
          <a:p>
            <a:r>
              <a:rPr lang="en-US" sz="2000" dirty="0"/>
              <a:t>A priority queue for retrieving the element with minimum priority is often referred to as a “min priority queue,” and a priority queue for retrieving the element with maximum priority is referred to as a “max priority queue.</a:t>
            </a:r>
            <a:r>
              <a:rPr lang="en-US" sz="2000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78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Priority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8510845" cy="536711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Examples</a:t>
            </a:r>
          </a:p>
          <a:p>
            <a:r>
              <a:rPr lang="en-US" sz="2000" dirty="0" smtClean="0"/>
              <a:t>Different </a:t>
            </a:r>
            <a:r>
              <a:rPr lang="en-US" sz="2000" dirty="0"/>
              <a:t>applications on a multitasking computer will spawn tasks for a CPU. Instead of </a:t>
            </a:r>
            <a:r>
              <a:rPr lang="en-US" sz="2000" dirty="0" smtClean="0"/>
              <a:t>simply using </a:t>
            </a:r>
            <a:r>
              <a:rPr lang="en-US" sz="2000" dirty="0"/>
              <a:t>time as a priority (i.e., a FIFO queue), it is common to permit tasks to be given higher priorities to cause them to be processed sooner.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A school assigns a ranking for each student </a:t>
            </a:r>
            <a:r>
              <a:rPr lang="en-US" sz="2000" dirty="0" err="1" smtClean="0"/>
              <a:t>assoon</a:t>
            </a:r>
            <a:r>
              <a:rPr lang="en-US" sz="2000" dirty="0" smtClean="0"/>
              <a:t> </a:t>
            </a:r>
            <a:r>
              <a:rPr lang="en-US" sz="2000" dirty="0"/>
              <a:t>as his/her application is received. The </a:t>
            </a:r>
            <a:r>
              <a:rPr lang="en-US" sz="2000" dirty="0" err="1" smtClean="0"/>
              <a:t>rankingis</a:t>
            </a:r>
            <a:r>
              <a:rPr lang="en-US" sz="2000" dirty="0" smtClean="0"/>
              <a:t> </a:t>
            </a:r>
            <a:r>
              <a:rPr lang="en-US" sz="2000" dirty="0"/>
              <a:t>based on high school GPA, class rank, SAT scores, and other criteria (e.g., if parent is a </a:t>
            </a:r>
            <a:r>
              <a:rPr lang="en-US" sz="2000" dirty="0" smtClean="0"/>
              <a:t>wealthy alum</a:t>
            </a:r>
            <a:r>
              <a:rPr lang="en-US" sz="2000" dirty="0"/>
              <a:t>). Later, students are admitted in priority order until no more slots are available. </a:t>
            </a:r>
            <a:endParaRPr lang="en-US" sz="2000" dirty="0" smtClean="0"/>
          </a:p>
          <a:p>
            <a:r>
              <a:rPr lang="en-US" sz="2000"/>
              <a:t>What is the effect of maintaining the items in the linked list so that they are sorted by priority? </a:t>
            </a:r>
          </a:p>
        </p:txBody>
      </p:sp>
    </p:spTree>
    <p:extLst>
      <p:ext uri="{BB962C8B-B14F-4D97-AF65-F5344CB8AC3E}">
        <p14:creationId xmlns:p14="http://schemas.microsoft.com/office/powerpoint/2010/main" val="26855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Collection ADT’s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Collection ADTs provide a convenient means for storing a dataset so that certain operations can be supported</a:t>
            </a:r>
          </a:p>
          <a:p>
            <a:r>
              <a:rPr lang="en-US" dirty="0" smtClean="0"/>
              <a:t>A “collection” is an ADT that is used to “hold” or “contain” some number of objects</a:t>
            </a:r>
          </a:p>
          <a:p>
            <a:r>
              <a:rPr lang="en-US" dirty="0" smtClean="0"/>
              <a:t>A “Bag” is a collection of objects with few or no restrictions on the contents</a:t>
            </a:r>
          </a:p>
          <a:p>
            <a:r>
              <a:rPr lang="en-US" dirty="0" smtClean="0"/>
              <a:t>Bag Operations include</a:t>
            </a:r>
          </a:p>
          <a:p>
            <a:pPr lvl="1"/>
            <a:r>
              <a:rPr lang="en-US" dirty="0" smtClean="0"/>
              <a:t>Add item to the bag</a:t>
            </a:r>
          </a:p>
          <a:p>
            <a:pPr lvl="1"/>
            <a:r>
              <a:rPr lang="en-US" dirty="0" smtClean="0"/>
              <a:t>Delete item from the bag</a:t>
            </a:r>
          </a:p>
          <a:p>
            <a:pPr lvl="1"/>
            <a:r>
              <a:rPr lang="en-US" dirty="0" smtClean="0"/>
              <a:t>Check if an item is in the bag</a:t>
            </a:r>
          </a:p>
          <a:p>
            <a:pPr lvl="1"/>
            <a:r>
              <a:rPr lang="en-US" dirty="0" smtClean="0"/>
              <a:t>Check for a full bag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503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Collection ADT’s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A “Set” is a collection of object with NO duplicates</a:t>
            </a:r>
          </a:p>
          <a:p>
            <a:r>
              <a:rPr lang="en-US" dirty="0" smtClean="0"/>
              <a:t>Set operations include the bag operations along with special set operations from mathematics</a:t>
            </a:r>
          </a:p>
          <a:p>
            <a:pPr lvl="1"/>
            <a:r>
              <a:rPr lang="en-US" dirty="0" smtClean="0"/>
              <a:t>Union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Exclusion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00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Collection ADT’s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A “list” (like a linked-list) is a collection of objects with some relationship and order</a:t>
            </a:r>
          </a:p>
          <a:p>
            <a:r>
              <a:rPr lang="en-US" dirty="0" smtClean="0"/>
              <a:t>There is a beginning and an end (or “head” and “tail)</a:t>
            </a:r>
          </a:p>
          <a:p>
            <a:r>
              <a:rPr lang="en-US" dirty="0" smtClean="0"/>
              <a:t>Operations on lists include</a:t>
            </a:r>
          </a:p>
          <a:p>
            <a:pPr lvl="1"/>
            <a:r>
              <a:rPr lang="en-US" dirty="0" smtClean="0"/>
              <a:t>Add a new entry – at the end, beginning, or anywhere</a:t>
            </a:r>
          </a:p>
          <a:p>
            <a:pPr lvl="1"/>
            <a:r>
              <a:rPr lang="en-US" dirty="0" smtClean="0"/>
              <a:t>Remove an item</a:t>
            </a:r>
          </a:p>
          <a:p>
            <a:pPr lvl="1"/>
            <a:r>
              <a:rPr lang="en-US" dirty="0" smtClean="0"/>
              <a:t>Remove all items</a:t>
            </a:r>
          </a:p>
          <a:p>
            <a:pPr lvl="1"/>
            <a:r>
              <a:rPr lang="en-US" dirty="0" smtClean="0"/>
              <a:t>Replace an item</a:t>
            </a:r>
          </a:p>
          <a:p>
            <a:pPr lvl="1"/>
            <a:r>
              <a:rPr lang="en-US" dirty="0" smtClean="0"/>
              <a:t>Look at any item</a:t>
            </a:r>
          </a:p>
          <a:p>
            <a:pPr lvl="1"/>
            <a:r>
              <a:rPr lang="en-US" dirty="0" smtClean="0"/>
              <a:t>Look for an entry of a specific value</a:t>
            </a:r>
          </a:p>
          <a:p>
            <a:pPr lvl="1"/>
            <a:r>
              <a:rPr lang="en-US" dirty="0" smtClean="0"/>
              <a:t>Count the number of items</a:t>
            </a:r>
          </a:p>
          <a:p>
            <a:pPr lvl="1"/>
            <a:r>
              <a:rPr lang="en-US" dirty="0" smtClean="0"/>
              <a:t>Check if the list is full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89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Collection ADT’s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To specify a list ADT, begin by describing its Interface</a:t>
            </a:r>
          </a:p>
          <a:p>
            <a:pPr lvl="1"/>
            <a:r>
              <a:rPr lang="en-US" dirty="0" smtClean="0"/>
              <a:t>Describe it’s data</a:t>
            </a:r>
          </a:p>
          <a:p>
            <a:pPr lvl="1"/>
            <a:r>
              <a:rPr lang="en-US" dirty="0" smtClean="0"/>
              <a:t>Specify it’s operations</a:t>
            </a:r>
          </a:p>
          <a:p>
            <a:r>
              <a:rPr lang="en-US" dirty="0" smtClean="0"/>
              <a:t>Pitfalls of working with lists</a:t>
            </a:r>
          </a:p>
          <a:p>
            <a:pPr lvl="1"/>
            <a:r>
              <a:rPr lang="en-US" dirty="0" smtClean="0"/>
              <a:t>add, remove, replace, </a:t>
            </a:r>
            <a:r>
              <a:rPr lang="en-US" dirty="0" err="1" smtClean="0"/>
              <a:t>getItem</a:t>
            </a:r>
            <a:r>
              <a:rPr lang="en-US" dirty="0" smtClean="0"/>
              <a:t> all work OK when a valid position is given</a:t>
            </a:r>
          </a:p>
          <a:p>
            <a:pPr lvl="1"/>
            <a:r>
              <a:rPr lang="en-US" dirty="0" smtClean="0"/>
              <a:t>remove, replace and </a:t>
            </a:r>
            <a:r>
              <a:rPr lang="en-US" dirty="0" err="1" smtClean="0"/>
              <a:t>getItem</a:t>
            </a:r>
            <a:r>
              <a:rPr lang="en-US" dirty="0" smtClean="0"/>
              <a:t> are not meaningful on an empty list</a:t>
            </a:r>
          </a:p>
          <a:p>
            <a:pPr lvl="1"/>
            <a:r>
              <a:rPr lang="en-US" dirty="0" smtClean="0"/>
              <a:t>a list could become full – what to do when you try and add?</a:t>
            </a:r>
          </a:p>
          <a:p>
            <a:r>
              <a:rPr lang="en-US" dirty="0" smtClean="0"/>
              <a:t>Solutions?</a:t>
            </a:r>
          </a:p>
          <a:p>
            <a:pPr lvl="1"/>
            <a:r>
              <a:rPr lang="en-US" dirty="0" smtClean="0"/>
              <a:t>Assume the invalid situations will not occur – BAD</a:t>
            </a:r>
          </a:p>
          <a:p>
            <a:pPr lvl="1"/>
            <a:r>
              <a:rPr lang="en-US" dirty="0" smtClean="0"/>
              <a:t>Ignore the situations – BAD</a:t>
            </a:r>
          </a:p>
          <a:p>
            <a:pPr lvl="1"/>
            <a:r>
              <a:rPr lang="en-US" dirty="0" smtClean="0"/>
              <a:t>Make reasonable assumptions and act in a predictable way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602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Stack / Queue ADT’s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1106834"/>
            <a:ext cx="7958397" cy="5367118"/>
          </a:xfrm>
        </p:spPr>
        <p:txBody>
          <a:bodyPr>
            <a:normAutofit/>
          </a:bodyPr>
          <a:lstStyle/>
          <a:p>
            <a:r>
              <a:rPr lang="en-US" dirty="0" smtClean="0"/>
              <a:t>Stacks and Queues are another form of ADT linear data structure arranged in a straight line</a:t>
            </a:r>
          </a:p>
          <a:p>
            <a:r>
              <a:rPr lang="en-US" dirty="0" smtClean="0"/>
              <a:t>They have restrictions placed on their design and the operations to access them.  That is essentially what makes them a “stack” or a “queue”</a:t>
            </a:r>
          </a:p>
          <a:p>
            <a:r>
              <a:rPr lang="en-US" dirty="0" smtClean="0"/>
              <a:t>Adding and removing new components (nodes, data, etc.) from only one end is a “stack” ADT</a:t>
            </a:r>
          </a:p>
          <a:p>
            <a:r>
              <a:rPr lang="en-US" dirty="0" smtClean="0"/>
              <a:t>Adding components at one end and removing them from the opposite end is a “queue” ADT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67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967023"/>
            <a:ext cx="8536245" cy="56623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Stacks are useful for processing nested structures or for managing algorithms in which processes call </a:t>
            </a:r>
            <a:r>
              <a:rPr lang="en-US" dirty="0" err="1" smtClean="0"/>
              <a:t>subprocesses</a:t>
            </a:r>
            <a:r>
              <a:rPr lang="en-US" dirty="0"/>
              <a:t> </a:t>
            </a:r>
            <a:r>
              <a:rPr lang="en-US" dirty="0" smtClean="0"/>
              <a:t>such as</a:t>
            </a:r>
          </a:p>
          <a:p>
            <a:pPr lvl="1"/>
            <a:r>
              <a:rPr lang="en-US" dirty="0" smtClean="0"/>
              <a:t>Algebraic expressions </a:t>
            </a:r>
            <a:r>
              <a:rPr lang="en-US" dirty="0" smtClean="0">
                <a:sym typeface="Wingdings"/>
              </a:rPr>
              <a:t> 2x + 4ac * 3 / 14 + 5c * ( a = b )</a:t>
            </a:r>
          </a:p>
          <a:p>
            <a:pPr lvl="1"/>
            <a:r>
              <a:rPr lang="en-US" dirty="0" smtClean="0">
                <a:sym typeface="Wingdings"/>
              </a:rPr>
              <a:t>Languages: </a:t>
            </a:r>
            <a:r>
              <a:rPr lang="en-US" dirty="0" err="1" smtClean="0">
                <a:sym typeface="Wingdings"/>
              </a:rPr>
              <a:t>printf</a:t>
            </a:r>
            <a:r>
              <a:rPr lang="en-US" dirty="0" smtClean="0">
                <a:sym typeface="Wingdings"/>
              </a:rPr>
              <a:t>(“%d”, </a:t>
            </a:r>
            <a:r>
              <a:rPr lang="en-US" dirty="0" err="1" smtClean="0">
                <a:sym typeface="Wingdings"/>
              </a:rPr>
              <a:t>sqrt</a:t>
            </a:r>
            <a:r>
              <a:rPr lang="en-US" dirty="0" smtClean="0">
                <a:sym typeface="Wingdings"/>
              </a:rPr>
              <a:t>( rand() + 3) );</a:t>
            </a:r>
          </a:p>
          <a:p>
            <a:pPr lvl="1"/>
            <a:r>
              <a:rPr lang="en-US" dirty="0" smtClean="0">
                <a:sym typeface="Wingdings"/>
              </a:rPr>
              <a:t>Recursive function calls</a:t>
            </a:r>
          </a:p>
          <a:p>
            <a:pPr lvl="1"/>
            <a:r>
              <a:rPr lang="en-US" dirty="0" smtClean="0">
                <a:sym typeface="Wingdings"/>
              </a:rPr>
              <a:t>Backtracking – when traversing a maze when you hit a “dead end” you need to back up to the last position where you had a choice of direction</a:t>
            </a:r>
          </a:p>
          <a:p>
            <a:pPr lvl="1"/>
            <a:r>
              <a:rPr lang="en-US" dirty="0" smtClean="0">
                <a:sym typeface="Wingdings"/>
              </a:rPr>
              <a:t>Another example would be the “undo” capability offered in may software products such as Photoshop and Word</a:t>
            </a:r>
          </a:p>
          <a:p>
            <a:r>
              <a:rPr lang="en-US" dirty="0" smtClean="0">
                <a:sym typeface="Wingdings"/>
              </a:rPr>
              <a:t>Stacks have 2 operations –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ush() is putting items on the stack</a:t>
            </a:r>
          </a:p>
          <a:p>
            <a:pPr lvl="1"/>
            <a:r>
              <a:rPr lang="en-US" dirty="0">
                <a:sym typeface="Wingdings"/>
              </a:rPr>
              <a:t>p</a:t>
            </a:r>
            <a:r>
              <a:rPr lang="en-US" dirty="0" smtClean="0">
                <a:sym typeface="Wingdings"/>
              </a:rPr>
              <a:t>op() is pulling items off the stack</a:t>
            </a:r>
          </a:p>
          <a:p>
            <a:pPr lvl="1"/>
            <a:r>
              <a:rPr lang="en-US" dirty="0" smtClean="0">
                <a:sym typeface="Wingdings"/>
              </a:rPr>
              <a:t>Note that both operations have a complexity of O (1)</a:t>
            </a:r>
          </a:p>
          <a:p>
            <a:pPr lvl="1"/>
            <a:r>
              <a:rPr lang="en-US" dirty="0" smtClean="0">
                <a:sym typeface="Wingdings"/>
              </a:rPr>
              <a:t>LIFO – “last in, first out” is the order of processing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070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7527"/>
          </a:xfrm>
        </p:spPr>
        <p:txBody>
          <a:bodyPr/>
          <a:lstStyle/>
          <a:p>
            <a:r>
              <a:rPr lang="en-US" dirty="0" smtClean="0"/>
              <a:t>Recursion and the “stack”</a:t>
            </a:r>
            <a:endParaRPr lang="en-US" dirty="0"/>
          </a:p>
        </p:txBody>
      </p:sp>
      <p:pic>
        <p:nvPicPr>
          <p:cNvPr id="5" name="Content Placeholder 4" descr="Picture 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315" r="-3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6837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92385"/>
          </a:xfrm>
        </p:spPr>
        <p:txBody>
          <a:bodyPr/>
          <a:lstStyle/>
          <a:p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2955" y="825500"/>
            <a:ext cx="8371145" cy="5648452"/>
          </a:xfrm>
        </p:spPr>
        <p:txBody>
          <a:bodyPr>
            <a:normAutofit/>
          </a:bodyPr>
          <a:lstStyle/>
          <a:p>
            <a:r>
              <a:rPr lang="en-US" dirty="0" smtClean="0"/>
              <a:t>An example</a:t>
            </a:r>
          </a:p>
          <a:p>
            <a:pPr lvl="1"/>
            <a:r>
              <a:rPr lang="en-US" dirty="0" smtClean="0">
                <a:sym typeface="Wingdings"/>
              </a:rPr>
              <a:t>Suppose you’ve been asked to write an algorithm that determines if the parenthesis in an equation (or “C” statement or whatever) are balanced.  For example: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		</a:t>
            </a:r>
            <a:r>
              <a:rPr lang="en-US" dirty="0" err="1" smtClean="0">
                <a:sym typeface="Wingdings"/>
              </a:rPr>
              <a:t>int</a:t>
            </a:r>
            <a:r>
              <a:rPr lang="en-US" dirty="0" smtClean="0">
                <a:sym typeface="Wingdings"/>
              </a:rPr>
              <a:t> result = a * (b + c) – (2 + (3 * b) % 6;</a:t>
            </a:r>
            <a:br>
              <a:rPr lang="en-US" dirty="0" smtClean="0">
                <a:sym typeface="Wingdings"/>
              </a:rPr>
            </a:b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In the above example a stack algorithm can be used.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1.  Start with an empty stack and scan the C statement from left to right. 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2.  Whenever you encounter a left parenthesis “(“ push it onto the stack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3.  Whenever you encounter a right parenthesis “)” pop the top item off the stack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4.  When finished scanning check the stack to see if it is empty – if it is empty then the parenthesis are balanced</a:t>
            </a:r>
          </a:p>
          <a:p>
            <a:pPr lvl="1"/>
            <a:r>
              <a:rPr lang="en-US" dirty="0" smtClean="0">
                <a:sym typeface="Wingdings"/>
              </a:rPr>
              <a:t>This approach might be too simplified.  Why?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070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344</TotalTime>
  <Words>999</Words>
  <Application>Microsoft Macintosh PowerPoint</Application>
  <PresentationFormat>On-screen Show 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Revolution</vt:lpstr>
      <vt:lpstr>Stacks and Queues </vt:lpstr>
      <vt:lpstr>Collection ADT’s</vt:lpstr>
      <vt:lpstr>Collection ADT’s</vt:lpstr>
      <vt:lpstr>Collection ADT’s</vt:lpstr>
      <vt:lpstr>Collection ADT’s</vt:lpstr>
      <vt:lpstr>Stack / Queue ADT’s</vt:lpstr>
      <vt:lpstr>Stacks</vt:lpstr>
      <vt:lpstr>Recursion and the “stack”</vt:lpstr>
      <vt:lpstr>Stacks</vt:lpstr>
      <vt:lpstr>Queues</vt:lpstr>
      <vt:lpstr>Queues</vt:lpstr>
      <vt:lpstr>Queues</vt:lpstr>
      <vt:lpstr>Priority Queues</vt:lpstr>
      <vt:lpstr>Priority Queues</vt:lpstr>
    </vt:vector>
  </TitlesOfParts>
  <Company>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 And Programming II </dc:title>
  <dc:creator>Joe Guilliams</dc:creator>
  <cp:lastModifiedBy>Joe Guilliams</cp:lastModifiedBy>
  <cp:revision>39</cp:revision>
  <dcterms:created xsi:type="dcterms:W3CDTF">2013-08-09T22:02:27Z</dcterms:created>
  <dcterms:modified xsi:type="dcterms:W3CDTF">2014-10-20T14:34:44Z</dcterms:modified>
</cp:coreProperties>
</file>