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257" r:id="rId4"/>
    <p:sldId id="263" r:id="rId5"/>
    <p:sldId id="275" r:id="rId6"/>
    <p:sldId id="295" r:id="rId7"/>
    <p:sldId id="300" r:id="rId8"/>
    <p:sldId id="301" r:id="rId9"/>
    <p:sldId id="335" r:id="rId10"/>
    <p:sldId id="336" r:id="rId11"/>
    <p:sldId id="337" r:id="rId12"/>
    <p:sldId id="338" r:id="rId13"/>
    <p:sldId id="33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19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140825E-4A15-4D39-8176-1F07E904CB30}" type="datetimeFigureOut">
              <a:rPr lang="en-US" smtClean="0"/>
              <a:t>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D140825E-4A15-4D39-8176-1F07E904CB30}" type="datetimeFigureOut">
              <a:rPr lang="en-US" smtClean="0"/>
              <a:t>7/20/15</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7/20/15</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D140825E-4A15-4D39-8176-1F07E904CB30}" type="datetimeFigureOut">
              <a:rPr lang="en-US" smtClean="0"/>
              <a:t>7/20/15</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40825E-4A15-4D39-8176-1F07E904CB30}" type="datetimeFigureOut">
              <a:rPr lang="en-US" smtClean="0"/>
              <a:t>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140825E-4A15-4D39-8176-1F07E904CB30}" type="datetimeFigureOut">
              <a:rPr lang="en-US" smtClean="0"/>
              <a:t>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D140825E-4A15-4D39-8176-1F07E904CB30}" type="datetimeFigureOut">
              <a:rPr lang="en-US" smtClean="0"/>
              <a:t>7/20/15</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936" y="2492375"/>
            <a:ext cx="7399014" cy="1470025"/>
          </a:xfrm>
        </p:spPr>
        <p:txBody>
          <a:bodyPr/>
          <a:lstStyle/>
          <a:p>
            <a:r>
              <a:rPr lang="en-US" dirty="0" smtClean="0"/>
              <a:t>Testing and Evaluation of Computer Systems	</a:t>
            </a:r>
            <a:endParaRPr lang="en-US" dirty="0"/>
          </a:p>
        </p:txBody>
      </p:sp>
      <p:sp>
        <p:nvSpPr>
          <p:cNvPr id="3" name="Subtitle 2"/>
          <p:cNvSpPr>
            <a:spLocks noGrp="1"/>
          </p:cNvSpPr>
          <p:nvPr>
            <p:ph type="subTitle" idx="1"/>
          </p:nvPr>
        </p:nvSpPr>
        <p:spPr>
          <a:xfrm>
            <a:off x="1600201" y="4584700"/>
            <a:ext cx="6762749" cy="1134782"/>
          </a:xfrm>
        </p:spPr>
        <p:txBody>
          <a:bodyPr/>
          <a:lstStyle/>
          <a:p>
            <a:r>
              <a:rPr lang="en-US" dirty="0" smtClean="0"/>
              <a:t>CS2050 – Algorithm Design and Programming II</a:t>
            </a:r>
            <a:endParaRPr lang="en-US" dirty="0"/>
          </a:p>
        </p:txBody>
      </p:sp>
    </p:spTree>
    <p:extLst>
      <p:ext uri="{BB962C8B-B14F-4D97-AF65-F5344CB8AC3E}">
        <p14:creationId xmlns:p14="http://schemas.microsoft.com/office/powerpoint/2010/main" val="97659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UAT – User Acceptance Testing</a:t>
            </a:r>
            <a:endParaRPr lang="en-US" dirty="0"/>
          </a:p>
        </p:txBody>
      </p:sp>
      <p:sp>
        <p:nvSpPr>
          <p:cNvPr id="3" name="Content Placeholder 2"/>
          <p:cNvSpPr>
            <a:spLocks noGrp="1"/>
          </p:cNvSpPr>
          <p:nvPr>
            <p:ph sz="quarter" idx="1"/>
          </p:nvPr>
        </p:nvSpPr>
        <p:spPr>
          <a:xfrm>
            <a:off x="302955" y="1106834"/>
            <a:ext cx="8570605" cy="5367118"/>
          </a:xfrm>
        </p:spPr>
        <p:txBody>
          <a:bodyPr>
            <a:normAutofit fontScale="92500" lnSpcReduction="10000"/>
          </a:bodyPr>
          <a:lstStyle/>
          <a:p>
            <a:r>
              <a:rPr lang="en-US" dirty="0" smtClean="0"/>
              <a:t>User Acceptance Testing begins with requirements that the user provides to us</a:t>
            </a:r>
          </a:p>
          <a:p>
            <a:r>
              <a:rPr lang="en-US" dirty="0" smtClean="0"/>
              <a:t>These requirements are exactly what they sound like – things you MUST do or are required to do to complete a programming assignment</a:t>
            </a:r>
          </a:p>
          <a:p>
            <a:r>
              <a:rPr lang="en-US" dirty="0" smtClean="0"/>
              <a:t>There are many ways to perform “requirements gathering”</a:t>
            </a:r>
          </a:p>
          <a:p>
            <a:pPr lvl="1"/>
            <a:r>
              <a:rPr lang="en-US" dirty="0" smtClean="0"/>
              <a:t>By talking to the user or customer requesting a solution to a problem they have</a:t>
            </a:r>
          </a:p>
          <a:p>
            <a:pPr lvl="1"/>
            <a:r>
              <a:rPr lang="en-US" dirty="0" smtClean="0"/>
              <a:t>By reviewing documents you have been given by a systems analyst who collected the requirements from the user and provided them to you to program a solution to meet those requirements</a:t>
            </a:r>
          </a:p>
          <a:p>
            <a:pPr lvl="1"/>
            <a:r>
              <a:rPr lang="en-US" dirty="0" smtClean="0"/>
              <a:t>Sometimes this is done somewhat informally – through conversation and quickly written notes – or very structured and very formal using a specific systems development methodology and documented into large databases using flow charts, data models, etc.</a:t>
            </a:r>
          </a:p>
          <a:p>
            <a:pPr lvl="1"/>
            <a:r>
              <a:rPr lang="en-US" dirty="0" smtClean="0"/>
              <a:t>Requirements gathering can take 10 minutes or 3 years!  Depends on the application and *what the user/customer requires* !</a:t>
            </a:r>
          </a:p>
        </p:txBody>
      </p:sp>
    </p:spTree>
    <p:extLst>
      <p:ext uri="{BB962C8B-B14F-4D97-AF65-F5344CB8AC3E}">
        <p14:creationId xmlns:p14="http://schemas.microsoft.com/office/powerpoint/2010/main" val="36801045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UAT – User Acceptance Testing</a:t>
            </a:r>
            <a:endParaRPr lang="en-US" dirty="0"/>
          </a:p>
        </p:txBody>
      </p:sp>
      <p:sp>
        <p:nvSpPr>
          <p:cNvPr id="3" name="Content Placeholder 2"/>
          <p:cNvSpPr>
            <a:spLocks noGrp="1"/>
          </p:cNvSpPr>
          <p:nvPr>
            <p:ph sz="quarter" idx="1"/>
          </p:nvPr>
        </p:nvSpPr>
        <p:spPr>
          <a:xfrm>
            <a:off x="302955" y="1106834"/>
            <a:ext cx="8570605" cy="5367118"/>
          </a:xfrm>
        </p:spPr>
        <p:txBody>
          <a:bodyPr>
            <a:normAutofit/>
          </a:bodyPr>
          <a:lstStyle/>
          <a:p>
            <a:r>
              <a:rPr lang="en-US" dirty="0" smtClean="0"/>
              <a:t>Once you receive the requirements you can begin programming a solution to meet those requirements</a:t>
            </a:r>
          </a:p>
          <a:p>
            <a:r>
              <a:rPr lang="en-US" dirty="0" smtClean="0"/>
              <a:t>I refer to this as the “art” of programming and why I love to code computer programs.  </a:t>
            </a:r>
          </a:p>
          <a:p>
            <a:pPr lvl="1"/>
            <a:r>
              <a:rPr lang="en-US" dirty="0" smtClean="0"/>
              <a:t>If I give the same computer requirements to 20 professional programmers I should get 20 unique programs that all meet those requirements.  No one stands over your shoulder telling you that you must do this or that.  </a:t>
            </a:r>
          </a:p>
          <a:p>
            <a:pPr lvl="1"/>
            <a:r>
              <a:rPr lang="en-US" dirty="0" smtClean="0"/>
              <a:t>Obviously bad programming habits will be noticed and you will be corrected – I’m not talking about that.</a:t>
            </a:r>
          </a:p>
          <a:p>
            <a:pPr lvl="1"/>
            <a:r>
              <a:rPr lang="en-US" dirty="0" smtClean="0"/>
              <a:t>Some will be more efficient than others, some faster, some slower, etc.  But in the end, they all MUST meet the requirements.</a:t>
            </a:r>
          </a:p>
        </p:txBody>
      </p:sp>
    </p:spTree>
    <p:extLst>
      <p:ext uri="{BB962C8B-B14F-4D97-AF65-F5344CB8AC3E}">
        <p14:creationId xmlns:p14="http://schemas.microsoft.com/office/powerpoint/2010/main" val="2928131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UAT – User Acceptance Testing</a:t>
            </a:r>
            <a:endParaRPr lang="en-US" dirty="0"/>
          </a:p>
        </p:txBody>
      </p:sp>
      <p:sp>
        <p:nvSpPr>
          <p:cNvPr id="3" name="Content Placeholder 2"/>
          <p:cNvSpPr>
            <a:spLocks noGrp="1"/>
          </p:cNvSpPr>
          <p:nvPr>
            <p:ph sz="quarter" idx="1"/>
          </p:nvPr>
        </p:nvSpPr>
        <p:spPr>
          <a:xfrm>
            <a:off x="302955" y="1106834"/>
            <a:ext cx="8570605" cy="5367118"/>
          </a:xfrm>
        </p:spPr>
        <p:txBody>
          <a:bodyPr>
            <a:normAutofit/>
          </a:bodyPr>
          <a:lstStyle/>
          <a:p>
            <a:r>
              <a:rPr lang="en-US" dirty="0" smtClean="0"/>
              <a:t>When you are finished writing your programming solution and have corrected all compile errors and tested it to the best of your abilities, the user will test it and make sure your solution is acceptable to their requirements.</a:t>
            </a:r>
          </a:p>
          <a:p>
            <a:r>
              <a:rPr lang="en-US" dirty="0" smtClean="0"/>
              <a:t>The end users or customer is responsible for assuring that all specified functionality is included and will provide value to the organization as defined by the project’s goals and requirements</a:t>
            </a:r>
          </a:p>
          <a:p>
            <a:r>
              <a:rPr lang="en-US" dirty="0" smtClean="0"/>
              <a:t>In CS2050, you are given the *requirements* in each lab and homework assignment</a:t>
            </a:r>
          </a:p>
          <a:p>
            <a:pPr lvl="1"/>
            <a:r>
              <a:rPr lang="en-US" dirty="0" smtClean="0"/>
              <a:t>You cannot create your own requirements.  You must meet those in the documents you are given</a:t>
            </a:r>
          </a:p>
          <a:p>
            <a:pPr lvl="1"/>
            <a:r>
              <a:rPr lang="en-US" dirty="0" smtClean="0"/>
              <a:t>You have some flexibility in CS1050 and CS2050 to design your algorithms, but the requirements are inflexible.  Everyone must meet the same requirements in the class.</a:t>
            </a:r>
          </a:p>
        </p:txBody>
      </p:sp>
    </p:spTree>
    <p:extLst>
      <p:ext uri="{BB962C8B-B14F-4D97-AF65-F5344CB8AC3E}">
        <p14:creationId xmlns:p14="http://schemas.microsoft.com/office/powerpoint/2010/main" val="26832536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Other forms of testing</a:t>
            </a:r>
            <a:endParaRPr lang="en-US" dirty="0"/>
          </a:p>
        </p:txBody>
      </p:sp>
      <p:sp>
        <p:nvSpPr>
          <p:cNvPr id="3" name="Content Placeholder 2"/>
          <p:cNvSpPr>
            <a:spLocks noGrp="1"/>
          </p:cNvSpPr>
          <p:nvPr>
            <p:ph sz="quarter" idx="1"/>
          </p:nvPr>
        </p:nvSpPr>
        <p:spPr>
          <a:xfrm>
            <a:off x="302955" y="1106834"/>
            <a:ext cx="8570605" cy="5367118"/>
          </a:xfrm>
        </p:spPr>
        <p:txBody>
          <a:bodyPr>
            <a:normAutofit/>
          </a:bodyPr>
          <a:lstStyle/>
          <a:p>
            <a:r>
              <a:rPr lang="en-US" dirty="0" smtClean="0"/>
              <a:t>There are many other forms of Computer Systems testing and you will discover and practice these in other CS/IT courses</a:t>
            </a:r>
          </a:p>
          <a:p>
            <a:r>
              <a:rPr lang="en-US" dirty="0" smtClean="0"/>
              <a:t>These may include:</a:t>
            </a:r>
          </a:p>
          <a:p>
            <a:pPr lvl="1"/>
            <a:r>
              <a:rPr lang="en-US" dirty="0" smtClean="0"/>
              <a:t>System testing – testing a system as a whole in an operating environment to verify functionality and fitness for use.  This may include tests to verify usability, performance, stress, compatibility and documentation</a:t>
            </a:r>
          </a:p>
          <a:p>
            <a:pPr lvl="1"/>
            <a:r>
              <a:rPr lang="en-US" dirty="0" smtClean="0"/>
              <a:t>Integration testing – Testing whether a set of logically related units (functions, module, programs, etc.) work together properly after each unit is tested</a:t>
            </a:r>
            <a:endParaRPr lang="en-US" dirty="0"/>
          </a:p>
          <a:p>
            <a:pPr lvl="1"/>
            <a:r>
              <a:rPr lang="en-US" dirty="0" smtClean="0"/>
              <a:t>Environment testing – temperature cycling, shock, vibration, humidity, wind, salt spray, dust sand, fungus, acoustic noise, pollution emission, explosion proofing, etc. are conducted.</a:t>
            </a:r>
          </a:p>
          <a:p>
            <a:pPr lvl="1"/>
            <a:r>
              <a:rPr lang="en-US" dirty="0" smtClean="0"/>
              <a:t>And many other types</a:t>
            </a:r>
          </a:p>
        </p:txBody>
      </p:sp>
    </p:spTree>
    <p:extLst>
      <p:ext uri="{BB962C8B-B14F-4D97-AF65-F5344CB8AC3E}">
        <p14:creationId xmlns:p14="http://schemas.microsoft.com/office/powerpoint/2010/main" val="9127463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7047"/>
            <a:ext cx="7583487" cy="540053"/>
          </a:xfrm>
        </p:spPr>
        <p:txBody>
          <a:bodyPr/>
          <a:lstStyle/>
          <a:p>
            <a:r>
              <a:rPr lang="en-US" dirty="0" smtClean="0"/>
              <a:t>Testing and Evaluation of Systems</a:t>
            </a:r>
            <a:endParaRPr lang="en-US" dirty="0"/>
          </a:p>
        </p:txBody>
      </p:sp>
      <p:sp>
        <p:nvSpPr>
          <p:cNvPr id="3" name="Content Placeholder 2"/>
          <p:cNvSpPr>
            <a:spLocks noGrp="1"/>
          </p:cNvSpPr>
          <p:nvPr>
            <p:ph idx="1"/>
          </p:nvPr>
        </p:nvSpPr>
        <p:spPr>
          <a:xfrm>
            <a:off x="314477" y="1168400"/>
            <a:ext cx="8466666" cy="5133219"/>
          </a:xfrm>
        </p:spPr>
        <p:txBody>
          <a:bodyPr>
            <a:normAutofit fontScale="92500"/>
          </a:bodyPr>
          <a:lstStyle/>
          <a:p>
            <a:r>
              <a:rPr lang="en-US" dirty="0" smtClean="0"/>
              <a:t>Testing and evaluating computer systems is as critical and important as programming them to begin with.</a:t>
            </a:r>
          </a:p>
          <a:p>
            <a:r>
              <a:rPr lang="en-US" dirty="0" smtClean="0"/>
              <a:t>There are entire careers – and good ones – in the CS/IT field for people who are professional testers.  That’s right – they get paid to test systems and that is all they do.  Some of my friends work in this field.</a:t>
            </a:r>
          </a:p>
          <a:p>
            <a:r>
              <a:rPr lang="en-US" dirty="0" smtClean="0"/>
              <a:t>The goal of testing is to make sure a computer system works exactly as it was required.  But that can mean many different types of testing and evaluation to determine if your system meets the requirements it was given.</a:t>
            </a:r>
          </a:p>
          <a:p>
            <a:r>
              <a:rPr lang="en-US" dirty="0" smtClean="0"/>
              <a:t>The type of testing and amount of testing depends largely on the requirements of the computer system itself.  That type/amount can be affected by the “mission critical” nature of the system, federal, state or local laws, or commissions like the FTC, FAA, FDA, UN, etc.</a:t>
            </a:r>
          </a:p>
          <a:p>
            <a:endParaRPr lang="en-US" dirty="0"/>
          </a:p>
        </p:txBody>
      </p:sp>
    </p:spTree>
    <p:extLst>
      <p:ext uri="{BB962C8B-B14F-4D97-AF65-F5344CB8AC3E}">
        <p14:creationId xmlns:p14="http://schemas.microsoft.com/office/powerpoint/2010/main" val="2732151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587" y="387047"/>
            <a:ext cx="8002364" cy="578153"/>
          </a:xfrm>
        </p:spPr>
        <p:txBody>
          <a:bodyPr/>
          <a:lstStyle/>
          <a:p>
            <a:r>
              <a:rPr lang="en-US" dirty="0" smtClean="0"/>
              <a:t>Testing and Evaluation</a:t>
            </a:r>
            <a:endParaRPr lang="en-US" dirty="0"/>
          </a:p>
        </p:txBody>
      </p:sp>
      <p:sp>
        <p:nvSpPr>
          <p:cNvPr id="3" name="Content Placeholder 2"/>
          <p:cNvSpPr>
            <a:spLocks noGrp="1"/>
          </p:cNvSpPr>
          <p:nvPr>
            <p:ph idx="1"/>
          </p:nvPr>
        </p:nvSpPr>
        <p:spPr>
          <a:xfrm>
            <a:off x="203810" y="965200"/>
            <a:ext cx="8716783" cy="5620362"/>
          </a:xfrm>
        </p:spPr>
        <p:txBody>
          <a:bodyPr>
            <a:normAutofit/>
          </a:bodyPr>
          <a:lstStyle/>
          <a:p>
            <a:r>
              <a:rPr lang="en-US" dirty="0" smtClean="0"/>
              <a:t>Throughout CS1050 and CS2050 you are required to perform testing of your programs and algorithms primarily for two reasons</a:t>
            </a:r>
          </a:p>
          <a:p>
            <a:pPr lvl="1"/>
            <a:r>
              <a:rPr lang="en-US" dirty="0" smtClean="0"/>
              <a:t>The lab or homework document requires it like testing data limits </a:t>
            </a:r>
          </a:p>
          <a:p>
            <a:pPr lvl="2"/>
            <a:r>
              <a:rPr lang="en-US" dirty="0" smtClean="0"/>
              <a:t>No grade less than zero or greater than 100</a:t>
            </a:r>
          </a:p>
          <a:p>
            <a:pPr lvl="2"/>
            <a:r>
              <a:rPr lang="en-US" dirty="0" smtClean="0"/>
              <a:t>Gender code must a an ‘M’ or ‘F’</a:t>
            </a:r>
          </a:p>
          <a:p>
            <a:pPr lvl="2"/>
            <a:r>
              <a:rPr lang="en-US" dirty="0" smtClean="0"/>
              <a:t>Dates entered must be of a MM/DD/YY format with valid values for month (1-12), day (1-31 depending on the month) or year</a:t>
            </a:r>
          </a:p>
          <a:p>
            <a:pPr lvl="1"/>
            <a:r>
              <a:rPr lang="en-US" dirty="0" smtClean="0"/>
              <a:t>To make your program “fault tolerant” and able to handle problems without terminating abnormally with no warning or indication of why it ended</a:t>
            </a:r>
          </a:p>
          <a:p>
            <a:pPr lvl="2"/>
            <a:r>
              <a:rPr lang="en-US" dirty="0"/>
              <a:t>NULL </a:t>
            </a:r>
            <a:r>
              <a:rPr lang="en-US" dirty="0" smtClean="0"/>
              <a:t>pointers – checking for them to avoid segmentation faults</a:t>
            </a:r>
          </a:p>
          <a:p>
            <a:pPr lvl="2"/>
            <a:r>
              <a:rPr lang="en-US" dirty="0" smtClean="0"/>
              <a:t>bad </a:t>
            </a:r>
            <a:r>
              <a:rPr lang="en-US" dirty="0"/>
              <a:t>input/output </a:t>
            </a:r>
            <a:r>
              <a:rPr lang="en-US" dirty="0" smtClean="0"/>
              <a:t>files – empty files, corrupt data, security issues </a:t>
            </a:r>
          </a:p>
          <a:p>
            <a:pPr lvl="2"/>
            <a:r>
              <a:rPr lang="en-US" dirty="0" smtClean="0"/>
              <a:t>array limits/bounds checking – avoiding segmentation faults, etc.</a:t>
            </a:r>
          </a:p>
          <a:p>
            <a:pPr lvl="1"/>
            <a:r>
              <a:rPr lang="en-US" dirty="0" smtClean="0"/>
              <a:t>You want to make sure your output meets the requirements of the assignment</a:t>
            </a:r>
          </a:p>
          <a:p>
            <a:pPr lvl="2"/>
            <a:r>
              <a:rPr lang="en-US" dirty="0" smtClean="0"/>
              <a:t>Maybe it runs good, but doesn’t produce accurate or desired results</a:t>
            </a:r>
          </a:p>
          <a:p>
            <a:pPr lvl="1"/>
            <a:endParaRPr lang="en-US" dirty="0" smtClean="0"/>
          </a:p>
          <a:p>
            <a:endParaRPr lang="en-US" dirty="0"/>
          </a:p>
        </p:txBody>
      </p:sp>
    </p:spTree>
    <p:extLst>
      <p:ext uri="{BB962C8B-B14F-4D97-AF65-F5344CB8AC3E}">
        <p14:creationId xmlns:p14="http://schemas.microsoft.com/office/powerpoint/2010/main" val="167870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942" y="381000"/>
            <a:ext cx="8394073" cy="603805"/>
          </a:xfrm>
        </p:spPr>
        <p:txBody>
          <a:bodyPr/>
          <a:lstStyle/>
          <a:p>
            <a:r>
              <a:rPr lang="en-US" dirty="0" smtClean="0"/>
              <a:t>Testing and Evaluation Opportunities</a:t>
            </a:r>
            <a:endParaRPr lang="en-US" dirty="0"/>
          </a:p>
        </p:txBody>
      </p:sp>
      <p:sp>
        <p:nvSpPr>
          <p:cNvPr id="3" name="Content Placeholder 2"/>
          <p:cNvSpPr>
            <a:spLocks noGrp="1"/>
          </p:cNvSpPr>
          <p:nvPr>
            <p:ph idx="1"/>
          </p:nvPr>
        </p:nvSpPr>
        <p:spPr>
          <a:xfrm>
            <a:off x="272133" y="1331056"/>
            <a:ext cx="8513882" cy="5212468"/>
          </a:xfrm>
        </p:spPr>
        <p:txBody>
          <a:bodyPr>
            <a:normAutofit/>
          </a:bodyPr>
          <a:lstStyle/>
          <a:p>
            <a:r>
              <a:rPr lang="en-US" dirty="0" smtClean="0"/>
              <a:t>In our CS/IT program there are a number of opportunities to learn about the very important skills and approaches involved in testing and evaluating computer systems</a:t>
            </a:r>
          </a:p>
          <a:p>
            <a:r>
              <a:rPr lang="en-US" dirty="0" smtClean="0"/>
              <a:t>CS1050 and CS2050 are the beginning courses for this as you well know</a:t>
            </a:r>
          </a:p>
          <a:p>
            <a:r>
              <a:rPr lang="en-US" dirty="0" smtClean="0"/>
              <a:t>Other courses in our CS/IT program include </a:t>
            </a:r>
          </a:p>
          <a:p>
            <a:pPr lvl="1"/>
            <a:r>
              <a:rPr lang="en-US" dirty="0" smtClean="0"/>
              <a:t>CS4320 Software Engineering</a:t>
            </a:r>
          </a:p>
          <a:p>
            <a:pPr lvl="1"/>
            <a:r>
              <a:rPr lang="en-US" dirty="0" smtClean="0"/>
              <a:t>CS4970 Capstone Design I</a:t>
            </a:r>
          </a:p>
          <a:p>
            <a:pPr lvl="1"/>
            <a:r>
              <a:rPr lang="en-US" dirty="0" smtClean="0"/>
              <a:t>CS4980 Capstone Design II</a:t>
            </a:r>
          </a:p>
        </p:txBody>
      </p:sp>
    </p:spTree>
    <p:extLst>
      <p:ext uri="{BB962C8B-B14F-4D97-AF65-F5344CB8AC3E}">
        <p14:creationId xmlns:p14="http://schemas.microsoft.com/office/powerpoint/2010/main" val="306311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84" y="348685"/>
            <a:ext cx="8646869" cy="603805"/>
          </a:xfrm>
        </p:spPr>
        <p:txBody>
          <a:bodyPr/>
          <a:lstStyle/>
          <a:p>
            <a:r>
              <a:rPr lang="en-US" dirty="0" smtClean="0"/>
              <a:t>CS1050 and CS2050 Testing Approaches</a:t>
            </a:r>
            <a:endParaRPr lang="en-US" dirty="0"/>
          </a:p>
        </p:txBody>
      </p:sp>
      <p:sp>
        <p:nvSpPr>
          <p:cNvPr id="4" name="Content Placeholder 2"/>
          <p:cNvSpPr txBox="1">
            <a:spLocks/>
          </p:cNvSpPr>
          <p:nvPr/>
        </p:nvSpPr>
        <p:spPr>
          <a:xfrm>
            <a:off x="256584" y="952490"/>
            <a:ext cx="8646869" cy="5705077"/>
          </a:xfrm>
          <a:prstGeom prst="rect">
            <a:avLst/>
          </a:prstGeom>
        </p:spPr>
        <p:txBody>
          <a:bodyPr vert="horz" lIns="91440" tIns="45720" rIns="91440" bIns="45720" rtlCol="0">
            <a:normAutofit/>
          </a:bodyPr>
          <a:lst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a:lstStyle>
          <a:p>
            <a:r>
              <a:rPr lang="en-US" dirty="0" smtClean="0"/>
              <a:t>We are somewhat limited in CS1050 and CS2050 in studying testing approaches due to the rudimentary nature of the material and limitation of programming assignments</a:t>
            </a:r>
          </a:p>
          <a:p>
            <a:r>
              <a:rPr lang="en-US" dirty="0" smtClean="0"/>
              <a:t>In other words, there are 2 main components to these freshman courses</a:t>
            </a:r>
          </a:p>
          <a:p>
            <a:pPr lvl="1"/>
            <a:r>
              <a:rPr lang="en-US" dirty="0" smtClean="0"/>
              <a:t>Learning the “tool” – how to write computer programs in a particular programming language like “C”.  </a:t>
            </a:r>
          </a:p>
          <a:p>
            <a:pPr lvl="2"/>
            <a:r>
              <a:rPr lang="en-US" dirty="0" smtClean="0"/>
              <a:t>Language Syntax - semicolons, curly braces, square brackets, for/while/do while, if/else/switch, functions, variables, arrays, pointers, memory etc.  Each language has a syntax and we have to learn the requirements of the language to get a program to compile successfully</a:t>
            </a:r>
          </a:p>
          <a:p>
            <a:pPr lvl="1"/>
            <a:r>
              <a:rPr lang="en-US" dirty="0" smtClean="0"/>
              <a:t>Algorithm Design </a:t>
            </a:r>
          </a:p>
          <a:p>
            <a:pPr lvl="2"/>
            <a:r>
              <a:rPr lang="en-US" dirty="0"/>
              <a:t>W</a:t>
            </a:r>
            <a:r>
              <a:rPr lang="en-US" dirty="0" smtClean="0"/>
              <a:t>riting computer code to solve a problem in a series of steps organized in a *logical* order like reading input, writing output, sorting data, searching data, mathematical calculations and formulas, converting data into information with charts/graphs/output, etc.</a:t>
            </a:r>
          </a:p>
        </p:txBody>
      </p:sp>
    </p:spTree>
    <p:extLst>
      <p:ext uri="{BB962C8B-B14F-4D97-AF65-F5344CB8AC3E}">
        <p14:creationId xmlns:p14="http://schemas.microsoft.com/office/powerpoint/2010/main" val="9619183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381" y="252967"/>
            <a:ext cx="7806569" cy="603805"/>
          </a:xfrm>
        </p:spPr>
        <p:txBody>
          <a:bodyPr/>
          <a:lstStyle/>
          <a:p>
            <a:r>
              <a:rPr lang="en-US" dirty="0" smtClean="0"/>
              <a:t>Testing Approaches in CS2050</a:t>
            </a:r>
            <a:endParaRPr lang="en-US" dirty="0"/>
          </a:p>
        </p:txBody>
      </p:sp>
      <p:sp>
        <p:nvSpPr>
          <p:cNvPr id="6" name="Content Placeholder 2"/>
          <p:cNvSpPr>
            <a:spLocks noGrp="1"/>
          </p:cNvSpPr>
          <p:nvPr>
            <p:ph sz="quarter" idx="1"/>
          </p:nvPr>
        </p:nvSpPr>
        <p:spPr>
          <a:xfrm>
            <a:off x="302955" y="1106834"/>
            <a:ext cx="7958397" cy="5367118"/>
          </a:xfrm>
        </p:spPr>
        <p:txBody>
          <a:bodyPr>
            <a:normAutofit/>
          </a:bodyPr>
          <a:lstStyle/>
          <a:p>
            <a:endParaRPr lang="en-US" dirty="0" smtClean="0"/>
          </a:p>
          <a:p>
            <a:r>
              <a:rPr lang="en-US" sz="3200" dirty="0" smtClean="0"/>
              <a:t>Unit Testing</a:t>
            </a:r>
          </a:p>
          <a:p>
            <a:r>
              <a:rPr lang="en-US" sz="3200" dirty="0" smtClean="0"/>
              <a:t>Data Testing</a:t>
            </a:r>
          </a:p>
          <a:p>
            <a:r>
              <a:rPr lang="en-US" sz="3200" dirty="0" smtClean="0"/>
              <a:t>Limits Testing</a:t>
            </a:r>
          </a:p>
          <a:p>
            <a:r>
              <a:rPr lang="en-US" sz="3200" dirty="0" smtClean="0"/>
              <a:t>User Acceptance Testing</a:t>
            </a:r>
          </a:p>
        </p:txBody>
      </p:sp>
    </p:spTree>
    <p:extLst>
      <p:ext uri="{BB962C8B-B14F-4D97-AF65-F5344CB8AC3E}">
        <p14:creationId xmlns:p14="http://schemas.microsoft.com/office/powerpoint/2010/main" val="470669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713196"/>
          </a:xfrm>
        </p:spPr>
        <p:txBody>
          <a:bodyPr>
            <a:normAutofit/>
          </a:bodyPr>
          <a:lstStyle/>
          <a:p>
            <a:r>
              <a:rPr lang="en-US" dirty="0" smtClean="0"/>
              <a:t>Unit Testing</a:t>
            </a:r>
            <a:endParaRPr lang="en-US" dirty="0"/>
          </a:p>
        </p:txBody>
      </p:sp>
      <p:sp>
        <p:nvSpPr>
          <p:cNvPr id="3" name="Content Placeholder 2"/>
          <p:cNvSpPr>
            <a:spLocks noGrp="1"/>
          </p:cNvSpPr>
          <p:nvPr>
            <p:ph sz="quarter" idx="1"/>
          </p:nvPr>
        </p:nvSpPr>
        <p:spPr>
          <a:xfrm>
            <a:off x="302955" y="1106834"/>
            <a:ext cx="7958397" cy="5367118"/>
          </a:xfrm>
        </p:spPr>
        <p:txBody>
          <a:bodyPr>
            <a:normAutofit/>
          </a:bodyPr>
          <a:lstStyle/>
          <a:p>
            <a:r>
              <a:rPr lang="en-US" sz="2800" dirty="0" smtClean="0"/>
              <a:t>Unit testing is done at the module or program level and focuses on whether specific functions work properly.  It can be accomplished via:</a:t>
            </a:r>
          </a:p>
          <a:p>
            <a:pPr lvl="1"/>
            <a:r>
              <a:rPr lang="en-US" sz="2400" b="1" dirty="0" smtClean="0"/>
              <a:t>Black Box Testing – Test the program code against specified requirements.  Where do you get your “requirements” from in CS2050?</a:t>
            </a:r>
          </a:p>
          <a:p>
            <a:pPr lvl="1"/>
            <a:r>
              <a:rPr lang="en-US" sz="2400" b="1" dirty="0" smtClean="0"/>
              <a:t>White Box Testing – Examines the paths of logic inside the program (structure and efficiency)</a:t>
            </a:r>
          </a:p>
        </p:txBody>
      </p:sp>
    </p:spTree>
    <p:extLst>
      <p:ext uri="{BB962C8B-B14F-4D97-AF65-F5344CB8AC3E}">
        <p14:creationId xmlns:p14="http://schemas.microsoft.com/office/powerpoint/2010/main" val="354300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Data Testing</a:t>
            </a:r>
            <a:endParaRPr lang="en-US" dirty="0"/>
          </a:p>
        </p:txBody>
      </p:sp>
      <p:sp>
        <p:nvSpPr>
          <p:cNvPr id="3" name="Content Placeholder 2"/>
          <p:cNvSpPr>
            <a:spLocks noGrp="1"/>
          </p:cNvSpPr>
          <p:nvPr>
            <p:ph sz="quarter" idx="1"/>
          </p:nvPr>
        </p:nvSpPr>
        <p:spPr>
          <a:xfrm>
            <a:off x="302955" y="1106834"/>
            <a:ext cx="8570605" cy="5367118"/>
          </a:xfrm>
        </p:spPr>
        <p:txBody>
          <a:bodyPr>
            <a:normAutofit fontScale="92500"/>
          </a:bodyPr>
          <a:lstStyle/>
          <a:p>
            <a:r>
              <a:rPr lang="en-US" dirty="0" smtClean="0"/>
              <a:t>One of the most common application weaknesses is failure to properly validate input coming from the user or another system *before* using it</a:t>
            </a:r>
          </a:p>
          <a:p>
            <a:r>
              <a:rPr lang="en-US" dirty="0" smtClean="0"/>
              <a:t>Data from an external entity or user should never be trusted since it can be arbitrarily tampered with or be completely invalid</a:t>
            </a:r>
          </a:p>
          <a:p>
            <a:r>
              <a:rPr lang="en-US" dirty="0" smtClean="0"/>
              <a:t>A good rule of thumb – “all input is evil”.  Don’t trust input data to be correct!</a:t>
            </a:r>
          </a:p>
          <a:p>
            <a:r>
              <a:rPr lang="en-US" dirty="0" smtClean="0"/>
              <a:t>Examples of common programming mistakes</a:t>
            </a:r>
          </a:p>
          <a:p>
            <a:pPr lvl="1"/>
            <a:r>
              <a:rPr lang="en-US" dirty="0" smtClean="0"/>
              <a:t>Type Mismatch - Prompting the user for one type of data and assuming they will enter data to match, e.g. asking for a users “age” and they enter “ABC” – how will you handle that?</a:t>
            </a:r>
          </a:p>
          <a:p>
            <a:pPr lvl="1"/>
            <a:r>
              <a:rPr lang="en-US" dirty="0" smtClean="0"/>
              <a:t>Reasonableness or limits testing – is 2016 a valid year?  What about 1860?  Of course they are, but are those valid years on a job application where you must input your birth date?</a:t>
            </a:r>
          </a:p>
        </p:txBody>
      </p:sp>
    </p:spTree>
    <p:extLst>
      <p:ext uri="{BB962C8B-B14F-4D97-AF65-F5344CB8AC3E}">
        <p14:creationId xmlns:p14="http://schemas.microsoft.com/office/powerpoint/2010/main" val="36218853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55" y="274638"/>
            <a:ext cx="8158595" cy="692385"/>
          </a:xfrm>
        </p:spPr>
        <p:txBody>
          <a:bodyPr>
            <a:normAutofit fontScale="90000"/>
          </a:bodyPr>
          <a:lstStyle/>
          <a:p>
            <a:r>
              <a:rPr lang="en-US" dirty="0" smtClean="0"/>
              <a:t/>
            </a:r>
            <a:br>
              <a:rPr lang="en-US" dirty="0" smtClean="0"/>
            </a:br>
            <a:r>
              <a:rPr lang="en-US" dirty="0" smtClean="0"/>
              <a:t>Data Testing</a:t>
            </a:r>
            <a:endParaRPr lang="en-US" dirty="0"/>
          </a:p>
        </p:txBody>
      </p:sp>
      <p:sp>
        <p:nvSpPr>
          <p:cNvPr id="3" name="Content Placeholder 2"/>
          <p:cNvSpPr>
            <a:spLocks noGrp="1"/>
          </p:cNvSpPr>
          <p:nvPr>
            <p:ph sz="quarter" idx="1"/>
          </p:nvPr>
        </p:nvSpPr>
        <p:spPr>
          <a:xfrm>
            <a:off x="302955" y="1106834"/>
            <a:ext cx="8570605" cy="5367118"/>
          </a:xfrm>
        </p:spPr>
        <p:txBody>
          <a:bodyPr>
            <a:normAutofit/>
          </a:bodyPr>
          <a:lstStyle/>
          <a:p>
            <a:r>
              <a:rPr lang="en-US" dirty="0" smtClean="0"/>
              <a:t>Data Testing is of CRUCIAL importance with any algorithms that receive input data to be stored in a system.</a:t>
            </a:r>
          </a:p>
          <a:p>
            <a:r>
              <a:rPr lang="en-US" dirty="0" smtClean="0"/>
              <a:t>Data MUST be timely AND accurate to avoid major problems and mistakes in a computer system.</a:t>
            </a:r>
          </a:p>
          <a:p>
            <a:r>
              <a:rPr lang="en-US" dirty="0" smtClean="0"/>
              <a:t>If invalid or corrupt data get into a system it could cause many problems</a:t>
            </a:r>
          </a:p>
          <a:p>
            <a:pPr lvl="1"/>
            <a:r>
              <a:rPr lang="en-US" dirty="0" smtClean="0"/>
              <a:t>Other programs may terminate abnormally because they expect clean accurate data when they process it</a:t>
            </a:r>
          </a:p>
          <a:p>
            <a:pPr lvl="1"/>
            <a:r>
              <a:rPr lang="en-US" dirty="0" smtClean="0"/>
              <a:t>Many systems that are used for knowledge or decision making will </a:t>
            </a:r>
            <a:r>
              <a:rPr lang="en-US" dirty="0" smtClean="0"/>
              <a:t>base </a:t>
            </a:r>
            <a:r>
              <a:rPr lang="en-US" dirty="0" smtClean="0"/>
              <a:t>their models and information on data that was input into your program</a:t>
            </a:r>
            <a:endParaRPr lang="en-US" dirty="0"/>
          </a:p>
          <a:p>
            <a:r>
              <a:rPr lang="en-US" dirty="0" smtClean="0"/>
              <a:t>The old saying is still true – “Garbage In, Garbage Out!”</a:t>
            </a:r>
          </a:p>
        </p:txBody>
      </p:sp>
    </p:spTree>
    <p:extLst>
      <p:ext uri="{BB962C8B-B14F-4D97-AF65-F5344CB8AC3E}">
        <p14:creationId xmlns:p14="http://schemas.microsoft.com/office/powerpoint/2010/main" val="33481454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495</TotalTime>
  <Words>1471</Words>
  <Application>Microsoft Macintosh PowerPoint</Application>
  <PresentationFormat>On-screen Show (4:3)</PresentationFormat>
  <Paragraphs>84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Revolution</vt:lpstr>
      <vt:lpstr>Testing and Evaluation of Computer Systems </vt:lpstr>
      <vt:lpstr>Testing and Evaluation of Systems</vt:lpstr>
      <vt:lpstr>Testing and Evaluation</vt:lpstr>
      <vt:lpstr>Testing and Evaluation Opportunities</vt:lpstr>
      <vt:lpstr>CS1050 and CS2050 Testing Approaches</vt:lpstr>
      <vt:lpstr>Testing Approaches in CS2050</vt:lpstr>
      <vt:lpstr>Unit Testing</vt:lpstr>
      <vt:lpstr> Data Testing</vt:lpstr>
      <vt:lpstr> Data Testing</vt:lpstr>
      <vt:lpstr> UAT – User Acceptance Testing</vt:lpstr>
      <vt:lpstr> UAT – User Acceptance Testing</vt:lpstr>
      <vt:lpstr> UAT – User Acceptance Testing</vt:lpstr>
      <vt:lpstr> Other forms of testing</vt:lpstr>
    </vt:vector>
  </TitlesOfParts>
  <Company>Computer Science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And Programming II </dc:title>
  <dc:creator>Joe Guilliams</dc:creator>
  <cp:lastModifiedBy>Joe Guilliams</cp:lastModifiedBy>
  <cp:revision>58</cp:revision>
  <dcterms:created xsi:type="dcterms:W3CDTF">2013-08-09T22:02:27Z</dcterms:created>
  <dcterms:modified xsi:type="dcterms:W3CDTF">2015-07-20T21:09:21Z</dcterms:modified>
</cp:coreProperties>
</file>