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71" r:id="rId2"/>
    <p:sldId id="272" r:id="rId3"/>
    <p:sldId id="273" r:id="rId4"/>
    <p:sldId id="274" r:id="rId5"/>
    <p:sldId id="275" r:id="rId6"/>
    <p:sldId id="276" r:id="rId7"/>
    <p:sldId id="277" r:id="rId8"/>
    <p:sldId id="278" r:id="rId9"/>
    <p:sldId id="260" r:id="rId10"/>
    <p:sldId id="261" r:id="rId11"/>
    <p:sldId id="262" r:id="rId12"/>
    <p:sldId id="263" r:id="rId13"/>
    <p:sldId id="264" r:id="rId14"/>
    <p:sldId id="279" r:id="rId15"/>
    <p:sldId id="280" r:id="rId16"/>
    <p:sldId id="281" r:id="rId17"/>
    <p:sldId id="282" r:id="rId18"/>
    <p:sldId id="283" r:id="rId19"/>
    <p:sldId id="265" r:id="rId20"/>
    <p:sldId id="284" r:id="rId21"/>
    <p:sldId id="266" r:id="rId22"/>
    <p:sldId id="285" r:id="rId23"/>
    <p:sldId id="286" r:id="rId24"/>
    <p:sldId id="287" r:id="rId25"/>
    <p:sldId id="288" r:id="rId26"/>
    <p:sldId id="289" r:id="rId27"/>
    <p:sldId id="290" r:id="rId28"/>
    <p:sldId id="291" r:id="rId29"/>
    <p:sldId id="292" r:id="rId30"/>
    <p:sldId id="293" r:id="rId31"/>
    <p:sldId id="294" r:id="rId32"/>
    <p:sldId id="295" r:id="rId33"/>
    <p:sldId id="267" r:id="rId34"/>
    <p:sldId id="296" r:id="rId35"/>
    <p:sldId id="301" r:id="rId36"/>
    <p:sldId id="302" r:id="rId37"/>
    <p:sldId id="303" r:id="rId38"/>
    <p:sldId id="268" r:id="rId39"/>
    <p:sldId id="304" r:id="rId40"/>
    <p:sldId id="305" r:id="rId41"/>
    <p:sldId id="306" r:id="rId42"/>
    <p:sldId id="269" r:id="rId43"/>
  </p:sldIdLst>
  <p:sldSz cx="9144000" cy="6858000" type="screen4x3"/>
  <p:notesSz cx="6858000" cy="9144000"/>
  <p:photoAlbum/>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87" autoAdjust="0"/>
    <p:restoredTop sz="94660"/>
  </p:normalViewPr>
  <p:slideViewPr>
    <p:cSldViewPr>
      <p:cViewPr varScale="1">
        <p:scale>
          <a:sx n="70" d="100"/>
          <a:sy n="70" d="100"/>
        </p:scale>
        <p:origin x="-1080" y="-96"/>
      </p:cViewPr>
      <p:guideLst>
        <p:guide orient="horz" pos="2160"/>
        <p:guide pos="2880"/>
      </p:guideLst>
    </p:cSldViewPr>
  </p:slideViewPr>
  <p:notesTextViewPr>
    <p:cViewPr>
      <p:scale>
        <a:sx n="1" d="1"/>
        <a:sy n="1" d="1"/>
      </p:scale>
      <p:origin x="0" y="0"/>
    </p:cViewPr>
  </p:notesTextViewPr>
  <p:notesViewPr>
    <p:cSldViewPr snapToGrid="0" snapToObjects="1">
      <p:cViewPr varScale="1">
        <p:scale>
          <a:sx n="108" d="100"/>
          <a:sy n="108" d="100"/>
        </p:scale>
        <p:origin x="-172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interSettings" Target="printerSettings/printerSettings1.bin"/><Relationship Id="rId47" Type="http://schemas.openxmlformats.org/officeDocument/2006/relationships/tags" Target="tags/tag1.xml"/><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747251D-67A9-3449-AFBD-546E503822E6}" type="datetimeFigureOut">
              <a:rPr lang="en-US" smtClean="0"/>
              <a:t>3/23/17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883EAE-CEF0-CA4E-88EC-9384FF0F6341}" type="slidenum">
              <a:rPr lang="en-US" smtClean="0"/>
              <a:t>‹#›</a:t>
            </a:fld>
            <a:endParaRPr lang="en-US"/>
          </a:p>
        </p:txBody>
      </p:sp>
    </p:spTree>
    <p:extLst>
      <p:ext uri="{BB962C8B-B14F-4D97-AF65-F5344CB8AC3E}">
        <p14:creationId xmlns:p14="http://schemas.microsoft.com/office/powerpoint/2010/main" val="2940862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3B71F6-6E7B-4C3B-9716-28563FF4F1CA}" type="datetimeFigureOut">
              <a:rPr lang="en-US" smtClean="0"/>
              <a:t>3/23/17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53E5EB-C595-442A-B463-1B761F976311}" type="slidenum">
              <a:rPr lang="en-US" smtClean="0"/>
              <a:t>‹#›</a:t>
            </a:fld>
            <a:endParaRPr lang="en-US"/>
          </a:p>
        </p:txBody>
      </p:sp>
    </p:spTree>
    <p:extLst>
      <p:ext uri="{BB962C8B-B14F-4D97-AF65-F5344CB8AC3E}">
        <p14:creationId xmlns:p14="http://schemas.microsoft.com/office/powerpoint/2010/main" val="2967650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7029125-9878-490F-BBB4-886015F0EBDB}" type="slidenum">
              <a:rPr lang="en-US" altLang="en-US" smtClean="0"/>
              <a:pPr/>
              <a:t>1</a:t>
            </a:fld>
            <a:endParaRPr lang="en-US" altLang="en-US"/>
          </a:p>
        </p:txBody>
      </p:sp>
    </p:spTree>
    <p:extLst>
      <p:ext uri="{BB962C8B-B14F-4D97-AF65-F5344CB8AC3E}">
        <p14:creationId xmlns:p14="http://schemas.microsoft.com/office/powerpoint/2010/main" val="424290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4078928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2079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47533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8350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2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81693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462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547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01828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99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917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3165513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854383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defRPr/>
            </a:pPr>
            <a:r>
              <a:rPr lang="en-US" dirty="0" smtClean="0"/>
              <a:t>Chapter 13</a:t>
            </a:r>
            <a:br>
              <a:rPr lang="en-US" dirty="0" smtClean="0"/>
            </a:br>
            <a:r>
              <a:rPr lang="en-US" dirty="0" smtClean="0"/>
              <a:t>C Preprocessor</a:t>
            </a:r>
            <a:endParaRPr lang="en-US" dirty="0"/>
          </a:p>
        </p:txBody>
      </p:sp>
      <p:sp>
        <p:nvSpPr>
          <p:cNvPr id="10243" name="Subtitle 3"/>
          <p:cNvSpPr>
            <a:spLocks noGrp="1"/>
          </p:cNvSpPr>
          <p:nvPr>
            <p:ph type="subTitle" idx="1"/>
          </p:nvPr>
        </p:nvSpPr>
        <p:spPr/>
        <p:txBody>
          <a:bodyPr/>
          <a:lstStyle/>
          <a:p>
            <a:pPr marR="0"/>
            <a:endParaRPr lang="en-US" altLang="en-US" dirty="0" smtClean="0"/>
          </a:p>
        </p:txBody>
      </p:sp>
    </p:spTree>
    <p:extLst>
      <p:ext uri="{BB962C8B-B14F-4D97-AF65-F5344CB8AC3E}">
        <p14:creationId xmlns:p14="http://schemas.microsoft.com/office/powerpoint/2010/main" val="332731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05"/>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3455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0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4138122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0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196979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346876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13.4  </a:t>
            </a:r>
            <a:r>
              <a:rPr lang="en-US" dirty="0" smtClean="0">
                <a:solidFill>
                  <a:srgbClr val="3380E6"/>
                </a:solidFill>
                <a:latin typeface="Consolas" panose="020B0609020204030204" pitchFamily="49" charset="0"/>
              </a:rPr>
              <a:t>#define</a:t>
            </a:r>
            <a:r>
              <a:rPr lang="en-US" dirty="0" smtClean="0">
                <a:solidFill>
                  <a:srgbClr val="3380E6"/>
                </a:solidFill>
                <a:latin typeface="Arial"/>
              </a:rPr>
              <a:t> Preprocessor Directive: Macros</a:t>
            </a:r>
          </a:p>
        </p:txBody>
      </p:sp>
      <p:sp>
        <p:nvSpPr>
          <p:cNvPr id="22531" name="Text Placeholder 2"/>
          <p:cNvSpPr>
            <a:spLocks noGrp="1"/>
          </p:cNvSpPr>
          <p:nvPr>
            <p:ph type="body" idx="1"/>
          </p:nvPr>
        </p:nvSpPr>
        <p:spPr/>
        <p:txBody>
          <a:bodyPr/>
          <a:lstStyle/>
          <a:p>
            <a:pPr eaLnBrk="1" hangingPunct="1">
              <a:lnSpc>
                <a:spcPct val="90000"/>
              </a:lnSpc>
            </a:pPr>
            <a:r>
              <a:rPr lang="en-US" altLang="en-US" sz="2500" dirty="0" smtClean="0">
                <a:solidFill>
                  <a:srgbClr val="000000"/>
                </a:solidFill>
                <a:latin typeface="Cambria" panose="02040503050406030204" pitchFamily="18" charset="0"/>
              </a:rPr>
              <a:t>A </a:t>
            </a:r>
            <a:r>
              <a:rPr lang="en-US" altLang="en-US" sz="2500" dirty="0" smtClean="0">
                <a:solidFill>
                  <a:srgbClr val="0000FF"/>
                </a:solidFill>
                <a:latin typeface="Cambria" panose="02040503050406030204" pitchFamily="18" charset="0"/>
              </a:rPr>
              <a:t>macro</a:t>
            </a:r>
            <a:r>
              <a:rPr lang="en-US" altLang="en-US" sz="2500" dirty="0" smtClean="0">
                <a:solidFill>
                  <a:srgbClr val="000000"/>
                </a:solidFill>
                <a:latin typeface="Cambria" panose="02040503050406030204" pitchFamily="18" charset="0"/>
              </a:rPr>
              <a:t> is an identifier defined in a </a:t>
            </a:r>
            <a:r>
              <a:rPr lang="en-US" altLang="en-US" sz="2500" dirty="0" smtClean="0">
                <a:solidFill>
                  <a:srgbClr val="000000"/>
                </a:solidFill>
                <a:latin typeface="Consolas" panose="020B0609020204030204" pitchFamily="49" charset="0"/>
              </a:rPr>
              <a:t>#define</a:t>
            </a:r>
            <a:r>
              <a:rPr lang="en-US" altLang="en-US" sz="2500" dirty="0" smtClean="0">
                <a:solidFill>
                  <a:srgbClr val="000000"/>
                </a:solidFill>
                <a:latin typeface="Cambria" panose="02040503050406030204" pitchFamily="18" charset="0"/>
              </a:rPr>
              <a:t> preprocessor directive. </a:t>
            </a:r>
          </a:p>
          <a:p>
            <a:pPr eaLnBrk="1" hangingPunct="1">
              <a:lnSpc>
                <a:spcPct val="90000"/>
              </a:lnSpc>
            </a:pPr>
            <a:r>
              <a:rPr lang="en-US" altLang="en-US" sz="2500" dirty="0" smtClean="0">
                <a:solidFill>
                  <a:srgbClr val="000000"/>
                </a:solidFill>
                <a:latin typeface="Cambria" panose="02040503050406030204" pitchFamily="18" charset="0"/>
              </a:rPr>
              <a:t>As with symbolic constants, the </a:t>
            </a:r>
            <a:r>
              <a:rPr lang="en-US" altLang="en-US" sz="2500" dirty="0" smtClean="0">
                <a:solidFill>
                  <a:srgbClr val="0000FF"/>
                </a:solidFill>
                <a:latin typeface="Cambria" panose="02040503050406030204" pitchFamily="18" charset="0"/>
              </a:rPr>
              <a:t>macro-identifier</a:t>
            </a:r>
            <a:r>
              <a:rPr lang="en-US" altLang="en-US" sz="2500" dirty="0" smtClean="0">
                <a:solidFill>
                  <a:srgbClr val="000000"/>
                </a:solidFill>
                <a:latin typeface="Cambria" panose="02040503050406030204" pitchFamily="18" charset="0"/>
              </a:rPr>
              <a:t> is replaced in the program with the </a:t>
            </a:r>
            <a:r>
              <a:rPr lang="en-US" altLang="en-US" sz="2500" dirty="0" smtClean="0">
                <a:solidFill>
                  <a:srgbClr val="0000FF"/>
                </a:solidFill>
                <a:latin typeface="Cambria" panose="02040503050406030204" pitchFamily="18" charset="0"/>
              </a:rPr>
              <a:t>replacement-text</a:t>
            </a:r>
            <a:r>
              <a:rPr lang="en-US" altLang="en-US" sz="2500" dirty="0" smtClean="0">
                <a:solidFill>
                  <a:srgbClr val="000000"/>
                </a:solidFill>
                <a:latin typeface="Cambria" panose="02040503050406030204" pitchFamily="18" charset="0"/>
              </a:rPr>
              <a:t> before the program is compiled. </a:t>
            </a:r>
          </a:p>
          <a:p>
            <a:pPr eaLnBrk="1" hangingPunct="1">
              <a:lnSpc>
                <a:spcPct val="90000"/>
              </a:lnSpc>
            </a:pPr>
            <a:r>
              <a:rPr lang="en-US" altLang="en-US" sz="2500" dirty="0" smtClean="0">
                <a:solidFill>
                  <a:srgbClr val="000000"/>
                </a:solidFill>
                <a:latin typeface="Cambria" panose="02040503050406030204" pitchFamily="18" charset="0"/>
              </a:rPr>
              <a:t>Macros may be defined with or without </a:t>
            </a:r>
            <a:r>
              <a:rPr lang="en-US" altLang="en-US" sz="2500" dirty="0" smtClean="0">
                <a:solidFill>
                  <a:srgbClr val="0000FF"/>
                </a:solidFill>
                <a:latin typeface="Cambria" panose="02040503050406030204" pitchFamily="18" charset="0"/>
              </a:rPr>
              <a:t>arguments</a:t>
            </a:r>
            <a:r>
              <a:rPr lang="en-US" altLang="en-US" sz="2500" dirty="0" smtClean="0">
                <a:solidFill>
                  <a:srgbClr val="000000"/>
                </a:solidFill>
                <a:latin typeface="Cambria" panose="02040503050406030204" pitchFamily="18" charset="0"/>
              </a:rPr>
              <a:t>. </a:t>
            </a:r>
          </a:p>
          <a:p>
            <a:pPr eaLnBrk="1" hangingPunct="1">
              <a:lnSpc>
                <a:spcPct val="90000"/>
              </a:lnSpc>
            </a:pPr>
            <a:r>
              <a:rPr lang="en-US" altLang="en-US" sz="2500" dirty="0" smtClean="0">
                <a:solidFill>
                  <a:srgbClr val="000000"/>
                </a:solidFill>
                <a:latin typeface="Cambria" panose="02040503050406030204" pitchFamily="18" charset="0"/>
              </a:rPr>
              <a:t>A macro without arguments is processed like a symbolic constant. </a:t>
            </a:r>
          </a:p>
          <a:p>
            <a:pPr eaLnBrk="1" hangingPunct="1">
              <a:lnSpc>
                <a:spcPct val="90000"/>
              </a:lnSpc>
            </a:pPr>
            <a:r>
              <a:rPr lang="en-US" altLang="en-US" sz="2500" dirty="0" smtClean="0">
                <a:solidFill>
                  <a:srgbClr val="000000"/>
                </a:solidFill>
                <a:latin typeface="Cambria" panose="02040503050406030204" pitchFamily="18" charset="0"/>
              </a:rPr>
              <a:t>In a </a:t>
            </a:r>
            <a:r>
              <a:rPr lang="en-US" altLang="en-US" sz="2500" dirty="0" smtClean="0">
                <a:solidFill>
                  <a:srgbClr val="0000FF"/>
                </a:solidFill>
                <a:latin typeface="Cambria" panose="02040503050406030204" pitchFamily="18" charset="0"/>
              </a:rPr>
              <a:t>macro with arguments</a:t>
            </a:r>
            <a:r>
              <a:rPr lang="en-US" altLang="en-US" sz="2500" dirty="0" smtClean="0">
                <a:solidFill>
                  <a:srgbClr val="000000"/>
                </a:solidFill>
                <a:latin typeface="Cambria" panose="02040503050406030204" pitchFamily="18" charset="0"/>
              </a:rPr>
              <a:t>, the </a:t>
            </a:r>
            <a:r>
              <a:rPr lang="en-US" altLang="en-US" sz="2500" i="1" dirty="0" smtClean="0">
                <a:solidFill>
                  <a:srgbClr val="000000"/>
                </a:solidFill>
                <a:latin typeface="Cambria" panose="02040503050406030204" pitchFamily="18" charset="0"/>
              </a:rPr>
              <a:t>arguments are substituted in the replacement text</a:t>
            </a:r>
            <a:r>
              <a:rPr lang="en-US" altLang="en-US" sz="2500" dirty="0" smtClean="0">
                <a:solidFill>
                  <a:srgbClr val="000000"/>
                </a:solidFill>
                <a:latin typeface="Cambria" panose="02040503050406030204" pitchFamily="18" charset="0"/>
              </a:rPr>
              <a:t>, then the macro is </a:t>
            </a:r>
            <a:r>
              <a:rPr lang="en-US" altLang="en-US" sz="2500" dirty="0" smtClean="0">
                <a:solidFill>
                  <a:srgbClr val="0000FF"/>
                </a:solidFill>
                <a:latin typeface="Cambria" panose="02040503050406030204" pitchFamily="18" charset="0"/>
              </a:rPr>
              <a:t>expanded</a:t>
            </a:r>
            <a:r>
              <a:rPr lang="en-US" altLang="en-US" sz="2500" dirty="0" smtClean="0">
                <a:solidFill>
                  <a:srgbClr val="000000"/>
                </a:solidFill>
                <a:latin typeface="Cambria" panose="02040503050406030204" pitchFamily="18" charset="0"/>
              </a:rPr>
              <a:t>—i.e., the replacement-text replaces the identifier and argument list in the program. </a:t>
            </a:r>
          </a:p>
        </p:txBody>
      </p:sp>
    </p:spTree>
    <p:extLst>
      <p:ext uri="{BB962C8B-B14F-4D97-AF65-F5344CB8AC3E}">
        <p14:creationId xmlns:p14="http://schemas.microsoft.com/office/powerpoint/2010/main" val="604594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pt-BR" dirty="0" smtClean="0">
                <a:solidFill>
                  <a:srgbClr val="24B5A1"/>
                </a:solidFill>
                <a:latin typeface="Arial"/>
              </a:rPr>
              <a:t>13.4  </a:t>
            </a:r>
            <a:r>
              <a:rPr lang="pt-BR" dirty="0" smtClean="0">
                <a:solidFill>
                  <a:srgbClr val="3380E6"/>
                </a:solidFill>
                <a:latin typeface="Consolas" panose="020B0609020204030204" pitchFamily="49" charset="0"/>
              </a:rPr>
              <a:t>#define</a:t>
            </a:r>
            <a:r>
              <a:rPr lang="pt-BR" dirty="0" smtClean="0">
                <a:solidFill>
                  <a:srgbClr val="3380E6"/>
                </a:solidFill>
                <a:latin typeface="Arial"/>
              </a:rPr>
              <a:t> Preprocessor Directive: Macros (Cont.)</a:t>
            </a:r>
          </a:p>
        </p:txBody>
      </p:sp>
      <p:sp>
        <p:nvSpPr>
          <p:cNvPr id="23555" name="Text Placeholder 2"/>
          <p:cNvSpPr>
            <a:spLocks noGrp="1"/>
          </p:cNvSpPr>
          <p:nvPr>
            <p:ph type="body" idx="1"/>
          </p:nvPr>
        </p:nvSpPr>
        <p:spPr/>
        <p:txBody>
          <a:bodyPr>
            <a:normAutofit fontScale="92500"/>
          </a:bodyPr>
          <a:lstStyle/>
          <a:p>
            <a:pPr eaLnBrk="1" hangingPunct="1"/>
            <a:r>
              <a:rPr lang="en-US" altLang="en-US" dirty="0" smtClean="0">
                <a:solidFill>
                  <a:srgbClr val="000000"/>
                </a:solidFill>
                <a:latin typeface="Cambria" panose="02040503050406030204" pitchFamily="18" charset="0"/>
              </a:rPr>
              <a:t>[</a:t>
            </a:r>
            <a:r>
              <a:rPr lang="en-US" altLang="en-US" i="1" dirty="0" smtClean="0">
                <a:solidFill>
                  <a:srgbClr val="000000"/>
                </a:solidFill>
                <a:latin typeface="Cambria" panose="02040503050406030204" pitchFamily="18" charset="0"/>
              </a:rPr>
              <a:t>Note: </a:t>
            </a:r>
            <a:r>
              <a:rPr lang="en-US" altLang="en-US" dirty="0" smtClean="0">
                <a:solidFill>
                  <a:srgbClr val="000000"/>
                </a:solidFill>
                <a:latin typeface="Cambria" panose="02040503050406030204" pitchFamily="18" charset="0"/>
              </a:rPr>
              <a:t>A symbolic constant is a type of macro.]</a:t>
            </a:r>
          </a:p>
          <a:p>
            <a:pPr eaLnBrk="1" hangingPunct="1"/>
            <a:r>
              <a:rPr lang="en-US" altLang="en-US" dirty="0" smtClean="0">
                <a:solidFill>
                  <a:srgbClr val="000000"/>
                </a:solidFill>
                <a:latin typeface="Cambria" panose="02040503050406030204" pitchFamily="18" charset="0"/>
              </a:rPr>
              <a:t>Consider the following </a:t>
            </a:r>
            <a:r>
              <a:rPr lang="en-US" altLang="en-US" i="1" dirty="0" smtClean="0">
                <a:solidFill>
                  <a:srgbClr val="000000"/>
                </a:solidFill>
                <a:latin typeface="Cambria" panose="02040503050406030204" pitchFamily="18" charset="0"/>
              </a:rPr>
              <a:t>macro definition </a:t>
            </a:r>
            <a:r>
              <a:rPr lang="en-US" altLang="en-US" dirty="0" smtClean="0">
                <a:solidFill>
                  <a:srgbClr val="000000"/>
                </a:solidFill>
                <a:latin typeface="Cambria" panose="02040503050406030204" pitchFamily="18" charset="0"/>
              </a:rPr>
              <a:t>with one </a:t>
            </a:r>
            <a:r>
              <a:rPr lang="en-US" altLang="en-US" i="1" dirty="0" smtClean="0">
                <a:solidFill>
                  <a:srgbClr val="000000"/>
                </a:solidFill>
                <a:latin typeface="Cambria" panose="02040503050406030204" pitchFamily="18" charset="0"/>
              </a:rPr>
              <a:t>argument</a:t>
            </a:r>
            <a:r>
              <a:rPr lang="en-US" altLang="en-US" dirty="0" smtClean="0">
                <a:solidFill>
                  <a:srgbClr val="000000"/>
                </a:solidFill>
                <a:latin typeface="Cambria" panose="02040503050406030204" pitchFamily="18" charset="0"/>
              </a:rPr>
              <a:t> for the area of a circle:</a:t>
            </a:r>
          </a:p>
          <a:p>
            <a:pPr marL="630238" lvl="2" indent="0" eaLnBrk="1" hangingPunct="1">
              <a:buFont typeface="Wingdings 2" panose="05020102010507070707" pitchFamily="18" charset="2"/>
              <a:buNone/>
            </a:pPr>
            <a:r>
              <a:rPr lang="en-US" altLang="en-US" b="1" dirty="0" smtClean="0">
                <a:solidFill>
                  <a:srgbClr val="0000FF"/>
                </a:solidFill>
                <a:latin typeface="Consolas" panose="020B0609020204030204" pitchFamily="49" charset="0"/>
              </a:rPr>
              <a:t>#define</a:t>
            </a:r>
            <a:r>
              <a:rPr lang="en-US" altLang="en-US" b="1" dirty="0" smtClean="0">
                <a:solidFill>
                  <a:srgbClr val="000000"/>
                </a:solidFill>
                <a:latin typeface="Consolas" panose="020B0609020204030204" pitchFamily="49" charset="0"/>
              </a:rPr>
              <a:t> </a:t>
            </a:r>
            <a:r>
              <a:rPr lang="en-US" altLang="en-US" b="1" dirty="0" smtClean="0">
                <a:solidFill>
                  <a:srgbClr val="128AFF"/>
                </a:solidFill>
                <a:latin typeface="Consolas" panose="020B0609020204030204" pitchFamily="49" charset="0"/>
              </a:rPr>
              <a:t>CIRCLE_AREA</a:t>
            </a:r>
            <a:r>
              <a:rPr lang="en-US" altLang="en-US" b="1" dirty="0" smtClean="0">
                <a:solidFill>
                  <a:srgbClr val="000000"/>
                </a:solidFill>
                <a:latin typeface="Consolas" panose="020B0609020204030204" pitchFamily="49" charset="0"/>
              </a:rPr>
              <a:t>(x) ((</a:t>
            </a:r>
            <a:r>
              <a:rPr lang="en-US" altLang="en-US" b="1" dirty="0" smtClean="0">
                <a:solidFill>
                  <a:srgbClr val="128AFF"/>
                </a:solidFill>
                <a:latin typeface="Consolas" panose="020B0609020204030204" pitchFamily="49" charset="0"/>
              </a:rPr>
              <a:t>PI)</a:t>
            </a:r>
            <a:r>
              <a:rPr lang="en-US" altLang="en-US" b="1" dirty="0" smtClean="0">
                <a:solidFill>
                  <a:srgbClr val="000000"/>
                </a:solidFill>
                <a:latin typeface="Consolas" panose="020B0609020204030204" pitchFamily="49" charset="0"/>
              </a:rPr>
              <a:t> * (x) * (x))</a:t>
            </a:r>
          </a:p>
          <a:p>
            <a:pPr eaLnBrk="1" hangingPunct="1"/>
            <a:r>
              <a:rPr lang="en-US" altLang="en-US" dirty="0" smtClean="0">
                <a:solidFill>
                  <a:srgbClr val="000000"/>
                </a:solidFill>
                <a:latin typeface="Cambria" panose="02040503050406030204" pitchFamily="18" charset="0"/>
              </a:rPr>
              <a:t>Wherever </a:t>
            </a:r>
            <a:r>
              <a:rPr lang="en-US" altLang="en-US" dirty="0" smtClean="0">
                <a:solidFill>
                  <a:srgbClr val="000000"/>
                </a:solidFill>
                <a:latin typeface="Consolas" panose="020B0609020204030204" pitchFamily="49" charset="0"/>
              </a:rPr>
              <a:t>CIRCLE_AREA(y)</a:t>
            </a:r>
            <a:r>
              <a:rPr lang="en-US" altLang="en-US" dirty="0" smtClean="0">
                <a:solidFill>
                  <a:srgbClr val="000000"/>
                </a:solidFill>
                <a:latin typeface="Cambria" panose="02040503050406030204" pitchFamily="18" charset="0"/>
              </a:rPr>
              <a:t> appears in the file, the value of </a:t>
            </a:r>
            <a:r>
              <a:rPr lang="en-US" altLang="en-US" dirty="0" smtClean="0">
                <a:solidFill>
                  <a:srgbClr val="000000"/>
                </a:solidFill>
                <a:latin typeface="Consolas" panose="020B0609020204030204" pitchFamily="49" charset="0"/>
              </a:rPr>
              <a:t>y</a:t>
            </a:r>
            <a:r>
              <a:rPr lang="en-US" altLang="en-US" dirty="0" smtClean="0">
                <a:solidFill>
                  <a:srgbClr val="000000"/>
                </a:solidFill>
                <a:latin typeface="Cambria" panose="02040503050406030204" pitchFamily="18" charset="0"/>
              </a:rPr>
              <a:t> is substituted for </a:t>
            </a:r>
            <a:r>
              <a:rPr lang="en-US" altLang="en-US" dirty="0" smtClean="0">
                <a:solidFill>
                  <a:srgbClr val="000000"/>
                </a:solidFill>
                <a:latin typeface="Consolas" panose="020B0609020204030204" pitchFamily="49" charset="0"/>
              </a:rPr>
              <a:t>x</a:t>
            </a:r>
            <a:r>
              <a:rPr lang="en-US" altLang="en-US" dirty="0" smtClean="0">
                <a:solidFill>
                  <a:srgbClr val="000000"/>
                </a:solidFill>
                <a:latin typeface="Cambria" panose="02040503050406030204" pitchFamily="18" charset="0"/>
              </a:rPr>
              <a:t> in the replacement-text, the symbolic constant </a:t>
            </a:r>
            <a:r>
              <a:rPr lang="en-US" altLang="en-US" dirty="0" smtClean="0">
                <a:solidFill>
                  <a:srgbClr val="000000"/>
                </a:solidFill>
                <a:latin typeface="Consolas" panose="020B0609020204030204" pitchFamily="49" charset="0"/>
              </a:rPr>
              <a:t>PI</a:t>
            </a:r>
            <a:r>
              <a:rPr lang="en-US" altLang="en-US" dirty="0" smtClean="0">
                <a:solidFill>
                  <a:srgbClr val="000000"/>
                </a:solidFill>
                <a:latin typeface="Cambria" panose="02040503050406030204" pitchFamily="18" charset="0"/>
              </a:rPr>
              <a:t> is replaced by its value (defined previously) and the macro is expanded in the program. </a:t>
            </a:r>
          </a:p>
        </p:txBody>
      </p:sp>
    </p:spTree>
    <p:extLst>
      <p:ext uri="{BB962C8B-B14F-4D97-AF65-F5344CB8AC3E}">
        <p14:creationId xmlns:p14="http://schemas.microsoft.com/office/powerpoint/2010/main" val="905964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pt-BR" dirty="0" smtClean="0">
                <a:solidFill>
                  <a:srgbClr val="24B5A1"/>
                </a:solidFill>
                <a:latin typeface="Arial"/>
              </a:rPr>
              <a:t>13.4  </a:t>
            </a:r>
            <a:r>
              <a:rPr lang="pt-BR" dirty="0" smtClean="0">
                <a:solidFill>
                  <a:srgbClr val="3380E6"/>
                </a:solidFill>
                <a:latin typeface="Consolas" panose="020B0609020204030204" pitchFamily="49" charset="0"/>
              </a:rPr>
              <a:t>#define</a:t>
            </a:r>
            <a:r>
              <a:rPr lang="pt-BR" dirty="0" smtClean="0">
                <a:solidFill>
                  <a:srgbClr val="3380E6"/>
                </a:solidFill>
                <a:latin typeface="Arial"/>
              </a:rPr>
              <a:t> Preprocessor Directive: Macros (Cont.)</a:t>
            </a:r>
          </a:p>
        </p:txBody>
      </p:sp>
      <p:sp>
        <p:nvSpPr>
          <p:cNvPr id="24579"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latin typeface="Cambria" panose="02040503050406030204" pitchFamily="18" charset="0"/>
              </a:rPr>
              <a:t>For example, the statement</a:t>
            </a:r>
          </a:p>
          <a:p>
            <a:pPr lvl="2" eaLnBrk="1" hangingPunct="1"/>
            <a:r>
              <a:rPr lang="en-US" altLang="en-US" dirty="0" smtClean="0">
                <a:solidFill>
                  <a:srgbClr val="000000"/>
                </a:solidFill>
                <a:latin typeface="Consolas" panose="020B0609020204030204" pitchFamily="49" charset="0"/>
              </a:rPr>
              <a:t>area = </a:t>
            </a:r>
            <a:r>
              <a:rPr lang="en-US" altLang="en-US" b="1" dirty="0" smtClean="0">
                <a:solidFill>
                  <a:srgbClr val="128AFF"/>
                </a:solidFill>
                <a:latin typeface="Consolas" panose="020B0609020204030204" pitchFamily="49" charset="0"/>
              </a:rPr>
              <a:t>CIRCLE_AREA</a:t>
            </a:r>
            <a:r>
              <a:rPr lang="en-US" altLang="en-US" b="1" dirty="0" smtClean="0">
                <a:solidFill>
                  <a:srgbClr val="000000"/>
                </a:solidFill>
                <a:latin typeface="Consolas" panose="020B0609020204030204" pitchFamily="49" charset="0"/>
              </a:rPr>
              <a:t>(</a:t>
            </a:r>
            <a:r>
              <a:rPr lang="en-US" altLang="en-US" b="1" dirty="0" smtClean="0">
                <a:solidFill>
                  <a:srgbClr val="128AFF"/>
                </a:solidFill>
                <a:latin typeface="Consolas" panose="020B0609020204030204" pitchFamily="49" charset="0"/>
              </a:rPr>
              <a:t>4)</a:t>
            </a:r>
            <a:r>
              <a:rPr lang="en-US" altLang="en-US" b="1" dirty="0" smtClean="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cs typeface="Times New Roman" panose="02020603050405020304" pitchFamily="18" charset="0"/>
              </a:rPr>
              <a:t>	is expanded to</a:t>
            </a:r>
          </a:p>
          <a:p>
            <a:pPr lvl="2" eaLnBrk="1" hangingPunct="1"/>
            <a:r>
              <a:rPr lang="en-US" altLang="en-US" dirty="0" smtClean="0">
                <a:solidFill>
                  <a:srgbClr val="000000"/>
                </a:solidFill>
                <a:latin typeface="Consolas" panose="020B0609020204030204" pitchFamily="49" charset="0"/>
              </a:rPr>
              <a:t>area = ((</a:t>
            </a:r>
            <a:r>
              <a:rPr lang="en-US" altLang="en-US" b="1" dirty="0" smtClean="0">
                <a:solidFill>
                  <a:srgbClr val="128AFF"/>
                </a:solidFill>
                <a:latin typeface="Consolas" panose="020B0609020204030204" pitchFamily="49" charset="0"/>
              </a:rPr>
              <a:t>3.14159)</a:t>
            </a:r>
            <a:r>
              <a:rPr lang="en-US" altLang="en-US" b="1" dirty="0" smtClean="0">
                <a:solidFill>
                  <a:srgbClr val="000000"/>
                </a:solidFill>
                <a:latin typeface="Consolas" panose="020B0609020204030204" pitchFamily="49" charset="0"/>
              </a:rPr>
              <a:t> * (</a:t>
            </a:r>
            <a:r>
              <a:rPr lang="en-US" altLang="en-US" b="1" dirty="0" smtClean="0">
                <a:solidFill>
                  <a:srgbClr val="128AFF"/>
                </a:solidFill>
                <a:latin typeface="Consolas" panose="020B0609020204030204" pitchFamily="49" charset="0"/>
              </a:rPr>
              <a:t>4)</a:t>
            </a:r>
            <a:r>
              <a:rPr lang="en-US" altLang="en-US" b="1" dirty="0" smtClean="0">
                <a:solidFill>
                  <a:srgbClr val="000000"/>
                </a:solidFill>
                <a:latin typeface="Consolas" panose="020B0609020204030204" pitchFamily="49" charset="0"/>
              </a:rPr>
              <a:t> * (</a:t>
            </a:r>
            <a:r>
              <a:rPr lang="en-US" altLang="en-US" b="1" dirty="0" smtClean="0">
                <a:solidFill>
                  <a:srgbClr val="128AFF"/>
                </a:solidFill>
                <a:latin typeface="Consolas" panose="020B0609020204030204" pitchFamily="49" charset="0"/>
              </a:rPr>
              <a:t>4)</a:t>
            </a:r>
            <a:r>
              <a:rPr lang="en-US" altLang="en-US" b="1" dirty="0" smtClean="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then, at compile time, the value of the expression is evaluated and assigned to variable </a:t>
            </a:r>
            <a:r>
              <a:rPr lang="en-US" altLang="en-US" dirty="0" smtClean="0">
                <a:solidFill>
                  <a:srgbClr val="000000"/>
                </a:solidFill>
                <a:latin typeface="Consolas" panose="020B0609020204030204" pitchFamily="49" charset="0"/>
              </a:rPr>
              <a:t>area</a:t>
            </a:r>
            <a:r>
              <a:rPr lang="en-US" altLang="en-US"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The </a:t>
            </a:r>
            <a:r>
              <a:rPr lang="en-US" altLang="en-US" i="1" dirty="0" smtClean="0">
                <a:solidFill>
                  <a:srgbClr val="000000"/>
                </a:solidFill>
                <a:latin typeface="Cambria" panose="02040503050406030204" pitchFamily="18" charset="0"/>
              </a:rPr>
              <a:t>parentheses</a:t>
            </a:r>
            <a:r>
              <a:rPr lang="en-US" altLang="en-US" dirty="0" smtClean="0">
                <a:solidFill>
                  <a:srgbClr val="000000"/>
                </a:solidFill>
                <a:latin typeface="Cambria" panose="02040503050406030204" pitchFamily="18" charset="0"/>
              </a:rPr>
              <a:t> around each </a:t>
            </a:r>
            <a:r>
              <a:rPr lang="en-US" altLang="en-US" dirty="0" smtClean="0">
                <a:solidFill>
                  <a:srgbClr val="000000"/>
                </a:solidFill>
                <a:latin typeface="Consolas" panose="020B0609020204030204" pitchFamily="49" charset="0"/>
              </a:rPr>
              <a:t>x</a:t>
            </a:r>
            <a:r>
              <a:rPr lang="en-US" altLang="en-US" dirty="0" smtClean="0">
                <a:solidFill>
                  <a:srgbClr val="000000"/>
                </a:solidFill>
                <a:latin typeface="Cambria" panose="02040503050406030204" pitchFamily="18" charset="0"/>
              </a:rPr>
              <a:t> in the replacement text </a:t>
            </a:r>
            <a:r>
              <a:rPr lang="en-US" altLang="en-US" i="1" dirty="0" smtClean="0">
                <a:solidFill>
                  <a:srgbClr val="000000"/>
                </a:solidFill>
                <a:latin typeface="Cambria" panose="02040503050406030204" pitchFamily="18" charset="0"/>
              </a:rPr>
              <a:t>force the proper order of evaluation when the macro argument is an expression</a:t>
            </a:r>
            <a:r>
              <a:rPr lang="en-US" altLang="en-US" dirty="0" smtClean="0">
                <a:solidFill>
                  <a:srgbClr val="000000"/>
                </a:solidFill>
                <a:latin typeface="Cambria" panose="02040503050406030204" pitchFamily="18" charset="0"/>
              </a:rPr>
              <a:t>.</a:t>
            </a:r>
            <a:endParaRPr lang="en-US" altLang="en-US" b="1" dirty="0" smtClean="0">
              <a:solidFill>
                <a:srgbClr val="000000"/>
              </a:solidFill>
              <a:latin typeface="Consolas" panose="020B0609020204030204" pitchFamily="49" charset="0"/>
            </a:endParaRPr>
          </a:p>
        </p:txBody>
      </p:sp>
    </p:spTree>
    <p:extLst>
      <p:ext uri="{BB962C8B-B14F-4D97-AF65-F5344CB8AC3E}">
        <p14:creationId xmlns:p14="http://schemas.microsoft.com/office/powerpoint/2010/main" val="406016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pt-BR" dirty="0" smtClean="0">
                <a:solidFill>
                  <a:srgbClr val="24B5A1"/>
                </a:solidFill>
                <a:latin typeface="Arial"/>
              </a:rPr>
              <a:t>13.4  </a:t>
            </a:r>
            <a:r>
              <a:rPr lang="pt-BR" dirty="0" smtClean="0">
                <a:solidFill>
                  <a:srgbClr val="3380E6"/>
                </a:solidFill>
                <a:latin typeface="Consolas" panose="020B0609020204030204" pitchFamily="49" charset="0"/>
              </a:rPr>
              <a:t>#define</a:t>
            </a:r>
            <a:r>
              <a:rPr lang="pt-BR" dirty="0" smtClean="0">
                <a:solidFill>
                  <a:srgbClr val="3380E6"/>
                </a:solidFill>
                <a:latin typeface="Arial"/>
              </a:rPr>
              <a:t> Preprocessor Directive: Macros (Cont.)</a:t>
            </a:r>
          </a:p>
        </p:txBody>
      </p:sp>
      <p:sp>
        <p:nvSpPr>
          <p:cNvPr id="2560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For example, the statement</a:t>
            </a:r>
          </a:p>
          <a:p>
            <a:pPr lvl="2" eaLnBrk="1" hangingPunct="1"/>
            <a:r>
              <a:rPr lang="en-US" altLang="en-US" dirty="0" smtClean="0">
                <a:solidFill>
                  <a:srgbClr val="000000"/>
                </a:solidFill>
                <a:latin typeface="Consolas" panose="020B0609020204030204" pitchFamily="49" charset="0"/>
              </a:rPr>
              <a:t>area = </a:t>
            </a:r>
            <a:r>
              <a:rPr lang="en-US" altLang="en-US" b="1" dirty="0" smtClean="0">
                <a:solidFill>
                  <a:srgbClr val="128AFF"/>
                </a:solidFill>
                <a:latin typeface="Consolas" panose="020B0609020204030204" pitchFamily="49" charset="0"/>
              </a:rPr>
              <a:t>CIRCLE_AREA</a:t>
            </a:r>
            <a:r>
              <a:rPr lang="en-US" altLang="en-US" dirty="0" smtClean="0">
                <a:solidFill>
                  <a:srgbClr val="000000"/>
                </a:solidFill>
                <a:latin typeface="Consolas" panose="020B0609020204030204" pitchFamily="49" charset="0"/>
              </a:rPr>
              <a:t>(c + </a:t>
            </a:r>
            <a:r>
              <a:rPr lang="en-US" altLang="en-US" dirty="0" smtClean="0">
                <a:solidFill>
                  <a:srgbClr val="128AFF"/>
                </a:solidFill>
                <a:latin typeface="Consolas" panose="020B0609020204030204" pitchFamily="49" charset="0"/>
              </a:rPr>
              <a:t>2)</a:t>
            </a:r>
            <a:r>
              <a:rPr lang="en-US" altLang="en-US" dirty="0" smtClean="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is expanded to</a:t>
            </a:r>
          </a:p>
          <a:p>
            <a:pPr lvl="2" eaLnBrk="1" hangingPunct="1"/>
            <a:r>
              <a:rPr lang="en-US" altLang="en-US" sz="2000" dirty="0" smtClean="0">
                <a:solidFill>
                  <a:srgbClr val="000000"/>
                </a:solidFill>
                <a:latin typeface="Consolas" panose="020B0609020204030204" pitchFamily="49" charset="0"/>
              </a:rPr>
              <a:t>area = ((</a:t>
            </a:r>
            <a:r>
              <a:rPr lang="en-US" altLang="en-US" sz="2000" b="1" dirty="0" smtClean="0">
                <a:solidFill>
                  <a:srgbClr val="128AFF"/>
                </a:solidFill>
                <a:latin typeface="Consolas" panose="020B0609020204030204" pitchFamily="49" charset="0"/>
              </a:rPr>
              <a:t>3.14159)</a:t>
            </a:r>
            <a:r>
              <a:rPr lang="en-US" altLang="en-US" sz="2000" dirty="0" smtClean="0">
                <a:solidFill>
                  <a:srgbClr val="000000"/>
                </a:solidFill>
                <a:latin typeface="Consolas" panose="020B0609020204030204" pitchFamily="49" charset="0"/>
              </a:rPr>
              <a:t> * (c + </a:t>
            </a:r>
            <a:r>
              <a:rPr lang="en-US" altLang="en-US" sz="2000" b="1" dirty="0" smtClean="0">
                <a:solidFill>
                  <a:srgbClr val="128AFF"/>
                </a:solidFill>
                <a:latin typeface="Consolas" panose="020B0609020204030204" pitchFamily="49" charset="0"/>
              </a:rPr>
              <a:t>2)</a:t>
            </a:r>
            <a:r>
              <a:rPr lang="en-US" altLang="en-US" sz="2000" dirty="0" smtClean="0">
                <a:solidFill>
                  <a:srgbClr val="000000"/>
                </a:solidFill>
                <a:latin typeface="Consolas" panose="020B0609020204030204" pitchFamily="49" charset="0"/>
              </a:rPr>
              <a:t> * (c +</a:t>
            </a:r>
            <a:r>
              <a:rPr lang="en-US" altLang="en-US" sz="2000" b="1" dirty="0" smtClean="0">
                <a:solidFill>
                  <a:srgbClr val="000000"/>
                </a:solidFill>
                <a:latin typeface="Consolas" panose="020B0609020204030204" pitchFamily="49" charset="0"/>
              </a:rPr>
              <a:t> </a:t>
            </a:r>
            <a:r>
              <a:rPr lang="en-US" altLang="en-US" sz="2000" b="1" dirty="0" smtClean="0">
                <a:solidFill>
                  <a:srgbClr val="128AFF"/>
                </a:solidFill>
                <a:latin typeface="Consolas" panose="020B0609020204030204" pitchFamily="49" charset="0"/>
              </a:rPr>
              <a:t>2</a:t>
            </a:r>
            <a:r>
              <a:rPr lang="en-US" altLang="en-US" sz="2000" dirty="0" smtClean="0">
                <a:solidFill>
                  <a:srgbClr val="128AFF"/>
                </a:solidFill>
                <a:latin typeface="Consolas" panose="020B0609020204030204" pitchFamily="49" charset="0"/>
              </a:rPr>
              <a:t>)</a:t>
            </a:r>
            <a:r>
              <a:rPr lang="en-US" altLang="en-US" sz="2000" dirty="0" smtClean="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which evaluates </a:t>
            </a:r>
            <a:r>
              <a:rPr lang="en-US" altLang="en-US" i="1" dirty="0" smtClean="0">
                <a:solidFill>
                  <a:srgbClr val="000000"/>
                </a:solidFill>
                <a:latin typeface="Cambria" panose="02040503050406030204" pitchFamily="18" charset="0"/>
              </a:rPr>
              <a:t>correctly</a:t>
            </a:r>
            <a:r>
              <a:rPr lang="en-US" altLang="en-US" dirty="0" smtClean="0">
                <a:solidFill>
                  <a:srgbClr val="000000"/>
                </a:solidFill>
                <a:latin typeface="Cambria" panose="02040503050406030204" pitchFamily="18" charset="0"/>
              </a:rPr>
              <a:t> because the parentheses force the proper order of evaluation. </a:t>
            </a:r>
          </a:p>
        </p:txBody>
      </p:sp>
    </p:spTree>
    <p:extLst>
      <p:ext uri="{BB962C8B-B14F-4D97-AF65-F5344CB8AC3E}">
        <p14:creationId xmlns:p14="http://schemas.microsoft.com/office/powerpoint/2010/main" val="1747922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pt-BR" dirty="0" smtClean="0">
                <a:solidFill>
                  <a:srgbClr val="24B5A1"/>
                </a:solidFill>
                <a:latin typeface="Arial"/>
              </a:rPr>
              <a:t>13.4  </a:t>
            </a:r>
            <a:r>
              <a:rPr lang="pt-BR" dirty="0" smtClean="0">
                <a:solidFill>
                  <a:srgbClr val="3380E6"/>
                </a:solidFill>
                <a:latin typeface="Consolas" panose="020B0609020204030204" pitchFamily="49" charset="0"/>
              </a:rPr>
              <a:t>#define</a:t>
            </a:r>
            <a:r>
              <a:rPr lang="pt-BR" dirty="0" smtClean="0">
                <a:solidFill>
                  <a:srgbClr val="3380E6"/>
                </a:solidFill>
                <a:latin typeface="Arial"/>
              </a:rPr>
              <a:t> Preprocessor Directive: Macros (Cont.)</a:t>
            </a:r>
          </a:p>
        </p:txBody>
      </p:sp>
      <p:sp>
        <p:nvSpPr>
          <p:cNvPr id="26627"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If the parentheses in the macro definition are omitted, the macro expansion is</a:t>
            </a:r>
          </a:p>
          <a:p>
            <a:pPr lvl="2" eaLnBrk="1" hangingPunct="1"/>
            <a:r>
              <a:rPr lang="en-US" altLang="en-US" dirty="0" smtClean="0">
                <a:solidFill>
                  <a:srgbClr val="000000"/>
                </a:solidFill>
                <a:latin typeface="Consolas" panose="020B0609020204030204" pitchFamily="49" charset="0"/>
              </a:rPr>
              <a:t>area = </a:t>
            </a:r>
            <a:r>
              <a:rPr lang="en-US" altLang="en-US" b="1" dirty="0" smtClean="0">
                <a:solidFill>
                  <a:srgbClr val="128AFF"/>
                </a:solidFill>
                <a:latin typeface="Consolas" panose="020B0609020204030204" pitchFamily="49" charset="0"/>
              </a:rPr>
              <a:t>3.14159</a:t>
            </a:r>
            <a:r>
              <a:rPr lang="en-US" altLang="en-US" b="1" dirty="0" smtClean="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 c +</a:t>
            </a:r>
            <a:r>
              <a:rPr lang="en-US" altLang="en-US" b="1" dirty="0" smtClean="0">
                <a:solidFill>
                  <a:srgbClr val="000000"/>
                </a:solidFill>
                <a:latin typeface="Consolas" panose="020B0609020204030204" pitchFamily="49" charset="0"/>
              </a:rPr>
              <a:t> </a:t>
            </a:r>
            <a:r>
              <a:rPr lang="en-US" altLang="en-US" b="1" dirty="0" smtClean="0">
                <a:solidFill>
                  <a:srgbClr val="128AFF"/>
                </a:solidFill>
                <a:latin typeface="Consolas" panose="020B0609020204030204" pitchFamily="49" charset="0"/>
              </a:rPr>
              <a:t>2</a:t>
            </a:r>
            <a:r>
              <a:rPr lang="en-US" altLang="en-US" b="1" dirty="0" smtClean="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 c + </a:t>
            </a:r>
            <a:r>
              <a:rPr lang="en-US" altLang="en-US" b="1" dirty="0" smtClean="0">
                <a:solidFill>
                  <a:srgbClr val="128AFF"/>
                </a:solidFill>
                <a:latin typeface="Consolas" panose="020B0609020204030204" pitchFamily="49" charset="0"/>
              </a:rPr>
              <a:t>2</a:t>
            </a:r>
            <a:r>
              <a:rPr lang="en-US" altLang="en-US" dirty="0" smtClean="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which evaluates </a:t>
            </a:r>
            <a:r>
              <a:rPr lang="en-US" altLang="en-US" i="1" dirty="0" smtClean="0">
                <a:solidFill>
                  <a:srgbClr val="000000"/>
                </a:solidFill>
                <a:latin typeface="Cambria" panose="02040503050406030204" pitchFamily="18" charset="0"/>
              </a:rPr>
              <a:t>incorrectly</a:t>
            </a:r>
            <a:r>
              <a:rPr lang="en-US" altLang="en-US" dirty="0" smtClean="0">
                <a:solidFill>
                  <a:srgbClr val="000000"/>
                </a:solidFill>
                <a:latin typeface="Cambria" panose="02040503050406030204" pitchFamily="18" charset="0"/>
              </a:rPr>
              <a:t> as</a:t>
            </a:r>
          </a:p>
          <a:p>
            <a:pPr lvl="2" eaLnBrk="1" hangingPunct="1"/>
            <a:r>
              <a:rPr lang="en-US" altLang="en-US" dirty="0" smtClean="0">
                <a:solidFill>
                  <a:srgbClr val="000000"/>
                </a:solidFill>
                <a:latin typeface="Consolas" panose="020B0609020204030204" pitchFamily="49" charset="0"/>
              </a:rPr>
              <a:t>area = (</a:t>
            </a:r>
            <a:r>
              <a:rPr lang="en-US" altLang="en-US" b="1" dirty="0" smtClean="0">
                <a:solidFill>
                  <a:srgbClr val="128AFF"/>
                </a:solidFill>
                <a:latin typeface="Consolas" panose="020B0609020204030204" pitchFamily="49" charset="0"/>
              </a:rPr>
              <a:t>3.14159</a:t>
            </a:r>
            <a:r>
              <a:rPr lang="en-US" altLang="en-US" b="1" dirty="0" smtClean="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 c) + (</a:t>
            </a:r>
            <a:r>
              <a:rPr lang="en-US" altLang="en-US" b="1" dirty="0" smtClean="0">
                <a:solidFill>
                  <a:srgbClr val="128AFF"/>
                </a:solidFill>
                <a:latin typeface="Consolas" panose="020B0609020204030204" pitchFamily="49" charset="0"/>
              </a:rPr>
              <a:t>2</a:t>
            </a:r>
            <a:r>
              <a:rPr lang="en-US" altLang="en-US" b="1" dirty="0" smtClean="0">
                <a:solidFill>
                  <a:srgbClr val="000000"/>
                </a:solidFill>
                <a:latin typeface="Consolas" panose="020B0609020204030204" pitchFamily="49" charset="0"/>
              </a:rPr>
              <a:t> </a:t>
            </a:r>
            <a:r>
              <a:rPr lang="en-US" altLang="en-US" dirty="0" smtClean="0">
                <a:solidFill>
                  <a:srgbClr val="000000"/>
                </a:solidFill>
                <a:latin typeface="Consolas" panose="020B0609020204030204" pitchFamily="49" charset="0"/>
              </a:rPr>
              <a:t>* c) + </a:t>
            </a:r>
            <a:r>
              <a:rPr lang="en-US" altLang="en-US" b="1" dirty="0" smtClean="0">
                <a:solidFill>
                  <a:srgbClr val="128AFF"/>
                </a:solidFill>
                <a:latin typeface="Consolas" panose="020B0609020204030204" pitchFamily="49" charset="0"/>
              </a:rPr>
              <a:t>2</a:t>
            </a:r>
            <a:r>
              <a:rPr lang="en-US" altLang="en-US" dirty="0" smtClean="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because of the rules of operator precedence. </a:t>
            </a:r>
          </a:p>
        </p:txBody>
      </p:sp>
    </p:spTree>
    <p:extLst>
      <p:ext uri="{BB962C8B-B14F-4D97-AF65-F5344CB8AC3E}">
        <p14:creationId xmlns:p14="http://schemas.microsoft.com/office/powerpoint/2010/main" val="1226272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2538157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13.1  </a:t>
            </a:r>
            <a:r>
              <a:rPr lang="en-US" smtClean="0">
                <a:solidFill>
                  <a:srgbClr val="3380E6"/>
                </a:solidFill>
                <a:latin typeface="Arial"/>
              </a:rPr>
              <a:t>Introduction</a:t>
            </a:r>
          </a:p>
        </p:txBody>
      </p:sp>
      <p:sp>
        <p:nvSpPr>
          <p:cNvPr id="13315"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C preprocessor</a:t>
            </a:r>
            <a:r>
              <a:rPr lang="en-US" altLang="en-US" dirty="0" smtClean="0">
                <a:solidFill>
                  <a:srgbClr val="000000"/>
                </a:solidFill>
                <a:latin typeface="Cambria" panose="02040503050406030204" pitchFamily="18" charset="0"/>
              </a:rPr>
              <a:t> executes </a:t>
            </a:r>
            <a:r>
              <a:rPr lang="en-US" altLang="en-US" i="1" dirty="0" smtClean="0">
                <a:solidFill>
                  <a:srgbClr val="000000"/>
                </a:solidFill>
                <a:latin typeface="Cambria" panose="02040503050406030204" pitchFamily="18" charset="0"/>
              </a:rPr>
              <a:t>before</a:t>
            </a:r>
            <a:r>
              <a:rPr lang="en-US" altLang="en-US" dirty="0" smtClean="0">
                <a:solidFill>
                  <a:srgbClr val="000000"/>
                </a:solidFill>
                <a:latin typeface="Cambria" panose="02040503050406030204" pitchFamily="18" charset="0"/>
              </a:rPr>
              <a:t> a program is compiled. </a:t>
            </a:r>
          </a:p>
          <a:p>
            <a:pPr eaLnBrk="1" hangingPunct="1"/>
            <a:r>
              <a:rPr lang="en-US" altLang="en-US" dirty="0" smtClean="0">
                <a:solidFill>
                  <a:srgbClr val="000000"/>
                </a:solidFill>
                <a:latin typeface="Cambria" panose="02040503050406030204" pitchFamily="18" charset="0"/>
              </a:rPr>
              <a:t>Some actions it performs are the inclusion of other files in the file being compiled, definition of </a:t>
            </a:r>
            <a:r>
              <a:rPr lang="en-US" altLang="en-US" dirty="0" smtClean="0">
                <a:solidFill>
                  <a:srgbClr val="0000FF"/>
                </a:solidFill>
                <a:latin typeface="Cambria" panose="02040503050406030204" pitchFamily="18" charset="0"/>
              </a:rPr>
              <a:t>symbolic</a:t>
            </a:r>
            <a:r>
              <a:rPr lang="en-US" altLang="en-US" dirty="0" smtClean="0">
                <a:solidFill>
                  <a:srgbClr val="000000"/>
                </a:solidFill>
                <a:latin typeface="Cambria" panose="02040503050406030204" pitchFamily="18" charset="0"/>
              </a:rPr>
              <a:t> </a:t>
            </a:r>
            <a:r>
              <a:rPr lang="en-US" altLang="en-US" dirty="0" smtClean="0">
                <a:solidFill>
                  <a:srgbClr val="0000FF"/>
                </a:solidFill>
                <a:latin typeface="Cambria" panose="02040503050406030204" pitchFamily="18" charset="0"/>
              </a:rPr>
              <a:t>constants</a:t>
            </a:r>
            <a:r>
              <a:rPr lang="en-US" altLang="en-US" dirty="0" smtClean="0">
                <a:solidFill>
                  <a:srgbClr val="000000"/>
                </a:solidFill>
                <a:latin typeface="Cambria" panose="02040503050406030204" pitchFamily="18" charset="0"/>
              </a:rPr>
              <a:t> and </a:t>
            </a:r>
            <a:r>
              <a:rPr lang="en-US" altLang="en-US" dirty="0" smtClean="0">
                <a:solidFill>
                  <a:srgbClr val="0000FF"/>
                </a:solidFill>
                <a:latin typeface="Cambria" panose="02040503050406030204" pitchFamily="18" charset="0"/>
              </a:rPr>
              <a:t>macros</a:t>
            </a:r>
            <a:r>
              <a:rPr lang="en-US" altLang="en-US" dirty="0" smtClean="0">
                <a:solidFill>
                  <a:srgbClr val="000000"/>
                </a:solidFill>
                <a:latin typeface="Cambria" panose="02040503050406030204" pitchFamily="18" charset="0"/>
              </a:rPr>
              <a:t>,</a:t>
            </a:r>
            <a:r>
              <a:rPr lang="en-US" altLang="en-US" dirty="0" smtClean="0">
                <a:solidFill>
                  <a:srgbClr val="0000FF"/>
                </a:solidFill>
                <a:latin typeface="Cambria" panose="02040503050406030204" pitchFamily="18" charset="0"/>
              </a:rPr>
              <a:t> conditional compilation</a:t>
            </a:r>
            <a:r>
              <a:rPr lang="en-US" altLang="en-US" dirty="0" smtClean="0">
                <a:solidFill>
                  <a:srgbClr val="000000"/>
                </a:solidFill>
                <a:latin typeface="Cambria" panose="02040503050406030204" pitchFamily="18" charset="0"/>
              </a:rPr>
              <a:t> of program code and </a:t>
            </a:r>
            <a:r>
              <a:rPr lang="en-US" altLang="en-US" dirty="0" smtClean="0">
                <a:solidFill>
                  <a:srgbClr val="0000FF"/>
                </a:solidFill>
                <a:latin typeface="Cambria" panose="02040503050406030204" pitchFamily="18" charset="0"/>
              </a:rPr>
              <a:t>conditional execution of preprocessor directives</a:t>
            </a:r>
            <a:r>
              <a:rPr lang="en-US" altLang="en-US"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Preprocessor directives begin with </a:t>
            </a:r>
            <a:r>
              <a:rPr lang="en-US" altLang="en-US" dirty="0" smtClean="0">
                <a:solidFill>
                  <a:srgbClr val="000000"/>
                </a:solidFill>
                <a:latin typeface="Consolas" panose="020B0609020204030204" pitchFamily="49" charset="0"/>
              </a:rPr>
              <a:t>#</a:t>
            </a:r>
            <a:r>
              <a:rPr lang="en-US" altLang="en-US" dirty="0" smtClean="0">
                <a:solidFill>
                  <a:srgbClr val="000000"/>
                </a:solidFill>
                <a:latin typeface="Cambria" panose="02040503050406030204" pitchFamily="18" charset="0"/>
              </a:rPr>
              <a:t> and only whitespace characters and comments may appear before a preprocessor directive on a line.</a:t>
            </a:r>
          </a:p>
        </p:txBody>
      </p:sp>
    </p:spTree>
    <p:extLst>
      <p:ext uri="{BB962C8B-B14F-4D97-AF65-F5344CB8AC3E}">
        <p14:creationId xmlns:p14="http://schemas.microsoft.com/office/powerpoint/2010/main" val="822954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pt-BR" dirty="0" smtClean="0">
                <a:solidFill>
                  <a:srgbClr val="24B5A1"/>
                </a:solidFill>
                <a:latin typeface="Arial"/>
              </a:rPr>
              <a:t>13.4  </a:t>
            </a:r>
            <a:r>
              <a:rPr lang="pt-BR" dirty="0" smtClean="0">
                <a:solidFill>
                  <a:srgbClr val="3380E6"/>
                </a:solidFill>
                <a:latin typeface="Consolas" panose="020B0609020204030204" pitchFamily="49" charset="0"/>
              </a:rPr>
              <a:t>#define</a:t>
            </a:r>
            <a:r>
              <a:rPr lang="pt-BR" dirty="0" smtClean="0">
                <a:solidFill>
                  <a:srgbClr val="3380E6"/>
                </a:solidFill>
                <a:latin typeface="Arial"/>
              </a:rPr>
              <a:t> Preprocessor Directive: Macros (Cont.)</a:t>
            </a:r>
          </a:p>
        </p:txBody>
      </p:sp>
      <p:sp>
        <p:nvSpPr>
          <p:cNvPr id="28675"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latin typeface="Cambria" panose="02040503050406030204" pitchFamily="18" charset="0"/>
              </a:rPr>
              <a:t>Macro </a:t>
            </a:r>
            <a:r>
              <a:rPr lang="en-US" altLang="en-US" dirty="0" smtClean="0">
                <a:solidFill>
                  <a:srgbClr val="000000"/>
                </a:solidFill>
                <a:latin typeface="Consolas" panose="020B0609020204030204" pitchFamily="49" charset="0"/>
              </a:rPr>
              <a:t>CIRCLE_AREA</a:t>
            </a:r>
            <a:r>
              <a:rPr lang="en-US" altLang="en-US" dirty="0" smtClean="0">
                <a:solidFill>
                  <a:srgbClr val="000000"/>
                </a:solidFill>
                <a:latin typeface="Cambria" panose="02040503050406030204" pitchFamily="18" charset="0"/>
              </a:rPr>
              <a:t> could be defined more safely as a function. </a:t>
            </a:r>
          </a:p>
          <a:p>
            <a:pPr eaLnBrk="1" hangingPunct="1"/>
            <a:r>
              <a:rPr lang="en-US" altLang="en-US" dirty="0" smtClean="0">
                <a:solidFill>
                  <a:srgbClr val="000000"/>
                </a:solidFill>
                <a:latin typeface="Cambria" panose="02040503050406030204" pitchFamily="18" charset="0"/>
              </a:rPr>
              <a:t>Function </a:t>
            </a:r>
            <a:r>
              <a:rPr lang="en-US" altLang="en-US" dirty="0" err="1" smtClean="0">
                <a:solidFill>
                  <a:srgbClr val="000000"/>
                </a:solidFill>
                <a:latin typeface="Consolas" panose="020B0609020204030204" pitchFamily="49" charset="0"/>
              </a:rPr>
              <a:t>circleArea</a:t>
            </a:r>
            <a:endParaRPr lang="en-US" altLang="en-US" dirty="0" smtClean="0">
              <a:solidFill>
                <a:srgbClr val="000000"/>
              </a:solidFill>
              <a:latin typeface="Consolas" panose="020B0609020204030204" pitchFamily="49" charset="0"/>
            </a:endParaRPr>
          </a:p>
          <a:p>
            <a:pPr lvl="2" eaLnBrk="1" hangingPunct="1"/>
            <a:r>
              <a:rPr lang="en-US" altLang="en-US" b="1" dirty="0" smtClean="0">
                <a:solidFill>
                  <a:srgbClr val="0000FF"/>
                </a:solidFill>
                <a:latin typeface="Consolas" panose="020B0609020204030204" pitchFamily="49" charset="0"/>
              </a:rPr>
              <a:t>double</a:t>
            </a:r>
            <a:r>
              <a:rPr lang="en-US" altLang="en-US" b="1" dirty="0" smtClean="0">
                <a:solidFill>
                  <a:srgbClr val="000000"/>
                </a:solidFill>
                <a:latin typeface="Consolas" panose="020B0609020204030204" pitchFamily="49" charset="0"/>
              </a:rPr>
              <a:t> </a:t>
            </a:r>
            <a:r>
              <a:rPr lang="en-US" altLang="en-US" b="1" dirty="0" err="1" smtClean="0">
                <a:solidFill>
                  <a:srgbClr val="000000"/>
                </a:solidFill>
                <a:latin typeface="Consolas" panose="020B0609020204030204" pitchFamily="49" charset="0"/>
              </a:rPr>
              <a:t>circleArea</a:t>
            </a:r>
            <a:r>
              <a:rPr lang="en-US" altLang="en-US" b="1" dirty="0" smtClean="0">
                <a:solidFill>
                  <a:srgbClr val="000000"/>
                </a:solidFill>
                <a:latin typeface="Consolas" panose="020B0609020204030204" pitchFamily="49" charset="0"/>
              </a:rPr>
              <a:t>(</a:t>
            </a:r>
            <a:r>
              <a:rPr lang="en-US" altLang="en-US" b="1" dirty="0" smtClean="0">
                <a:solidFill>
                  <a:srgbClr val="0000FF"/>
                </a:solidFill>
                <a:latin typeface="Consolas" panose="020B0609020204030204" pitchFamily="49" charset="0"/>
              </a:rPr>
              <a:t>double</a:t>
            </a:r>
            <a:r>
              <a:rPr lang="en-US" altLang="en-US" b="1" dirty="0" smtClean="0">
                <a:solidFill>
                  <a:srgbClr val="000000"/>
                </a:solidFill>
                <a:latin typeface="Consolas" panose="020B0609020204030204" pitchFamily="49" charset="0"/>
              </a:rPr>
              <a:t> x)</a:t>
            </a:r>
            <a:br>
              <a:rPr lang="en-US" altLang="en-US" b="1" dirty="0" smtClean="0">
                <a:solidFill>
                  <a:srgbClr val="000000"/>
                </a:solidFill>
                <a:latin typeface="Consolas" panose="020B0609020204030204" pitchFamily="49" charset="0"/>
              </a:rPr>
            </a:br>
            <a:r>
              <a:rPr lang="en-US" altLang="en-US" b="1" dirty="0" smtClean="0">
                <a:solidFill>
                  <a:srgbClr val="000000"/>
                </a:solidFill>
                <a:latin typeface="Consolas" panose="020B0609020204030204" pitchFamily="49" charset="0"/>
              </a:rPr>
              <a:t>{</a:t>
            </a:r>
            <a:br>
              <a:rPr lang="en-US" altLang="en-US" b="1" dirty="0" smtClean="0">
                <a:solidFill>
                  <a:srgbClr val="000000"/>
                </a:solidFill>
                <a:latin typeface="Consolas" panose="020B0609020204030204" pitchFamily="49" charset="0"/>
              </a:rPr>
            </a:br>
            <a:r>
              <a:rPr lang="en-US" altLang="en-US" b="1" dirty="0" smtClean="0">
                <a:solidFill>
                  <a:srgbClr val="000000"/>
                </a:solidFill>
                <a:latin typeface="Consolas" panose="020B0609020204030204" pitchFamily="49" charset="0"/>
              </a:rPr>
              <a:t>   </a:t>
            </a:r>
            <a:r>
              <a:rPr lang="en-US" altLang="en-US" b="1" dirty="0" smtClean="0">
                <a:solidFill>
                  <a:srgbClr val="0000FF"/>
                </a:solidFill>
                <a:latin typeface="Consolas" panose="020B0609020204030204" pitchFamily="49" charset="0"/>
              </a:rPr>
              <a:t>return</a:t>
            </a:r>
            <a:r>
              <a:rPr lang="en-US" altLang="en-US" b="1" dirty="0" smtClean="0">
                <a:solidFill>
                  <a:srgbClr val="000000"/>
                </a:solidFill>
                <a:latin typeface="Consolas" panose="020B0609020204030204" pitchFamily="49" charset="0"/>
              </a:rPr>
              <a:t> </a:t>
            </a:r>
            <a:r>
              <a:rPr lang="en-US" altLang="en-US" b="1" dirty="0" smtClean="0">
                <a:solidFill>
                  <a:srgbClr val="128AFF"/>
                </a:solidFill>
                <a:latin typeface="Consolas" panose="020B0609020204030204" pitchFamily="49" charset="0"/>
              </a:rPr>
              <a:t>3.14159</a:t>
            </a:r>
            <a:r>
              <a:rPr lang="en-US" altLang="en-US" b="1" dirty="0" smtClean="0">
                <a:solidFill>
                  <a:srgbClr val="000000"/>
                </a:solidFill>
                <a:latin typeface="Consolas" panose="020B0609020204030204" pitchFamily="49" charset="0"/>
              </a:rPr>
              <a:t> * x * x;</a:t>
            </a:r>
            <a:br>
              <a:rPr lang="en-US" altLang="en-US" b="1" dirty="0" smtClean="0">
                <a:solidFill>
                  <a:srgbClr val="000000"/>
                </a:solidFill>
                <a:latin typeface="Consolas" panose="020B0609020204030204" pitchFamily="49" charset="0"/>
              </a:rPr>
            </a:br>
            <a:r>
              <a:rPr lang="en-US" altLang="en-US" b="1" dirty="0" smtClean="0">
                <a:solidFill>
                  <a:srgbClr val="000000"/>
                </a:solidFill>
                <a:latin typeface="Consolas" panose="020B0609020204030204" pitchFamily="49" charset="0"/>
              </a:rPr>
              <a:t>}</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performs the same calculation as macro </a:t>
            </a:r>
            <a:r>
              <a:rPr lang="en-US" altLang="en-US" dirty="0" smtClean="0">
                <a:solidFill>
                  <a:srgbClr val="000000"/>
                </a:solidFill>
                <a:latin typeface="Consolas" panose="020B0609020204030204" pitchFamily="49" charset="0"/>
              </a:rPr>
              <a:t>CIRCLE_AREA</a:t>
            </a:r>
            <a:r>
              <a:rPr lang="en-US" altLang="en-US" dirty="0" smtClean="0">
                <a:solidFill>
                  <a:srgbClr val="000000"/>
                </a:solidFill>
                <a:latin typeface="Cambria" panose="02040503050406030204" pitchFamily="18" charset="0"/>
              </a:rPr>
              <a:t>, but the function’s argument is evaluated only once when the function is called. </a:t>
            </a:r>
          </a:p>
        </p:txBody>
      </p:sp>
    </p:spTree>
    <p:extLst>
      <p:ext uri="{BB962C8B-B14F-4D97-AF65-F5344CB8AC3E}">
        <p14:creationId xmlns:p14="http://schemas.microsoft.com/office/powerpoint/2010/main" val="1764951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1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2263744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pt-BR" dirty="0" smtClean="0">
                <a:solidFill>
                  <a:srgbClr val="24B5A1"/>
                </a:solidFill>
                <a:latin typeface="Arial"/>
              </a:rPr>
              <a:t>13.4  </a:t>
            </a:r>
            <a:r>
              <a:rPr lang="pt-BR" dirty="0" smtClean="0">
                <a:solidFill>
                  <a:srgbClr val="3380E6"/>
                </a:solidFill>
                <a:latin typeface="Consolas" panose="020B0609020204030204" pitchFamily="49" charset="0"/>
              </a:rPr>
              <a:t>#define</a:t>
            </a:r>
            <a:r>
              <a:rPr lang="pt-BR" dirty="0" smtClean="0">
                <a:solidFill>
                  <a:srgbClr val="3380E6"/>
                </a:solidFill>
                <a:latin typeface="Arial"/>
              </a:rPr>
              <a:t> Preprocessor Directive: Macros (Cont.)</a:t>
            </a:r>
          </a:p>
        </p:txBody>
      </p:sp>
      <p:sp>
        <p:nvSpPr>
          <p:cNvPr id="30723"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latin typeface="Cambria" panose="02040503050406030204" pitchFamily="18" charset="0"/>
              </a:rPr>
              <a:t>The following is a macro definition with two arguments for the area of a rectangle:</a:t>
            </a:r>
            <a:endParaRPr lang="en-US" altLang="en-US" sz="1800" dirty="0" smtClean="0">
              <a:solidFill>
                <a:srgbClr val="000000"/>
              </a:solidFill>
              <a:latin typeface="Cambria" panose="02040503050406030204" pitchFamily="18" charset="0"/>
            </a:endParaRPr>
          </a:p>
          <a:p>
            <a:pPr lvl="2" eaLnBrk="1" hangingPunct="1"/>
            <a:r>
              <a:rPr lang="es-ES" altLang="en-US" sz="1800" b="1" dirty="0" smtClean="0">
                <a:solidFill>
                  <a:srgbClr val="0000FF"/>
                </a:solidFill>
                <a:latin typeface="Consolas" panose="020B0609020204030204" pitchFamily="49" charset="0"/>
              </a:rPr>
              <a:t>#define</a:t>
            </a:r>
            <a:r>
              <a:rPr lang="es-ES" altLang="en-US" sz="1800" b="1" dirty="0" smtClean="0">
                <a:solidFill>
                  <a:srgbClr val="000000"/>
                </a:solidFill>
                <a:latin typeface="Consolas" panose="020B0609020204030204" pitchFamily="49" charset="0"/>
              </a:rPr>
              <a:t> </a:t>
            </a:r>
            <a:r>
              <a:rPr lang="es-ES" altLang="en-US" sz="1800" b="1" dirty="0" smtClean="0">
                <a:solidFill>
                  <a:srgbClr val="128AFF"/>
                </a:solidFill>
                <a:latin typeface="Consolas" panose="020B0609020204030204" pitchFamily="49" charset="0"/>
              </a:rPr>
              <a:t>RECTANGLE_AREA</a:t>
            </a:r>
            <a:r>
              <a:rPr lang="es-ES" altLang="en-US" sz="1800" dirty="0" smtClean="0">
                <a:solidFill>
                  <a:srgbClr val="000000"/>
                </a:solidFill>
                <a:latin typeface="Consolas" panose="020B0609020204030204" pitchFamily="49" charset="0"/>
              </a:rPr>
              <a:t>(x, y)  ((x) * (y))</a:t>
            </a:r>
          </a:p>
          <a:p>
            <a:pPr eaLnBrk="1" hangingPunct="1"/>
            <a:r>
              <a:rPr lang="en-US" altLang="en-US" dirty="0" smtClean="0">
                <a:solidFill>
                  <a:srgbClr val="000000"/>
                </a:solidFill>
                <a:latin typeface="Cambria" panose="02040503050406030204" pitchFamily="18" charset="0"/>
              </a:rPr>
              <a:t>Wherever </a:t>
            </a:r>
            <a:r>
              <a:rPr lang="en-US" altLang="en-US" dirty="0" smtClean="0">
                <a:solidFill>
                  <a:srgbClr val="000000"/>
                </a:solidFill>
                <a:latin typeface="Consolas" panose="020B0609020204030204" pitchFamily="49" charset="0"/>
              </a:rPr>
              <a:t>RECTANGLE_AREA(x,</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y)</a:t>
            </a:r>
            <a:r>
              <a:rPr lang="en-US" altLang="en-US" dirty="0" smtClean="0">
                <a:solidFill>
                  <a:srgbClr val="000000"/>
                </a:solidFill>
                <a:latin typeface="Cambria" panose="02040503050406030204" pitchFamily="18" charset="0"/>
              </a:rPr>
              <a:t> appears in the program, the values of </a:t>
            </a:r>
            <a:r>
              <a:rPr lang="en-US" altLang="en-US" dirty="0" smtClean="0">
                <a:solidFill>
                  <a:srgbClr val="000000"/>
                </a:solidFill>
                <a:latin typeface="Consolas" panose="020B0609020204030204" pitchFamily="49" charset="0"/>
              </a:rPr>
              <a:t>x</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Consolas" panose="020B0609020204030204" pitchFamily="49" charset="0"/>
              </a:rPr>
              <a:t>y</a:t>
            </a:r>
            <a:r>
              <a:rPr lang="en-US" altLang="en-US" dirty="0" smtClean="0">
                <a:solidFill>
                  <a:srgbClr val="000000"/>
                </a:solidFill>
                <a:latin typeface="Cambria" panose="02040503050406030204" pitchFamily="18" charset="0"/>
              </a:rPr>
              <a:t> are substituted in the macro replacement text and the macro is expanded in place of the macro name. </a:t>
            </a:r>
          </a:p>
          <a:p>
            <a:pPr eaLnBrk="1" hangingPunct="1"/>
            <a:r>
              <a:rPr lang="en-US" altLang="en-US" dirty="0" smtClean="0">
                <a:solidFill>
                  <a:srgbClr val="000000"/>
                </a:solidFill>
                <a:latin typeface="Cambria" panose="02040503050406030204" pitchFamily="18" charset="0"/>
              </a:rPr>
              <a:t>For example, the statement</a:t>
            </a:r>
          </a:p>
          <a:p>
            <a:pPr lvl="2" eaLnBrk="1" hangingPunct="1"/>
            <a:r>
              <a:rPr lang="en-US" altLang="en-US" sz="1800" dirty="0" err="1" smtClean="0">
                <a:solidFill>
                  <a:srgbClr val="000000"/>
                </a:solidFill>
                <a:latin typeface="Consolas" panose="020B0609020204030204" pitchFamily="49" charset="0"/>
              </a:rPr>
              <a:t>rectArea</a:t>
            </a:r>
            <a:r>
              <a:rPr lang="en-US" altLang="en-US" sz="1800" dirty="0" smtClean="0">
                <a:solidFill>
                  <a:srgbClr val="000000"/>
                </a:solidFill>
                <a:latin typeface="Consolas" panose="020B0609020204030204" pitchFamily="49" charset="0"/>
              </a:rPr>
              <a:t> = </a:t>
            </a:r>
            <a:r>
              <a:rPr lang="en-US" altLang="en-US" sz="1800" b="1" dirty="0" smtClean="0">
                <a:solidFill>
                  <a:srgbClr val="128AFF"/>
                </a:solidFill>
                <a:latin typeface="Consolas" panose="020B0609020204030204" pitchFamily="49" charset="0"/>
              </a:rPr>
              <a:t>RECTANGLE_AREA</a:t>
            </a:r>
            <a:r>
              <a:rPr lang="en-US" altLang="en-US" sz="1800" dirty="0" smtClean="0">
                <a:solidFill>
                  <a:srgbClr val="000000"/>
                </a:solidFill>
                <a:latin typeface="Consolas" panose="020B0609020204030204" pitchFamily="49" charset="0"/>
              </a:rPr>
              <a:t>(a + </a:t>
            </a:r>
            <a:r>
              <a:rPr lang="en-US" altLang="en-US" sz="1800" b="1" dirty="0" smtClean="0">
                <a:solidFill>
                  <a:srgbClr val="128AFF"/>
                </a:solidFill>
                <a:latin typeface="Consolas" panose="020B0609020204030204" pitchFamily="49" charset="0"/>
              </a:rPr>
              <a:t>4</a:t>
            </a:r>
            <a:r>
              <a:rPr lang="en-US" altLang="en-US" sz="1800" dirty="0" smtClean="0">
                <a:solidFill>
                  <a:srgbClr val="000000"/>
                </a:solidFill>
                <a:latin typeface="Consolas" panose="020B0609020204030204" pitchFamily="49" charset="0"/>
              </a:rPr>
              <a:t>, b + </a:t>
            </a:r>
            <a:r>
              <a:rPr lang="en-US" altLang="en-US" sz="1800" b="1" dirty="0" smtClean="0">
                <a:solidFill>
                  <a:srgbClr val="128AFF"/>
                </a:solidFill>
                <a:latin typeface="Consolas" panose="020B0609020204030204" pitchFamily="49" charset="0"/>
              </a:rPr>
              <a:t>7</a:t>
            </a:r>
            <a:r>
              <a:rPr lang="en-US" altLang="en-US" sz="1800" dirty="0" smtClean="0">
                <a:solidFill>
                  <a:srgbClr val="128AFF"/>
                </a:solidFill>
                <a:latin typeface="Consolas" panose="020B0609020204030204" pitchFamily="49" charset="0"/>
              </a:rPr>
              <a:t>)</a:t>
            </a:r>
            <a:r>
              <a:rPr lang="en-US" altLang="en-US" sz="1800" dirty="0" smtClean="0">
                <a:solidFill>
                  <a:srgbClr val="000000"/>
                </a:solidFill>
                <a:latin typeface="Consolas" panose="020B0609020204030204" pitchFamily="49" charset="0"/>
              </a:rPr>
              <a:t>;</a:t>
            </a:r>
          </a:p>
          <a:p>
            <a:pPr eaLnBrk="1" hangingPunct="1"/>
            <a:r>
              <a:rPr lang="en-US" altLang="en-US" dirty="0" smtClean="0">
                <a:solidFill>
                  <a:srgbClr val="000000"/>
                </a:solidFill>
                <a:latin typeface="Cambria" panose="02040503050406030204" pitchFamily="18" charset="0"/>
              </a:rPr>
              <a:t>is expanded to</a:t>
            </a:r>
          </a:p>
          <a:p>
            <a:pPr lvl="2" eaLnBrk="1" hangingPunct="1"/>
            <a:r>
              <a:rPr lang="en-US" altLang="en-US" sz="1800" dirty="0" err="1" smtClean="0">
                <a:solidFill>
                  <a:srgbClr val="000000"/>
                </a:solidFill>
                <a:latin typeface="Consolas" panose="020B0609020204030204" pitchFamily="49" charset="0"/>
              </a:rPr>
              <a:t>rectArea</a:t>
            </a:r>
            <a:r>
              <a:rPr lang="en-US" altLang="en-US" sz="1800" dirty="0" smtClean="0">
                <a:solidFill>
                  <a:srgbClr val="000000"/>
                </a:solidFill>
                <a:latin typeface="Consolas" panose="020B0609020204030204" pitchFamily="49" charset="0"/>
              </a:rPr>
              <a:t> = ((a +</a:t>
            </a:r>
            <a:r>
              <a:rPr lang="en-US" altLang="en-US" sz="1800" b="1" dirty="0" smtClean="0">
                <a:solidFill>
                  <a:srgbClr val="128AFF"/>
                </a:solidFill>
                <a:latin typeface="Consolas" panose="020B0609020204030204" pitchFamily="49" charset="0"/>
              </a:rPr>
              <a:t> 4</a:t>
            </a:r>
            <a:r>
              <a:rPr lang="en-US" altLang="en-US" sz="1800" dirty="0" smtClean="0">
                <a:solidFill>
                  <a:srgbClr val="128AFF"/>
                </a:solidFill>
                <a:latin typeface="Consolas" panose="020B0609020204030204" pitchFamily="49" charset="0"/>
              </a:rPr>
              <a:t>)</a:t>
            </a:r>
            <a:r>
              <a:rPr lang="en-US" altLang="en-US" sz="1800" dirty="0" smtClean="0">
                <a:solidFill>
                  <a:srgbClr val="000000"/>
                </a:solidFill>
                <a:latin typeface="Consolas" panose="020B0609020204030204" pitchFamily="49" charset="0"/>
              </a:rPr>
              <a:t> * (b + </a:t>
            </a:r>
            <a:r>
              <a:rPr lang="en-US" altLang="en-US" sz="1800" b="1" dirty="0" smtClean="0">
                <a:solidFill>
                  <a:srgbClr val="128AFF"/>
                </a:solidFill>
                <a:latin typeface="Consolas" panose="020B0609020204030204" pitchFamily="49" charset="0"/>
              </a:rPr>
              <a:t>7)</a:t>
            </a:r>
            <a:r>
              <a:rPr lang="en-US" altLang="en-US" sz="1800" dirty="0" smtClean="0">
                <a:solidFill>
                  <a:srgbClr val="000000"/>
                </a:solidFill>
                <a:latin typeface="Consolas" panose="020B0609020204030204" pitchFamily="49" charset="0"/>
              </a:rPr>
              <a:t>);</a:t>
            </a:r>
          </a:p>
        </p:txBody>
      </p:sp>
    </p:spTree>
    <p:extLst>
      <p:ext uri="{BB962C8B-B14F-4D97-AF65-F5344CB8AC3E}">
        <p14:creationId xmlns:p14="http://schemas.microsoft.com/office/powerpoint/2010/main" val="4157650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pt-BR" dirty="0" smtClean="0">
                <a:solidFill>
                  <a:srgbClr val="24B5A1"/>
                </a:solidFill>
                <a:latin typeface="Arial"/>
              </a:rPr>
              <a:t>13.4  </a:t>
            </a:r>
            <a:r>
              <a:rPr lang="pt-BR" dirty="0" smtClean="0">
                <a:solidFill>
                  <a:srgbClr val="3380E6"/>
                </a:solidFill>
                <a:latin typeface="Consolas" panose="020B0609020204030204" pitchFamily="49" charset="0"/>
              </a:rPr>
              <a:t>#define</a:t>
            </a:r>
            <a:r>
              <a:rPr lang="pt-BR" dirty="0" smtClean="0">
                <a:solidFill>
                  <a:srgbClr val="3380E6"/>
                </a:solidFill>
                <a:latin typeface="Arial"/>
              </a:rPr>
              <a:t> Preprocessor Directive: Macros (Cont.)</a:t>
            </a:r>
          </a:p>
        </p:txBody>
      </p:sp>
      <p:sp>
        <p:nvSpPr>
          <p:cNvPr id="31747"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latin typeface="Cambria" panose="02040503050406030204" pitchFamily="18" charset="0"/>
              </a:rPr>
              <a:t>The value of the expression is evaluated at runtime and assigned to variable </a:t>
            </a:r>
            <a:r>
              <a:rPr lang="en-US" altLang="en-US" dirty="0" err="1" smtClean="0">
                <a:solidFill>
                  <a:srgbClr val="000000"/>
                </a:solidFill>
                <a:latin typeface="Consolas" panose="020B0609020204030204" pitchFamily="49" charset="0"/>
              </a:rPr>
              <a:t>rectArea</a:t>
            </a:r>
            <a:r>
              <a:rPr lang="en-US" altLang="en-US"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The replacement text for a macro or symbolic constant is normally any text on the line after the identifier in the </a:t>
            </a:r>
            <a:r>
              <a:rPr lang="en-US" altLang="en-US" dirty="0" smtClean="0">
                <a:solidFill>
                  <a:srgbClr val="000000"/>
                </a:solidFill>
                <a:latin typeface="Consolas" panose="020B0609020204030204" pitchFamily="49" charset="0"/>
              </a:rPr>
              <a:t>#define</a:t>
            </a:r>
            <a:r>
              <a:rPr lang="en-US" altLang="en-US" dirty="0" smtClean="0">
                <a:solidFill>
                  <a:srgbClr val="000000"/>
                </a:solidFill>
                <a:latin typeface="Cambria" panose="02040503050406030204" pitchFamily="18" charset="0"/>
              </a:rPr>
              <a:t> directive. </a:t>
            </a:r>
          </a:p>
          <a:p>
            <a:pPr eaLnBrk="1" hangingPunct="1"/>
            <a:r>
              <a:rPr lang="en-US" altLang="en-US" dirty="0" smtClean="0">
                <a:solidFill>
                  <a:srgbClr val="000000"/>
                </a:solidFill>
                <a:latin typeface="Cambria" panose="02040503050406030204" pitchFamily="18" charset="0"/>
              </a:rPr>
              <a:t>If the replacement text for a macro or symbolic constant is longer than the remainder of the line, a </a:t>
            </a:r>
            <a:r>
              <a:rPr lang="en-US" altLang="en-US" dirty="0" smtClean="0">
                <a:solidFill>
                  <a:srgbClr val="0000FF"/>
                </a:solidFill>
                <a:latin typeface="Cambria" panose="02040503050406030204" pitchFamily="18" charset="0"/>
              </a:rPr>
              <a:t>backslash</a:t>
            </a:r>
            <a:r>
              <a:rPr lang="en-US" altLang="en-US" dirty="0" smtClean="0">
                <a:solidFill>
                  <a:srgbClr val="000000"/>
                </a:solidFill>
                <a:latin typeface="Cambria" panose="02040503050406030204" pitchFamily="18" charset="0"/>
              </a:rPr>
              <a:t> (</a:t>
            </a:r>
            <a:r>
              <a:rPr lang="en-US" altLang="en-US" dirty="0" smtClean="0">
                <a:solidFill>
                  <a:srgbClr val="0000FF"/>
                </a:solidFill>
                <a:latin typeface="Consolas" panose="020B0609020204030204" pitchFamily="49" charset="0"/>
              </a:rPr>
              <a:t>\</a:t>
            </a:r>
            <a:r>
              <a:rPr lang="en-US" altLang="en-US" dirty="0" smtClean="0">
                <a:solidFill>
                  <a:srgbClr val="000000"/>
                </a:solidFill>
                <a:latin typeface="Cambria" panose="02040503050406030204" pitchFamily="18" charset="0"/>
              </a:rPr>
              <a:t>) must be placed at the end of the line, indicating that the replacement text continues on the next line.</a:t>
            </a:r>
          </a:p>
        </p:txBody>
      </p:sp>
    </p:spTree>
    <p:extLst>
      <p:ext uri="{BB962C8B-B14F-4D97-AF65-F5344CB8AC3E}">
        <p14:creationId xmlns:p14="http://schemas.microsoft.com/office/powerpoint/2010/main" val="978718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pt-BR" dirty="0" smtClean="0">
                <a:solidFill>
                  <a:srgbClr val="24B5A1"/>
                </a:solidFill>
                <a:latin typeface="Arial"/>
              </a:rPr>
              <a:t>13.4  </a:t>
            </a:r>
            <a:r>
              <a:rPr lang="pt-BR" dirty="0" smtClean="0">
                <a:solidFill>
                  <a:srgbClr val="3380E6"/>
                </a:solidFill>
                <a:latin typeface="Consolas" panose="020B0609020204030204" pitchFamily="49" charset="0"/>
              </a:rPr>
              <a:t>#define</a:t>
            </a:r>
            <a:r>
              <a:rPr lang="pt-BR" dirty="0" smtClean="0">
                <a:solidFill>
                  <a:srgbClr val="3380E6"/>
                </a:solidFill>
                <a:latin typeface="Arial"/>
              </a:rPr>
              <a:t> Preprocessor Directive: Macros (Cont.)</a:t>
            </a:r>
          </a:p>
        </p:txBody>
      </p:sp>
      <p:sp>
        <p:nvSpPr>
          <p:cNvPr id="32771" name="Text Placeholder 2"/>
          <p:cNvSpPr>
            <a:spLocks noGrp="1"/>
          </p:cNvSpPr>
          <p:nvPr>
            <p:ph type="body" idx="1"/>
          </p:nvPr>
        </p:nvSpPr>
        <p:spPr/>
        <p:txBody>
          <a:bodyPr>
            <a:normAutofit fontScale="85000" lnSpcReduction="10000"/>
          </a:bodyPr>
          <a:lstStyle/>
          <a:p>
            <a:pPr eaLnBrk="1" hangingPunct="1">
              <a:lnSpc>
                <a:spcPct val="90000"/>
              </a:lnSpc>
            </a:pPr>
            <a:r>
              <a:rPr lang="en-US" altLang="en-US" dirty="0" smtClean="0">
                <a:solidFill>
                  <a:srgbClr val="000000"/>
                </a:solidFill>
                <a:latin typeface="Cambria" panose="02040503050406030204" pitchFamily="18" charset="0"/>
              </a:rPr>
              <a:t>Symbolic constants and macros can be </a:t>
            </a:r>
            <a:r>
              <a:rPr lang="en-US" altLang="en-US" i="1" dirty="0" smtClean="0">
                <a:solidFill>
                  <a:srgbClr val="000000"/>
                </a:solidFill>
                <a:latin typeface="Cambria" panose="02040503050406030204" pitchFamily="18" charset="0"/>
              </a:rPr>
              <a:t>discarded</a:t>
            </a:r>
            <a:r>
              <a:rPr lang="en-US" altLang="en-US" dirty="0" smtClean="0">
                <a:solidFill>
                  <a:srgbClr val="000000"/>
                </a:solidFill>
                <a:latin typeface="Cambria" panose="02040503050406030204" pitchFamily="18" charset="0"/>
              </a:rPr>
              <a:t> by using the </a:t>
            </a:r>
            <a:r>
              <a:rPr lang="en-US" altLang="en-US" dirty="0" smtClean="0">
                <a:solidFill>
                  <a:srgbClr val="0000FF"/>
                </a:solidFill>
                <a:latin typeface="Consolas" panose="020B0609020204030204" pitchFamily="49" charset="0"/>
              </a:rPr>
              <a:t>#</a:t>
            </a:r>
            <a:r>
              <a:rPr lang="en-US" altLang="en-US" dirty="0" err="1" smtClean="0">
                <a:solidFill>
                  <a:srgbClr val="0000FF"/>
                </a:solidFill>
                <a:latin typeface="Consolas" panose="020B0609020204030204" pitchFamily="49" charset="0"/>
              </a:rPr>
              <a:t>undef</a:t>
            </a:r>
            <a:r>
              <a:rPr lang="en-US" altLang="en-US" dirty="0" smtClean="0">
                <a:solidFill>
                  <a:srgbClr val="0000FF"/>
                </a:solidFill>
                <a:latin typeface="Cambria" panose="02040503050406030204" pitchFamily="18" charset="0"/>
              </a:rPr>
              <a:t> preprocessor directive</a:t>
            </a:r>
            <a:r>
              <a:rPr lang="en-US" altLang="en-US" dirty="0" smtClean="0">
                <a:solidFill>
                  <a:srgbClr val="000000"/>
                </a:solidFill>
                <a:latin typeface="Cambria" panose="02040503050406030204" pitchFamily="18" charset="0"/>
              </a:rPr>
              <a:t>. </a:t>
            </a:r>
          </a:p>
          <a:p>
            <a:pPr eaLnBrk="1" hangingPunct="1">
              <a:lnSpc>
                <a:spcPct val="90000"/>
              </a:lnSpc>
            </a:pPr>
            <a:r>
              <a:rPr lang="en-US" altLang="en-US" dirty="0" smtClean="0">
                <a:solidFill>
                  <a:srgbClr val="000000"/>
                </a:solidFill>
                <a:latin typeface="Cambria" panose="02040503050406030204" pitchFamily="18" charset="0"/>
              </a:rPr>
              <a:t>Directive </a:t>
            </a:r>
            <a:r>
              <a:rPr lang="en-US" altLang="en-US" dirty="0" smtClean="0">
                <a:solidFill>
                  <a:srgbClr val="000000"/>
                </a:solidFill>
                <a:latin typeface="Consolas" panose="020B0609020204030204" pitchFamily="49" charset="0"/>
              </a:rPr>
              <a:t>#</a:t>
            </a:r>
            <a:r>
              <a:rPr lang="en-US" altLang="en-US" dirty="0" err="1" smtClean="0">
                <a:solidFill>
                  <a:srgbClr val="000000"/>
                </a:solidFill>
                <a:latin typeface="Consolas" panose="020B0609020204030204" pitchFamily="49" charset="0"/>
              </a:rPr>
              <a:t>undef</a:t>
            </a:r>
            <a:r>
              <a:rPr lang="en-US" altLang="en-US" dirty="0" smtClean="0">
                <a:solidFill>
                  <a:srgbClr val="000000"/>
                </a:solidFill>
                <a:latin typeface="Cambria" panose="02040503050406030204" pitchFamily="18" charset="0"/>
              </a:rPr>
              <a:t> “</a:t>
            </a:r>
            <a:r>
              <a:rPr lang="en-US" altLang="en-US" i="1" dirty="0" err="1" smtClean="0">
                <a:solidFill>
                  <a:srgbClr val="000000"/>
                </a:solidFill>
                <a:latin typeface="Cambria" panose="02040503050406030204" pitchFamily="18" charset="0"/>
              </a:rPr>
              <a:t>undefines</a:t>
            </a:r>
            <a:r>
              <a:rPr lang="en-US" altLang="en-US" dirty="0" smtClean="0">
                <a:solidFill>
                  <a:srgbClr val="000000"/>
                </a:solidFill>
                <a:latin typeface="Cambria" panose="02040503050406030204" pitchFamily="18" charset="0"/>
              </a:rPr>
              <a:t>” a symbolic constant or macro name. </a:t>
            </a:r>
          </a:p>
          <a:p>
            <a:pPr eaLnBrk="1" hangingPunct="1">
              <a:lnSpc>
                <a:spcPct val="90000"/>
              </a:lnSpc>
            </a:pPr>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ambria" panose="02040503050406030204" pitchFamily="18" charset="0"/>
              </a:rPr>
              <a:t>scope</a:t>
            </a:r>
            <a:r>
              <a:rPr lang="en-US" altLang="en-US" dirty="0" smtClean="0">
                <a:solidFill>
                  <a:srgbClr val="000000"/>
                </a:solidFill>
                <a:latin typeface="Cambria" panose="02040503050406030204" pitchFamily="18" charset="0"/>
              </a:rPr>
              <a:t> of a symbolic constant or macro is from its definition until it’s undefined with </a:t>
            </a:r>
            <a:r>
              <a:rPr lang="en-US" altLang="en-US" dirty="0" smtClean="0">
                <a:solidFill>
                  <a:srgbClr val="000000"/>
                </a:solidFill>
                <a:latin typeface="Consolas" panose="020B0609020204030204" pitchFamily="49" charset="0"/>
              </a:rPr>
              <a:t>#</a:t>
            </a:r>
            <a:r>
              <a:rPr lang="en-US" altLang="en-US" dirty="0" err="1" smtClean="0">
                <a:solidFill>
                  <a:srgbClr val="000000"/>
                </a:solidFill>
                <a:latin typeface="Consolas" panose="020B0609020204030204" pitchFamily="49" charset="0"/>
              </a:rPr>
              <a:t>undef</a:t>
            </a:r>
            <a:r>
              <a:rPr lang="en-US" altLang="en-US" dirty="0" smtClean="0">
                <a:solidFill>
                  <a:srgbClr val="000000"/>
                </a:solidFill>
                <a:latin typeface="Cambria" panose="02040503050406030204" pitchFamily="18" charset="0"/>
              </a:rPr>
              <a:t>, or until the end of the file. </a:t>
            </a:r>
          </a:p>
          <a:p>
            <a:pPr eaLnBrk="1" hangingPunct="1">
              <a:lnSpc>
                <a:spcPct val="90000"/>
              </a:lnSpc>
            </a:pPr>
            <a:r>
              <a:rPr lang="en-US" altLang="en-US" dirty="0" smtClean="0">
                <a:solidFill>
                  <a:srgbClr val="000000"/>
                </a:solidFill>
                <a:latin typeface="Cambria" panose="02040503050406030204" pitchFamily="18" charset="0"/>
              </a:rPr>
              <a:t>Once undefined, a name can be redefined with </a:t>
            </a:r>
            <a:r>
              <a:rPr lang="en-US" altLang="en-US" dirty="0" smtClean="0">
                <a:solidFill>
                  <a:srgbClr val="000000"/>
                </a:solidFill>
                <a:latin typeface="Consolas" panose="020B0609020204030204" pitchFamily="49" charset="0"/>
              </a:rPr>
              <a:t>#define</a:t>
            </a:r>
            <a:r>
              <a:rPr lang="en-US" altLang="en-US" dirty="0" smtClean="0">
                <a:solidFill>
                  <a:srgbClr val="000000"/>
                </a:solidFill>
                <a:latin typeface="Cambria" panose="02040503050406030204" pitchFamily="18" charset="0"/>
              </a:rPr>
              <a:t>.</a:t>
            </a:r>
          </a:p>
          <a:p>
            <a:pPr eaLnBrk="1" hangingPunct="1">
              <a:lnSpc>
                <a:spcPct val="90000"/>
              </a:lnSpc>
            </a:pPr>
            <a:r>
              <a:rPr lang="en-US" altLang="en-US" dirty="0" smtClean="0">
                <a:solidFill>
                  <a:srgbClr val="000000"/>
                </a:solidFill>
                <a:latin typeface="Cambria" panose="02040503050406030204" pitchFamily="18" charset="0"/>
              </a:rPr>
              <a:t>Functions in the standard library sometimes are defined as macros based on other library functions. </a:t>
            </a:r>
          </a:p>
        </p:txBody>
      </p:sp>
    </p:spTree>
    <p:extLst>
      <p:ext uri="{BB962C8B-B14F-4D97-AF65-F5344CB8AC3E}">
        <p14:creationId xmlns:p14="http://schemas.microsoft.com/office/powerpoint/2010/main" val="3507375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pt-BR" dirty="0" smtClean="0">
                <a:solidFill>
                  <a:srgbClr val="24B5A1"/>
                </a:solidFill>
                <a:latin typeface="Arial"/>
              </a:rPr>
              <a:t>13.4  </a:t>
            </a:r>
            <a:r>
              <a:rPr lang="pt-BR" dirty="0" smtClean="0">
                <a:solidFill>
                  <a:srgbClr val="3380E6"/>
                </a:solidFill>
                <a:latin typeface="Consolas" panose="020B0609020204030204" pitchFamily="49" charset="0"/>
              </a:rPr>
              <a:t>#define</a:t>
            </a:r>
            <a:r>
              <a:rPr lang="pt-BR" dirty="0" smtClean="0">
                <a:solidFill>
                  <a:srgbClr val="3380E6"/>
                </a:solidFill>
                <a:latin typeface="Arial"/>
              </a:rPr>
              <a:t> Preprocessor Directive: Macros (Cont.)</a:t>
            </a:r>
          </a:p>
        </p:txBody>
      </p:sp>
      <p:sp>
        <p:nvSpPr>
          <p:cNvPr id="33795" name="Text Placeholder 2"/>
          <p:cNvSpPr>
            <a:spLocks noGrp="1"/>
          </p:cNvSpPr>
          <p:nvPr>
            <p:ph type="body" idx="1"/>
          </p:nvPr>
        </p:nvSpPr>
        <p:spPr/>
        <p:txBody>
          <a:bodyPr>
            <a:normAutofit lnSpcReduction="10000"/>
          </a:bodyPr>
          <a:lstStyle/>
          <a:p>
            <a:pPr eaLnBrk="1" hangingPunct="1"/>
            <a:r>
              <a:rPr lang="en-US" altLang="en-US" sz="2600" dirty="0" smtClean="0">
                <a:solidFill>
                  <a:srgbClr val="000000"/>
                </a:solidFill>
                <a:latin typeface="Cambria" panose="02040503050406030204" pitchFamily="18" charset="0"/>
              </a:rPr>
              <a:t>A macro commonly defined in the </a:t>
            </a:r>
            <a:r>
              <a:rPr lang="en-US" altLang="en-US" sz="2600" dirty="0" smtClean="0">
                <a:solidFill>
                  <a:srgbClr val="000000"/>
                </a:solidFill>
                <a:latin typeface="Consolas" panose="020B0609020204030204" pitchFamily="49" charset="0"/>
              </a:rPr>
              <a:t>&lt;</a:t>
            </a:r>
            <a:r>
              <a:rPr lang="en-US" altLang="en-US" sz="2600" dirty="0" err="1" smtClean="0">
                <a:solidFill>
                  <a:srgbClr val="000000"/>
                </a:solidFill>
                <a:latin typeface="Consolas" panose="020B0609020204030204" pitchFamily="49" charset="0"/>
              </a:rPr>
              <a:t>stdio.h</a:t>
            </a:r>
            <a:r>
              <a:rPr lang="en-US" altLang="en-US" sz="2600" dirty="0" smtClean="0">
                <a:solidFill>
                  <a:srgbClr val="000000"/>
                </a:solidFill>
                <a:latin typeface="Consolas" panose="020B0609020204030204" pitchFamily="49" charset="0"/>
              </a:rPr>
              <a:t>&gt;</a:t>
            </a:r>
            <a:r>
              <a:rPr lang="en-US" altLang="en-US" sz="2600" dirty="0" smtClean="0">
                <a:solidFill>
                  <a:srgbClr val="000000"/>
                </a:solidFill>
                <a:latin typeface="Cambria" panose="02040503050406030204" pitchFamily="18" charset="0"/>
              </a:rPr>
              <a:t> header is</a:t>
            </a:r>
          </a:p>
          <a:p>
            <a:pPr lvl="2" eaLnBrk="1" hangingPunct="1"/>
            <a:r>
              <a:rPr lang="en-US" altLang="en-US" sz="2600" b="1" dirty="0" smtClean="0">
                <a:solidFill>
                  <a:srgbClr val="0000FF"/>
                </a:solidFill>
                <a:latin typeface="Consolas" panose="020B0609020204030204" pitchFamily="49" charset="0"/>
              </a:rPr>
              <a:t>#define</a:t>
            </a:r>
            <a:r>
              <a:rPr lang="en-US" altLang="en-US" sz="2600" b="1" dirty="0" smtClean="0">
                <a:solidFill>
                  <a:srgbClr val="000000"/>
                </a:solidFill>
                <a:latin typeface="Consolas" panose="020B0609020204030204" pitchFamily="49" charset="0"/>
              </a:rPr>
              <a:t> </a:t>
            </a:r>
            <a:r>
              <a:rPr lang="en-US" altLang="en-US" sz="2600" b="1" dirty="0" err="1" smtClean="0">
                <a:solidFill>
                  <a:srgbClr val="000000"/>
                </a:solidFill>
                <a:latin typeface="Consolas" panose="020B0609020204030204" pitchFamily="49" charset="0"/>
              </a:rPr>
              <a:t>getchar</a:t>
            </a:r>
            <a:r>
              <a:rPr lang="en-US" altLang="en-US" sz="2600" b="1" dirty="0" smtClean="0">
                <a:solidFill>
                  <a:srgbClr val="000000"/>
                </a:solidFill>
                <a:latin typeface="Consolas" panose="020B0609020204030204" pitchFamily="49" charset="0"/>
              </a:rPr>
              <a:t>() </a:t>
            </a:r>
            <a:r>
              <a:rPr lang="en-US" altLang="en-US" sz="2600" b="1" dirty="0" err="1" smtClean="0">
                <a:solidFill>
                  <a:srgbClr val="000000"/>
                </a:solidFill>
                <a:latin typeface="Consolas" panose="020B0609020204030204" pitchFamily="49" charset="0"/>
              </a:rPr>
              <a:t>getc</a:t>
            </a:r>
            <a:r>
              <a:rPr lang="en-US" altLang="en-US" sz="2600" b="1" dirty="0" smtClean="0">
                <a:solidFill>
                  <a:srgbClr val="000000"/>
                </a:solidFill>
                <a:latin typeface="Consolas" panose="020B0609020204030204" pitchFamily="49" charset="0"/>
              </a:rPr>
              <a:t>(</a:t>
            </a:r>
            <a:r>
              <a:rPr lang="en-US" altLang="en-US" sz="2600" b="1" dirty="0" err="1" smtClean="0">
                <a:solidFill>
                  <a:srgbClr val="000000"/>
                </a:solidFill>
                <a:latin typeface="Consolas" panose="020B0609020204030204" pitchFamily="49" charset="0"/>
              </a:rPr>
              <a:t>stdin</a:t>
            </a:r>
            <a:r>
              <a:rPr lang="en-US" altLang="en-US" sz="2600" b="1" dirty="0" smtClean="0">
                <a:solidFill>
                  <a:srgbClr val="000000"/>
                </a:solidFill>
                <a:latin typeface="Consolas" panose="020B0609020204030204" pitchFamily="49" charset="0"/>
              </a:rPr>
              <a:t>)</a:t>
            </a:r>
          </a:p>
          <a:p>
            <a:pPr eaLnBrk="1" hangingPunct="1"/>
            <a:r>
              <a:rPr lang="en-US" altLang="en-US" sz="2600" dirty="0" smtClean="0">
                <a:solidFill>
                  <a:srgbClr val="000000"/>
                </a:solidFill>
                <a:latin typeface="Cambria" panose="02040503050406030204" pitchFamily="18" charset="0"/>
              </a:rPr>
              <a:t>The macro definition of </a:t>
            </a:r>
            <a:r>
              <a:rPr lang="en-US" altLang="en-US" sz="2600" dirty="0" err="1" smtClean="0">
                <a:solidFill>
                  <a:srgbClr val="000000"/>
                </a:solidFill>
                <a:latin typeface="Consolas" panose="020B0609020204030204" pitchFamily="49" charset="0"/>
              </a:rPr>
              <a:t>getchar</a:t>
            </a:r>
            <a:r>
              <a:rPr lang="en-US" altLang="en-US" sz="2600" dirty="0" smtClean="0">
                <a:solidFill>
                  <a:srgbClr val="000000"/>
                </a:solidFill>
                <a:latin typeface="Cambria" panose="02040503050406030204" pitchFamily="18" charset="0"/>
              </a:rPr>
              <a:t> uses function </a:t>
            </a:r>
            <a:r>
              <a:rPr lang="en-US" altLang="en-US" sz="2600" dirty="0" err="1" smtClean="0">
                <a:solidFill>
                  <a:srgbClr val="000000"/>
                </a:solidFill>
                <a:latin typeface="Consolas" panose="020B0609020204030204" pitchFamily="49" charset="0"/>
              </a:rPr>
              <a:t>getc</a:t>
            </a:r>
            <a:r>
              <a:rPr lang="en-US" altLang="en-US" sz="2600" dirty="0" smtClean="0">
                <a:solidFill>
                  <a:srgbClr val="000000"/>
                </a:solidFill>
                <a:latin typeface="Cambria" panose="02040503050406030204" pitchFamily="18" charset="0"/>
              </a:rPr>
              <a:t> to get one character from the standard input stream. </a:t>
            </a:r>
          </a:p>
          <a:p>
            <a:pPr eaLnBrk="1" hangingPunct="1"/>
            <a:r>
              <a:rPr lang="en-US" altLang="en-US" sz="2600" dirty="0" smtClean="0">
                <a:solidFill>
                  <a:srgbClr val="000000"/>
                </a:solidFill>
                <a:latin typeface="Cambria" panose="02040503050406030204" pitchFamily="18" charset="0"/>
              </a:rPr>
              <a:t>Function </a:t>
            </a:r>
            <a:r>
              <a:rPr lang="en-US" altLang="en-US" sz="2600" dirty="0" err="1" smtClean="0">
                <a:solidFill>
                  <a:srgbClr val="000000"/>
                </a:solidFill>
                <a:latin typeface="Consolas" panose="020B0609020204030204" pitchFamily="49" charset="0"/>
              </a:rPr>
              <a:t>putchar</a:t>
            </a:r>
            <a:r>
              <a:rPr lang="en-US" altLang="en-US" sz="2600" dirty="0" smtClean="0">
                <a:solidFill>
                  <a:srgbClr val="000000"/>
                </a:solidFill>
                <a:latin typeface="Cambria" panose="02040503050406030204" pitchFamily="18" charset="0"/>
              </a:rPr>
              <a:t> of the </a:t>
            </a:r>
            <a:r>
              <a:rPr lang="en-US" altLang="en-US" sz="2600" dirty="0" smtClean="0">
                <a:solidFill>
                  <a:srgbClr val="000000"/>
                </a:solidFill>
                <a:latin typeface="Consolas" panose="020B0609020204030204" pitchFamily="49" charset="0"/>
              </a:rPr>
              <a:t>&lt;</a:t>
            </a:r>
            <a:r>
              <a:rPr lang="en-US" altLang="en-US" sz="2600" dirty="0" err="1" smtClean="0">
                <a:solidFill>
                  <a:srgbClr val="000000"/>
                </a:solidFill>
                <a:latin typeface="Consolas" panose="020B0609020204030204" pitchFamily="49" charset="0"/>
              </a:rPr>
              <a:t>stdio.h</a:t>
            </a:r>
            <a:r>
              <a:rPr lang="en-US" altLang="en-US" sz="2600" dirty="0" smtClean="0">
                <a:solidFill>
                  <a:srgbClr val="000000"/>
                </a:solidFill>
                <a:latin typeface="Consolas" panose="020B0609020204030204" pitchFamily="49" charset="0"/>
              </a:rPr>
              <a:t>&gt;</a:t>
            </a:r>
            <a:r>
              <a:rPr lang="en-US" altLang="en-US" sz="2600" dirty="0" smtClean="0">
                <a:solidFill>
                  <a:srgbClr val="000000"/>
                </a:solidFill>
                <a:latin typeface="Cambria" panose="02040503050406030204" pitchFamily="18" charset="0"/>
              </a:rPr>
              <a:t> header and the character handling functions of the </a:t>
            </a:r>
            <a:r>
              <a:rPr lang="en-US" altLang="en-US" sz="2600" dirty="0" smtClean="0">
                <a:solidFill>
                  <a:srgbClr val="000000"/>
                </a:solidFill>
                <a:latin typeface="Consolas" panose="020B0609020204030204" pitchFamily="49" charset="0"/>
              </a:rPr>
              <a:t>&lt;</a:t>
            </a:r>
            <a:r>
              <a:rPr lang="en-US" altLang="en-US" sz="2600" dirty="0" err="1" smtClean="0">
                <a:solidFill>
                  <a:srgbClr val="000000"/>
                </a:solidFill>
                <a:latin typeface="Consolas" panose="020B0609020204030204" pitchFamily="49" charset="0"/>
              </a:rPr>
              <a:t>ctype.h</a:t>
            </a:r>
            <a:r>
              <a:rPr lang="en-US" altLang="en-US" sz="2600" dirty="0" smtClean="0">
                <a:solidFill>
                  <a:srgbClr val="000000"/>
                </a:solidFill>
                <a:latin typeface="Consolas" panose="020B0609020204030204" pitchFamily="49" charset="0"/>
              </a:rPr>
              <a:t>&gt;</a:t>
            </a:r>
            <a:r>
              <a:rPr lang="en-US" altLang="en-US" sz="2600" dirty="0" smtClean="0">
                <a:solidFill>
                  <a:srgbClr val="000000"/>
                </a:solidFill>
                <a:latin typeface="Cambria" panose="02040503050406030204" pitchFamily="18" charset="0"/>
              </a:rPr>
              <a:t> header often are implemented as macros as well. </a:t>
            </a:r>
          </a:p>
          <a:p>
            <a:pPr eaLnBrk="1" hangingPunct="1"/>
            <a:r>
              <a:rPr lang="en-US" altLang="en-US" sz="2600" dirty="0" smtClean="0">
                <a:solidFill>
                  <a:srgbClr val="000000"/>
                </a:solidFill>
                <a:latin typeface="Cambria" panose="02040503050406030204" pitchFamily="18" charset="0"/>
              </a:rPr>
              <a:t>Expressions with </a:t>
            </a:r>
            <a:r>
              <a:rPr lang="en-US" altLang="en-US" sz="2600" i="1" dirty="0" smtClean="0">
                <a:solidFill>
                  <a:srgbClr val="000000"/>
                </a:solidFill>
                <a:latin typeface="Cambria" panose="02040503050406030204" pitchFamily="18" charset="0"/>
              </a:rPr>
              <a:t>side effects </a:t>
            </a:r>
            <a:r>
              <a:rPr lang="en-US" altLang="en-US" sz="2600" dirty="0" smtClean="0">
                <a:solidFill>
                  <a:srgbClr val="000000"/>
                </a:solidFill>
                <a:latin typeface="Cambria" panose="02040503050406030204" pitchFamily="18" charset="0"/>
              </a:rPr>
              <a:t>(i.e., variable values are modified) should </a:t>
            </a:r>
            <a:r>
              <a:rPr lang="en-US" altLang="en-US" sz="2600" i="1" dirty="0" smtClean="0">
                <a:solidFill>
                  <a:srgbClr val="000000"/>
                </a:solidFill>
                <a:latin typeface="Cambria" panose="02040503050406030204" pitchFamily="18" charset="0"/>
              </a:rPr>
              <a:t>not</a:t>
            </a:r>
            <a:r>
              <a:rPr lang="en-US" altLang="en-US" sz="2600" dirty="0" smtClean="0">
                <a:solidFill>
                  <a:srgbClr val="000000"/>
                </a:solidFill>
                <a:latin typeface="Cambria" panose="02040503050406030204" pitchFamily="18" charset="0"/>
              </a:rPr>
              <a:t> be passed to a macro because macro arguments may be evaluated more than once.</a:t>
            </a:r>
          </a:p>
        </p:txBody>
      </p:sp>
    </p:spTree>
    <p:extLst>
      <p:ext uri="{BB962C8B-B14F-4D97-AF65-F5344CB8AC3E}">
        <p14:creationId xmlns:p14="http://schemas.microsoft.com/office/powerpoint/2010/main" val="3057734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13.5  </a:t>
            </a:r>
            <a:r>
              <a:rPr lang="en-US" smtClean="0">
                <a:solidFill>
                  <a:srgbClr val="3380E6"/>
                </a:solidFill>
                <a:latin typeface="Arial"/>
              </a:rPr>
              <a:t>Conditional Compilation</a:t>
            </a:r>
          </a:p>
        </p:txBody>
      </p:sp>
      <p:sp>
        <p:nvSpPr>
          <p:cNvPr id="34819"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FF"/>
                </a:solidFill>
                <a:latin typeface="Cambria" panose="02040503050406030204" pitchFamily="18" charset="0"/>
              </a:rPr>
              <a:t>Conditional compilation</a:t>
            </a:r>
            <a:r>
              <a:rPr lang="en-US" altLang="en-US" dirty="0" smtClean="0">
                <a:solidFill>
                  <a:srgbClr val="000000"/>
                </a:solidFill>
                <a:latin typeface="Cambria" panose="02040503050406030204" pitchFamily="18" charset="0"/>
              </a:rPr>
              <a:t> enables you to control the execution of preprocessor directives and the compilation of program code. </a:t>
            </a:r>
          </a:p>
          <a:p>
            <a:pPr eaLnBrk="1" hangingPunct="1"/>
            <a:r>
              <a:rPr lang="en-US" altLang="en-US" dirty="0" smtClean="0">
                <a:solidFill>
                  <a:srgbClr val="000000"/>
                </a:solidFill>
                <a:latin typeface="Cambria" panose="02040503050406030204" pitchFamily="18" charset="0"/>
              </a:rPr>
              <a:t>Each conditional preprocessor directive evaluates a constant integer expression. </a:t>
            </a:r>
          </a:p>
          <a:p>
            <a:pPr eaLnBrk="1" hangingPunct="1"/>
            <a:r>
              <a:rPr lang="en-US" altLang="en-US" dirty="0" smtClean="0">
                <a:solidFill>
                  <a:srgbClr val="000000"/>
                </a:solidFill>
                <a:latin typeface="Cambria" panose="02040503050406030204" pitchFamily="18" charset="0"/>
              </a:rPr>
              <a:t>Cast expressions, </a:t>
            </a:r>
            <a:r>
              <a:rPr lang="en-US" altLang="en-US" dirty="0" err="1" smtClean="0">
                <a:solidFill>
                  <a:srgbClr val="000000"/>
                </a:solidFill>
                <a:latin typeface="Consolas" panose="020B0609020204030204" pitchFamily="49" charset="0"/>
              </a:rPr>
              <a:t>sizeof</a:t>
            </a:r>
            <a:r>
              <a:rPr lang="en-US" altLang="en-US" dirty="0" smtClean="0">
                <a:solidFill>
                  <a:srgbClr val="000000"/>
                </a:solidFill>
                <a:latin typeface="Cambria" panose="02040503050406030204" pitchFamily="18" charset="0"/>
              </a:rPr>
              <a:t> expressions and enumeration constants cannot be evaluated in preprocessor directives. </a:t>
            </a:r>
          </a:p>
          <a:p>
            <a:pPr eaLnBrk="1" hangingPunct="1"/>
            <a:r>
              <a:rPr lang="en-US" altLang="en-US" dirty="0" smtClean="0">
                <a:solidFill>
                  <a:srgbClr val="000000"/>
                </a:solidFill>
                <a:latin typeface="Cambria" panose="02040503050406030204" pitchFamily="18" charset="0"/>
              </a:rPr>
              <a:t>The conditional preprocessor construct is much like the </a:t>
            </a:r>
            <a:r>
              <a:rPr lang="en-US" altLang="en-US" dirty="0" smtClean="0">
                <a:solidFill>
                  <a:srgbClr val="000000"/>
                </a:solidFill>
                <a:latin typeface="Consolas" panose="020B0609020204030204" pitchFamily="49" charset="0"/>
              </a:rPr>
              <a:t>if</a:t>
            </a:r>
            <a:r>
              <a:rPr lang="en-US" altLang="en-US" dirty="0" smtClean="0">
                <a:solidFill>
                  <a:srgbClr val="000000"/>
                </a:solidFill>
                <a:latin typeface="Cambria" panose="02040503050406030204" pitchFamily="18" charset="0"/>
              </a:rPr>
              <a:t> selection statement. </a:t>
            </a:r>
          </a:p>
        </p:txBody>
      </p:sp>
    </p:spTree>
    <p:extLst>
      <p:ext uri="{BB962C8B-B14F-4D97-AF65-F5344CB8AC3E}">
        <p14:creationId xmlns:p14="http://schemas.microsoft.com/office/powerpoint/2010/main" val="1111896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13.5  </a:t>
            </a:r>
            <a:r>
              <a:rPr lang="en-US" smtClean="0">
                <a:solidFill>
                  <a:srgbClr val="3380E6"/>
                </a:solidFill>
                <a:latin typeface="Arial"/>
              </a:rPr>
              <a:t>Conditional Compilation (Cont.)</a:t>
            </a:r>
          </a:p>
        </p:txBody>
      </p:sp>
      <p:sp>
        <p:nvSpPr>
          <p:cNvPr id="3" name="Text Placeholder 2"/>
          <p:cNvSpPr>
            <a:spLocks noGrp="1"/>
          </p:cNvSpPr>
          <p:nvPr>
            <p:ph type="body" idx="1"/>
          </p:nvPr>
        </p:nvSpPr>
        <p:spPr/>
        <p:txBody>
          <a:bodyPr>
            <a:normAutofit lnSpcReduction="10000"/>
          </a:bodyPr>
          <a:lstStyle/>
          <a:p>
            <a:pPr eaLnBrk="1" hangingPunct="1">
              <a:defRPr/>
            </a:pPr>
            <a:r>
              <a:rPr lang="en-US" sz="2500" dirty="0" smtClean="0">
                <a:solidFill>
                  <a:srgbClr val="000000"/>
                </a:solidFill>
                <a:latin typeface="Cambria" panose="02040503050406030204" pitchFamily="18" charset="0"/>
              </a:rPr>
              <a:t>Consider the following preprocessor code: </a:t>
            </a:r>
          </a:p>
          <a:p>
            <a:pPr lvl="2" eaLnBrk="1" hangingPunct="1">
              <a:defRPr/>
            </a:pPr>
            <a:r>
              <a:rPr lang="en-US" sz="1900" b="1" dirty="0" smtClean="0">
                <a:solidFill>
                  <a:srgbClr val="0000FF"/>
                </a:solidFill>
                <a:latin typeface="Consolas" panose="020B0609020204030204" pitchFamily="49" charset="0"/>
              </a:rPr>
              <a:t>#if</a:t>
            </a:r>
            <a:r>
              <a:rPr lang="en-US" sz="1900" b="1" dirty="0" smtClean="0">
                <a:solidFill>
                  <a:srgbClr val="000000"/>
                </a:solidFill>
                <a:latin typeface="Consolas" panose="020B0609020204030204" pitchFamily="49" charset="0"/>
              </a:rPr>
              <a:t> !defined(</a:t>
            </a:r>
            <a:r>
              <a:rPr lang="en-US" sz="1900" b="1" dirty="0" smtClean="0">
                <a:solidFill>
                  <a:srgbClr val="128AFF"/>
                </a:solidFill>
                <a:latin typeface="Consolas" panose="020B0609020204030204" pitchFamily="49" charset="0"/>
              </a:rPr>
              <a:t>MY_CONSTANT</a:t>
            </a:r>
            <a:r>
              <a:rPr lang="en-US" sz="1900" b="1" dirty="0" smtClean="0">
                <a:solidFill>
                  <a:srgbClr val="000000"/>
                </a:solidFill>
                <a:latin typeface="Consolas" panose="020B0609020204030204" pitchFamily="49" charset="0"/>
              </a:rPr>
              <a:t>)</a:t>
            </a:r>
            <a:br>
              <a:rPr lang="en-US" sz="1900" b="1" dirty="0" smtClean="0">
                <a:solidFill>
                  <a:srgbClr val="000000"/>
                </a:solidFill>
                <a:latin typeface="Consolas" panose="020B0609020204030204" pitchFamily="49" charset="0"/>
              </a:rPr>
            </a:br>
            <a:r>
              <a:rPr lang="en-US" sz="1900" b="1" dirty="0" smtClean="0">
                <a:solidFill>
                  <a:srgbClr val="000000"/>
                </a:solidFill>
                <a:latin typeface="Consolas" panose="020B0609020204030204" pitchFamily="49" charset="0"/>
              </a:rPr>
              <a:t>   </a:t>
            </a:r>
            <a:r>
              <a:rPr lang="en-US" sz="1900" b="1" dirty="0" smtClean="0">
                <a:solidFill>
                  <a:srgbClr val="0000FF"/>
                </a:solidFill>
                <a:latin typeface="Consolas" panose="020B0609020204030204" pitchFamily="49" charset="0"/>
              </a:rPr>
              <a:t>#define</a:t>
            </a:r>
            <a:r>
              <a:rPr lang="en-US" sz="1900" b="1" dirty="0" smtClean="0">
                <a:solidFill>
                  <a:srgbClr val="000000"/>
                </a:solidFill>
                <a:latin typeface="Consolas" panose="020B0609020204030204" pitchFamily="49" charset="0"/>
              </a:rPr>
              <a:t> </a:t>
            </a:r>
            <a:r>
              <a:rPr lang="en-US" sz="1900" b="1" dirty="0" smtClean="0">
                <a:solidFill>
                  <a:srgbClr val="128AFF"/>
                </a:solidFill>
                <a:latin typeface="Consolas" panose="020B0609020204030204" pitchFamily="49" charset="0"/>
              </a:rPr>
              <a:t>MY_CONSTANT</a:t>
            </a:r>
            <a:r>
              <a:rPr lang="en-US" sz="1900" b="1" dirty="0" smtClean="0">
                <a:solidFill>
                  <a:srgbClr val="000000"/>
                </a:solidFill>
                <a:latin typeface="Consolas" panose="020B0609020204030204" pitchFamily="49" charset="0"/>
              </a:rPr>
              <a:t> </a:t>
            </a:r>
            <a:r>
              <a:rPr lang="en-US" sz="1900" b="1" dirty="0" smtClean="0">
                <a:solidFill>
                  <a:srgbClr val="128AFF"/>
                </a:solidFill>
                <a:latin typeface="Consolas" panose="020B0609020204030204" pitchFamily="49" charset="0"/>
              </a:rPr>
              <a:t>0</a:t>
            </a:r>
            <a:br>
              <a:rPr lang="en-US" sz="1900" b="1" dirty="0" smtClean="0">
                <a:solidFill>
                  <a:srgbClr val="128AFF"/>
                </a:solidFill>
                <a:latin typeface="Consolas" panose="020B0609020204030204" pitchFamily="49" charset="0"/>
              </a:rPr>
            </a:br>
            <a:r>
              <a:rPr lang="en-US" sz="1900" b="1" dirty="0" smtClean="0">
                <a:solidFill>
                  <a:srgbClr val="0000FF"/>
                </a:solidFill>
                <a:latin typeface="Consolas" panose="020B0609020204030204" pitchFamily="49" charset="0"/>
              </a:rPr>
              <a:t>#</a:t>
            </a:r>
            <a:r>
              <a:rPr lang="en-US" sz="1900" b="1" dirty="0" err="1" smtClean="0">
                <a:solidFill>
                  <a:srgbClr val="0000FF"/>
                </a:solidFill>
                <a:latin typeface="Consolas" panose="020B0609020204030204" pitchFamily="49" charset="0"/>
              </a:rPr>
              <a:t>endif</a:t>
            </a:r>
            <a:endParaRPr lang="en-US" sz="1900" b="1" dirty="0" smtClean="0">
              <a:solidFill>
                <a:srgbClr val="0000FF"/>
              </a:solidFill>
              <a:latin typeface="Consolas" panose="020B0609020204030204" pitchFamily="49" charset="0"/>
            </a:endParaRPr>
          </a:p>
          <a:p>
            <a:pPr marL="365125" lvl="1" indent="0" eaLnBrk="1" hangingPunct="1">
              <a:buFont typeface="Verdana" panose="020B0604030504040204" pitchFamily="34" charset="0"/>
              <a:buNone/>
              <a:defRPr/>
            </a:pPr>
            <a:r>
              <a:rPr lang="en-US" sz="2500" dirty="0" smtClean="0">
                <a:solidFill>
                  <a:srgbClr val="000000"/>
                </a:solidFill>
                <a:latin typeface="Cambria" panose="02040503050406030204" pitchFamily="18" charset="0"/>
              </a:rPr>
              <a:t>Which determines whether </a:t>
            </a:r>
            <a:r>
              <a:rPr lang="en-US" sz="2500" dirty="0" smtClean="0">
                <a:solidFill>
                  <a:srgbClr val="000000"/>
                </a:solidFill>
                <a:latin typeface="Consolas" panose="020B0609020204030204" pitchFamily="49" charset="0"/>
              </a:rPr>
              <a:t>MY_CONSTANT</a:t>
            </a:r>
            <a:r>
              <a:rPr lang="en-US" sz="2500" dirty="0" smtClean="0">
                <a:solidFill>
                  <a:srgbClr val="000000"/>
                </a:solidFill>
                <a:latin typeface="Cambria" panose="02040503050406030204" pitchFamily="18" charset="0"/>
              </a:rPr>
              <a:t> is </a:t>
            </a:r>
            <a:r>
              <a:rPr lang="en-US" sz="2500" i="1" dirty="0" smtClean="0">
                <a:solidFill>
                  <a:srgbClr val="000000"/>
                </a:solidFill>
                <a:latin typeface="Cambria" panose="02040503050406030204" pitchFamily="18" charset="0"/>
              </a:rPr>
              <a:t>defined</a:t>
            </a:r>
            <a:r>
              <a:rPr lang="en-US" sz="2500" dirty="0" smtClean="0">
                <a:solidFill>
                  <a:srgbClr val="000000"/>
                </a:solidFill>
                <a:latin typeface="Cambria" panose="02040503050406030204" pitchFamily="18" charset="0"/>
              </a:rPr>
              <a:t>—that is, whether </a:t>
            </a:r>
            <a:r>
              <a:rPr lang="en-US" sz="2500" dirty="0" smtClean="0">
                <a:solidFill>
                  <a:srgbClr val="000000"/>
                </a:solidFill>
                <a:latin typeface="Consolas" panose="020B0609020204030204" pitchFamily="49" charset="0"/>
              </a:rPr>
              <a:t>MY_CONSTANT</a:t>
            </a:r>
            <a:r>
              <a:rPr lang="en-US" sz="2500" dirty="0" smtClean="0">
                <a:solidFill>
                  <a:srgbClr val="000000"/>
                </a:solidFill>
                <a:latin typeface="Cambria" panose="02040503050406030204" pitchFamily="18" charset="0"/>
              </a:rPr>
              <a:t> has already appeared in an earlier </a:t>
            </a:r>
            <a:r>
              <a:rPr lang="en-US" sz="2500" dirty="0" smtClean="0">
                <a:solidFill>
                  <a:srgbClr val="000000"/>
                </a:solidFill>
                <a:latin typeface="Consolas" panose="020B0609020204030204" pitchFamily="49" charset="0"/>
              </a:rPr>
              <a:t>#define</a:t>
            </a:r>
            <a:r>
              <a:rPr lang="en-US" sz="2500" dirty="0" smtClean="0">
                <a:solidFill>
                  <a:srgbClr val="000000"/>
                </a:solidFill>
                <a:latin typeface="Cambria" panose="02040503050406030204" pitchFamily="18" charset="0"/>
              </a:rPr>
              <a:t> directive. </a:t>
            </a:r>
          </a:p>
          <a:p>
            <a:pPr eaLnBrk="1" hangingPunct="1">
              <a:defRPr/>
            </a:pPr>
            <a:r>
              <a:rPr lang="en-US" sz="2500" dirty="0" smtClean="0">
                <a:solidFill>
                  <a:srgbClr val="000000"/>
                </a:solidFill>
                <a:latin typeface="Cambria" panose="02040503050406030204" pitchFamily="18" charset="0"/>
              </a:rPr>
              <a:t>The expression </a:t>
            </a:r>
            <a:r>
              <a:rPr lang="en-US" sz="2500" dirty="0" smtClean="0">
                <a:solidFill>
                  <a:srgbClr val="000000"/>
                </a:solidFill>
                <a:latin typeface="Consolas" panose="020B0609020204030204" pitchFamily="49" charset="0"/>
              </a:rPr>
              <a:t>defined(MY_CONSTANT)</a:t>
            </a:r>
            <a:r>
              <a:rPr lang="en-US" sz="2500" dirty="0" smtClean="0">
                <a:solidFill>
                  <a:srgbClr val="000000"/>
                </a:solidFill>
                <a:latin typeface="Cambria" panose="02040503050406030204" pitchFamily="18" charset="0"/>
              </a:rPr>
              <a:t> evaluates to </a:t>
            </a:r>
            <a:r>
              <a:rPr lang="en-US" sz="2500" dirty="0" smtClean="0">
                <a:solidFill>
                  <a:srgbClr val="000000"/>
                </a:solidFill>
                <a:latin typeface="Consolas" panose="020B0609020204030204" pitchFamily="49" charset="0"/>
              </a:rPr>
              <a:t>1</a:t>
            </a:r>
            <a:r>
              <a:rPr lang="en-US" sz="2500" dirty="0" smtClean="0">
                <a:solidFill>
                  <a:srgbClr val="000000"/>
                </a:solidFill>
                <a:latin typeface="Cambria" panose="02040503050406030204" pitchFamily="18" charset="0"/>
              </a:rPr>
              <a:t> if </a:t>
            </a:r>
            <a:r>
              <a:rPr lang="en-US" sz="2500" dirty="0" smtClean="0">
                <a:solidFill>
                  <a:srgbClr val="000000"/>
                </a:solidFill>
                <a:latin typeface="Consolas" panose="020B0609020204030204" pitchFamily="49" charset="0"/>
              </a:rPr>
              <a:t>MY_CONSTANT</a:t>
            </a:r>
            <a:r>
              <a:rPr lang="en-US" sz="2500" dirty="0" smtClean="0">
                <a:solidFill>
                  <a:srgbClr val="000000"/>
                </a:solidFill>
                <a:latin typeface="Cambria" panose="02040503050406030204" pitchFamily="18" charset="0"/>
              </a:rPr>
              <a:t> is defined and </a:t>
            </a:r>
            <a:r>
              <a:rPr lang="en-US" sz="2500" dirty="0" smtClean="0">
                <a:solidFill>
                  <a:srgbClr val="000000"/>
                </a:solidFill>
                <a:latin typeface="Consolas" panose="020B0609020204030204" pitchFamily="49" charset="0"/>
              </a:rPr>
              <a:t>0</a:t>
            </a:r>
            <a:r>
              <a:rPr lang="en-US" sz="2500" dirty="0" smtClean="0">
                <a:solidFill>
                  <a:srgbClr val="000000"/>
                </a:solidFill>
                <a:latin typeface="Cambria" panose="02040503050406030204" pitchFamily="18" charset="0"/>
              </a:rPr>
              <a:t> otherwise. </a:t>
            </a:r>
          </a:p>
          <a:p>
            <a:pPr eaLnBrk="1" hangingPunct="1">
              <a:defRPr/>
            </a:pPr>
            <a:r>
              <a:rPr lang="en-US" sz="2500" dirty="0" smtClean="0">
                <a:solidFill>
                  <a:srgbClr val="000000"/>
                </a:solidFill>
                <a:latin typeface="Cambria" panose="02040503050406030204" pitchFamily="18" charset="0"/>
              </a:rPr>
              <a:t>If the result is </a:t>
            </a:r>
            <a:r>
              <a:rPr lang="en-US" sz="2500" dirty="0" smtClean="0">
                <a:solidFill>
                  <a:srgbClr val="000000"/>
                </a:solidFill>
                <a:latin typeface="Consolas" panose="020B0609020204030204" pitchFamily="49" charset="0"/>
              </a:rPr>
              <a:t>0</a:t>
            </a:r>
            <a:r>
              <a:rPr lang="en-US" sz="2500" dirty="0" smtClean="0">
                <a:solidFill>
                  <a:srgbClr val="000000"/>
                </a:solidFill>
                <a:latin typeface="Cambria" panose="02040503050406030204" pitchFamily="18" charset="0"/>
              </a:rPr>
              <a:t>, </a:t>
            </a:r>
            <a:r>
              <a:rPr lang="en-US" sz="2500" dirty="0" smtClean="0">
                <a:solidFill>
                  <a:srgbClr val="000000"/>
                </a:solidFill>
                <a:latin typeface="Consolas" panose="020B0609020204030204" pitchFamily="49" charset="0"/>
              </a:rPr>
              <a:t>!defined(MY_CONSTANT)</a:t>
            </a:r>
            <a:r>
              <a:rPr lang="en-US" sz="2500" dirty="0" smtClean="0">
                <a:solidFill>
                  <a:srgbClr val="000000"/>
                </a:solidFill>
                <a:latin typeface="Cambria" panose="02040503050406030204" pitchFamily="18" charset="0"/>
              </a:rPr>
              <a:t> evaluates to </a:t>
            </a:r>
            <a:r>
              <a:rPr lang="en-US" sz="2500" dirty="0" smtClean="0">
                <a:solidFill>
                  <a:srgbClr val="000000"/>
                </a:solidFill>
                <a:latin typeface="Consolas" panose="020B0609020204030204" pitchFamily="49" charset="0"/>
              </a:rPr>
              <a:t>1</a:t>
            </a:r>
            <a:r>
              <a:rPr lang="en-US" sz="2500" dirty="0" smtClean="0">
                <a:solidFill>
                  <a:srgbClr val="000000"/>
                </a:solidFill>
                <a:latin typeface="Cambria" panose="02040503050406030204" pitchFamily="18" charset="0"/>
              </a:rPr>
              <a:t> and </a:t>
            </a:r>
            <a:r>
              <a:rPr lang="en-US" sz="2500" dirty="0" smtClean="0">
                <a:solidFill>
                  <a:srgbClr val="000000"/>
                </a:solidFill>
                <a:latin typeface="Consolas" panose="020B0609020204030204" pitchFamily="49" charset="0"/>
              </a:rPr>
              <a:t>MY_CONSTANT</a:t>
            </a:r>
            <a:r>
              <a:rPr lang="en-US" sz="2500" dirty="0" smtClean="0">
                <a:solidFill>
                  <a:srgbClr val="000000"/>
                </a:solidFill>
                <a:latin typeface="Cambria" panose="02040503050406030204" pitchFamily="18" charset="0"/>
              </a:rPr>
              <a:t> is defined. </a:t>
            </a:r>
          </a:p>
          <a:p>
            <a:pPr eaLnBrk="1" hangingPunct="1">
              <a:defRPr/>
            </a:pPr>
            <a:r>
              <a:rPr lang="en-US" sz="2500" dirty="0" smtClean="0">
                <a:solidFill>
                  <a:srgbClr val="000000"/>
                </a:solidFill>
                <a:latin typeface="Cambria" panose="02040503050406030204" pitchFamily="18" charset="0"/>
              </a:rPr>
              <a:t>Otherwise, the </a:t>
            </a:r>
            <a:r>
              <a:rPr lang="en-US" sz="2500" dirty="0" smtClean="0">
                <a:solidFill>
                  <a:srgbClr val="000000"/>
                </a:solidFill>
                <a:latin typeface="Consolas" panose="020B0609020204030204" pitchFamily="49" charset="0"/>
              </a:rPr>
              <a:t>#define</a:t>
            </a:r>
            <a:r>
              <a:rPr lang="en-US" sz="2500" dirty="0" smtClean="0">
                <a:solidFill>
                  <a:srgbClr val="000000"/>
                </a:solidFill>
                <a:latin typeface="Cambria" panose="02040503050406030204" pitchFamily="18" charset="0"/>
              </a:rPr>
              <a:t> directive is skipped. </a:t>
            </a:r>
          </a:p>
        </p:txBody>
      </p:sp>
    </p:spTree>
    <p:extLst>
      <p:ext uri="{BB962C8B-B14F-4D97-AF65-F5344CB8AC3E}">
        <p14:creationId xmlns:p14="http://schemas.microsoft.com/office/powerpoint/2010/main" val="3533835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13.5  </a:t>
            </a:r>
            <a:r>
              <a:rPr lang="en-US" smtClean="0">
                <a:solidFill>
                  <a:srgbClr val="3380E6"/>
                </a:solidFill>
                <a:latin typeface="Arial"/>
              </a:rPr>
              <a:t>Conditional Compilation (Cont.)</a:t>
            </a:r>
          </a:p>
        </p:txBody>
      </p:sp>
      <p:sp>
        <p:nvSpPr>
          <p:cNvPr id="36867" name="Text Placeholder 2"/>
          <p:cNvSpPr>
            <a:spLocks noGrp="1"/>
          </p:cNvSpPr>
          <p:nvPr>
            <p:ph type="body" idx="1"/>
          </p:nvPr>
        </p:nvSpPr>
        <p:spPr/>
        <p:txBody>
          <a:bodyPr>
            <a:normAutofit lnSpcReduction="10000"/>
          </a:bodyPr>
          <a:lstStyle/>
          <a:p>
            <a:pPr eaLnBrk="1" hangingPunct="1"/>
            <a:r>
              <a:rPr lang="en-US" altLang="en-US" sz="2500" dirty="0" smtClean="0">
                <a:solidFill>
                  <a:srgbClr val="000000"/>
                </a:solidFill>
                <a:latin typeface="Cambria" panose="02040503050406030204" pitchFamily="18" charset="0"/>
              </a:rPr>
              <a:t>Every </a:t>
            </a:r>
            <a:r>
              <a:rPr lang="en-US" altLang="en-US" sz="2500" dirty="0" smtClean="0">
                <a:solidFill>
                  <a:srgbClr val="0000FF"/>
                </a:solidFill>
                <a:latin typeface="Consolas" panose="020B0609020204030204" pitchFamily="49" charset="0"/>
              </a:rPr>
              <a:t>#if</a:t>
            </a:r>
            <a:r>
              <a:rPr lang="en-US" altLang="en-US" sz="2500" dirty="0" smtClean="0">
                <a:solidFill>
                  <a:srgbClr val="000000"/>
                </a:solidFill>
                <a:latin typeface="Cambria" panose="02040503050406030204" pitchFamily="18" charset="0"/>
              </a:rPr>
              <a:t> construct ends with </a:t>
            </a:r>
            <a:r>
              <a:rPr lang="en-US" altLang="en-US" sz="2500" dirty="0" smtClean="0">
                <a:solidFill>
                  <a:srgbClr val="0000FF"/>
                </a:solidFill>
                <a:latin typeface="Consolas" panose="020B0609020204030204" pitchFamily="49" charset="0"/>
              </a:rPr>
              <a:t>#</a:t>
            </a:r>
            <a:r>
              <a:rPr lang="en-US" altLang="en-US" sz="2500" dirty="0" err="1" smtClean="0">
                <a:solidFill>
                  <a:srgbClr val="0000FF"/>
                </a:solidFill>
                <a:latin typeface="Consolas" panose="020B0609020204030204" pitchFamily="49" charset="0"/>
              </a:rPr>
              <a:t>endif</a:t>
            </a:r>
            <a:r>
              <a:rPr lang="en-US" altLang="en-US" sz="2500" dirty="0" smtClean="0">
                <a:solidFill>
                  <a:srgbClr val="000000"/>
                </a:solidFill>
                <a:latin typeface="Cambria" panose="02040503050406030204" pitchFamily="18" charset="0"/>
              </a:rPr>
              <a:t>. </a:t>
            </a:r>
          </a:p>
          <a:p>
            <a:pPr eaLnBrk="1" hangingPunct="1"/>
            <a:r>
              <a:rPr lang="en-US" altLang="en-US" sz="2500" dirty="0" smtClean="0">
                <a:solidFill>
                  <a:srgbClr val="000000"/>
                </a:solidFill>
                <a:latin typeface="Cambria" panose="02040503050406030204" pitchFamily="18" charset="0"/>
              </a:rPr>
              <a:t>Directives </a:t>
            </a:r>
            <a:r>
              <a:rPr lang="en-US" altLang="en-US" sz="2500" dirty="0" smtClean="0">
                <a:solidFill>
                  <a:srgbClr val="0000FF"/>
                </a:solidFill>
                <a:latin typeface="Consolas" panose="020B0609020204030204" pitchFamily="49" charset="0"/>
              </a:rPr>
              <a:t>#</a:t>
            </a:r>
            <a:r>
              <a:rPr lang="en-US" altLang="en-US" sz="2500" dirty="0" err="1" smtClean="0">
                <a:solidFill>
                  <a:srgbClr val="0000FF"/>
                </a:solidFill>
                <a:latin typeface="Consolas" panose="020B0609020204030204" pitchFamily="49" charset="0"/>
              </a:rPr>
              <a:t>ifdef</a:t>
            </a:r>
            <a:r>
              <a:rPr lang="en-US" altLang="en-US" sz="2500" dirty="0" smtClean="0">
                <a:solidFill>
                  <a:srgbClr val="000000"/>
                </a:solidFill>
                <a:latin typeface="Cambria" panose="02040503050406030204" pitchFamily="18" charset="0"/>
              </a:rPr>
              <a:t> and </a:t>
            </a:r>
            <a:r>
              <a:rPr lang="en-US" altLang="en-US" sz="2500" dirty="0" smtClean="0">
                <a:solidFill>
                  <a:srgbClr val="0000FF"/>
                </a:solidFill>
                <a:latin typeface="Consolas" panose="020B0609020204030204" pitchFamily="49" charset="0"/>
              </a:rPr>
              <a:t>#</a:t>
            </a:r>
            <a:r>
              <a:rPr lang="en-US" altLang="en-US" sz="2500" dirty="0" err="1" smtClean="0">
                <a:solidFill>
                  <a:srgbClr val="0000FF"/>
                </a:solidFill>
                <a:latin typeface="Consolas" panose="020B0609020204030204" pitchFamily="49" charset="0"/>
              </a:rPr>
              <a:t>ifndef</a:t>
            </a:r>
            <a:r>
              <a:rPr lang="en-US" altLang="en-US" sz="2500" dirty="0" smtClean="0">
                <a:solidFill>
                  <a:srgbClr val="000000"/>
                </a:solidFill>
                <a:latin typeface="Cambria" panose="02040503050406030204" pitchFamily="18" charset="0"/>
              </a:rPr>
              <a:t> are shorthand for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 </a:t>
            </a:r>
            <a:r>
              <a:rPr lang="en-US" altLang="en-US" sz="2500" dirty="0" smtClean="0">
                <a:solidFill>
                  <a:srgbClr val="000000"/>
                </a:solidFill>
                <a:latin typeface="Consolas" panose="020B0609020204030204" pitchFamily="49" charset="0"/>
              </a:rPr>
              <a:t>defined(</a:t>
            </a:r>
            <a:r>
              <a:rPr lang="en-US" altLang="en-US" sz="2500" i="1" dirty="0" smtClean="0">
                <a:solidFill>
                  <a:srgbClr val="000000"/>
                </a:solidFill>
                <a:latin typeface="Cambria" panose="02040503050406030204" pitchFamily="18" charset="0"/>
              </a:rPr>
              <a:t>name</a:t>
            </a:r>
            <a:r>
              <a:rPr lang="en-US" altLang="en-US" sz="2500" i="1" dirty="0" smtClean="0">
                <a:solidFill>
                  <a:srgbClr val="000000"/>
                </a:solidFill>
                <a:latin typeface="Consolas" panose="020B0609020204030204" pitchFamily="49" charset="0"/>
              </a:rPr>
              <a:t>)</a:t>
            </a:r>
            <a:r>
              <a:rPr lang="en-US" altLang="en-US" sz="2500" i="1" dirty="0" smtClean="0">
                <a:solidFill>
                  <a:srgbClr val="000000"/>
                </a:solidFill>
                <a:latin typeface="Cambria" panose="02040503050406030204" pitchFamily="18" charset="0"/>
              </a:rPr>
              <a:t> and </a:t>
            </a:r>
            <a:r>
              <a:rPr lang="en-US" altLang="en-US" sz="2500" i="1" dirty="0" smtClean="0">
                <a:solidFill>
                  <a:srgbClr val="000000"/>
                </a:solidFill>
                <a:latin typeface="Consolas" panose="020B0609020204030204" pitchFamily="49" charset="0"/>
              </a:rPr>
              <a:t>#if</a:t>
            </a:r>
            <a:r>
              <a:rPr lang="en-US" altLang="en-US" sz="2500" i="1" dirty="0" smtClean="0">
                <a:solidFill>
                  <a:srgbClr val="000000"/>
                </a:solidFill>
                <a:latin typeface="Cambria" panose="02040503050406030204" pitchFamily="18" charset="0"/>
              </a:rPr>
              <a:t> </a:t>
            </a:r>
            <a:r>
              <a:rPr lang="en-US" altLang="en-US" sz="2500" i="1" dirty="0" smtClean="0">
                <a:solidFill>
                  <a:srgbClr val="000000"/>
                </a:solidFill>
                <a:latin typeface="Consolas" panose="020B0609020204030204" pitchFamily="49" charset="0"/>
              </a:rPr>
              <a:t>!defined(</a:t>
            </a:r>
            <a:r>
              <a:rPr lang="en-US" altLang="en-US" sz="2500" i="1" dirty="0" smtClean="0">
                <a:solidFill>
                  <a:srgbClr val="000000"/>
                </a:solidFill>
                <a:latin typeface="Cambria" panose="02040503050406030204" pitchFamily="18" charset="0"/>
              </a:rPr>
              <a:t>name</a:t>
            </a:r>
            <a:r>
              <a:rPr lang="en-US" altLang="en-US" sz="2500" i="1" dirty="0" smtClean="0">
                <a:solidFill>
                  <a:srgbClr val="000000"/>
                </a:solidFill>
                <a:latin typeface="Consolas" panose="020B0609020204030204" pitchFamily="49" charset="0"/>
              </a:rPr>
              <a:t>)</a:t>
            </a:r>
            <a:r>
              <a:rPr lang="en-US" altLang="en-US" sz="2500" i="1" dirty="0" smtClean="0">
                <a:solidFill>
                  <a:srgbClr val="000000"/>
                </a:solidFill>
                <a:latin typeface="Cambria" panose="02040503050406030204" pitchFamily="18" charset="0"/>
              </a:rPr>
              <a:t>. </a:t>
            </a:r>
          </a:p>
          <a:p>
            <a:pPr eaLnBrk="1" hangingPunct="1"/>
            <a:r>
              <a:rPr lang="en-US" altLang="en-US" sz="2500" dirty="0" smtClean="0">
                <a:solidFill>
                  <a:srgbClr val="000000"/>
                </a:solidFill>
                <a:latin typeface="Cambria" panose="02040503050406030204" pitchFamily="18" charset="0"/>
              </a:rPr>
              <a:t>A multiple-part conditional preprocessor construct may be tested by using the </a:t>
            </a:r>
            <a:r>
              <a:rPr lang="en-US" altLang="en-US" sz="2500" dirty="0" smtClean="0">
                <a:solidFill>
                  <a:srgbClr val="0000FF"/>
                </a:solidFill>
                <a:latin typeface="Consolas" panose="020B0609020204030204" pitchFamily="49" charset="0"/>
              </a:rPr>
              <a:t>#</a:t>
            </a:r>
            <a:r>
              <a:rPr lang="en-US" altLang="en-US" sz="2500" dirty="0" err="1" smtClean="0">
                <a:solidFill>
                  <a:srgbClr val="0000FF"/>
                </a:solidFill>
                <a:latin typeface="Consolas" panose="020B0609020204030204" pitchFamily="49" charset="0"/>
              </a:rPr>
              <a:t>elif</a:t>
            </a:r>
            <a:r>
              <a:rPr lang="en-US" altLang="en-US" sz="2500" dirty="0" smtClean="0">
                <a:solidFill>
                  <a:srgbClr val="0000FF"/>
                </a:solidFill>
                <a:latin typeface="Cambria" panose="02040503050406030204" pitchFamily="18" charset="0"/>
              </a:rPr>
              <a:t> </a:t>
            </a:r>
            <a:r>
              <a:rPr lang="en-US" altLang="en-US" sz="2500" dirty="0" smtClean="0">
                <a:solidFill>
                  <a:srgbClr val="000000"/>
                </a:solidFill>
                <a:latin typeface="Cambria" panose="02040503050406030204" pitchFamily="18" charset="0"/>
              </a:rPr>
              <a:t>(the equivalent of </a:t>
            </a:r>
            <a:r>
              <a:rPr lang="en-US" altLang="en-US" sz="2500" dirty="0" smtClean="0">
                <a:solidFill>
                  <a:srgbClr val="000000"/>
                </a:solidFill>
                <a:latin typeface="Consolas" panose="020B0609020204030204" pitchFamily="49" charset="0"/>
              </a:rPr>
              <a:t>else</a:t>
            </a:r>
            <a:r>
              <a:rPr lang="en-US" altLang="en-US" sz="2500" dirty="0" smtClean="0">
                <a:solidFill>
                  <a:srgbClr val="000000"/>
                </a:solidFill>
                <a:latin typeface="Cambria" panose="02040503050406030204" pitchFamily="18" charset="0"/>
              </a:rPr>
              <a:t>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 in an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 statement) and the </a:t>
            </a:r>
            <a:r>
              <a:rPr lang="en-US" altLang="en-US" sz="2500" dirty="0" smtClean="0">
                <a:solidFill>
                  <a:srgbClr val="000000"/>
                </a:solidFill>
                <a:latin typeface="Consolas" panose="020B0609020204030204" pitchFamily="49" charset="0"/>
              </a:rPr>
              <a:t>#else</a:t>
            </a:r>
            <a:r>
              <a:rPr lang="en-US" altLang="en-US" sz="2500" dirty="0" smtClean="0">
                <a:solidFill>
                  <a:srgbClr val="000000"/>
                </a:solidFill>
                <a:latin typeface="Cambria" panose="02040503050406030204" pitchFamily="18" charset="0"/>
              </a:rPr>
              <a:t> (the equivalent of </a:t>
            </a:r>
            <a:r>
              <a:rPr lang="en-US" altLang="en-US" sz="2500" dirty="0" smtClean="0">
                <a:solidFill>
                  <a:srgbClr val="000000"/>
                </a:solidFill>
                <a:latin typeface="Consolas" panose="020B0609020204030204" pitchFamily="49" charset="0"/>
              </a:rPr>
              <a:t>else</a:t>
            </a:r>
            <a:r>
              <a:rPr lang="en-US" altLang="en-US" sz="2500" dirty="0" smtClean="0">
                <a:solidFill>
                  <a:srgbClr val="000000"/>
                </a:solidFill>
                <a:latin typeface="Cambria" panose="02040503050406030204" pitchFamily="18" charset="0"/>
              </a:rPr>
              <a:t> in an </a:t>
            </a:r>
            <a:r>
              <a:rPr lang="en-US" altLang="en-US" sz="2500" dirty="0" smtClean="0">
                <a:solidFill>
                  <a:srgbClr val="000000"/>
                </a:solidFill>
                <a:latin typeface="Consolas" panose="020B0609020204030204" pitchFamily="49" charset="0"/>
              </a:rPr>
              <a:t>if</a:t>
            </a:r>
            <a:r>
              <a:rPr lang="en-US" altLang="en-US" sz="2500" dirty="0" smtClean="0">
                <a:solidFill>
                  <a:srgbClr val="000000"/>
                </a:solidFill>
                <a:latin typeface="Cambria" panose="02040503050406030204" pitchFamily="18" charset="0"/>
              </a:rPr>
              <a:t> statement) directives. </a:t>
            </a:r>
          </a:p>
          <a:p>
            <a:pPr eaLnBrk="1" hangingPunct="1"/>
            <a:r>
              <a:rPr lang="en-US" altLang="en-US" sz="2500" dirty="0" smtClean="0">
                <a:solidFill>
                  <a:srgbClr val="000000"/>
                </a:solidFill>
                <a:latin typeface="Cambria" panose="02040503050406030204" pitchFamily="18" charset="0"/>
              </a:rPr>
              <a:t>These directives are frequently used to </a:t>
            </a:r>
            <a:r>
              <a:rPr lang="en-US" altLang="en-US" sz="2500" i="1" dirty="0" smtClean="0">
                <a:solidFill>
                  <a:srgbClr val="000000"/>
                </a:solidFill>
                <a:latin typeface="Cambria" panose="02040503050406030204" pitchFamily="18" charset="0"/>
              </a:rPr>
              <a:t>prevent header files from being included multiple times in the same source file</a:t>
            </a:r>
            <a:r>
              <a:rPr lang="en-US" altLang="en-US" sz="2500" dirty="0" smtClean="0">
                <a:solidFill>
                  <a:srgbClr val="000000"/>
                </a:solidFill>
                <a:latin typeface="Cambria" panose="02040503050406030204" pitchFamily="18" charset="0"/>
              </a:rPr>
              <a:t>. </a:t>
            </a:r>
          </a:p>
          <a:p>
            <a:pPr eaLnBrk="1" hangingPunct="1"/>
            <a:r>
              <a:rPr lang="en-US" altLang="en-US" sz="2500" dirty="0" smtClean="0">
                <a:solidFill>
                  <a:srgbClr val="000000"/>
                </a:solidFill>
                <a:latin typeface="Cambria" panose="02040503050406030204" pitchFamily="18" charset="0"/>
              </a:rPr>
              <a:t>We use this technique extensively in the C++ part of this book.</a:t>
            </a:r>
          </a:p>
        </p:txBody>
      </p:sp>
    </p:spTree>
    <p:extLst>
      <p:ext uri="{BB962C8B-B14F-4D97-AF65-F5344CB8AC3E}">
        <p14:creationId xmlns:p14="http://schemas.microsoft.com/office/powerpoint/2010/main" val="3523905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13.5  </a:t>
            </a:r>
            <a:r>
              <a:rPr lang="en-US" smtClean="0">
                <a:solidFill>
                  <a:srgbClr val="3380E6"/>
                </a:solidFill>
                <a:latin typeface="Arial"/>
              </a:rPr>
              <a:t>Conditional Compilation (Cont.)</a:t>
            </a:r>
          </a:p>
        </p:txBody>
      </p:sp>
      <p:sp>
        <p:nvSpPr>
          <p:cNvPr id="3" name="Text Placeholder 2"/>
          <p:cNvSpPr>
            <a:spLocks noGrp="1"/>
          </p:cNvSpPr>
          <p:nvPr>
            <p:ph type="body" idx="1"/>
          </p:nvPr>
        </p:nvSpPr>
        <p:spPr/>
        <p:txBody>
          <a:bodyPr>
            <a:normAutofit fontScale="92500" lnSpcReduction="20000"/>
          </a:bodyPr>
          <a:lstStyle/>
          <a:p>
            <a:pPr eaLnBrk="1" hangingPunct="1">
              <a:lnSpc>
                <a:spcPct val="90000"/>
              </a:lnSpc>
              <a:defRPr/>
            </a:pPr>
            <a:r>
              <a:rPr lang="en-US" dirty="0" smtClean="0">
                <a:solidFill>
                  <a:srgbClr val="000000"/>
                </a:solidFill>
                <a:latin typeface="Cambria" panose="02040503050406030204" pitchFamily="18" charset="0"/>
              </a:rPr>
              <a:t>During program development, it’s often helpful to “comment out” portions of code to prevent them from being compiled. </a:t>
            </a:r>
          </a:p>
          <a:p>
            <a:pPr eaLnBrk="1" hangingPunct="1">
              <a:lnSpc>
                <a:spcPct val="90000"/>
              </a:lnSpc>
              <a:defRPr/>
            </a:pPr>
            <a:r>
              <a:rPr lang="en-US" dirty="0" smtClean="0">
                <a:solidFill>
                  <a:srgbClr val="000000"/>
                </a:solidFill>
                <a:latin typeface="Cambria" panose="02040503050406030204" pitchFamily="18" charset="0"/>
              </a:rPr>
              <a:t>If the code contains multiline comments, </a:t>
            </a:r>
            <a:r>
              <a:rPr lang="en-US" dirty="0" smtClean="0">
                <a:solidFill>
                  <a:srgbClr val="000000"/>
                </a:solidFill>
                <a:latin typeface="Consolas" panose="020B0609020204030204" pitchFamily="49" charset="0"/>
              </a:rPr>
              <a:t>/*</a:t>
            </a:r>
            <a:r>
              <a:rPr lang="en-US" dirty="0" smtClean="0">
                <a:solidFill>
                  <a:srgbClr val="000000"/>
                </a:solidFill>
                <a:latin typeface="Cambria" panose="02040503050406030204" pitchFamily="18" charset="0"/>
              </a:rPr>
              <a:t> and </a:t>
            </a:r>
            <a:r>
              <a:rPr lang="en-US" dirty="0" smtClean="0">
                <a:solidFill>
                  <a:srgbClr val="000000"/>
                </a:solidFill>
                <a:latin typeface="Consolas" panose="020B0609020204030204" pitchFamily="49" charset="0"/>
              </a:rPr>
              <a:t>*/</a:t>
            </a:r>
            <a:r>
              <a:rPr lang="en-US" dirty="0" smtClean="0">
                <a:solidFill>
                  <a:srgbClr val="000000"/>
                </a:solidFill>
                <a:latin typeface="Cambria" panose="02040503050406030204" pitchFamily="18" charset="0"/>
              </a:rPr>
              <a:t> cannot be used to accomplish this task, because such comments cannot be nested. </a:t>
            </a:r>
          </a:p>
          <a:p>
            <a:pPr eaLnBrk="1" hangingPunct="1">
              <a:lnSpc>
                <a:spcPct val="90000"/>
              </a:lnSpc>
              <a:defRPr/>
            </a:pPr>
            <a:r>
              <a:rPr lang="en-US" dirty="0" smtClean="0">
                <a:solidFill>
                  <a:srgbClr val="000000"/>
                </a:solidFill>
                <a:latin typeface="Cambria" panose="02040503050406030204" pitchFamily="18" charset="0"/>
              </a:rPr>
              <a:t>Instead, you can use the following preprocessor construct:</a:t>
            </a:r>
          </a:p>
          <a:p>
            <a:pPr lvl="2" eaLnBrk="1" hangingPunct="1">
              <a:lnSpc>
                <a:spcPct val="90000"/>
              </a:lnSpc>
              <a:defRPr/>
            </a:pPr>
            <a:r>
              <a:rPr lang="en-US" b="1" dirty="0" smtClean="0">
                <a:solidFill>
                  <a:srgbClr val="0000FF"/>
                </a:solidFill>
                <a:latin typeface="Consolas" panose="020B0609020204030204" pitchFamily="49" charset="0"/>
              </a:rPr>
              <a:t>#if</a:t>
            </a:r>
            <a:r>
              <a:rPr lang="en-US" b="1" dirty="0" smtClean="0">
                <a:solidFill>
                  <a:srgbClr val="000000"/>
                </a:solidFill>
                <a:latin typeface="Consolas" panose="020B0609020204030204" pitchFamily="49" charset="0"/>
              </a:rPr>
              <a:t> </a:t>
            </a:r>
            <a:r>
              <a:rPr lang="en-US" b="1" dirty="0" smtClean="0">
                <a:solidFill>
                  <a:srgbClr val="128AFF"/>
                </a:solidFill>
                <a:latin typeface="Consolas" panose="020B0609020204030204" pitchFamily="49" charset="0"/>
              </a:rPr>
              <a:t>0</a:t>
            </a:r>
            <a:br>
              <a:rPr lang="en-US" b="1" dirty="0" smtClean="0">
                <a:solidFill>
                  <a:srgbClr val="128AFF"/>
                </a:solidFill>
                <a:latin typeface="Consolas" panose="020B0609020204030204" pitchFamily="49" charset="0"/>
              </a:rPr>
            </a:br>
            <a:r>
              <a:rPr lang="en-US" b="1" dirty="0" smtClean="0">
                <a:solidFill>
                  <a:srgbClr val="000000"/>
                </a:solidFill>
                <a:latin typeface="Consolas" panose="020B0609020204030204" pitchFamily="49" charset="0"/>
              </a:rPr>
              <a:t>   </a:t>
            </a:r>
            <a:r>
              <a:rPr lang="en-US" b="1" i="1" dirty="0" smtClean="0">
                <a:solidFill>
                  <a:srgbClr val="000000"/>
                </a:solidFill>
                <a:latin typeface="Cambria" panose="02040503050406030204" pitchFamily="18" charset="0"/>
              </a:rPr>
              <a:t>code prevented from compiling</a:t>
            </a:r>
            <a:br>
              <a:rPr lang="en-US" b="1" i="1" dirty="0" smtClean="0">
                <a:solidFill>
                  <a:srgbClr val="000000"/>
                </a:solidFill>
                <a:latin typeface="Cambria" panose="02040503050406030204" pitchFamily="18" charset="0"/>
              </a:rPr>
            </a:br>
            <a:r>
              <a:rPr lang="en-US" b="1" i="1" dirty="0" smtClean="0">
                <a:solidFill>
                  <a:srgbClr val="0000FF"/>
                </a:solidFill>
                <a:latin typeface="Consolas" panose="020B0609020204030204" pitchFamily="49" charset="0"/>
              </a:rPr>
              <a:t>#</a:t>
            </a:r>
            <a:r>
              <a:rPr lang="en-US" b="1" i="1" dirty="0" err="1" smtClean="0">
                <a:solidFill>
                  <a:srgbClr val="0000FF"/>
                </a:solidFill>
                <a:latin typeface="Consolas" panose="020B0609020204030204" pitchFamily="49" charset="0"/>
              </a:rPr>
              <a:t>endif</a:t>
            </a:r>
            <a:endParaRPr lang="en-US" b="1" i="1" dirty="0" smtClean="0">
              <a:solidFill>
                <a:srgbClr val="0000FF"/>
              </a:solidFill>
              <a:latin typeface="Consolas" panose="020B0609020204030204" pitchFamily="49" charset="0"/>
            </a:endParaRPr>
          </a:p>
          <a:p>
            <a:pPr eaLnBrk="1" hangingPunct="1">
              <a:lnSpc>
                <a:spcPct val="90000"/>
              </a:lnSpc>
              <a:defRPr/>
            </a:pPr>
            <a:r>
              <a:rPr lang="en-US" dirty="0" smtClean="0">
                <a:solidFill>
                  <a:srgbClr val="000000"/>
                </a:solidFill>
                <a:latin typeface="Cambria" panose="02040503050406030204" pitchFamily="18" charset="0"/>
              </a:rPr>
              <a:t>To enable the code to be compiled, replace the </a:t>
            </a:r>
            <a:r>
              <a:rPr lang="en-US" dirty="0" smtClean="0">
                <a:solidFill>
                  <a:srgbClr val="000000"/>
                </a:solidFill>
                <a:latin typeface="Consolas" panose="020B0609020204030204" pitchFamily="49" charset="0"/>
              </a:rPr>
              <a:t>0</a:t>
            </a:r>
            <a:r>
              <a:rPr lang="en-US" dirty="0" smtClean="0">
                <a:solidFill>
                  <a:srgbClr val="000000"/>
                </a:solidFill>
                <a:latin typeface="Cambria" panose="02040503050406030204" pitchFamily="18" charset="0"/>
              </a:rPr>
              <a:t> in the preceding construct with </a:t>
            </a:r>
            <a:r>
              <a:rPr lang="en-US" dirty="0" smtClean="0">
                <a:solidFill>
                  <a:srgbClr val="000000"/>
                </a:solidFill>
                <a:latin typeface="Consolas" panose="020B0609020204030204" pitchFamily="49" charset="0"/>
              </a:rPr>
              <a:t>1</a:t>
            </a:r>
            <a:r>
              <a:rPr lang="en-US" dirty="0" smtClean="0">
                <a:solidFill>
                  <a:srgbClr val="000000"/>
                </a:solidFill>
                <a:latin typeface="Cambria" panose="02040503050406030204" pitchFamily="18" charset="0"/>
              </a:rPr>
              <a:t>.</a:t>
            </a:r>
          </a:p>
        </p:txBody>
      </p:sp>
    </p:spTree>
    <p:extLst>
      <p:ext uri="{BB962C8B-B14F-4D97-AF65-F5344CB8AC3E}">
        <p14:creationId xmlns:p14="http://schemas.microsoft.com/office/powerpoint/2010/main" val="381892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13.2  </a:t>
            </a:r>
            <a:r>
              <a:rPr lang="en-US" dirty="0" smtClean="0">
                <a:solidFill>
                  <a:srgbClr val="3380E6"/>
                </a:solidFill>
                <a:latin typeface="Consolas" panose="020B0609020204030204" pitchFamily="49" charset="0"/>
              </a:rPr>
              <a:t>#include</a:t>
            </a:r>
            <a:r>
              <a:rPr lang="en-US" dirty="0" smtClean="0">
                <a:solidFill>
                  <a:srgbClr val="3380E6"/>
                </a:solidFill>
                <a:latin typeface="Arial"/>
              </a:rPr>
              <a:t> Preprocessor Directive</a:t>
            </a:r>
          </a:p>
        </p:txBody>
      </p:sp>
      <p:sp>
        <p:nvSpPr>
          <p:cNvPr id="14339" name="Text Placeholder 2"/>
          <p:cNvSpPr>
            <a:spLocks noGrp="1"/>
          </p:cNvSpPr>
          <p:nvPr>
            <p:ph type="body" idx="1"/>
          </p:nvPr>
        </p:nvSpPr>
        <p:spPr/>
        <p:txBody>
          <a:bodyPr/>
          <a:lstStyle/>
          <a:p>
            <a:pPr eaLnBrk="1" hangingPunct="1">
              <a:lnSpc>
                <a:spcPct val="80000"/>
              </a:lnSpc>
            </a:pPr>
            <a:r>
              <a:rPr lang="en-US" altLang="en-US" sz="2500" dirty="0" smtClean="0">
                <a:solidFill>
                  <a:srgbClr val="000000"/>
                </a:solidFill>
                <a:latin typeface="Cambria" panose="02040503050406030204" pitchFamily="18" charset="0"/>
              </a:rPr>
              <a:t>The</a:t>
            </a:r>
            <a:r>
              <a:rPr lang="en-US" altLang="en-US" sz="2500" dirty="0" smtClean="0">
                <a:solidFill>
                  <a:srgbClr val="0000FF"/>
                </a:solidFill>
                <a:latin typeface="Cambria" panose="02040503050406030204" pitchFamily="18" charset="0"/>
              </a:rPr>
              <a:t> </a:t>
            </a:r>
            <a:r>
              <a:rPr lang="en-US" altLang="en-US" sz="2500" dirty="0" smtClean="0">
                <a:solidFill>
                  <a:srgbClr val="0000FF"/>
                </a:solidFill>
                <a:latin typeface="Consolas" panose="020B0609020204030204" pitchFamily="49" charset="0"/>
              </a:rPr>
              <a:t>#include</a:t>
            </a:r>
            <a:r>
              <a:rPr lang="en-US" altLang="en-US" sz="2500" dirty="0" smtClean="0">
                <a:solidFill>
                  <a:srgbClr val="0000FF"/>
                </a:solidFill>
                <a:latin typeface="Cambria" panose="02040503050406030204" pitchFamily="18" charset="0"/>
              </a:rPr>
              <a:t> preprocessor directive</a:t>
            </a:r>
            <a:r>
              <a:rPr lang="en-US" altLang="en-US" sz="2500" dirty="0" smtClean="0">
                <a:solidFill>
                  <a:srgbClr val="000000"/>
                </a:solidFill>
                <a:latin typeface="Cambria" panose="02040503050406030204" pitchFamily="18" charset="0"/>
              </a:rPr>
              <a:t> has been used throughout this text. </a:t>
            </a:r>
          </a:p>
          <a:p>
            <a:pPr eaLnBrk="1" hangingPunct="1">
              <a:lnSpc>
                <a:spcPct val="80000"/>
              </a:lnSpc>
            </a:pPr>
            <a:r>
              <a:rPr lang="en-US" altLang="en-US" sz="2500" dirty="0" smtClean="0">
                <a:solidFill>
                  <a:srgbClr val="000000"/>
                </a:solidFill>
                <a:latin typeface="Cambria" panose="02040503050406030204" pitchFamily="18" charset="0"/>
              </a:rPr>
              <a:t>The </a:t>
            </a:r>
            <a:r>
              <a:rPr lang="en-US" altLang="en-US" sz="2500" dirty="0" smtClean="0">
                <a:solidFill>
                  <a:srgbClr val="000000"/>
                </a:solidFill>
                <a:latin typeface="Consolas" panose="020B0609020204030204" pitchFamily="49" charset="0"/>
              </a:rPr>
              <a:t>#include</a:t>
            </a:r>
            <a:r>
              <a:rPr lang="en-US" altLang="en-US" sz="2500" dirty="0" smtClean="0">
                <a:solidFill>
                  <a:srgbClr val="000000"/>
                </a:solidFill>
                <a:latin typeface="Cambria" panose="02040503050406030204" pitchFamily="18" charset="0"/>
              </a:rPr>
              <a:t> directive causes a </a:t>
            </a:r>
            <a:r>
              <a:rPr lang="en-US" altLang="en-US" sz="2500" i="1" dirty="0" smtClean="0">
                <a:solidFill>
                  <a:srgbClr val="000000"/>
                </a:solidFill>
                <a:latin typeface="Cambria" panose="02040503050406030204" pitchFamily="18" charset="0"/>
              </a:rPr>
              <a:t>copy</a:t>
            </a:r>
            <a:r>
              <a:rPr lang="en-US" altLang="en-US" sz="2500" dirty="0" smtClean="0">
                <a:solidFill>
                  <a:srgbClr val="000000"/>
                </a:solidFill>
                <a:latin typeface="Cambria" panose="02040503050406030204" pitchFamily="18" charset="0"/>
              </a:rPr>
              <a:t> of a specified file to be included in place of the directive. </a:t>
            </a:r>
          </a:p>
          <a:p>
            <a:pPr eaLnBrk="1" hangingPunct="1">
              <a:lnSpc>
                <a:spcPct val="80000"/>
              </a:lnSpc>
            </a:pPr>
            <a:r>
              <a:rPr lang="en-US" altLang="en-US" sz="2500" dirty="0" smtClean="0">
                <a:solidFill>
                  <a:srgbClr val="000000"/>
                </a:solidFill>
                <a:latin typeface="Cambria" panose="02040503050406030204" pitchFamily="18" charset="0"/>
              </a:rPr>
              <a:t>The two forms of the </a:t>
            </a:r>
            <a:r>
              <a:rPr lang="en-US" altLang="en-US" sz="2500" dirty="0" smtClean="0">
                <a:solidFill>
                  <a:srgbClr val="000000"/>
                </a:solidFill>
                <a:latin typeface="Consolas" panose="020B0609020204030204" pitchFamily="49" charset="0"/>
              </a:rPr>
              <a:t>#include</a:t>
            </a:r>
            <a:r>
              <a:rPr lang="en-US" altLang="en-US" sz="2500" dirty="0" smtClean="0">
                <a:solidFill>
                  <a:srgbClr val="000000"/>
                </a:solidFill>
                <a:latin typeface="Cambria" panose="02040503050406030204" pitchFamily="18" charset="0"/>
              </a:rPr>
              <a:t> directive are:</a:t>
            </a:r>
          </a:p>
          <a:p>
            <a:pPr lvl="2" eaLnBrk="1" hangingPunct="1">
              <a:lnSpc>
                <a:spcPct val="80000"/>
              </a:lnSpc>
            </a:pPr>
            <a:r>
              <a:rPr lang="en-US" altLang="en-US" sz="1900" b="1" dirty="0" smtClean="0">
                <a:solidFill>
                  <a:srgbClr val="0000FF"/>
                </a:solidFill>
                <a:latin typeface="Consolas" panose="020B0609020204030204" pitchFamily="49" charset="0"/>
              </a:rPr>
              <a:t>#include</a:t>
            </a:r>
            <a:r>
              <a:rPr lang="en-US" altLang="en-US" sz="1900" b="1" dirty="0" smtClean="0">
                <a:solidFill>
                  <a:srgbClr val="000000"/>
                </a:solidFill>
                <a:latin typeface="Consolas" panose="020B0609020204030204" pitchFamily="49" charset="0"/>
              </a:rPr>
              <a:t> &lt;filename&gt;</a:t>
            </a:r>
            <a:br>
              <a:rPr lang="en-US" altLang="en-US" sz="1900" b="1" dirty="0" smtClean="0">
                <a:solidFill>
                  <a:srgbClr val="000000"/>
                </a:solidFill>
                <a:latin typeface="Consolas" panose="020B0609020204030204" pitchFamily="49" charset="0"/>
              </a:rPr>
            </a:br>
            <a:r>
              <a:rPr lang="en-US" altLang="en-US" sz="1900" b="1" dirty="0" smtClean="0">
                <a:solidFill>
                  <a:srgbClr val="0000FF"/>
                </a:solidFill>
                <a:latin typeface="Consolas" panose="020B0609020204030204" pitchFamily="49" charset="0"/>
              </a:rPr>
              <a:t>#include</a:t>
            </a:r>
            <a:r>
              <a:rPr lang="en-US" altLang="en-US" sz="1900" b="1" dirty="0" smtClean="0">
                <a:solidFill>
                  <a:srgbClr val="000000"/>
                </a:solidFill>
                <a:latin typeface="Consolas" panose="020B0609020204030204" pitchFamily="49" charset="0"/>
              </a:rPr>
              <a:t> </a:t>
            </a:r>
            <a:r>
              <a:rPr lang="en-US" altLang="en-US" sz="1900" b="1" dirty="0" smtClean="0">
                <a:solidFill>
                  <a:srgbClr val="128AFF"/>
                </a:solidFill>
                <a:latin typeface="Consolas" panose="020B0609020204030204" pitchFamily="49" charset="0"/>
              </a:rPr>
              <a:t>"filename"</a:t>
            </a:r>
          </a:p>
          <a:p>
            <a:pPr eaLnBrk="1" hangingPunct="1">
              <a:lnSpc>
                <a:spcPct val="80000"/>
              </a:lnSpc>
            </a:pPr>
            <a:r>
              <a:rPr lang="en-US" altLang="en-US" sz="2500" dirty="0" smtClean="0">
                <a:solidFill>
                  <a:srgbClr val="000000"/>
                </a:solidFill>
                <a:latin typeface="Cambria" panose="02040503050406030204" pitchFamily="18" charset="0"/>
              </a:rPr>
              <a:t>The difference between these is the location the preprocessor begins searches for the file to be included. </a:t>
            </a:r>
          </a:p>
          <a:p>
            <a:pPr eaLnBrk="1" hangingPunct="1">
              <a:lnSpc>
                <a:spcPct val="80000"/>
              </a:lnSpc>
            </a:pPr>
            <a:r>
              <a:rPr lang="en-US" altLang="en-US" sz="2500" dirty="0" smtClean="0">
                <a:solidFill>
                  <a:srgbClr val="000000"/>
                </a:solidFill>
                <a:latin typeface="Cambria" panose="02040503050406030204" pitchFamily="18" charset="0"/>
              </a:rPr>
              <a:t>If the file name is enclosed in quotes, the preprocessor starts searches in the same directory as the file being compiled for the file to be included (and may search other locations, too). </a:t>
            </a:r>
          </a:p>
        </p:txBody>
      </p:sp>
    </p:spTree>
    <p:extLst>
      <p:ext uri="{BB962C8B-B14F-4D97-AF65-F5344CB8AC3E}">
        <p14:creationId xmlns:p14="http://schemas.microsoft.com/office/powerpoint/2010/main" val="4240482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13.5  </a:t>
            </a:r>
            <a:r>
              <a:rPr lang="en-US" smtClean="0">
                <a:solidFill>
                  <a:srgbClr val="3380E6"/>
                </a:solidFill>
                <a:latin typeface="Arial"/>
              </a:rPr>
              <a:t>Conditional Compilation (Cont.)</a:t>
            </a:r>
          </a:p>
        </p:txBody>
      </p:sp>
      <p:sp>
        <p:nvSpPr>
          <p:cNvPr id="38915" name="Text Placeholder 2"/>
          <p:cNvSpPr>
            <a:spLocks noGrp="1"/>
          </p:cNvSpPr>
          <p:nvPr>
            <p:ph type="body" idx="1"/>
          </p:nvPr>
        </p:nvSpPr>
        <p:spPr/>
        <p:txBody>
          <a:bodyPr/>
          <a:lstStyle/>
          <a:p>
            <a:pPr eaLnBrk="1" hangingPunct="1"/>
            <a:r>
              <a:rPr lang="en-US" altLang="en-US" sz="2500" dirty="0" smtClean="0">
                <a:solidFill>
                  <a:srgbClr val="000000"/>
                </a:solidFill>
                <a:latin typeface="Cambria" panose="02040503050406030204" pitchFamily="18" charset="0"/>
              </a:rPr>
              <a:t>Conditional compilation is commonly used as a </a:t>
            </a:r>
            <a:r>
              <a:rPr lang="en-US" altLang="en-US" sz="2500" i="1" dirty="0" smtClean="0">
                <a:solidFill>
                  <a:srgbClr val="000000"/>
                </a:solidFill>
                <a:latin typeface="Cambria" panose="02040503050406030204" pitchFamily="18" charset="0"/>
              </a:rPr>
              <a:t>debugging</a:t>
            </a:r>
            <a:r>
              <a:rPr lang="en-US" altLang="en-US" sz="2500" dirty="0" smtClean="0">
                <a:solidFill>
                  <a:srgbClr val="000000"/>
                </a:solidFill>
                <a:latin typeface="Cambria" panose="02040503050406030204" pitchFamily="18" charset="0"/>
              </a:rPr>
              <a:t> aid. </a:t>
            </a:r>
          </a:p>
          <a:p>
            <a:pPr eaLnBrk="1" hangingPunct="1"/>
            <a:r>
              <a:rPr lang="en-US" altLang="en-US" sz="2500" dirty="0" smtClean="0">
                <a:solidFill>
                  <a:srgbClr val="000000"/>
                </a:solidFill>
                <a:latin typeface="Cambria" panose="02040503050406030204" pitchFamily="18" charset="0"/>
              </a:rPr>
              <a:t>Many C implementations include </a:t>
            </a:r>
            <a:r>
              <a:rPr lang="en-US" altLang="en-US" sz="2500" dirty="0" smtClean="0">
                <a:solidFill>
                  <a:srgbClr val="0000FF"/>
                </a:solidFill>
                <a:latin typeface="Cambria" panose="02040503050406030204" pitchFamily="18" charset="0"/>
              </a:rPr>
              <a:t>debuggers</a:t>
            </a:r>
            <a:r>
              <a:rPr lang="en-US" altLang="en-US" sz="2500" dirty="0" smtClean="0">
                <a:solidFill>
                  <a:srgbClr val="000000"/>
                </a:solidFill>
                <a:latin typeface="Cambria" panose="02040503050406030204" pitchFamily="18" charset="0"/>
              </a:rPr>
              <a:t>, which provide much more powerful features than conditional compilation. </a:t>
            </a:r>
          </a:p>
          <a:p>
            <a:pPr eaLnBrk="1" hangingPunct="1"/>
            <a:r>
              <a:rPr lang="en-US" altLang="en-US" sz="2500" dirty="0" smtClean="0">
                <a:solidFill>
                  <a:srgbClr val="000000"/>
                </a:solidFill>
                <a:latin typeface="Cambria" panose="02040503050406030204" pitchFamily="18" charset="0"/>
              </a:rPr>
              <a:t>If a debugger is not available, </a:t>
            </a:r>
            <a:r>
              <a:rPr lang="en-US" altLang="en-US" sz="2500" dirty="0" err="1" smtClean="0">
                <a:solidFill>
                  <a:srgbClr val="000000"/>
                </a:solidFill>
                <a:latin typeface="Consolas" panose="020B0609020204030204" pitchFamily="49" charset="0"/>
              </a:rPr>
              <a:t>printf</a:t>
            </a:r>
            <a:r>
              <a:rPr lang="en-US" altLang="en-US" sz="2500" dirty="0" smtClean="0">
                <a:solidFill>
                  <a:srgbClr val="000000"/>
                </a:solidFill>
                <a:latin typeface="Cambria" panose="02040503050406030204" pitchFamily="18" charset="0"/>
              </a:rPr>
              <a:t> statements are often used to print variable values and to confirm the flow of control. </a:t>
            </a:r>
          </a:p>
          <a:p>
            <a:pPr eaLnBrk="1" hangingPunct="1"/>
            <a:r>
              <a:rPr lang="en-US" altLang="en-US" sz="2500" dirty="0" smtClean="0">
                <a:solidFill>
                  <a:srgbClr val="000000"/>
                </a:solidFill>
                <a:latin typeface="Cambria" panose="02040503050406030204" pitchFamily="18" charset="0"/>
              </a:rPr>
              <a:t>These </a:t>
            </a:r>
            <a:r>
              <a:rPr lang="en-US" altLang="en-US" sz="2500" dirty="0" err="1" smtClean="0">
                <a:solidFill>
                  <a:srgbClr val="000000"/>
                </a:solidFill>
                <a:latin typeface="Consolas" panose="020B0609020204030204" pitchFamily="49" charset="0"/>
              </a:rPr>
              <a:t>printf</a:t>
            </a:r>
            <a:r>
              <a:rPr lang="en-US" altLang="en-US" sz="2500" dirty="0" smtClean="0">
                <a:solidFill>
                  <a:srgbClr val="000000"/>
                </a:solidFill>
                <a:latin typeface="Cambria" panose="02040503050406030204" pitchFamily="18" charset="0"/>
              </a:rPr>
              <a:t> statements can be enclosed in conditional preprocessor directives so the statements are compiled only while the debugging process is not completed. </a:t>
            </a:r>
          </a:p>
        </p:txBody>
      </p:sp>
    </p:spTree>
    <p:extLst>
      <p:ext uri="{BB962C8B-B14F-4D97-AF65-F5344CB8AC3E}">
        <p14:creationId xmlns:p14="http://schemas.microsoft.com/office/powerpoint/2010/main" val="3045021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13.5  </a:t>
            </a:r>
            <a:r>
              <a:rPr lang="en-US" smtClean="0">
                <a:solidFill>
                  <a:srgbClr val="3380E6"/>
                </a:solidFill>
                <a:latin typeface="Arial"/>
              </a:rPr>
              <a:t>Conditional Compilation (Cont.)</a:t>
            </a:r>
          </a:p>
        </p:txBody>
      </p:sp>
      <p:sp>
        <p:nvSpPr>
          <p:cNvPr id="39939"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For example, </a:t>
            </a:r>
          </a:p>
          <a:p>
            <a:pPr lvl="2" eaLnBrk="1" hangingPunct="1"/>
            <a:r>
              <a:rPr lang="en-US" altLang="en-US" b="1" dirty="0" smtClean="0">
                <a:solidFill>
                  <a:srgbClr val="0000FF"/>
                </a:solidFill>
                <a:latin typeface="Consolas" panose="020B0609020204030204" pitchFamily="49" charset="0"/>
              </a:rPr>
              <a:t>#</a:t>
            </a:r>
            <a:r>
              <a:rPr lang="en-US" altLang="en-US" b="1" dirty="0" err="1" smtClean="0">
                <a:solidFill>
                  <a:srgbClr val="0000FF"/>
                </a:solidFill>
                <a:latin typeface="Consolas" panose="020B0609020204030204" pitchFamily="49" charset="0"/>
              </a:rPr>
              <a:t>ifdef</a:t>
            </a:r>
            <a:r>
              <a:rPr lang="en-US" altLang="en-US" b="1" dirty="0" smtClean="0">
                <a:solidFill>
                  <a:srgbClr val="000000"/>
                </a:solidFill>
                <a:latin typeface="Consolas" panose="020B0609020204030204" pitchFamily="49" charset="0"/>
              </a:rPr>
              <a:t> </a:t>
            </a:r>
            <a:r>
              <a:rPr lang="en-US" altLang="en-US" b="1" dirty="0" smtClean="0">
                <a:solidFill>
                  <a:srgbClr val="128AFF"/>
                </a:solidFill>
                <a:latin typeface="Consolas" panose="020B0609020204030204" pitchFamily="49" charset="0"/>
              </a:rPr>
              <a:t>DEBUG</a:t>
            </a:r>
            <a:br>
              <a:rPr lang="en-US" altLang="en-US" b="1" dirty="0" smtClean="0">
                <a:solidFill>
                  <a:srgbClr val="128AFF"/>
                </a:solidFill>
                <a:latin typeface="Consolas" panose="020B0609020204030204" pitchFamily="49" charset="0"/>
              </a:rPr>
            </a:br>
            <a:r>
              <a:rPr lang="en-US" altLang="en-US" b="1" dirty="0" smtClean="0">
                <a:solidFill>
                  <a:srgbClr val="000000"/>
                </a:solidFill>
                <a:latin typeface="Consolas" panose="020B0609020204030204" pitchFamily="49" charset="0"/>
              </a:rPr>
              <a:t>   </a:t>
            </a:r>
            <a:r>
              <a:rPr lang="en-US" altLang="en-US" b="1" dirty="0" err="1" smtClean="0">
                <a:solidFill>
                  <a:srgbClr val="000000"/>
                </a:solidFill>
                <a:latin typeface="Consolas" panose="020B0609020204030204" pitchFamily="49" charset="0"/>
              </a:rPr>
              <a:t>printf</a:t>
            </a:r>
            <a:r>
              <a:rPr lang="en-US" altLang="en-US" b="1" dirty="0" smtClean="0">
                <a:solidFill>
                  <a:srgbClr val="000000"/>
                </a:solidFill>
                <a:latin typeface="Consolas" panose="020B0609020204030204" pitchFamily="49" charset="0"/>
              </a:rPr>
              <a:t>(</a:t>
            </a:r>
            <a:r>
              <a:rPr lang="en-US" altLang="en-US" b="1" dirty="0" smtClean="0">
                <a:solidFill>
                  <a:srgbClr val="128AFF"/>
                </a:solidFill>
                <a:latin typeface="Consolas" panose="020B0609020204030204" pitchFamily="49" charset="0"/>
              </a:rPr>
              <a:t>"Variable x = %d\n"</a:t>
            </a:r>
            <a:r>
              <a:rPr lang="en-US" altLang="en-US" b="1" dirty="0" smtClean="0">
                <a:solidFill>
                  <a:srgbClr val="000000"/>
                </a:solidFill>
                <a:latin typeface="Consolas" panose="020B0609020204030204" pitchFamily="49" charset="0"/>
              </a:rPr>
              <a:t>, x);</a:t>
            </a:r>
            <a:br>
              <a:rPr lang="en-US" altLang="en-US" b="1" dirty="0" smtClean="0">
                <a:solidFill>
                  <a:srgbClr val="000000"/>
                </a:solidFill>
                <a:latin typeface="Consolas" panose="020B0609020204030204" pitchFamily="49" charset="0"/>
              </a:rPr>
            </a:br>
            <a:r>
              <a:rPr lang="en-US" altLang="en-US" b="1" dirty="0" smtClean="0">
                <a:solidFill>
                  <a:srgbClr val="0000FF"/>
                </a:solidFill>
                <a:latin typeface="Consolas" panose="020B0609020204030204" pitchFamily="49" charset="0"/>
              </a:rPr>
              <a:t>#</a:t>
            </a:r>
            <a:r>
              <a:rPr lang="en-US" altLang="en-US" b="1" dirty="0" err="1" smtClean="0">
                <a:solidFill>
                  <a:srgbClr val="0000FF"/>
                </a:solidFill>
                <a:latin typeface="Consolas" panose="020B0609020204030204" pitchFamily="49" charset="0"/>
              </a:rPr>
              <a:t>endif</a:t>
            </a:r>
            <a:endParaRPr lang="en-US" altLang="en-US" b="1" dirty="0" smtClean="0">
              <a:solidFill>
                <a:srgbClr val="0000FF"/>
              </a:solidFill>
              <a:latin typeface="Consolas" panose="020B0609020204030204" pitchFamily="49" charset="0"/>
            </a:endParaRP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causes a </a:t>
            </a:r>
            <a:r>
              <a:rPr lang="en-US" altLang="en-US" dirty="0" err="1" smtClean="0">
                <a:solidFill>
                  <a:srgbClr val="000000"/>
                </a:solidFill>
                <a:latin typeface="Consolas" panose="020B0609020204030204" pitchFamily="49" charset="0"/>
              </a:rPr>
              <a:t>printf</a:t>
            </a:r>
            <a:r>
              <a:rPr lang="en-US" altLang="en-US" dirty="0" smtClean="0">
                <a:solidFill>
                  <a:srgbClr val="000000"/>
                </a:solidFill>
                <a:latin typeface="Cambria" panose="02040503050406030204" pitchFamily="18" charset="0"/>
              </a:rPr>
              <a:t> statement to be compiled in the program if the symbolic constant </a:t>
            </a:r>
            <a:r>
              <a:rPr lang="en-US" altLang="en-US" dirty="0" smtClean="0">
                <a:solidFill>
                  <a:srgbClr val="000000"/>
                </a:solidFill>
                <a:latin typeface="Consolas" panose="020B0609020204030204" pitchFamily="49" charset="0"/>
              </a:rPr>
              <a:t>DEBUG</a:t>
            </a:r>
            <a:r>
              <a:rPr lang="en-US" altLang="en-US" dirty="0" smtClean="0">
                <a:solidFill>
                  <a:srgbClr val="000000"/>
                </a:solidFill>
                <a:latin typeface="Cambria" panose="02040503050406030204" pitchFamily="18" charset="0"/>
              </a:rPr>
              <a:t> has been defined (</a:t>
            </a:r>
            <a:r>
              <a:rPr lang="en-US" altLang="en-US" dirty="0" smtClean="0">
                <a:solidFill>
                  <a:srgbClr val="000000"/>
                </a:solidFill>
                <a:latin typeface="Consolas" panose="020B0609020204030204" pitchFamily="49" charset="0"/>
              </a:rPr>
              <a:t>#define</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DEBUG</a:t>
            </a:r>
            <a:r>
              <a:rPr lang="en-US" altLang="en-US" dirty="0" smtClean="0">
                <a:solidFill>
                  <a:srgbClr val="000000"/>
                </a:solidFill>
                <a:latin typeface="Cambria" panose="02040503050406030204" pitchFamily="18" charset="0"/>
              </a:rPr>
              <a:t>) before directive </a:t>
            </a:r>
            <a:r>
              <a:rPr lang="en-US" altLang="en-US" dirty="0" smtClean="0">
                <a:solidFill>
                  <a:srgbClr val="000000"/>
                </a:solidFill>
                <a:latin typeface="Consolas" panose="020B0609020204030204" pitchFamily="49" charset="0"/>
              </a:rPr>
              <a:t>#</a:t>
            </a:r>
            <a:r>
              <a:rPr lang="en-US" altLang="en-US" dirty="0" err="1" smtClean="0">
                <a:solidFill>
                  <a:srgbClr val="000000"/>
                </a:solidFill>
                <a:latin typeface="Consolas" panose="020B0609020204030204" pitchFamily="49" charset="0"/>
              </a:rPr>
              <a:t>ifdef</a:t>
            </a:r>
            <a:r>
              <a:rPr lang="en-US" altLang="en-US" dirty="0" smtClean="0">
                <a:solidFill>
                  <a:srgbClr val="000000"/>
                </a:solidFill>
                <a:latin typeface="Cambria" panose="02040503050406030204" pitchFamily="18" charset="0"/>
              </a:rPr>
              <a:t> </a:t>
            </a:r>
            <a:r>
              <a:rPr lang="en-US" altLang="en-US" dirty="0" smtClean="0">
                <a:solidFill>
                  <a:srgbClr val="000000"/>
                </a:solidFill>
                <a:latin typeface="Consolas" panose="020B0609020204030204" pitchFamily="49" charset="0"/>
              </a:rPr>
              <a:t>DEBUG</a:t>
            </a:r>
            <a:r>
              <a:rPr lang="en-US" altLang="en-US" dirty="0" smtClean="0">
                <a:solidFill>
                  <a:srgbClr val="000000"/>
                </a:solidFill>
                <a:latin typeface="Cambria" panose="02040503050406030204" pitchFamily="18" charset="0"/>
              </a:rPr>
              <a:t>. </a:t>
            </a:r>
          </a:p>
        </p:txBody>
      </p:sp>
    </p:spTree>
    <p:extLst>
      <p:ext uri="{BB962C8B-B14F-4D97-AF65-F5344CB8AC3E}">
        <p14:creationId xmlns:p14="http://schemas.microsoft.com/office/powerpoint/2010/main" val="630956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13.5  </a:t>
            </a:r>
            <a:r>
              <a:rPr lang="en-US" smtClean="0">
                <a:solidFill>
                  <a:srgbClr val="3380E6"/>
                </a:solidFill>
                <a:latin typeface="Arial"/>
              </a:rPr>
              <a:t>Conditional Compilation (Cont.)</a:t>
            </a:r>
          </a:p>
        </p:txBody>
      </p:sp>
      <p:sp>
        <p:nvSpPr>
          <p:cNvPr id="40963" name="Text Placeholder 2"/>
          <p:cNvSpPr>
            <a:spLocks noGrp="1"/>
          </p:cNvSpPr>
          <p:nvPr>
            <p:ph type="body" idx="1"/>
          </p:nvPr>
        </p:nvSpPr>
        <p:spPr/>
        <p:txBody>
          <a:bodyPr>
            <a:normAutofit fontScale="85000" lnSpcReduction="20000"/>
          </a:bodyPr>
          <a:lstStyle/>
          <a:p>
            <a:pPr eaLnBrk="1" hangingPunct="1"/>
            <a:r>
              <a:rPr lang="en-US" altLang="en-US" dirty="0" smtClean="0">
                <a:solidFill>
                  <a:srgbClr val="000000"/>
                </a:solidFill>
                <a:latin typeface="Cambria" panose="02040503050406030204" pitchFamily="18" charset="0"/>
              </a:rPr>
              <a:t>When debugging is completed, the </a:t>
            </a:r>
            <a:r>
              <a:rPr lang="en-US" altLang="en-US" dirty="0" smtClean="0">
                <a:solidFill>
                  <a:srgbClr val="000000"/>
                </a:solidFill>
                <a:latin typeface="Consolas" panose="020B0609020204030204" pitchFamily="49" charset="0"/>
              </a:rPr>
              <a:t>#define</a:t>
            </a:r>
            <a:r>
              <a:rPr lang="en-US" altLang="en-US" dirty="0" smtClean="0">
                <a:solidFill>
                  <a:srgbClr val="000000"/>
                </a:solidFill>
                <a:latin typeface="Cambria" panose="02040503050406030204" pitchFamily="18" charset="0"/>
              </a:rPr>
              <a:t> directive is removed from the source file (or commented out) and the </a:t>
            </a:r>
            <a:r>
              <a:rPr lang="en-US" altLang="en-US" dirty="0" err="1" smtClean="0">
                <a:solidFill>
                  <a:srgbClr val="000000"/>
                </a:solidFill>
                <a:latin typeface="Consolas" panose="020B0609020204030204" pitchFamily="49" charset="0"/>
              </a:rPr>
              <a:t>printf</a:t>
            </a:r>
            <a:r>
              <a:rPr lang="en-US" altLang="en-US" dirty="0" smtClean="0">
                <a:solidFill>
                  <a:srgbClr val="000000"/>
                </a:solidFill>
                <a:latin typeface="Cambria" panose="02040503050406030204" pitchFamily="18" charset="0"/>
              </a:rPr>
              <a:t> statements inserted for debugging purposes are ignored during compilation. </a:t>
            </a:r>
          </a:p>
          <a:p>
            <a:pPr eaLnBrk="1" hangingPunct="1"/>
            <a:r>
              <a:rPr lang="en-US" altLang="en-US" dirty="0" smtClean="0">
                <a:solidFill>
                  <a:srgbClr val="000000"/>
                </a:solidFill>
                <a:latin typeface="Cambria" panose="02040503050406030204" pitchFamily="18" charset="0"/>
              </a:rPr>
              <a:t>In larger programs, it may be desirable to define several different symbolic constants that control the conditional compilation in separate sections of the source file.</a:t>
            </a:r>
          </a:p>
          <a:p>
            <a:pPr eaLnBrk="1" hangingPunct="1"/>
            <a:r>
              <a:rPr lang="en-US" altLang="en-US" dirty="0" smtClean="0">
                <a:solidFill>
                  <a:srgbClr val="000000"/>
                </a:solidFill>
                <a:latin typeface="Cambria" panose="02040503050406030204" pitchFamily="18" charset="0"/>
              </a:rPr>
              <a:t>Many compilers allow you to define and </a:t>
            </a:r>
            <a:r>
              <a:rPr lang="en-US" altLang="en-US" dirty="0" err="1" smtClean="0">
                <a:solidFill>
                  <a:srgbClr val="000000"/>
                </a:solidFill>
                <a:latin typeface="Cambria" panose="02040503050406030204" pitchFamily="18" charset="0"/>
              </a:rPr>
              <a:t>undefine</a:t>
            </a:r>
            <a:r>
              <a:rPr lang="en-US" altLang="en-US" dirty="0" smtClean="0">
                <a:solidFill>
                  <a:srgbClr val="000000"/>
                </a:solidFill>
                <a:latin typeface="Cambria" panose="02040503050406030204" pitchFamily="18" charset="0"/>
              </a:rPr>
              <a:t> symbolic constants with a compiler flag so that you do not need to change the code. </a:t>
            </a:r>
          </a:p>
        </p:txBody>
      </p:sp>
    </p:spTree>
    <p:extLst>
      <p:ext uri="{BB962C8B-B14F-4D97-AF65-F5344CB8AC3E}">
        <p14:creationId xmlns:p14="http://schemas.microsoft.com/office/powerpoint/2010/main" val="2130550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1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1051879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13.6  </a:t>
            </a:r>
            <a:r>
              <a:rPr lang="en-US" dirty="0" smtClean="0">
                <a:solidFill>
                  <a:srgbClr val="3380E6"/>
                </a:solidFill>
                <a:latin typeface="Consolas" panose="020B0609020204030204" pitchFamily="49" charset="0"/>
              </a:rPr>
              <a:t>#error</a:t>
            </a:r>
            <a:r>
              <a:rPr lang="en-US" dirty="0" smtClean="0">
                <a:solidFill>
                  <a:srgbClr val="3380E6"/>
                </a:solidFill>
                <a:latin typeface="Arial"/>
              </a:rPr>
              <a:t> and </a:t>
            </a:r>
            <a:r>
              <a:rPr lang="en-US" dirty="0" smtClean="0">
                <a:solidFill>
                  <a:srgbClr val="3380E6"/>
                </a:solidFill>
                <a:latin typeface="Consolas" panose="020B0609020204030204" pitchFamily="49" charset="0"/>
              </a:rPr>
              <a:t>#pragma</a:t>
            </a:r>
            <a:r>
              <a:rPr lang="en-US" dirty="0" smtClean="0">
                <a:solidFill>
                  <a:srgbClr val="3380E6"/>
                </a:solidFill>
                <a:latin typeface="Arial"/>
              </a:rPr>
              <a:t> Preprocessor Directives</a:t>
            </a:r>
          </a:p>
        </p:txBody>
      </p:sp>
      <p:sp>
        <p:nvSpPr>
          <p:cNvPr id="43011" name="Text Placeholder 2"/>
          <p:cNvSpPr>
            <a:spLocks noGrp="1"/>
          </p:cNvSpPr>
          <p:nvPr>
            <p:ph type="body" idx="1"/>
          </p:nvPr>
        </p:nvSpPr>
        <p:spPr/>
        <p:txBody>
          <a:bodyPr>
            <a:normAutofit lnSpcReduction="10000"/>
          </a:bodyPr>
          <a:lstStyle/>
          <a:p>
            <a:pPr eaLnBrk="1" hangingPunct="1">
              <a:lnSpc>
                <a:spcPct val="90000"/>
              </a:lnSpc>
            </a:pPr>
            <a:r>
              <a:rPr lang="en-US" altLang="en-US" sz="2500" dirty="0" smtClean="0">
                <a:solidFill>
                  <a:srgbClr val="000000"/>
                </a:solidFill>
                <a:latin typeface="Cambria" panose="02040503050406030204" pitchFamily="18" charset="0"/>
              </a:rPr>
              <a:t>The </a:t>
            </a:r>
            <a:r>
              <a:rPr lang="en-US" altLang="en-US" sz="2500" dirty="0" smtClean="0">
                <a:solidFill>
                  <a:srgbClr val="0000FF"/>
                </a:solidFill>
                <a:latin typeface="Consolas" panose="020B0609020204030204" pitchFamily="49" charset="0"/>
              </a:rPr>
              <a:t>#error</a:t>
            </a:r>
            <a:r>
              <a:rPr lang="en-US" altLang="en-US" sz="2500" dirty="0" smtClean="0">
                <a:solidFill>
                  <a:srgbClr val="000000"/>
                </a:solidFill>
                <a:latin typeface="Cambria" panose="02040503050406030204" pitchFamily="18" charset="0"/>
              </a:rPr>
              <a:t> </a:t>
            </a:r>
            <a:r>
              <a:rPr lang="en-US" altLang="en-US" sz="2500" dirty="0" smtClean="0">
                <a:solidFill>
                  <a:srgbClr val="0000FF"/>
                </a:solidFill>
                <a:latin typeface="Cambria" panose="02040503050406030204" pitchFamily="18" charset="0"/>
              </a:rPr>
              <a:t>directive</a:t>
            </a:r>
            <a:r>
              <a:rPr lang="en-US" altLang="en-US" sz="2500" dirty="0" smtClean="0">
                <a:solidFill>
                  <a:srgbClr val="000000"/>
                </a:solidFill>
                <a:latin typeface="Cambria" panose="02040503050406030204" pitchFamily="18" charset="0"/>
              </a:rPr>
              <a:t>  </a:t>
            </a:r>
          </a:p>
          <a:p>
            <a:pPr lvl="2" eaLnBrk="1" hangingPunct="1">
              <a:lnSpc>
                <a:spcPct val="90000"/>
              </a:lnSpc>
            </a:pPr>
            <a:r>
              <a:rPr lang="en-US" altLang="en-US" sz="1900" b="1" dirty="0" smtClean="0">
                <a:solidFill>
                  <a:srgbClr val="0000FF"/>
                </a:solidFill>
                <a:latin typeface="Consolas" panose="020B0609020204030204" pitchFamily="49" charset="0"/>
              </a:rPr>
              <a:t>#error</a:t>
            </a:r>
            <a:r>
              <a:rPr lang="en-US" altLang="en-US" sz="1900" b="1" dirty="0" smtClean="0">
                <a:solidFill>
                  <a:srgbClr val="000000"/>
                </a:solidFill>
                <a:latin typeface="Consolas" panose="020B0609020204030204" pitchFamily="49" charset="0"/>
              </a:rPr>
              <a:t> </a:t>
            </a:r>
            <a:r>
              <a:rPr lang="en-US" altLang="en-US" sz="1900" b="1" i="1" dirty="0" smtClean="0">
                <a:solidFill>
                  <a:srgbClr val="000000"/>
                </a:solidFill>
                <a:latin typeface="Cambria" panose="02040503050406030204" pitchFamily="18" charset="0"/>
              </a:rPr>
              <a:t>tokens</a:t>
            </a:r>
          </a:p>
          <a:p>
            <a:pPr eaLnBrk="1" hangingPunct="1">
              <a:lnSpc>
                <a:spcPct val="90000"/>
              </a:lnSpc>
              <a:buFont typeface="Wingdings 3" panose="05040102010807070707" pitchFamily="18" charset="2"/>
              <a:buNone/>
            </a:pPr>
            <a:r>
              <a:rPr lang="en-US" altLang="en-US" sz="2500" dirty="0" smtClean="0">
                <a:solidFill>
                  <a:srgbClr val="000000"/>
                </a:solidFill>
                <a:latin typeface="Cambria" panose="02040503050406030204" pitchFamily="18" charset="0"/>
              </a:rPr>
              <a:t>	prints an implementation-dependent message including the </a:t>
            </a:r>
            <a:r>
              <a:rPr lang="en-US" altLang="en-US" sz="2500" i="1" dirty="0" smtClean="0">
                <a:solidFill>
                  <a:srgbClr val="000000"/>
                </a:solidFill>
                <a:latin typeface="Cambria" panose="02040503050406030204" pitchFamily="18" charset="0"/>
              </a:rPr>
              <a:t>tokens specified in the directive. </a:t>
            </a:r>
          </a:p>
          <a:p>
            <a:pPr eaLnBrk="1" hangingPunct="1">
              <a:lnSpc>
                <a:spcPct val="90000"/>
              </a:lnSpc>
            </a:pPr>
            <a:r>
              <a:rPr lang="en-US" altLang="en-US" sz="2500" dirty="0" smtClean="0">
                <a:solidFill>
                  <a:srgbClr val="000000"/>
                </a:solidFill>
                <a:latin typeface="Cambria" panose="02040503050406030204" pitchFamily="18" charset="0"/>
              </a:rPr>
              <a:t>The tokens are sequences of characters separated by spaces. </a:t>
            </a:r>
          </a:p>
          <a:p>
            <a:pPr eaLnBrk="1" hangingPunct="1">
              <a:lnSpc>
                <a:spcPct val="90000"/>
              </a:lnSpc>
            </a:pPr>
            <a:r>
              <a:rPr lang="en-US" altLang="en-US" sz="2500" dirty="0" smtClean="0">
                <a:solidFill>
                  <a:srgbClr val="000000"/>
                </a:solidFill>
                <a:latin typeface="Cambria" panose="02040503050406030204" pitchFamily="18" charset="0"/>
              </a:rPr>
              <a:t>For example, </a:t>
            </a:r>
          </a:p>
          <a:p>
            <a:pPr lvl="2" eaLnBrk="1" hangingPunct="1">
              <a:lnSpc>
                <a:spcPct val="90000"/>
              </a:lnSpc>
            </a:pPr>
            <a:r>
              <a:rPr lang="en-US" altLang="en-US" sz="1900" b="1" dirty="0" smtClean="0">
                <a:solidFill>
                  <a:srgbClr val="0000FF"/>
                </a:solidFill>
                <a:latin typeface="Consolas" panose="020B0609020204030204" pitchFamily="49" charset="0"/>
              </a:rPr>
              <a:t>#error</a:t>
            </a:r>
            <a:r>
              <a:rPr lang="en-US" altLang="en-US" sz="1900" b="1" dirty="0" smtClean="0">
                <a:solidFill>
                  <a:srgbClr val="000000"/>
                </a:solidFill>
                <a:latin typeface="Consolas" panose="020B0609020204030204" pitchFamily="49" charset="0"/>
              </a:rPr>
              <a:t> 1 - Out of range error</a:t>
            </a:r>
          </a:p>
          <a:p>
            <a:pPr eaLnBrk="1" hangingPunct="1">
              <a:lnSpc>
                <a:spcPct val="90000"/>
              </a:lnSpc>
              <a:buFont typeface="Wingdings 3" panose="05040102010807070707" pitchFamily="18" charset="2"/>
              <a:buNone/>
            </a:pPr>
            <a:r>
              <a:rPr lang="en-US" altLang="en-US" sz="2500" dirty="0" smtClean="0">
                <a:solidFill>
                  <a:srgbClr val="000000"/>
                </a:solidFill>
                <a:latin typeface="Cambria" panose="02040503050406030204" pitchFamily="18" charset="0"/>
              </a:rPr>
              <a:t>	contains 6 tokens. </a:t>
            </a:r>
          </a:p>
          <a:p>
            <a:pPr eaLnBrk="1" hangingPunct="1">
              <a:lnSpc>
                <a:spcPct val="90000"/>
              </a:lnSpc>
            </a:pPr>
            <a:r>
              <a:rPr lang="en-US" altLang="en-US" sz="2500" dirty="0" smtClean="0">
                <a:solidFill>
                  <a:srgbClr val="000000"/>
                </a:solidFill>
                <a:latin typeface="Cambria" panose="02040503050406030204" pitchFamily="18" charset="0"/>
              </a:rPr>
              <a:t>When a </a:t>
            </a:r>
            <a:r>
              <a:rPr lang="en-US" altLang="en-US" sz="2500" dirty="0" smtClean="0">
                <a:solidFill>
                  <a:srgbClr val="000000"/>
                </a:solidFill>
                <a:latin typeface="Consolas" panose="020B0609020204030204" pitchFamily="49" charset="0"/>
              </a:rPr>
              <a:t>#error</a:t>
            </a:r>
            <a:r>
              <a:rPr lang="en-US" altLang="en-US" sz="2500" dirty="0" smtClean="0">
                <a:solidFill>
                  <a:srgbClr val="000000"/>
                </a:solidFill>
                <a:latin typeface="Cambria" panose="02040503050406030204" pitchFamily="18" charset="0"/>
              </a:rPr>
              <a:t> directive is processed on some systems, the tokens in the directive are displayed as an error message, preprocessing stops and the program does not compile. </a:t>
            </a:r>
          </a:p>
        </p:txBody>
      </p:sp>
    </p:spTree>
    <p:extLst>
      <p:ext uri="{BB962C8B-B14F-4D97-AF65-F5344CB8AC3E}">
        <p14:creationId xmlns:p14="http://schemas.microsoft.com/office/powerpoint/2010/main" val="379212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13.8  </a:t>
            </a:r>
            <a:r>
              <a:rPr lang="en-US" dirty="0" smtClean="0">
                <a:solidFill>
                  <a:srgbClr val="3380E6"/>
                </a:solidFill>
                <a:latin typeface="Arial"/>
              </a:rPr>
              <a:t>Line Numbers</a:t>
            </a:r>
          </a:p>
        </p:txBody>
      </p:sp>
      <p:sp>
        <p:nvSpPr>
          <p:cNvPr id="48131"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onsolas" panose="020B0609020204030204" pitchFamily="49" charset="0"/>
              </a:rPr>
              <a:t>#line</a:t>
            </a:r>
            <a:r>
              <a:rPr lang="en-US" altLang="en-US" dirty="0" smtClean="0">
                <a:solidFill>
                  <a:srgbClr val="0000FF"/>
                </a:solidFill>
                <a:latin typeface="Cambria" panose="02040503050406030204" pitchFamily="18" charset="0"/>
              </a:rPr>
              <a:t> preprocessor directive</a:t>
            </a:r>
            <a:r>
              <a:rPr lang="en-US" altLang="en-US" dirty="0" smtClean="0">
                <a:solidFill>
                  <a:srgbClr val="000000"/>
                </a:solidFill>
                <a:latin typeface="Cambria" panose="02040503050406030204" pitchFamily="18" charset="0"/>
              </a:rPr>
              <a:t> causes the subsequent source code lines to be renumbered starting with the specified constant integer value. </a:t>
            </a:r>
          </a:p>
          <a:p>
            <a:pPr eaLnBrk="1" hangingPunct="1"/>
            <a:r>
              <a:rPr lang="en-US" altLang="en-US" dirty="0" smtClean="0">
                <a:solidFill>
                  <a:srgbClr val="000000"/>
                </a:solidFill>
                <a:latin typeface="Cambria" panose="02040503050406030204" pitchFamily="18" charset="0"/>
              </a:rPr>
              <a:t>The directive </a:t>
            </a:r>
          </a:p>
          <a:p>
            <a:pPr lvl="2" eaLnBrk="1" hangingPunct="1"/>
            <a:r>
              <a:rPr lang="en-US" altLang="en-US" b="1" dirty="0" smtClean="0">
                <a:solidFill>
                  <a:srgbClr val="0000FF"/>
                </a:solidFill>
                <a:latin typeface="Consolas" panose="020B0609020204030204" pitchFamily="49" charset="0"/>
              </a:rPr>
              <a:t>#line</a:t>
            </a:r>
            <a:r>
              <a:rPr lang="en-US" altLang="en-US" b="1" dirty="0" smtClean="0">
                <a:solidFill>
                  <a:srgbClr val="000000"/>
                </a:solidFill>
                <a:latin typeface="Consolas" panose="020B0609020204030204" pitchFamily="49" charset="0"/>
              </a:rPr>
              <a:t> </a:t>
            </a:r>
            <a:r>
              <a:rPr lang="en-US" altLang="en-US" b="1" dirty="0" smtClean="0">
                <a:solidFill>
                  <a:srgbClr val="128AFF"/>
                </a:solidFill>
                <a:latin typeface="Consolas" panose="020B0609020204030204" pitchFamily="49" charset="0"/>
              </a:rPr>
              <a:t>100</a:t>
            </a:r>
            <a:r>
              <a:rPr lang="en-US" altLang="en-US" b="1" dirty="0" smtClean="0">
                <a:solidFill>
                  <a:srgbClr val="000000"/>
                </a:solidFill>
                <a:latin typeface="Consolas" panose="020B0609020204030204" pitchFamily="49" charset="0"/>
              </a:rPr>
              <a:t> </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starts line numbering from </a:t>
            </a:r>
            <a:r>
              <a:rPr lang="en-US" altLang="en-US" dirty="0" smtClean="0">
                <a:solidFill>
                  <a:srgbClr val="000000"/>
                </a:solidFill>
                <a:latin typeface="Consolas" panose="020B0609020204030204" pitchFamily="49" charset="0"/>
              </a:rPr>
              <a:t>100</a:t>
            </a:r>
            <a:r>
              <a:rPr lang="en-US" altLang="en-US" dirty="0" smtClean="0">
                <a:solidFill>
                  <a:srgbClr val="000000"/>
                </a:solidFill>
                <a:latin typeface="Cambria" panose="02040503050406030204" pitchFamily="18" charset="0"/>
              </a:rPr>
              <a:t> beginning with the next source code line. </a:t>
            </a:r>
          </a:p>
          <a:p>
            <a:pPr eaLnBrk="1" hangingPunct="1"/>
            <a:r>
              <a:rPr lang="en-US" altLang="en-US" dirty="0" smtClean="0">
                <a:solidFill>
                  <a:srgbClr val="000000"/>
                </a:solidFill>
                <a:latin typeface="Cambria" panose="02040503050406030204" pitchFamily="18" charset="0"/>
              </a:rPr>
              <a:t>A filename can be included in the </a:t>
            </a:r>
            <a:r>
              <a:rPr lang="en-US" altLang="en-US" dirty="0" smtClean="0">
                <a:solidFill>
                  <a:srgbClr val="000000"/>
                </a:solidFill>
                <a:latin typeface="Consolas" panose="020B0609020204030204" pitchFamily="49" charset="0"/>
              </a:rPr>
              <a:t>#line</a:t>
            </a:r>
            <a:r>
              <a:rPr lang="en-US" altLang="en-US" dirty="0" smtClean="0">
                <a:solidFill>
                  <a:srgbClr val="000000"/>
                </a:solidFill>
                <a:latin typeface="Cambria" panose="02040503050406030204" pitchFamily="18" charset="0"/>
              </a:rPr>
              <a:t> directive. </a:t>
            </a:r>
          </a:p>
        </p:txBody>
      </p:sp>
    </p:spTree>
    <p:extLst>
      <p:ext uri="{BB962C8B-B14F-4D97-AF65-F5344CB8AC3E}">
        <p14:creationId xmlns:p14="http://schemas.microsoft.com/office/powerpoint/2010/main" val="3646859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smtClean="0">
                <a:solidFill>
                  <a:srgbClr val="24B5A1"/>
                </a:solidFill>
                <a:latin typeface="Arial"/>
              </a:rPr>
              <a:t>13.8  </a:t>
            </a:r>
            <a:r>
              <a:rPr lang="en-US" dirty="0" smtClean="0">
                <a:solidFill>
                  <a:srgbClr val="3380E6"/>
                </a:solidFill>
                <a:latin typeface="Arial"/>
              </a:rPr>
              <a:t>Line Numbers (Cont.)</a:t>
            </a:r>
          </a:p>
        </p:txBody>
      </p:sp>
      <p:sp>
        <p:nvSpPr>
          <p:cNvPr id="49155"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latin typeface="Cambria" panose="02040503050406030204" pitchFamily="18" charset="0"/>
              </a:rPr>
              <a:t>The directive</a:t>
            </a:r>
          </a:p>
          <a:p>
            <a:pPr lvl="2" eaLnBrk="1" hangingPunct="1"/>
            <a:r>
              <a:rPr lang="en-US" altLang="en-US" b="1" dirty="0" smtClean="0">
                <a:solidFill>
                  <a:srgbClr val="0000FF"/>
                </a:solidFill>
                <a:latin typeface="Consolas" panose="020B0609020204030204" pitchFamily="49" charset="0"/>
              </a:rPr>
              <a:t>#line</a:t>
            </a:r>
            <a:r>
              <a:rPr lang="en-US" altLang="en-US" b="1" dirty="0" smtClean="0">
                <a:solidFill>
                  <a:srgbClr val="000000"/>
                </a:solidFill>
                <a:latin typeface="Consolas" panose="020B0609020204030204" pitchFamily="49" charset="0"/>
              </a:rPr>
              <a:t> </a:t>
            </a:r>
            <a:r>
              <a:rPr lang="en-US" altLang="en-US" b="1" dirty="0" smtClean="0">
                <a:solidFill>
                  <a:srgbClr val="128AFF"/>
                </a:solidFill>
                <a:latin typeface="Consolas" panose="020B0609020204030204" pitchFamily="49" charset="0"/>
              </a:rPr>
              <a:t>100 "file1.c"</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indicates that lines are numbered from </a:t>
            </a:r>
            <a:r>
              <a:rPr lang="en-US" altLang="en-US" dirty="0" smtClean="0">
                <a:solidFill>
                  <a:srgbClr val="000000"/>
                </a:solidFill>
                <a:latin typeface="Consolas" panose="020B0609020204030204" pitchFamily="49" charset="0"/>
              </a:rPr>
              <a:t>100</a:t>
            </a:r>
            <a:r>
              <a:rPr lang="en-US" altLang="en-US" dirty="0" smtClean="0">
                <a:solidFill>
                  <a:srgbClr val="000000"/>
                </a:solidFill>
                <a:latin typeface="Cambria" panose="02040503050406030204" pitchFamily="18" charset="0"/>
              </a:rPr>
              <a:t> beginning with the next source code line and that the name of the file for the purpose of any compiler messages is </a:t>
            </a:r>
            <a:r>
              <a:rPr lang="en-US" altLang="en-US" dirty="0" smtClean="0">
                <a:solidFill>
                  <a:srgbClr val="000000"/>
                </a:solidFill>
                <a:latin typeface="Consolas" panose="020B0609020204030204" pitchFamily="49" charset="0"/>
              </a:rPr>
              <a:t>"file1.c"</a:t>
            </a:r>
            <a:r>
              <a:rPr lang="en-US" altLang="en-US"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The directive normally is used to help make the messages produced by syntax errors and compiler warnings more meaningful. </a:t>
            </a:r>
          </a:p>
          <a:p>
            <a:pPr eaLnBrk="1" hangingPunct="1"/>
            <a:r>
              <a:rPr lang="en-US" altLang="en-US" dirty="0" smtClean="0">
                <a:solidFill>
                  <a:srgbClr val="000000"/>
                </a:solidFill>
                <a:latin typeface="Cambria" panose="02040503050406030204" pitchFamily="18" charset="0"/>
              </a:rPr>
              <a:t>The line numbers do not appear in the source file.</a:t>
            </a:r>
          </a:p>
        </p:txBody>
      </p:sp>
    </p:spTree>
    <p:extLst>
      <p:ext uri="{BB962C8B-B14F-4D97-AF65-F5344CB8AC3E}">
        <p14:creationId xmlns:p14="http://schemas.microsoft.com/office/powerpoint/2010/main" val="26232165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13.9  </a:t>
            </a:r>
            <a:r>
              <a:rPr lang="en-US" smtClean="0">
                <a:solidFill>
                  <a:srgbClr val="3380E6"/>
                </a:solidFill>
                <a:latin typeface="Arial"/>
              </a:rPr>
              <a:t>Predefined Symbolic Constants</a:t>
            </a:r>
          </a:p>
        </p:txBody>
      </p:sp>
      <p:sp>
        <p:nvSpPr>
          <p:cNvPr id="50179"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latin typeface="Cambria" panose="02040503050406030204" pitchFamily="18" charset="0"/>
              </a:rPr>
              <a:t>Standard C provides </a:t>
            </a:r>
            <a:r>
              <a:rPr lang="en-US" altLang="en-US" dirty="0" smtClean="0">
                <a:solidFill>
                  <a:srgbClr val="0000FF"/>
                </a:solidFill>
                <a:latin typeface="Cambria" panose="02040503050406030204" pitchFamily="18" charset="0"/>
              </a:rPr>
              <a:t>predefined symbolic constants,</a:t>
            </a:r>
            <a:r>
              <a:rPr lang="en-US" altLang="en-US" dirty="0" smtClean="0">
                <a:solidFill>
                  <a:srgbClr val="000000"/>
                </a:solidFill>
                <a:latin typeface="Cambria" panose="02040503050406030204" pitchFamily="18" charset="0"/>
              </a:rPr>
              <a:t> several of which are shown in Fig. 13.1——the rest are in Section 6.10.8 of the C standard document. </a:t>
            </a:r>
          </a:p>
          <a:p>
            <a:pPr eaLnBrk="1" hangingPunct="1"/>
            <a:r>
              <a:rPr lang="en-US" altLang="en-US" dirty="0" smtClean="0">
                <a:solidFill>
                  <a:srgbClr val="000000"/>
                </a:solidFill>
                <a:latin typeface="Cambria" panose="02040503050406030204" pitchFamily="18" charset="0"/>
              </a:rPr>
              <a:t>The identifiers for each of the predefined symbolic constants begin and end with </a:t>
            </a:r>
            <a:r>
              <a:rPr lang="en-US" altLang="en-US" i="1" dirty="0" smtClean="0">
                <a:solidFill>
                  <a:srgbClr val="000000"/>
                </a:solidFill>
                <a:latin typeface="Cambria" panose="02040503050406030204" pitchFamily="18" charset="0"/>
              </a:rPr>
              <a:t>two </a:t>
            </a:r>
            <a:r>
              <a:rPr lang="en-US" altLang="en-US" dirty="0" smtClean="0">
                <a:solidFill>
                  <a:srgbClr val="000000"/>
                </a:solidFill>
                <a:latin typeface="Cambria" panose="02040503050406030204" pitchFamily="18" charset="0"/>
              </a:rPr>
              <a:t>underscores</a:t>
            </a:r>
            <a:r>
              <a:rPr lang="en-US" altLang="en-US" i="1"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These identifiers and the </a:t>
            </a:r>
            <a:r>
              <a:rPr lang="en-US" altLang="en-US" dirty="0" smtClean="0">
                <a:solidFill>
                  <a:srgbClr val="000000"/>
                </a:solidFill>
                <a:latin typeface="Consolas" panose="020B0609020204030204" pitchFamily="49" charset="0"/>
              </a:rPr>
              <a:t>defined</a:t>
            </a:r>
            <a:r>
              <a:rPr lang="en-US" altLang="en-US" dirty="0" smtClean="0">
                <a:solidFill>
                  <a:srgbClr val="000000"/>
                </a:solidFill>
                <a:latin typeface="Cambria" panose="02040503050406030204" pitchFamily="18" charset="0"/>
              </a:rPr>
              <a:t> identifier (used in Section 13.5) cannot be used in </a:t>
            </a:r>
            <a:r>
              <a:rPr lang="en-US" altLang="en-US" dirty="0" smtClean="0">
                <a:solidFill>
                  <a:srgbClr val="000000"/>
                </a:solidFill>
                <a:latin typeface="Consolas" panose="020B0609020204030204" pitchFamily="49" charset="0"/>
              </a:rPr>
              <a:t>#define</a:t>
            </a:r>
            <a:r>
              <a:rPr lang="en-US" altLang="en-US" dirty="0" smtClean="0">
                <a:solidFill>
                  <a:srgbClr val="000000"/>
                </a:solidFill>
                <a:latin typeface="Cambria" panose="02040503050406030204" pitchFamily="18" charset="0"/>
              </a:rPr>
              <a:t> or </a:t>
            </a:r>
            <a:r>
              <a:rPr lang="en-US" altLang="en-US" dirty="0" smtClean="0">
                <a:solidFill>
                  <a:srgbClr val="0000FF"/>
                </a:solidFill>
                <a:latin typeface="Consolas" panose="020B0609020204030204" pitchFamily="49" charset="0"/>
              </a:rPr>
              <a:t>#</a:t>
            </a:r>
            <a:r>
              <a:rPr lang="en-US" altLang="en-US" dirty="0" err="1" smtClean="0">
                <a:solidFill>
                  <a:srgbClr val="0000FF"/>
                </a:solidFill>
                <a:latin typeface="Consolas" panose="020B0609020204030204" pitchFamily="49" charset="0"/>
              </a:rPr>
              <a:t>undef</a:t>
            </a:r>
            <a:r>
              <a:rPr lang="en-US" altLang="en-US" dirty="0" smtClean="0">
                <a:solidFill>
                  <a:srgbClr val="000000"/>
                </a:solidFill>
                <a:latin typeface="Cambria" panose="02040503050406030204" pitchFamily="18" charset="0"/>
              </a:rPr>
              <a:t> directives. </a:t>
            </a:r>
          </a:p>
        </p:txBody>
      </p:sp>
    </p:spTree>
    <p:extLst>
      <p:ext uri="{BB962C8B-B14F-4D97-AF65-F5344CB8AC3E}">
        <p14:creationId xmlns:p14="http://schemas.microsoft.com/office/powerpoint/2010/main" val="403252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1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40653342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13.10  </a:t>
            </a:r>
            <a:r>
              <a:rPr lang="en-US" smtClean="0">
                <a:solidFill>
                  <a:srgbClr val="3380E6"/>
                </a:solidFill>
                <a:latin typeface="Arial"/>
              </a:rPr>
              <a:t>Assertions</a:t>
            </a:r>
          </a:p>
        </p:txBody>
      </p:sp>
      <p:sp>
        <p:nvSpPr>
          <p:cNvPr id="52227" name="Text Placeholder 2"/>
          <p:cNvSpPr>
            <a:spLocks noGrp="1"/>
          </p:cNvSpPr>
          <p:nvPr>
            <p:ph type="body" idx="1"/>
          </p:nvPr>
        </p:nvSpPr>
        <p:spPr/>
        <p:txBody>
          <a:bodyPr>
            <a:normAutofit lnSpcReduction="10000"/>
          </a:bodyPr>
          <a:lstStyle/>
          <a:p>
            <a:pPr eaLnBrk="1" hangingPunct="1"/>
            <a:r>
              <a:rPr lang="en-US" altLang="en-US" sz="2600" dirty="0" smtClean="0">
                <a:solidFill>
                  <a:srgbClr val="000000"/>
                </a:solidFill>
                <a:latin typeface="Cambria" panose="02040503050406030204" pitchFamily="18" charset="0"/>
              </a:rPr>
              <a:t>The </a:t>
            </a:r>
            <a:r>
              <a:rPr lang="en-US" altLang="en-US" sz="2600" dirty="0" smtClean="0">
                <a:solidFill>
                  <a:srgbClr val="0000FF"/>
                </a:solidFill>
                <a:latin typeface="Consolas" panose="020B0609020204030204" pitchFamily="49" charset="0"/>
              </a:rPr>
              <a:t>assert</a:t>
            </a:r>
            <a:r>
              <a:rPr lang="en-US" altLang="en-US" sz="2600" i="1" dirty="0" smtClean="0">
                <a:solidFill>
                  <a:srgbClr val="000000"/>
                </a:solidFill>
                <a:latin typeface="Cambria" panose="02040503050406030204" pitchFamily="18" charset="0"/>
              </a:rPr>
              <a:t> </a:t>
            </a:r>
            <a:r>
              <a:rPr lang="en-US" altLang="en-US" sz="2600" dirty="0" smtClean="0">
                <a:solidFill>
                  <a:srgbClr val="000000"/>
                </a:solidFill>
                <a:latin typeface="Cambria" panose="02040503050406030204" pitchFamily="18" charset="0"/>
              </a:rPr>
              <a:t>macro—defined in the </a:t>
            </a:r>
            <a:r>
              <a:rPr lang="en-US" altLang="en-US" sz="2600" dirty="0" smtClean="0">
                <a:solidFill>
                  <a:srgbClr val="0000FF"/>
                </a:solidFill>
                <a:latin typeface="Consolas" panose="020B0609020204030204" pitchFamily="49" charset="0"/>
              </a:rPr>
              <a:t>&lt;</a:t>
            </a:r>
            <a:r>
              <a:rPr lang="en-US" altLang="en-US" sz="2600" dirty="0" err="1" smtClean="0">
                <a:solidFill>
                  <a:srgbClr val="0000FF"/>
                </a:solidFill>
                <a:latin typeface="Consolas" panose="020B0609020204030204" pitchFamily="49" charset="0"/>
              </a:rPr>
              <a:t>assert.h</a:t>
            </a:r>
            <a:r>
              <a:rPr lang="en-US" altLang="en-US" sz="2600" dirty="0" smtClean="0">
                <a:solidFill>
                  <a:srgbClr val="0000FF"/>
                </a:solidFill>
                <a:latin typeface="Consolas" panose="020B0609020204030204" pitchFamily="49" charset="0"/>
              </a:rPr>
              <a:t>&gt;</a:t>
            </a:r>
            <a:r>
              <a:rPr lang="en-US" altLang="en-US" sz="2600" dirty="0" smtClean="0">
                <a:solidFill>
                  <a:srgbClr val="000000"/>
                </a:solidFill>
                <a:latin typeface="Cambria" panose="02040503050406030204" pitchFamily="18" charset="0"/>
              </a:rPr>
              <a:t> header—tests the value of an expression at execution time</a:t>
            </a:r>
            <a:r>
              <a:rPr lang="en-US" altLang="en-US" sz="2600" i="1" dirty="0" smtClean="0">
                <a:solidFill>
                  <a:srgbClr val="000000"/>
                </a:solidFill>
                <a:latin typeface="Cambria" panose="02040503050406030204" pitchFamily="18" charset="0"/>
              </a:rPr>
              <a:t>. </a:t>
            </a:r>
          </a:p>
          <a:p>
            <a:pPr eaLnBrk="1" hangingPunct="1"/>
            <a:r>
              <a:rPr lang="en-US" altLang="en-US" sz="2600" dirty="0" smtClean="0">
                <a:solidFill>
                  <a:srgbClr val="000000"/>
                </a:solidFill>
                <a:latin typeface="Cambria" panose="02040503050406030204" pitchFamily="18" charset="0"/>
              </a:rPr>
              <a:t>If the value of the expression is false (</a:t>
            </a:r>
            <a:r>
              <a:rPr lang="en-US" altLang="en-US" sz="2600" dirty="0" smtClean="0">
                <a:solidFill>
                  <a:srgbClr val="000000"/>
                </a:solidFill>
                <a:latin typeface="Consolas" panose="020B0609020204030204" pitchFamily="49" charset="0"/>
              </a:rPr>
              <a:t>0</a:t>
            </a:r>
            <a:r>
              <a:rPr lang="en-US" altLang="en-US" sz="2600" dirty="0" smtClean="0">
                <a:solidFill>
                  <a:srgbClr val="000000"/>
                </a:solidFill>
                <a:latin typeface="Cambria" panose="02040503050406030204" pitchFamily="18" charset="0"/>
              </a:rPr>
              <a:t>), </a:t>
            </a:r>
            <a:r>
              <a:rPr lang="en-US" altLang="en-US" sz="2600" dirty="0" smtClean="0">
                <a:solidFill>
                  <a:srgbClr val="000000"/>
                </a:solidFill>
                <a:latin typeface="Consolas" panose="020B0609020204030204" pitchFamily="49" charset="0"/>
              </a:rPr>
              <a:t>assert</a:t>
            </a:r>
            <a:r>
              <a:rPr lang="en-US" altLang="en-US" sz="2600" dirty="0" smtClean="0">
                <a:solidFill>
                  <a:srgbClr val="000000"/>
                </a:solidFill>
                <a:latin typeface="Cambria" panose="02040503050406030204" pitchFamily="18" charset="0"/>
              </a:rPr>
              <a:t> prints an error message and calls function </a:t>
            </a:r>
            <a:r>
              <a:rPr lang="en-US" altLang="en-US" sz="2600" dirty="0" smtClean="0">
                <a:solidFill>
                  <a:srgbClr val="0000FF"/>
                </a:solidFill>
                <a:latin typeface="Consolas" panose="020B0609020204030204" pitchFamily="49" charset="0"/>
              </a:rPr>
              <a:t>abort</a:t>
            </a:r>
            <a:r>
              <a:rPr lang="en-US" altLang="en-US" sz="2600" dirty="0" smtClean="0">
                <a:solidFill>
                  <a:srgbClr val="000000"/>
                </a:solidFill>
                <a:latin typeface="Cambria" panose="02040503050406030204" pitchFamily="18" charset="0"/>
              </a:rPr>
              <a:t> (of the general utilities library—</a:t>
            </a:r>
            <a:r>
              <a:rPr lang="en-US" altLang="en-US" sz="2600" dirty="0" smtClean="0">
                <a:solidFill>
                  <a:srgbClr val="000000"/>
                </a:solidFill>
                <a:latin typeface="Consolas" panose="020B0609020204030204" pitchFamily="49" charset="0"/>
              </a:rPr>
              <a:t>&lt;</a:t>
            </a:r>
            <a:r>
              <a:rPr lang="en-US" altLang="en-US" sz="2600" dirty="0" err="1" smtClean="0">
                <a:solidFill>
                  <a:srgbClr val="000000"/>
                </a:solidFill>
                <a:latin typeface="Consolas" panose="020B0609020204030204" pitchFamily="49" charset="0"/>
              </a:rPr>
              <a:t>stdlib.h</a:t>
            </a:r>
            <a:r>
              <a:rPr lang="en-US" altLang="en-US" sz="2600" dirty="0" smtClean="0">
                <a:solidFill>
                  <a:srgbClr val="000000"/>
                </a:solidFill>
                <a:latin typeface="Consolas" panose="020B0609020204030204" pitchFamily="49" charset="0"/>
              </a:rPr>
              <a:t>&gt;</a:t>
            </a:r>
            <a:r>
              <a:rPr lang="en-US" altLang="en-US" sz="2600" dirty="0" smtClean="0">
                <a:solidFill>
                  <a:srgbClr val="000000"/>
                </a:solidFill>
                <a:latin typeface="Cambria" panose="02040503050406030204" pitchFamily="18" charset="0"/>
              </a:rPr>
              <a:t>) to terminate program execution. </a:t>
            </a:r>
          </a:p>
          <a:p>
            <a:pPr eaLnBrk="1" hangingPunct="1"/>
            <a:r>
              <a:rPr lang="en-US" altLang="en-US" sz="2600" dirty="0" smtClean="0">
                <a:solidFill>
                  <a:srgbClr val="000000"/>
                </a:solidFill>
                <a:latin typeface="Cambria" panose="02040503050406030204" pitchFamily="18" charset="0"/>
              </a:rPr>
              <a:t>This is a useful </a:t>
            </a:r>
            <a:r>
              <a:rPr lang="en-US" altLang="en-US" sz="2600" i="1" dirty="0" smtClean="0">
                <a:solidFill>
                  <a:srgbClr val="000000"/>
                </a:solidFill>
                <a:latin typeface="Cambria" panose="02040503050406030204" pitchFamily="18" charset="0"/>
              </a:rPr>
              <a:t>debugging</a:t>
            </a:r>
            <a:r>
              <a:rPr lang="en-US" altLang="en-US" sz="2600" dirty="0" smtClean="0">
                <a:solidFill>
                  <a:srgbClr val="000000"/>
                </a:solidFill>
                <a:latin typeface="Cambria" panose="02040503050406030204" pitchFamily="18" charset="0"/>
              </a:rPr>
              <a:t> tool for testing whether a variable has a correct value. </a:t>
            </a:r>
          </a:p>
          <a:p>
            <a:pPr eaLnBrk="1" hangingPunct="1"/>
            <a:r>
              <a:rPr lang="en-US" altLang="en-US" sz="2600" dirty="0" smtClean="0">
                <a:solidFill>
                  <a:srgbClr val="000000"/>
                </a:solidFill>
                <a:latin typeface="Cambria" panose="02040503050406030204" pitchFamily="18" charset="0"/>
              </a:rPr>
              <a:t>For example, suppose variable </a:t>
            </a:r>
            <a:r>
              <a:rPr lang="en-US" altLang="en-US" sz="2600" dirty="0" smtClean="0">
                <a:solidFill>
                  <a:srgbClr val="000000"/>
                </a:solidFill>
                <a:latin typeface="Consolas" panose="020B0609020204030204" pitchFamily="49" charset="0"/>
              </a:rPr>
              <a:t>x</a:t>
            </a:r>
            <a:r>
              <a:rPr lang="en-US" altLang="en-US" sz="2600" dirty="0" smtClean="0">
                <a:solidFill>
                  <a:srgbClr val="000000"/>
                </a:solidFill>
                <a:latin typeface="Cambria" panose="02040503050406030204" pitchFamily="18" charset="0"/>
              </a:rPr>
              <a:t> should never be larger than </a:t>
            </a:r>
            <a:r>
              <a:rPr lang="en-US" altLang="en-US" sz="2600" dirty="0" smtClean="0">
                <a:solidFill>
                  <a:srgbClr val="000000"/>
                </a:solidFill>
                <a:latin typeface="Consolas" panose="020B0609020204030204" pitchFamily="49" charset="0"/>
              </a:rPr>
              <a:t>10</a:t>
            </a:r>
            <a:r>
              <a:rPr lang="en-US" altLang="en-US" sz="2600" dirty="0" smtClean="0">
                <a:solidFill>
                  <a:srgbClr val="000000"/>
                </a:solidFill>
                <a:latin typeface="Cambria" panose="02040503050406030204" pitchFamily="18" charset="0"/>
              </a:rPr>
              <a:t> in a program</a:t>
            </a:r>
            <a:r>
              <a:rPr lang="en-US" altLang="en-US" dirty="0" smtClean="0">
                <a:solidFill>
                  <a:srgbClr val="000000"/>
                </a:solidFill>
                <a:latin typeface="Cambria" panose="02040503050406030204" pitchFamily="18" charset="0"/>
              </a:rPr>
              <a:t>. </a:t>
            </a:r>
          </a:p>
        </p:txBody>
      </p:sp>
    </p:spTree>
    <p:extLst>
      <p:ext uri="{BB962C8B-B14F-4D97-AF65-F5344CB8AC3E}">
        <p14:creationId xmlns:p14="http://schemas.microsoft.com/office/powerpoint/2010/main" val="3234670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13.2  </a:t>
            </a:r>
            <a:r>
              <a:rPr lang="en-US" dirty="0" smtClean="0">
                <a:solidFill>
                  <a:srgbClr val="3380E6"/>
                </a:solidFill>
                <a:latin typeface="Consolas" panose="020B0609020204030204" pitchFamily="49" charset="0"/>
              </a:rPr>
              <a:t>#include</a:t>
            </a:r>
            <a:r>
              <a:rPr lang="en-US" dirty="0" smtClean="0">
                <a:solidFill>
                  <a:srgbClr val="3380E6"/>
                </a:solidFill>
                <a:latin typeface="Arial"/>
              </a:rPr>
              <a:t> Preprocessor Directive (Cont.)</a:t>
            </a:r>
          </a:p>
        </p:txBody>
      </p:sp>
      <p:sp>
        <p:nvSpPr>
          <p:cNvPr id="15363" name="Text Placeholder 2"/>
          <p:cNvSpPr>
            <a:spLocks noGrp="1"/>
          </p:cNvSpPr>
          <p:nvPr>
            <p:ph type="body" idx="1"/>
          </p:nvPr>
        </p:nvSpPr>
        <p:spPr/>
        <p:txBody>
          <a:bodyPr/>
          <a:lstStyle/>
          <a:p>
            <a:pPr eaLnBrk="1" hangingPunct="1"/>
            <a:r>
              <a:rPr lang="en-US" altLang="en-US" dirty="0" smtClean="0">
                <a:solidFill>
                  <a:srgbClr val="000000"/>
                </a:solidFill>
                <a:latin typeface="Cambria" panose="02040503050406030204" pitchFamily="18" charset="0"/>
              </a:rPr>
              <a:t>This method is normally used to include programmer-defined headers. </a:t>
            </a:r>
          </a:p>
          <a:p>
            <a:pPr eaLnBrk="1" hangingPunct="1"/>
            <a:r>
              <a:rPr lang="en-US" altLang="en-US" dirty="0" smtClean="0">
                <a:solidFill>
                  <a:srgbClr val="000000"/>
                </a:solidFill>
                <a:latin typeface="Cambria" panose="02040503050406030204" pitchFamily="18" charset="0"/>
              </a:rPr>
              <a:t>If the file name is enclosed in angle brackets (</a:t>
            </a:r>
            <a:r>
              <a:rPr lang="en-US" altLang="en-US" dirty="0" smtClean="0">
                <a:solidFill>
                  <a:srgbClr val="000000"/>
                </a:solidFill>
                <a:latin typeface="Consolas" panose="020B0609020204030204" pitchFamily="49" charset="0"/>
              </a:rPr>
              <a:t>&lt;</a:t>
            </a:r>
            <a:r>
              <a:rPr lang="en-US" altLang="en-US" dirty="0" smtClean="0">
                <a:solidFill>
                  <a:srgbClr val="000000"/>
                </a:solidFill>
                <a:latin typeface="Cambria" panose="02040503050406030204" pitchFamily="18" charset="0"/>
              </a:rPr>
              <a:t> and </a:t>
            </a:r>
            <a:r>
              <a:rPr lang="en-US" altLang="en-US" dirty="0" smtClean="0">
                <a:solidFill>
                  <a:srgbClr val="000000"/>
                </a:solidFill>
                <a:latin typeface="Consolas" panose="020B0609020204030204" pitchFamily="49" charset="0"/>
              </a:rPr>
              <a:t>&gt;</a:t>
            </a:r>
            <a:r>
              <a:rPr lang="en-US" altLang="en-US" dirty="0" smtClean="0">
                <a:solidFill>
                  <a:srgbClr val="000000"/>
                </a:solidFill>
                <a:latin typeface="Cambria" panose="02040503050406030204" pitchFamily="18" charset="0"/>
              </a:rPr>
              <a:t>)—used for </a:t>
            </a:r>
            <a:r>
              <a:rPr lang="en-US" altLang="en-US" dirty="0" smtClean="0">
                <a:solidFill>
                  <a:srgbClr val="0000FF"/>
                </a:solidFill>
                <a:latin typeface="Cambria" panose="02040503050406030204" pitchFamily="18" charset="0"/>
              </a:rPr>
              <a:t>standard library headers</a:t>
            </a:r>
            <a:r>
              <a:rPr lang="en-US" altLang="en-US" dirty="0" smtClean="0">
                <a:solidFill>
                  <a:srgbClr val="000000"/>
                </a:solidFill>
                <a:latin typeface="Cambria" panose="02040503050406030204" pitchFamily="18" charset="0"/>
              </a:rPr>
              <a:t>—the search is performed in an implementation-dependent manner, normally through predesignated compiler and system directories.</a:t>
            </a:r>
          </a:p>
        </p:txBody>
      </p:sp>
    </p:spTree>
    <p:extLst>
      <p:ext uri="{BB962C8B-B14F-4D97-AF65-F5344CB8AC3E}">
        <p14:creationId xmlns:p14="http://schemas.microsoft.com/office/powerpoint/2010/main" val="1947990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13.10  </a:t>
            </a:r>
            <a:r>
              <a:rPr lang="en-US" smtClean="0">
                <a:solidFill>
                  <a:srgbClr val="3380E6"/>
                </a:solidFill>
                <a:latin typeface="Arial"/>
              </a:rPr>
              <a:t>Assertions (Cont.)</a:t>
            </a:r>
          </a:p>
        </p:txBody>
      </p:sp>
      <p:sp>
        <p:nvSpPr>
          <p:cNvPr id="53251"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latin typeface="Cambria" panose="02040503050406030204" pitchFamily="18" charset="0"/>
              </a:rPr>
              <a:t>An assertion may be used to test the value of </a:t>
            </a:r>
            <a:r>
              <a:rPr lang="en-US" altLang="en-US" dirty="0" smtClean="0">
                <a:solidFill>
                  <a:srgbClr val="000000"/>
                </a:solidFill>
                <a:latin typeface="Consolas" panose="020B0609020204030204" pitchFamily="49" charset="0"/>
              </a:rPr>
              <a:t>x</a:t>
            </a:r>
            <a:r>
              <a:rPr lang="en-US" altLang="en-US" dirty="0" smtClean="0">
                <a:solidFill>
                  <a:srgbClr val="000000"/>
                </a:solidFill>
                <a:latin typeface="Cambria" panose="02040503050406030204" pitchFamily="18" charset="0"/>
              </a:rPr>
              <a:t> and print an error message if the value of </a:t>
            </a:r>
            <a:r>
              <a:rPr lang="en-US" altLang="en-US" dirty="0" smtClean="0">
                <a:solidFill>
                  <a:srgbClr val="000000"/>
                </a:solidFill>
                <a:latin typeface="Consolas" panose="020B0609020204030204" pitchFamily="49" charset="0"/>
              </a:rPr>
              <a:t>x</a:t>
            </a:r>
            <a:r>
              <a:rPr lang="en-US" altLang="en-US" dirty="0" smtClean="0">
                <a:solidFill>
                  <a:srgbClr val="000000"/>
                </a:solidFill>
                <a:latin typeface="Cambria" panose="02040503050406030204" pitchFamily="18" charset="0"/>
              </a:rPr>
              <a:t> is incorrect. </a:t>
            </a:r>
          </a:p>
          <a:p>
            <a:pPr eaLnBrk="1" hangingPunct="1"/>
            <a:r>
              <a:rPr lang="en-US" altLang="en-US" dirty="0" smtClean="0">
                <a:solidFill>
                  <a:srgbClr val="000000"/>
                </a:solidFill>
                <a:latin typeface="Cambria" panose="02040503050406030204" pitchFamily="18" charset="0"/>
              </a:rPr>
              <a:t>The statement would be</a:t>
            </a:r>
          </a:p>
          <a:p>
            <a:pPr lvl="2" eaLnBrk="1" hangingPunct="1"/>
            <a:r>
              <a:rPr lang="en-US" altLang="en-US" dirty="0" smtClean="0">
                <a:solidFill>
                  <a:srgbClr val="000000"/>
                </a:solidFill>
                <a:latin typeface="Consolas" panose="020B0609020204030204" pitchFamily="49" charset="0"/>
              </a:rPr>
              <a:t>assert(x &lt;= </a:t>
            </a:r>
            <a:r>
              <a:rPr lang="en-US" altLang="en-US" b="1" dirty="0" smtClean="0">
                <a:solidFill>
                  <a:srgbClr val="128AFF"/>
                </a:solidFill>
                <a:latin typeface="Consolas" panose="020B0609020204030204" pitchFamily="49" charset="0"/>
              </a:rPr>
              <a:t>10</a:t>
            </a:r>
            <a:r>
              <a:rPr lang="en-US" altLang="en-US" b="1" dirty="0" smtClean="0">
                <a:solidFill>
                  <a:srgbClr val="000000"/>
                </a:solidFill>
                <a:latin typeface="Consolas" panose="020B0609020204030204" pitchFamily="49" charset="0"/>
              </a:rPr>
              <a:t>);</a:t>
            </a:r>
          </a:p>
          <a:p>
            <a:pPr eaLnBrk="1" hangingPunct="1"/>
            <a:r>
              <a:rPr lang="en-US" altLang="en-US" dirty="0" smtClean="0">
                <a:solidFill>
                  <a:srgbClr val="000000"/>
                </a:solidFill>
                <a:latin typeface="Cambria" panose="02040503050406030204" pitchFamily="18" charset="0"/>
              </a:rPr>
              <a:t>If </a:t>
            </a:r>
            <a:r>
              <a:rPr lang="en-US" altLang="en-US" dirty="0" smtClean="0">
                <a:solidFill>
                  <a:srgbClr val="000000"/>
                </a:solidFill>
                <a:latin typeface="Consolas" panose="020B0609020204030204" pitchFamily="49" charset="0"/>
              </a:rPr>
              <a:t>x</a:t>
            </a:r>
            <a:r>
              <a:rPr lang="en-US" altLang="en-US" dirty="0" smtClean="0">
                <a:solidFill>
                  <a:srgbClr val="000000"/>
                </a:solidFill>
                <a:latin typeface="Cambria" panose="02040503050406030204" pitchFamily="18" charset="0"/>
              </a:rPr>
              <a:t> is greater than </a:t>
            </a:r>
            <a:r>
              <a:rPr lang="en-US" altLang="en-US" dirty="0" smtClean="0">
                <a:solidFill>
                  <a:srgbClr val="000000"/>
                </a:solidFill>
                <a:latin typeface="Consolas" panose="020B0609020204030204" pitchFamily="49" charset="0"/>
              </a:rPr>
              <a:t>10</a:t>
            </a:r>
            <a:r>
              <a:rPr lang="en-US" altLang="en-US" dirty="0" smtClean="0">
                <a:solidFill>
                  <a:srgbClr val="000000"/>
                </a:solidFill>
                <a:latin typeface="Cambria" panose="02040503050406030204" pitchFamily="18" charset="0"/>
              </a:rPr>
              <a:t> when the preceding statement is encountered in a program, an error message containing the line number and filename is printed and the program </a:t>
            </a:r>
            <a:r>
              <a:rPr lang="en-US" altLang="en-US" i="1" dirty="0" smtClean="0">
                <a:solidFill>
                  <a:srgbClr val="000000"/>
                </a:solidFill>
                <a:latin typeface="Cambria" panose="02040503050406030204" pitchFamily="18" charset="0"/>
              </a:rPr>
              <a:t>terminates</a:t>
            </a:r>
            <a:r>
              <a:rPr lang="en-US" altLang="en-US" dirty="0" smtClean="0">
                <a:solidFill>
                  <a:srgbClr val="000000"/>
                </a:solidFill>
                <a:latin typeface="Cambria" panose="02040503050406030204" pitchFamily="18" charset="0"/>
              </a:rPr>
              <a:t>. </a:t>
            </a:r>
          </a:p>
        </p:txBody>
      </p:sp>
    </p:spTree>
    <p:extLst>
      <p:ext uri="{BB962C8B-B14F-4D97-AF65-F5344CB8AC3E}">
        <p14:creationId xmlns:p14="http://schemas.microsoft.com/office/powerpoint/2010/main" val="1492502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smtClean="0">
                <a:solidFill>
                  <a:srgbClr val="24B5A1"/>
                </a:solidFill>
                <a:latin typeface="Arial"/>
              </a:rPr>
              <a:t>13.10  </a:t>
            </a:r>
            <a:r>
              <a:rPr lang="en-US" smtClean="0">
                <a:solidFill>
                  <a:srgbClr val="3380E6"/>
                </a:solidFill>
                <a:latin typeface="Arial"/>
              </a:rPr>
              <a:t>Assertions (Cont.)</a:t>
            </a:r>
          </a:p>
        </p:txBody>
      </p:sp>
      <p:sp>
        <p:nvSpPr>
          <p:cNvPr id="54275" name="Text Placeholder 2"/>
          <p:cNvSpPr>
            <a:spLocks noGrp="1"/>
          </p:cNvSpPr>
          <p:nvPr>
            <p:ph type="body" idx="1"/>
          </p:nvPr>
        </p:nvSpPr>
        <p:spPr/>
        <p:txBody>
          <a:bodyPr>
            <a:normAutofit lnSpcReduction="10000"/>
          </a:bodyPr>
          <a:lstStyle/>
          <a:p>
            <a:pPr eaLnBrk="1" hangingPunct="1"/>
            <a:r>
              <a:rPr lang="en-US" altLang="en-US" dirty="0" smtClean="0">
                <a:solidFill>
                  <a:srgbClr val="000000"/>
                </a:solidFill>
                <a:latin typeface="Cambria" panose="02040503050406030204" pitchFamily="18" charset="0"/>
              </a:rPr>
              <a:t>You may then concentrate on this area of the code to find the error. </a:t>
            </a:r>
          </a:p>
          <a:p>
            <a:pPr eaLnBrk="1" hangingPunct="1"/>
            <a:r>
              <a:rPr lang="en-US" altLang="en-US" dirty="0" smtClean="0">
                <a:solidFill>
                  <a:srgbClr val="000000"/>
                </a:solidFill>
                <a:latin typeface="Cambria" panose="02040503050406030204" pitchFamily="18" charset="0"/>
              </a:rPr>
              <a:t>If the symbolic constant </a:t>
            </a:r>
            <a:r>
              <a:rPr lang="en-US" altLang="en-US" dirty="0" smtClean="0">
                <a:solidFill>
                  <a:srgbClr val="000000"/>
                </a:solidFill>
                <a:latin typeface="Consolas" panose="020B0609020204030204" pitchFamily="49" charset="0"/>
              </a:rPr>
              <a:t>NDEBUG</a:t>
            </a:r>
            <a:r>
              <a:rPr lang="en-US" altLang="en-US" dirty="0" smtClean="0">
                <a:solidFill>
                  <a:srgbClr val="000000"/>
                </a:solidFill>
                <a:latin typeface="Cambria" panose="02040503050406030204" pitchFamily="18" charset="0"/>
              </a:rPr>
              <a:t> is defined, subsequent assertions will be </a:t>
            </a:r>
            <a:r>
              <a:rPr lang="en-US" altLang="en-US" i="1" dirty="0" smtClean="0">
                <a:solidFill>
                  <a:srgbClr val="000000"/>
                </a:solidFill>
                <a:latin typeface="Cambria" panose="02040503050406030204" pitchFamily="18" charset="0"/>
              </a:rPr>
              <a:t>ignored</a:t>
            </a:r>
            <a:r>
              <a:rPr lang="en-US" altLang="en-US" dirty="0" smtClean="0">
                <a:solidFill>
                  <a:srgbClr val="000000"/>
                </a:solidFill>
                <a:latin typeface="Cambria" panose="02040503050406030204" pitchFamily="18" charset="0"/>
              </a:rPr>
              <a:t>. </a:t>
            </a:r>
          </a:p>
          <a:p>
            <a:pPr eaLnBrk="1" hangingPunct="1"/>
            <a:r>
              <a:rPr lang="en-US" altLang="en-US" dirty="0" smtClean="0">
                <a:solidFill>
                  <a:srgbClr val="000000"/>
                </a:solidFill>
                <a:latin typeface="Cambria" panose="02040503050406030204" pitchFamily="18" charset="0"/>
              </a:rPr>
              <a:t>Thus, when assertions are no longer needed, the line</a:t>
            </a:r>
          </a:p>
          <a:p>
            <a:pPr lvl="2" eaLnBrk="1" hangingPunct="1"/>
            <a:r>
              <a:rPr lang="en-US" altLang="en-US" b="1" dirty="0" smtClean="0">
                <a:solidFill>
                  <a:srgbClr val="0000FF"/>
                </a:solidFill>
                <a:latin typeface="Consolas" panose="020B0609020204030204" pitchFamily="49" charset="0"/>
              </a:rPr>
              <a:t>#define</a:t>
            </a:r>
            <a:r>
              <a:rPr lang="en-US" altLang="en-US" b="1" dirty="0" smtClean="0">
                <a:solidFill>
                  <a:srgbClr val="000000"/>
                </a:solidFill>
                <a:latin typeface="Consolas" panose="020B0609020204030204" pitchFamily="49" charset="0"/>
              </a:rPr>
              <a:t> </a:t>
            </a:r>
            <a:r>
              <a:rPr lang="en-US" altLang="en-US" b="1" dirty="0" smtClean="0">
                <a:solidFill>
                  <a:srgbClr val="128AFF"/>
                </a:solidFill>
                <a:latin typeface="Consolas" panose="020B0609020204030204" pitchFamily="49" charset="0"/>
              </a:rPr>
              <a:t>NDEBUG</a:t>
            </a:r>
          </a:p>
          <a:p>
            <a:pPr eaLnBrk="1" hangingPunct="1">
              <a:buFont typeface="Wingdings 3" panose="05040102010807070707" pitchFamily="18" charset="2"/>
              <a:buNone/>
            </a:pPr>
            <a:r>
              <a:rPr lang="en-US" altLang="en-US" dirty="0" smtClean="0">
                <a:solidFill>
                  <a:srgbClr val="000000"/>
                </a:solidFill>
                <a:latin typeface="Cambria" panose="02040503050406030204" pitchFamily="18" charset="0"/>
              </a:rPr>
              <a:t>	is inserted in the program file rather than each assertion being deleted manually.</a:t>
            </a:r>
          </a:p>
        </p:txBody>
      </p:sp>
    </p:spTree>
    <p:extLst>
      <p:ext uri="{BB962C8B-B14F-4D97-AF65-F5344CB8AC3E}">
        <p14:creationId xmlns:p14="http://schemas.microsoft.com/office/powerpoint/2010/main" val="28067617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1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263156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13.2  </a:t>
            </a:r>
            <a:r>
              <a:rPr lang="en-US" dirty="0" smtClean="0">
                <a:solidFill>
                  <a:srgbClr val="3380E6"/>
                </a:solidFill>
                <a:latin typeface="Consolas" panose="020B0609020204030204" pitchFamily="49" charset="0"/>
              </a:rPr>
              <a:t>#include</a:t>
            </a:r>
            <a:r>
              <a:rPr lang="en-US" dirty="0" smtClean="0">
                <a:solidFill>
                  <a:srgbClr val="3380E6"/>
                </a:solidFill>
                <a:latin typeface="Arial"/>
              </a:rPr>
              <a:t> Preprocessor Directive (Cont.)</a:t>
            </a:r>
          </a:p>
        </p:txBody>
      </p:sp>
      <p:sp>
        <p:nvSpPr>
          <p:cNvPr id="16387" name="Text Placeholder 2"/>
          <p:cNvSpPr>
            <a:spLocks noGrp="1"/>
          </p:cNvSpPr>
          <p:nvPr>
            <p:ph type="body" idx="1"/>
          </p:nvPr>
        </p:nvSpPr>
        <p:spPr/>
        <p:txBody>
          <a:bodyPr>
            <a:normAutofit fontScale="92500" lnSpcReduction="20000"/>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#include</a:t>
            </a:r>
            <a:r>
              <a:rPr lang="en-US" altLang="en-US" dirty="0" smtClean="0">
                <a:solidFill>
                  <a:srgbClr val="000000"/>
                </a:solidFill>
                <a:latin typeface="Cambria" panose="02040503050406030204" pitchFamily="18" charset="0"/>
              </a:rPr>
              <a:t> directive is used to include standard library headers such as </a:t>
            </a:r>
            <a:r>
              <a:rPr lang="en-US" altLang="en-US" dirty="0" err="1" smtClean="0">
                <a:solidFill>
                  <a:srgbClr val="000000"/>
                </a:solidFill>
                <a:latin typeface="Consolas" panose="020B0609020204030204" pitchFamily="49" charset="0"/>
              </a:rPr>
              <a:t>stdio.h</a:t>
            </a:r>
            <a:r>
              <a:rPr lang="en-US" altLang="en-US" dirty="0" smtClean="0">
                <a:solidFill>
                  <a:srgbClr val="000000"/>
                </a:solidFill>
                <a:latin typeface="Cambria" panose="02040503050406030204" pitchFamily="18" charset="0"/>
              </a:rPr>
              <a:t> and </a:t>
            </a:r>
            <a:r>
              <a:rPr lang="en-US" altLang="en-US" dirty="0" err="1" smtClean="0">
                <a:solidFill>
                  <a:srgbClr val="000000"/>
                </a:solidFill>
                <a:latin typeface="Consolas" panose="020B0609020204030204" pitchFamily="49" charset="0"/>
              </a:rPr>
              <a:t>stdlib.h</a:t>
            </a:r>
            <a:r>
              <a:rPr lang="en-US" altLang="en-US" dirty="0" smtClean="0">
                <a:solidFill>
                  <a:srgbClr val="000000"/>
                </a:solidFill>
                <a:latin typeface="Cambria" panose="02040503050406030204" pitchFamily="18" charset="0"/>
              </a:rPr>
              <a:t> (see Fig. 5.10) and with programs consisting of </a:t>
            </a:r>
            <a:r>
              <a:rPr lang="en-US" altLang="en-US" i="1" dirty="0" smtClean="0">
                <a:solidFill>
                  <a:srgbClr val="000000"/>
                </a:solidFill>
                <a:latin typeface="Cambria" panose="02040503050406030204" pitchFamily="18" charset="0"/>
              </a:rPr>
              <a:t>multiple source files </a:t>
            </a:r>
            <a:r>
              <a:rPr lang="en-US" altLang="en-US" dirty="0" smtClean="0">
                <a:solidFill>
                  <a:srgbClr val="000000"/>
                </a:solidFill>
                <a:latin typeface="Cambria" panose="02040503050406030204" pitchFamily="18" charset="0"/>
              </a:rPr>
              <a:t>that are to be compiled together. </a:t>
            </a:r>
          </a:p>
          <a:p>
            <a:pPr eaLnBrk="1" hangingPunct="1"/>
            <a:r>
              <a:rPr lang="en-US" altLang="en-US" dirty="0" smtClean="0">
                <a:solidFill>
                  <a:srgbClr val="000000"/>
                </a:solidFill>
                <a:latin typeface="Cambria" panose="02040503050406030204" pitchFamily="18" charset="0"/>
              </a:rPr>
              <a:t>A header containing declarations common to the separate program files is often created and included in the file. </a:t>
            </a:r>
          </a:p>
          <a:p>
            <a:pPr eaLnBrk="1" hangingPunct="1"/>
            <a:r>
              <a:rPr lang="en-US" altLang="en-US" dirty="0" smtClean="0">
                <a:solidFill>
                  <a:srgbClr val="000000"/>
                </a:solidFill>
                <a:latin typeface="Cambria" panose="02040503050406030204" pitchFamily="18" charset="0"/>
              </a:rPr>
              <a:t>Examples of such declarations are </a:t>
            </a:r>
            <a:r>
              <a:rPr lang="en-US" altLang="en-US" i="1" dirty="0" smtClean="0">
                <a:solidFill>
                  <a:srgbClr val="000000"/>
                </a:solidFill>
                <a:latin typeface="Cambria" panose="02040503050406030204" pitchFamily="18" charset="0"/>
              </a:rPr>
              <a:t>structure and union declarations, enumerations</a:t>
            </a:r>
            <a:r>
              <a:rPr lang="en-US" altLang="en-US" dirty="0" smtClean="0">
                <a:solidFill>
                  <a:srgbClr val="000000"/>
                </a:solidFill>
                <a:latin typeface="Cambria" panose="02040503050406030204" pitchFamily="18" charset="0"/>
              </a:rPr>
              <a:t> and </a:t>
            </a:r>
            <a:r>
              <a:rPr lang="en-US" altLang="en-US" i="1" dirty="0" smtClean="0">
                <a:solidFill>
                  <a:srgbClr val="000000"/>
                </a:solidFill>
                <a:latin typeface="Cambria" panose="02040503050406030204" pitchFamily="18" charset="0"/>
              </a:rPr>
              <a:t>function prototypes</a:t>
            </a:r>
            <a:r>
              <a:rPr lang="en-US" altLang="en-US" dirty="0" smtClean="0">
                <a:solidFill>
                  <a:srgbClr val="000000"/>
                </a:solidFill>
                <a:latin typeface="Cambria" panose="02040503050406030204" pitchFamily="18" charset="0"/>
              </a:rPr>
              <a:t>.</a:t>
            </a:r>
          </a:p>
        </p:txBody>
      </p:sp>
    </p:spTree>
    <p:extLst>
      <p:ext uri="{BB962C8B-B14F-4D97-AF65-F5344CB8AC3E}">
        <p14:creationId xmlns:p14="http://schemas.microsoft.com/office/powerpoint/2010/main" val="1499725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13.3  </a:t>
            </a:r>
            <a:r>
              <a:rPr lang="en-US" dirty="0" smtClean="0">
                <a:solidFill>
                  <a:srgbClr val="3380E6"/>
                </a:solidFill>
                <a:latin typeface="Consolas" panose="020B0609020204030204" pitchFamily="49" charset="0"/>
              </a:rPr>
              <a:t>#define</a:t>
            </a:r>
            <a:r>
              <a:rPr lang="en-US" dirty="0" smtClean="0">
                <a:solidFill>
                  <a:srgbClr val="3380E6"/>
                </a:solidFill>
                <a:latin typeface="Arial"/>
              </a:rPr>
              <a:t> Preprocessor Directive: Symbolic Constants</a:t>
            </a:r>
          </a:p>
        </p:txBody>
      </p:sp>
      <p:sp>
        <p:nvSpPr>
          <p:cNvPr id="17411" name="Text Placeholder 2"/>
          <p:cNvSpPr>
            <a:spLocks noGrp="1"/>
          </p:cNvSpPr>
          <p:nvPr>
            <p:ph type="body" idx="1"/>
          </p:nvPr>
        </p:nvSpPr>
        <p:spPr/>
        <p:txBody>
          <a:bodyPr>
            <a:normAutofit fontScale="92500" lnSpcReduction="10000"/>
          </a:bodyPr>
          <a:lstStyle/>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FF"/>
                </a:solidFill>
                <a:latin typeface="Consolas" panose="020B0609020204030204" pitchFamily="49" charset="0"/>
              </a:rPr>
              <a:t>#define</a:t>
            </a:r>
            <a:r>
              <a:rPr lang="en-US" altLang="en-US" dirty="0" smtClean="0">
                <a:solidFill>
                  <a:srgbClr val="0000FF"/>
                </a:solidFill>
                <a:latin typeface="Cambria" panose="02040503050406030204" pitchFamily="18" charset="0"/>
              </a:rPr>
              <a:t> directive</a:t>
            </a:r>
            <a:r>
              <a:rPr lang="en-US" altLang="en-US" dirty="0" smtClean="0">
                <a:solidFill>
                  <a:srgbClr val="000000"/>
                </a:solidFill>
                <a:latin typeface="Cambria" panose="02040503050406030204" pitchFamily="18" charset="0"/>
              </a:rPr>
              <a:t> creates </a:t>
            </a:r>
            <a:r>
              <a:rPr lang="en-US" altLang="en-US" i="1" dirty="0" smtClean="0">
                <a:solidFill>
                  <a:srgbClr val="000000"/>
                </a:solidFill>
                <a:latin typeface="Cambria" panose="02040503050406030204" pitchFamily="18" charset="0"/>
              </a:rPr>
              <a:t>symbolic constants</a:t>
            </a:r>
            <a:r>
              <a:rPr lang="en-US" altLang="en-US" dirty="0" smtClean="0">
                <a:solidFill>
                  <a:srgbClr val="000000"/>
                </a:solidFill>
                <a:latin typeface="Cambria" panose="02040503050406030204" pitchFamily="18" charset="0"/>
              </a:rPr>
              <a:t>—constants represented as symbols—and </a:t>
            </a:r>
            <a:r>
              <a:rPr lang="en-US" altLang="en-US" dirty="0" smtClean="0">
                <a:solidFill>
                  <a:srgbClr val="0000FF"/>
                </a:solidFill>
                <a:latin typeface="Cambria" panose="02040503050406030204" pitchFamily="18" charset="0"/>
              </a:rPr>
              <a:t>macros</a:t>
            </a:r>
            <a:r>
              <a:rPr lang="en-US" altLang="en-US" dirty="0" smtClean="0">
                <a:solidFill>
                  <a:srgbClr val="000000"/>
                </a:solidFill>
                <a:latin typeface="Cambria" panose="02040503050406030204" pitchFamily="18" charset="0"/>
              </a:rPr>
              <a:t>—operations defined as symbols. </a:t>
            </a:r>
          </a:p>
          <a:p>
            <a:pPr eaLnBrk="1" hangingPunct="1"/>
            <a:r>
              <a:rPr lang="en-US" altLang="en-US" dirty="0" smtClean="0">
                <a:solidFill>
                  <a:srgbClr val="000000"/>
                </a:solidFill>
                <a:latin typeface="Cambria" panose="02040503050406030204" pitchFamily="18" charset="0"/>
              </a:rPr>
              <a:t>The </a:t>
            </a:r>
            <a:r>
              <a:rPr lang="en-US" altLang="en-US" dirty="0" smtClean="0">
                <a:solidFill>
                  <a:srgbClr val="000000"/>
                </a:solidFill>
                <a:latin typeface="Consolas" panose="020B0609020204030204" pitchFamily="49" charset="0"/>
              </a:rPr>
              <a:t>#define</a:t>
            </a:r>
            <a:r>
              <a:rPr lang="en-US" altLang="en-US" dirty="0" smtClean="0">
                <a:solidFill>
                  <a:srgbClr val="000000"/>
                </a:solidFill>
                <a:latin typeface="Cambria" panose="02040503050406030204" pitchFamily="18" charset="0"/>
              </a:rPr>
              <a:t> directive format is </a:t>
            </a:r>
          </a:p>
          <a:p>
            <a:pPr lvl="2" eaLnBrk="1" hangingPunct="1"/>
            <a:r>
              <a:rPr lang="en-US" altLang="en-US" b="1" dirty="0" smtClean="0">
                <a:solidFill>
                  <a:srgbClr val="0000FF"/>
                </a:solidFill>
                <a:latin typeface="Consolas" panose="020B0609020204030204" pitchFamily="49" charset="0"/>
              </a:rPr>
              <a:t>#define</a:t>
            </a:r>
            <a:r>
              <a:rPr lang="en-US" altLang="en-US" b="1" dirty="0" smtClean="0">
                <a:solidFill>
                  <a:srgbClr val="000000"/>
                </a:solidFill>
                <a:latin typeface="Consolas" panose="020B0609020204030204" pitchFamily="49" charset="0"/>
              </a:rPr>
              <a:t>  </a:t>
            </a:r>
            <a:r>
              <a:rPr lang="en-US" altLang="en-US" b="1" i="1" dirty="0" smtClean="0">
                <a:solidFill>
                  <a:srgbClr val="000000"/>
                </a:solidFill>
                <a:latin typeface="Cambria" panose="02040503050406030204" pitchFamily="18" charset="0"/>
              </a:rPr>
              <a:t>identifier</a:t>
            </a:r>
            <a:r>
              <a:rPr lang="en-US" altLang="en-US" b="1" i="1" dirty="0" smtClean="0">
                <a:solidFill>
                  <a:srgbClr val="000000"/>
                </a:solidFill>
                <a:latin typeface="Consolas" panose="020B0609020204030204" pitchFamily="49" charset="0"/>
              </a:rPr>
              <a:t>  </a:t>
            </a:r>
            <a:r>
              <a:rPr lang="en-US" altLang="en-US" b="1" i="1" dirty="0" smtClean="0">
                <a:solidFill>
                  <a:srgbClr val="000000"/>
                </a:solidFill>
                <a:latin typeface="Cambria" panose="02040503050406030204" pitchFamily="18" charset="0"/>
              </a:rPr>
              <a:t>replacement-text</a:t>
            </a:r>
          </a:p>
          <a:p>
            <a:pPr eaLnBrk="1" hangingPunct="1"/>
            <a:r>
              <a:rPr lang="en-US" altLang="en-US" dirty="0" smtClean="0">
                <a:solidFill>
                  <a:srgbClr val="000000"/>
                </a:solidFill>
                <a:latin typeface="Cambria" panose="02040503050406030204" pitchFamily="18" charset="0"/>
              </a:rPr>
              <a:t>When this line appears in a file, all subsequent occurrences of </a:t>
            </a:r>
            <a:r>
              <a:rPr lang="en-US" altLang="en-US" i="1" dirty="0" smtClean="0">
                <a:solidFill>
                  <a:srgbClr val="000000"/>
                </a:solidFill>
                <a:latin typeface="Cambria" panose="02040503050406030204" pitchFamily="18" charset="0"/>
              </a:rPr>
              <a:t>identifier</a:t>
            </a:r>
            <a:r>
              <a:rPr lang="en-US" altLang="en-US" dirty="0" smtClean="0">
                <a:solidFill>
                  <a:srgbClr val="000000"/>
                </a:solidFill>
                <a:latin typeface="Cambria" panose="02040503050406030204" pitchFamily="18" charset="0"/>
              </a:rPr>
              <a:t> that do </a:t>
            </a:r>
            <a:r>
              <a:rPr lang="en-US" altLang="en-US" i="1" dirty="0" smtClean="0">
                <a:solidFill>
                  <a:srgbClr val="000000"/>
                </a:solidFill>
                <a:latin typeface="Cambria" panose="02040503050406030204" pitchFamily="18" charset="0"/>
              </a:rPr>
              <a:t>not</a:t>
            </a:r>
            <a:r>
              <a:rPr lang="en-US" altLang="en-US" dirty="0" smtClean="0">
                <a:solidFill>
                  <a:srgbClr val="000000"/>
                </a:solidFill>
                <a:latin typeface="Cambria" panose="02040503050406030204" pitchFamily="18" charset="0"/>
              </a:rPr>
              <a:t> appear in string literals will be replaced by </a:t>
            </a:r>
            <a:r>
              <a:rPr lang="en-US" altLang="en-US" dirty="0" smtClean="0">
                <a:solidFill>
                  <a:srgbClr val="0000FF"/>
                </a:solidFill>
                <a:latin typeface="Cambria" panose="02040503050406030204" pitchFamily="18" charset="0"/>
              </a:rPr>
              <a:t>replacement-text</a:t>
            </a:r>
            <a:r>
              <a:rPr lang="en-US" altLang="en-US" dirty="0" smtClean="0">
                <a:solidFill>
                  <a:srgbClr val="000000"/>
                </a:solidFill>
                <a:latin typeface="Cambria" panose="02040503050406030204" pitchFamily="18" charset="0"/>
              </a:rPr>
              <a:t> automatically </a:t>
            </a:r>
            <a:r>
              <a:rPr lang="en-US" altLang="en-US" i="1" dirty="0" smtClean="0">
                <a:solidFill>
                  <a:srgbClr val="000000"/>
                </a:solidFill>
                <a:latin typeface="Cambria" panose="02040503050406030204" pitchFamily="18" charset="0"/>
              </a:rPr>
              <a:t>before</a:t>
            </a:r>
            <a:r>
              <a:rPr lang="en-US" altLang="en-US" dirty="0" smtClean="0">
                <a:solidFill>
                  <a:srgbClr val="000000"/>
                </a:solidFill>
                <a:latin typeface="Cambria" panose="02040503050406030204" pitchFamily="18" charset="0"/>
              </a:rPr>
              <a:t> the program is compiled. </a:t>
            </a:r>
          </a:p>
        </p:txBody>
      </p:sp>
    </p:spTree>
    <p:extLst>
      <p:ext uri="{BB962C8B-B14F-4D97-AF65-F5344CB8AC3E}">
        <p14:creationId xmlns:p14="http://schemas.microsoft.com/office/powerpoint/2010/main" val="213386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13.3  </a:t>
            </a:r>
            <a:r>
              <a:rPr lang="en-US" dirty="0" smtClean="0">
                <a:solidFill>
                  <a:srgbClr val="3380E6"/>
                </a:solidFill>
                <a:latin typeface="Consolas" panose="020B0609020204030204" pitchFamily="49" charset="0"/>
              </a:rPr>
              <a:t>#define</a:t>
            </a:r>
            <a:r>
              <a:rPr lang="en-US" dirty="0" smtClean="0">
                <a:solidFill>
                  <a:srgbClr val="3380E6"/>
                </a:solidFill>
                <a:latin typeface="Arial"/>
              </a:rPr>
              <a:t> Preprocessor Directive: Symbolic Constants (Cont.)</a:t>
            </a:r>
          </a:p>
        </p:txBody>
      </p:sp>
      <p:sp>
        <p:nvSpPr>
          <p:cNvPr id="18435" name="Text Placeholder 2"/>
          <p:cNvSpPr>
            <a:spLocks noGrp="1"/>
          </p:cNvSpPr>
          <p:nvPr>
            <p:ph type="body" idx="1"/>
          </p:nvPr>
        </p:nvSpPr>
        <p:spPr/>
        <p:txBody>
          <a:bodyPr>
            <a:normAutofit fontScale="85000" lnSpcReduction="10000"/>
          </a:bodyPr>
          <a:lstStyle/>
          <a:p>
            <a:pPr eaLnBrk="1" hangingPunct="1">
              <a:lnSpc>
                <a:spcPct val="90000"/>
              </a:lnSpc>
            </a:pPr>
            <a:r>
              <a:rPr lang="en-US" altLang="en-US" dirty="0" smtClean="0">
                <a:solidFill>
                  <a:srgbClr val="000000"/>
                </a:solidFill>
                <a:latin typeface="Cambria" panose="02040503050406030204" pitchFamily="18" charset="0"/>
              </a:rPr>
              <a:t>For example, </a:t>
            </a:r>
          </a:p>
          <a:p>
            <a:pPr lvl="2" eaLnBrk="1" hangingPunct="1">
              <a:lnSpc>
                <a:spcPct val="90000"/>
              </a:lnSpc>
            </a:pPr>
            <a:r>
              <a:rPr lang="en-US" altLang="en-US" b="1" dirty="0" smtClean="0">
                <a:solidFill>
                  <a:srgbClr val="0000FF"/>
                </a:solidFill>
                <a:latin typeface="Consolas" panose="020B0609020204030204" pitchFamily="49" charset="0"/>
              </a:rPr>
              <a:t>#define</a:t>
            </a:r>
            <a:r>
              <a:rPr lang="en-US" altLang="en-US" b="1" dirty="0" smtClean="0">
                <a:solidFill>
                  <a:srgbClr val="000000"/>
                </a:solidFill>
                <a:latin typeface="Consolas" panose="020B0609020204030204" pitchFamily="49" charset="0"/>
              </a:rPr>
              <a:t> </a:t>
            </a:r>
            <a:r>
              <a:rPr lang="en-US" altLang="en-US" b="1" dirty="0" smtClean="0">
                <a:solidFill>
                  <a:srgbClr val="128AFF"/>
                </a:solidFill>
                <a:latin typeface="Consolas" panose="020B0609020204030204" pitchFamily="49" charset="0"/>
              </a:rPr>
              <a:t>PI 3.14159</a:t>
            </a:r>
          </a:p>
          <a:p>
            <a:pPr eaLnBrk="1" hangingPunct="1">
              <a:lnSpc>
                <a:spcPct val="90000"/>
              </a:lnSpc>
              <a:buFont typeface="Wingdings 3" panose="05040102010807070707" pitchFamily="18" charset="2"/>
              <a:buNone/>
            </a:pPr>
            <a:r>
              <a:rPr lang="en-US" altLang="en-US" dirty="0" smtClean="0">
                <a:solidFill>
                  <a:srgbClr val="000000"/>
                </a:solidFill>
                <a:latin typeface="Cambria" panose="02040503050406030204" pitchFamily="18" charset="0"/>
              </a:rPr>
              <a:t>	replaces all subsequent occurrences of the symbolic constant </a:t>
            </a:r>
            <a:r>
              <a:rPr lang="en-US" altLang="en-US" dirty="0" smtClean="0">
                <a:solidFill>
                  <a:srgbClr val="000000"/>
                </a:solidFill>
                <a:latin typeface="Consolas" panose="020B0609020204030204" pitchFamily="49" charset="0"/>
              </a:rPr>
              <a:t>PI</a:t>
            </a:r>
            <a:r>
              <a:rPr lang="en-US" altLang="en-US" dirty="0" smtClean="0">
                <a:solidFill>
                  <a:srgbClr val="000000"/>
                </a:solidFill>
                <a:latin typeface="Cambria" panose="02040503050406030204" pitchFamily="18" charset="0"/>
              </a:rPr>
              <a:t> with the numeric constant </a:t>
            </a:r>
            <a:r>
              <a:rPr lang="en-US" altLang="en-US" dirty="0" smtClean="0">
                <a:solidFill>
                  <a:srgbClr val="000000"/>
                </a:solidFill>
                <a:latin typeface="Consolas" panose="020B0609020204030204" pitchFamily="49" charset="0"/>
              </a:rPr>
              <a:t>3.14159</a:t>
            </a:r>
            <a:r>
              <a:rPr lang="en-US" altLang="en-US" dirty="0" smtClean="0">
                <a:solidFill>
                  <a:srgbClr val="000000"/>
                </a:solidFill>
                <a:latin typeface="Cambria" panose="02040503050406030204" pitchFamily="18" charset="0"/>
              </a:rPr>
              <a:t>. </a:t>
            </a:r>
          </a:p>
          <a:p>
            <a:pPr eaLnBrk="1" hangingPunct="1">
              <a:lnSpc>
                <a:spcPct val="90000"/>
              </a:lnSpc>
            </a:pPr>
            <a:r>
              <a:rPr lang="en-US" altLang="en-US" i="1" dirty="0" smtClean="0">
                <a:solidFill>
                  <a:srgbClr val="000000"/>
                </a:solidFill>
                <a:latin typeface="Cambria" panose="02040503050406030204" pitchFamily="18" charset="0"/>
              </a:rPr>
              <a:t>Symbolic constants </a:t>
            </a:r>
            <a:r>
              <a:rPr lang="en-US" altLang="en-US" dirty="0" smtClean="0">
                <a:solidFill>
                  <a:srgbClr val="000000"/>
                </a:solidFill>
                <a:latin typeface="Cambria" panose="02040503050406030204" pitchFamily="18" charset="0"/>
              </a:rPr>
              <a:t>enable you to create a name for a constant and use the name throughout the program. </a:t>
            </a:r>
          </a:p>
          <a:p>
            <a:pPr eaLnBrk="1" hangingPunct="1">
              <a:lnSpc>
                <a:spcPct val="90000"/>
              </a:lnSpc>
            </a:pPr>
            <a:r>
              <a:rPr lang="en-US" altLang="en-US" dirty="0" smtClean="0">
                <a:solidFill>
                  <a:srgbClr val="000000"/>
                </a:solidFill>
                <a:latin typeface="Cambria" panose="02040503050406030204" pitchFamily="18" charset="0"/>
              </a:rPr>
              <a:t>If the constant needs to be modified throughout the program, it can be modified </a:t>
            </a:r>
            <a:r>
              <a:rPr lang="en-US" altLang="en-US" i="1" dirty="0" smtClean="0">
                <a:solidFill>
                  <a:srgbClr val="000000"/>
                </a:solidFill>
                <a:latin typeface="Cambria" panose="02040503050406030204" pitchFamily="18" charset="0"/>
              </a:rPr>
              <a:t>once</a:t>
            </a:r>
            <a:r>
              <a:rPr lang="en-US" altLang="en-US" dirty="0" smtClean="0">
                <a:solidFill>
                  <a:srgbClr val="000000"/>
                </a:solidFill>
                <a:latin typeface="Cambria" panose="02040503050406030204" pitchFamily="18" charset="0"/>
              </a:rPr>
              <a:t> in the </a:t>
            </a:r>
            <a:r>
              <a:rPr lang="en-US" altLang="en-US" dirty="0" smtClean="0">
                <a:solidFill>
                  <a:srgbClr val="000000"/>
                </a:solidFill>
                <a:latin typeface="Consolas" panose="020B0609020204030204" pitchFamily="49" charset="0"/>
              </a:rPr>
              <a:t>#define</a:t>
            </a:r>
            <a:r>
              <a:rPr lang="en-US" altLang="en-US" dirty="0" smtClean="0">
                <a:solidFill>
                  <a:srgbClr val="000000"/>
                </a:solidFill>
                <a:latin typeface="Cambria" panose="02040503050406030204" pitchFamily="18" charset="0"/>
              </a:rPr>
              <a:t> directive. </a:t>
            </a:r>
          </a:p>
          <a:p>
            <a:pPr eaLnBrk="1" hangingPunct="1">
              <a:lnSpc>
                <a:spcPct val="90000"/>
              </a:lnSpc>
            </a:pPr>
            <a:r>
              <a:rPr lang="en-US" altLang="en-US" dirty="0" smtClean="0">
                <a:solidFill>
                  <a:srgbClr val="000000"/>
                </a:solidFill>
                <a:latin typeface="Cambria" panose="02040503050406030204" pitchFamily="18" charset="0"/>
              </a:rPr>
              <a:t>When the program is recompiled, all occurrences of the constant in the program will be modified accordingly. </a:t>
            </a:r>
          </a:p>
        </p:txBody>
      </p:sp>
    </p:spTree>
    <p:extLst>
      <p:ext uri="{BB962C8B-B14F-4D97-AF65-F5344CB8AC3E}">
        <p14:creationId xmlns:p14="http://schemas.microsoft.com/office/powerpoint/2010/main" val="3934230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dirty="0" smtClean="0">
                <a:solidFill>
                  <a:srgbClr val="24B5A1"/>
                </a:solidFill>
                <a:latin typeface="Arial"/>
              </a:rPr>
              <a:t>13.3  </a:t>
            </a:r>
            <a:r>
              <a:rPr lang="en-US" dirty="0" smtClean="0">
                <a:solidFill>
                  <a:srgbClr val="3380E6"/>
                </a:solidFill>
                <a:latin typeface="Consolas" panose="020B0609020204030204" pitchFamily="49" charset="0"/>
              </a:rPr>
              <a:t>#define</a:t>
            </a:r>
            <a:r>
              <a:rPr lang="en-US" dirty="0" smtClean="0">
                <a:solidFill>
                  <a:srgbClr val="3380E6"/>
                </a:solidFill>
                <a:latin typeface="Arial"/>
              </a:rPr>
              <a:t> Preprocessor Directive: Symbolic Constants (Cont.)</a:t>
            </a:r>
          </a:p>
        </p:txBody>
      </p:sp>
      <p:sp>
        <p:nvSpPr>
          <p:cNvPr id="19459" name="Text Placeholder 2"/>
          <p:cNvSpPr>
            <a:spLocks noGrp="1"/>
          </p:cNvSpPr>
          <p:nvPr>
            <p:ph type="body" idx="1"/>
          </p:nvPr>
        </p:nvSpPr>
        <p:spPr/>
        <p:txBody>
          <a:bodyPr>
            <a:normAutofit fontScale="92500"/>
          </a:bodyPr>
          <a:lstStyle/>
          <a:p>
            <a:pPr eaLnBrk="1" hangingPunct="1">
              <a:defRPr/>
            </a:pPr>
            <a:r>
              <a:rPr lang="en-US" sz="2600" dirty="0" smtClean="0">
                <a:solidFill>
                  <a:srgbClr val="000000"/>
                </a:solidFill>
                <a:latin typeface="Cambria" panose="02040503050406030204" pitchFamily="18" charset="0"/>
              </a:rPr>
              <a:t>Everything to the right of the symbolic constant name replaces the symbolic constant.] For example, </a:t>
            </a:r>
            <a:r>
              <a:rPr lang="en-US" sz="2600" dirty="0" smtClean="0">
                <a:solidFill>
                  <a:srgbClr val="000000"/>
                </a:solidFill>
                <a:latin typeface="Consolas" panose="020B0609020204030204" pitchFamily="49" charset="0"/>
              </a:rPr>
              <a:t>#define</a:t>
            </a:r>
            <a:r>
              <a:rPr lang="en-US" sz="2600" dirty="0" smtClean="0">
                <a:solidFill>
                  <a:srgbClr val="000000"/>
                </a:solidFill>
                <a:latin typeface="Cambria" panose="02040503050406030204" pitchFamily="18" charset="0"/>
              </a:rPr>
              <a:t> </a:t>
            </a:r>
            <a:r>
              <a:rPr lang="en-US" sz="2600" dirty="0" smtClean="0">
                <a:solidFill>
                  <a:srgbClr val="000000"/>
                </a:solidFill>
                <a:latin typeface="Consolas" panose="020B0609020204030204" pitchFamily="49" charset="0"/>
              </a:rPr>
              <a:t>PI</a:t>
            </a:r>
            <a:r>
              <a:rPr lang="en-US" sz="2600" dirty="0" smtClean="0">
                <a:solidFill>
                  <a:srgbClr val="000000"/>
                </a:solidFill>
                <a:latin typeface="Cambria" panose="02040503050406030204" pitchFamily="18" charset="0"/>
              </a:rPr>
              <a:t> </a:t>
            </a:r>
            <a:r>
              <a:rPr lang="en-US" sz="2600" dirty="0" smtClean="0">
                <a:solidFill>
                  <a:srgbClr val="000000"/>
                </a:solidFill>
                <a:latin typeface="Consolas" panose="020B0609020204030204" pitchFamily="49" charset="0"/>
              </a:rPr>
              <a:t>=</a:t>
            </a:r>
            <a:r>
              <a:rPr lang="en-US" sz="2600" dirty="0" smtClean="0">
                <a:solidFill>
                  <a:srgbClr val="000000"/>
                </a:solidFill>
                <a:latin typeface="Cambria" panose="02040503050406030204" pitchFamily="18" charset="0"/>
              </a:rPr>
              <a:t> </a:t>
            </a:r>
            <a:r>
              <a:rPr lang="en-US" sz="2600" dirty="0" smtClean="0">
                <a:solidFill>
                  <a:srgbClr val="000000"/>
                </a:solidFill>
                <a:latin typeface="Consolas" panose="020B0609020204030204" pitchFamily="49" charset="0"/>
              </a:rPr>
              <a:t>3.14159</a:t>
            </a:r>
            <a:r>
              <a:rPr lang="en-US" sz="2600" dirty="0" smtClean="0">
                <a:solidFill>
                  <a:srgbClr val="000000"/>
                </a:solidFill>
                <a:latin typeface="Cambria" panose="02040503050406030204" pitchFamily="18" charset="0"/>
              </a:rPr>
              <a:t> causes the preprocessor to replace every occurrence of the identifier </a:t>
            </a:r>
            <a:r>
              <a:rPr lang="en-US" sz="2600" dirty="0" smtClean="0">
                <a:solidFill>
                  <a:srgbClr val="000000"/>
                </a:solidFill>
                <a:latin typeface="Consolas" panose="020B0609020204030204" pitchFamily="49" charset="0"/>
              </a:rPr>
              <a:t>PI</a:t>
            </a:r>
            <a:r>
              <a:rPr lang="en-US" sz="2600" dirty="0" smtClean="0">
                <a:solidFill>
                  <a:srgbClr val="000000"/>
                </a:solidFill>
                <a:latin typeface="Cambria" panose="02040503050406030204" pitchFamily="18" charset="0"/>
              </a:rPr>
              <a:t> with </a:t>
            </a:r>
            <a:r>
              <a:rPr lang="en-US" sz="2600" dirty="0" smtClean="0">
                <a:solidFill>
                  <a:srgbClr val="000000"/>
                </a:solidFill>
                <a:latin typeface="Consolas" panose="020B0609020204030204" pitchFamily="49" charset="0"/>
              </a:rPr>
              <a:t>=</a:t>
            </a:r>
            <a:r>
              <a:rPr lang="en-US" sz="2600" dirty="0" smtClean="0">
                <a:solidFill>
                  <a:srgbClr val="000000"/>
                </a:solidFill>
                <a:latin typeface="Cambria" panose="02040503050406030204" pitchFamily="18" charset="0"/>
              </a:rPr>
              <a:t> </a:t>
            </a:r>
            <a:r>
              <a:rPr lang="en-US" sz="2600" dirty="0" smtClean="0">
                <a:solidFill>
                  <a:srgbClr val="000000"/>
                </a:solidFill>
                <a:latin typeface="Consolas" panose="020B0609020204030204" pitchFamily="49" charset="0"/>
              </a:rPr>
              <a:t>3.14159</a:t>
            </a:r>
            <a:r>
              <a:rPr lang="en-US" sz="2600" dirty="0" smtClean="0">
                <a:solidFill>
                  <a:srgbClr val="000000"/>
                </a:solidFill>
                <a:latin typeface="Cambria" panose="02040503050406030204" pitchFamily="18" charset="0"/>
              </a:rPr>
              <a:t>. </a:t>
            </a:r>
          </a:p>
          <a:p>
            <a:pPr eaLnBrk="1" hangingPunct="1">
              <a:defRPr/>
            </a:pPr>
            <a:r>
              <a:rPr lang="en-US" sz="2600" dirty="0" smtClean="0">
                <a:solidFill>
                  <a:srgbClr val="000000"/>
                </a:solidFill>
                <a:latin typeface="Cambria" panose="02040503050406030204" pitchFamily="18" charset="0"/>
              </a:rPr>
              <a:t>This is the cause of many subtle logic and syntax errors. </a:t>
            </a:r>
          </a:p>
          <a:p>
            <a:pPr eaLnBrk="1" hangingPunct="1">
              <a:defRPr/>
            </a:pPr>
            <a:r>
              <a:rPr lang="en-US" sz="2600" dirty="0" smtClean="0">
                <a:solidFill>
                  <a:srgbClr val="000000"/>
                </a:solidFill>
                <a:latin typeface="Cambria" panose="02040503050406030204" pitchFamily="18" charset="0"/>
              </a:rPr>
              <a:t>For this reason, you may prefer to use </a:t>
            </a:r>
            <a:r>
              <a:rPr lang="en-US" sz="2600" dirty="0" err="1" smtClean="0">
                <a:solidFill>
                  <a:srgbClr val="000000"/>
                </a:solidFill>
                <a:latin typeface="Consolas" panose="020B0609020204030204" pitchFamily="49" charset="0"/>
              </a:rPr>
              <a:t>const</a:t>
            </a:r>
            <a:r>
              <a:rPr lang="en-US" sz="2600" dirty="0" smtClean="0">
                <a:solidFill>
                  <a:srgbClr val="000000"/>
                </a:solidFill>
                <a:latin typeface="Cambria" panose="02040503050406030204" pitchFamily="18" charset="0"/>
              </a:rPr>
              <a:t> variable declarations, such as </a:t>
            </a:r>
          </a:p>
          <a:p>
            <a:pPr lvl="1" eaLnBrk="1" hangingPunct="1">
              <a:defRPr/>
            </a:pPr>
            <a:r>
              <a:rPr lang="en-US" sz="2600" dirty="0" err="1" smtClean="0">
                <a:solidFill>
                  <a:srgbClr val="000000"/>
                </a:solidFill>
                <a:latin typeface="Consolas" panose="020B0609020204030204" pitchFamily="49" charset="0"/>
              </a:rPr>
              <a:t>const</a:t>
            </a:r>
            <a:r>
              <a:rPr lang="en-US" sz="2600" dirty="0" smtClean="0">
                <a:solidFill>
                  <a:srgbClr val="000000"/>
                </a:solidFill>
                <a:latin typeface="Consolas" panose="020B0609020204030204" pitchFamily="49" charset="0"/>
              </a:rPr>
              <a:t> double PI = 3.14159;</a:t>
            </a:r>
          </a:p>
          <a:p>
            <a:pPr marL="392113" lvl="1" indent="0" eaLnBrk="1" hangingPunct="1">
              <a:buFont typeface="Verdana" panose="020B0604030504040204" pitchFamily="34" charset="0"/>
              <a:buNone/>
              <a:defRPr/>
            </a:pPr>
            <a:r>
              <a:rPr lang="en-US" sz="2600" dirty="0" smtClean="0">
                <a:solidFill>
                  <a:srgbClr val="000000"/>
                </a:solidFill>
                <a:latin typeface="Cambria" panose="02040503050406030204" pitchFamily="18" charset="0"/>
                <a:cs typeface="Times New Roman" pitchFamily="18" charset="0"/>
              </a:rPr>
              <a:t>in preference to the preceding #</a:t>
            </a:r>
            <a:r>
              <a:rPr lang="en-US" sz="2600" dirty="0" smtClean="0">
                <a:solidFill>
                  <a:srgbClr val="000000"/>
                </a:solidFill>
                <a:latin typeface="Consolas" panose="020B0609020204030204" pitchFamily="49" charset="0"/>
                <a:cs typeface="Times New Roman" pitchFamily="18" charset="0"/>
              </a:rPr>
              <a:t>define</a:t>
            </a:r>
            <a:r>
              <a:rPr lang="en-US" sz="2600" dirty="0" smtClean="0">
                <a:solidFill>
                  <a:srgbClr val="000000"/>
                </a:solidFill>
                <a:latin typeface="Cambria" panose="02040503050406030204" pitchFamily="18" charset="0"/>
                <a:cs typeface="Times New Roman" pitchFamily="18" charset="0"/>
              </a:rPr>
              <a:t>. Redefining a symbolic constant with a new value is also an error.</a:t>
            </a:r>
          </a:p>
          <a:p>
            <a:pPr eaLnBrk="1" hangingPunct="1">
              <a:defRPr/>
            </a:pPr>
            <a:endParaRPr lang="en-US" dirty="0" smtClean="0">
              <a:solidFill>
                <a:srgbClr val="000000"/>
              </a:solidFill>
              <a:latin typeface="Cambria" panose="02040503050406030204" pitchFamily="18" charset="0"/>
            </a:endParaRPr>
          </a:p>
        </p:txBody>
      </p:sp>
    </p:spTree>
    <p:extLst>
      <p:ext uri="{BB962C8B-B14F-4D97-AF65-F5344CB8AC3E}">
        <p14:creationId xmlns:p14="http://schemas.microsoft.com/office/powerpoint/2010/main" val="422587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tp8_13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33350" y="0"/>
            <a:ext cx="8875713" cy="6858000"/>
          </a:xfrm>
          <a:prstGeom prst="rect">
            <a:avLst/>
          </a:prstGeom>
          <a:noFill/>
          <a:ln>
            <a:noFill/>
          </a:ln>
        </p:spPr>
      </p:pic>
    </p:spTree>
    <p:extLst>
      <p:ext uri="{BB962C8B-B14F-4D97-AF65-F5344CB8AC3E}">
        <p14:creationId xmlns:p14="http://schemas.microsoft.com/office/powerpoint/2010/main" val="2884053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21"/>
  <p:tag name="MMPROD_UIDATA" val="&lt;database version=&quot;9.0&quot;&gt;&lt;object type=&quot;1&quot; unique_id=&quot;10001&quot;&gt;&lt;object type=&quot;2&quot; unique_id=&quot;14101&quot;&gt;&lt;object type=&quot;3&quot; unique_id=&quot;14103&quot;&gt;&lt;property id=&quot;20148&quot; value=&quot;5&quot;/&gt;&lt;property id=&quot;20300&quot; value=&quot;Slide 2&quot;/&gt;&lt;property id=&quot;20307&quot; value=&quot;258&quot;/&gt;&lt;/object&gt;&lt;object type=&quot;3&quot; unique_id=&quot;14104&quot;&gt;&lt;property id=&quot;20148&quot; value=&quot;5&quot;/&gt;&lt;property id=&quot;20300&quot; value=&quot;Slide 3&quot;/&gt;&lt;property id=&quot;20307&quot; value=&quot;259&quot;/&gt;&lt;/object&gt;&lt;object type=&quot;3&quot; unique_id=&quot;14105&quot;&gt;&lt;property id=&quot;20148&quot; value=&quot;5&quot;/&gt;&lt;property id=&quot;20300&quot; value=&quot;Slide 11&quot;/&gt;&lt;property id=&quot;20307&quot; value=&quot;260&quot;/&gt;&lt;/object&gt;&lt;object type=&quot;3&quot; unique_id=&quot;14106&quot;&gt;&lt;property id=&quot;20148&quot; value=&quot;5&quot;/&gt;&lt;property id=&quot;20300&quot; value=&quot;Slide 12&quot;/&gt;&lt;property id=&quot;20307&quot; value=&quot;261&quot;/&gt;&lt;/object&gt;&lt;object type=&quot;3&quot; unique_id=&quot;14107&quot;&gt;&lt;property id=&quot;20148&quot; value=&quot;5&quot;/&gt;&lt;property id=&quot;20300&quot; value=&quot;Slide 13&quot;/&gt;&lt;property id=&quot;20307&quot; value=&quot;262&quot;/&gt;&lt;/object&gt;&lt;object type=&quot;3&quot; unique_id=&quot;14108&quot;&gt;&lt;property id=&quot;20148&quot; value=&quot;5&quot;/&gt;&lt;property id=&quot;20300&quot; value=&quot;Slide 14&quot;/&gt;&lt;property id=&quot;20307&quot; value=&quot;263&quot;/&gt;&lt;/object&gt;&lt;object type=&quot;3&quot; unique_id=&quot;14109&quot;&gt;&lt;property id=&quot;20148&quot; value=&quot;5&quot;/&gt;&lt;property id=&quot;20300&quot; value=&quot;Slide 15&quot;/&gt;&lt;property id=&quot;20307&quot; value=&quot;264&quot;/&gt;&lt;/object&gt;&lt;object type=&quot;3&quot; unique_id=&quot;14110&quot;&gt;&lt;property id=&quot;20148&quot; value=&quot;5&quot;/&gt;&lt;property id=&quot;20300&quot; value=&quot;Slide 21&quot;/&gt;&lt;property id=&quot;20307&quot; value=&quot;265&quot;/&gt;&lt;/object&gt;&lt;object type=&quot;3&quot; unique_id=&quot;14111&quot;&gt;&lt;property id=&quot;20148&quot; value=&quot;5&quot;/&gt;&lt;property id=&quot;20300&quot; value=&quot;Slide 23&quot;/&gt;&lt;property id=&quot;20307&quot; value=&quot;266&quot;/&gt;&lt;/object&gt;&lt;object type=&quot;3&quot; unique_id=&quot;14112&quot;&gt;&lt;property id=&quot;20148&quot; value=&quot;5&quot;/&gt;&lt;property id=&quot;20300&quot; value=&quot;Slide 35&quot;/&gt;&lt;property id=&quot;20307&quot; value=&quot;267&quot;/&gt;&lt;/object&gt;&lt;object type=&quot;3&quot; unique_id=&quot;14113&quot;&gt;&lt;property id=&quot;20148&quot; value=&quot;5&quot;/&gt;&lt;property id=&quot;20300&quot; value=&quot;Slide 44&quot;/&gt;&lt;property id=&quot;20307&quot; value=&quot;268&quot;/&gt;&lt;/object&gt;&lt;object type=&quot;3&quot; unique_id=&quot;14114&quot;&gt;&lt;property id=&quot;20148&quot; value=&quot;5&quot;/&gt;&lt;property id=&quot;20300&quot; value=&quot;Slide 49&quot;/&gt;&lt;property id=&quot;20307&quot; value=&quot;269&quot;/&gt;&lt;/object&gt;&lt;object type=&quot;3&quot; unique_id=&quot;102938&quot;&gt;&lt;property id=&quot;20148&quot; value=&quot;5&quot;/&gt;&lt;property id=&quot;20300&quot; value=&quot;Slide 1 - &amp;quot;Chapter 13 C Preprocessor&amp;quot;&quot;/&gt;&lt;property id=&quot;20307&quot; value=&quot;271&quot;/&gt;&lt;/object&gt;&lt;object type=&quot;3&quot; unique_id=&quot;102939&quot;&gt;&lt;property id=&quot;20148&quot; value=&quot;5&quot;/&gt;&lt;property id=&quot;20300&quot; value=&quot;Slide 4 - &amp;quot;13.1  Introduction&amp;quot;&quot;/&gt;&lt;property id=&quot;20307&quot; value=&quot;272&quot;/&gt;&lt;/object&gt;&lt;object type=&quot;3&quot; unique_id=&quot;102940&quot;&gt;&lt;property id=&quot;20148&quot; value=&quot;5&quot;/&gt;&lt;property id=&quot;20300&quot; value=&quot;Slide 5 - &amp;quot;13.2  #include Preprocessor Directive&amp;quot;&quot;/&gt;&lt;property id=&quot;20307&quot; value=&quot;273&quot;/&gt;&lt;/object&gt;&lt;object type=&quot;3&quot; unique_id=&quot;102941&quot;&gt;&lt;property id=&quot;20148&quot; value=&quot;5&quot;/&gt;&lt;property id=&quot;20300&quot; value=&quot;Slide 6 - &amp;quot;13.2  #include Preprocessor Directive (Cont.)&amp;quot;&quot;/&gt;&lt;property id=&quot;20307&quot; value=&quot;274&quot;/&gt;&lt;/object&gt;&lt;object type=&quot;3&quot; unique_id=&quot;102942&quot;&gt;&lt;property id=&quot;20148&quot; value=&quot;5&quot;/&gt;&lt;property id=&quot;20300&quot; value=&quot;Slide 7 - &amp;quot;13.2  #include Preprocessor Directive (Cont.)&amp;quot;&quot;/&gt;&lt;property id=&quot;20307&quot; value=&quot;275&quot;/&gt;&lt;/object&gt;&lt;object type=&quot;3&quot; unique_id=&quot;102943&quot;&gt;&lt;property id=&quot;20148&quot; value=&quot;5&quot;/&gt;&lt;property id=&quot;20300&quot; value=&quot;Slide 8 - &amp;quot;13.3  #define Preprocessor Directive: Symbolic Constants&amp;quot;&quot;/&gt;&lt;property id=&quot;20307&quot; value=&quot;276&quot;/&gt;&lt;/object&gt;&lt;object type=&quot;3&quot; unique_id=&quot;102944&quot;&gt;&lt;property id=&quot;20148&quot; value=&quot;5&quot;/&gt;&lt;property id=&quot;20300&quot; value=&quot;Slide 9 - &amp;quot;13.3  #define Preprocessor Directive: Symbolic Constants (Cont.)&amp;quot;&quot;/&gt;&lt;property id=&quot;20307&quot; value=&quot;277&quot;/&gt;&lt;/object&gt;&lt;object type=&quot;3&quot; unique_id=&quot;102945&quot;&gt;&lt;property id=&quot;20148&quot; value=&quot;5&quot;/&gt;&lt;property id=&quot;20300&quot; value=&quot;Slide 10 - &amp;quot;13.3  #define Preprocessor Directive: Symbolic Constants (Cont.)&amp;quot;&quot;/&gt;&lt;property id=&quot;20307&quot; value=&quot;278&quot;/&gt;&lt;/object&gt;&lt;object type=&quot;3&quot; unique_id=&quot;102946&quot;&gt;&lt;property id=&quot;20148&quot; value=&quot;5&quot;/&gt;&lt;property id=&quot;20300&quot; value=&quot;Slide 16 - &amp;quot;13.4  #define Preprocessor Directive: Macros&amp;quot;&quot;/&gt;&lt;property id=&quot;20307&quot; value=&quot;279&quot;/&gt;&lt;/object&gt;&lt;object type=&quot;3&quot; unique_id=&quot;102947&quot;&gt;&lt;property id=&quot;20148&quot; value=&quot;5&quot;/&gt;&lt;property id=&quot;20300&quot; value=&quot;Slide 17 - &amp;quot;13.4  #define Preprocessor Directive: Macros (Cont.)&amp;quot;&quot;/&gt;&lt;property id=&quot;20307&quot; value=&quot;280&quot;/&gt;&lt;/object&gt;&lt;object type=&quot;3&quot; unique_id=&quot;102948&quot;&gt;&lt;property id=&quot;20148&quot; value=&quot;5&quot;/&gt;&lt;property id=&quot;20300&quot; value=&quot;Slide 18 - &amp;quot;13.4  #define Preprocessor Directive: Macros (Cont.)&amp;quot;&quot;/&gt;&lt;property id=&quot;20307&quot; value=&quot;281&quot;/&gt;&lt;/object&gt;&lt;object type=&quot;3&quot; unique_id=&quot;102949&quot;&gt;&lt;property id=&quot;20148&quot; value=&quot;5&quot;/&gt;&lt;property id=&quot;20300&quot; value=&quot;Slide 19 - &amp;quot;13.4  #define Preprocessor Directive: Macros (Cont.)&amp;quot;&quot;/&gt;&lt;property id=&quot;20307&quot; value=&quot;282&quot;/&gt;&lt;/object&gt;&lt;object type=&quot;3&quot; unique_id=&quot;102950&quot;&gt;&lt;property id=&quot;20148&quot; value=&quot;5&quot;/&gt;&lt;property id=&quot;20300&quot; value=&quot;Slide 20 - &amp;quot;13.4  #define Preprocessor Directive: Macros (Cont.)&amp;quot;&quot;/&gt;&lt;property id=&quot;20307&quot; value=&quot;283&quot;/&gt;&lt;/object&gt;&lt;object type=&quot;3&quot; unique_id=&quot;102951&quot;&gt;&lt;property id=&quot;20148&quot; value=&quot;5&quot;/&gt;&lt;property id=&quot;20300&quot; value=&quot;Slide 22 - &amp;quot;13.4  #define Preprocessor Directive: Macros (Cont.)&amp;quot;&quot;/&gt;&lt;property id=&quot;20307&quot; value=&quot;284&quot;/&gt;&lt;/object&gt;&lt;object type=&quot;3&quot; unique_id=&quot;102952&quot;&gt;&lt;property id=&quot;20148&quot; value=&quot;5&quot;/&gt;&lt;property id=&quot;20300&quot; value=&quot;Slide 24 - &amp;quot;13.4  #define Preprocessor Directive: Macros (Cont.)&amp;quot;&quot;/&gt;&lt;property id=&quot;20307&quot; value=&quot;285&quot;/&gt;&lt;/object&gt;&lt;object type=&quot;3&quot; unique_id=&quot;102953&quot;&gt;&lt;property id=&quot;20148&quot; value=&quot;5&quot;/&gt;&lt;property id=&quot;20300&quot; value=&quot;Slide 25 - &amp;quot;13.4  #define Preprocessor Directive: Macros (Cont.)&amp;quot;&quot;/&gt;&lt;property id=&quot;20307&quot; value=&quot;286&quot;/&gt;&lt;/object&gt;&lt;object type=&quot;3&quot; unique_id=&quot;102954&quot;&gt;&lt;property id=&quot;20148&quot; value=&quot;5&quot;/&gt;&lt;property id=&quot;20300&quot; value=&quot;Slide 26 - &amp;quot;13.4  #define Preprocessor Directive: Macros (Cont.)&amp;quot;&quot;/&gt;&lt;property id=&quot;20307&quot; value=&quot;287&quot;/&gt;&lt;/object&gt;&lt;object type=&quot;3&quot; unique_id=&quot;102955&quot;&gt;&lt;property id=&quot;20148&quot; value=&quot;5&quot;/&gt;&lt;property id=&quot;20300&quot; value=&quot;Slide 27 - &amp;quot;13.4  #define Preprocessor Directive: Macros (Cont.)&amp;quot;&quot;/&gt;&lt;property id=&quot;20307&quot; value=&quot;288&quot;/&gt;&lt;/object&gt;&lt;object type=&quot;3&quot; unique_id=&quot;102956&quot;&gt;&lt;property id=&quot;20148&quot; value=&quot;5&quot;/&gt;&lt;property id=&quot;20300&quot; value=&quot;Slide 28 - &amp;quot;13.5  Conditional Compilation&amp;quot;&quot;/&gt;&lt;property id=&quot;20307&quot; value=&quot;289&quot;/&gt;&lt;/object&gt;&lt;object type=&quot;3&quot; unique_id=&quot;102957&quot;&gt;&lt;property id=&quot;20148&quot; value=&quot;5&quot;/&gt;&lt;property id=&quot;20300&quot; value=&quot;Slide 29 - &amp;quot;13.5  Conditional Compilation (Cont.)&amp;quot;&quot;/&gt;&lt;property id=&quot;20307&quot; value=&quot;290&quot;/&gt;&lt;/object&gt;&lt;object type=&quot;3&quot; unique_id=&quot;102958&quot;&gt;&lt;property id=&quot;20148&quot; value=&quot;5&quot;/&gt;&lt;property id=&quot;20300&quot; value=&quot;Slide 30 - &amp;quot;13.5  Conditional Compilation (Cont.)&amp;quot;&quot;/&gt;&lt;property id=&quot;20307&quot; value=&quot;291&quot;/&gt;&lt;/object&gt;&lt;object type=&quot;3&quot; unique_id=&quot;102959&quot;&gt;&lt;property id=&quot;20148&quot; value=&quot;5&quot;/&gt;&lt;property id=&quot;20300&quot; value=&quot;Slide 31 - &amp;quot;13.5  Conditional Compilation (Cont.)&amp;quot;&quot;/&gt;&lt;property id=&quot;20307&quot; value=&quot;292&quot;/&gt;&lt;/object&gt;&lt;object type=&quot;3&quot; unique_id=&quot;102960&quot;&gt;&lt;property id=&quot;20148&quot; value=&quot;5&quot;/&gt;&lt;property id=&quot;20300&quot; value=&quot;Slide 32 - &amp;quot;13.5  Conditional Compilation (Cont.)&amp;quot;&quot;/&gt;&lt;property id=&quot;20307&quot; value=&quot;293&quot;/&gt;&lt;/object&gt;&lt;object type=&quot;3&quot; unique_id=&quot;102961&quot;&gt;&lt;property id=&quot;20148&quot; value=&quot;5&quot;/&gt;&lt;property id=&quot;20300&quot; value=&quot;Slide 33 - &amp;quot;13.5  Conditional Compilation (Cont.)&amp;quot;&quot;/&gt;&lt;property id=&quot;20307&quot; value=&quot;294&quot;/&gt;&lt;/object&gt;&lt;object type=&quot;3&quot; unique_id=&quot;102962&quot;&gt;&lt;property id=&quot;20148&quot; value=&quot;5&quot;/&gt;&lt;property id=&quot;20300&quot; value=&quot;Slide 34 - &amp;quot;13.5  Conditional Compilation (Cont.)&amp;quot;&quot;/&gt;&lt;property id=&quot;20307&quot; value=&quot;295&quot;/&gt;&lt;/object&gt;&lt;object type=&quot;3&quot; unique_id=&quot;102963&quot;&gt;&lt;property id=&quot;20148&quot; value=&quot;5&quot;/&gt;&lt;property id=&quot;20300&quot; value=&quot;Slide 36 - &amp;quot;13.6  #error and #pragma Preprocessor Directives&amp;quot;&quot;/&gt;&lt;property id=&quot;20307&quot; value=&quot;296&quot;/&gt;&lt;/object&gt;&lt;object type=&quot;3&quot; unique_id=&quot;102964&quot;&gt;&lt;property id=&quot;20148&quot; value=&quot;5&quot;/&gt;&lt;property id=&quot;20300&quot; value=&quot;Slide 37 - &amp;quot;13.6  #error and #pragma Preprocessor Directives (Cont.)&amp;quot;&quot;/&gt;&lt;property id=&quot;20307&quot; value=&quot;297&quot;/&gt;&lt;/object&gt;&lt;object type=&quot;3&quot; unique_id=&quot;102965&quot;&gt;&lt;property id=&quot;20148&quot; value=&quot;5&quot;/&gt;&lt;property id=&quot;20300&quot; value=&quot;Slide 38 - &amp;quot;13.7  # and ## Operators&amp;quot;&quot;/&gt;&lt;property id=&quot;20307&quot; value=&quot;298&quot;/&gt;&lt;/object&gt;&lt;object type=&quot;3&quot; unique_id=&quot;102966&quot;&gt;&lt;property id=&quot;20148&quot; value=&quot;5&quot;/&gt;&lt;property id=&quot;20300&quot; value=&quot;Slide 39 - &amp;quot;13.7  # and ## Operators (Cont.)&amp;quot;&quot;/&gt;&lt;property id=&quot;20307&quot; value=&quot;299&quot;/&gt;&lt;/object&gt;&lt;object type=&quot;3&quot; unique_id=&quot;102967&quot;&gt;&lt;property id=&quot;20148&quot; value=&quot;5&quot;/&gt;&lt;property id=&quot;20300&quot; value=&quot;Slide 40 - &amp;quot;13.7  # and ## Operators (Cont.)&amp;quot;&quot;/&gt;&lt;property id=&quot;20307&quot; value=&quot;300&quot;/&gt;&lt;/object&gt;&lt;object type=&quot;3&quot; unique_id=&quot;102968&quot;&gt;&lt;property id=&quot;20148&quot; value=&quot;5&quot;/&gt;&lt;property id=&quot;20300&quot; value=&quot;Slide 41 - &amp;quot;13.8  Line Numbers&amp;quot;&quot;/&gt;&lt;property id=&quot;20307&quot; value=&quot;301&quot;/&gt;&lt;/object&gt;&lt;object type=&quot;3&quot; unique_id=&quot;102969&quot;&gt;&lt;property id=&quot;20148&quot; value=&quot;5&quot;/&gt;&lt;property id=&quot;20300&quot; value=&quot;Slide 42 - &amp;quot;13.8  Line Numbers (Cont.)&amp;quot;&quot;/&gt;&lt;property id=&quot;20307&quot; value=&quot;302&quot;/&gt;&lt;/object&gt;&lt;object type=&quot;3&quot; unique_id=&quot;102970&quot;&gt;&lt;property id=&quot;20148&quot; value=&quot;5&quot;/&gt;&lt;property id=&quot;20300&quot; value=&quot;Slide 43 - &amp;quot;13.9  Predefined Symbolic Constants&amp;quot;&quot;/&gt;&lt;property id=&quot;20307&quot; value=&quot;303&quot;/&gt;&lt;/object&gt;&lt;object type=&quot;3&quot; unique_id=&quot;102971&quot;&gt;&lt;property id=&quot;20148&quot; value=&quot;5&quot;/&gt;&lt;property id=&quot;20300&quot; value=&quot;Slide 45 - &amp;quot;13.10  Assertions&amp;quot;&quot;/&gt;&lt;property id=&quot;20307&quot; value=&quot;304&quot;/&gt;&lt;/object&gt;&lt;object type=&quot;3&quot; unique_id=&quot;102972&quot;&gt;&lt;property id=&quot;20148&quot; value=&quot;5&quot;/&gt;&lt;property id=&quot;20300&quot; value=&quot;Slide 46 - &amp;quot;13.10  Assertions (Cont.)&amp;quot;&quot;/&gt;&lt;property id=&quot;20307&quot; value=&quot;305&quot;/&gt;&lt;/object&gt;&lt;object type=&quot;3&quot; unique_id=&quot;102973&quot;&gt;&lt;property id=&quot;20148&quot; value=&quot;5&quot;/&gt;&lt;property id=&quot;20300&quot; value=&quot;Slide 47 - &amp;quot;13.10  Assertions (Cont.)&amp;quot;&quot;/&gt;&lt;property id=&quot;20307&quot; value=&quot;306&quot;/&gt;&lt;/object&gt;&lt;object type=&quot;3&quot; unique_id=&quot;102974&quot;&gt;&lt;property id=&quot;20148&quot; value=&quot;5&quot;/&gt;&lt;property id=&quot;20300&quot; value=&quot;Slide 48 - &amp;quot;13.10  Assertions (Cont.)&amp;quot;&quot;/&gt;&lt;property id=&quot;20307&quot; value=&quot;307&quot;/&gt;&lt;/object&gt;&lt;object type=&quot;3&quot; unique_id=&quot;102975&quot;&gt;&lt;property id=&quot;20148&quot; value=&quot;5&quot;/&gt;&lt;property id=&quot;20300&quot; value=&quot;Slide 50 - &amp;quot;13.10  Secure C Programming&amp;quot;&quot;/&gt;&lt;property id=&quot;20307&quot; value=&quot;308&quot;/&gt;&lt;/object&gt;&lt;object type=&quot;3&quot; unique_id=&quot;102976&quot;&gt;&lt;property id=&quot;20148&quot; value=&quot;5&quot;/&gt;&lt;property id=&quot;20300&quot; value=&quot;Slide 51 - &amp;quot;13.10  Secure C Programming (Cont.)&amp;quot;&quot;/&gt;&lt;property id=&quot;20307&quot; value=&quot;309&quot;/&gt;&lt;/object&gt;&lt;object type=&quot;3&quot; unique_id=&quot;102977&quot;&gt;&lt;property id=&quot;20148&quot; value=&quot;5&quot;/&gt;&lt;property id=&quot;20300&quot; value=&quot;Slide 52 - &amp;quot;13.10  Secure C Programming (Cont.)&amp;quot;&quot;/&gt;&lt;property id=&quot;20307&quot; value=&quot;310&quot;/&gt;&lt;/object&gt;&lt;/object&gt;&lt;object type=&quot;8&quot; unique_id=&quot;14131&quot;&gt;&lt;/object&gt;&lt;/object&gt;&lt;/database&gt;"/>
  <p:tag name="SECTOMILLISECCONVERTED" val="1"/>
</p:tagLst>
</file>

<file path=ppt/theme/theme1.xml><?xml version="1.0" encoding="utf-8"?>
<a:theme xmlns:a="http://schemas.openxmlformats.org/drawingml/2006/main" name="chtp8_07">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chtp8_15</Template>
  <TotalTime>17</TotalTime>
  <Words>1681</Words>
  <Application>Microsoft Macintosh PowerPoint</Application>
  <PresentationFormat>On-screen Show (4:3)</PresentationFormat>
  <Paragraphs>175</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chtp8_07</vt:lpstr>
      <vt:lpstr>Chapter 13 C Preprocessor</vt:lpstr>
      <vt:lpstr>13.1  Introduction</vt:lpstr>
      <vt:lpstr>13.2  #include Preprocessor Directive</vt:lpstr>
      <vt:lpstr>13.2  #include Preprocessor Directive (Cont.)</vt:lpstr>
      <vt:lpstr>13.2  #include Preprocessor Directive (Cont.)</vt:lpstr>
      <vt:lpstr>13.3  #define Preprocessor Directive: Symbolic Constants</vt:lpstr>
      <vt:lpstr>13.3  #define Preprocessor Directive: Symbolic Constants (Cont.)</vt:lpstr>
      <vt:lpstr>13.3  #define Preprocessor Directive: Symbolic Constants (Cont.)</vt:lpstr>
      <vt:lpstr>PowerPoint Presentation</vt:lpstr>
      <vt:lpstr>PowerPoint Presentation</vt:lpstr>
      <vt:lpstr>PowerPoint Presentation</vt:lpstr>
      <vt:lpstr>PowerPoint Presentation</vt:lpstr>
      <vt:lpstr>PowerPoint Presentation</vt:lpstr>
      <vt:lpstr>13.4  #define Preprocessor Directive: Macros</vt:lpstr>
      <vt:lpstr>13.4  #define Preprocessor Directive: Macros (Cont.)</vt:lpstr>
      <vt:lpstr>13.4  #define Preprocessor Directive: Macros (Cont.)</vt:lpstr>
      <vt:lpstr>13.4  #define Preprocessor Directive: Macros (Cont.)</vt:lpstr>
      <vt:lpstr>13.4  #define Preprocessor Directive: Macros (Cont.)</vt:lpstr>
      <vt:lpstr>PowerPoint Presentation</vt:lpstr>
      <vt:lpstr>13.4  #define Preprocessor Directive: Macros (Cont.)</vt:lpstr>
      <vt:lpstr>PowerPoint Presentation</vt:lpstr>
      <vt:lpstr>13.4  #define Preprocessor Directive: Macros (Cont.)</vt:lpstr>
      <vt:lpstr>13.4  #define Preprocessor Directive: Macros (Cont.)</vt:lpstr>
      <vt:lpstr>13.4  #define Preprocessor Directive: Macros (Cont.)</vt:lpstr>
      <vt:lpstr>13.4  #define Preprocessor Directive: Macros (Cont.)</vt:lpstr>
      <vt:lpstr>13.5  Conditional Compilation</vt:lpstr>
      <vt:lpstr>13.5  Conditional Compilation (Cont.)</vt:lpstr>
      <vt:lpstr>13.5  Conditional Compilation (Cont.)</vt:lpstr>
      <vt:lpstr>13.5  Conditional Compilation (Cont.)</vt:lpstr>
      <vt:lpstr>13.5  Conditional Compilation (Cont.)</vt:lpstr>
      <vt:lpstr>13.5  Conditional Compilation (Cont.)</vt:lpstr>
      <vt:lpstr>13.5  Conditional Compilation (Cont.)</vt:lpstr>
      <vt:lpstr>PowerPoint Presentation</vt:lpstr>
      <vt:lpstr>13.6  #error and #pragma Preprocessor Directives</vt:lpstr>
      <vt:lpstr>13.8  Line Numbers</vt:lpstr>
      <vt:lpstr>13.8  Line Numbers (Cont.)</vt:lpstr>
      <vt:lpstr>13.9  Predefined Symbolic Constants</vt:lpstr>
      <vt:lpstr>PowerPoint Presentation</vt:lpstr>
      <vt:lpstr>13.10  Assertions</vt:lpstr>
      <vt:lpstr>13.10  Assertions (Cont.)</vt:lpstr>
      <vt:lpstr>13.10  Assertions (Cont.)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Joe Guilliams</cp:lastModifiedBy>
  <cp:revision>7</cp:revision>
  <dcterms:created xsi:type="dcterms:W3CDTF">2015-04-27T19:08:43Z</dcterms:created>
  <dcterms:modified xsi:type="dcterms:W3CDTF">2017-03-23T14:33:24Z</dcterms:modified>
</cp:coreProperties>
</file>