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Fira Sans Extra Condensed Medium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Didact Gothic"/>
      <p:regular r:id="rId27"/>
    </p:embeddedFont>
    <p:embeddedFont>
      <p:font typeface="Righteous"/>
      <p:regular r:id="rId28"/>
    </p:embeddedFont>
    <p:embeddedFont>
      <p:font typeface="Squada One"/>
      <p:regular r:id="rId29"/>
    </p:embeddedFont>
    <p:embeddedFont>
      <p:font typeface="Roboto Condensed Light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81A309-B58F-45A6-8839-41145640D8DD}">
  <a:tblStyle styleId="{FD81A309-B58F-45A6-8839-41145640D8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FiraSansExtraCondensedMedium-regular.fntdata"/><Relationship Id="rId21" Type="http://schemas.openxmlformats.org/officeDocument/2006/relationships/slide" Target="slides/slide16.xml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Righteous-regular.fntdata"/><Relationship Id="rId27" Type="http://schemas.openxmlformats.org/officeDocument/2006/relationships/font" Target="fonts/Didact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quada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Light-bold.fntdata"/><Relationship Id="rId30" Type="http://schemas.openxmlformats.org/officeDocument/2006/relationships/font" Target="fonts/RobotoCondensedLight-regular.fntdata"/><Relationship Id="rId11" Type="http://schemas.openxmlformats.org/officeDocument/2006/relationships/slide" Target="slides/slide6.xml"/><Relationship Id="rId33" Type="http://schemas.openxmlformats.org/officeDocument/2006/relationships/font" Target="fonts/RobotoCondensed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CondensedLight-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a819d0d9b_0_20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a819d0d9b_0_2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a819d0d9b_0_20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a819d0d9b_0_20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a819d0d9b_0_20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a819d0d9b_0_20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a819d0d9b_0_19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aa819d0d9b_0_19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a819d0d9b_0_20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a819d0d9b_0_20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18fdd47cb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c18fdd47cb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a819d0d9b_0_19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aa819d0d9b_0_19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a819d0d9b_0_19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a819d0d9b_0_19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a819d0d9b_0_19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a819d0d9b_0_19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a819d0d9b_0_20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a819d0d9b_0_20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a819d0d9b_0_20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a819d0d9b_0_20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a819d0d9b_0_20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a819d0d9b_0_20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a819d0d9b_0_2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a819d0d9b_0_2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a819d0d9b_0_20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a819d0d9b_0_20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a819d0d9b_0_20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a819d0d9b_0_20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1254"/>
          <a:stretch/>
        </p:blipFill>
        <p:spPr>
          <a:xfrm>
            <a:off x="75" y="0"/>
            <a:ext cx="9144000" cy="507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6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1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flipH="1" rot="10800000">
            <a:off x="102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flipH="1">
            <a:off x="5457877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7" name="Google Shape;87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USTOM_7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 flipH="1">
            <a:off x="6925725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7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2" type="ctrTitle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3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4" type="ctrTitle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 flipH="1">
            <a:off x="6925725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>
            <p:ph idx="5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6" type="ctrTitle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7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1" name="Google Shape;101;p13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3"/>
          <p:cNvSpPr txBox="1"/>
          <p:nvPr>
            <p:ph idx="8"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9">
    <p:bg>
      <p:bgPr>
        <a:noFill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720001" y="1373825"/>
            <a:ext cx="5666700" cy="21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720000" y="3538675"/>
            <a:ext cx="56667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6"/>
          <p:cNvSpPr txBox="1"/>
          <p:nvPr>
            <p:ph idx="2" type="ctrTitle"/>
          </p:nvPr>
        </p:nvSpPr>
        <p:spPr>
          <a:xfrm>
            <a:off x="3920575" y="2940775"/>
            <a:ext cx="19875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0000" y="2743625"/>
            <a:ext cx="26799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2" name="Google Shape;112;p17"/>
          <p:cNvSpPr txBox="1"/>
          <p:nvPr>
            <p:ph hasCustomPrompt="1" idx="2" type="title"/>
          </p:nvPr>
        </p:nvSpPr>
        <p:spPr>
          <a:xfrm>
            <a:off x="633500" y="540000"/>
            <a:ext cx="2679900" cy="22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720025" y="3991200"/>
            <a:ext cx="2679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0000" y="1085300"/>
            <a:ext cx="23364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8"/>
          <p:cNvSpPr txBox="1"/>
          <p:nvPr>
            <p:ph hasCustomPrompt="1" idx="2" type="title"/>
          </p:nvPr>
        </p:nvSpPr>
        <p:spPr>
          <a:xfrm>
            <a:off x="720000" y="5400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720000" y="1872101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3" type="title"/>
          </p:nvPr>
        </p:nvSpPr>
        <p:spPr>
          <a:xfrm>
            <a:off x="3403800" y="1085300"/>
            <a:ext cx="23364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8"/>
          <p:cNvSpPr txBox="1"/>
          <p:nvPr>
            <p:ph hasCustomPrompt="1" idx="4" type="title"/>
          </p:nvPr>
        </p:nvSpPr>
        <p:spPr>
          <a:xfrm>
            <a:off x="3403800" y="5400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8"/>
          <p:cNvSpPr txBox="1"/>
          <p:nvPr>
            <p:ph idx="5" type="subTitle"/>
          </p:nvPr>
        </p:nvSpPr>
        <p:spPr>
          <a:xfrm>
            <a:off x="3403800" y="1872101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6" type="title"/>
          </p:nvPr>
        </p:nvSpPr>
        <p:spPr>
          <a:xfrm>
            <a:off x="720000" y="3299500"/>
            <a:ext cx="23364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8"/>
          <p:cNvSpPr txBox="1"/>
          <p:nvPr>
            <p:ph hasCustomPrompt="1" idx="7" type="title"/>
          </p:nvPr>
        </p:nvSpPr>
        <p:spPr>
          <a:xfrm>
            <a:off x="720000" y="27542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/>
          <p:nvPr>
            <p:ph idx="8" type="subTitle"/>
          </p:nvPr>
        </p:nvSpPr>
        <p:spPr>
          <a:xfrm>
            <a:off x="720000" y="4054500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9" type="title"/>
          </p:nvPr>
        </p:nvSpPr>
        <p:spPr>
          <a:xfrm>
            <a:off x="3403800" y="3299500"/>
            <a:ext cx="23364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18"/>
          <p:cNvSpPr txBox="1"/>
          <p:nvPr>
            <p:ph hasCustomPrompt="1" idx="13" type="title"/>
          </p:nvPr>
        </p:nvSpPr>
        <p:spPr>
          <a:xfrm>
            <a:off x="3403800" y="27542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idx="14" type="subTitle"/>
          </p:nvPr>
        </p:nvSpPr>
        <p:spPr>
          <a:xfrm>
            <a:off x="3403800" y="4054500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2" type="title"/>
          </p:nvPr>
        </p:nvSpPr>
        <p:spPr>
          <a:xfrm>
            <a:off x="1260257" y="1427500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1260257" y="1875900"/>
            <a:ext cx="57483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hasCustomPrompt="1" idx="3" type="title"/>
          </p:nvPr>
        </p:nvSpPr>
        <p:spPr>
          <a:xfrm>
            <a:off x="720000" y="1427500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2" name="Google Shape;132;p19"/>
          <p:cNvSpPr txBox="1"/>
          <p:nvPr>
            <p:ph idx="4" type="title"/>
          </p:nvPr>
        </p:nvSpPr>
        <p:spPr>
          <a:xfrm>
            <a:off x="1260257" y="2576047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19"/>
          <p:cNvSpPr txBox="1"/>
          <p:nvPr>
            <p:ph idx="5" type="subTitle"/>
          </p:nvPr>
        </p:nvSpPr>
        <p:spPr>
          <a:xfrm>
            <a:off x="1260257" y="3024447"/>
            <a:ext cx="57483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hasCustomPrompt="1" idx="6" type="title"/>
          </p:nvPr>
        </p:nvSpPr>
        <p:spPr>
          <a:xfrm>
            <a:off x="720000" y="2576047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5" name="Google Shape;135;p19"/>
          <p:cNvSpPr txBox="1"/>
          <p:nvPr>
            <p:ph idx="7" type="title"/>
          </p:nvPr>
        </p:nvSpPr>
        <p:spPr>
          <a:xfrm>
            <a:off x="1260257" y="3670294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19"/>
          <p:cNvSpPr txBox="1"/>
          <p:nvPr>
            <p:ph idx="8" type="subTitle"/>
          </p:nvPr>
        </p:nvSpPr>
        <p:spPr>
          <a:xfrm>
            <a:off x="1260257" y="4118700"/>
            <a:ext cx="574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hasCustomPrompt="1" idx="9" type="title"/>
          </p:nvPr>
        </p:nvSpPr>
        <p:spPr>
          <a:xfrm>
            <a:off x="720000" y="3670294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ctrTitle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ctrTitle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9" type="title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hasCustomPrompt="1" idx="13" type="title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hasCustomPrompt="1" idx="14" type="title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hasCustomPrompt="1" idx="15" type="title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hasCustomPrompt="1" type="title"/>
          </p:nvPr>
        </p:nvSpPr>
        <p:spPr>
          <a:xfrm>
            <a:off x="720000" y="540000"/>
            <a:ext cx="342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720000" y="1246025"/>
            <a:ext cx="24981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hasCustomPrompt="1" idx="2" type="title"/>
          </p:nvPr>
        </p:nvSpPr>
        <p:spPr>
          <a:xfrm>
            <a:off x="1934400" y="1996143"/>
            <a:ext cx="52752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4" name="Google Shape;144;p21"/>
          <p:cNvSpPr txBox="1"/>
          <p:nvPr>
            <p:ph idx="3" type="subTitle"/>
          </p:nvPr>
        </p:nvSpPr>
        <p:spPr>
          <a:xfrm>
            <a:off x="1934400" y="2702170"/>
            <a:ext cx="5275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hasCustomPrompt="1" idx="4" type="title"/>
          </p:nvPr>
        </p:nvSpPr>
        <p:spPr>
          <a:xfrm>
            <a:off x="5000225" y="3283675"/>
            <a:ext cx="342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6" name="Google Shape;146;p21"/>
          <p:cNvSpPr txBox="1"/>
          <p:nvPr>
            <p:ph idx="5" type="subTitle"/>
          </p:nvPr>
        </p:nvSpPr>
        <p:spPr>
          <a:xfrm>
            <a:off x="5926050" y="3989700"/>
            <a:ext cx="24981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1022488" y="2922675"/>
            <a:ext cx="3273900" cy="508500"/>
          </a:xfrm>
          <a:prstGeom prst="rect">
            <a:avLst/>
          </a:prstGeom>
          <a:effectLst>
            <a:outerShdw rotWithShape="0" algn="bl" dir="34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2" type="subTitle"/>
          </p:nvPr>
        </p:nvSpPr>
        <p:spPr>
          <a:xfrm>
            <a:off x="4847588" y="2922675"/>
            <a:ext cx="3273900" cy="508500"/>
          </a:xfrm>
          <a:prstGeom prst="rect">
            <a:avLst/>
          </a:prstGeom>
          <a:effectLst>
            <a:outerShdw rotWithShape="0" algn="bl" dir="34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3" type="subTitle"/>
          </p:nvPr>
        </p:nvSpPr>
        <p:spPr>
          <a:xfrm>
            <a:off x="1022575" y="3366650"/>
            <a:ext cx="32739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4" type="subTitle"/>
          </p:nvPr>
        </p:nvSpPr>
        <p:spPr>
          <a:xfrm>
            <a:off x="4847575" y="3366650"/>
            <a:ext cx="32739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2" type="title"/>
          </p:nvPr>
        </p:nvSpPr>
        <p:spPr>
          <a:xfrm>
            <a:off x="720000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720000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3" type="title"/>
          </p:nvPr>
        </p:nvSpPr>
        <p:spPr>
          <a:xfrm>
            <a:off x="3419269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23"/>
          <p:cNvSpPr txBox="1"/>
          <p:nvPr>
            <p:ph idx="4" type="subTitle"/>
          </p:nvPr>
        </p:nvSpPr>
        <p:spPr>
          <a:xfrm>
            <a:off x="3419271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5" type="title"/>
          </p:nvPr>
        </p:nvSpPr>
        <p:spPr>
          <a:xfrm>
            <a:off x="2069638" y="3176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23"/>
          <p:cNvSpPr txBox="1"/>
          <p:nvPr>
            <p:ph idx="6" type="subTitle"/>
          </p:nvPr>
        </p:nvSpPr>
        <p:spPr>
          <a:xfrm>
            <a:off x="2069638" y="36422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7" type="title"/>
          </p:nvPr>
        </p:nvSpPr>
        <p:spPr>
          <a:xfrm>
            <a:off x="4768907" y="3176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3"/>
          <p:cNvSpPr txBox="1"/>
          <p:nvPr>
            <p:ph idx="8" type="subTitle"/>
          </p:nvPr>
        </p:nvSpPr>
        <p:spPr>
          <a:xfrm>
            <a:off x="4768910" y="36422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9" type="title"/>
          </p:nvPr>
        </p:nvSpPr>
        <p:spPr>
          <a:xfrm>
            <a:off x="6118545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23"/>
          <p:cNvSpPr txBox="1"/>
          <p:nvPr>
            <p:ph idx="13" type="subTitle"/>
          </p:nvPr>
        </p:nvSpPr>
        <p:spPr>
          <a:xfrm>
            <a:off x="6118549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5" name="Google Shape;165;p23"/>
          <p:cNvGrpSpPr/>
          <p:nvPr/>
        </p:nvGrpSpPr>
        <p:grpSpPr>
          <a:xfrm>
            <a:off x="1104375" y="3704488"/>
            <a:ext cx="6890850" cy="311100"/>
            <a:chOff x="1104375" y="3704488"/>
            <a:chExt cx="6890850" cy="311100"/>
          </a:xfrm>
        </p:grpSpPr>
        <p:grpSp>
          <p:nvGrpSpPr>
            <p:cNvPr id="166" name="Google Shape;166;p23"/>
            <p:cNvGrpSpPr/>
            <p:nvPr/>
          </p:nvGrpSpPr>
          <p:grpSpPr>
            <a:xfrm>
              <a:off x="7737950" y="3914088"/>
              <a:ext cx="101550" cy="101500"/>
              <a:chOff x="3258600" y="2392325"/>
              <a:chExt cx="101550" cy="101500"/>
            </a:xfrm>
          </p:grpSpPr>
          <p:sp>
            <p:nvSpPr>
              <p:cNvPr id="167" name="Google Shape;167;p23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23"/>
            <p:cNvGrpSpPr/>
            <p:nvPr/>
          </p:nvGrpSpPr>
          <p:grpSpPr>
            <a:xfrm>
              <a:off x="7893675" y="3704488"/>
              <a:ext cx="101550" cy="101500"/>
              <a:chOff x="3258600" y="2392325"/>
              <a:chExt cx="101550" cy="101500"/>
            </a:xfrm>
          </p:grpSpPr>
          <p:sp>
            <p:nvSpPr>
              <p:cNvPr id="170" name="Google Shape;170;p23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3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23"/>
            <p:cNvGrpSpPr/>
            <p:nvPr/>
          </p:nvGrpSpPr>
          <p:grpSpPr>
            <a:xfrm flipH="1">
              <a:off x="1260100" y="3914088"/>
              <a:ext cx="101550" cy="101500"/>
              <a:chOff x="3258600" y="2392325"/>
              <a:chExt cx="101550" cy="101500"/>
            </a:xfrm>
          </p:grpSpPr>
          <p:sp>
            <p:nvSpPr>
              <p:cNvPr id="173" name="Google Shape;173;p23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3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23"/>
            <p:cNvGrpSpPr/>
            <p:nvPr/>
          </p:nvGrpSpPr>
          <p:grpSpPr>
            <a:xfrm flipH="1">
              <a:off x="1104375" y="3704488"/>
              <a:ext cx="101550" cy="101500"/>
              <a:chOff x="3258600" y="2392325"/>
              <a:chExt cx="101550" cy="101500"/>
            </a:xfrm>
          </p:grpSpPr>
          <p:sp>
            <p:nvSpPr>
              <p:cNvPr id="176" name="Google Shape;176;p23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3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2026950" y="1390375"/>
            <a:ext cx="5090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ctrTitle"/>
          </p:nvPr>
        </p:nvSpPr>
        <p:spPr>
          <a:xfrm>
            <a:off x="720000" y="540000"/>
            <a:ext cx="43779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26"/>
          <p:cNvSpPr txBox="1"/>
          <p:nvPr>
            <p:ph idx="1" type="subTitle"/>
          </p:nvPr>
        </p:nvSpPr>
        <p:spPr>
          <a:xfrm>
            <a:off x="720000" y="2357175"/>
            <a:ext cx="43779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26"/>
          <p:cNvSpPr txBox="1"/>
          <p:nvPr>
            <p:ph idx="2" type="subTitle"/>
          </p:nvPr>
        </p:nvSpPr>
        <p:spPr>
          <a:xfrm>
            <a:off x="720002" y="4230175"/>
            <a:ext cx="43779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26"/>
          <p:cNvSpPr txBox="1"/>
          <p:nvPr/>
        </p:nvSpPr>
        <p:spPr>
          <a:xfrm>
            <a:off x="720000" y="3629375"/>
            <a:ext cx="4377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</a:t>
            </a:r>
            <a:r>
              <a:rPr lang="en" sz="11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1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2_1_2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36" name="Google Shape;36;p5"/>
          <p:cNvSpPr txBox="1"/>
          <p:nvPr>
            <p:ph hasCustomPrompt="1" idx="2" type="title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39" name="Google Shape;39;p5"/>
          <p:cNvSpPr txBox="1"/>
          <p:nvPr>
            <p:ph hasCustomPrompt="1" idx="3" type="title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42" name="Google Shape;42;p5"/>
          <p:cNvSpPr txBox="1"/>
          <p:nvPr>
            <p:ph hasCustomPrompt="1" idx="5" type="title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5"/>
          <p:cNvSpPr txBox="1"/>
          <p:nvPr>
            <p:ph idx="6" type="subTitle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45" name="Google Shape;45;p5"/>
          <p:cNvSpPr txBox="1"/>
          <p:nvPr>
            <p:ph hasCustomPrompt="1" idx="7" type="title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5"/>
          <p:cNvSpPr txBox="1"/>
          <p:nvPr>
            <p:ph idx="8" type="subTitle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48" name="Google Shape;48;p5"/>
          <p:cNvSpPr txBox="1"/>
          <p:nvPr>
            <p:ph hasCustomPrompt="1" idx="9" type="title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5"/>
          <p:cNvSpPr txBox="1"/>
          <p:nvPr>
            <p:ph idx="13" type="subTitle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_1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 rot="10800000">
            <a:off x="6925725" y="3063401"/>
            <a:ext cx="2218277" cy="20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rot="10800000">
            <a:off x="5457877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7"/>
          <p:cNvSpPr txBox="1"/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2" type="ctrTitle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" type="subTitle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3" type="ctrTitle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4" type="subTitle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5" type="ctrTitle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6" type="subTitle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4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>
            <a:off x="102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rot="10800000">
            <a:off x="5457877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4" name="Google Shape;74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5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" type="subTitle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2" type="subTitle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3" type="ctrTitle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4" type="ctrTitle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image" Target="../media/image7.jpg"/><Relationship Id="rId7" Type="http://schemas.openxmlformats.org/officeDocument/2006/relationships/image" Target="../media/image9.jpg"/><Relationship Id="rId8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iamarketplace.com" TargetMode="External"/><Relationship Id="rId4" Type="http://schemas.openxmlformats.org/officeDocument/2006/relationships/hyperlink" Target="https://miamarketplace.com/apps/i3zM28I1GlEgh47X2mG0XhWpRxikx_YEOU6pu7KWUAYN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ctrTitle"/>
          </p:nvPr>
        </p:nvSpPr>
        <p:spPr>
          <a:xfrm>
            <a:off x="375675" y="867300"/>
            <a:ext cx="8635200" cy="3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dk2"/>
                </a:solidFill>
              </a:rPr>
              <a:t>SENTIMENT ANALYSIS </a:t>
            </a:r>
            <a:endParaRPr sz="6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dk2"/>
                </a:solidFill>
              </a:rPr>
              <a:t>TO DETECT DEPRESSION VIA TWITTER</a:t>
            </a:r>
            <a:endParaRPr sz="6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idx="4" type="subTitle"/>
          </p:nvPr>
        </p:nvSpPr>
        <p:spPr>
          <a:xfrm>
            <a:off x="439950" y="453599"/>
            <a:ext cx="82641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</a:t>
            </a:r>
            <a:r>
              <a:rPr lang="en"/>
              <a:t>lotted Validation Curve of the hyperparameters of Random Forest Classifier to look for best results.</a:t>
            </a:r>
            <a:endParaRPr/>
          </a:p>
        </p:txBody>
      </p:sp>
      <p:pic>
        <p:nvPicPr>
          <p:cNvPr id="365" name="Google Shape;365;p36"/>
          <p:cNvPicPr preferRelativeResize="0"/>
          <p:nvPr/>
        </p:nvPicPr>
        <p:blipFill rotWithShape="1">
          <a:blip r:embed="rId3">
            <a:alphaModFix/>
          </a:blip>
          <a:srcRect b="4792" l="5660" r="59356" t="56839"/>
          <a:stretch/>
        </p:blipFill>
        <p:spPr>
          <a:xfrm>
            <a:off x="207000" y="821600"/>
            <a:ext cx="2916899" cy="17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6"/>
          <p:cNvPicPr preferRelativeResize="0"/>
          <p:nvPr/>
        </p:nvPicPr>
        <p:blipFill rotWithShape="1">
          <a:blip r:embed="rId4">
            <a:alphaModFix/>
          </a:blip>
          <a:srcRect b="16061" l="7140" r="58593" t="44024"/>
          <a:stretch/>
        </p:blipFill>
        <p:spPr>
          <a:xfrm>
            <a:off x="3403725" y="821600"/>
            <a:ext cx="2746451" cy="17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6"/>
          <p:cNvPicPr preferRelativeResize="0"/>
          <p:nvPr/>
        </p:nvPicPr>
        <p:blipFill rotWithShape="1">
          <a:blip r:embed="rId5">
            <a:alphaModFix/>
          </a:blip>
          <a:srcRect b="12525" l="6165" r="59563" t="49494"/>
          <a:stretch/>
        </p:blipFill>
        <p:spPr>
          <a:xfrm>
            <a:off x="6385275" y="821600"/>
            <a:ext cx="2746451" cy="17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6"/>
          <p:cNvPicPr preferRelativeResize="0"/>
          <p:nvPr/>
        </p:nvPicPr>
        <p:blipFill rotWithShape="1">
          <a:blip r:embed="rId6">
            <a:alphaModFix/>
          </a:blip>
          <a:srcRect b="31811" l="7105" r="60241" t="29223"/>
          <a:stretch/>
        </p:blipFill>
        <p:spPr>
          <a:xfrm>
            <a:off x="204375" y="2796050"/>
            <a:ext cx="2916899" cy="195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6"/>
          <p:cNvPicPr preferRelativeResize="0"/>
          <p:nvPr/>
        </p:nvPicPr>
        <p:blipFill rotWithShape="1">
          <a:blip r:embed="rId7">
            <a:alphaModFix/>
          </a:blip>
          <a:srcRect b="17725" l="6629" r="59904" t="42727"/>
          <a:stretch/>
        </p:blipFill>
        <p:spPr>
          <a:xfrm>
            <a:off x="3403725" y="2837892"/>
            <a:ext cx="2832339" cy="188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6"/>
          <p:cNvPicPr preferRelativeResize="0"/>
          <p:nvPr/>
        </p:nvPicPr>
        <p:blipFill rotWithShape="1">
          <a:blip r:embed="rId8">
            <a:alphaModFix/>
          </a:blip>
          <a:srcRect b="14323" l="7346" r="59469" t="47611"/>
          <a:stretch/>
        </p:blipFill>
        <p:spPr>
          <a:xfrm>
            <a:off x="6385275" y="2827125"/>
            <a:ext cx="2746451" cy="1880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6"/>
          <p:cNvSpPr txBox="1"/>
          <p:nvPr>
            <p:ph idx="4" type="subTitle"/>
          </p:nvPr>
        </p:nvSpPr>
        <p:spPr>
          <a:xfrm>
            <a:off x="363750" y="4785387"/>
            <a:ext cx="84087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also used RandomizedSearchedCV method for hyperparameter Tuning, which gave accuracy of 97.828%</a:t>
            </a:r>
            <a:endParaRPr/>
          </a:p>
        </p:txBody>
      </p:sp>
      <p:sp>
        <p:nvSpPr>
          <p:cNvPr id="372" name="Google Shape;372;p36"/>
          <p:cNvSpPr txBox="1"/>
          <p:nvPr>
            <p:ph type="title"/>
          </p:nvPr>
        </p:nvSpPr>
        <p:spPr>
          <a:xfrm>
            <a:off x="3636025" y="125669"/>
            <a:ext cx="23718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4"/>
                </a:solidFill>
              </a:rPr>
              <a:t>OPTIMISATION</a:t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/>
          <p:nvPr/>
        </p:nvSpPr>
        <p:spPr>
          <a:xfrm>
            <a:off x="325853" y="1683664"/>
            <a:ext cx="1343203" cy="1332447"/>
          </a:xfrm>
          <a:custGeom>
            <a:rect b="b" l="l" r="r" t="t"/>
            <a:pathLst>
              <a:path extrusionOk="0" h="17890" w="17904">
                <a:moveTo>
                  <a:pt x="8952" y="1"/>
                </a:moveTo>
                <a:cubicBezTo>
                  <a:pt x="3977" y="1"/>
                  <a:pt x="0" y="3977"/>
                  <a:pt x="0" y="8952"/>
                </a:cubicBezTo>
                <a:cubicBezTo>
                  <a:pt x="0" y="13927"/>
                  <a:pt x="3977" y="17889"/>
                  <a:pt x="8952" y="17889"/>
                </a:cubicBezTo>
                <a:cubicBezTo>
                  <a:pt x="13927" y="17889"/>
                  <a:pt x="17904" y="13927"/>
                  <a:pt x="17904" y="8952"/>
                </a:cubicBezTo>
                <a:cubicBezTo>
                  <a:pt x="17904" y="3977"/>
                  <a:pt x="13927" y="1"/>
                  <a:pt x="8952" y="1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7"/>
          <p:cNvSpPr txBox="1"/>
          <p:nvPr>
            <p:ph type="title"/>
          </p:nvPr>
        </p:nvSpPr>
        <p:spPr>
          <a:xfrm>
            <a:off x="590875" y="227925"/>
            <a:ext cx="40404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COMPARATIVE</a:t>
            </a:r>
            <a:r>
              <a:rPr lang="en" sz="3000">
                <a:solidFill>
                  <a:schemeClr val="accent4"/>
                </a:solidFill>
              </a:rPr>
              <a:t> </a:t>
            </a:r>
            <a:r>
              <a:rPr lang="en" sz="3000"/>
              <a:t>ANALYSIS</a:t>
            </a:r>
            <a:endParaRPr sz="3000"/>
          </a:p>
        </p:txBody>
      </p:sp>
      <p:sp>
        <p:nvSpPr>
          <p:cNvPr id="379" name="Google Shape;379;p37"/>
          <p:cNvSpPr/>
          <p:nvPr/>
        </p:nvSpPr>
        <p:spPr>
          <a:xfrm>
            <a:off x="478716" y="1837001"/>
            <a:ext cx="1037403" cy="1029078"/>
          </a:xfrm>
          <a:custGeom>
            <a:rect b="b" l="l" r="r" t="t"/>
            <a:pathLst>
              <a:path extrusionOk="0" h="17890" w="17904">
                <a:moveTo>
                  <a:pt x="8952" y="1"/>
                </a:moveTo>
                <a:cubicBezTo>
                  <a:pt x="3977" y="1"/>
                  <a:pt x="0" y="3977"/>
                  <a:pt x="0" y="8952"/>
                </a:cubicBezTo>
                <a:cubicBezTo>
                  <a:pt x="0" y="13927"/>
                  <a:pt x="3977" y="17889"/>
                  <a:pt x="8952" y="17889"/>
                </a:cubicBezTo>
                <a:cubicBezTo>
                  <a:pt x="13927" y="17889"/>
                  <a:pt x="17904" y="13927"/>
                  <a:pt x="17904" y="8952"/>
                </a:cubicBezTo>
                <a:cubicBezTo>
                  <a:pt x="17904" y="3977"/>
                  <a:pt x="13927" y="1"/>
                  <a:pt x="8952" y="1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7"/>
          <p:cNvSpPr txBox="1"/>
          <p:nvPr>
            <p:ph type="title"/>
          </p:nvPr>
        </p:nvSpPr>
        <p:spPr>
          <a:xfrm>
            <a:off x="478625" y="2092125"/>
            <a:ext cx="10374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91.118</a:t>
            </a:r>
            <a:r>
              <a:rPr lang="en" sz="1500"/>
              <a:t>%</a:t>
            </a:r>
            <a:endParaRPr sz="1500"/>
          </a:p>
        </p:txBody>
      </p:sp>
      <p:sp>
        <p:nvSpPr>
          <p:cNvPr id="381" name="Google Shape;381;p37"/>
          <p:cNvSpPr txBox="1"/>
          <p:nvPr/>
        </p:nvSpPr>
        <p:spPr>
          <a:xfrm>
            <a:off x="590875" y="871850"/>
            <a:ext cx="68811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Accuracies of the 5 </a:t>
            </a:r>
            <a:r>
              <a:rPr lang="en" sz="15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approaches</a:t>
            </a:r>
            <a:r>
              <a:rPr lang="en" sz="15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 are given below:</a:t>
            </a:r>
            <a:endParaRPr sz="15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82" name="Google Shape;382;p37"/>
          <p:cNvSpPr txBox="1"/>
          <p:nvPr>
            <p:ph type="title"/>
          </p:nvPr>
        </p:nvSpPr>
        <p:spPr>
          <a:xfrm>
            <a:off x="258175" y="3235475"/>
            <a:ext cx="14109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MULTINOMIAL </a:t>
            </a:r>
            <a:r>
              <a:rPr lang="en" sz="1700"/>
              <a:t>NAIVE BAYES</a:t>
            </a:r>
            <a:endParaRPr sz="1700"/>
          </a:p>
        </p:txBody>
      </p:sp>
      <p:sp>
        <p:nvSpPr>
          <p:cNvPr id="383" name="Google Shape;383;p37"/>
          <p:cNvSpPr/>
          <p:nvPr/>
        </p:nvSpPr>
        <p:spPr>
          <a:xfrm>
            <a:off x="258175" y="1615950"/>
            <a:ext cx="1478700" cy="1467900"/>
          </a:xfrm>
          <a:prstGeom prst="blockArc">
            <a:avLst>
              <a:gd fmla="val 19330982" name="adj1"/>
              <a:gd fmla="val 16269023" name="adj2"/>
              <a:gd fmla="val 79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2230853" y="1716822"/>
            <a:ext cx="1343203" cy="1332447"/>
          </a:xfrm>
          <a:custGeom>
            <a:rect b="b" l="l" r="r" t="t"/>
            <a:pathLst>
              <a:path extrusionOk="0" h="17890" w="17904">
                <a:moveTo>
                  <a:pt x="8952" y="1"/>
                </a:moveTo>
                <a:cubicBezTo>
                  <a:pt x="3977" y="1"/>
                  <a:pt x="0" y="3977"/>
                  <a:pt x="0" y="8952"/>
                </a:cubicBezTo>
                <a:cubicBezTo>
                  <a:pt x="0" y="13927"/>
                  <a:pt x="3977" y="17889"/>
                  <a:pt x="8952" y="17889"/>
                </a:cubicBezTo>
                <a:cubicBezTo>
                  <a:pt x="13927" y="17889"/>
                  <a:pt x="17904" y="13927"/>
                  <a:pt x="17904" y="8952"/>
                </a:cubicBezTo>
                <a:cubicBezTo>
                  <a:pt x="17904" y="3977"/>
                  <a:pt x="13927" y="1"/>
                  <a:pt x="8952" y="1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2383716" y="1870159"/>
            <a:ext cx="1037403" cy="1029078"/>
          </a:xfrm>
          <a:custGeom>
            <a:rect b="b" l="l" r="r" t="t"/>
            <a:pathLst>
              <a:path extrusionOk="0" h="17890" w="17904">
                <a:moveTo>
                  <a:pt x="8952" y="1"/>
                </a:moveTo>
                <a:cubicBezTo>
                  <a:pt x="3977" y="1"/>
                  <a:pt x="0" y="3977"/>
                  <a:pt x="0" y="8952"/>
                </a:cubicBezTo>
                <a:cubicBezTo>
                  <a:pt x="0" y="13927"/>
                  <a:pt x="3977" y="17889"/>
                  <a:pt x="8952" y="17889"/>
                </a:cubicBezTo>
                <a:cubicBezTo>
                  <a:pt x="13927" y="17889"/>
                  <a:pt x="17904" y="13927"/>
                  <a:pt x="17904" y="8952"/>
                </a:cubicBezTo>
                <a:cubicBezTo>
                  <a:pt x="17904" y="3977"/>
                  <a:pt x="13927" y="1"/>
                  <a:pt x="8952" y="1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7"/>
          <p:cNvSpPr txBox="1"/>
          <p:nvPr>
            <p:ph type="title"/>
          </p:nvPr>
        </p:nvSpPr>
        <p:spPr>
          <a:xfrm>
            <a:off x="2383725" y="2125275"/>
            <a:ext cx="10374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97.828%</a:t>
            </a:r>
            <a:endParaRPr sz="1500"/>
          </a:p>
        </p:txBody>
      </p:sp>
      <p:sp>
        <p:nvSpPr>
          <p:cNvPr id="387" name="Google Shape;387;p37"/>
          <p:cNvSpPr/>
          <p:nvPr/>
        </p:nvSpPr>
        <p:spPr>
          <a:xfrm>
            <a:off x="2163175" y="1649108"/>
            <a:ext cx="1478700" cy="1467900"/>
          </a:xfrm>
          <a:prstGeom prst="blockArc">
            <a:avLst>
              <a:gd fmla="val 17241967" name="adj1"/>
              <a:gd fmla="val 16269023" name="adj2"/>
              <a:gd fmla="val 79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4059653" y="1716822"/>
            <a:ext cx="1343203" cy="1332447"/>
          </a:xfrm>
          <a:custGeom>
            <a:rect b="b" l="l" r="r" t="t"/>
            <a:pathLst>
              <a:path extrusionOk="0" h="17890" w="17904">
                <a:moveTo>
                  <a:pt x="8952" y="1"/>
                </a:moveTo>
                <a:cubicBezTo>
                  <a:pt x="3977" y="1"/>
                  <a:pt x="0" y="3977"/>
                  <a:pt x="0" y="8952"/>
                </a:cubicBezTo>
                <a:cubicBezTo>
                  <a:pt x="0" y="13927"/>
                  <a:pt x="3977" y="17889"/>
                  <a:pt x="8952" y="17889"/>
                </a:cubicBezTo>
                <a:cubicBezTo>
                  <a:pt x="13927" y="17889"/>
                  <a:pt x="17904" y="13927"/>
                  <a:pt x="17904" y="8952"/>
                </a:cubicBezTo>
                <a:cubicBezTo>
                  <a:pt x="17904" y="3977"/>
                  <a:pt x="13927" y="1"/>
                  <a:pt x="8952" y="1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212516" y="1870159"/>
            <a:ext cx="1037403" cy="1029078"/>
          </a:xfrm>
          <a:custGeom>
            <a:rect b="b" l="l" r="r" t="t"/>
            <a:pathLst>
              <a:path extrusionOk="0" h="17890" w="17904">
                <a:moveTo>
                  <a:pt x="8952" y="1"/>
                </a:moveTo>
                <a:cubicBezTo>
                  <a:pt x="3977" y="1"/>
                  <a:pt x="0" y="3977"/>
                  <a:pt x="0" y="8952"/>
                </a:cubicBezTo>
                <a:cubicBezTo>
                  <a:pt x="0" y="13927"/>
                  <a:pt x="3977" y="17889"/>
                  <a:pt x="8952" y="17889"/>
                </a:cubicBezTo>
                <a:cubicBezTo>
                  <a:pt x="13927" y="17889"/>
                  <a:pt x="17904" y="13927"/>
                  <a:pt x="17904" y="8952"/>
                </a:cubicBezTo>
                <a:cubicBezTo>
                  <a:pt x="17904" y="3977"/>
                  <a:pt x="13927" y="1"/>
                  <a:pt x="8952" y="1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7"/>
          <p:cNvSpPr txBox="1"/>
          <p:nvPr>
            <p:ph type="title"/>
          </p:nvPr>
        </p:nvSpPr>
        <p:spPr>
          <a:xfrm>
            <a:off x="4212525" y="2125275"/>
            <a:ext cx="10374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96.57%</a:t>
            </a:r>
            <a:endParaRPr sz="1500"/>
          </a:p>
        </p:txBody>
      </p:sp>
      <p:sp>
        <p:nvSpPr>
          <p:cNvPr id="391" name="Google Shape;391;p37"/>
          <p:cNvSpPr/>
          <p:nvPr/>
        </p:nvSpPr>
        <p:spPr>
          <a:xfrm>
            <a:off x="3991975" y="1649108"/>
            <a:ext cx="1478700" cy="1467900"/>
          </a:xfrm>
          <a:prstGeom prst="blockArc">
            <a:avLst>
              <a:gd fmla="val 18254457" name="adj1"/>
              <a:gd fmla="val 16269023" name="adj2"/>
              <a:gd fmla="val 79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5736053" y="1716822"/>
            <a:ext cx="1343203" cy="1332447"/>
          </a:xfrm>
          <a:custGeom>
            <a:rect b="b" l="l" r="r" t="t"/>
            <a:pathLst>
              <a:path extrusionOk="0" h="17890" w="17904">
                <a:moveTo>
                  <a:pt x="8952" y="1"/>
                </a:moveTo>
                <a:cubicBezTo>
                  <a:pt x="3977" y="1"/>
                  <a:pt x="0" y="3977"/>
                  <a:pt x="0" y="8952"/>
                </a:cubicBezTo>
                <a:cubicBezTo>
                  <a:pt x="0" y="13927"/>
                  <a:pt x="3977" y="17889"/>
                  <a:pt x="8952" y="17889"/>
                </a:cubicBezTo>
                <a:cubicBezTo>
                  <a:pt x="13927" y="17889"/>
                  <a:pt x="17904" y="13927"/>
                  <a:pt x="17904" y="8952"/>
                </a:cubicBezTo>
                <a:cubicBezTo>
                  <a:pt x="17904" y="3977"/>
                  <a:pt x="13927" y="1"/>
                  <a:pt x="8952" y="1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5888916" y="1870159"/>
            <a:ext cx="1037403" cy="1029078"/>
          </a:xfrm>
          <a:custGeom>
            <a:rect b="b" l="l" r="r" t="t"/>
            <a:pathLst>
              <a:path extrusionOk="0" h="17890" w="17904">
                <a:moveTo>
                  <a:pt x="8952" y="1"/>
                </a:moveTo>
                <a:cubicBezTo>
                  <a:pt x="3977" y="1"/>
                  <a:pt x="0" y="3977"/>
                  <a:pt x="0" y="8952"/>
                </a:cubicBezTo>
                <a:cubicBezTo>
                  <a:pt x="0" y="13927"/>
                  <a:pt x="3977" y="17889"/>
                  <a:pt x="8952" y="17889"/>
                </a:cubicBezTo>
                <a:cubicBezTo>
                  <a:pt x="13927" y="17889"/>
                  <a:pt x="17904" y="13927"/>
                  <a:pt x="17904" y="8952"/>
                </a:cubicBezTo>
                <a:cubicBezTo>
                  <a:pt x="17904" y="3977"/>
                  <a:pt x="13927" y="1"/>
                  <a:pt x="8952" y="1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 txBox="1"/>
          <p:nvPr>
            <p:ph type="title"/>
          </p:nvPr>
        </p:nvSpPr>
        <p:spPr>
          <a:xfrm>
            <a:off x="5888825" y="2125275"/>
            <a:ext cx="10374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88.815%</a:t>
            </a:r>
            <a:endParaRPr sz="1500"/>
          </a:p>
        </p:txBody>
      </p:sp>
      <p:sp>
        <p:nvSpPr>
          <p:cNvPr id="395" name="Google Shape;395;p37"/>
          <p:cNvSpPr/>
          <p:nvPr/>
        </p:nvSpPr>
        <p:spPr>
          <a:xfrm>
            <a:off x="5668375" y="1649108"/>
            <a:ext cx="1478700" cy="1467900"/>
          </a:xfrm>
          <a:prstGeom prst="blockArc">
            <a:avLst>
              <a:gd fmla="val 19899116" name="adj1"/>
              <a:gd fmla="val 16269023" name="adj2"/>
              <a:gd fmla="val 79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7488653" y="1716822"/>
            <a:ext cx="1343203" cy="1332447"/>
          </a:xfrm>
          <a:custGeom>
            <a:rect b="b" l="l" r="r" t="t"/>
            <a:pathLst>
              <a:path extrusionOk="0" h="17890" w="17904">
                <a:moveTo>
                  <a:pt x="8952" y="1"/>
                </a:moveTo>
                <a:cubicBezTo>
                  <a:pt x="3977" y="1"/>
                  <a:pt x="0" y="3977"/>
                  <a:pt x="0" y="8952"/>
                </a:cubicBezTo>
                <a:cubicBezTo>
                  <a:pt x="0" y="13927"/>
                  <a:pt x="3977" y="17889"/>
                  <a:pt x="8952" y="17889"/>
                </a:cubicBezTo>
                <a:cubicBezTo>
                  <a:pt x="13927" y="17889"/>
                  <a:pt x="17904" y="13927"/>
                  <a:pt x="17904" y="8952"/>
                </a:cubicBezTo>
                <a:cubicBezTo>
                  <a:pt x="17904" y="3977"/>
                  <a:pt x="13927" y="1"/>
                  <a:pt x="8952" y="1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7641516" y="1870159"/>
            <a:ext cx="1037403" cy="1029078"/>
          </a:xfrm>
          <a:custGeom>
            <a:rect b="b" l="l" r="r" t="t"/>
            <a:pathLst>
              <a:path extrusionOk="0" h="17890" w="17904">
                <a:moveTo>
                  <a:pt x="8952" y="1"/>
                </a:moveTo>
                <a:cubicBezTo>
                  <a:pt x="3977" y="1"/>
                  <a:pt x="0" y="3977"/>
                  <a:pt x="0" y="8952"/>
                </a:cubicBezTo>
                <a:cubicBezTo>
                  <a:pt x="0" y="13927"/>
                  <a:pt x="3977" y="17889"/>
                  <a:pt x="8952" y="17889"/>
                </a:cubicBezTo>
                <a:cubicBezTo>
                  <a:pt x="13927" y="17889"/>
                  <a:pt x="17904" y="13927"/>
                  <a:pt x="17904" y="8952"/>
                </a:cubicBezTo>
                <a:cubicBezTo>
                  <a:pt x="17904" y="3977"/>
                  <a:pt x="13927" y="1"/>
                  <a:pt x="8952" y="1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"/>
          <p:cNvSpPr txBox="1"/>
          <p:nvPr>
            <p:ph type="title"/>
          </p:nvPr>
        </p:nvSpPr>
        <p:spPr>
          <a:xfrm>
            <a:off x="7641425" y="2125275"/>
            <a:ext cx="10374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97.171%</a:t>
            </a:r>
            <a:endParaRPr sz="1500"/>
          </a:p>
        </p:txBody>
      </p:sp>
      <p:sp>
        <p:nvSpPr>
          <p:cNvPr id="399" name="Google Shape;399;p37"/>
          <p:cNvSpPr/>
          <p:nvPr/>
        </p:nvSpPr>
        <p:spPr>
          <a:xfrm>
            <a:off x="7420975" y="1649108"/>
            <a:ext cx="1478700" cy="1467900"/>
          </a:xfrm>
          <a:prstGeom prst="blockArc">
            <a:avLst>
              <a:gd fmla="val 17755152" name="adj1"/>
              <a:gd fmla="val 16269023" name="adj2"/>
              <a:gd fmla="val 79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 txBox="1"/>
          <p:nvPr>
            <p:ph type="title"/>
          </p:nvPr>
        </p:nvSpPr>
        <p:spPr>
          <a:xfrm>
            <a:off x="2230975" y="3345850"/>
            <a:ext cx="13431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RANDOM</a:t>
            </a:r>
            <a:r>
              <a:rPr lang="en" sz="1700">
                <a:solidFill>
                  <a:schemeClr val="dk2"/>
                </a:solidFill>
              </a:rPr>
              <a:t> </a:t>
            </a:r>
            <a:r>
              <a:rPr lang="en" sz="1700"/>
              <a:t>FOREST CLASSIFIER</a:t>
            </a:r>
            <a:endParaRPr sz="1700"/>
          </a:p>
        </p:txBody>
      </p:sp>
      <p:sp>
        <p:nvSpPr>
          <p:cNvPr id="401" name="Google Shape;401;p37"/>
          <p:cNvSpPr txBox="1"/>
          <p:nvPr>
            <p:ph type="title"/>
          </p:nvPr>
        </p:nvSpPr>
        <p:spPr>
          <a:xfrm>
            <a:off x="3991975" y="3235475"/>
            <a:ext cx="13431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LOGISTIC</a:t>
            </a:r>
            <a:r>
              <a:rPr lang="en" sz="1700">
                <a:solidFill>
                  <a:schemeClr val="dk2"/>
                </a:solidFill>
              </a:rPr>
              <a:t> </a:t>
            </a:r>
            <a:r>
              <a:rPr lang="en" sz="1700"/>
              <a:t>REGRESSION</a:t>
            </a:r>
            <a:endParaRPr sz="1700"/>
          </a:p>
        </p:txBody>
      </p:sp>
      <p:sp>
        <p:nvSpPr>
          <p:cNvPr id="402" name="Google Shape;402;p37"/>
          <p:cNvSpPr txBox="1"/>
          <p:nvPr>
            <p:ph type="title"/>
          </p:nvPr>
        </p:nvSpPr>
        <p:spPr>
          <a:xfrm>
            <a:off x="5668375" y="3235475"/>
            <a:ext cx="13431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GAUSSIAN</a:t>
            </a:r>
            <a:r>
              <a:rPr lang="en" sz="1700">
                <a:solidFill>
                  <a:schemeClr val="dk2"/>
                </a:solidFill>
              </a:rPr>
              <a:t> </a:t>
            </a:r>
            <a:r>
              <a:rPr lang="en" sz="1700"/>
              <a:t>NAIVE BAYES</a:t>
            </a:r>
            <a:endParaRPr sz="1700"/>
          </a:p>
        </p:txBody>
      </p:sp>
      <p:sp>
        <p:nvSpPr>
          <p:cNvPr id="403" name="Google Shape;403;p37"/>
          <p:cNvSpPr txBox="1"/>
          <p:nvPr>
            <p:ph type="title"/>
          </p:nvPr>
        </p:nvSpPr>
        <p:spPr>
          <a:xfrm>
            <a:off x="7420975" y="3235475"/>
            <a:ext cx="14787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LIN</a:t>
            </a:r>
            <a:r>
              <a:rPr lang="en" sz="1700">
                <a:solidFill>
                  <a:schemeClr val="dk2"/>
                </a:solidFill>
              </a:rPr>
              <a:t>EAR 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SVM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/>
          <p:nvPr>
            <p:ph type="title"/>
          </p:nvPr>
        </p:nvSpPr>
        <p:spPr>
          <a:xfrm>
            <a:off x="511825" y="81750"/>
            <a:ext cx="66501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</a:rPr>
              <a:t>DEPLOYMENT &amp; WORKING OF</a:t>
            </a:r>
            <a:r>
              <a:rPr lang="en" sz="3500"/>
              <a:t> </a:t>
            </a:r>
            <a:r>
              <a:rPr lang="en" sz="3500"/>
              <a:t>MODEL</a:t>
            </a:r>
            <a:endParaRPr sz="3500"/>
          </a:p>
        </p:txBody>
      </p:sp>
      <p:sp>
        <p:nvSpPr>
          <p:cNvPr id="409" name="Google Shape;409;p38"/>
          <p:cNvSpPr txBox="1"/>
          <p:nvPr/>
        </p:nvSpPr>
        <p:spPr>
          <a:xfrm>
            <a:off x="90400" y="802850"/>
            <a:ext cx="7306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Model has been deployed on </a:t>
            </a:r>
            <a:r>
              <a:rPr lang="en">
                <a:solidFill>
                  <a:schemeClr val="dk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mia</a:t>
            </a: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. Here are some snapshots of the deployment and the output. </a:t>
            </a:r>
            <a:endParaRPr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10" name="Google Shape;410;p38"/>
          <p:cNvSpPr txBox="1"/>
          <p:nvPr/>
        </p:nvSpPr>
        <p:spPr>
          <a:xfrm>
            <a:off x="544983" y="4514756"/>
            <a:ext cx="70923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link of the same can be found here: </a:t>
            </a:r>
            <a:r>
              <a:rPr lang="en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https://miamarketplace.com/apps/i3zM28I1GlEgh47X2mG0XhWpRxikx_YEOU6pu7KWUAYN</a:t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11" name="Google Shape;411;p38"/>
          <p:cNvPicPr preferRelativeResize="0"/>
          <p:nvPr/>
        </p:nvPicPr>
        <p:blipFill rotWithShape="1">
          <a:blip r:embed="rId5">
            <a:alphaModFix/>
          </a:blip>
          <a:srcRect b="8241" l="25110" r="26168" t="9750"/>
          <a:stretch/>
        </p:blipFill>
        <p:spPr>
          <a:xfrm>
            <a:off x="3335600" y="1262200"/>
            <a:ext cx="3055349" cy="2892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399" y="1262200"/>
            <a:ext cx="3055350" cy="29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8"/>
          <p:cNvPicPr preferRelativeResize="0"/>
          <p:nvPr/>
        </p:nvPicPr>
        <p:blipFill rotWithShape="1">
          <a:blip r:embed="rId7">
            <a:alphaModFix/>
          </a:blip>
          <a:srcRect b="7020" l="0" r="0" t="-3592"/>
          <a:stretch/>
        </p:blipFill>
        <p:spPr>
          <a:xfrm>
            <a:off x="6580800" y="1060975"/>
            <a:ext cx="2376200" cy="3701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/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</a:t>
            </a:r>
            <a:r>
              <a:rPr lang="en" sz="3000">
                <a:solidFill>
                  <a:schemeClr val="dk2"/>
                </a:solidFill>
              </a:rPr>
              <a:t>SCOPE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419" name="Google Shape;419;p39"/>
          <p:cNvSpPr txBox="1"/>
          <p:nvPr>
            <p:ph idx="1" type="body"/>
          </p:nvPr>
        </p:nvSpPr>
        <p:spPr>
          <a:xfrm>
            <a:off x="720000" y="1237075"/>
            <a:ext cx="7978800" cy="3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➔"/>
            </a:pPr>
            <a:r>
              <a:rPr lang="en" sz="1700">
                <a:solidFill>
                  <a:schemeClr val="dk2"/>
                </a:solidFill>
              </a:rPr>
              <a:t>In future post, we want to share the work with the same dataset but using deep learning techniques.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➔"/>
            </a:pPr>
            <a:r>
              <a:rPr lang="en" sz="1700">
                <a:solidFill>
                  <a:schemeClr val="dk2"/>
                </a:solidFill>
              </a:rPr>
              <a:t>Depression can be detected in other features, such the time when a person tweets.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➔"/>
            </a:pPr>
            <a:r>
              <a:rPr lang="en" sz="1700">
                <a:solidFill>
                  <a:schemeClr val="dk2"/>
                </a:solidFill>
              </a:rPr>
              <a:t>There are many factors we can analyze in order to make better conclusions.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➔"/>
            </a:pPr>
            <a:r>
              <a:rPr lang="en" sz="1700">
                <a:solidFill>
                  <a:schemeClr val="dk2"/>
                </a:solidFill>
              </a:rPr>
              <a:t>Detect early symptoms of depression and make a chatbot who can chat with the person and then contact </a:t>
            </a:r>
            <a:r>
              <a:rPr lang="en" sz="1700">
                <a:solidFill>
                  <a:schemeClr val="dk2"/>
                </a:solidFill>
              </a:rPr>
              <a:t>therapist.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➔"/>
            </a:pPr>
            <a:r>
              <a:rPr lang="en" sz="1700">
                <a:solidFill>
                  <a:schemeClr val="dk2"/>
                </a:solidFill>
              </a:rPr>
              <a:t>Give an individual insight into his/her mental health far earlier than traditional approaches.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➔"/>
            </a:pPr>
            <a:r>
              <a:rPr lang="en" sz="1700">
                <a:solidFill>
                  <a:schemeClr val="dk2"/>
                </a:solidFill>
              </a:rPr>
              <a:t>Use more models to analyse tweets and more social media outlets to determine various other mental health issues. 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/>
          <p:nvPr>
            <p:ph type="title"/>
          </p:nvPr>
        </p:nvSpPr>
        <p:spPr>
          <a:xfrm>
            <a:off x="720000" y="314050"/>
            <a:ext cx="23187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graphicFrame>
        <p:nvGraphicFramePr>
          <p:cNvPr id="425" name="Google Shape;425;p40"/>
          <p:cNvGraphicFramePr/>
          <p:nvPr/>
        </p:nvGraphicFramePr>
        <p:xfrm>
          <a:off x="719975" y="125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{FD81A309-B58F-45A6-8839-41145640D8DD}</a:tableStyleId>
              </a:tblPr>
              <a:tblGrid>
                <a:gridCol w="6542000"/>
                <a:gridCol w="449300"/>
                <a:gridCol w="449300"/>
                <a:gridCol w="449300"/>
              </a:tblGrid>
              <a:tr h="47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Novel approach word embedding for classification tasks to detect the depressive tweets from Twitter.</a:t>
                      </a:r>
                      <a:endParaRPr sz="1500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The model works good in predicting some tweets sentiment but it can get better with more data. </a:t>
                      </a:r>
                      <a:endParaRPr sz="1500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The difficult part was finding an annotated dataset.</a:t>
                      </a:r>
                      <a:endParaRPr sz="1500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Cleaning the data to get it ready for analysis took us some sometime.</a:t>
                      </a:r>
                      <a:endParaRPr sz="1500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 step towards building a complete social media-based platform for analyzing and predicting mental and psychological issues and recommending solutions.</a:t>
                      </a:r>
                      <a:endParaRPr sz="1500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431" name="Google Shape;431;p41"/>
          <p:cNvSpPr txBox="1"/>
          <p:nvPr>
            <p:ph idx="4294967295" type="body"/>
          </p:nvPr>
        </p:nvSpPr>
        <p:spPr>
          <a:xfrm>
            <a:off x="720000" y="1237075"/>
            <a:ext cx="7978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Latha A, “DEPRESSION DETECTION WITH SENTIMENT ANALYSIS OF TWEETS”, International Research Journal of Engineering and Technology (IRJET), vol. 06, 05 May 2019. [Accessed December 29, 2020].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Hatoon AlSagri &amp; Mourad Ykhlef, “Machine Learning-based Approach for Depression Detection in Twitter Using Content and Activity Features”, 2020. [Accessed January 10, 2021].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2"/>
          <p:cNvSpPr txBox="1"/>
          <p:nvPr>
            <p:ph type="ctrTitle"/>
          </p:nvPr>
        </p:nvSpPr>
        <p:spPr>
          <a:xfrm>
            <a:off x="1610250" y="1626825"/>
            <a:ext cx="59235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dk2"/>
                </a:solidFill>
              </a:rPr>
              <a:t>THANK</a:t>
            </a:r>
            <a:r>
              <a:rPr lang="en" sz="6800">
                <a:solidFill>
                  <a:schemeClr val="accent4"/>
                </a:solidFill>
              </a:rPr>
              <a:t> </a:t>
            </a:r>
            <a:r>
              <a:rPr lang="en" sz="6800"/>
              <a:t>YOU!</a:t>
            </a:r>
            <a:endParaRPr sz="6800"/>
          </a:p>
        </p:txBody>
      </p:sp>
      <p:grpSp>
        <p:nvGrpSpPr>
          <p:cNvPr id="437" name="Google Shape;437;p42"/>
          <p:cNvGrpSpPr/>
          <p:nvPr/>
        </p:nvGrpSpPr>
        <p:grpSpPr>
          <a:xfrm>
            <a:off x="7908841" y="540004"/>
            <a:ext cx="558054" cy="872120"/>
            <a:chOff x="5046566" y="3726704"/>
            <a:chExt cx="558054" cy="872120"/>
          </a:xfrm>
        </p:grpSpPr>
        <p:sp>
          <p:nvSpPr>
            <p:cNvPr id="438" name="Google Shape;438;p42"/>
            <p:cNvSpPr/>
            <p:nvPr/>
          </p:nvSpPr>
          <p:spPr>
            <a:xfrm>
              <a:off x="5063332" y="3783431"/>
              <a:ext cx="529646" cy="696905"/>
            </a:xfrm>
            <a:custGeom>
              <a:rect b="b" l="l" r="r" t="t"/>
              <a:pathLst>
                <a:path extrusionOk="0" h="15504" w="11783">
                  <a:moveTo>
                    <a:pt x="5833" y="0"/>
                  </a:moveTo>
                  <a:cubicBezTo>
                    <a:pt x="2614" y="0"/>
                    <a:pt x="1" y="2611"/>
                    <a:pt x="1" y="5832"/>
                  </a:cubicBezTo>
                  <a:cubicBezTo>
                    <a:pt x="1" y="7467"/>
                    <a:pt x="673" y="8946"/>
                    <a:pt x="1760" y="10004"/>
                  </a:cubicBezTo>
                  <a:cubicBezTo>
                    <a:pt x="3216" y="11425"/>
                    <a:pt x="4099" y="13330"/>
                    <a:pt x="4099" y="15362"/>
                  </a:cubicBezTo>
                  <a:lnTo>
                    <a:pt x="4099" y="15504"/>
                  </a:lnTo>
                  <a:lnTo>
                    <a:pt x="7564" y="15504"/>
                  </a:lnTo>
                  <a:lnTo>
                    <a:pt x="7564" y="15366"/>
                  </a:lnTo>
                  <a:cubicBezTo>
                    <a:pt x="7564" y="13345"/>
                    <a:pt x="8423" y="11434"/>
                    <a:pt x="9879" y="10033"/>
                  </a:cubicBezTo>
                  <a:cubicBezTo>
                    <a:pt x="11075" y="8881"/>
                    <a:pt x="11782" y="7222"/>
                    <a:pt x="11650" y="5398"/>
                  </a:cubicBezTo>
                  <a:cubicBezTo>
                    <a:pt x="11443" y="2510"/>
                    <a:pt x="9065" y="174"/>
                    <a:pt x="6173" y="10"/>
                  </a:cubicBezTo>
                  <a:cubicBezTo>
                    <a:pt x="6059" y="4"/>
                    <a:pt x="5945" y="0"/>
                    <a:pt x="5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5206408" y="4095474"/>
              <a:ext cx="238595" cy="340541"/>
            </a:xfrm>
            <a:custGeom>
              <a:rect b="b" l="l" r="r" t="t"/>
              <a:pathLst>
                <a:path extrusionOk="0" h="7576" w="5308">
                  <a:moveTo>
                    <a:pt x="2650" y="304"/>
                  </a:moveTo>
                  <a:cubicBezTo>
                    <a:pt x="2702" y="304"/>
                    <a:pt x="2754" y="316"/>
                    <a:pt x="2798" y="342"/>
                  </a:cubicBezTo>
                  <a:cubicBezTo>
                    <a:pt x="2868" y="384"/>
                    <a:pt x="2902" y="450"/>
                    <a:pt x="2902" y="540"/>
                  </a:cubicBezTo>
                  <a:cubicBezTo>
                    <a:pt x="2898" y="868"/>
                    <a:pt x="2804" y="1181"/>
                    <a:pt x="2650" y="1460"/>
                  </a:cubicBezTo>
                  <a:cubicBezTo>
                    <a:pt x="2498" y="1181"/>
                    <a:pt x="2405" y="866"/>
                    <a:pt x="2400" y="540"/>
                  </a:cubicBezTo>
                  <a:cubicBezTo>
                    <a:pt x="2399" y="450"/>
                    <a:pt x="2435" y="384"/>
                    <a:pt x="2504" y="342"/>
                  </a:cubicBezTo>
                  <a:cubicBezTo>
                    <a:pt x="2548" y="316"/>
                    <a:pt x="2601" y="304"/>
                    <a:pt x="2650" y="304"/>
                  </a:cubicBezTo>
                  <a:close/>
                  <a:moveTo>
                    <a:pt x="598" y="1794"/>
                  </a:moveTo>
                  <a:cubicBezTo>
                    <a:pt x="641" y="1794"/>
                    <a:pt x="688" y="1811"/>
                    <a:pt x="729" y="1864"/>
                  </a:cubicBezTo>
                  <a:cubicBezTo>
                    <a:pt x="872" y="2045"/>
                    <a:pt x="999" y="2268"/>
                    <a:pt x="1110" y="2519"/>
                  </a:cubicBezTo>
                  <a:cubicBezTo>
                    <a:pt x="869" y="2509"/>
                    <a:pt x="613" y="2399"/>
                    <a:pt x="415" y="2078"/>
                  </a:cubicBezTo>
                  <a:cubicBezTo>
                    <a:pt x="332" y="1944"/>
                    <a:pt x="450" y="1852"/>
                    <a:pt x="476" y="1834"/>
                  </a:cubicBezTo>
                  <a:cubicBezTo>
                    <a:pt x="485" y="1829"/>
                    <a:pt x="536" y="1794"/>
                    <a:pt x="598" y="1794"/>
                  </a:cubicBezTo>
                  <a:close/>
                  <a:moveTo>
                    <a:pt x="4705" y="1794"/>
                  </a:moveTo>
                  <a:cubicBezTo>
                    <a:pt x="4767" y="1794"/>
                    <a:pt x="4818" y="1829"/>
                    <a:pt x="4827" y="1834"/>
                  </a:cubicBezTo>
                  <a:cubicBezTo>
                    <a:pt x="4851" y="1852"/>
                    <a:pt x="4970" y="1942"/>
                    <a:pt x="4887" y="2078"/>
                  </a:cubicBezTo>
                  <a:cubicBezTo>
                    <a:pt x="4690" y="2399"/>
                    <a:pt x="4433" y="2509"/>
                    <a:pt x="4192" y="2519"/>
                  </a:cubicBezTo>
                  <a:cubicBezTo>
                    <a:pt x="4305" y="2268"/>
                    <a:pt x="4432" y="2045"/>
                    <a:pt x="4572" y="1864"/>
                  </a:cubicBezTo>
                  <a:cubicBezTo>
                    <a:pt x="4614" y="1811"/>
                    <a:pt x="4661" y="1794"/>
                    <a:pt x="4705" y="1794"/>
                  </a:cubicBezTo>
                  <a:close/>
                  <a:moveTo>
                    <a:pt x="2653" y="1"/>
                  </a:moveTo>
                  <a:cubicBezTo>
                    <a:pt x="2548" y="1"/>
                    <a:pt x="2443" y="27"/>
                    <a:pt x="2354" y="78"/>
                  </a:cubicBezTo>
                  <a:cubicBezTo>
                    <a:pt x="2189" y="174"/>
                    <a:pt x="2094" y="345"/>
                    <a:pt x="2097" y="543"/>
                  </a:cubicBezTo>
                  <a:cubicBezTo>
                    <a:pt x="2103" y="985"/>
                    <a:pt x="2245" y="1397"/>
                    <a:pt x="2467" y="1748"/>
                  </a:cubicBezTo>
                  <a:cubicBezTo>
                    <a:pt x="2189" y="2112"/>
                    <a:pt x="1819" y="2382"/>
                    <a:pt x="1460" y="2480"/>
                  </a:cubicBezTo>
                  <a:cubicBezTo>
                    <a:pt x="1451" y="2482"/>
                    <a:pt x="1442" y="2486"/>
                    <a:pt x="1433" y="2488"/>
                  </a:cubicBezTo>
                  <a:cubicBezTo>
                    <a:pt x="1302" y="2180"/>
                    <a:pt x="1149" y="1906"/>
                    <a:pt x="973" y="1678"/>
                  </a:cubicBezTo>
                  <a:cubicBezTo>
                    <a:pt x="870" y="1546"/>
                    <a:pt x="734" y="1491"/>
                    <a:pt x="600" y="1491"/>
                  </a:cubicBezTo>
                  <a:cubicBezTo>
                    <a:pt x="494" y="1491"/>
                    <a:pt x="389" y="1526"/>
                    <a:pt x="304" y="1585"/>
                  </a:cubicBezTo>
                  <a:cubicBezTo>
                    <a:pt x="114" y="1718"/>
                    <a:pt x="1" y="1984"/>
                    <a:pt x="156" y="2239"/>
                  </a:cubicBezTo>
                  <a:cubicBezTo>
                    <a:pt x="391" y="2625"/>
                    <a:pt x="745" y="2829"/>
                    <a:pt x="1160" y="2829"/>
                  </a:cubicBezTo>
                  <a:cubicBezTo>
                    <a:pt x="1184" y="2829"/>
                    <a:pt x="1209" y="2828"/>
                    <a:pt x="1234" y="2827"/>
                  </a:cubicBezTo>
                  <a:cubicBezTo>
                    <a:pt x="1693" y="4079"/>
                    <a:pt x="1871" y="5903"/>
                    <a:pt x="1871" y="7424"/>
                  </a:cubicBezTo>
                  <a:cubicBezTo>
                    <a:pt x="1871" y="7508"/>
                    <a:pt x="1939" y="7576"/>
                    <a:pt x="2024" y="7576"/>
                  </a:cubicBezTo>
                  <a:cubicBezTo>
                    <a:pt x="2108" y="7576"/>
                    <a:pt x="2176" y="7508"/>
                    <a:pt x="2176" y="7424"/>
                  </a:cubicBezTo>
                  <a:cubicBezTo>
                    <a:pt x="2176" y="6641"/>
                    <a:pt x="2121" y="4387"/>
                    <a:pt x="1541" y="2774"/>
                  </a:cubicBezTo>
                  <a:cubicBezTo>
                    <a:pt x="1932" y="2667"/>
                    <a:pt x="2337" y="2390"/>
                    <a:pt x="2650" y="2007"/>
                  </a:cubicBezTo>
                  <a:cubicBezTo>
                    <a:pt x="2965" y="2390"/>
                    <a:pt x="3371" y="2664"/>
                    <a:pt x="3761" y="2774"/>
                  </a:cubicBezTo>
                  <a:cubicBezTo>
                    <a:pt x="3180" y="4387"/>
                    <a:pt x="3125" y="6641"/>
                    <a:pt x="3125" y="7424"/>
                  </a:cubicBezTo>
                  <a:cubicBezTo>
                    <a:pt x="3125" y="7508"/>
                    <a:pt x="3193" y="7576"/>
                    <a:pt x="3279" y="7576"/>
                  </a:cubicBezTo>
                  <a:cubicBezTo>
                    <a:pt x="3363" y="7576"/>
                    <a:pt x="3433" y="7507"/>
                    <a:pt x="3436" y="7424"/>
                  </a:cubicBezTo>
                  <a:cubicBezTo>
                    <a:pt x="3436" y="5904"/>
                    <a:pt x="3612" y="4079"/>
                    <a:pt x="4073" y="2827"/>
                  </a:cubicBezTo>
                  <a:cubicBezTo>
                    <a:pt x="4097" y="2828"/>
                    <a:pt x="4120" y="2829"/>
                    <a:pt x="4144" y="2829"/>
                  </a:cubicBezTo>
                  <a:cubicBezTo>
                    <a:pt x="4560" y="2829"/>
                    <a:pt x="4914" y="2626"/>
                    <a:pt x="5151" y="2239"/>
                  </a:cubicBezTo>
                  <a:cubicBezTo>
                    <a:pt x="5308" y="1984"/>
                    <a:pt x="5195" y="1718"/>
                    <a:pt x="5003" y="1585"/>
                  </a:cubicBezTo>
                  <a:cubicBezTo>
                    <a:pt x="4918" y="1526"/>
                    <a:pt x="4813" y="1491"/>
                    <a:pt x="4707" y="1491"/>
                  </a:cubicBezTo>
                  <a:cubicBezTo>
                    <a:pt x="4573" y="1491"/>
                    <a:pt x="4438" y="1546"/>
                    <a:pt x="4335" y="1678"/>
                  </a:cubicBezTo>
                  <a:cubicBezTo>
                    <a:pt x="4156" y="1906"/>
                    <a:pt x="4005" y="2180"/>
                    <a:pt x="3876" y="2488"/>
                  </a:cubicBezTo>
                  <a:cubicBezTo>
                    <a:pt x="3865" y="2486"/>
                    <a:pt x="3856" y="2482"/>
                    <a:pt x="3847" y="2480"/>
                  </a:cubicBezTo>
                  <a:cubicBezTo>
                    <a:pt x="3488" y="2381"/>
                    <a:pt x="3118" y="2111"/>
                    <a:pt x="2840" y="1748"/>
                  </a:cubicBezTo>
                  <a:cubicBezTo>
                    <a:pt x="3063" y="1400"/>
                    <a:pt x="3207" y="987"/>
                    <a:pt x="3211" y="543"/>
                  </a:cubicBezTo>
                  <a:cubicBezTo>
                    <a:pt x="3213" y="345"/>
                    <a:pt x="3118" y="174"/>
                    <a:pt x="2953" y="78"/>
                  </a:cubicBezTo>
                  <a:cubicBezTo>
                    <a:pt x="2863" y="27"/>
                    <a:pt x="2758" y="1"/>
                    <a:pt x="2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5100191" y="3980132"/>
              <a:ext cx="28768" cy="158629"/>
            </a:xfrm>
            <a:custGeom>
              <a:rect b="b" l="l" r="r" t="t"/>
              <a:pathLst>
                <a:path extrusionOk="0" h="3529" w="640">
                  <a:moveTo>
                    <a:pt x="470" y="1"/>
                  </a:moveTo>
                  <a:cubicBezTo>
                    <a:pt x="403" y="1"/>
                    <a:pt x="342" y="45"/>
                    <a:pt x="323" y="112"/>
                  </a:cubicBezTo>
                  <a:cubicBezTo>
                    <a:pt x="31" y="1150"/>
                    <a:pt x="1" y="2288"/>
                    <a:pt x="239" y="3408"/>
                  </a:cubicBezTo>
                  <a:cubicBezTo>
                    <a:pt x="254" y="3479"/>
                    <a:pt x="317" y="3528"/>
                    <a:pt x="387" y="3528"/>
                  </a:cubicBezTo>
                  <a:cubicBezTo>
                    <a:pt x="399" y="3528"/>
                    <a:pt x="408" y="3528"/>
                    <a:pt x="420" y="3524"/>
                  </a:cubicBezTo>
                  <a:cubicBezTo>
                    <a:pt x="503" y="3507"/>
                    <a:pt x="555" y="3426"/>
                    <a:pt x="537" y="3343"/>
                  </a:cubicBezTo>
                  <a:cubicBezTo>
                    <a:pt x="310" y="2273"/>
                    <a:pt x="338" y="1185"/>
                    <a:pt x="617" y="195"/>
                  </a:cubicBezTo>
                  <a:cubicBezTo>
                    <a:pt x="640" y="115"/>
                    <a:pt x="593" y="29"/>
                    <a:pt x="512" y="6"/>
                  </a:cubicBezTo>
                  <a:cubicBezTo>
                    <a:pt x="498" y="2"/>
                    <a:pt x="484" y="1"/>
                    <a:pt x="470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5162447" y="3809637"/>
              <a:ext cx="136109" cy="89765"/>
            </a:xfrm>
            <a:custGeom>
              <a:rect b="b" l="l" r="r" t="t"/>
              <a:pathLst>
                <a:path extrusionOk="0" h="1997" w="3028">
                  <a:moveTo>
                    <a:pt x="2861" y="0"/>
                  </a:moveTo>
                  <a:cubicBezTo>
                    <a:pt x="2849" y="0"/>
                    <a:pt x="2837" y="1"/>
                    <a:pt x="2825" y="4"/>
                  </a:cubicBezTo>
                  <a:cubicBezTo>
                    <a:pt x="1743" y="256"/>
                    <a:pt x="784" y="859"/>
                    <a:pt x="54" y="1746"/>
                  </a:cubicBezTo>
                  <a:cubicBezTo>
                    <a:pt x="1" y="1810"/>
                    <a:pt x="8" y="1906"/>
                    <a:pt x="75" y="1961"/>
                  </a:cubicBezTo>
                  <a:cubicBezTo>
                    <a:pt x="105" y="1986"/>
                    <a:pt x="138" y="1997"/>
                    <a:pt x="173" y="1997"/>
                  </a:cubicBezTo>
                  <a:cubicBezTo>
                    <a:pt x="215" y="1997"/>
                    <a:pt x="258" y="1979"/>
                    <a:pt x="290" y="1942"/>
                  </a:cubicBezTo>
                  <a:cubicBezTo>
                    <a:pt x="977" y="1107"/>
                    <a:pt x="1879" y="541"/>
                    <a:pt x="2895" y="303"/>
                  </a:cubicBezTo>
                  <a:cubicBezTo>
                    <a:pt x="2977" y="283"/>
                    <a:pt x="3027" y="202"/>
                    <a:pt x="3009" y="119"/>
                  </a:cubicBezTo>
                  <a:cubicBezTo>
                    <a:pt x="2991" y="48"/>
                    <a:pt x="2931" y="0"/>
                    <a:pt x="2861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5233378" y="4429093"/>
              <a:ext cx="184340" cy="116735"/>
            </a:xfrm>
            <a:custGeom>
              <a:rect b="b" l="l" r="r" t="t"/>
              <a:pathLst>
                <a:path extrusionOk="0" h="2597" w="4101">
                  <a:moveTo>
                    <a:pt x="1" y="0"/>
                  </a:moveTo>
                  <a:lnTo>
                    <a:pt x="1" y="2597"/>
                  </a:lnTo>
                  <a:lnTo>
                    <a:pt x="4100" y="2597"/>
                  </a:lnTo>
                  <a:lnTo>
                    <a:pt x="4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5290914" y="4529466"/>
              <a:ext cx="69268" cy="69358"/>
            </a:xfrm>
            <a:custGeom>
              <a:rect b="b" l="l" r="r" t="t"/>
              <a:pathLst>
                <a:path extrusionOk="0" h="1543" w="1541">
                  <a:moveTo>
                    <a:pt x="0" y="1"/>
                  </a:moveTo>
                  <a:lnTo>
                    <a:pt x="0" y="1543"/>
                  </a:lnTo>
                  <a:lnTo>
                    <a:pt x="1541" y="1543"/>
                  </a:lnTo>
                  <a:lnTo>
                    <a:pt x="1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5532431" y="3726794"/>
              <a:ext cx="72190" cy="90574"/>
            </a:xfrm>
            <a:custGeom>
              <a:rect b="b" l="l" r="r" t="t"/>
              <a:pathLst>
                <a:path extrusionOk="0" h="2015" w="1606">
                  <a:moveTo>
                    <a:pt x="1433" y="1"/>
                  </a:moveTo>
                  <a:cubicBezTo>
                    <a:pt x="1386" y="1"/>
                    <a:pt x="1341" y="22"/>
                    <a:pt x="1310" y="63"/>
                  </a:cubicBezTo>
                  <a:lnTo>
                    <a:pt x="52" y="1772"/>
                  </a:lnTo>
                  <a:cubicBezTo>
                    <a:pt x="0" y="1840"/>
                    <a:pt x="15" y="1935"/>
                    <a:pt x="83" y="1984"/>
                  </a:cubicBezTo>
                  <a:cubicBezTo>
                    <a:pt x="110" y="2005"/>
                    <a:pt x="142" y="2015"/>
                    <a:pt x="174" y="2015"/>
                  </a:cubicBezTo>
                  <a:cubicBezTo>
                    <a:pt x="220" y="2015"/>
                    <a:pt x="269" y="1992"/>
                    <a:pt x="296" y="1954"/>
                  </a:cubicBezTo>
                  <a:lnTo>
                    <a:pt x="1554" y="245"/>
                  </a:lnTo>
                  <a:cubicBezTo>
                    <a:pt x="1605" y="176"/>
                    <a:pt x="1590" y="79"/>
                    <a:pt x="1523" y="31"/>
                  </a:cubicBezTo>
                  <a:cubicBezTo>
                    <a:pt x="1495" y="10"/>
                    <a:pt x="1464" y="1"/>
                    <a:pt x="14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5046566" y="3726704"/>
              <a:ext cx="72190" cy="90664"/>
            </a:xfrm>
            <a:custGeom>
              <a:rect b="b" l="l" r="r" t="t"/>
              <a:pathLst>
                <a:path extrusionOk="0" h="2017" w="1606">
                  <a:moveTo>
                    <a:pt x="172" y="1"/>
                  </a:moveTo>
                  <a:cubicBezTo>
                    <a:pt x="141" y="1"/>
                    <a:pt x="110" y="10"/>
                    <a:pt x="83" y="30"/>
                  </a:cubicBezTo>
                  <a:cubicBezTo>
                    <a:pt x="15" y="81"/>
                    <a:pt x="0" y="178"/>
                    <a:pt x="50" y="246"/>
                  </a:cubicBezTo>
                  <a:lnTo>
                    <a:pt x="1308" y="1955"/>
                  </a:lnTo>
                  <a:cubicBezTo>
                    <a:pt x="1338" y="1995"/>
                    <a:pt x="1384" y="2017"/>
                    <a:pt x="1432" y="2017"/>
                  </a:cubicBezTo>
                  <a:cubicBezTo>
                    <a:pt x="1463" y="2017"/>
                    <a:pt x="1494" y="2007"/>
                    <a:pt x="1522" y="1985"/>
                  </a:cubicBezTo>
                  <a:cubicBezTo>
                    <a:pt x="1590" y="1935"/>
                    <a:pt x="1605" y="1839"/>
                    <a:pt x="1554" y="1771"/>
                  </a:cubicBezTo>
                  <a:lnTo>
                    <a:pt x="295" y="63"/>
                  </a:lnTo>
                  <a:cubicBezTo>
                    <a:pt x="265" y="22"/>
                    <a:pt x="219" y="1"/>
                    <a:pt x="1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42"/>
          <p:cNvGrpSpPr/>
          <p:nvPr/>
        </p:nvGrpSpPr>
        <p:grpSpPr>
          <a:xfrm>
            <a:off x="415342" y="3057948"/>
            <a:ext cx="304650" cy="531250"/>
            <a:chOff x="306125" y="2466950"/>
            <a:chExt cx="304650" cy="531250"/>
          </a:xfrm>
        </p:grpSpPr>
        <p:sp>
          <p:nvSpPr>
            <p:cNvPr id="447" name="Google Shape;447;p42"/>
            <p:cNvSpPr/>
            <p:nvPr/>
          </p:nvSpPr>
          <p:spPr>
            <a:xfrm>
              <a:off x="390875" y="2708950"/>
              <a:ext cx="63850" cy="76625"/>
            </a:xfrm>
            <a:custGeom>
              <a:rect b="b" l="l" r="r" t="t"/>
              <a:pathLst>
                <a:path extrusionOk="0" h="3065" w="2554">
                  <a:moveTo>
                    <a:pt x="648" y="0"/>
                  </a:moveTo>
                  <a:lnTo>
                    <a:pt x="0" y="2587"/>
                  </a:lnTo>
                  <a:lnTo>
                    <a:pt x="1905" y="3064"/>
                  </a:lnTo>
                  <a:lnTo>
                    <a:pt x="2553" y="478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306125" y="2466950"/>
              <a:ext cx="304650" cy="276000"/>
            </a:xfrm>
            <a:custGeom>
              <a:rect b="b" l="l" r="r" t="t"/>
              <a:pathLst>
                <a:path extrusionOk="0" h="11040" w="12186">
                  <a:moveTo>
                    <a:pt x="6089" y="0"/>
                  </a:moveTo>
                  <a:cubicBezTo>
                    <a:pt x="3617" y="0"/>
                    <a:pt x="1369" y="1673"/>
                    <a:pt x="740" y="4178"/>
                  </a:cubicBezTo>
                  <a:cubicBezTo>
                    <a:pt x="0" y="7135"/>
                    <a:pt x="1795" y="10131"/>
                    <a:pt x="4753" y="10872"/>
                  </a:cubicBezTo>
                  <a:cubicBezTo>
                    <a:pt x="5203" y="10985"/>
                    <a:pt x="5654" y="11039"/>
                    <a:pt x="6098" y="11039"/>
                  </a:cubicBezTo>
                  <a:cubicBezTo>
                    <a:pt x="8570" y="11039"/>
                    <a:pt x="10820" y="9367"/>
                    <a:pt x="11446" y="6860"/>
                  </a:cubicBezTo>
                  <a:cubicBezTo>
                    <a:pt x="12186" y="3905"/>
                    <a:pt x="10391" y="907"/>
                    <a:pt x="7435" y="167"/>
                  </a:cubicBezTo>
                  <a:cubicBezTo>
                    <a:pt x="6985" y="54"/>
                    <a:pt x="6533" y="0"/>
                    <a:pt x="60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345600" y="2502125"/>
              <a:ext cx="225650" cy="205550"/>
            </a:xfrm>
            <a:custGeom>
              <a:rect b="b" l="l" r="r" t="t"/>
              <a:pathLst>
                <a:path extrusionOk="0" h="8222" w="9026">
                  <a:moveTo>
                    <a:pt x="4513" y="1"/>
                  </a:moveTo>
                  <a:cubicBezTo>
                    <a:pt x="3461" y="1"/>
                    <a:pt x="2409" y="402"/>
                    <a:pt x="1606" y="1205"/>
                  </a:cubicBezTo>
                  <a:cubicBezTo>
                    <a:pt x="1" y="2810"/>
                    <a:pt x="1" y="5413"/>
                    <a:pt x="1606" y="7018"/>
                  </a:cubicBezTo>
                  <a:cubicBezTo>
                    <a:pt x="2409" y="7820"/>
                    <a:pt x="3461" y="8222"/>
                    <a:pt x="4513" y="8222"/>
                  </a:cubicBezTo>
                  <a:cubicBezTo>
                    <a:pt x="5565" y="8222"/>
                    <a:pt x="6617" y="7820"/>
                    <a:pt x="7421" y="7018"/>
                  </a:cubicBezTo>
                  <a:cubicBezTo>
                    <a:pt x="9026" y="5413"/>
                    <a:pt x="9026" y="2810"/>
                    <a:pt x="7421" y="1205"/>
                  </a:cubicBezTo>
                  <a:cubicBezTo>
                    <a:pt x="6617" y="402"/>
                    <a:pt x="5565" y="1"/>
                    <a:pt x="4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327100" y="2761850"/>
              <a:ext cx="124875" cy="236350"/>
            </a:xfrm>
            <a:custGeom>
              <a:rect b="b" l="l" r="r" t="t"/>
              <a:pathLst>
                <a:path extrusionOk="0" h="9454" w="4995">
                  <a:moveTo>
                    <a:pt x="2194" y="0"/>
                  </a:moveTo>
                  <a:lnTo>
                    <a:pt x="1" y="8751"/>
                  </a:lnTo>
                  <a:lnTo>
                    <a:pt x="2801" y="9453"/>
                  </a:lnTo>
                  <a:lnTo>
                    <a:pt x="4994" y="703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1742250" y="387100"/>
            <a:ext cx="45033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TEAM </a:t>
            </a:r>
            <a:r>
              <a:rPr lang="en" sz="4000">
                <a:solidFill>
                  <a:schemeClr val="dk2"/>
                </a:solidFill>
              </a:rPr>
              <a:t>MEMBERS</a:t>
            </a:r>
            <a:r>
              <a:rPr lang="en" sz="4000">
                <a:solidFill>
                  <a:schemeClr val="accent4"/>
                </a:solidFill>
              </a:rPr>
              <a:t> </a:t>
            </a:r>
            <a:endParaRPr sz="4000">
              <a:solidFill>
                <a:schemeClr val="accent4"/>
              </a:solidFill>
            </a:endParaRPr>
          </a:p>
        </p:txBody>
      </p:sp>
      <p:sp>
        <p:nvSpPr>
          <p:cNvPr id="198" name="Google Shape;198;p28"/>
          <p:cNvSpPr txBox="1"/>
          <p:nvPr>
            <p:ph idx="1" type="subTitle"/>
          </p:nvPr>
        </p:nvSpPr>
        <p:spPr>
          <a:xfrm>
            <a:off x="1979250" y="1516300"/>
            <a:ext cx="4444800" cy="28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AutoNum type="arabicPeriod"/>
            </a:pPr>
            <a:r>
              <a:rPr b="1" lang="en" sz="2500">
                <a:solidFill>
                  <a:schemeClr val="dk2"/>
                </a:solidFill>
              </a:rPr>
              <a:t>Shamika Karnik</a:t>
            </a:r>
            <a:endParaRPr b="1"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AutoNum type="arabicPeriod"/>
            </a:pPr>
            <a:r>
              <a:rPr b="1" lang="en" sz="2500">
                <a:solidFill>
                  <a:schemeClr val="dk2"/>
                </a:solidFill>
              </a:rPr>
              <a:t>Sahithi Shetty</a:t>
            </a:r>
            <a:endParaRPr b="1"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AutoNum type="arabicPeriod"/>
            </a:pPr>
            <a:r>
              <a:rPr b="1" lang="en" sz="2500">
                <a:solidFill>
                  <a:schemeClr val="dk2"/>
                </a:solidFill>
              </a:rPr>
              <a:t>Sonal Singh</a:t>
            </a:r>
            <a:endParaRPr b="1"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AutoNum type="arabicPeriod"/>
            </a:pPr>
            <a:r>
              <a:rPr b="1" lang="en" sz="2500">
                <a:solidFill>
                  <a:schemeClr val="dk2"/>
                </a:solidFill>
              </a:rPr>
              <a:t>Anushka Thakkar</a:t>
            </a:r>
            <a:endParaRPr b="1"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AutoNum type="arabicPeriod"/>
            </a:pPr>
            <a:r>
              <a:rPr b="1" lang="en" sz="2500">
                <a:solidFill>
                  <a:schemeClr val="dk2"/>
                </a:solidFill>
              </a:rPr>
              <a:t>Brinda Bhanderi</a:t>
            </a:r>
            <a:endParaRPr b="1" sz="2500">
              <a:solidFill>
                <a:schemeClr val="dk2"/>
              </a:solidFill>
            </a:endParaRPr>
          </a:p>
        </p:txBody>
      </p:sp>
      <p:grpSp>
        <p:nvGrpSpPr>
          <p:cNvPr id="199" name="Google Shape;199;p28"/>
          <p:cNvGrpSpPr/>
          <p:nvPr/>
        </p:nvGrpSpPr>
        <p:grpSpPr>
          <a:xfrm>
            <a:off x="7325988" y="1179950"/>
            <a:ext cx="101550" cy="101500"/>
            <a:chOff x="3258600" y="2392325"/>
            <a:chExt cx="101550" cy="101500"/>
          </a:xfrm>
        </p:grpSpPr>
        <p:sp>
          <p:nvSpPr>
            <p:cNvPr id="200" name="Google Shape;200;p28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28"/>
          <p:cNvGrpSpPr/>
          <p:nvPr/>
        </p:nvGrpSpPr>
        <p:grpSpPr>
          <a:xfrm>
            <a:off x="6322488" y="4217050"/>
            <a:ext cx="101550" cy="101500"/>
            <a:chOff x="3258600" y="2392325"/>
            <a:chExt cx="101550" cy="101500"/>
          </a:xfrm>
        </p:grpSpPr>
        <p:sp>
          <p:nvSpPr>
            <p:cNvPr id="203" name="Google Shape;203;p28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55125" y="1873200"/>
            <a:ext cx="15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10" name="Google Shape;210;p29"/>
          <p:cNvSpPr txBox="1"/>
          <p:nvPr>
            <p:ph idx="2" type="title"/>
          </p:nvPr>
        </p:nvSpPr>
        <p:spPr>
          <a:xfrm>
            <a:off x="688825" y="1259525"/>
            <a:ext cx="661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01</a:t>
            </a:r>
            <a:endParaRPr sz="2800"/>
          </a:p>
        </p:txBody>
      </p:sp>
      <p:sp>
        <p:nvSpPr>
          <p:cNvPr id="211" name="Google Shape;211;p29"/>
          <p:cNvSpPr txBox="1"/>
          <p:nvPr>
            <p:ph idx="3" type="title"/>
          </p:nvPr>
        </p:nvSpPr>
        <p:spPr>
          <a:xfrm>
            <a:off x="2635850" y="1915950"/>
            <a:ext cx="21315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12" name="Google Shape;212;p29"/>
          <p:cNvSpPr txBox="1"/>
          <p:nvPr>
            <p:ph idx="4" type="title"/>
          </p:nvPr>
        </p:nvSpPr>
        <p:spPr>
          <a:xfrm>
            <a:off x="3153800" y="1290560"/>
            <a:ext cx="661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02</a:t>
            </a:r>
            <a:endParaRPr sz="2800"/>
          </a:p>
        </p:txBody>
      </p:sp>
      <p:sp>
        <p:nvSpPr>
          <p:cNvPr id="213" name="Google Shape;213;p29"/>
          <p:cNvSpPr txBox="1"/>
          <p:nvPr>
            <p:ph idx="6" type="title"/>
          </p:nvPr>
        </p:nvSpPr>
        <p:spPr>
          <a:xfrm>
            <a:off x="4906150" y="1915950"/>
            <a:ext cx="15333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</a:t>
            </a:r>
            <a:r>
              <a:rPr lang="en">
                <a:solidFill>
                  <a:schemeClr val="dk2"/>
                </a:solidFill>
              </a:rPr>
              <a:t>RESEARCH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4" name="Google Shape;214;p29"/>
          <p:cNvSpPr txBox="1"/>
          <p:nvPr>
            <p:ph idx="7" type="title"/>
          </p:nvPr>
        </p:nvSpPr>
        <p:spPr>
          <a:xfrm>
            <a:off x="5210788" y="1366625"/>
            <a:ext cx="596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03</a:t>
            </a:r>
            <a:endParaRPr sz="2800"/>
          </a:p>
        </p:txBody>
      </p:sp>
      <p:sp>
        <p:nvSpPr>
          <p:cNvPr id="215" name="Google Shape;215;p29"/>
          <p:cNvSpPr txBox="1"/>
          <p:nvPr>
            <p:ph idx="9" type="title"/>
          </p:nvPr>
        </p:nvSpPr>
        <p:spPr>
          <a:xfrm>
            <a:off x="6691500" y="1873200"/>
            <a:ext cx="24525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PRE-PROCESSING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6" name="Google Shape;216;p29"/>
          <p:cNvSpPr txBox="1"/>
          <p:nvPr>
            <p:ph idx="13" type="title"/>
          </p:nvPr>
        </p:nvSpPr>
        <p:spPr>
          <a:xfrm>
            <a:off x="7315800" y="1259525"/>
            <a:ext cx="661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04</a:t>
            </a:r>
            <a:endParaRPr sz="2800"/>
          </a:p>
        </p:txBody>
      </p:sp>
      <p:sp>
        <p:nvSpPr>
          <p:cNvPr id="217" name="Google Shape;217;p29"/>
          <p:cNvSpPr txBox="1"/>
          <p:nvPr>
            <p:ph idx="2" type="title"/>
          </p:nvPr>
        </p:nvSpPr>
        <p:spPr>
          <a:xfrm>
            <a:off x="606800" y="3121275"/>
            <a:ext cx="5967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05</a:t>
            </a:r>
            <a:endParaRPr sz="2800"/>
          </a:p>
        </p:txBody>
      </p:sp>
      <p:sp>
        <p:nvSpPr>
          <p:cNvPr id="218" name="Google Shape;218;p29"/>
          <p:cNvSpPr txBox="1"/>
          <p:nvPr>
            <p:ph idx="4" type="title"/>
          </p:nvPr>
        </p:nvSpPr>
        <p:spPr>
          <a:xfrm>
            <a:off x="3121519" y="3121285"/>
            <a:ext cx="661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06</a:t>
            </a:r>
            <a:endParaRPr sz="2800"/>
          </a:p>
        </p:txBody>
      </p:sp>
      <p:sp>
        <p:nvSpPr>
          <p:cNvPr id="219" name="Google Shape;219;p29"/>
          <p:cNvSpPr txBox="1"/>
          <p:nvPr>
            <p:ph idx="7" type="title"/>
          </p:nvPr>
        </p:nvSpPr>
        <p:spPr>
          <a:xfrm>
            <a:off x="5127079" y="3132050"/>
            <a:ext cx="5967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07</a:t>
            </a:r>
            <a:endParaRPr sz="2800"/>
          </a:p>
        </p:txBody>
      </p:sp>
      <p:sp>
        <p:nvSpPr>
          <p:cNvPr id="220" name="Google Shape;220;p29"/>
          <p:cNvSpPr txBox="1"/>
          <p:nvPr>
            <p:ph idx="13" type="title"/>
          </p:nvPr>
        </p:nvSpPr>
        <p:spPr>
          <a:xfrm>
            <a:off x="7240275" y="3173710"/>
            <a:ext cx="596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08</a:t>
            </a:r>
            <a:endParaRPr sz="2800"/>
          </a:p>
        </p:txBody>
      </p:sp>
      <p:sp>
        <p:nvSpPr>
          <p:cNvPr id="221" name="Google Shape;221;p29"/>
          <p:cNvSpPr txBox="1"/>
          <p:nvPr>
            <p:ph idx="6" type="title"/>
          </p:nvPr>
        </p:nvSpPr>
        <p:spPr>
          <a:xfrm>
            <a:off x="4968025" y="3705300"/>
            <a:ext cx="12753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22" name="Google Shape;222;p29"/>
          <p:cNvSpPr txBox="1"/>
          <p:nvPr>
            <p:ph idx="9" type="title"/>
          </p:nvPr>
        </p:nvSpPr>
        <p:spPr>
          <a:xfrm>
            <a:off x="6784700" y="3725450"/>
            <a:ext cx="19104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23" name="Google Shape;223;p29"/>
          <p:cNvSpPr txBox="1"/>
          <p:nvPr>
            <p:ph idx="3" type="title"/>
          </p:nvPr>
        </p:nvSpPr>
        <p:spPr>
          <a:xfrm>
            <a:off x="2576150" y="3712925"/>
            <a:ext cx="18171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&amp; </a:t>
            </a:r>
            <a:r>
              <a:rPr lang="en">
                <a:solidFill>
                  <a:schemeClr val="dk2"/>
                </a:solidFill>
              </a:rPr>
              <a:t>WORKING OF MODEL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4" name="Google Shape;224;p29"/>
          <p:cNvSpPr txBox="1"/>
          <p:nvPr>
            <p:ph type="title"/>
          </p:nvPr>
        </p:nvSpPr>
        <p:spPr>
          <a:xfrm>
            <a:off x="355125" y="3764925"/>
            <a:ext cx="1704000" cy="11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TRAINING &amp; </a:t>
            </a:r>
            <a:r>
              <a:rPr lang="en">
                <a:solidFill>
                  <a:schemeClr val="dk2"/>
                </a:solidFill>
              </a:rPr>
              <a:t>TESTING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2320350" y="259075"/>
            <a:ext cx="45033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TABLE OF </a:t>
            </a:r>
            <a:r>
              <a:rPr lang="en" sz="4000">
                <a:solidFill>
                  <a:schemeClr val="dk2"/>
                </a:solidFill>
              </a:rPr>
              <a:t>CONTENTS 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78625" y="2624925"/>
            <a:ext cx="9770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___________________________________________________________________________________________________________________</a:t>
            </a:r>
            <a:endParaRPr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 rot="5400000">
            <a:off x="-127900" y="3458250"/>
            <a:ext cx="5081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____</a:t>
            </a: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______________________________________________</a:t>
            </a:r>
            <a:endParaRPr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 rot="5400000">
            <a:off x="2109000" y="3458250"/>
            <a:ext cx="5081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__________________________________________________</a:t>
            </a:r>
            <a:endParaRPr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 rot="5400000">
            <a:off x="4020938" y="3425969"/>
            <a:ext cx="5081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__________________________________________________</a:t>
            </a:r>
            <a:endParaRPr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720000" y="46925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ABSTRACT</a:t>
            </a:r>
            <a:endParaRPr sz="3000"/>
          </a:p>
        </p:txBody>
      </p:sp>
      <p:sp>
        <p:nvSpPr>
          <p:cNvPr id="235" name="Google Shape;235;p30"/>
          <p:cNvSpPr txBox="1"/>
          <p:nvPr>
            <p:ph idx="4294967295" type="subTitle"/>
          </p:nvPr>
        </p:nvSpPr>
        <p:spPr>
          <a:xfrm>
            <a:off x="436900" y="1240125"/>
            <a:ext cx="84480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➔"/>
            </a:pPr>
            <a:r>
              <a:rPr lang="en" sz="1700">
                <a:solidFill>
                  <a:schemeClr val="dk2"/>
                </a:solidFill>
              </a:rPr>
              <a:t>Social media platforms are becoming an integral part of people’s life.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➔"/>
            </a:pPr>
            <a:r>
              <a:rPr lang="en" sz="1700">
                <a:solidFill>
                  <a:schemeClr val="dk2"/>
                </a:solidFill>
              </a:rPr>
              <a:t>Hence, we used one such platform - twitter to identify the causes of depression and detect it.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➔"/>
            </a:pPr>
            <a:r>
              <a:rPr lang="en" sz="1700">
                <a:solidFill>
                  <a:schemeClr val="dk2"/>
                </a:solidFill>
              </a:rPr>
              <a:t>Twitter is the most suitable social media network for getting enough data and also to protect us from privacy laws.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➔"/>
            </a:pPr>
            <a:r>
              <a:rPr lang="en" sz="1700">
                <a:solidFill>
                  <a:schemeClr val="dk2"/>
                </a:solidFill>
              </a:rPr>
              <a:t>Sentiment analysis intends to find the nature of text and classifies into positive, negative and neutral.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➔"/>
            </a:pPr>
            <a:r>
              <a:rPr lang="en" sz="1700">
                <a:solidFill>
                  <a:schemeClr val="dk2"/>
                </a:solidFill>
              </a:rPr>
              <a:t>The aim of the project is to apply natural language processing on Twitter feeds for conducting emotion analysis focusing on depression.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➔"/>
            </a:pPr>
            <a:r>
              <a:rPr lang="en" sz="1700">
                <a:solidFill>
                  <a:schemeClr val="dk2"/>
                </a:solidFill>
              </a:rPr>
              <a:t>Used numerous machine learning algorithms for the classification of the tweets.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INTRODUCTION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241" name="Google Shape;241;p31"/>
          <p:cNvSpPr txBox="1"/>
          <p:nvPr>
            <p:ph idx="4294967295" type="subTitle"/>
          </p:nvPr>
        </p:nvSpPr>
        <p:spPr>
          <a:xfrm>
            <a:off x="1247700" y="1492125"/>
            <a:ext cx="77040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Depression is a mental illness that is not taken seriously.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2" name="Google Shape;242;p31"/>
          <p:cNvSpPr txBox="1"/>
          <p:nvPr>
            <p:ph idx="4294967295" type="subTitle"/>
          </p:nvPr>
        </p:nvSpPr>
        <p:spPr>
          <a:xfrm>
            <a:off x="1247700" y="1879975"/>
            <a:ext cx="48597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Risk of early death is increasing due to this.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3" name="Google Shape;243;p31"/>
          <p:cNvSpPr txBox="1"/>
          <p:nvPr>
            <p:ph idx="4294967295" type="subTitle"/>
          </p:nvPr>
        </p:nvSpPr>
        <p:spPr>
          <a:xfrm>
            <a:off x="1247700" y="2306875"/>
            <a:ext cx="66771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There are many experiences that can cause depression.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4" name="Google Shape;244;p31"/>
          <p:cNvSpPr txBox="1"/>
          <p:nvPr>
            <p:ph idx="4294967295" type="subTitle"/>
          </p:nvPr>
        </p:nvSpPr>
        <p:spPr>
          <a:xfrm>
            <a:off x="1247700" y="2733775"/>
            <a:ext cx="74880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Depression creates suicidal thoughts causing serious impairments in daily life.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5" name="Google Shape;245;p31"/>
          <p:cNvSpPr txBox="1"/>
          <p:nvPr>
            <p:ph idx="4294967295" type="subTitle"/>
          </p:nvPr>
        </p:nvSpPr>
        <p:spPr>
          <a:xfrm>
            <a:off x="1247700" y="3215004"/>
            <a:ext cx="77040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Detecting earlier depression can be a huge step to address the mental illness and offer support to the people suffering from this terrible mental illness.</a:t>
            </a:r>
            <a:endParaRPr sz="1700">
              <a:solidFill>
                <a:schemeClr val="dk2"/>
              </a:solidFill>
            </a:endParaRPr>
          </a:p>
        </p:txBody>
      </p:sp>
      <p:grpSp>
        <p:nvGrpSpPr>
          <p:cNvPr id="246" name="Google Shape;246;p31"/>
          <p:cNvGrpSpPr/>
          <p:nvPr/>
        </p:nvGrpSpPr>
        <p:grpSpPr>
          <a:xfrm>
            <a:off x="765777" y="1663165"/>
            <a:ext cx="174535" cy="169862"/>
            <a:chOff x="720000" y="1680802"/>
            <a:chExt cx="266100" cy="269666"/>
          </a:xfrm>
        </p:grpSpPr>
        <p:sp>
          <p:nvSpPr>
            <p:cNvPr id="247" name="Google Shape;247;p31"/>
            <p:cNvSpPr/>
            <p:nvPr/>
          </p:nvSpPr>
          <p:spPr>
            <a:xfrm flipH="1" rot="10800000">
              <a:off x="720000" y="1680802"/>
              <a:ext cx="266100" cy="269666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18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" name="Google Shape;248;p31"/>
            <p:cNvGrpSpPr/>
            <p:nvPr/>
          </p:nvGrpSpPr>
          <p:grpSpPr>
            <a:xfrm>
              <a:off x="765072" y="1727613"/>
              <a:ext cx="175960" cy="176047"/>
              <a:chOff x="4671750" y="3446925"/>
              <a:chExt cx="101500" cy="101550"/>
            </a:xfrm>
          </p:grpSpPr>
          <p:sp>
            <p:nvSpPr>
              <p:cNvPr id="249" name="Google Shape;249;p31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1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1" name="Google Shape;251;p31"/>
          <p:cNvGrpSpPr/>
          <p:nvPr/>
        </p:nvGrpSpPr>
        <p:grpSpPr>
          <a:xfrm>
            <a:off x="765777" y="2027531"/>
            <a:ext cx="174535" cy="169857"/>
            <a:chOff x="720000" y="1680768"/>
            <a:chExt cx="266100" cy="269700"/>
          </a:xfrm>
        </p:grpSpPr>
        <p:sp>
          <p:nvSpPr>
            <p:cNvPr id="252" name="Google Shape;252;p31"/>
            <p:cNvSpPr/>
            <p:nvPr/>
          </p:nvSpPr>
          <p:spPr>
            <a:xfrm flipH="1" rot="10800000">
              <a:off x="720000" y="1680768"/>
              <a:ext cx="266100" cy="2697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18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31"/>
            <p:cNvGrpSpPr/>
            <p:nvPr/>
          </p:nvGrpSpPr>
          <p:grpSpPr>
            <a:xfrm>
              <a:off x="765072" y="1727613"/>
              <a:ext cx="175960" cy="176047"/>
              <a:chOff x="4671750" y="3446925"/>
              <a:chExt cx="101500" cy="101550"/>
            </a:xfrm>
          </p:grpSpPr>
          <p:sp>
            <p:nvSpPr>
              <p:cNvPr id="254" name="Google Shape;254;p31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6" name="Google Shape;256;p31"/>
          <p:cNvGrpSpPr/>
          <p:nvPr/>
        </p:nvGrpSpPr>
        <p:grpSpPr>
          <a:xfrm>
            <a:off x="765777" y="2427569"/>
            <a:ext cx="174535" cy="169884"/>
            <a:chOff x="720000" y="1680768"/>
            <a:chExt cx="266100" cy="269700"/>
          </a:xfrm>
        </p:grpSpPr>
        <p:sp>
          <p:nvSpPr>
            <p:cNvPr id="257" name="Google Shape;257;p31"/>
            <p:cNvSpPr/>
            <p:nvPr/>
          </p:nvSpPr>
          <p:spPr>
            <a:xfrm flipH="1" rot="10800000">
              <a:off x="720000" y="1680768"/>
              <a:ext cx="266100" cy="2697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18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" name="Google Shape;258;p31"/>
            <p:cNvGrpSpPr/>
            <p:nvPr/>
          </p:nvGrpSpPr>
          <p:grpSpPr>
            <a:xfrm>
              <a:off x="765072" y="1727613"/>
              <a:ext cx="175960" cy="176047"/>
              <a:chOff x="4671750" y="3446925"/>
              <a:chExt cx="101500" cy="101550"/>
            </a:xfrm>
          </p:grpSpPr>
          <p:sp>
            <p:nvSpPr>
              <p:cNvPr id="259" name="Google Shape;259;p31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1" name="Google Shape;261;p31"/>
          <p:cNvGrpSpPr/>
          <p:nvPr/>
        </p:nvGrpSpPr>
        <p:grpSpPr>
          <a:xfrm>
            <a:off x="765777" y="2896381"/>
            <a:ext cx="174535" cy="169911"/>
            <a:chOff x="720000" y="1680768"/>
            <a:chExt cx="266100" cy="269700"/>
          </a:xfrm>
        </p:grpSpPr>
        <p:sp>
          <p:nvSpPr>
            <p:cNvPr id="262" name="Google Shape;262;p31"/>
            <p:cNvSpPr/>
            <p:nvPr/>
          </p:nvSpPr>
          <p:spPr>
            <a:xfrm flipH="1" rot="10800000">
              <a:off x="720000" y="1680768"/>
              <a:ext cx="266100" cy="2697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18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" name="Google Shape;263;p31"/>
            <p:cNvGrpSpPr/>
            <p:nvPr/>
          </p:nvGrpSpPr>
          <p:grpSpPr>
            <a:xfrm>
              <a:off x="765072" y="1727613"/>
              <a:ext cx="175960" cy="176047"/>
              <a:chOff x="4671750" y="3446925"/>
              <a:chExt cx="101500" cy="101550"/>
            </a:xfrm>
          </p:grpSpPr>
          <p:sp>
            <p:nvSpPr>
              <p:cNvPr id="264" name="Google Shape;264;p31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6" name="Google Shape;266;p31"/>
          <p:cNvGrpSpPr/>
          <p:nvPr/>
        </p:nvGrpSpPr>
        <p:grpSpPr>
          <a:xfrm>
            <a:off x="765827" y="3534075"/>
            <a:ext cx="174535" cy="169938"/>
            <a:chOff x="720000" y="1680768"/>
            <a:chExt cx="266100" cy="269700"/>
          </a:xfrm>
        </p:grpSpPr>
        <p:sp>
          <p:nvSpPr>
            <p:cNvPr id="267" name="Google Shape;267;p31"/>
            <p:cNvSpPr/>
            <p:nvPr/>
          </p:nvSpPr>
          <p:spPr>
            <a:xfrm flipH="1" rot="10800000">
              <a:off x="720000" y="1680768"/>
              <a:ext cx="266100" cy="2697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18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" name="Google Shape;268;p31"/>
            <p:cNvGrpSpPr/>
            <p:nvPr/>
          </p:nvGrpSpPr>
          <p:grpSpPr>
            <a:xfrm>
              <a:off x="765072" y="1727613"/>
              <a:ext cx="175960" cy="176047"/>
              <a:chOff x="4671750" y="3446925"/>
              <a:chExt cx="101500" cy="101550"/>
            </a:xfrm>
          </p:grpSpPr>
          <p:sp>
            <p:nvSpPr>
              <p:cNvPr id="269" name="Google Shape;269;p31"/>
              <p:cNvSpPr/>
              <p:nvPr/>
            </p:nvSpPr>
            <p:spPr>
              <a:xfrm>
                <a:off x="4671750" y="3489575"/>
                <a:ext cx="101500" cy="16225"/>
              </a:xfrm>
              <a:custGeom>
                <a:rect b="b" l="l" r="r" t="t"/>
                <a:pathLst>
                  <a:path extrusionOk="0" h="649" w="4060">
                    <a:moveTo>
                      <a:pt x="324" y="1"/>
                    </a:moveTo>
                    <a:cubicBezTo>
                      <a:pt x="144" y="1"/>
                      <a:pt x="0" y="146"/>
                      <a:pt x="0" y="324"/>
                    </a:cubicBezTo>
                    <a:cubicBezTo>
                      <a:pt x="0" y="504"/>
                      <a:pt x="144" y="648"/>
                      <a:pt x="324" y="648"/>
                    </a:cubicBezTo>
                    <a:lnTo>
                      <a:pt x="3736" y="648"/>
                    </a:lnTo>
                    <a:cubicBezTo>
                      <a:pt x="3916" y="648"/>
                      <a:pt x="4060" y="505"/>
                      <a:pt x="4060" y="324"/>
                    </a:cubicBezTo>
                    <a:cubicBezTo>
                      <a:pt x="4060" y="146"/>
                      <a:pt x="3916" y="1"/>
                      <a:pt x="3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4714350" y="3446925"/>
                <a:ext cx="16225" cy="101550"/>
              </a:xfrm>
              <a:custGeom>
                <a:rect b="b" l="l" r="r" t="t"/>
                <a:pathLst>
                  <a:path extrusionOk="0" h="4062" w="649">
                    <a:moveTo>
                      <a:pt x="325" y="1"/>
                    </a:moveTo>
                    <a:cubicBezTo>
                      <a:pt x="146" y="1"/>
                      <a:pt x="1" y="146"/>
                      <a:pt x="1" y="324"/>
                    </a:cubicBezTo>
                    <a:lnTo>
                      <a:pt x="1" y="3738"/>
                    </a:lnTo>
                    <a:cubicBezTo>
                      <a:pt x="1" y="3917"/>
                      <a:pt x="146" y="4062"/>
                      <a:pt x="325" y="4062"/>
                    </a:cubicBezTo>
                    <a:cubicBezTo>
                      <a:pt x="506" y="4062"/>
                      <a:pt x="648" y="3917"/>
                      <a:pt x="648" y="3738"/>
                    </a:cubicBezTo>
                    <a:lnTo>
                      <a:pt x="648" y="324"/>
                    </a:lnTo>
                    <a:cubicBezTo>
                      <a:pt x="648" y="146"/>
                      <a:pt x="504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idx="2" type="title"/>
          </p:nvPr>
        </p:nvSpPr>
        <p:spPr>
          <a:xfrm>
            <a:off x="609775" y="172650"/>
            <a:ext cx="2039400" cy="10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</a:t>
            </a:r>
            <a:r>
              <a:rPr lang="en" sz="3000"/>
              <a:t>PHASE 1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r>
              <a:rPr lang="en" sz="3000">
                <a:solidFill>
                  <a:schemeClr val="accent4"/>
                </a:solidFill>
              </a:rPr>
              <a:t>RESEARCH</a:t>
            </a:r>
            <a:endParaRPr sz="3000">
              <a:solidFill>
                <a:schemeClr val="accent4"/>
              </a:solidFill>
            </a:endParaRPr>
          </a:p>
        </p:txBody>
      </p:sp>
      <p:sp>
        <p:nvSpPr>
          <p:cNvPr id="276" name="Google Shape;276;p32"/>
          <p:cNvSpPr txBox="1"/>
          <p:nvPr>
            <p:ph idx="3" type="subTitle"/>
          </p:nvPr>
        </p:nvSpPr>
        <p:spPr>
          <a:xfrm>
            <a:off x="49875" y="2029775"/>
            <a:ext cx="29457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</a:t>
            </a:r>
            <a:r>
              <a:rPr lang="en"/>
              <a:t>any ways for sentiment analysis such as: decision-based systems, Bayesian classifiers, support vector machines, neural networks and sample-based methods.</a:t>
            </a:r>
            <a:endParaRPr/>
          </a:p>
        </p:txBody>
      </p:sp>
      <p:grpSp>
        <p:nvGrpSpPr>
          <p:cNvPr id="277" name="Google Shape;277;p32"/>
          <p:cNvGrpSpPr/>
          <p:nvPr/>
        </p:nvGrpSpPr>
        <p:grpSpPr>
          <a:xfrm>
            <a:off x="7729488" y="1412888"/>
            <a:ext cx="101500" cy="101550"/>
            <a:chOff x="4671750" y="3446925"/>
            <a:chExt cx="101500" cy="101550"/>
          </a:xfrm>
        </p:grpSpPr>
        <p:sp>
          <p:nvSpPr>
            <p:cNvPr id="278" name="Google Shape;278;p32"/>
            <p:cNvSpPr/>
            <p:nvPr/>
          </p:nvSpPr>
          <p:spPr>
            <a:xfrm>
              <a:off x="4671750" y="3489575"/>
              <a:ext cx="101500" cy="16225"/>
            </a:xfrm>
            <a:custGeom>
              <a:rect b="b" l="l" r="r" t="t"/>
              <a:pathLst>
                <a:path extrusionOk="0" h="649" w="406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4714350" y="3446925"/>
              <a:ext cx="16225" cy="101550"/>
            </a:xfrm>
            <a:custGeom>
              <a:rect b="b" l="l" r="r" t="t"/>
              <a:pathLst>
                <a:path extrusionOk="0" h="4062" w="649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7517331" y="211103"/>
            <a:ext cx="1324914" cy="961998"/>
            <a:chOff x="6277931" y="753228"/>
            <a:chExt cx="1324914" cy="961998"/>
          </a:xfrm>
        </p:grpSpPr>
        <p:sp>
          <p:nvSpPr>
            <p:cNvPr id="281" name="Google Shape;281;p32"/>
            <p:cNvSpPr/>
            <p:nvPr/>
          </p:nvSpPr>
          <p:spPr>
            <a:xfrm>
              <a:off x="6311800" y="925563"/>
              <a:ext cx="1291045" cy="789663"/>
            </a:xfrm>
            <a:custGeom>
              <a:rect b="b" l="l" r="r" t="t"/>
              <a:pathLst>
                <a:path extrusionOk="0" h="12940" w="21156">
                  <a:moveTo>
                    <a:pt x="10855" y="0"/>
                  </a:moveTo>
                  <a:lnTo>
                    <a:pt x="2815" y="1032"/>
                  </a:lnTo>
                  <a:lnTo>
                    <a:pt x="0" y="12940"/>
                  </a:lnTo>
                  <a:cubicBezTo>
                    <a:pt x="2204" y="11908"/>
                    <a:pt x="5089" y="11542"/>
                    <a:pt x="8290" y="11483"/>
                  </a:cubicBezTo>
                  <a:cubicBezTo>
                    <a:pt x="9085" y="11282"/>
                    <a:pt x="9922" y="11191"/>
                    <a:pt x="10766" y="11191"/>
                  </a:cubicBezTo>
                  <a:cubicBezTo>
                    <a:pt x="12923" y="11191"/>
                    <a:pt x="15126" y="11782"/>
                    <a:pt x="16784" y="12638"/>
                  </a:cubicBezTo>
                  <a:lnTo>
                    <a:pt x="21155" y="1537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6810297" y="791796"/>
              <a:ext cx="757564" cy="834456"/>
            </a:xfrm>
            <a:custGeom>
              <a:rect b="b" l="l" r="r" t="t"/>
              <a:pathLst>
                <a:path extrusionOk="0" h="13674" w="12414">
                  <a:moveTo>
                    <a:pt x="6779" y="1"/>
                  </a:moveTo>
                  <a:cubicBezTo>
                    <a:pt x="4969" y="1"/>
                    <a:pt x="3489" y="892"/>
                    <a:pt x="2563" y="2191"/>
                  </a:cubicBezTo>
                  <a:lnTo>
                    <a:pt x="0" y="13673"/>
                  </a:lnTo>
                  <a:cubicBezTo>
                    <a:pt x="1146" y="12556"/>
                    <a:pt x="2414" y="12138"/>
                    <a:pt x="3737" y="12138"/>
                  </a:cubicBezTo>
                  <a:cubicBezTo>
                    <a:pt x="5219" y="12138"/>
                    <a:pt x="6770" y="12662"/>
                    <a:pt x="8299" y="13317"/>
                  </a:cubicBezTo>
                  <a:lnTo>
                    <a:pt x="12413" y="2614"/>
                  </a:lnTo>
                  <a:cubicBezTo>
                    <a:pt x="10372" y="748"/>
                    <a:pt x="8437" y="1"/>
                    <a:pt x="67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6277931" y="788013"/>
              <a:ext cx="696234" cy="865884"/>
            </a:xfrm>
            <a:custGeom>
              <a:rect b="b" l="l" r="r" t="t"/>
              <a:pathLst>
                <a:path extrusionOk="0" h="14189" w="11409">
                  <a:moveTo>
                    <a:pt x="7717" y="0"/>
                  </a:moveTo>
                  <a:cubicBezTo>
                    <a:pt x="6600" y="0"/>
                    <a:pt x="5361" y="415"/>
                    <a:pt x="4022" y="1174"/>
                  </a:cubicBezTo>
                  <a:lnTo>
                    <a:pt x="0" y="14189"/>
                  </a:lnTo>
                  <a:cubicBezTo>
                    <a:pt x="1790" y="12900"/>
                    <a:pt x="3498" y="12177"/>
                    <a:pt x="5103" y="12177"/>
                  </a:cubicBezTo>
                  <a:cubicBezTo>
                    <a:pt x="6425" y="12177"/>
                    <a:pt x="7676" y="12667"/>
                    <a:pt x="8845" y="13737"/>
                  </a:cubicBezTo>
                  <a:lnTo>
                    <a:pt x="11408" y="2253"/>
                  </a:lnTo>
                  <a:cubicBezTo>
                    <a:pt x="10413" y="700"/>
                    <a:pt x="9168" y="0"/>
                    <a:pt x="7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6810297" y="766105"/>
              <a:ext cx="730225" cy="860208"/>
            </a:xfrm>
            <a:custGeom>
              <a:rect b="b" l="l" r="r" t="t"/>
              <a:pathLst>
                <a:path extrusionOk="0" h="14096" w="11966">
                  <a:moveTo>
                    <a:pt x="7246" y="1"/>
                  </a:moveTo>
                  <a:cubicBezTo>
                    <a:pt x="5320" y="1"/>
                    <a:pt x="3737" y="841"/>
                    <a:pt x="2565" y="2613"/>
                  </a:cubicBezTo>
                  <a:lnTo>
                    <a:pt x="0" y="14096"/>
                  </a:lnTo>
                  <a:cubicBezTo>
                    <a:pt x="1475" y="12320"/>
                    <a:pt x="3507" y="11424"/>
                    <a:pt x="6108" y="11424"/>
                  </a:cubicBezTo>
                  <a:cubicBezTo>
                    <a:pt x="6810" y="11424"/>
                    <a:pt x="7553" y="11489"/>
                    <a:pt x="8338" y="11620"/>
                  </a:cubicBezTo>
                  <a:lnTo>
                    <a:pt x="11966" y="1297"/>
                  </a:lnTo>
                  <a:cubicBezTo>
                    <a:pt x="10227" y="445"/>
                    <a:pt x="8646" y="1"/>
                    <a:pt x="7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6277931" y="753228"/>
              <a:ext cx="696112" cy="873085"/>
            </a:xfrm>
            <a:custGeom>
              <a:rect b="b" l="l" r="r" t="t"/>
              <a:pathLst>
                <a:path extrusionOk="0" h="14307" w="11407">
                  <a:moveTo>
                    <a:pt x="7538" y="1"/>
                  </a:moveTo>
                  <a:cubicBezTo>
                    <a:pt x="6643" y="1"/>
                    <a:pt x="5605" y="190"/>
                    <a:pt x="4422" y="572"/>
                  </a:cubicBezTo>
                  <a:lnTo>
                    <a:pt x="0" y="11946"/>
                  </a:lnTo>
                  <a:cubicBezTo>
                    <a:pt x="1631" y="11447"/>
                    <a:pt x="3086" y="11174"/>
                    <a:pt x="4329" y="11174"/>
                  </a:cubicBezTo>
                  <a:cubicBezTo>
                    <a:pt x="6643" y="11174"/>
                    <a:pt x="8226" y="12118"/>
                    <a:pt x="8845" y="14307"/>
                  </a:cubicBezTo>
                  <a:lnTo>
                    <a:pt x="11407" y="2824"/>
                  </a:lnTo>
                  <a:cubicBezTo>
                    <a:pt x="10823" y="950"/>
                    <a:pt x="9539" y="1"/>
                    <a:pt x="7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32"/>
          <p:cNvGrpSpPr/>
          <p:nvPr/>
        </p:nvGrpSpPr>
        <p:grpSpPr>
          <a:xfrm>
            <a:off x="4407363" y="3914088"/>
            <a:ext cx="101500" cy="101550"/>
            <a:chOff x="4671750" y="3446925"/>
            <a:chExt cx="101500" cy="101550"/>
          </a:xfrm>
        </p:grpSpPr>
        <p:sp>
          <p:nvSpPr>
            <p:cNvPr id="287" name="Google Shape;287;p32"/>
            <p:cNvSpPr/>
            <p:nvPr/>
          </p:nvSpPr>
          <p:spPr>
            <a:xfrm>
              <a:off x="4671750" y="3489575"/>
              <a:ext cx="101500" cy="16225"/>
            </a:xfrm>
            <a:custGeom>
              <a:rect b="b" l="l" r="r" t="t"/>
              <a:pathLst>
                <a:path extrusionOk="0" h="649" w="406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4714350" y="3446925"/>
              <a:ext cx="16225" cy="101550"/>
            </a:xfrm>
            <a:custGeom>
              <a:rect b="b" l="l" r="r" t="t"/>
              <a:pathLst>
                <a:path extrusionOk="0" h="4062" w="649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32"/>
          <p:cNvGrpSpPr/>
          <p:nvPr/>
        </p:nvGrpSpPr>
        <p:grpSpPr>
          <a:xfrm>
            <a:off x="973356" y="3633290"/>
            <a:ext cx="1098737" cy="1271348"/>
            <a:chOff x="1318993" y="3476515"/>
            <a:chExt cx="1098737" cy="1271348"/>
          </a:xfrm>
        </p:grpSpPr>
        <p:grpSp>
          <p:nvGrpSpPr>
            <p:cNvPr id="290" name="Google Shape;290;p32"/>
            <p:cNvGrpSpPr/>
            <p:nvPr/>
          </p:nvGrpSpPr>
          <p:grpSpPr>
            <a:xfrm rot="-1599133">
              <a:off x="1523881" y="3573838"/>
              <a:ext cx="688962" cy="1076701"/>
              <a:chOff x="5046566" y="3726704"/>
              <a:chExt cx="558054" cy="872120"/>
            </a:xfrm>
          </p:grpSpPr>
          <p:sp>
            <p:nvSpPr>
              <p:cNvPr id="291" name="Google Shape;291;p32"/>
              <p:cNvSpPr/>
              <p:nvPr/>
            </p:nvSpPr>
            <p:spPr>
              <a:xfrm>
                <a:off x="5063332" y="3783431"/>
                <a:ext cx="529646" cy="696905"/>
              </a:xfrm>
              <a:custGeom>
                <a:rect b="b" l="l" r="r" t="t"/>
                <a:pathLst>
                  <a:path extrusionOk="0" h="15504" w="11783">
                    <a:moveTo>
                      <a:pt x="5833" y="0"/>
                    </a:moveTo>
                    <a:cubicBezTo>
                      <a:pt x="2614" y="0"/>
                      <a:pt x="1" y="2611"/>
                      <a:pt x="1" y="5832"/>
                    </a:cubicBezTo>
                    <a:cubicBezTo>
                      <a:pt x="1" y="7467"/>
                      <a:pt x="673" y="8946"/>
                      <a:pt x="1760" y="10004"/>
                    </a:cubicBezTo>
                    <a:cubicBezTo>
                      <a:pt x="3216" y="11425"/>
                      <a:pt x="4099" y="13330"/>
                      <a:pt x="4099" y="15362"/>
                    </a:cubicBezTo>
                    <a:lnTo>
                      <a:pt x="4099" y="15504"/>
                    </a:lnTo>
                    <a:lnTo>
                      <a:pt x="7564" y="15504"/>
                    </a:lnTo>
                    <a:lnTo>
                      <a:pt x="7564" y="15366"/>
                    </a:lnTo>
                    <a:cubicBezTo>
                      <a:pt x="7564" y="13345"/>
                      <a:pt x="8423" y="11434"/>
                      <a:pt x="9879" y="10033"/>
                    </a:cubicBezTo>
                    <a:cubicBezTo>
                      <a:pt x="11075" y="8881"/>
                      <a:pt x="11782" y="7222"/>
                      <a:pt x="11650" y="5398"/>
                    </a:cubicBezTo>
                    <a:cubicBezTo>
                      <a:pt x="11443" y="2510"/>
                      <a:pt x="9065" y="174"/>
                      <a:pt x="6173" y="10"/>
                    </a:cubicBezTo>
                    <a:cubicBezTo>
                      <a:pt x="6059" y="4"/>
                      <a:pt x="5945" y="0"/>
                      <a:pt x="58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5206408" y="4095474"/>
                <a:ext cx="238595" cy="340541"/>
              </a:xfrm>
              <a:custGeom>
                <a:rect b="b" l="l" r="r" t="t"/>
                <a:pathLst>
                  <a:path extrusionOk="0" h="7576" w="5308">
                    <a:moveTo>
                      <a:pt x="2650" y="304"/>
                    </a:moveTo>
                    <a:cubicBezTo>
                      <a:pt x="2702" y="304"/>
                      <a:pt x="2754" y="316"/>
                      <a:pt x="2798" y="342"/>
                    </a:cubicBezTo>
                    <a:cubicBezTo>
                      <a:pt x="2868" y="384"/>
                      <a:pt x="2902" y="450"/>
                      <a:pt x="2902" y="540"/>
                    </a:cubicBezTo>
                    <a:cubicBezTo>
                      <a:pt x="2898" y="868"/>
                      <a:pt x="2804" y="1181"/>
                      <a:pt x="2650" y="1460"/>
                    </a:cubicBezTo>
                    <a:cubicBezTo>
                      <a:pt x="2498" y="1181"/>
                      <a:pt x="2405" y="866"/>
                      <a:pt x="2400" y="540"/>
                    </a:cubicBezTo>
                    <a:cubicBezTo>
                      <a:pt x="2399" y="450"/>
                      <a:pt x="2435" y="384"/>
                      <a:pt x="2504" y="342"/>
                    </a:cubicBezTo>
                    <a:cubicBezTo>
                      <a:pt x="2548" y="316"/>
                      <a:pt x="2601" y="304"/>
                      <a:pt x="2650" y="304"/>
                    </a:cubicBezTo>
                    <a:close/>
                    <a:moveTo>
                      <a:pt x="598" y="1794"/>
                    </a:moveTo>
                    <a:cubicBezTo>
                      <a:pt x="641" y="1794"/>
                      <a:pt x="688" y="1811"/>
                      <a:pt x="729" y="1864"/>
                    </a:cubicBezTo>
                    <a:cubicBezTo>
                      <a:pt x="872" y="2045"/>
                      <a:pt x="999" y="2268"/>
                      <a:pt x="1110" y="2519"/>
                    </a:cubicBezTo>
                    <a:cubicBezTo>
                      <a:pt x="869" y="2509"/>
                      <a:pt x="613" y="2399"/>
                      <a:pt x="415" y="2078"/>
                    </a:cubicBezTo>
                    <a:cubicBezTo>
                      <a:pt x="332" y="1944"/>
                      <a:pt x="450" y="1852"/>
                      <a:pt x="476" y="1834"/>
                    </a:cubicBezTo>
                    <a:cubicBezTo>
                      <a:pt x="485" y="1829"/>
                      <a:pt x="536" y="1794"/>
                      <a:pt x="598" y="1794"/>
                    </a:cubicBezTo>
                    <a:close/>
                    <a:moveTo>
                      <a:pt x="4705" y="1794"/>
                    </a:moveTo>
                    <a:cubicBezTo>
                      <a:pt x="4767" y="1794"/>
                      <a:pt x="4818" y="1829"/>
                      <a:pt x="4827" y="1834"/>
                    </a:cubicBezTo>
                    <a:cubicBezTo>
                      <a:pt x="4851" y="1852"/>
                      <a:pt x="4970" y="1942"/>
                      <a:pt x="4887" y="2078"/>
                    </a:cubicBezTo>
                    <a:cubicBezTo>
                      <a:pt x="4690" y="2399"/>
                      <a:pt x="4433" y="2509"/>
                      <a:pt x="4192" y="2519"/>
                    </a:cubicBezTo>
                    <a:cubicBezTo>
                      <a:pt x="4305" y="2268"/>
                      <a:pt x="4432" y="2045"/>
                      <a:pt x="4572" y="1864"/>
                    </a:cubicBezTo>
                    <a:cubicBezTo>
                      <a:pt x="4614" y="1811"/>
                      <a:pt x="4661" y="1794"/>
                      <a:pt x="4705" y="1794"/>
                    </a:cubicBezTo>
                    <a:close/>
                    <a:moveTo>
                      <a:pt x="2653" y="1"/>
                    </a:moveTo>
                    <a:cubicBezTo>
                      <a:pt x="2548" y="1"/>
                      <a:pt x="2443" y="27"/>
                      <a:pt x="2354" y="78"/>
                    </a:cubicBezTo>
                    <a:cubicBezTo>
                      <a:pt x="2189" y="174"/>
                      <a:pt x="2094" y="345"/>
                      <a:pt x="2097" y="543"/>
                    </a:cubicBezTo>
                    <a:cubicBezTo>
                      <a:pt x="2103" y="985"/>
                      <a:pt x="2245" y="1397"/>
                      <a:pt x="2467" y="1748"/>
                    </a:cubicBezTo>
                    <a:cubicBezTo>
                      <a:pt x="2189" y="2112"/>
                      <a:pt x="1819" y="2382"/>
                      <a:pt x="1460" y="2480"/>
                    </a:cubicBezTo>
                    <a:cubicBezTo>
                      <a:pt x="1451" y="2482"/>
                      <a:pt x="1442" y="2486"/>
                      <a:pt x="1433" y="2488"/>
                    </a:cubicBezTo>
                    <a:cubicBezTo>
                      <a:pt x="1302" y="2180"/>
                      <a:pt x="1149" y="1906"/>
                      <a:pt x="973" y="1678"/>
                    </a:cubicBezTo>
                    <a:cubicBezTo>
                      <a:pt x="870" y="1546"/>
                      <a:pt x="734" y="1491"/>
                      <a:pt x="600" y="1491"/>
                    </a:cubicBezTo>
                    <a:cubicBezTo>
                      <a:pt x="494" y="1491"/>
                      <a:pt x="389" y="1526"/>
                      <a:pt x="304" y="1585"/>
                    </a:cubicBezTo>
                    <a:cubicBezTo>
                      <a:pt x="114" y="1718"/>
                      <a:pt x="1" y="1984"/>
                      <a:pt x="156" y="2239"/>
                    </a:cubicBezTo>
                    <a:cubicBezTo>
                      <a:pt x="391" y="2625"/>
                      <a:pt x="745" y="2829"/>
                      <a:pt x="1160" y="2829"/>
                    </a:cubicBezTo>
                    <a:cubicBezTo>
                      <a:pt x="1184" y="2829"/>
                      <a:pt x="1209" y="2828"/>
                      <a:pt x="1234" y="2827"/>
                    </a:cubicBezTo>
                    <a:cubicBezTo>
                      <a:pt x="1693" y="4079"/>
                      <a:pt x="1871" y="5903"/>
                      <a:pt x="1871" y="7424"/>
                    </a:cubicBezTo>
                    <a:cubicBezTo>
                      <a:pt x="1871" y="7508"/>
                      <a:pt x="1939" y="7576"/>
                      <a:pt x="2024" y="7576"/>
                    </a:cubicBezTo>
                    <a:cubicBezTo>
                      <a:pt x="2108" y="7576"/>
                      <a:pt x="2176" y="7508"/>
                      <a:pt x="2176" y="7424"/>
                    </a:cubicBezTo>
                    <a:cubicBezTo>
                      <a:pt x="2176" y="6641"/>
                      <a:pt x="2121" y="4387"/>
                      <a:pt x="1541" y="2774"/>
                    </a:cubicBezTo>
                    <a:cubicBezTo>
                      <a:pt x="1932" y="2667"/>
                      <a:pt x="2337" y="2390"/>
                      <a:pt x="2650" y="2007"/>
                    </a:cubicBezTo>
                    <a:cubicBezTo>
                      <a:pt x="2965" y="2390"/>
                      <a:pt x="3371" y="2664"/>
                      <a:pt x="3761" y="2774"/>
                    </a:cubicBezTo>
                    <a:cubicBezTo>
                      <a:pt x="3180" y="4387"/>
                      <a:pt x="3125" y="6641"/>
                      <a:pt x="3125" y="7424"/>
                    </a:cubicBezTo>
                    <a:cubicBezTo>
                      <a:pt x="3125" y="7508"/>
                      <a:pt x="3193" y="7576"/>
                      <a:pt x="3279" y="7576"/>
                    </a:cubicBezTo>
                    <a:cubicBezTo>
                      <a:pt x="3363" y="7576"/>
                      <a:pt x="3433" y="7507"/>
                      <a:pt x="3436" y="7424"/>
                    </a:cubicBezTo>
                    <a:cubicBezTo>
                      <a:pt x="3436" y="5904"/>
                      <a:pt x="3612" y="4079"/>
                      <a:pt x="4073" y="2827"/>
                    </a:cubicBezTo>
                    <a:cubicBezTo>
                      <a:pt x="4097" y="2828"/>
                      <a:pt x="4120" y="2829"/>
                      <a:pt x="4144" y="2829"/>
                    </a:cubicBezTo>
                    <a:cubicBezTo>
                      <a:pt x="4560" y="2829"/>
                      <a:pt x="4914" y="2626"/>
                      <a:pt x="5151" y="2239"/>
                    </a:cubicBezTo>
                    <a:cubicBezTo>
                      <a:pt x="5308" y="1984"/>
                      <a:pt x="5195" y="1718"/>
                      <a:pt x="5003" y="1585"/>
                    </a:cubicBezTo>
                    <a:cubicBezTo>
                      <a:pt x="4918" y="1526"/>
                      <a:pt x="4813" y="1491"/>
                      <a:pt x="4707" y="1491"/>
                    </a:cubicBezTo>
                    <a:cubicBezTo>
                      <a:pt x="4573" y="1491"/>
                      <a:pt x="4438" y="1546"/>
                      <a:pt x="4335" y="1678"/>
                    </a:cubicBezTo>
                    <a:cubicBezTo>
                      <a:pt x="4156" y="1906"/>
                      <a:pt x="4005" y="2180"/>
                      <a:pt x="3876" y="2488"/>
                    </a:cubicBezTo>
                    <a:cubicBezTo>
                      <a:pt x="3865" y="2486"/>
                      <a:pt x="3856" y="2482"/>
                      <a:pt x="3847" y="2480"/>
                    </a:cubicBezTo>
                    <a:cubicBezTo>
                      <a:pt x="3488" y="2381"/>
                      <a:pt x="3118" y="2111"/>
                      <a:pt x="2840" y="1748"/>
                    </a:cubicBezTo>
                    <a:cubicBezTo>
                      <a:pt x="3063" y="1400"/>
                      <a:pt x="3207" y="987"/>
                      <a:pt x="3211" y="543"/>
                    </a:cubicBezTo>
                    <a:cubicBezTo>
                      <a:pt x="3213" y="345"/>
                      <a:pt x="3118" y="174"/>
                      <a:pt x="2953" y="78"/>
                    </a:cubicBezTo>
                    <a:cubicBezTo>
                      <a:pt x="2863" y="27"/>
                      <a:pt x="2758" y="1"/>
                      <a:pt x="26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5100191" y="3980132"/>
                <a:ext cx="28768" cy="158629"/>
              </a:xfrm>
              <a:custGeom>
                <a:rect b="b" l="l" r="r" t="t"/>
                <a:pathLst>
                  <a:path extrusionOk="0" h="3529" w="640">
                    <a:moveTo>
                      <a:pt x="470" y="1"/>
                    </a:moveTo>
                    <a:cubicBezTo>
                      <a:pt x="403" y="1"/>
                      <a:pt x="342" y="45"/>
                      <a:pt x="323" y="112"/>
                    </a:cubicBezTo>
                    <a:cubicBezTo>
                      <a:pt x="31" y="1150"/>
                      <a:pt x="1" y="2288"/>
                      <a:pt x="239" y="3408"/>
                    </a:cubicBezTo>
                    <a:cubicBezTo>
                      <a:pt x="254" y="3479"/>
                      <a:pt x="317" y="3528"/>
                      <a:pt x="387" y="3528"/>
                    </a:cubicBezTo>
                    <a:cubicBezTo>
                      <a:pt x="399" y="3528"/>
                      <a:pt x="408" y="3528"/>
                      <a:pt x="420" y="3524"/>
                    </a:cubicBezTo>
                    <a:cubicBezTo>
                      <a:pt x="503" y="3507"/>
                      <a:pt x="555" y="3426"/>
                      <a:pt x="537" y="3343"/>
                    </a:cubicBezTo>
                    <a:cubicBezTo>
                      <a:pt x="310" y="2273"/>
                      <a:pt x="338" y="1185"/>
                      <a:pt x="617" y="195"/>
                    </a:cubicBezTo>
                    <a:cubicBezTo>
                      <a:pt x="640" y="115"/>
                      <a:pt x="593" y="29"/>
                      <a:pt x="512" y="6"/>
                    </a:cubicBezTo>
                    <a:cubicBezTo>
                      <a:pt x="498" y="2"/>
                      <a:pt x="484" y="1"/>
                      <a:pt x="470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5162447" y="3809637"/>
                <a:ext cx="136109" cy="89765"/>
              </a:xfrm>
              <a:custGeom>
                <a:rect b="b" l="l" r="r" t="t"/>
                <a:pathLst>
                  <a:path extrusionOk="0" h="1997" w="3028">
                    <a:moveTo>
                      <a:pt x="2861" y="0"/>
                    </a:moveTo>
                    <a:cubicBezTo>
                      <a:pt x="2849" y="0"/>
                      <a:pt x="2837" y="1"/>
                      <a:pt x="2825" y="4"/>
                    </a:cubicBezTo>
                    <a:cubicBezTo>
                      <a:pt x="1743" y="256"/>
                      <a:pt x="784" y="859"/>
                      <a:pt x="54" y="1746"/>
                    </a:cubicBezTo>
                    <a:cubicBezTo>
                      <a:pt x="1" y="1810"/>
                      <a:pt x="8" y="1906"/>
                      <a:pt x="75" y="1961"/>
                    </a:cubicBezTo>
                    <a:cubicBezTo>
                      <a:pt x="105" y="1986"/>
                      <a:pt x="138" y="1997"/>
                      <a:pt x="173" y="1997"/>
                    </a:cubicBezTo>
                    <a:cubicBezTo>
                      <a:pt x="215" y="1997"/>
                      <a:pt x="258" y="1979"/>
                      <a:pt x="290" y="1942"/>
                    </a:cubicBezTo>
                    <a:cubicBezTo>
                      <a:pt x="977" y="1107"/>
                      <a:pt x="1879" y="541"/>
                      <a:pt x="2895" y="303"/>
                    </a:cubicBezTo>
                    <a:cubicBezTo>
                      <a:pt x="2977" y="283"/>
                      <a:pt x="3027" y="202"/>
                      <a:pt x="3009" y="119"/>
                    </a:cubicBezTo>
                    <a:cubicBezTo>
                      <a:pt x="2991" y="48"/>
                      <a:pt x="2931" y="0"/>
                      <a:pt x="2861" y="0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5233378" y="4429093"/>
                <a:ext cx="184340" cy="116735"/>
              </a:xfrm>
              <a:custGeom>
                <a:rect b="b" l="l" r="r" t="t"/>
                <a:pathLst>
                  <a:path extrusionOk="0" h="2597" w="4101">
                    <a:moveTo>
                      <a:pt x="1" y="0"/>
                    </a:moveTo>
                    <a:lnTo>
                      <a:pt x="1" y="2597"/>
                    </a:lnTo>
                    <a:lnTo>
                      <a:pt x="4100" y="2597"/>
                    </a:lnTo>
                    <a:lnTo>
                      <a:pt x="41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5290914" y="4529466"/>
                <a:ext cx="69268" cy="69358"/>
              </a:xfrm>
              <a:custGeom>
                <a:rect b="b" l="l" r="r" t="t"/>
                <a:pathLst>
                  <a:path extrusionOk="0" h="1543" w="1541">
                    <a:moveTo>
                      <a:pt x="0" y="1"/>
                    </a:moveTo>
                    <a:lnTo>
                      <a:pt x="0" y="1543"/>
                    </a:lnTo>
                    <a:lnTo>
                      <a:pt x="1541" y="1543"/>
                    </a:lnTo>
                    <a:lnTo>
                      <a:pt x="15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5532431" y="3726794"/>
                <a:ext cx="72190" cy="90574"/>
              </a:xfrm>
              <a:custGeom>
                <a:rect b="b" l="l" r="r" t="t"/>
                <a:pathLst>
                  <a:path extrusionOk="0" h="2015" w="1606">
                    <a:moveTo>
                      <a:pt x="1433" y="1"/>
                    </a:moveTo>
                    <a:cubicBezTo>
                      <a:pt x="1386" y="1"/>
                      <a:pt x="1341" y="22"/>
                      <a:pt x="1310" y="63"/>
                    </a:cubicBezTo>
                    <a:lnTo>
                      <a:pt x="52" y="1772"/>
                    </a:lnTo>
                    <a:cubicBezTo>
                      <a:pt x="0" y="1840"/>
                      <a:pt x="15" y="1935"/>
                      <a:pt x="83" y="1984"/>
                    </a:cubicBezTo>
                    <a:cubicBezTo>
                      <a:pt x="110" y="2005"/>
                      <a:pt x="142" y="2015"/>
                      <a:pt x="174" y="2015"/>
                    </a:cubicBezTo>
                    <a:cubicBezTo>
                      <a:pt x="220" y="2015"/>
                      <a:pt x="269" y="1992"/>
                      <a:pt x="296" y="1954"/>
                    </a:cubicBezTo>
                    <a:lnTo>
                      <a:pt x="1554" y="245"/>
                    </a:lnTo>
                    <a:cubicBezTo>
                      <a:pt x="1605" y="176"/>
                      <a:pt x="1590" y="79"/>
                      <a:pt x="1523" y="31"/>
                    </a:cubicBezTo>
                    <a:cubicBezTo>
                      <a:pt x="1495" y="10"/>
                      <a:pt x="1464" y="1"/>
                      <a:pt x="1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5046566" y="3726704"/>
                <a:ext cx="72190" cy="90664"/>
              </a:xfrm>
              <a:custGeom>
                <a:rect b="b" l="l" r="r" t="t"/>
                <a:pathLst>
                  <a:path extrusionOk="0" h="2017" w="1606">
                    <a:moveTo>
                      <a:pt x="172" y="1"/>
                    </a:moveTo>
                    <a:cubicBezTo>
                      <a:pt x="141" y="1"/>
                      <a:pt x="110" y="10"/>
                      <a:pt x="83" y="30"/>
                    </a:cubicBezTo>
                    <a:cubicBezTo>
                      <a:pt x="15" y="81"/>
                      <a:pt x="0" y="178"/>
                      <a:pt x="50" y="246"/>
                    </a:cubicBezTo>
                    <a:lnTo>
                      <a:pt x="1308" y="1955"/>
                    </a:lnTo>
                    <a:cubicBezTo>
                      <a:pt x="1338" y="1995"/>
                      <a:pt x="1384" y="2017"/>
                      <a:pt x="1432" y="2017"/>
                    </a:cubicBezTo>
                    <a:cubicBezTo>
                      <a:pt x="1463" y="2017"/>
                      <a:pt x="1494" y="2007"/>
                      <a:pt x="1522" y="1985"/>
                    </a:cubicBezTo>
                    <a:cubicBezTo>
                      <a:pt x="1590" y="1935"/>
                      <a:pt x="1605" y="1839"/>
                      <a:pt x="1554" y="1771"/>
                    </a:cubicBezTo>
                    <a:lnTo>
                      <a:pt x="295" y="63"/>
                    </a:lnTo>
                    <a:cubicBezTo>
                      <a:pt x="265" y="22"/>
                      <a:pt x="219" y="1"/>
                      <a:pt x="1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" name="Google Shape;299;p32"/>
            <p:cNvSpPr/>
            <p:nvPr/>
          </p:nvSpPr>
          <p:spPr>
            <a:xfrm rot="429172">
              <a:off x="1513137" y="3503931"/>
              <a:ext cx="89124" cy="111932"/>
            </a:xfrm>
            <a:custGeom>
              <a:rect b="b" l="l" r="r" t="t"/>
              <a:pathLst>
                <a:path extrusionOk="0" h="2017" w="1606">
                  <a:moveTo>
                    <a:pt x="172" y="1"/>
                  </a:moveTo>
                  <a:cubicBezTo>
                    <a:pt x="141" y="1"/>
                    <a:pt x="110" y="10"/>
                    <a:pt x="83" y="30"/>
                  </a:cubicBezTo>
                  <a:cubicBezTo>
                    <a:pt x="15" y="81"/>
                    <a:pt x="0" y="178"/>
                    <a:pt x="50" y="246"/>
                  </a:cubicBezTo>
                  <a:lnTo>
                    <a:pt x="1308" y="1955"/>
                  </a:lnTo>
                  <a:cubicBezTo>
                    <a:pt x="1338" y="1995"/>
                    <a:pt x="1384" y="2017"/>
                    <a:pt x="1432" y="2017"/>
                  </a:cubicBezTo>
                  <a:cubicBezTo>
                    <a:pt x="1463" y="2017"/>
                    <a:pt x="1494" y="2007"/>
                    <a:pt x="1522" y="1985"/>
                  </a:cubicBezTo>
                  <a:cubicBezTo>
                    <a:pt x="1590" y="1935"/>
                    <a:pt x="1605" y="1839"/>
                    <a:pt x="1554" y="1771"/>
                  </a:cubicBezTo>
                  <a:lnTo>
                    <a:pt x="295" y="63"/>
                  </a:lnTo>
                  <a:cubicBezTo>
                    <a:pt x="265" y="22"/>
                    <a:pt x="219" y="1"/>
                    <a:pt x="1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32"/>
          <p:cNvSpPr txBox="1"/>
          <p:nvPr>
            <p:ph idx="4294967295" type="title"/>
          </p:nvPr>
        </p:nvSpPr>
        <p:spPr>
          <a:xfrm>
            <a:off x="49875" y="1412900"/>
            <a:ext cx="29457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Creating a model to detect depression in tweets</a:t>
            </a:r>
            <a:endParaRPr sz="1700"/>
          </a:p>
        </p:txBody>
      </p:sp>
      <p:sp>
        <p:nvSpPr>
          <p:cNvPr id="301" name="Google Shape;301;p32"/>
          <p:cNvSpPr txBox="1"/>
          <p:nvPr>
            <p:ph idx="3" type="subTitle"/>
          </p:nvPr>
        </p:nvSpPr>
        <p:spPr>
          <a:xfrm>
            <a:off x="3620525" y="1515150"/>
            <a:ext cx="54267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</a:t>
            </a:r>
            <a:r>
              <a:rPr lang="en"/>
              <a:t>wo kinds of tweets required: random tweets and depressive tweets.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Both the datasets have been downloaded from kaggle.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 txBox="1"/>
          <p:nvPr>
            <p:ph idx="4294967295" type="title"/>
          </p:nvPr>
        </p:nvSpPr>
        <p:spPr>
          <a:xfrm>
            <a:off x="4655400" y="1211560"/>
            <a:ext cx="29457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Dataset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303" name="Google Shape;303;p32"/>
          <p:cNvSpPr txBox="1"/>
          <p:nvPr>
            <p:ph idx="4294967295" type="title"/>
          </p:nvPr>
        </p:nvSpPr>
        <p:spPr>
          <a:xfrm>
            <a:off x="4571625" y="3057267"/>
            <a:ext cx="29457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Research conclusion</a:t>
            </a:r>
            <a:endParaRPr sz="1700"/>
          </a:p>
        </p:txBody>
      </p:sp>
      <p:sp>
        <p:nvSpPr>
          <p:cNvPr id="304" name="Google Shape;304;p32"/>
          <p:cNvSpPr txBox="1"/>
          <p:nvPr>
            <p:ph idx="3" type="subTitle"/>
          </p:nvPr>
        </p:nvSpPr>
        <p:spPr>
          <a:xfrm>
            <a:off x="3936075" y="3368215"/>
            <a:ext cx="46614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</a:t>
            </a:r>
            <a:r>
              <a:rPr lang="en"/>
              <a:t>ead research papers about using different ML &amp; AI techniques to detect depression on Social Media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Decided to apply sentiment analysis through a powerful theorem - model to be written in python and it will tell whether a given tweet is depressive or not.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>
            <p:ph type="title"/>
          </p:nvPr>
        </p:nvSpPr>
        <p:spPr>
          <a:xfrm>
            <a:off x="673500" y="191050"/>
            <a:ext cx="30969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PHASE 2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</a:rPr>
              <a:t>PRE-PROCESSING</a:t>
            </a:r>
            <a:endParaRPr sz="3000">
              <a:solidFill>
                <a:schemeClr val="accent4"/>
              </a:solidFill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418500" y="1320850"/>
            <a:ext cx="8307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Cleaning the datasets to obtain only required message texts and the nature of the tweet.</a:t>
            </a:r>
            <a:endParaRPr sz="17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11" name="Google Shape;311;p33"/>
          <p:cNvGrpSpPr/>
          <p:nvPr/>
        </p:nvGrpSpPr>
        <p:grpSpPr>
          <a:xfrm>
            <a:off x="2910000" y="4303025"/>
            <a:ext cx="101550" cy="101500"/>
            <a:chOff x="3258600" y="2392325"/>
            <a:chExt cx="101550" cy="101500"/>
          </a:xfrm>
        </p:grpSpPr>
        <p:sp>
          <p:nvSpPr>
            <p:cNvPr id="312" name="Google Shape;312;p33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33"/>
          <p:cNvGrpSpPr/>
          <p:nvPr/>
        </p:nvGrpSpPr>
        <p:grpSpPr>
          <a:xfrm>
            <a:off x="1056675" y="2359550"/>
            <a:ext cx="101550" cy="101500"/>
            <a:chOff x="3258600" y="2392325"/>
            <a:chExt cx="101550" cy="101500"/>
          </a:xfrm>
        </p:grpSpPr>
        <p:sp>
          <p:nvSpPr>
            <p:cNvPr id="315" name="Google Shape;315;p33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33"/>
          <p:cNvSpPr txBox="1"/>
          <p:nvPr/>
        </p:nvSpPr>
        <p:spPr>
          <a:xfrm>
            <a:off x="334050" y="3966775"/>
            <a:ext cx="1088700" cy="80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Raw dataset from kaggle</a:t>
            </a:r>
            <a:endParaRPr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2205650" y="2194200"/>
            <a:ext cx="1088700" cy="80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Extracting tweets from raw dataset</a:t>
            </a:r>
            <a:endParaRPr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7279175" y="4153766"/>
            <a:ext cx="1253400" cy="50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Dataset was filtered</a:t>
            </a:r>
            <a:endParaRPr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3742210" y="2238119"/>
            <a:ext cx="1088700" cy="80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Removing special characters </a:t>
            </a:r>
            <a:r>
              <a:rPr lang="en">
                <a:solidFill>
                  <a:srgbClr val="202237"/>
                </a:solidFill>
                <a:latin typeface="Didact Gothic"/>
                <a:ea typeface="Didact Gothic"/>
                <a:cs typeface="Didact Gothic"/>
                <a:sym typeface="Didact Gothic"/>
              </a:rPr>
              <a:t>  	 </a:t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21" name="Google Shape;321;p33"/>
          <p:cNvCxnSpPr/>
          <p:nvPr/>
        </p:nvCxnSpPr>
        <p:spPr>
          <a:xfrm>
            <a:off x="3285125" y="2571750"/>
            <a:ext cx="541800" cy="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3"/>
          <p:cNvCxnSpPr>
            <a:stCxn id="318" idx="1"/>
          </p:cNvCxnSpPr>
          <p:nvPr/>
        </p:nvCxnSpPr>
        <p:spPr>
          <a:xfrm flipH="1">
            <a:off x="796250" y="2595600"/>
            <a:ext cx="1409400" cy="14475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323" name="Google Shape;323;p33"/>
          <p:cNvSpPr txBox="1"/>
          <p:nvPr/>
        </p:nvSpPr>
        <p:spPr>
          <a:xfrm>
            <a:off x="5158606" y="2249758"/>
            <a:ext cx="1088700" cy="56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Removing image url</a:t>
            </a:r>
            <a:endParaRPr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24" name="Google Shape;324;p33"/>
          <p:cNvCxnSpPr/>
          <p:nvPr/>
        </p:nvCxnSpPr>
        <p:spPr>
          <a:xfrm>
            <a:off x="4732925" y="2571750"/>
            <a:ext cx="541800" cy="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3"/>
          <p:cNvCxnSpPr/>
          <p:nvPr/>
        </p:nvCxnSpPr>
        <p:spPr>
          <a:xfrm>
            <a:off x="6180725" y="2571750"/>
            <a:ext cx="541800" cy="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6" name="Google Shape;326;p33"/>
          <p:cNvSpPr txBox="1"/>
          <p:nvPr/>
        </p:nvSpPr>
        <p:spPr>
          <a:xfrm>
            <a:off x="6606400" y="2249750"/>
            <a:ext cx="1088700" cy="6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Removing hyperlink</a:t>
            </a:r>
            <a:endParaRPr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27" name="Google Shape;327;p33"/>
          <p:cNvCxnSpPr>
            <a:stCxn id="326" idx="3"/>
          </p:cNvCxnSpPr>
          <p:nvPr/>
        </p:nvCxnSpPr>
        <p:spPr>
          <a:xfrm>
            <a:off x="7695100" y="2551100"/>
            <a:ext cx="420600" cy="2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8" name="Google Shape;328;p33"/>
          <p:cNvSpPr txBox="1"/>
          <p:nvPr/>
        </p:nvSpPr>
        <p:spPr>
          <a:xfrm>
            <a:off x="8024575" y="2249750"/>
            <a:ext cx="813600" cy="6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Process tweet</a:t>
            </a:r>
            <a:endParaRPr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29" name="Google Shape;329;p33"/>
          <p:cNvCxnSpPr/>
          <p:nvPr/>
        </p:nvCxnSpPr>
        <p:spPr>
          <a:xfrm rot="5400000">
            <a:off x="7490225" y="3224750"/>
            <a:ext cx="1395900" cy="574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/>
        </p:nvSpPr>
        <p:spPr>
          <a:xfrm>
            <a:off x="477800" y="-80250"/>
            <a:ext cx="29805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Before pre - processing the data</a:t>
            </a:r>
            <a:endParaRPr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173000" y="2144100"/>
            <a:ext cx="4307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After cleaning the data, we concatenated depressive and positive tweets, to generate a single CVS.</a:t>
            </a:r>
            <a:endParaRPr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36" name="Google Shape;336;p34"/>
          <p:cNvPicPr preferRelativeResize="0"/>
          <p:nvPr/>
        </p:nvPicPr>
        <p:blipFill rotWithShape="1">
          <a:blip r:embed="rId3">
            <a:alphaModFix/>
          </a:blip>
          <a:srcRect b="43338" l="21637" r="21151" t="46704"/>
          <a:stretch/>
        </p:blipFill>
        <p:spPr>
          <a:xfrm>
            <a:off x="238475" y="251250"/>
            <a:ext cx="7068450" cy="8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4"/>
          <p:cNvPicPr preferRelativeResize="0"/>
          <p:nvPr/>
        </p:nvPicPr>
        <p:blipFill rotWithShape="1">
          <a:blip r:embed="rId4">
            <a:alphaModFix/>
          </a:blip>
          <a:srcRect b="24671" l="21770" r="20834" t="67067"/>
          <a:stretch/>
        </p:blipFill>
        <p:spPr>
          <a:xfrm>
            <a:off x="238475" y="1356075"/>
            <a:ext cx="7068635" cy="8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4"/>
          <p:cNvSpPr txBox="1"/>
          <p:nvPr/>
        </p:nvSpPr>
        <p:spPr>
          <a:xfrm>
            <a:off x="477800" y="1019708"/>
            <a:ext cx="27009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After</a:t>
            </a: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 pre - processing the data</a:t>
            </a:r>
            <a:endParaRPr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39" name="Google Shape;33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475" y="2718000"/>
            <a:ext cx="3531974" cy="23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4"/>
          <p:cNvSpPr txBox="1"/>
          <p:nvPr/>
        </p:nvSpPr>
        <p:spPr>
          <a:xfrm>
            <a:off x="4945610" y="2220300"/>
            <a:ext cx="4260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Generated a word cloud with the most used keywords</a:t>
            </a:r>
            <a:endParaRPr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41" name="Google Shape;34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5325" y="2555125"/>
            <a:ext cx="3226426" cy="25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579575" y="132325"/>
            <a:ext cx="34701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PHASE 3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</a:rPr>
              <a:t>TRAINING &amp; TESTING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 </a:t>
            </a:r>
            <a:endParaRPr/>
          </a:p>
        </p:txBody>
      </p:sp>
      <p:sp>
        <p:nvSpPr>
          <p:cNvPr id="347" name="Google Shape;347;p35"/>
          <p:cNvSpPr txBox="1"/>
          <p:nvPr/>
        </p:nvSpPr>
        <p:spPr>
          <a:xfrm>
            <a:off x="369275" y="1522950"/>
            <a:ext cx="34701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TRAINING PHASE</a:t>
            </a:r>
            <a:endParaRPr b="1" sz="17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9FBFC"/>
              </a:buClr>
              <a:buSzPts val="1500"/>
              <a:buFont typeface="Didact Gothic"/>
              <a:buChar char="●"/>
            </a:pPr>
            <a:r>
              <a:rPr lang="en" sz="1500">
                <a:solidFill>
                  <a:srgbClr val="F9FBFC"/>
                </a:solidFill>
                <a:latin typeface="Didact Gothic"/>
                <a:ea typeface="Didact Gothic"/>
                <a:cs typeface="Didact Gothic"/>
                <a:sym typeface="Didact Gothic"/>
              </a:rPr>
              <a:t>TfidfVectorizor was used to convert the tweets into vectors before feeding it to the model.</a:t>
            </a:r>
            <a:endParaRPr sz="1500">
              <a:solidFill>
                <a:srgbClr val="F9FBFC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9FBFC"/>
              </a:buClr>
              <a:buSzPts val="1500"/>
              <a:buFont typeface="Didact Gothic"/>
              <a:buChar char="●"/>
            </a:pPr>
            <a:r>
              <a:rPr lang="en" sz="1500">
                <a:solidFill>
                  <a:srgbClr val="F9FBFC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Creation of predictive model</a:t>
            </a:r>
            <a:endParaRPr sz="1500">
              <a:solidFill>
                <a:srgbClr val="F9FBFC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9FBFC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48" name="Google Shape;348;p35"/>
          <p:cNvSpPr txBox="1"/>
          <p:nvPr/>
        </p:nvSpPr>
        <p:spPr>
          <a:xfrm>
            <a:off x="3996150" y="1522950"/>
            <a:ext cx="48747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TESTING PHASE</a:t>
            </a:r>
            <a:endParaRPr b="1" sz="17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idact Gothic"/>
              <a:buChar char="●"/>
            </a:pPr>
            <a:r>
              <a:rPr lang="en" sz="15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30% of data split randomly and tested on the predictive model. </a:t>
            </a:r>
            <a:endParaRPr sz="15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idact Gothic"/>
              <a:buChar char="●"/>
            </a:pPr>
            <a:r>
              <a:rPr lang="en" sz="15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test data is pre-processed and classified either positive or negative.</a:t>
            </a:r>
            <a:endParaRPr sz="15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49" name="Google Shape;349;p35"/>
          <p:cNvSpPr txBox="1"/>
          <p:nvPr>
            <p:ph type="title"/>
          </p:nvPr>
        </p:nvSpPr>
        <p:spPr>
          <a:xfrm>
            <a:off x="2934918" y="3094575"/>
            <a:ext cx="3656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Worked on the following models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50" name="Google Shape;350;p35"/>
          <p:cNvSpPr txBox="1"/>
          <p:nvPr>
            <p:ph idx="4294967295" type="title"/>
          </p:nvPr>
        </p:nvSpPr>
        <p:spPr>
          <a:xfrm>
            <a:off x="369275" y="4144025"/>
            <a:ext cx="1237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Multinomial Naive Bayes</a:t>
            </a:r>
            <a:endParaRPr sz="1700"/>
          </a:p>
        </p:txBody>
      </p:sp>
      <p:sp>
        <p:nvSpPr>
          <p:cNvPr id="351" name="Google Shape;351;p35"/>
          <p:cNvSpPr txBox="1"/>
          <p:nvPr>
            <p:ph idx="4294967295" type="title"/>
          </p:nvPr>
        </p:nvSpPr>
        <p:spPr>
          <a:xfrm>
            <a:off x="5306750" y="4476325"/>
            <a:ext cx="16212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Random Forest Classifier</a:t>
            </a:r>
            <a:endParaRPr sz="1700"/>
          </a:p>
        </p:txBody>
      </p:sp>
      <p:sp>
        <p:nvSpPr>
          <p:cNvPr id="352" name="Google Shape;352;p35"/>
          <p:cNvSpPr txBox="1"/>
          <p:nvPr>
            <p:ph idx="4294967295" type="title"/>
          </p:nvPr>
        </p:nvSpPr>
        <p:spPr>
          <a:xfrm>
            <a:off x="7123900" y="4144025"/>
            <a:ext cx="13404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Logistic Regression</a:t>
            </a:r>
            <a:endParaRPr sz="1700"/>
          </a:p>
        </p:txBody>
      </p:sp>
      <p:sp>
        <p:nvSpPr>
          <p:cNvPr id="353" name="Google Shape;353;p35"/>
          <p:cNvSpPr txBox="1"/>
          <p:nvPr>
            <p:ph idx="4294967295" type="title"/>
          </p:nvPr>
        </p:nvSpPr>
        <p:spPr>
          <a:xfrm>
            <a:off x="1741350" y="4522850"/>
            <a:ext cx="13404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Gaussian Naive Bayes</a:t>
            </a:r>
            <a:endParaRPr sz="1700"/>
          </a:p>
        </p:txBody>
      </p:sp>
      <p:sp>
        <p:nvSpPr>
          <p:cNvPr id="354" name="Google Shape;354;p35"/>
          <p:cNvSpPr txBox="1"/>
          <p:nvPr>
            <p:ph idx="4294967295" type="title"/>
          </p:nvPr>
        </p:nvSpPr>
        <p:spPr>
          <a:xfrm>
            <a:off x="3846601" y="4569900"/>
            <a:ext cx="13404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Linear SVM</a:t>
            </a:r>
            <a:endParaRPr sz="1700"/>
          </a:p>
        </p:txBody>
      </p:sp>
      <p:cxnSp>
        <p:nvCxnSpPr>
          <p:cNvPr id="355" name="Google Shape;355;p35"/>
          <p:cNvCxnSpPr>
            <a:endCxn id="353" idx="0"/>
          </p:cNvCxnSpPr>
          <p:nvPr/>
        </p:nvCxnSpPr>
        <p:spPr>
          <a:xfrm flipH="1">
            <a:off x="2411550" y="3535850"/>
            <a:ext cx="1584600" cy="9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35"/>
          <p:cNvCxnSpPr>
            <a:endCxn id="350" idx="0"/>
          </p:cNvCxnSpPr>
          <p:nvPr/>
        </p:nvCxnSpPr>
        <p:spPr>
          <a:xfrm flipH="1">
            <a:off x="988025" y="3503525"/>
            <a:ext cx="2653200" cy="6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35"/>
          <p:cNvCxnSpPr/>
          <p:nvPr/>
        </p:nvCxnSpPr>
        <p:spPr>
          <a:xfrm flipH="1">
            <a:off x="4669175" y="3590575"/>
            <a:ext cx="7800" cy="9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5"/>
          <p:cNvCxnSpPr>
            <a:endCxn id="351" idx="0"/>
          </p:cNvCxnSpPr>
          <p:nvPr/>
        </p:nvCxnSpPr>
        <p:spPr>
          <a:xfrm>
            <a:off x="5502950" y="3568225"/>
            <a:ext cx="614400" cy="9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5"/>
          <p:cNvCxnSpPr>
            <a:endCxn id="352" idx="0"/>
          </p:cNvCxnSpPr>
          <p:nvPr/>
        </p:nvCxnSpPr>
        <p:spPr>
          <a:xfrm>
            <a:off x="5664100" y="3493025"/>
            <a:ext cx="2130000" cy="6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E5B2CA"/>
      </a:dk1>
      <a:lt1>
        <a:srgbClr val="613FB8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E5B2CA"/>
      </a:accent3>
      <a:accent4>
        <a:srgbClr val="613FB8"/>
      </a:accent4>
      <a:accent5>
        <a:srgbClr val="FFFFFF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