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6D0E"/>
    <a:srgbClr val="9491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fr-FR"/>
              <a:t>Modifiez le style du titre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6/20/2025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fr-FR"/>
              <a:t>Modifiez le style du titre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fr-FR"/>
              <a:t>Modifiez le style du titre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6/20/2025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fr-FR"/>
              <a:t>Modifiez le style du titre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fr-FR"/>
              <a:t>Modifiez le style du titre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6/20/2025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6/20/2025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fr-FR"/>
              <a:t>Modifiez le style du titre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fr-FR"/>
              <a:t>Modifiez le style du titre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5800" y="3132666"/>
            <a:ext cx="5311775"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132666"/>
            <a:ext cx="5334000" cy="308601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fr-FR"/>
              <a:t>Modifiez le style du titre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471AE0-EEA3-D925-4A0E-58CB1E70D5A9}"/>
              </a:ext>
            </a:extLst>
          </p:cNvPr>
          <p:cNvSpPr>
            <a:spLocks noGrp="1"/>
          </p:cNvSpPr>
          <p:nvPr>
            <p:ph type="ctrTitle"/>
          </p:nvPr>
        </p:nvSpPr>
        <p:spPr>
          <a:xfrm>
            <a:off x="1371600" y="1272619"/>
            <a:ext cx="9448800" cy="2355882"/>
          </a:xfrm>
        </p:spPr>
        <p:txBody>
          <a:bodyPr>
            <a:normAutofit/>
          </a:bodyPr>
          <a:lstStyle/>
          <a:p>
            <a:pPr algn="ctr"/>
            <a:r>
              <a:rPr lang="fr-FR" b="1" dirty="0">
                <a:solidFill>
                  <a:srgbClr val="EC6D0E"/>
                </a:solidFill>
                <a:latin typeface="Calibri" panose="020F0502020204030204" pitchFamily="34" charset="0"/>
                <a:cs typeface="Calibri" panose="020F0502020204030204" pitchFamily="34" charset="0"/>
              </a:rPr>
              <a:t>Portail d'Emploi avec Suivi des Candidats</a:t>
            </a:r>
            <a:br>
              <a:rPr lang="en-US" dirty="0">
                <a:latin typeface="Calibri" panose="020F0502020204030204" pitchFamily="34" charset="0"/>
                <a:cs typeface="Calibri" panose="020F0502020204030204" pitchFamily="34" charset="0"/>
              </a:rPr>
            </a:br>
            <a:endParaRPr lang="en-US" sz="4400" dirty="0">
              <a:latin typeface="Calibri" panose="020F0502020204030204" pitchFamily="34" charset="0"/>
              <a:cs typeface="Calibri" panose="020F0502020204030204" pitchFamily="34" charset="0"/>
            </a:endParaRPr>
          </a:p>
        </p:txBody>
      </p:sp>
      <p:sp>
        <p:nvSpPr>
          <p:cNvPr id="3" name="Sous-titre 2">
            <a:extLst>
              <a:ext uri="{FF2B5EF4-FFF2-40B4-BE49-F238E27FC236}">
                <a16:creationId xmlns:a16="http://schemas.microsoft.com/office/drawing/2014/main" id="{83D7220B-6146-C5A2-D30C-B412E53DA66C}"/>
              </a:ext>
            </a:extLst>
          </p:cNvPr>
          <p:cNvSpPr>
            <a:spLocks noGrp="1"/>
          </p:cNvSpPr>
          <p:nvPr>
            <p:ph type="subTitle" idx="1"/>
          </p:nvPr>
        </p:nvSpPr>
        <p:spPr/>
        <p:txBody>
          <a:bodyPr>
            <a:normAutofit/>
          </a:bodyPr>
          <a:lstStyle/>
          <a:p>
            <a:pPr algn="ctr"/>
            <a:r>
              <a:rPr lang="fr-FR" sz="3200" b="1" dirty="0">
                <a:solidFill>
                  <a:srgbClr val="EC6D0E"/>
                </a:solidFill>
                <a:latin typeface="Calibri" panose="020F0502020204030204" pitchFamily="34" charset="0"/>
                <a:cs typeface="Calibri" panose="020F0502020204030204" pitchFamily="34" charset="0"/>
              </a:rPr>
              <a:t>Emergence</a:t>
            </a:r>
            <a:endParaRPr lang="en-US" sz="3200" b="1" dirty="0">
              <a:solidFill>
                <a:srgbClr val="EC6D0E"/>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39E8CB28-0737-5C3D-C00E-6D2C2168B356}"/>
              </a:ext>
            </a:extLst>
          </p:cNvPr>
          <p:cNvSpPr/>
          <p:nvPr/>
        </p:nvSpPr>
        <p:spPr>
          <a:xfrm>
            <a:off x="1791093" y="4458878"/>
            <a:ext cx="2686639" cy="7918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A1402E5-B0F5-8B52-B476-9C6A52F78D18}"/>
              </a:ext>
            </a:extLst>
          </p:cNvPr>
          <p:cNvSpPr/>
          <p:nvPr/>
        </p:nvSpPr>
        <p:spPr>
          <a:xfrm>
            <a:off x="216816" y="4390385"/>
            <a:ext cx="4732256" cy="53287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695D46"/>
                </a:solidFill>
                <a:latin typeface="Calibri" panose="020F0502020204030204" pitchFamily="34" charset="0"/>
                <a:cs typeface="Calibri" panose="020F0502020204030204" pitchFamily="34" charset="0"/>
              </a:rPr>
              <a:t>DJUIKOUO BRINDA CARELLE</a:t>
            </a:r>
          </a:p>
          <a:p>
            <a:pPr algn="ctr"/>
            <a:endParaRPr lang="en-US" dirty="0"/>
          </a:p>
        </p:txBody>
      </p:sp>
      <p:sp>
        <p:nvSpPr>
          <p:cNvPr id="6" name="Rectangle 5">
            <a:extLst>
              <a:ext uri="{FF2B5EF4-FFF2-40B4-BE49-F238E27FC236}">
                <a16:creationId xmlns:a16="http://schemas.microsoft.com/office/drawing/2014/main" id="{68EDC871-1B72-B706-9BF1-E9E3E01299C9}"/>
              </a:ext>
            </a:extLst>
          </p:cNvPr>
          <p:cNvSpPr/>
          <p:nvPr/>
        </p:nvSpPr>
        <p:spPr>
          <a:xfrm>
            <a:off x="7522589" y="4318001"/>
            <a:ext cx="4598710" cy="46636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b="1" dirty="0">
                <a:solidFill>
                  <a:srgbClr val="695D46"/>
                </a:solidFill>
                <a:latin typeface="Calibri" panose="020F0502020204030204" pitchFamily="34" charset="0"/>
                <a:cs typeface="Calibri" panose="020F0502020204030204" pitchFamily="34" charset="0"/>
              </a:rPr>
              <a:t>E</a:t>
            </a:r>
            <a:r>
              <a:rPr lang="en" b="1" dirty="0">
                <a:solidFill>
                  <a:srgbClr val="695D46"/>
                </a:solidFill>
                <a:latin typeface="Calibri" panose="020F0502020204030204" pitchFamily="34" charset="0"/>
                <a:cs typeface="Calibri" panose="020F0502020204030204" pitchFamily="34" charset="0"/>
              </a:rPr>
              <a:t>ncadreur: FOMUBAD BORISTA FONDI</a:t>
            </a:r>
            <a:endParaRPr lang="en-US" dirty="0">
              <a:latin typeface="Calibri" panose="020F0502020204030204" pitchFamily="34" charset="0"/>
              <a:cs typeface="Calibri" panose="020F0502020204030204" pitchFamily="34" charset="0"/>
            </a:endParaRPr>
          </a:p>
        </p:txBody>
      </p:sp>
      <p:cxnSp>
        <p:nvCxnSpPr>
          <p:cNvPr id="8" name="Connecteur droit 7">
            <a:extLst>
              <a:ext uri="{FF2B5EF4-FFF2-40B4-BE49-F238E27FC236}">
                <a16:creationId xmlns:a16="http://schemas.microsoft.com/office/drawing/2014/main" id="{0605F5C8-2249-DF32-1FA0-A3AA9E7474F1}"/>
              </a:ext>
            </a:extLst>
          </p:cNvPr>
          <p:cNvCxnSpPr>
            <a:cxnSpLocks/>
          </p:cNvCxnSpPr>
          <p:nvPr/>
        </p:nvCxnSpPr>
        <p:spPr>
          <a:xfrm>
            <a:off x="5184742" y="4091233"/>
            <a:ext cx="1866507" cy="0"/>
          </a:xfrm>
          <a:prstGeom prst="line">
            <a:avLst/>
          </a:prstGeom>
          <a:ln>
            <a:solidFill>
              <a:srgbClr val="EC6D0E"/>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A72BFBD-BBDF-CB16-BE99-443196C31AC4}"/>
              </a:ext>
            </a:extLst>
          </p:cNvPr>
          <p:cNvSpPr/>
          <p:nvPr/>
        </p:nvSpPr>
        <p:spPr>
          <a:xfrm>
            <a:off x="1371600" y="3779182"/>
            <a:ext cx="1154783" cy="152171"/>
          </a:xfrm>
          <a:prstGeom prst="rect">
            <a:avLst/>
          </a:prstGeom>
          <a:solidFill>
            <a:srgbClr val="9491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632E9D-1779-C285-8C5D-234E4E6BA1F9}"/>
              </a:ext>
            </a:extLst>
          </p:cNvPr>
          <p:cNvSpPr/>
          <p:nvPr/>
        </p:nvSpPr>
        <p:spPr>
          <a:xfrm>
            <a:off x="9548567" y="3804826"/>
            <a:ext cx="1154783" cy="152171"/>
          </a:xfrm>
          <a:prstGeom prst="rect">
            <a:avLst/>
          </a:prstGeom>
          <a:solidFill>
            <a:srgbClr val="9491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03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43B4463-2CB8-6D12-F66E-F46B5C40C2A4}"/>
              </a:ext>
            </a:extLst>
          </p:cNvPr>
          <p:cNvSpPr>
            <a:spLocks noGrp="1"/>
          </p:cNvSpPr>
          <p:nvPr>
            <p:ph idx="1"/>
          </p:nvPr>
        </p:nvSpPr>
        <p:spPr>
          <a:xfrm>
            <a:off x="685800" y="1121789"/>
            <a:ext cx="10820400" cy="5476974"/>
          </a:xfrm>
        </p:spPr>
        <p:txBody>
          <a:bodyPr>
            <a:normAutofit fontScale="85000" lnSpcReduction="20000"/>
          </a:bodyPr>
          <a:lstStyle/>
          <a:p>
            <a:pPr marL="0" indent="0" algn="ctr">
              <a:buNone/>
            </a:pPr>
            <a:r>
              <a:rPr lang="en-US" sz="2600" b="1" dirty="0">
                <a:latin typeface="Calibri" panose="020F0502020204030204" pitchFamily="34" charset="0"/>
                <a:cs typeface="Calibri" panose="020F0502020204030204" pitchFamily="34" charset="0"/>
              </a:rPr>
              <a:t> Pour les candidats</a:t>
            </a:r>
          </a:p>
          <a:p>
            <a:pPr lvl="0" algn="ctr"/>
            <a:r>
              <a:rPr lang="fr-FR" sz="2600" dirty="0">
                <a:latin typeface="Calibri" panose="020F0502020204030204" pitchFamily="34" charset="0"/>
                <a:cs typeface="Calibri" panose="020F0502020204030204" pitchFamily="34" charset="0"/>
              </a:rPr>
              <a:t>Mettre à jour leur profil (informations personnelles, compétences, expérience, photo, CV).</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Rechercher des offres d’emploi par mots-clés, catégorie, lieu.</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Postuler à une offre (avec ou sans message d’accompagnement).</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Voir l’état de chaque candidature (en attente, retenue, rejetée…).</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Recevoir des notifications lors des changements de statut.</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Envoyer et recevoir des messages des recruteurs.</a:t>
            </a:r>
          </a:p>
          <a:p>
            <a:pPr marL="0" indent="0" algn="ctr">
              <a:buNone/>
            </a:pPr>
            <a:r>
              <a:rPr lang="en-US" sz="2600" b="1" dirty="0"/>
              <a:t> </a:t>
            </a:r>
            <a:r>
              <a:rPr lang="en-US" sz="2600" b="1" dirty="0">
                <a:latin typeface="Calibri" panose="020F0502020204030204" pitchFamily="34" charset="0"/>
                <a:cs typeface="Calibri" panose="020F0502020204030204" pitchFamily="34" charset="0"/>
              </a:rPr>
              <a:t>Pour les recruteurs</a:t>
            </a:r>
          </a:p>
          <a:p>
            <a:pPr lvl="0" algn="ctr"/>
            <a:r>
              <a:rPr lang="fr-FR" sz="2600" dirty="0">
                <a:latin typeface="Calibri" panose="020F0502020204030204" pitchFamily="34" charset="0"/>
                <a:cs typeface="Calibri" panose="020F0502020204030204" pitchFamily="34" charset="0"/>
              </a:rPr>
              <a:t>Créer, modifier et supprimer une offre d’emploi.</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Afficher la liste des candidats ayant postulé à une offre.</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Filtrer les candidatures selon les critères choisis (expérience, compétences…).</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Visualiser les CV et profils des candidats.</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Changer le statut d’une candidature.</a:t>
            </a:r>
            <a:endParaRPr lang="en-US" sz="2600" dirty="0">
              <a:latin typeface="Calibri" panose="020F0502020204030204" pitchFamily="34" charset="0"/>
              <a:cs typeface="Calibri" panose="020F0502020204030204" pitchFamily="34" charset="0"/>
            </a:endParaRPr>
          </a:p>
          <a:p>
            <a:pPr lvl="0" algn="ctr"/>
            <a:r>
              <a:rPr lang="fr-FR" sz="2600" dirty="0">
                <a:latin typeface="Calibri" panose="020F0502020204030204" pitchFamily="34" charset="0"/>
                <a:cs typeface="Calibri" panose="020F0502020204030204" pitchFamily="34" charset="0"/>
              </a:rPr>
              <a:t>Échanger avec les candidats via une messagerie intégrée.</a:t>
            </a:r>
            <a:endParaRPr lang="en-US" sz="2600" dirty="0">
              <a:latin typeface="Calibri" panose="020F0502020204030204" pitchFamily="34" charset="0"/>
              <a:cs typeface="Calibri" panose="020F0502020204030204" pitchFamily="34" charset="0"/>
            </a:endParaRPr>
          </a:p>
          <a:p>
            <a:pPr lvl="0" algn="ctr"/>
            <a:endParaRPr lang="en-US" dirty="0"/>
          </a:p>
        </p:txBody>
      </p:sp>
    </p:spTree>
    <p:extLst>
      <p:ext uri="{BB962C8B-B14F-4D97-AF65-F5344CB8AC3E}">
        <p14:creationId xmlns:p14="http://schemas.microsoft.com/office/powerpoint/2010/main" val="243548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10C2693-4331-8B03-4037-7D4147EEF968}"/>
              </a:ext>
            </a:extLst>
          </p:cNvPr>
          <p:cNvSpPr>
            <a:spLocks noGrp="1"/>
          </p:cNvSpPr>
          <p:nvPr>
            <p:ph idx="1"/>
          </p:nvPr>
        </p:nvSpPr>
        <p:spPr/>
        <p:txBody>
          <a:bodyPr/>
          <a:lstStyle/>
          <a:p>
            <a:pPr marL="0" indent="0" algn="ctr">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Pour les administrateurs</a:t>
            </a:r>
          </a:p>
          <a:p>
            <a:pPr lvl="0" algn="ctr"/>
            <a:r>
              <a:rPr lang="fr-FR" dirty="0">
                <a:latin typeface="Calibri" panose="020F0502020204030204" pitchFamily="34" charset="0"/>
                <a:cs typeface="Calibri" panose="020F0502020204030204" pitchFamily="34" charset="0"/>
              </a:rPr>
              <a:t>Gérer tous les utilisateurs ( suppression, etc.).</a:t>
            </a:r>
            <a:endParaRPr lang="en-US" dirty="0">
              <a:latin typeface="Calibri" panose="020F0502020204030204" pitchFamily="34" charset="0"/>
              <a:cs typeface="Calibri" panose="020F0502020204030204" pitchFamily="34" charset="0"/>
            </a:endParaRPr>
          </a:p>
          <a:p>
            <a:pPr lvl="0" algn="ctr"/>
            <a:r>
              <a:rPr lang="en-US" dirty="0">
                <a:latin typeface="Calibri" panose="020F0502020204030204" pitchFamily="34" charset="0"/>
                <a:cs typeface="Calibri" panose="020F0502020204030204" pitchFamily="34" charset="0"/>
              </a:rPr>
              <a:t>Modérer les offres publiées.</a:t>
            </a:r>
          </a:p>
          <a:p>
            <a:pPr lvl="0" algn="ctr"/>
            <a:r>
              <a:rPr lang="fr-FR" dirty="0">
                <a:latin typeface="Calibri" panose="020F0502020204030204" pitchFamily="34" charset="0"/>
                <a:cs typeface="Calibri" panose="020F0502020204030204" pitchFamily="34" charset="0"/>
              </a:rPr>
              <a:t>Accéder à un tableau de bord global (statistiques, rapports, surveillance d’activité).</a:t>
            </a:r>
            <a:endParaRPr lang="en-US" dirty="0">
              <a:latin typeface="Calibri" panose="020F0502020204030204" pitchFamily="34" charset="0"/>
              <a:cs typeface="Calibri" panose="020F0502020204030204" pitchFamily="34" charset="0"/>
            </a:endParaRPr>
          </a:p>
          <a:p>
            <a:pPr marL="0" indent="0" algn="ctr">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Messagerie interne</a:t>
            </a:r>
          </a:p>
          <a:p>
            <a:pPr lvl="0" algn="ctr"/>
            <a:r>
              <a:rPr lang="fr-FR" dirty="0">
                <a:latin typeface="Calibri" panose="020F0502020204030204" pitchFamily="34" charset="0"/>
                <a:cs typeface="Calibri" panose="020F0502020204030204" pitchFamily="34" charset="0"/>
              </a:rPr>
              <a:t>Chat en temps réel ou semi-réel entre candidats et recruteurs.</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46258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8D8DA4-99D7-18D7-2EC2-0F9D6AE3C0A4}"/>
              </a:ext>
            </a:extLst>
          </p:cNvPr>
          <p:cNvSpPr>
            <a:spLocks noGrp="1"/>
          </p:cNvSpPr>
          <p:nvPr>
            <p:ph type="title"/>
          </p:nvPr>
        </p:nvSpPr>
        <p:spPr/>
        <p:txBody>
          <a:bodyPr>
            <a:normAutofit/>
          </a:bodyPr>
          <a:lstStyle/>
          <a:p>
            <a:pPr algn="ctr"/>
            <a:r>
              <a:rPr lang="fr-FR" b="1" dirty="0">
                <a:solidFill>
                  <a:srgbClr val="EC6D0E"/>
                </a:solidFill>
                <a:latin typeface="Calibri" panose="020F0502020204030204" pitchFamily="34" charset="0"/>
                <a:cs typeface="Calibri" panose="020F0502020204030204" pitchFamily="34" charset="0"/>
              </a:rPr>
              <a:t>Spécifications Non Fonctionnelles</a:t>
            </a:r>
            <a:br>
              <a:rPr lang="en-US" dirty="0"/>
            </a:br>
            <a:endParaRPr lang="en-US" dirty="0"/>
          </a:p>
        </p:txBody>
      </p:sp>
      <p:sp>
        <p:nvSpPr>
          <p:cNvPr id="3" name="Espace réservé du contenu 2">
            <a:extLst>
              <a:ext uri="{FF2B5EF4-FFF2-40B4-BE49-F238E27FC236}">
                <a16:creationId xmlns:a16="http://schemas.microsoft.com/office/drawing/2014/main" id="{9B742643-B4CB-E4A0-1ED1-88635D54CFF7}"/>
              </a:ext>
            </a:extLst>
          </p:cNvPr>
          <p:cNvSpPr>
            <a:spLocks noGrp="1"/>
          </p:cNvSpPr>
          <p:nvPr>
            <p:ph idx="1"/>
          </p:nvPr>
        </p:nvSpPr>
        <p:spPr/>
        <p:txBody>
          <a:bodyPr/>
          <a:lstStyle/>
          <a:p>
            <a:pPr marL="0" indent="0" algn="ctr">
              <a:buNone/>
            </a:pPr>
            <a:r>
              <a:rPr lang="fr-FR" dirty="0">
                <a:latin typeface="Calibri" panose="020F0502020204030204" pitchFamily="34" charset="0"/>
                <a:cs typeface="Calibri" panose="020F0502020204030204" pitchFamily="34" charset="0"/>
              </a:rPr>
              <a:t>Ce sont les critères de qualité et exigences techniques auxquels l'application doit répondre, indépendamment de ce qu'elle fait.</a:t>
            </a:r>
          </a:p>
          <a:p>
            <a:pPr algn="ctr">
              <a:buFont typeface="Wingdings" panose="05000000000000000000" pitchFamily="2" charset="2"/>
              <a:buChar char="v"/>
            </a:pPr>
            <a:r>
              <a:rPr lang="en-US" dirty="0">
                <a:latin typeface="Calibri" panose="020F0502020204030204" pitchFamily="34" charset="0"/>
                <a:cs typeface="Calibri" panose="020F0502020204030204" pitchFamily="34" charset="0"/>
              </a:rPr>
              <a:t>Performance</a:t>
            </a:r>
          </a:p>
          <a:p>
            <a:pPr algn="ctr">
              <a:buFont typeface="Wingdings" panose="05000000000000000000" pitchFamily="2" charset="2"/>
              <a:buChar char="v"/>
            </a:pPr>
            <a:r>
              <a:rPr lang="en-US" dirty="0">
                <a:latin typeface="Calibri" panose="020F0502020204030204" pitchFamily="34" charset="0"/>
                <a:cs typeface="Calibri" panose="020F0502020204030204" pitchFamily="34" charset="0"/>
              </a:rPr>
              <a:t>Sécurité</a:t>
            </a:r>
          </a:p>
          <a:p>
            <a:pPr algn="ctr">
              <a:buFont typeface="Wingdings" panose="05000000000000000000" pitchFamily="2" charset="2"/>
              <a:buChar char="v"/>
            </a:pPr>
            <a:r>
              <a:rPr lang="en-US" dirty="0">
                <a:latin typeface="Calibri" panose="020F0502020204030204" pitchFamily="34" charset="0"/>
                <a:cs typeface="Calibri" panose="020F0502020204030204" pitchFamily="34" charset="0"/>
              </a:rPr>
              <a:t>Disponibilité &amp; Fiabilité</a:t>
            </a:r>
          </a:p>
          <a:p>
            <a:pPr algn="ctr">
              <a:buFont typeface="Wingdings" panose="05000000000000000000" pitchFamily="2" charset="2"/>
              <a:buChar char="v"/>
            </a:pPr>
            <a:r>
              <a:rPr lang="en-US" dirty="0">
                <a:latin typeface="Calibri" panose="020F0502020204030204" pitchFamily="34" charset="0"/>
                <a:cs typeface="Calibri" panose="020F0502020204030204" pitchFamily="34" charset="0"/>
              </a:rPr>
              <a:t> Scalabilité(</a:t>
            </a:r>
            <a:r>
              <a:rPr lang="fr-FR" dirty="0">
                <a:latin typeface="Calibri" panose="020F0502020204030204" pitchFamily="34" charset="0"/>
                <a:cs typeface="Calibri" panose="020F0502020204030204" pitchFamily="34" charset="0"/>
              </a:rPr>
              <a:t>Prévue pour s’adapter à un grand nombre d’utilisateurs, annonces et candidatures).</a:t>
            </a:r>
            <a:endParaRPr lang="en-US" dirty="0">
              <a:latin typeface="Calibri" panose="020F0502020204030204" pitchFamily="34" charset="0"/>
              <a:cs typeface="Calibri" panose="020F0502020204030204" pitchFamily="34" charset="0"/>
            </a:endParaRPr>
          </a:p>
          <a:p>
            <a:pPr algn="ctr">
              <a:buFont typeface="Wingdings" panose="05000000000000000000" pitchFamily="2" charset="2"/>
              <a:buChar char="v"/>
            </a:pPr>
            <a:r>
              <a:rPr lang="en-US" dirty="0">
                <a:latin typeface="Calibri" panose="020F0502020204030204" pitchFamily="34" charset="0"/>
                <a:cs typeface="Calibri" panose="020F0502020204030204" pitchFamily="34" charset="0"/>
              </a:rPr>
              <a:t> Accessibilité </a:t>
            </a:r>
          </a:p>
          <a:p>
            <a:pPr algn="ctr">
              <a:buFont typeface="Wingdings" panose="05000000000000000000" pitchFamily="2" charset="2"/>
              <a:buChar char="v"/>
            </a:pPr>
            <a:r>
              <a:rPr lang="en-US" dirty="0">
                <a:latin typeface="Calibri" panose="020F0502020204030204" pitchFamily="34" charset="0"/>
                <a:cs typeface="Calibri" panose="020F0502020204030204" pitchFamily="34" charset="0"/>
              </a:rPr>
              <a:t> Internationalisation (facultative dans l’évolution du projet),</a:t>
            </a:r>
            <a:r>
              <a:rPr lang="fr-FR" dirty="0">
                <a:latin typeface="Calibri" panose="020F0502020204030204" pitchFamily="34" charset="0"/>
                <a:cs typeface="Calibri" panose="020F0502020204030204" pitchFamily="34" charset="0"/>
              </a:rPr>
              <a:t>Prise en charge de plusieurs langues (ex : français, anglais).</a:t>
            </a: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86164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BD17FE-F787-A3DF-C5FC-D25B4A6F9C87}"/>
              </a:ext>
            </a:extLst>
          </p:cNvPr>
          <p:cNvSpPr>
            <a:spLocks noGrp="1"/>
          </p:cNvSpPr>
          <p:nvPr>
            <p:ph type="title"/>
          </p:nvPr>
        </p:nvSpPr>
        <p:spPr/>
        <p:txBody>
          <a:bodyPr/>
          <a:lstStyle/>
          <a:p>
            <a:pPr algn="ctr"/>
            <a:r>
              <a:rPr lang="fr-FR" b="1" dirty="0">
                <a:solidFill>
                  <a:srgbClr val="EC6D0E"/>
                </a:solidFill>
              </a:rPr>
              <a:t>Conclusion</a:t>
            </a:r>
            <a:endParaRPr lang="en-US" b="1" dirty="0">
              <a:solidFill>
                <a:srgbClr val="EC6D0E"/>
              </a:solidFill>
            </a:endParaRPr>
          </a:p>
        </p:txBody>
      </p:sp>
      <p:sp>
        <p:nvSpPr>
          <p:cNvPr id="3" name="Espace réservé du contenu 2">
            <a:extLst>
              <a:ext uri="{FF2B5EF4-FFF2-40B4-BE49-F238E27FC236}">
                <a16:creationId xmlns:a16="http://schemas.microsoft.com/office/drawing/2014/main" id="{42182B8D-1AD4-F384-AAA6-D0B6C16171F5}"/>
              </a:ext>
            </a:extLst>
          </p:cNvPr>
          <p:cNvSpPr>
            <a:spLocks noGrp="1"/>
          </p:cNvSpPr>
          <p:nvPr>
            <p:ph idx="1"/>
          </p:nvPr>
        </p:nvSpPr>
        <p:spPr/>
        <p:txBody>
          <a:bodyPr>
            <a:normAutofit/>
          </a:bodyPr>
          <a:lstStyle/>
          <a:p>
            <a:pPr marL="0" indent="0" algn="ctr">
              <a:buNone/>
            </a:pPr>
            <a:r>
              <a:rPr lang="fr-FR" sz="4800" dirty="0">
                <a:latin typeface="Calibri" panose="020F0502020204030204" pitchFamily="34" charset="0"/>
                <a:cs typeface="Calibri" panose="020F0502020204030204" pitchFamily="34" charset="0"/>
              </a:rPr>
              <a:t>Le projet est en cour et avec à l’attente un rapport bien structuré . Cava aller courage!</a:t>
            </a:r>
            <a:endParaRPr lang="en-US"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82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FEC529-1721-B09F-7CB4-D0140050C6F8}"/>
              </a:ext>
            </a:extLst>
          </p:cNvPr>
          <p:cNvSpPr>
            <a:spLocks noGrp="1"/>
          </p:cNvSpPr>
          <p:nvPr>
            <p:ph type="title"/>
          </p:nvPr>
        </p:nvSpPr>
        <p:spPr>
          <a:xfrm>
            <a:off x="1943492" y="2536613"/>
            <a:ext cx="8610600" cy="1293028"/>
          </a:xfrm>
        </p:spPr>
        <p:txBody>
          <a:bodyPr>
            <a:noAutofit/>
          </a:bodyPr>
          <a:lstStyle/>
          <a:p>
            <a:pPr algn="ctr"/>
            <a:r>
              <a:rPr lang="fr-FR" sz="7200" b="1" dirty="0">
                <a:solidFill>
                  <a:srgbClr val="EC6D0E"/>
                </a:solidFill>
                <a:latin typeface="Calibri" panose="020F0502020204030204" pitchFamily="34" charset="0"/>
                <a:cs typeface="Calibri" panose="020F0502020204030204" pitchFamily="34" charset="0"/>
              </a:rPr>
              <a:t>Merci pour votre attention!</a:t>
            </a:r>
            <a:endParaRPr lang="en-US" sz="7200" b="1" dirty="0">
              <a:solidFill>
                <a:srgbClr val="EC6D0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5404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517901-0131-A36C-1F94-F1DC620B876A}"/>
              </a:ext>
            </a:extLst>
          </p:cNvPr>
          <p:cNvSpPr>
            <a:spLocks noGrp="1"/>
          </p:cNvSpPr>
          <p:nvPr>
            <p:ph type="title"/>
          </p:nvPr>
        </p:nvSpPr>
        <p:spPr/>
        <p:txBody>
          <a:bodyPr/>
          <a:lstStyle/>
          <a:p>
            <a:pPr algn="ctr"/>
            <a:r>
              <a:rPr lang="en" b="1" dirty="0">
                <a:solidFill>
                  <a:srgbClr val="EC6D0E"/>
                </a:solidFill>
                <a:latin typeface="Calibri" panose="020F0502020204030204" pitchFamily="34" charset="0"/>
                <a:cs typeface="Calibri" panose="020F0502020204030204" pitchFamily="34" charset="0"/>
              </a:rPr>
              <a:t>Table de matière</a:t>
            </a:r>
            <a:endParaRPr lang="en-US" b="1" dirty="0">
              <a:solidFill>
                <a:srgbClr val="EC6D0E"/>
              </a:solidFill>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D6F13C28-B498-B5A0-B223-67475C101439}"/>
              </a:ext>
            </a:extLst>
          </p:cNvPr>
          <p:cNvSpPr>
            <a:spLocks noGrp="1"/>
          </p:cNvSpPr>
          <p:nvPr>
            <p:ph idx="1"/>
          </p:nvPr>
        </p:nvSpPr>
        <p:spPr/>
        <p:txBody>
          <a:bodyPr>
            <a:normAutofit lnSpcReduction="10000"/>
          </a:bodyPr>
          <a:lstStyle/>
          <a:p>
            <a:pPr marL="457200" indent="-310515">
              <a:lnSpc>
                <a:spcPct val="180000"/>
              </a:lnSpc>
              <a:spcBef>
                <a:spcPts val="0"/>
              </a:spcBef>
              <a:buSzPts val="1290"/>
              <a:buFont typeface="Arial" panose="020B0604020202020204" pitchFamily="34" charset="0"/>
              <a:buChar char="➢"/>
            </a:pPr>
            <a:r>
              <a:rPr lang="fr-FR" sz="2400" dirty="0">
                <a:latin typeface="Calibri" panose="020F0502020204030204" pitchFamily="34" charset="0"/>
                <a:cs typeface="Calibri" panose="020F0502020204030204" pitchFamily="34" charset="0"/>
              </a:rPr>
              <a:t>Introduction</a:t>
            </a:r>
          </a:p>
          <a:p>
            <a:pPr marL="457200" lvl="0" indent="-310515">
              <a:lnSpc>
                <a:spcPct val="180000"/>
              </a:lnSpc>
              <a:spcBef>
                <a:spcPts val="0"/>
              </a:spcBef>
              <a:buSzPts val="1290"/>
              <a:buChar char="➢"/>
            </a:pPr>
            <a:r>
              <a:rPr lang="fr-FR" sz="2400" dirty="0">
                <a:latin typeface="Calibri" panose="020F0502020204030204" pitchFamily="34" charset="0"/>
                <a:cs typeface="Calibri" panose="020F0502020204030204" pitchFamily="34" charset="0"/>
              </a:rPr>
              <a:t>Problématiques</a:t>
            </a:r>
          </a:p>
          <a:p>
            <a:pPr marL="457200" lvl="0" indent="-310515">
              <a:lnSpc>
                <a:spcPct val="180000"/>
              </a:lnSpc>
              <a:spcBef>
                <a:spcPts val="0"/>
              </a:spcBef>
              <a:buSzPts val="1290"/>
              <a:buChar char="➢"/>
            </a:pPr>
            <a:r>
              <a:rPr lang="fr-FR" sz="2400" dirty="0">
                <a:latin typeface="Calibri" panose="020F0502020204030204" pitchFamily="34" charset="0"/>
                <a:cs typeface="Calibri" panose="020F0502020204030204" pitchFamily="34" charset="0"/>
              </a:rPr>
              <a:t>Notre solution</a:t>
            </a:r>
          </a:p>
          <a:p>
            <a:pPr marL="457200" lvl="0" indent="-310515">
              <a:lnSpc>
                <a:spcPct val="180000"/>
              </a:lnSpc>
              <a:spcBef>
                <a:spcPts val="0"/>
              </a:spcBef>
              <a:buSzPts val="1290"/>
              <a:buChar char="➢"/>
            </a:pPr>
            <a:r>
              <a:rPr lang="fr-FR" sz="2400" dirty="0">
                <a:latin typeface="Calibri" panose="020F0502020204030204" pitchFamily="34" charset="0"/>
                <a:cs typeface="Calibri" panose="020F0502020204030204" pitchFamily="34" charset="0"/>
              </a:rPr>
              <a:t>Objectifs</a:t>
            </a:r>
          </a:p>
          <a:p>
            <a:pPr marL="457200" lvl="0" indent="-310515">
              <a:lnSpc>
                <a:spcPct val="180000"/>
              </a:lnSpc>
              <a:spcBef>
                <a:spcPts val="0"/>
              </a:spcBef>
              <a:buSzPts val="1290"/>
              <a:buChar char="➢"/>
            </a:pPr>
            <a:r>
              <a:rPr lang="fr-FR" sz="2400" dirty="0">
                <a:latin typeface="Calibri" panose="020F0502020204030204" pitchFamily="34" charset="0"/>
                <a:cs typeface="Calibri" panose="020F0502020204030204" pitchFamily="34" charset="0"/>
              </a:rPr>
              <a:t>Fonctionnalités principales</a:t>
            </a:r>
          </a:p>
          <a:p>
            <a:pPr marL="457200" lvl="0" indent="-310515">
              <a:lnSpc>
                <a:spcPct val="180000"/>
              </a:lnSpc>
              <a:spcBef>
                <a:spcPts val="0"/>
              </a:spcBef>
              <a:buSzPts val="1290"/>
              <a:buChar char="➢"/>
            </a:pPr>
            <a:r>
              <a:rPr lang="fr-FR" sz="2400" dirty="0">
                <a:latin typeface="Calibri" panose="020F0502020204030204" pitchFamily="34" charset="0"/>
                <a:cs typeface="Calibri" panose="020F0502020204030204" pitchFamily="34" charset="0"/>
              </a:rPr>
              <a:t>Conclusion</a:t>
            </a:r>
          </a:p>
          <a:p>
            <a:pPr marL="0" indent="0">
              <a:buNone/>
            </a:pPr>
            <a:endParaRPr lang="en-US" dirty="0"/>
          </a:p>
        </p:txBody>
      </p:sp>
    </p:spTree>
    <p:extLst>
      <p:ext uri="{BB962C8B-B14F-4D97-AF65-F5344CB8AC3E}">
        <p14:creationId xmlns:p14="http://schemas.microsoft.com/office/powerpoint/2010/main" val="4014251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4E99A9-5F35-E25B-E018-FFC269C66360}"/>
              </a:ext>
            </a:extLst>
          </p:cNvPr>
          <p:cNvSpPr>
            <a:spLocks noGrp="1"/>
          </p:cNvSpPr>
          <p:nvPr>
            <p:ph type="title"/>
          </p:nvPr>
        </p:nvSpPr>
        <p:spPr/>
        <p:txBody>
          <a:bodyPr/>
          <a:lstStyle/>
          <a:p>
            <a:pPr algn="ctr"/>
            <a:r>
              <a:rPr lang="fr-FR" b="1" dirty="0">
                <a:solidFill>
                  <a:srgbClr val="EC6D0E"/>
                </a:solidFill>
                <a:latin typeface="Calibri" panose="020F0502020204030204" pitchFamily="34" charset="0"/>
                <a:cs typeface="Calibri" panose="020F0502020204030204" pitchFamily="34" charset="0"/>
              </a:rPr>
              <a:t>Introduction</a:t>
            </a:r>
            <a:endParaRPr lang="en-US" b="1" dirty="0">
              <a:solidFill>
                <a:srgbClr val="EC6D0E"/>
              </a:solidFill>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2F841EA5-C197-667B-0D89-9C26F4D3B354}"/>
              </a:ext>
            </a:extLst>
          </p:cNvPr>
          <p:cNvSpPr>
            <a:spLocks noGrp="1"/>
          </p:cNvSpPr>
          <p:nvPr>
            <p:ph idx="1"/>
          </p:nvPr>
        </p:nvSpPr>
        <p:spPr/>
        <p:txBody>
          <a:bodyPr/>
          <a:lstStyle/>
          <a:p>
            <a:pPr marL="0" indent="0" algn="ctr">
              <a:buNone/>
            </a:pPr>
            <a:r>
              <a:rPr lang="fr-FR" sz="2400" dirty="0">
                <a:latin typeface="Calibri" panose="020F0502020204030204" pitchFamily="34" charset="0"/>
                <a:cs typeface="Calibri" panose="020F0502020204030204" pitchFamily="34" charset="0"/>
              </a:rPr>
              <a:t>Le recrutement en ligne est devenu un pilier fondamental dans les stratégies RH modernes. Cependant, de nombreux portails d’emploi souffrent d’un manque de transparence, de personnalisation et d’interactivité entre candidats et recruteurs. Ce projet vise à concevoir un </a:t>
            </a:r>
            <a:r>
              <a:rPr lang="fr-FR" sz="2400" b="1" dirty="0">
                <a:latin typeface="Calibri" panose="020F0502020204030204" pitchFamily="34" charset="0"/>
                <a:cs typeface="Calibri" panose="020F0502020204030204" pitchFamily="34" charset="0"/>
              </a:rPr>
              <a:t>portail d’emploi moderne</a:t>
            </a:r>
            <a:r>
              <a:rPr lang="fr-FR" sz="2400" dirty="0">
                <a:latin typeface="Calibri" panose="020F0502020204030204" pitchFamily="34" charset="0"/>
                <a:cs typeface="Calibri" panose="020F0502020204030204" pitchFamily="34" charset="0"/>
              </a:rPr>
              <a:t>, combinant </a:t>
            </a:r>
            <a:r>
              <a:rPr lang="fr-FR" sz="2400" b="1" dirty="0">
                <a:latin typeface="Calibri" panose="020F0502020204030204" pitchFamily="34" charset="0"/>
                <a:cs typeface="Calibri" panose="020F0502020204030204" pitchFamily="34" charset="0"/>
              </a:rPr>
              <a:t>publication d’offres</a:t>
            </a:r>
            <a:r>
              <a:rPr lang="fr-FR" sz="2400" dirty="0">
                <a:latin typeface="Calibri" panose="020F0502020204030204" pitchFamily="34" charset="0"/>
                <a:cs typeface="Calibri" panose="020F0502020204030204" pitchFamily="34" charset="0"/>
              </a:rPr>
              <a:t>, </a:t>
            </a:r>
            <a:r>
              <a:rPr lang="fr-FR" sz="2400" b="1" dirty="0">
                <a:latin typeface="Calibri" panose="020F0502020204030204" pitchFamily="34" charset="0"/>
                <a:cs typeface="Calibri" panose="020F0502020204030204" pitchFamily="34" charset="0"/>
              </a:rPr>
              <a:t>postulation</a:t>
            </a:r>
            <a:r>
              <a:rPr lang="fr-FR" sz="2400" dirty="0">
                <a:latin typeface="Calibri" panose="020F0502020204030204" pitchFamily="34" charset="0"/>
                <a:cs typeface="Calibri" panose="020F0502020204030204" pitchFamily="34" charset="0"/>
              </a:rPr>
              <a:t> et </a:t>
            </a:r>
            <a:r>
              <a:rPr lang="fr-FR" sz="2400" b="1" dirty="0">
                <a:latin typeface="Calibri" panose="020F0502020204030204" pitchFamily="34" charset="0"/>
                <a:cs typeface="Calibri" panose="020F0502020204030204" pitchFamily="34" charset="0"/>
              </a:rPr>
              <a:t>suivi transparent des candidatures</a:t>
            </a:r>
            <a:r>
              <a:rPr lang="fr-FR" sz="2400" dirty="0">
                <a:latin typeface="Calibri" panose="020F0502020204030204" pitchFamily="34" charset="0"/>
                <a:cs typeface="Calibri" panose="020F0502020204030204" pitchFamily="34" charset="0"/>
              </a:rPr>
              <a:t>, avec une expérience fluide pour les deux parties.</a:t>
            </a:r>
            <a:endParaRPr lang="en-US" sz="2400"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942489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6FA15A-81FB-60DF-D023-8F5D5F9CB1DD}"/>
              </a:ext>
            </a:extLst>
          </p:cNvPr>
          <p:cNvSpPr>
            <a:spLocks noGrp="1"/>
          </p:cNvSpPr>
          <p:nvPr>
            <p:ph type="title"/>
          </p:nvPr>
        </p:nvSpPr>
        <p:spPr/>
        <p:txBody>
          <a:bodyPr/>
          <a:lstStyle/>
          <a:p>
            <a:pPr algn="ctr"/>
            <a:r>
              <a:rPr lang="fr-FR" b="1" dirty="0">
                <a:solidFill>
                  <a:srgbClr val="EC6D0E"/>
                </a:solidFill>
              </a:rPr>
              <a:t>problématique</a:t>
            </a:r>
            <a:endParaRPr lang="en-US" b="1" dirty="0">
              <a:solidFill>
                <a:srgbClr val="EC6D0E"/>
              </a:solidFill>
            </a:endParaRPr>
          </a:p>
        </p:txBody>
      </p:sp>
      <p:sp>
        <p:nvSpPr>
          <p:cNvPr id="3" name="Espace réservé du contenu 2">
            <a:extLst>
              <a:ext uri="{FF2B5EF4-FFF2-40B4-BE49-F238E27FC236}">
                <a16:creationId xmlns:a16="http://schemas.microsoft.com/office/drawing/2014/main" id="{216CB268-EDE0-39D1-1DA4-69070A67A831}"/>
              </a:ext>
            </a:extLst>
          </p:cNvPr>
          <p:cNvSpPr>
            <a:spLocks noGrp="1"/>
          </p:cNvSpPr>
          <p:nvPr>
            <p:ph idx="1"/>
          </p:nvPr>
        </p:nvSpPr>
        <p:spPr/>
        <p:txBody>
          <a:bodyPr/>
          <a:lstStyle/>
          <a:p>
            <a:pPr marL="0" indent="0" algn="ctr">
              <a:buNone/>
            </a:pPr>
            <a:r>
              <a:rPr lang="fr-FR" dirty="0">
                <a:latin typeface="Calibri" panose="020F0502020204030204" pitchFamily="34" charset="0"/>
                <a:cs typeface="Calibri" panose="020F0502020204030204" pitchFamily="34" charset="0"/>
              </a:rPr>
              <a:t> Les systèmes traditionnels de recrutement souffrent de plusieurs limitations majeures :</a:t>
            </a:r>
            <a:endParaRPr lang="en-US" dirty="0">
              <a:latin typeface="Calibri" panose="020F0502020204030204" pitchFamily="34" charset="0"/>
              <a:cs typeface="Calibri" panose="020F0502020204030204" pitchFamily="34" charset="0"/>
            </a:endParaRPr>
          </a:p>
          <a:p>
            <a:pPr algn="ctr">
              <a:buFont typeface="Wingdings" panose="05000000000000000000" pitchFamily="2" charset="2"/>
              <a:buChar char="Ø"/>
            </a:pPr>
            <a:r>
              <a:rPr lang="en-US" b="1" dirty="0">
                <a:latin typeface="Calibri" panose="020F0502020204030204" pitchFamily="34" charset="0"/>
                <a:cs typeface="Calibri" panose="020F0502020204030204" pitchFamily="34" charset="0"/>
              </a:rPr>
              <a:t>Pour les Candidats :</a:t>
            </a:r>
            <a:endParaRPr lang="en-US" dirty="0">
              <a:latin typeface="Calibri" panose="020F0502020204030204" pitchFamily="34" charset="0"/>
              <a:cs typeface="Calibri" panose="020F0502020204030204" pitchFamily="34" charset="0"/>
            </a:endParaRPr>
          </a:p>
          <a:p>
            <a:pPr lvl="0" algn="ctr"/>
            <a:r>
              <a:rPr lang="en-US" dirty="0">
                <a:latin typeface="Calibri" panose="020F0502020204030204" pitchFamily="34" charset="0"/>
                <a:cs typeface="Calibri" panose="020F0502020204030204" pitchFamily="34" charset="0"/>
              </a:rPr>
              <a:t>Recherche d'emploi inefficace et chronophage(i.e.la recherche qui prend beaucoup de temps et d’efforts, mais qui ne produit pas de resultat satisfaisants. En d’autres termes, c’est un gaspillage de temps)</a:t>
            </a:r>
          </a:p>
          <a:p>
            <a:pPr lvl="0" algn="ctr"/>
            <a:r>
              <a:rPr lang="fr-FR" dirty="0">
                <a:latin typeface="Calibri" panose="020F0502020204030204" pitchFamily="34" charset="0"/>
                <a:cs typeface="Calibri" panose="020F0502020204030204" pitchFamily="34" charset="0"/>
              </a:rPr>
              <a:t>Manque de feedback sur les candidatures(i.e. les entreprises ne fournissent pas de retour d’information aux candidats, qu’ils soient retenus ou non, après leur processus de candidature)</a:t>
            </a:r>
            <a:endParaRPr lang="en-US" dirty="0">
              <a:latin typeface="Calibri" panose="020F0502020204030204" pitchFamily="34" charset="0"/>
              <a:cs typeface="Calibri" panose="020F0502020204030204" pitchFamily="34" charset="0"/>
            </a:endParaRPr>
          </a:p>
          <a:p>
            <a:pPr lvl="0" algn="ctr"/>
            <a:r>
              <a:rPr lang="fr-FR" dirty="0">
                <a:latin typeface="Calibri" panose="020F0502020204030204" pitchFamily="34" charset="0"/>
                <a:cs typeface="Calibri" panose="020F0502020204030204" pitchFamily="34" charset="0"/>
              </a:rPr>
              <a:t>Difficultés de suivi du processus de recrutement</a:t>
            </a:r>
            <a:endParaRPr lang="en-US" dirty="0">
              <a:latin typeface="Calibri" panose="020F0502020204030204" pitchFamily="34" charset="0"/>
              <a:cs typeface="Calibri" panose="020F0502020204030204" pitchFamily="34" charset="0"/>
            </a:endParaRPr>
          </a:p>
          <a:p>
            <a:pPr lvl="0" algn="ctr"/>
            <a:r>
              <a:rPr lang="fr-FR" dirty="0">
                <a:latin typeface="Calibri" panose="020F0502020204030204" pitchFamily="34" charset="0"/>
                <a:cs typeface="Calibri" panose="020F0502020204030204" pitchFamily="34" charset="0"/>
              </a:rPr>
              <a:t>Interfaces utilisateur obsolètes et peu intuitives</a:t>
            </a: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48929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EEFA8F1-EB41-A1FE-BED2-F9C3CCAAA2C3}"/>
              </a:ext>
            </a:extLst>
          </p:cNvPr>
          <p:cNvSpPr txBox="1"/>
          <p:nvPr/>
        </p:nvSpPr>
        <p:spPr>
          <a:xfrm>
            <a:off x="952107" y="1459742"/>
            <a:ext cx="10246936" cy="5779724"/>
          </a:xfrm>
          <a:prstGeom prst="rect">
            <a:avLst/>
          </a:prstGeom>
          <a:noFill/>
        </p:spPr>
        <p:txBody>
          <a:bodyPr wrap="square">
            <a:spAutoFit/>
          </a:bodyPr>
          <a:lstStyle/>
          <a:p>
            <a:pPr marL="342900" indent="-342900" algn="ctr">
              <a:lnSpc>
                <a:spcPct val="115000"/>
              </a:lnSpc>
              <a:spcAft>
                <a:spcPts val="800"/>
              </a:spcAft>
              <a:buFont typeface="Wingdings" panose="05000000000000000000" pitchFamily="2" charset="2"/>
              <a:buChar char="Ø"/>
            </a:pPr>
            <a:r>
              <a:rPr lang="en-US" sz="2400" b="1" kern="100" dirty="0">
                <a:effectLst/>
                <a:latin typeface="Calibri" panose="020F0502020204030204" pitchFamily="34" charset="0"/>
                <a:ea typeface="Calibri" panose="020F0502020204030204" pitchFamily="34" charset="0"/>
                <a:cs typeface="Arial" panose="020B0604020202020204" pitchFamily="34" charset="0"/>
              </a:rPr>
              <a:t>Pour les Employeurs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ctr">
              <a:lnSpc>
                <a:spcPct val="115000"/>
              </a:lnSpc>
              <a:spcAft>
                <a:spcPts val="800"/>
              </a:spcAft>
              <a:buSzPts val="1000"/>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Tri manuel fastidieux des candidatures</a:t>
            </a:r>
          </a:p>
          <a:p>
            <a:pPr marL="342900" lvl="0" indent="-342900" algn="ctr">
              <a:lnSpc>
                <a:spcPct val="115000"/>
              </a:lnSpc>
              <a:spcAft>
                <a:spcPts val="800"/>
              </a:spcAft>
              <a:buSzPts val="1000"/>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Absence d'outils d'analyse des compétences</a:t>
            </a:r>
          </a:p>
          <a:p>
            <a:pPr marL="342900" lvl="0" indent="-342900" algn="ctr">
              <a:lnSpc>
                <a:spcPct val="115000"/>
              </a:lnSpc>
              <a:spcAft>
                <a:spcPts val="800"/>
              </a:spcAft>
              <a:buSzPts val="1000"/>
              <a:buFont typeface="Symbol" panose="05050102010706020507" pitchFamily="18" charset="2"/>
              <a:buChar char=""/>
              <a:tabLst>
                <a:tab pos="457200" algn="l"/>
              </a:tabLst>
            </a:pPr>
            <a:r>
              <a:rPr lang="fr-FR" sz="2400" kern="100" dirty="0">
                <a:effectLst/>
                <a:latin typeface="Calibri" panose="020F0502020204030204" pitchFamily="34" charset="0"/>
                <a:ea typeface="Calibri" panose="020F0502020204030204" pitchFamily="34" charset="0"/>
                <a:cs typeface="Arial" panose="020B0604020202020204" pitchFamily="34" charset="0"/>
              </a:rPr>
              <a:t>Gestion fragmentée du processus de recrutement(i.e. les différentes étapes du recrutement sont gérées par # personnes ou services, sans une coordination centrale; cela entraine des inefficacités, des retards et une mauvaise expérience</a:t>
            </a:r>
            <a:r>
              <a:rPr lang="fr-FR" sz="2400" kern="100" dirty="0">
                <a:latin typeface="Calibri" panose="020F0502020204030204" pitchFamily="34" charset="0"/>
                <a:ea typeface="Calibri" panose="020F0502020204030204" pitchFamily="34" charset="0"/>
                <a:cs typeface="Arial" panose="020B0604020202020204" pitchFamily="34" charset="0"/>
              </a:rPr>
              <a:t> candidat)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ctr">
              <a:lnSpc>
                <a:spcPct val="115000"/>
              </a:lnSpc>
              <a:spcAft>
                <a:spcPts val="800"/>
              </a:spcAft>
              <a:buSzPts val="1000"/>
              <a:buFont typeface="Symbol" panose="05050102010706020507" pitchFamily="18" charset="2"/>
              <a:buChar char=""/>
              <a:tabLst>
                <a:tab pos="457200" algn="l"/>
              </a:tabLst>
            </a:pPr>
            <a:r>
              <a:rPr lang="fr-FR" sz="2400" kern="100" dirty="0">
                <a:effectLst/>
                <a:latin typeface="Calibri" panose="020F0502020204030204" pitchFamily="34" charset="0"/>
                <a:ea typeface="Calibri" panose="020F0502020204030204" pitchFamily="34" charset="0"/>
                <a:cs typeface="Arial" panose="020B0604020202020204" pitchFamily="34" charset="0"/>
              </a:rPr>
              <a:t>Manque d'insights sur l'efficacité des offres d'emploi(i.e. il y a un manque de données et d’informations exploitables pour comprendre comment les offres  attirent et engagent les candidats potentiels) en d'autres termes, il s’agit des</a:t>
            </a:r>
          </a:p>
          <a:p>
            <a:pPr marL="342900" lvl="0" indent="-342900" algn="ctr">
              <a:lnSpc>
                <a:spcPct val="115000"/>
              </a:lnSpc>
              <a:spcAft>
                <a:spcPts val="800"/>
              </a:spcAft>
              <a:buSzPts val="1000"/>
              <a:buFont typeface="Symbol" panose="05050102010706020507" pitchFamily="18" charset="2"/>
              <a:buChar char=""/>
              <a:tabLst>
                <a:tab pos="457200" algn="l"/>
              </a:tabLst>
            </a:pPr>
            <a:r>
              <a:rPr lang="fr-FR" sz="2400" b="1" dirty="0">
                <a:latin typeface="Calibri" panose="020F0502020204030204" pitchFamily="34" charset="0"/>
                <a:cs typeface="Calibri" panose="020F0502020204030204" pitchFamily="34" charset="0"/>
              </a:rPr>
              <a:t>Difficultés de correspondance entre offres d'emploi et profils candidats</a:t>
            </a:r>
            <a:endParaRPr lang="en-US" sz="2400" dirty="0">
              <a:latin typeface="Calibri" panose="020F0502020204030204" pitchFamily="34" charset="0"/>
              <a:cs typeface="Calibri" panose="020F0502020204030204" pitchFamily="34" charset="0"/>
            </a:endParaRPr>
          </a:p>
          <a:p>
            <a:pPr marL="342900" lvl="0" indent="-342900" algn="ctr">
              <a:lnSpc>
                <a:spcPct val="115000"/>
              </a:lnSpc>
              <a:spcAft>
                <a:spcPts val="800"/>
              </a:spcAft>
              <a:buSzPts val="1000"/>
              <a:buFont typeface="Symbol" panose="05050102010706020507" pitchFamily="18" charset="2"/>
              <a:buChar char=""/>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7323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3B142-0922-4EC0-E08D-E229A241ACD7}"/>
              </a:ext>
            </a:extLst>
          </p:cNvPr>
          <p:cNvSpPr>
            <a:spLocks noGrp="1"/>
          </p:cNvSpPr>
          <p:nvPr>
            <p:ph type="title"/>
          </p:nvPr>
        </p:nvSpPr>
        <p:spPr/>
        <p:txBody>
          <a:bodyPr/>
          <a:lstStyle/>
          <a:p>
            <a:pPr algn="ctr"/>
            <a:r>
              <a:rPr lang="fr-FR" b="1" dirty="0">
                <a:solidFill>
                  <a:srgbClr val="EC6D0E"/>
                </a:solidFill>
                <a:latin typeface="Calibri" panose="020F0502020204030204" pitchFamily="34" charset="0"/>
                <a:cs typeface="Calibri" panose="020F0502020204030204" pitchFamily="34" charset="0"/>
              </a:rPr>
              <a:t>Notre solution</a:t>
            </a:r>
            <a:endParaRPr lang="en-US" b="1" dirty="0">
              <a:solidFill>
                <a:srgbClr val="EC6D0E"/>
              </a:solidFill>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ABEF7666-13D0-AB74-9370-41AF8B6EE38A}"/>
              </a:ext>
            </a:extLst>
          </p:cNvPr>
          <p:cNvSpPr>
            <a:spLocks noGrp="1"/>
          </p:cNvSpPr>
          <p:nvPr>
            <p:ph idx="1"/>
          </p:nvPr>
        </p:nvSpPr>
        <p:spPr/>
        <p:txBody>
          <a:bodyPr/>
          <a:lstStyle/>
          <a:p>
            <a:pPr marL="0" indent="0" algn="ctr">
              <a:buNone/>
            </a:pPr>
            <a:r>
              <a:rPr lang="fr-FR" dirty="0">
                <a:latin typeface="Calibri" panose="020F0502020204030204" pitchFamily="34" charset="0"/>
                <a:cs typeface="Calibri" panose="020F0502020204030204" pitchFamily="34" charset="0"/>
              </a:rPr>
              <a:t>Face à ces problèmes il devient urgent de concevoir un portail d’emploi avec suivi des candidats donc les objectifs les objectifs limiteront ces différentes problématiques citer plus hauts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4351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1BD4F-52B4-EE4D-246D-743E104093DF}"/>
              </a:ext>
            </a:extLst>
          </p:cNvPr>
          <p:cNvSpPr>
            <a:spLocks noGrp="1"/>
          </p:cNvSpPr>
          <p:nvPr>
            <p:ph type="title"/>
          </p:nvPr>
        </p:nvSpPr>
        <p:spPr/>
        <p:txBody>
          <a:bodyPr/>
          <a:lstStyle/>
          <a:p>
            <a:pPr algn="ctr"/>
            <a:r>
              <a:rPr lang="fr-FR" b="1" dirty="0">
                <a:solidFill>
                  <a:srgbClr val="EC6D0E"/>
                </a:solidFill>
                <a:latin typeface="Calibri" panose="020F0502020204030204" pitchFamily="34" charset="0"/>
                <a:cs typeface="Calibri" panose="020F0502020204030204" pitchFamily="34" charset="0"/>
              </a:rPr>
              <a:t>objectifs</a:t>
            </a:r>
            <a:endParaRPr lang="en-US" b="1" dirty="0">
              <a:solidFill>
                <a:srgbClr val="EC6D0E"/>
              </a:solidFill>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CEC75009-2E6D-1259-BC8A-E9BC897B65C9}"/>
              </a:ext>
            </a:extLst>
          </p:cNvPr>
          <p:cNvSpPr>
            <a:spLocks noGrp="1"/>
          </p:cNvSpPr>
          <p:nvPr>
            <p:ph idx="1"/>
          </p:nvPr>
        </p:nvSpPr>
        <p:spPr/>
        <p:txBody>
          <a:bodyPr>
            <a:normAutofit/>
          </a:bodyPr>
          <a:lstStyle/>
          <a:p>
            <a:pPr algn="ctr">
              <a:buFont typeface="Wingdings" panose="05000000000000000000" pitchFamily="2" charset="2"/>
              <a:buChar char="Ø"/>
            </a:pPr>
            <a:r>
              <a:rPr lang="fr-FR" b="1" dirty="0">
                <a:latin typeface="Calibri" panose="020F0502020204030204" pitchFamily="34" charset="0"/>
                <a:cs typeface="Calibri" panose="020F0502020204030204" pitchFamily="34" charset="0"/>
              </a:rPr>
              <a:t> Objectif principal :</a:t>
            </a:r>
            <a:endParaRPr lang="en-US" dirty="0">
              <a:latin typeface="Calibri" panose="020F0502020204030204" pitchFamily="34" charset="0"/>
              <a:cs typeface="Calibri" panose="020F0502020204030204" pitchFamily="34" charset="0"/>
            </a:endParaRPr>
          </a:p>
          <a:p>
            <a:pPr algn="ctr"/>
            <a:r>
              <a:rPr lang="fr-FR" dirty="0">
                <a:latin typeface="Calibri" panose="020F0502020204030204" pitchFamily="34" charset="0"/>
                <a:cs typeface="Calibri" panose="020F0502020204030204" pitchFamily="34" charset="0"/>
              </a:rPr>
              <a:t>Développer une application MERN qui permet aux </a:t>
            </a:r>
            <a:r>
              <a:rPr lang="fr-FR" b="1" dirty="0">
                <a:latin typeface="Calibri" panose="020F0502020204030204" pitchFamily="34" charset="0"/>
                <a:cs typeface="Calibri" panose="020F0502020204030204" pitchFamily="34" charset="0"/>
              </a:rPr>
              <a:t>candidats</a:t>
            </a:r>
            <a:r>
              <a:rPr lang="fr-FR" dirty="0">
                <a:latin typeface="Calibri" panose="020F0502020204030204" pitchFamily="34" charset="0"/>
                <a:cs typeface="Calibri" panose="020F0502020204030204" pitchFamily="34" charset="0"/>
              </a:rPr>
              <a:t> de postuler et de suivre leurs candidatures, et aux </a:t>
            </a:r>
            <a:r>
              <a:rPr lang="fr-FR" b="1" dirty="0">
                <a:latin typeface="Calibri" panose="020F0502020204030204" pitchFamily="34" charset="0"/>
                <a:cs typeface="Calibri" panose="020F0502020204030204" pitchFamily="34" charset="0"/>
              </a:rPr>
              <a:t>recruteurs</a:t>
            </a:r>
            <a:r>
              <a:rPr lang="fr-FR" dirty="0">
                <a:latin typeface="Calibri" panose="020F0502020204030204" pitchFamily="34" charset="0"/>
                <a:cs typeface="Calibri" panose="020F0502020204030204" pitchFamily="34" charset="0"/>
              </a:rPr>
              <a:t> de publier des offres et de gérer le processus de sélection.</a:t>
            </a:r>
            <a:endParaRPr lang="en-US" dirty="0">
              <a:latin typeface="Calibri" panose="020F0502020204030204" pitchFamily="34" charset="0"/>
              <a:cs typeface="Calibri" panose="020F0502020204030204" pitchFamily="34" charset="0"/>
            </a:endParaRPr>
          </a:p>
          <a:p>
            <a:pPr algn="ctr">
              <a:buFont typeface="Wingdings" panose="05000000000000000000" pitchFamily="2" charset="2"/>
              <a:buChar char="Ø"/>
            </a:pPr>
            <a:r>
              <a:rPr lang="en-US" b="1" dirty="0">
                <a:latin typeface="Calibri" panose="020F0502020204030204" pitchFamily="34" charset="0"/>
                <a:cs typeface="Calibri" panose="020F0502020204030204" pitchFamily="34" charset="0"/>
              </a:rPr>
              <a:t> Objectifs spécifiques :</a:t>
            </a:r>
            <a:endParaRPr lang="en-US" dirty="0">
              <a:latin typeface="Calibri" panose="020F0502020204030204" pitchFamily="34" charset="0"/>
              <a:cs typeface="Calibri" panose="020F0502020204030204" pitchFamily="34" charset="0"/>
            </a:endParaRPr>
          </a:p>
          <a:p>
            <a:pPr lvl="0" algn="ctr"/>
            <a:r>
              <a:rPr lang="fr-FR" dirty="0">
                <a:latin typeface="Calibri" panose="020F0502020204030204" pitchFamily="34" charset="0"/>
                <a:cs typeface="Calibri" panose="020F0502020204030204" pitchFamily="34" charset="0"/>
              </a:rPr>
              <a:t>Mettre en place une </a:t>
            </a:r>
            <a:r>
              <a:rPr lang="fr-FR" b="1" dirty="0">
                <a:latin typeface="Calibri" panose="020F0502020204030204" pitchFamily="34" charset="0"/>
                <a:cs typeface="Calibri" panose="020F0502020204030204" pitchFamily="34" charset="0"/>
              </a:rPr>
              <a:t>interface moderne</a:t>
            </a:r>
            <a:r>
              <a:rPr lang="fr-FR" dirty="0">
                <a:latin typeface="Calibri" panose="020F0502020204030204" pitchFamily="34" charset="0"/>
                <a:cs typeface="Calibri" panose="020F0502020204030204" pitchFamily="34" charset="0"/>
              </a:rPr>
              <a:t> avec React.</a:t>
            </a:r>
            <a:endParaRPr lang="en-US" dirty="0">
              <a:latin typeface="Calibri" panose="020F0502020204030204" pitchFamily="34" charset="0"/>
              <a:cs typeface="Calibri" panose="020F0502020204030204" pitchFamily="34" charset="0"/>
            </a:endParaRPr>
          </a:p>
          <a:p>
            <a:pPr lvl="0" algn="ctr"/>
            <a:r>
              <a:rPr lang="fr-FR" dirty="0">
                <a:latin typeface="Calibri" panose="020F0502020204030204" pitchFamily="34" charset="0"/>
                <a:cs typeface="Calibri" panose="020F0502020204030204" pitchFamily="34" charset="0"/>
              </a:rPr>
              <a:t>Construire une API REST sécurisée avec Express.js.</a:t>
            </a:r>
            <a:endParaRPr lang="en-US" dirty="0">
              <a:latin typeface="Calibri" panose="020F0502020204030204" pitchFamily="34" charset="0"/>
              <a:cs typeface="Calibri" panose="020F0502020204030204" pitchFamily="34" charset="0"/>
            </a:endParaRPr>
          </a:p>
          <a:p>
            <a:pPr lvl="0" algn="ctr"/>
            <a:r>
              <a:rPr lang="fr-FR" dirty="0">
                <a:latin typeface="Calibri" panose="020F0502020204030204" pitchFamily="34" charset="0"/>
                <a:cs typeface="Calibri" panose="020F0502020204030204" pitchFamily="34" charset="0"/>
              </a:rPr>
              <a:t>Stocker les données des utilisateurs, annonces et candidatures dans MongoDB.</a:t>
            </a:r>
            <a:endParaRPr lang="en-US" dirty="0">
              <a:latin typeface="Calibri" panose="020F0502020204030204" pitchFamily="34" charset="0"/>
              <a:cs typeface="Calibri" panose="020F0502020204030204" pitchFamily="34" charset="0"/>
            </a:endParaRPr>
          </a:p>
          <a:p>
            <a:pPr lvl="0" algn="ctr"/>
            <a:r>
              <a:rPr lang="fr-FR" dirty="0">
                <a:latin typeface="Calibri" panose="020F0502020204030204" pitchFamily="34" charset="0"/>
                <a:cs typeface="Calibri" panose="020F0502020204030204" pitchFamily="34" charset="0"/>
              </a:rPr>
              <a:t>Intégrer des </a:t>
            </a:r>
            <a:r>
              <a:rPr lang="fr-FR" b="1" dirty="0">
                <a:latin typeface="Calibri" panose="020F0502020204030204" pitchFamily="34" charset="0"/>
                <a:cs typeface="Calibri" panose="020F0502020204030204" pitchFamily="34" charset="0"/>
              </a:rPr>
              <a:t>fonctionnalités intelligentes</a:t>
            </a:r>
            <a:r>
              <a:rPr lang="fr-FR" dirty="0">
                <a:latin typeface="Calibri" panose="020F0502020204030204" pitchFamily="34" charset="0"/>
                <a:cs typeface="Calibri" panose="020F0502020204030204" pitchFamily="34" charset="0"/>
              </a:rPr>
              <a:t> : notifications, chat.</a:t>
            </a:r>
            <a:endParaRPr lang="en-US" dirty="0">
              <a:latin typeface="Calibri" panose="020F0502020204030204" pitchFamily="34" charset="0"/>
              <a:cs typeface="Calibri" panose="020F0502020204030204" pitchFamily="34" charset="0"/>
            </a:endParaRPr>
          </a:p>
          <a:p>
            <a:pPr algn="ctr"/>
            <a:r>
              <a:rPr lang="fr-FR" dirty="0">
                <a:latin typeface="Calibri" panose="020F0502020204030204" pitchFamily="34" charset="0"/>
                <a:cs typeface="Calibri" panose="020F0502020204030204" pitchFamily="34" charset="0"/>
              </a:rPr>
              <a:t>Offrir une </a:t>
            </a:r>
            <a:r>
              <a:rPr lang="fr-FR" b="1" dirty="0">
                <a:latin typeface="Calibri" panose="020F0502020204030204" pitchFamily="34" charset="0"/>
                <a:cs typeface="Calibri" panose="020F0502020204030204" pitchFamily="34" charset="0"/>
              </a:rPr>
              <a:t>expérience utilisateur intuitive et transparente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988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813EA-F38A-5C6C-4B95-113B43D25052}"/>
              </a:ext>
            </a:extLst>
          </p:cNvPr>
          <p:cNvSpPr>
            <a:spLocks noGrp="1"/>
          </p:cNvSpPr>
          <p:nvPr>
            <p:ph type="title"/>
          </p:nvPr>
        </p:nvSpPr>
        <p:spPr/>
        <p:txBody>
          <a:bodyPr/>
          <a:lstStyle/>
          <a:p>
            <a:pPr algn="ctr"/>
            <a:r>
              <a:rPr lang="fr-FR" b="1" dirty="0">
                <a:solidFill>
                  <a:srgbClr val="EC6D0E"/>
                </a:solidFill>
              </a:rPr>
              <a:t>Solutions existantes et leurs limites</a:t>
            </a:r>
            <a:endParaRPr lang="en-US" b="1" dirty="0">
              <a:solidFill>
                <a:srgbClr val="EC6D0E"/>
              </a:solidFill>
            </a:endParaRPr>
          </a:p>
        </p:txBody>
      </p:sp>
      <p:sp>
        <p:nvSpPr>
          <p:cNvPr id="3" name="Espace réservé du contenu 2">
            <a:extLst>
              <a:ext uri="{FF2B5EF4-FFF2-40B4-BE49-F238E27FC236}">
                <a16:creationId xmlns:a16="http://schemas.microsoft.com/office/drawing/2014/main" id="{8B593608-411D-CCC9-CD9C-1131D08CFB42}"/>
              </a:ext>
            </a:extLst>
          </p:cNvPr>
          <p:cNvSpPr>
            <a:spLocks noGrp="1"/>
          </p:cNvSpPr>
          <p:nvPr>
            <p:ph idx="1"/>
          </p:nvPr>
        </p:nvSpPr>
        <p:spPr/>
        <p:txBody>
          <a:bodyPr/>
          <a:lstStyle/>
          <a:p>
            <a:r>
              <a:rPr lang="fr-FR" dirty="0">
                <a:latin typeface="Calibri" panose="020F0502020204030204" pitchFamily="34" charset="0"/>
                <a:cs typeface="Calibri" panose="020F0502020204030204" pitchFamily="34" charset="0"/>
              </a:rPr>
              <a:t>La plupart des solutions existantes de recrutement comme(</a:t>
            </a:r>
            <a:r>
              <a:rPr lang="en-US" b="1" dirty="0"/>
              <a:t>LinkedIn, Indeed, Monster)</a:t>
            </a:r>
            <a:r>
              <a:rPr lang="fr-FR" dirty="0">
                <a:latin typeface="Calibri" panose="020F0502020204030204" pitchFamily="34" charset="0"/>
                <a:cs typeface="Calibri" panose="020F0502020204030204" pitchFamily="34" charset="0"/>
              </a:rPr>
              <a:t> en ligne sont :</a:t>
            </a:r>
            <a:endParaRPr lang="en-US" dirty="0">
              <a:latin typeface="Calibri" panose="020F0502020204030204" pitchFamily="34" charset="0"/>
              <a:cs typeface="Calibri" panose="020F0502020204030204" pitchFamily="34" charset="0"/>
            </a:endParaRPr>
          </a:p>
          <a:p>
            <a:pPr lvl="0"/>
            <a:r>
              <a:rPr lang="fr-FR" dirty="0">
                <a:latin typeface="Calibri" panose="020F0502020204030204" pitchFamily="34" charset="0"/>
                <a:cs typeface="Calibri" panose="020F0502020204030204" pitchFamily="34" charset="0"/>
              </a:rPr>
              <a:t>soit </a:t>
            </a:r>
            <a:r>
              <a:rPr lang="fr-FR" b="1" dirty="0">
                <a:latin typeface="Calibri" panose="020F0502020204030204" pitchFamily="34" charset="0"/>
                <a:cs typeface="Calibri" panose="020F0502020204030204" pitchFamily="34" charset="0"/>
              </a:rPr>
              <a:t>génériques</a:t>
            </a:r>
            <a:r>
              <a:rPr lang="fr-FR" dirty="0">
                <a:latin typeface="Calibri" panose="020F0502020204030204" pitchFamily="34" charset="0"/>
                <a:cs typeface="Calibri" panose="020F0502020204030204" pitchFamily="34" charset="0"/>
              </a:rPr>
              <a:t>, peu adaptées aux besoins locaux ou sectoriels ;</a:t>
            </a:r>
            <a:endParaRPr lang="en-US" dirty="0">
              <a:latin typeface="Calibri" panose="020F0502020204030204" pitchFamily="34" charset="0"/>
              <a:cs typeface="Calibri" panose="020F0502020204030204" pitchFamily="34" charset="0"/>
            </a:endParaRPr>
          </a:p>
          <a:p>
            <a:pPr lvl="0"/>
            <a:r>
              <a:rPr lang="fr-FR" dirty="0">
                <a:latin typeface="Calibri" panose="020F0502020204030204" pitchFamily="34" charset="0"/>
                <a:cs typeface="Calibri" panose="020F0502020204030204" pitchFamily="34" charset="0"/>
              </a:rPr>
              <a:t>soit </a:t>
            </a:r>
            <a:r>
              <a:rPr lang="fr-FR" b="1" dirty="0">
                <a:latin typeface="Calibri" panose="020F0502020204030204" pitchFamily="34" charset="0"/>
                <a:cs typeface="Calibri" panose="020F0502020204030204" pitchFamily="34" charset="0"/>
              </a:rPr>
              <a:t>complexes</a:t>
            </a:r>
            <a:r>
              <a:rPr lang="fr-FR" dirty="0">
                <a:latin typeface="Calibri" panose="020F0502020204030204" pitchFamily="34" charset="0"/>
                <a:cs typeface="Calibri" panose="020F0502020204030204" pitchFamily="34" charset="0"/>
              </a:rPr>
              <a:t>, réservées aux grandes entreprises avec des moyens techniques ;</a:t>
            </a:r>
            <a:endParaRPr lang="en-US" dirty="0">
              <a:latin typeface="Calibri" panose="020F0502020204030204" pitchFamily="34" charset="0"/>
              <a:cs typeface="Calibri" panose="020F0502020204030204" pitchFamily="34" charset="0"/>
            </a:endParaRPr>
          </a:p>
          <a:p>
            <a:pPr lvl="0"/>
            <a:r>
              <a:rPr lang="fr-FR" dirty="0">
                <a:latin typeface="Calibri" panose="020F0502020204030204" pitchFamily="34" charset="0"/>
                <a:cs typeface="Calibri" panose="020F0502020204030204" pitchFamily="34" charset="0"/>
              </a:rPr>
              <a:t>ou encore </a:t>
            </a:r>
            <a:r>
              <a:rPr lang="fr-FR" b="1" dirty="0">
                <a:latin typeface="Calibri" panose="020F0502020204030204" pitchFamily="34" charset="0"/>
                <a:cs typeface="Calibri" panose="020F0502020204030204" pitchFamily="34" charset="0"/>
              </a:rPr>
              <a:t>peu interactives</a:t>
            </a:r>
            <a:r>
              <a:rPr lang="fr-FR" dirty="0">
                <a:latin typeface="Calibri" panose="020F0502020204030204" pitchFamily="34" charset="0"/>
                <a:cs typeface="Calibri" panose="020F0502020204030204" pitchFamily="34" charset="0"/>
              </a:rPr>
              <a:t>, offrant peu de transparence aux candidats.</a:t>
            </a:r>
            <a:endParaRPr lang="en-US" dirty="0">
              <a:latin typeface="Calibri" panose="020F0502020204030204" pitchFamily="34" charset="0"/>
              <a:cs typeface="Calibri" panose="020F0502020204030204" pitchFamily="34" charset="0"/>
            </a:endParaRPr>
          </a:p>
          <a:p>
            <a:r>
              <a:rPr lang="fr-FR" dirty="0">
                <a:latin typeface="Calibri" panose="020F0502020204030204" pitchFamily="34" charset="0"/>
                <a:cs typeface="Calibri" panose="020F0502020204030204" pitchFamily="34" charset="0"/>
              </a:rPr>
              <a:t>Il existe un besoin fort d’un système :</a:t>
            </a:r>
            <a:endParaRPr lang="en-US" dirty="0">
              <a:latin typeface="Calibri" panose="020F0502020204030204" pitchFamily="34" charset="0"/>
              <a:cs typeface="Calibri" panose="020F0502020204030204" pitchFamily="34" charset="0"/>
            </a:endParaRPr>
          </a:p>
          <a:p>
            <a:pPr lvl="0"/>
            <a:r>
              <a:rPr lang="en-US" dirty="0">
                <a:latin typeface="Calibri" panose="020F0502020204030204" pitchFamily="34" charset="0"/>
                <a:cs typeface="Calibri" panose="020F0502020204030204" pitchFamily="34" charset="0"/>
              </a:rPr>
              <a:t>facile à utiliser,</a:t>
            </a:r>
          </a:p>
          <a:p>
            <a:pPr lvl="0"/>
            <a:r>
              <a:rPr lang="en-US" dirty="0">
                <a:latin typeface="Calibri" panose="020F0502020204030204" pitchFamily="34" charset="0"/>
                <a:cs typeface="Calibri" panose="020F0502020204030204" pitchFamily="34" charset="0"/>
              </a:rPr>
              <a:t>orienté </a:t>
            </a:r>
            <a:r>
              <a:rPr lang="en-US" b="1" dirty="0">
                <a:latin typeface="Calibri" panose="020F0502020204030204" pitchFamily="34" charset="0"/>
                <a:cs typeface="Calibri" panose="020F0502020204030204" pitchFamily="34" charset="0"/>
              </a:rPr>
              <a:t>utilisateur final</a:t>
            </a:r>
            <a:r>
              <a:rPr lang="en-US" dirty="0">
                <a:latin typeface="Calibri" panose="020F0502020204030204" pitchFamily="34" charset="0"/>
                <a:cs typeface="Calibri" panose="020F0502020204030204" pitchFamily="34" charset="0"/>
              </a:rPr>
              <a:t> (candidat),</a:t>
            </a:r>
          </a:p>
          <a:p>
            <a:pPr lvl="0"/>
            <a:r>
              <a:rPr lang="fr-FR" dirty="0">
                <a:latin typeface="Calibri" panose="020F0502020204030204" pitchFamily="34" charset="0"/>
                <a:cs typeface="Calibri" panose="020F0502020204030204" pitchFamily="34" charset="0"/>
              </a:rPr>
              <a:t>offrant </a:t>
            </a:r>
            <a:r>
              <a:rPr lang="fr-FR" b="1" dirty="0">
                <a:latin typeface="Calibri" panose="020F0502020204030204" pitchFamily="34" charset="0"/>
                <a:cs typeface="Calibri" panose="020F0502020204030204" pitchFamily="34" charset="0"/>
              </a:rPr>
              <a:t>suivi, feedback et communication</a:t>
            </a:r>
            <a:r>
              <a:rPr lang="fr-FR" dirty="0">
                <a:latin typeface="Calibri" panose="020F0502020204030204" pitchFamily="34" charset="0"/>
                <a:cs typeface="Calibri" panose="020F0502020204030204" pitchFamily="34" charset="0"/>
              </a:rPr>
              <a:t> directe avec les recruteurs.</a:t>
            </a: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7435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FA0640-8DEA-50DB-4F63-430861E42B15}"/>
              </a:ext>
            </a:extLst>
          </p:cNvPr>
          <p:cNvSpPr>
            <a:spLocks noGrp="1"/>
          </p:cNvSpPr>
          <p:nvPr>
            <p:ph type="title"/>
          </p:nvPr>
        </p:nvSpPr>
        <p:spPr/>
        <p:txBody>
          <a:bodyPr/>
          <a:lstStyle/>
          <a:p>
            <a:pPr algn="ctr"/>
            <a:r>
              <a:rPr lang="fr-FR" b="1" dirty="0">
                <a:solidFill>
                  <a:srgbClr val="EC6D0E"/>
                </a:solidFill>
                <a:latin typeface="Calibri" panose="020F0502020204030204" pitchFamily="34" charset="0"/>
                <a:cs typeface="Calibri" panose="020F0502020204030204" pitchFamily="34" charset="0"/>
              </a:rPr>
              <a:t>Fonctionnalités principales</a:t>
            </a:r>
            <a:endParaRPr lang="en-US" b="1" dirty="0"/>
          </a:p>
        </p:txBody>
      </p:sp>
      <p:sp>
        <p:nvSpPr>
          <p:cNvPr id="3" name="Espace réservé du contenu 2">
            <a:extLst>
              <a:ext uri="{FF2B5EF4-FFF2-40B4-BE49-F238E27FC236}">
                <a16:creationId xmlns:a16="http://schemas.microsoft.com/office/drawing/2014/main" id="{971C65A1-03BD-3671-9BA4-DD3D1C1FF126}"/>
              </a:ext>
            </a:extLst>
          </p:cNvPr>
          <p:cNvSpPr>
            <a:spLocks noGrp="1"/>
          </p:cNvSpPr>
          <p:nvPr>
            <p:ph idx="1"/>
          </p:nvPr>
        </p:nvSpPr>
        <p:spPr>
          <a:xfrm>
            <a:off x="685800" y="2403835"/>
            <a:ext cx="10820400" cy="4374037"/>
          </a:xfrm>
        </p:spPr>
        <p:txBody>
          <a:bodyPr>
            <a:noAutofit/>
          </a:bodyPr>
          <a:lstStyle/>
          <a:p>
            <a:pPr algn="ctr">
              <a:buFont typeface="Wingdings" panose="05000000000000000000" pitchFamily="2" charset="2"/>
              <a:buChar char="Ø"/>
            </a:pPr>
            <a:r>
              <a:rPr lang="fr-FR" sz="2400" b="1" dirty="0">
                <a:latin typeface="Calibri" panose="020F0502020204030204" pitchFamily="34" charset="0"/>
                <a:cs typeface="Calibri" panose="020F0502020204030204" pitchFamily="34" charset="0"/>
              </a:rPr>
              <a:t>Spécifications Fonctionnelles</a:t>
            </a:r>
            <a:endParaRPr lang="en-US" sz="2400" dirty="0">
              <a:latin typeface="Calibri" panose="020F0502020204030204" pitchFamily="34" charset="0"/>
              <a:cs typeface="Calibri" panose="020F0502020204030204" pitchFamily="34" charset="0"/>
            </a:endParaRPr>
          </a:p>
          <a:p>
            <a:pPr marL="0" indent="0" algn="ctr">
              <a:buNone/>
            </a:pPr>
            <a:r>
              <a:rPr lang="fr-FR" sz="2400" dirty="0">
                <a:latin typeface="Calibri" panose="020F0502020204030204" pitchFamily="34" charset="0"/>
                <a:cs typeface="Calibri" panose="020F0502020204030204" pitchFamily="34" charset="0"/>
              </a:rPr>
              <a:t>Ce sont les fonctionnalités que le système doit obligatoirement offrir pour répondre aux besoins des utilisateurs.</a:t>
            </a:r>
            <a:endParaRPr lang="en-US" sz="2400" dirty="0">
              <a:latin typeface="Calibri" panose="020F0502020204030204" pitchFamily="34" charset="0"/>
              <a:cs typeface="Calibri" panose="020F0502020204030204" pitchFamily="34" charset="0"/>
            </a:endParaRPr>
          </a:p>
          <a:p>
            <a:pPr marL="0" indent="0" algn="ctr">
              <a:buNone/>
            </a:pPr>
            <a:r>
              <a:rPr lang="en-US" sz="2400" b="1" dirty="0">
                <a:latin typeface="Calibri" panose="020F0502020204030204" pitchFamily="34" charset="0"/>
                <a:cs typeface="Calibri" panose="020F0502020204030204" pitchFamily="34" charset="0"/>
              </a:rPr>
              <a:t>            Gestion des utilisateurs</a:t>
            </a:r>
            <a:endParaRPr lang="en-US" sz="2400" dirty="0">
              <a:latin typeface="Calibri" panose="020F0502020204030204" pitchFamily="34" charset="0"/>
              <a:cs typeface="Calibri" panose="020F0502020204030204" pitchFamily="34" charset="0"/>
            </a:endParaRPr>
          </a:p>
          <a:p>
            <a:pPr lvl="0" algn="ctr"/>
            <a:r>
              <a:rPr lang="fr-FR" sz="2400" dirty="0">
                <a:latin typeface="Calibri" panose="020F0502020204030204" pitchFamily="34" charset="0"/>
                <a:cs typeface="Calibri" panose="020F0502020204030204" pitchFamily="34" charset="0"/>
              </a:rPr>
              <a:t>L’application doit permettre aux utilisateurs de créer un compte en tant que </a:t>
            </a:r>
            <a:r>
              <a:rPr lang="fr-FR" sz="2400" i="1" dirty="0">
                <a:latin typeface="Calibri" panose="020F0502020204030204" pitchFamily="34" charset="0"/>
                <a:cs typeface="Calibri" panose="020F0502020204030204" pitchFamily="34" charset="0"/>
              </a:rPr>
              <a:t>candidat</a:t>
            </a:r>
            <a:r>
              <a:rPr lang="fr-FR" sz="2400" dirty="0">
                <a:latin typeface="Calibri" panose="020F0502020204030204" pitchFamily="34" charset="0"/>
                <a:cs typeface="Calibri" panose="020F0502020204030204" pitchFamily="34" charset="0"/>
              </a:rPr>
              <a:t>, </a:t>
            </a:r>
            <a:r>
              <a:rPr lang="fr-FR" sz="2400" i="1" dirty="0">
                <a:latin typeface="Calibri" panose="020F0502020204030204" pitchFamily="34" charset="0"/>
                <a:cs typeface="Calibri" panose="020F0502020204030204" pitchFamily="34" charset="0"/>
              </a:rPr>
              <a:t>recruteur</a:t>
            </a:r>
            <a:r>
              <a:rPr lang="fr-FR" sz="2400" dirty="0">
                <a:latin typeface="Calibri" panose="020F0502020204030204" pitchFamily="34" charset="0"/>
                <a:cs typeface="Calibri" panose="020F0502020204030204" pitchFamily="34" charset="0"/>
              </a:rPr>
              <a:t> ou </a:t>
            </a:r>
            <a:r>
              <a:rPr lang="fr-FR" sz="2400" i="1" dirty="0">
                <a:latin typeface="Calibri" panose="020F0502020204030204" pitchFamily="34" charset="0"/>
                <a:cs typeface="Calibri" panose="020F0502020204030204" pitchFamily="34" charset="0"/>
              </a:rPr>
              <a:t>administrateur</a:t>
            </a:r>
            <a:r>
              <a:rPr lang="fr-FR" sz="24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lvl="0" algn="ctr"/>
            <a:r>
              <a:rPr lang="fr-FR" sz="2400" dirty="0">
                <a:latin typeface="Calibri" panose="020F0502020204030204" pitchFamily="34" charset="0"/>
                <a:cs typeface="Calibri" panose="020F0502020204030204" pitchFamily="34" charset="0"/>
              </a:rPr>
              <a:t>Authentification via email + mot de passe .</a:t>
            </a:r>
            <a:endParaRPr lang="en-US" sz="2400" dirty="0">
              <a:latin typeface="Calibri" panose="020F0502020204030204" pitchFamily="34" charset="0"/>
              <a:cs typeface="Calibri" panose="020F0502020204030204" pitchFamily="34" charset="0"/>
            </a:endParaRPr>
          </a:p>
          <a:p>
            <a:pPr lvl="0" algn="ctr"/>
            <a:r>
              <a:rPr lang="fr-FR" sz="2400" dirty="0">
                <a:latin typeface="Calibri" panose="020F0502020204030204" pitchFamily="34" charset="0"/>
                <a:cs typeface="Calibri" panose="020F0502020204030204" pitchFamily="34" charset="0"/>
              </a:rPr>
              <a:t>Chaque type d'utilisateur a un accès spécifique selon ses droits.</a:t>
            </a:r>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7422196"/>
      </p:ext>
    </p:extLst>
  </p:cSld>
  <p:clrMapOvr>
    <a:masterClrMapping/>
  </p:clrMapOvr>
</p:sld>
</file>

<file path=ppt/theme/theme1.xml><?xml version="1.0" encoding="utf-8"?>
<a:theme xmlns:a="http://schemas.openxmlformats.org/drawingml/2006/main" name="Traînée de condensatio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TM04033937[[fn=Traînée de condensation]]</Template>
  <TotalTime>385</TotalTime>
  <Words>843</Words>
  <Application>Microsoft Office PowerPoint</Application>
  <PresentationFormat>Grand écran</PresentationFormat>
  <Paragraphs>85</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Century Gothic</vt:lpstr>
      <vt:lpstr>Symbol</vt:lpstr>
      <vt:lpstr>Wingdings</vt:lpstr>
      <vt:lpstr>Traînée de condensation</vt:lpstr>
      <vt:lpstr>Portail d'Emploi avec Suivi des Candidats </vt:lpstr>
      <vt:lpstr>Table de matière</vt:lpstr>
      <vt:lpstr>Introduction</vt:lpstr>
      <vt:lpstr>problématique</vt:lpstr>
      <vt:lpstr>Présentation PowerPoint</vt:lpstr>
      <vt:lpstr>Notre solution</vt:lpstr>
      <vt:lpstr>objectifs</vt:lpstr>
      <vt:lpstr>Solutions existantes et leurs limites</vt:lpstr>
      <vt:lpstr>Fonctionnalités principales</vt:lpstr>
      <vt:lpstr>Présentation PowerPoint</vt:lpstr>
      <vt:lpstr>Présentation PowerPoint</vt:lpstr>
      <vt:lpstr>Spécifications Non Fonctionnelles </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brinda djuikouo</dc:creator>
  <cp:lastModifiedBy>brinda djuikouo</cp:lastModifiedBy>
  <cp:revision>6</cp:revision>
  <dcterms:created xsi:type="dcterms:W3CDTF">2025-06-16T19:51:06Z</dcterms:created>
  <dcterms:modified xsi:type="dcterms:W3CDTF">2025-06-20T11:36:48Z</dcterms:modified>
</cp:coreProperties>
</file>