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702" r:id="rId2"/>
    <p:sldMasterId id="2147483707" r:id="rId3"/>
    <p:sldMasterId id="2147483710" r:id="rId4"/>
  </p:sldMasterIdLst>
  <p:notesMasterIdLst>
    <p:notesMasterId r:id="rId22"/>
  </p:notesMasterIdLst>
  <p:sldIdLst>
    <p:sldId id="277" r:id="rId5"/>
    <p:sldId id="291" r:id="rId6"/>
    <p:sldId id="302" r:id="rId7"/>
    <p:sldId id="319" r:id="rId8"/>
    <p:sldId id="305" r:id="rId9"/>
    <p:sldId id="321" r:id="rId10"/>
    <p:sldId id="293" r:id="rId11"/>
    <p:sldId id="297" r:id="rId12"/>
    <p:sldId id="300" r:id="rId13"/>
    <p:sldId id="299" r:id="rId14"/>
    <p:sldId id="298" r:id="rId15"/>
    <p:sldId id="303" r:id="rId16"/>
    <p:sldId id="304" r:id="rId17"/>
    <p:sldId id="322" r:id="rId18"/>
    <p:sldId id="294" r:id="rId19"/>
    <p:sldId id="316"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5716" autoAdjust="0"/>
  </p:normalViewPr>
  <p:slideViewPr>
    <p:cSldViewPr snapToGrid="0">
      <p:cViewPr varScale="1">
        <p:scale>
          <a:sx n="83" d="100"/>
          <a:sy n="83" d="100"/>
        </p:scale>
        <p:origin x="75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787CC-9C7B-8A4C-B1FE-E9167EA4F417}" type="datetimeFigureOut">
              <a:rPr kumimoji="1" lang="zh-CN" altLang="en-US" smtClean="0"/>
              <a:pPr/>
              <a:t>2020/9/21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F8075-4E32-E44D-9055-006626A9E13F}" type="slidenum">
              <a:rPr kumimoji="1" lang="zh-CN" altLang="en-US" smtClean="0"/>
              <a:pPr/>
              <a:t>‹#›</a:t>
            </a:fld>
            <a:endParaRPr kumimoji="1" lang="zh-CN" altLang="en-US"/>
          </a:p>
        </p:txBody>
      </p:sp>
    </p:spTree>
    <p:extLst>
      <p:ext uri="{BB962C8B-B14F-4D97-AF65-F5344CB8AC3E}">
        <p14:creationId xmlns:p14="http://schemas.microsoft.com/office/powerpoint/2010/main" val="22268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a:t>
            </a:fld>
            <a:endParaRPr kumimoji="1" lang="zh-CN" altLang="en-US"/>
          </a:p>
        </p:txBody>
      </p:sp>
    </p:spTree>
    <p:extLst>
      <p:ext uri="{BB962C8B-B14F-4D97-AF65-F5344CB8AC3E}">
        <p14:creationId xmlns:p14="http://schemas.microsoft.com/office/powerpoint/2010/main" val="1961325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17</a:t>
            </a:fld>
            <a:endParaRPr kumimoji="1" lang="zh-CN" altLang="en-US"/>
          </a:p>
        </p:txBody>
      </p:sp>
    </p:spTree>
    <p:extLst>
      <p:ext uri="{BB962C8B-B14F-4D97-AF65-F5344CB8AC3E}">
        <p14:creationId xmlns:p14="http://schemas.microsoft.com/office/powerpoint/2010/main" val="175677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3</a:t>
            </a:fld>
            <a:endParaRPr kumimoji="1" lang="zh-CN" altLang="en-US"/>
          </a:p>
        </p:txBody>
      </p:sp>
    </p:spTree>
    <p:extLst>
      <p:ext uri="{BB962C8B-B14F-4D97-AF65-F5344CB8AC3E}">
        <p14:creationId xmlns:p14="http://schemas.microsoft.com/office/powerpoint/2010/main" val="258696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5</a:t>
            </a:fld>
            <a:endParaRPr kumimoji="1" lang="zh-CN" altLang="en-US"/>
          </a:p>
        </p:txBody>
      </p:sp>
    </p:spTree>
    <p:extLst>
      <p:ext uri="{BB962C8B-B14F-4D97-AF65-F5344CB8AC3E}">
        <p14:creationId xmlns:p14="http://schemas.microsoft.com/office/powerpoint/2010/main" val="3048527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7</a:t>
            </a:fld>
            <a:endParaRPr kumimoji="1" lang="zh-CN" altLang="en-US"/>
          </a:p>
        </p:txBody>
      </p:sp>
    </p:spTree>
    <p:extLst>
      <p:ext uri="{BB962C8B-B14F-4D97-AF65-F5344CB8AC3E}">
        <p14:creationId xmlns:p14="http://schemas.microsoft.com/office/powerpoint/2010/main" val="1900498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8</a:t>
            </a:fld>
            <a:endParaRPr kumimoji="1" lang="zh-CN" altLang="en-US"/>
          </a:p>
        </p:txBody>
      </p:sp>
    </p:spTree>
    <p:extLst>
      <p:ext uri="{BB962C8B-B14F-4D97-AF65-F5344CB8AC3E}">
        <p14:creationId xmlns:p14="http://schemas.microsoft.com/office/powerpoint/2010/main" val="27334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9</a:t>
            </a:fld>
            <a:endParaRPr kumimoji="1" lang="zh-CN" altLang="en-US"/>
          </a:p>
        </p:txBody>
      </p:sp>
    </p:spTree>
    <p:extLst>
      <p:ext uri="{BB962C8B-B14F-4D97-AF65-F5344CB8AC3E}">
        <p14:creationId xmlns:p14="http://schemas.microsoft.com/office/powerpoint/2010/main" val="321778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10</a:t>
            </a:fld>
            <a:endParaRPr kumimoji="1" lang="zh-CN" altLang="en-US"/>
          </a:p>
        </p:txBody>
      </p:sp>
    </p:spTree>
    <p:extLst>
      <p:ext uri="{BB962C8B-B14F-4D97-AF65-F5344CB8AC3E}">
        <p14:creationId xmlns:p14="http://schemas.microsoft.com/office/powerpoint/2010/main" val="32665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11</a:t>
            </a:fld>
            <a:endParaRPr kumimoji="1" lang="zh-CN" altLang="en-US"/>
          </a:p>
        </p:txBody>
      </p:sp>
    </p:spTree>
    <p:extLst>
      <p:ext uri="{BB962C8B-B14F-4D97-AF65-F5344CB8AC3E}">
        <p14:creationId xmlns:p14="http://schemas.microsoft.com/office/powerpoint/2010/main" val="187271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12</a:t>
            </a:fld>
            <a:endParaRPr kumimoji="1" lang="zh-CN" altLang="en-US"/>
          </a:p>
        </p:txBody>
      </p:sp>
    </p:spTree>
    <p:extLst>
      <p:ext uri="{BB962C8B-B14F-4D97-AF65-F5344CB8AC3E}">
        <p14:creationId xmlns:p14="http://schemas.microsoft.com/office/powerpoint/2010/main" val="2738790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716" r="-716"/>
          <a:stretch/>
        </p:blipFill>
        <p:spPr>
          <a:xfrm>
            <a:off x="0" y="0"/>
            <a:ext cx="12180722" cy="6858000"/>
          </a:xfrm>
          <a:prstGeom prst="rect">
            <a:avLst/>
          </a:prstGeom>
          <a:ln>
            <a:noFill/>
          </a:ln>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16214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Numbered List) - 2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3" y="1197863"/>
            <a:ext cx="9702033" cy="4864608"/>
          </a:xfrm>
        </p:spPr>
        <p:txBody>
          <a:bodyPr lIns="0" tIns="0" rIns="0" bIns="0" numCol="2" spcCol="137160"/>
          <a:lstStyle>
            <a:lvl1pPr marL="228600" indent="-228600">
              <a:lnSpc>
                <a:spcPct val="113000"/>
              </a:lnSpc>
              <a:buFont typeface="+mj-lt"/>
              <a:buAutoNum type="arabicPeriod"/>
              <a:defRPr sz="2000">
                <a:solidFill>
                  <a:schemeClr val="bg1"/>
                </a:solidFill>
              </a:defRPr>
            </a:lvl1pPr>
            <a:lvl2pPr marL="502920" indent="-274320">
              <a:lnSpc>
                <a:spcPct val="113000"/>
              </a:lnSpc>
              <a:buFont typeface="+mj-lt"/>
              <a:buAutoNum type="alphaUcPeriod"/>
              <a:defRPr sz="1600">
                <a:solidFill>
                  <a:schemeClr val="bg1"/>
                </a:solidFill>
              </a:defRPr>
            </a:lvl2pPr>
            <a:lvl3pPr marL="777240" indent="-231775">
              <a:lnSpc>
                <a:spcPct val="113000"/>
              </a:lnSpc>
              <a:buFont typeface="+mj-lt"/>
              <a:buAutoNum type="arabicPeriod"/>
              <a:defRPr sz="1600">
                <a:solidFill>
                  <a:schemeClr val="bg1"/>
                </a:solidFill>
              </a:defRPr>
            </a:lvl3pPr>
            <a:lvl4pPr marL="1005840" indent="-228600">
              <a:lnSpc>
                <a:spcPct val="113000"/>
              </a:lnSpc>
              <a:buFont typeface="+mj-lt"/>
              <a:buAutoNum type="alphaLcPeriod"/>
              <a:defRPr sz="16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59542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Numbered List) - 1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2" y="1197864"/>
            <a:ext cx="9702033" cy="4861092"/>
          </a:xfrm>
        </p:spPr>
        <p:txBody>
          <a:bodyPr lIns="0" tIns="0" rIns="0" bIns="0" numCol="1" spcCol="137160"/>
          <a:lstStyle>
            <a:lvl1pPr marL="228600" indent="-228600">
              <a:lnSpc>
                <a:spcPct val="113000"/>
              </a:lnSpc>
              <a:buFont typeface="+mj-lt"/>
              <a:buAutoNum type="arabicPeriod"/>
              <a:defRPr sz="2000">
                <a:solidFill>
                  <a:srgbClr val="FFFFFF"/>
                </a:solidFill>
              </a:defRPr>
            </a:lvl1pPr>
            <a:lvl2pPr marL="502920" indent="-274320">
              <a:lnSpc>
                <a:spcPct val="113000"/>
              </a:lnSpc>
              <a:buFont typeface="+mj-lt"/>
              <a:buAutoNum type="alphaUcPeriod"/>
              <a:defRPr sz="1600">
                <a:solidFill>
                  <a:srgbClr val="FFFFFF"/>
                </a:solidFill>
              </a:defRPr>
            </a:lvl2pPr>
            <a:lvl3pPr marL="777240" indent="-231775">
              <a:lnSpc>
                <a:spcPct val="113000"/>
              </a:lnSpc>
              <a:buFont typeface="+mj-lt"/>
              <a:buAutoNum type="arabicPeriod"/>
              <a:defRPr sz="1600">
                <a:solidFill>
                  <a:srgbClr val="FFFFFF"/>
                </a:solidFill>
              </a:defRPr>
            </a:lvl3pPr>
            <a:lvl4pPr marL="1005840" indent="-228600">
              <a:lnSpc>
                <a:spcPct val="113000"/>
              </a:lnSpc>
              <a:buFont typeface="+mj-lt"/>
              <a:buAutoNum type="alphaLcPeriod"/>
              <a:defRPr sz="1600">
                <a:solidFill>
                  <a:srgbClr val="FFFFFF"/>
                </a:solidFill>
              </a:defRPr>
            </a:lvl4pPr>
            <a:lvl5pPr marL="1225296" indent="-228600">
              <a:lnSpc>
                <a:spcPct val="113000"/>
              </a:lnSpc>
              <a:buFont typeface="+mj-lt"/>
              <a:buAutoNum type="arabicPeriod"/>
              <a:defRPr sz="1600">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47132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ru-RU"/>
              <a:t>Образец заголовка</a:t>
            </a:r>
            <a:endParaRPr lang="en-US" dirty="0"/>
          </a:p>
        </p:txBody>
      </p:sp>
      <p:sp>
        <p:nvSpPr>
          <p:cNvPr id="7" name="Content Placeholder 6"/>
          <p:cNvSpPr>
            <a:spLocks noGrp="1"/>
          </p:cNvSpPr>
          <p:nvPr>
            <p:ph sz="quarter" idx="14"/>
          </p:nvPr>
        </p:nvSpPr>
        <p:spPr>
          <a:xfrm>
            <a:off x="1241425" y="1765300"/>
            <a:ext cx="9702800" cy="4297680"/>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283579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umbered List with Heading">
    <p:spTree>
      <p:nvGrpSpPr>
        <p:cNvPr id="1" name=""/>
        <p:cNvGrpSpPr/>
        <p:nvPr/>
      </p:nvGrpSpPr>
      <p:grpSpPr>
        <a:xfrm>
          <a:off x="0" y="0"/>
          <a:ext cx="0" cy="0"/>
          <a:chOff x="0" y="0"/>
          <a:chExt cx="0" cy="0"/>
        </a:xfrm>
      </p:grpSpPr>
      <p:sp>
        <p:nvSpPr>
          <p:cNvPr id="3" name="Content Placeholder 2"/>
          <p:cNvSpPr>
            <a:spLocks noGrp="1" noChangeAspect="1"/>
          </p:cNvSpPr>
          <p:nvPr>
            <p:ph idx="1"/>
          </p:nvPr>
        </p:nvSpPr>
        <p:spPr>
          <a:xfrm>
            <a:off x="1241402" y="1764792"/>
            <a:ext cx="9560878" cy="4297680"/>
          </a:xfrm>
        </p:spPr>
        <p:txBody>
          <a:bodyPr lIns="0" tIns="0" rIns="0" bIns="0" numCol="2" spcCol="137160"/>
          <a:lstStyle>
            <a:lvl1pPr marL="228600" indent="-228600">
              <a:lnSpc>
                <a:spcPct val="113000"/>
              </a:lnSpc>
              <a:buFont typeface="+mj-lt"/>
              <a:buAutoNum type="arabicPeriod"/>
              <a:defRPr sz="1600">
                <a:solidFill>
                  <a:schemeClr val="accent4"/>
                </a:solidFill>
              </a:defRPr>
            </a:lvl1pPr>
            <a:lvl2pPr marL="502920" indent="-274320">
              <a:lnSpc>
                <a:spcPct val="113000"/>
              </a:lnSpc>
              <a:buFont typeface="+mj-lt"/>
              <a:buAutoNum type="alphaUcPeriod"/>
              <a:defRPr sz="1600">
                <a:solidFill>
                  <a:schemeClr val="accent4"/>
                </a:solidFill>
              </a:defRPr>
            </a:lvl2pPr>
            <a:lvl3pPr marL="777240" indent="-231775">
              <a:lnSpc>
                <a:spcPct val="113000"/>
              </a:lnSpc>
              <a:buFont typeface="+mj-lt"/>
              <a:buAutoNum type="arabicPeriod"/>
              <a:defRPr sz="1600">
                <a:solidFill>
                  <a:schemeClr val="accent4"/>
                </a:solidFill>
              </a:defRPr>
            </a:lvl3pPr>
            <a:lvl4pPr marL="1005840" indent="-228600">
              <a:lnSpc>
                <a:spcPct val="113000"/>
              </a:lnSpc>
              <a:buFont typeface="+mj-lt"/>
              <a:buAutoNum type="alphaLcPeriod"/>
              <a:defRPr sz="1600">
                <a:solidFill>
                  <a:schemeClr val="accent4"/>
                </a:solidFill>
              </a:defRPr>
            </a:lvl4pPr>
            <a:lvl5pPr marL="1225296" indent="-228600">
              <a:lnSpc>
                <a:spcPct val="113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277406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lin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193452"/>
            <a:ext cx="9702033" cy="4870798"/>
          </a:xfrm>
        </p:spPr>
        <p:txBody>
          <a:bodyPr lIns="0" tIns="0" rIns="0" bIns="0"/>
          <a:lstStyle>
            <a:lvl1pPr>
              <a:lnSpc>
                <a:spcPct val="100000"/>
              </a:lnSpc>
              <a:defRPr>
                <a:solidFill>
                  <a:schemeClr val="accent4"/>
                </a:solidFill>
              </a:defRPr>
            </a:lvl1pPr>
            <a:lvl2pPr>
              <a:lnSpc>
                <a:spcPct val="113000"/>
              </a:lnSpc>
              <a:defRPr>
                <a:solidFill>
                  <a:schemeClr val="accent4"/>
                </a:solidFill>
              </a:defRPr>
            </a:lvl2pPr>
            <a:lvl3pPr>
              <a:lnSpc>
                <a:spcPct val="113000"/>
              </a:lnSpc>
              <a:defRPr>
                <a:solidFill>
                  <a:schemeClr val="accent4"/>
                </a:solidFill>
              </a:defRPr>
            </a:lvl3pPr>
            <a:lvl4pPr>
              <a:lnSpc>
                <a:spcPct val="113000"/>
              </a:lnSpc>
              <a:defRPr>
                <a:solidFill>
                  <a:schemeClr val="accent4"/>
                </a:solidFill>
              </a:defRPr>
            </a:lvl4pPr>
            <a:lvl5pPr>
              <a:lnSpc>
                <a:spcPct val="113000"/>
              </a:lnSpc>
              <a:defRPr>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70701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5" name="Content Placeholder 4"/>
          <p:cNvSpPr>
            <a:spLocks noGrp="1"/>
          </p:cNvSpPr>
          <p:nvPr>
            <p:ph sz="quarter" idx="10"/>
          </p:nvPr>
        </p:nvSpPr>
        <p:spPr>
          <a:xfrm>
            <a:off x="1241425" y="1197864"/>
            <a:ext cx="4782312" cy="4852988"/>
          </a:xfrm>
        </p:spPr>
        <p:txBody>
          <a:bodyPr/>
          <a:lstStyle>
            <a:lvl2pPr>
              <a:lnSpc>
                <a:spcPct val="114000"/>
              </a:lnSpc>
              <a:defRPr/>
            </a:lvl2pPr>
            <a:lvl3pPr>
              <a:lnSpc>
                <a:spcPct val="114000"/>
              </a:lnSpc>
              <a:defRPr/>
            </a:lvl3pPr>
            <a:lvl4pPr>
              <a:lnSpc>
                <a:spcPct val="114000"/>
              </a:lnSpc>
              <a:defRPr/>
            </a:lvl4pPr>
            <a:lvl5pPr>
              <a:lnSpc>
                <a:spcPct val="114000"/>
              </a:lnSpc>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15405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ulleted List with Heading – Graphic">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6" name="Title 5"/>
          <p:cNvSpPr>
            <a:spLocks noGrp="1"/>
          </p:cNvSpPr>
          <p:nvPr>
            <p:ph type="title" hasCustomPrompt="1"/>
          </p:nvPr>
        </p:nvSpPr>
        <p:spPr>
          <a:xfrm>
            <a:off x="1241402" y="591653"/>
            <a:ext cx="9701784" cy="443332"/>
          </a:xfrm>
        </p:spPr>
        <p:txBody>
          <a:bodyPr/>
          <a:lstStyle/>
          <a:p>
            <a:r>
              <a:rPr lang="en-US" dirty="0"/>
              <a:t>Click to edit title style</a:t>
            </a:r>
          </a:p>
        </p:txBody>
      </p:sp>
      <p:sp>
        <p:nvSpPr>
          <p:cNvPr id="4" name="Content Placeholder 3"/>
          <p:cNvSpPr>
            <a:spLocks noGrp="1"/>
          </p:cNvSpPr>
          <p:nvPr>
            <p:ph sz="quarter" idx="14"/>
          </p:nvPr>
        </p:nvSpPr>
        <p:spPr>
          <a:xfrm>
            <a:off x="1241402" y="1764793"/>
            <a:ext cx="4781573" cy="4299458"/>
          </a:xfrm>
        </p:spPr>
        <p:txBody>
          <a:bodyPr/>
          <a:lstStyle>
            <a:lvl1pPr>
              <a:defRPr sz="1600"/>
            </a:lvl1pPr>
            <a:lvl2pPr>
              <a:spcBef>
                <a:spcPts val="500"/>
              </a:spcBef>
              <a:defRPr/>
            </a:lvl2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22518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umber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6" name="Content Placeholder 2"/>
          <p:cNvSpPr>
            <a:spLocks noGrp="1"/>
          </p:cNvSpPr>
          <p:nvPr>
            <p:ph idx="1"/>
          </p:nvPr>
        </p:nvSpPr>
        <p:spPr>
          <a:xfrm>
            <a:off x="1241403" y="1197864"/>
            <a:ext cx="4773636" cy="4866386"/>
          </a:xfrm>
        </p:spPr>
        <p:txBody>
          <a:bodyPr lIns="0" tIns="0" rIns="0" bIns="0" numCol="1" spcCol="137160"/>
          <a:lstStyle>
            <a:lvl1pPr marL="228600" indent="-228600">
              <a:lnSpc>
                <a:spcPct val="100000"/>
              </a:lnSpc>
              <a:buFont typeface="+mj-lt"/>
              <a:buAutoNum type="arabicPeriod"/>
              <a:defRPr sz="2000" baseline="0">
                <a:solidFill>
                  <a:schemeClr val="accent4"/>
                </a:solidFill>
              </a:defRPr>
            </a:lvl1pPr>
            <a:lvl2pPr marL="502920" indent="-274320">
              <a:lnSpc>
                <a:spcPct val="100000"/>
              </a:lnSpc>
              <a:buFont typeface="+mj-lt"/>
              <a:buAutoNum type="alphaUcPeriod"/>
              <a:defRPr sz="1600">
                <a:solidFill>
                  <a:schemeClr val="accent4"/>
                </a:solidFill>
              </a:defRPr>
            </a:lvl2pPr>
            <a:lvl3pPr marL="777240" indent="-231775">
              <a:lnSpc>
                <a:spcPct val="100000"/>
              </a:lnSpc>
              <a:buFont typeface="+mj-lt"/>
              <a:buAutoNum type="arabicPeriod"/>
              <a:defRPr sz="1600">
                <a:solidFill>
                  <a:schemeClr val="accent4"/>
                </a:solidFill>
              </a:defRPr>
            </a:lvl3pPr>
            <a:lvl4pPr marL="1005840" indent="-228600">
              <a:lnSpc>
                <a:spcPct val="100000"/>
              </a:lnSpc>
              <a:buFont typeface="+mj-lt"/>
              <a:buAutoNum type="alphaLcPeriod"/>
              <a:defRPr sz="1600">
                <a:solidFill>
                  <a:schemeClr val="accent4"/>
                </a:solidFill>
              </a:defRPr>
            </a:lvl4pPr>
            <a:lvl5pPr marL="1225296" indent="-228600">
              <a:lnSpc>
                <a:spcPct val="100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31309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umbered List with Heading – Graphic">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241403" y="591653"/>
            <a:ext cx="9701784" cy="443332"/>
          </a:xfrm>
        </p:spPr>
        <p:txBody>
          <a:bodyPr/>
          <a:lstStyle/>
          <a:p>
            <a:r>
              <a:rPr lang="en-US" dirty="0"/>
              <a:t>Click to edit title style</a:t>
            </a:r>
          </a:p>
        </p:txBody>
      </p:sp>
      <p:sp>
        <p:nvSpPr>
          <p:cNvPr id="7"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5" name="Content Placeholder 2"/>
          <p:cNvSpPr>
            <a:spLocks noGrp="1"/>
          </p:cNvSpPr>
          <p:nvPr>
            <p:ph idx="14"/>
          </p:nvPr>
        </p:nvSpPr>
        <p:spPr>
          <a:xfrm>
            <a:off x="1241425" y="1764792"/>
            <a:ext cx="4781584" cy="4297680"/>
          </a:xfrm>
        </p:spPr>
        <p:txBody>
          <a:bodyPr lIns="0" tIns="0" rIns="0" bIns="0" numCol="1" spcCol="137160"/>
          <a:lstStyle>
            <a:lvl1pPr marL="182880" indent="-228600">
              <a:lnSpc>
                <a:spcPct val="100000"/>
              </a:lnSpc>
              <a:buFont typeface="+mj-lt"/>
              <a:buAutoNum type="arabicPeriod"/>
              <a:defRPr sz="1600">
                <a:solidFill>
                  <a:schemeClr val="accent4"/>
                </a:solidFill>
              </a:defRPr>
            </a:lvl1pPr>
            <a:lvl2pPr marL="502920" indent="-274320">
              <a:lnSpc>
                <a:spcPct val="100000"/>
              </a:lnSpc>
              <a:buFont typeface="+mj-lt"/>
              <a:buAutoNum type="alphaUcPeriod"/>
              <a:defRPr sz="1600">
                <a:solidFill>
                  <a:schemeClr val="accent4"/>
                </a:solidFill>
              </a:defRPr>
            </a:lvl2pPr>
            <a:lvl3pPr marL="777240" indent="-231775">
              <a:lnSpc>
                <a:spcPct val="100000"/>
              </a:lnSpc>
              <a:buFont typeface="+mj-lt"/>
              <a:buAutoNum type="arabicPeriod"/>
              <a:defRPr sz="1600">
                <a:solidFill>
                  <a:schemeClr val="accent4"/>
                </a:solidFill>
              </a:defRPr>
            </a:lvl3pPr>
            <a:lvl4pPr marL="1005840" indent="-228600">
              <a:lnSpc>
                <a:spcPct val="100000"/>
              </a:lnSpc>
              <a:buFont typeface="+mj-lt"/>
              <a:buAutoNum type="alphaLcPeriod"/>
              <a:defRPr sz="1600">
                <a:solidFill>
                  <a:schemeClr val="accent4"/>
                </a:solidFill>
              </a:defRPr>
            </a:lvl4pPr>
            <a:lvl5pPr marL="1225296" indent="-228600">
              <a:lnSpc>
                <a:spcPct val="100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186071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5" y="1197864"/>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7" name="Content Placeholder 6"/>
          <p:cNvSpPr>
            <a:spLocks noGrp="1"/>
          </p:cNvSpPr>
          <p:nvPr>
            <p:ph sz="quarter" idx="16"/>
          </p:nvPr>
        </p:nvSpPr>
        <p:spPr>
          <a:xfrm>
            <a:off x="1241425" y="1764792"/>
            <a:ext cx="9702800" cy="1846771"/>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Text Placeholder 7"/>
          <p:cNvSpPr>
            <a:spLocks noGrp="1"/>
          </p:cNvSpPr>
          <p:nvPr>
            <p:ph type="body" sz="quarter" idx="17" hasCustomPrompt="1"/>
          </p:nvPr>
        </p:nvSpPr>
        <p:spPr>
          <a:xfrm>
            <a:off x="1236663" y="3735388"/>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2" name="Content Placeholder 6"/>
          <p:cNvSpPr>
            <a:spLocks noGrp="1"/>
          </p:cNvSpPr>
          <p:nvPr>
            <p:ph sz="quarter" idx="18"/>
          </p:nvPr>
        </p:nvSpPr>
        <p:spPr>
          <a:xfrm>
            <a:off x="1236663" y="4302316"/>
            <a:ext cx="9702800" cy="1846771"/>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65169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1a – Client logo">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716" r="-716"/>
          <a:stretch/>
        </p:blipFill>
        <p:spPr>
          <a:xfrm>
            <a:off x="0" y="0"/>
            <a:ext cx="12180722" cy="6858000"/>
          </a:xfrm>
          <a:prstGeom prst="rect">
            <a:avLst/>
          </a:prstGeom>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42023" y="28539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198557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ru-RU"/>
              <a:t>Образец заголовка</a:t>
            </a:r>
            <a:endParaRPr lang="en-US" dirty="0"/>
          </a:p>
        </p:txBody>
      </p:sp>
    </p:spTree>
    <p:extLst>
      <p:ext uri="{BB962C8B-B14F-4D97-AF65-F5344CB8AC3E}">
        <p14:creationId xmlns:p14="http://schemas.microsoft.com/office/powerpoint/2010/main" val="12654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lin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4" name="Text Placeholder 7"/>
          <p:cNvSpPr>
            <a:spLocks noGrp="1"/>
          </p:cNvSpPr>
          <p:nvPr>
            <p:ph type="body" sz="quarter" idx="14" hasCustomPrompt="1"/>
          </p:nvPr>
        </p:nvSpPr>
        <p:spPr>
          <a:xfrm>
            <a:off x="1241425" y="1197864"/>
            <a:ext cx="9702010" cy="580301"/>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Tree>
    <p:extLst>
      <p:ext uri="{BB962C8B-B14F-4D97-AF65-F5344CB8AC3E}">
        <p14:creationId xmlns:p14="http://schemas.microsoft.com/office/powerpoint/2010/main" val="203556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4" y="1654902"/>
            <a:ext cx="4786312" cy="572792"/>
          </a:xfrm>
        </p:spPr>
        <p:txBody>
          <a:bodyPr lIns="0" tIns="0" rIns="0" bIns="0" anchor="t">
            <a:noAutofit/>
          </a:bodyPr>
          <a:lstStyle>
            <a:lvl1pPr marL="0" indent="0">
              <a:lnSpc>
                <a:spcPct val="100000"/>
              </a:lnSpc>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4" name="Content Placeholder 3"/>
          <p:cNvSpPr>
            <a:spLocks noGrp="1"/>
          </p:cNvSpPr>
          <p:nvPr>
            <p:ph sz="half" idx="2"/>
          </p:nvPr>
        </p:nvSpPr>
        <p:spPr>
          <a:xfrm>
            <a:off x="1236665" y="2468244"/>
            <a:ext cx="4786312"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5" name="Text Placeholder 4"/>
          <p:cNvSpPr>
            <a:spLocks noGrp="1"/>
          </p:cNvSpPr>
          <p:nvPr>
            <p:ph type="body" sz="quarter" idx="3" hasCustomPrompt="1"/>
          </p:nvPr>
        </p:nvSpPr>
        <p:spPr>
          <a:xfrm>
            <a:off x="6151563" y="1654902"/>
            <a:ext cx="4791871" cy="572792"/>
          </a:xfrm>
        </p:spPr>
        <p:txBody>
          <a:bodyPr lIns="0" tIns="0" rIns="0" bIns="0" anchor="t">
            <a:noAutofit/>
          </a:bodyPr>
          <a:lstStyle>
            <a:lvl1pPr marL="0" indent="0">
              <a:lnSpc>
                <a:spcPct val="100000"/>
              </a:lnSpc>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6" name="Content Placeholder 5"/>
          <p:cNvSpPr>
            <a:spLocks noGrp="1"/>
          </p:cNvSpPr>
          <p:nvPr>
            <p:ph sz="quarter" idx="4"/>
          </p:nvPr>
        </p:nvSpPr>
        <p:spPr>
          <a:xfrm>
            <a:off x="6151563" y="2468244"/>
            <a:ext cx="4791871"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7" name="Title 6"/>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350657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4" y="3124731"/>
            <a:ext cx="293522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36665" y="3907767"/>
            <a:ext cx="2935224"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311649" y="3124731"/>
            <a:ext cx="2932113"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311649" y="3907767"/>
            <a:ext cx="2932113"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7381875" y="3124731"/>
            <a:ext cx="293687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7381875" y="3907767"/>
            <a:ext cx="2936875"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Picture Placeholder 7"/>
          <p:cNvSpPr>
            <a:spLocks noGrp="1"/>
          </p:cNvSpPr>
          <p:nvPr>
            <p:ph type="pic" sz="quarter" idx="18" hasCustomPrompt="1"/>
          </p:nvPr>
        </p:nvSpPr>
        <p:spPr>
          <a:xfrm>
            <a:off x="1236663" y="1768475"/>
            <a:ext cx="2946399"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4311649" y="1768475"/>
            <a:ext cx="2932113"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7381875" y="1768475"/>
            <a:ext cx="2936875"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04799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5" y="3127248"/>
            <a:ext cx="2324098"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4" name="Content Placeholder 3"/>
          <p:cNvSpPr>
            <a:spLocks noGrp="1"/>
          </p:cNvSpPr>
          <p:nvPr>
            <p:ph sz="half" idx="2"/>
          </p:nvPr>
        </p:nvSpPr>
        <p:spPr>
          <a:xfrm>
            <a:off x="1236666" y="3904488"/>
            <a:ext cx="2324098"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hasCustomPrompt="1"/>
          </p:nvPr>
        </p:nvSpPr>
        <p:spPr>
          <a:xfrm>
            <a:off x="3696738" y="3127248"/>
            <a:ext cx="2322576"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6" name="Content Placeholder 5"/>
          <p:cNvSpPr>
            <a:spLocks noGrp="1"/>
          </p:cNvSpPr>
          <p:nvPr>
            <p:ph sz="quarter" idx="4"/>
          </p:nvPr>
        </p:nvSpPr>
        <p:spPr>
          <a:xfrm>
            <a:off x="3696738" y="3904488"/>
            <a:ext cx="2322576"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hasCustomPrompt="1"/>
          </p:nvPr>
        </p:nvSpPr>
        <p:spPr>
          <a:xfrm>
            <a:off x="6155289" y="3127248"/>
            <a:ext cx="2324100"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3" name="Content Placeholder 5"/>
          <p:cNvSpPr>
            <a:spLocks noGrp="1"/>
          </p:cNvSpPr>
          <p:nvPr>
            <p:ph sz="quarter" idx="14"/>
          </p:nvPr>
        </p:nvSpPr>
        <p:spPr>
          <a:xfrm>
            <a:off x="6155288" y="3904488"/>
            <a:ext cx="2324100"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Picture Placeholder 7"/>
          <p:cNvSpPr>
            <a:spLocks noGrp="1"/>
          </p:cNvSpPr>
          <p:nvPr>
            <p:ph type="pic" sz="quarter" idx="18" hasCustomPrompt="1"/>
          </p:nvPr>
        </p:nvSpPr>
        <p:spPr>
          <a:xfrm>
            <a:off x="1236662"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696737" y="1764792"/>
            <a:ext cx="2322576"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6155288"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hasCustomPrompt="1"/>
          </p:nvPr>
        </p:nvSpPr>
        <p:spPr>
          <a:xfrm>
            <a:off x="8615363" y="3127248"/>
            <a:ext cx="2324100" cy="597896"/>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7" name="Content Placeholder 5"/>
          <p:cNvSpPr>
            <a:spLocks noGrp="1"/>
          </p:cNvSpPr>
          <p:nvPr>
            <p:ph sz="quarter" idx="24"/>
          </p:nvPr>
        </p:nvSpPr>
        <p:spPr>
          <a:xfrm>
            <a:off x="8615363" y="3904488"/>
            <a:ext cx="2324100"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8" name="Picture Placeholder 7"/>
          <p:cNvSpPr>
            <a:spLocks noGrp="1"/>
          </p:cNvSpPr>
          <p:nvPr>
            <p:ph type="pic" sz="quarter" idx="25" hasCustomPrompt="1"/>
          </p:nvPr>
        </p:nvSpPr>
        <p:spPr>
          <a:xfrm>
            <a:off x="8615363"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118931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iv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5"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4" name="Content Placeholder 3"/>
          <p:cNvSpPr>
            <a:spLocks noGrp="1"/>
          </p:cNvSpPr>
          <p:nvPr>
            <p:ph sz="half" idx="2"/>
          </p:nvPr>
        </p:nvSpPr>
        <p:spPr>
          <a:xfrm>
            <a:off x="1236666"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5" name="Text Placeholder 4"/>
          <p:cNvSpPr>
            <a:spLocks noGrp="1"/>
          </p:cNvSpPr>
          <p:nvPr>
            <p:ph type="body" sz="quarter" idx="3"/>
          </p:nvPr>
        </p:nvSpPr>
        <p:spPr>
          <a:xfrm>
            <a:off x="3205029"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11" name="Text Placeholder 4"/>
          <p:cNvSpPr>
            <a:spLocks noGrp="1"/>
          </p:cNvSpPr>
          <p:nvPr>
            <p:ph type="body" sz="quarter" idx="13"/>
          </p:nvPr>
        </p:nvSpPr>
        <p:spPr>
          <a:xfrm>
            <a:off x="5173393"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8" name="Picture Placeholder 7"/>
          <p:cNvSpPr>
            <a:spLocks noGrp="1"/>
          </p:cNvSpPr>
          <p:nvPr>
            <p:ph type="pic" sz="quarter" idx="18" hasCustomPrompt="1"/>
          </p:nvPr>
        </p:nvSpPr>
        <p:spPr>
          <a:xfrm>
            <a:off x="123666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205029"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517339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p:nvPr>
        </p:nvSpPr>
        <p:spPr>
          <a:xfrm>
            <a:off x="7141757"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18" name="Picture Placeholder 7"/>
          <p:cNvSpPr>
            <a:spLocks noGrp="1"/>
          </p:cNvSpPr>
          <p:nvPr>
            <p:ph type="pic" sz="quarter" idx="25" hasCustomPrompt="1"/>
          </p:nvPr>
        </p:nvSpPr>
        <p:spPr>
          <a:xfrm>
            <a:off x="7141757"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20" name="Text Placeholder 4"/>
          <p:cNvSpPr>
            <a:spLocks noGrp="1"/>
          </p:cNvSpPr>
          <p:nvPr>
            <p:ph type="body" sz="quarter" idx="26"/>
          </p:nvPr>
        </p:nvSpPr>
        <p:spPr>
          <a:xfrm>
            <a:off x="9110122"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22" name="Picture Placeholder 7"/>
          <p:cNvSpPr>
            <a:spLocks noGrp="1"/>
          </p:cNvSpPr>
          <p:nvPr>
            <p:ph type="pic" sz="quarter" idx="28" hasCustomPrompt="1"/>
          </p:nvPr>
        </p:nvSpPr>
        <p:spPr>
          <a:xfrm>
            <a:off x="911012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
        <p:nvSpPr>
          <p:cNvPr id="23" name="Content Placeholder 3"/>
          <p:cNvSpPr>
            <a:spLocks noGrp="1"/>
          </p:cNvSpPr>
          <p:nvPr>
            <p:ph sz="half" idx="29"/>
          </p:nvPr>
        </p:nvSpPr>
        <p:spPr>
          <a:xfrm>
            <a:off x="3206158"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4" name="Content Placeholder 3"/>
          <p:cNvSpPr>
            <a:spLocks noGrp="1"/>
          </p:cNvSpPr>
          <p:nvPr>
            <p:ph sz="half" idx="30"/>
          </p:nvPr>
        </p:nvSpPr>
        <p:spPr>
          <a:xfrm>
            <a:off x="5175650"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5" name="Content Placeholder 3"/>
          <p:cNvSpPr>
            <a:spLocks noGrp="1"/>
          </p:cNvSpPr>
          <p:nvPr>
            <p:ph sz="half" idx="31"/>
          </p:nvPr>
        </p:nvSpPr>
        <p:spPr>
          <a:xfrm>
            <a:off x="7145142"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6" name="Content Placeholder 3"/>
          <p:cNvSpPr>
            <a:spLocks noGrp="1"/>
          </p:cNvSpPr>
          <p:nvPr>
            <p:ph sz="half" idx="32"/>
          </p:nvPr>
        </p:nvSpPr>
        <p:spPr>
          <a:xfrm>
            <a:off x="9114635"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91402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tatistics">
    <p:spTree>
      <p:nvGrpSpPr>
        <p:cNvPr id="1" name=""/>
        <p:cNvGrpSpPr/>
        <p:nvPr/>
      </p:nvGrpSpPr>
      <p:grpSpPr>
        <a:xfrm>
          <a:off x="0" y="0"/>
          <a:ext cx="0" cy="0"/>
          <a:chOff x="0" y="0"/>
          <a:chExt cx="0" cy="0"/>
        </a:xfrm>
      </p:grpSpPr>
      <p:sp>
        <p:nvSpPr>
          <p:cNvPr id="352" name="Rectangle 351"/>
          <p:cNvSpPr/>
          <p:nvPr/>
        </p:nvSpPr>
        <p:spPr>
          <a:xfrm>
            <a:off x="-69667" y="1"/>
            <a:ext cx="12340451" cy="621572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54" name="Rectangle 353"/>
          <p:cNvSpPr/>
          <p:nvPr/>
        </p:nvSpPr>
        <p:spPr>
          <a:xfrm>
            <a:off x="-69667" y="1"/>
            <a:ext cx="12340451" cy="6215724"/>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rgbClr val="EEEDE8"/>
                </a:solidFill>
              </a:defRPr>
            </a:lvl1pPr>
          </a:lstStyle>
          <a:p>
            <a:r>
              <a:rPr lang="en-US" dirty="0"/>
              <a:t>Statistics</a:t>
            </a:r>
          </a:p>
        </p:txBody>
      </p:sp>
    </p:spTree>
    <p:extLst>
      <p:ext uri="{BB962C8B-B14F-4D97-AF65-F5344CB8AC3E}">
        <p14:creationId xmlns:p14="http://schemas.microsoft.com/office/powerpoint/2010/main" val="246762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ru-RU"/>
              <a:t>Образец заголовка</a:t>
            </a:r>
            <a:endParaRPr lang="en-US" dirty="0"/>
          </a:p>
        </p:txBody>
      </p:sp>
      <p:sp>
        <p:nvSpPr>
          <p:cNvPr id="2" name="Rectangle 1"/>
          <p:cNvSpPr/>
          <p:nvPr/>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a:t>Section #</a:t>
            </a:r>
          </a:p>
        </p:txBody>
      </p:sp>
    </p:spTree>
    <p:extLst>
      <p:ext uri="{BB962C8B-B14F-4D97-AF65-F5344CB8AC3E}">
        <p14:creationId xmlns:p14="http://schemas.microsoft.com/office/powerpoint/2010/main" val="367373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66910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9" name="Text Placeholder 7"/>
          <p:cNvSpPr>
            <a:spLocks noGrp="1"/>
          </p:cNvSpPr>
          <p:nvPr>
            <p:ph type="body" sz="quarter" idx="16" hasCustomPrompt="1"/>
          </p:nvPr>
        </p:nvSpPr>
        <p:spPr>
          <a:xfrm>
            <a:off x="1241425" y="2113694"/>
            <a:ext cx="2941635" cy="934306"/>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Tree>
    <p:extLst>
      <p:ext uri="{BB962C8B-B14F-4D97-AF65-F5344CB8AC3E}">
        <p14:creationId xmlns:p14="http://schemas.microsoft.com/office/powerpoint/2010/main" val="334588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1b – Client logo">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586273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42023" y="583574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994495"/>
            <a:ext cx="2743201" cy="452438"/>
          </a:xfrm>
          <a:prstGeom prst="rect">
            <a:avLst/>
          </a:prstGeom>
        </p:spPr>
      </p:pic>
    </p:spTree>
    <p:extLst>
      <p:ext uri="{BB962C8B-B14F-4D97-AF65-F5344CB8AC3E}">
        <p14:creationId xmlns:p14="http://schemas.microsoft.com/office/powerpoint/2010/main" val="388330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379663"/>
            <a:ext cx="6013450" cy="36845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9"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10" name="Text Placeholder 8"/>
          <p:cNvSpPr>
            <a:spLocks noGrp="1"/>
          </p:cNvSpPr>
          <p:nvPr>
            <p:ph type="body" sz="quarter" idx="16"/>
          </p:nvPr>
        </p:nvSpPr>
        <p:spPr>
          <a:xfrm>
            <a:off x="7994650" y="2332269"/>
            <a:ext cx="2952750" cy="3731982"/>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131430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09928"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a:t>Click to edit Master title style on three lines</a:t>
            </a:r>
          </a:p>
        </p:txBody>
      </p:sp>
      <p:sp>
        <p:nvSpPr>
          <p:cNvPr id="4" name="Text Placeholder 3"/>
          <p:cNvSpPr>
            <a:spLocks noGrp="1"/>
          </p:cNvSpPr>
          <p:nvPr>
            <p:ph type="body" sz="quarter" idx="17" hasCustomPrompt="1"/>
          </p:nvPr>
        </p:nvSpPr>
        <p:spPr>
          <a:xfrm>
            <a:off x="3086100" y="4081346"/>
            <a:ext cx="1709928"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a:t>Click to insert picture</a:t>
            </a:r>
          </a:p>
        </p:txBody>
      </p:sp>
      <p:sp>
        <p:nvSpPr>
          <p:cNvPr id="20" name="Picture Placeholder 7"/>
          <p:cNvSpPr>
            <a:spLocks noGrp="1"/>
          </p:cNvSpPr>
          <p:nvPr>
            <p:ph type="pic" sz="quarter" idx="26" hasCustomPrompt="1"/>
          </p:nvPr>
        </p:nvSpPr>
        <p:spPr>
          <a:xfrm>
            <a:off x="3085211" y="2513013"/>
            <a:ext cx="1709928" cy="1098550"/>
          </a:xfrm>
        </p:spPr>
        <p:txBody>
          <a:bodyPr/>
          <a:lstStyle>
            <a:lvl1pPr marL="0" indent="0" algn="ctr">
              <a:buNone/>
              <a:defRPr baseline="0">
                <a:solidFill>
                  <a:schemeClr val="accent6"/>
                </a:solidFill>
              </a:defRPr>
            </a:lvl1pPr>
          </a:lstStyle>
          <a:p>
            <a:r>
              <a:rPr lang="en-US" dirty="0"/>
              <a:t>Click to insert picture</a:t>
            </a:r>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a:t>Click to insert picture</a:t>
            </a:r>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a:t>Click to insert Picture, Table, or Smart Art</a:t>
            </a:r>
          </a:p>
        </p:txBody>
      </p:sp>
    </p:spTree>
    <p:extLst>
      <p:ext uri="{BB962C8B-B14F-4D97-AF65-F5344CB8AC3E}">
        <p14:creationId xmlns:p14="http://schemas.microsoft.com/office/powerpoint/2010/main" val="242875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end 3">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238107" y="1892300"/>
            <a:ext cx="1709293" cy="4171950"/>
          </a:xfrm>
        </p:spPr>
        <p:txBody>
          <a:bodyPr>
            <a:noAutofit/>
          </a:bodyPr>
          <a:lstStyle>
            <a:lvl1pPr marL="0" indent="0">
              <a:lnSpc>
                <a:spcPct val="115000"/>
              </a:lnSpc>
              <a:spcBef>
                <a:spcPts val="0"/>
              </a:spcBef>
              <a:buNone/>
              <a:defRPr sz="14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ru-RU"/>
              <a:t>Образец текста</a:t>
            </a:r>
          </a:p>
        </p:txBody>
      </p:sp>
      <p:sp>
        <p:nvSpPr>
          <p:cNvPr id="9" name="Content Placeholder 4"/>
          <p:cNvSpPr>
            <a:spLocks noGrp="1"/>
          </p:cNvSpPr>
          <p:nvPr>
            <p:ph sz="quarter" idx="18" hasCustomPrompt="1"/>
          </p:nvPr>
        </p:nvSpPr>
        <p:spPr>
          <a:xfrm>
            <a:off x="1241402" y="1892300"/>
            <a:ext cx="7242197" cy="417318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itle 1"/>
          <p:cNvSpPr>
            <a:spLocks noGrp="1"/>
          </p:cNvSpPr>
          <p:nvPr>
            <p:ph type="title"/>
          </p:nvPr>
        </p:nvSpPr>
        <p:spPr>
          <a:xfrm>
            <a:off x="1241403" y="591653"/>
            <a:ext cx="7242197" cy="443332"/>
          </a:xfrm>
        </p:spPr>
        <p:txBody>
          <a:bodyPr/>
          <a:lstStyle/>
          <a:p>
            <a:r>
              <a:rPr lang="ru-RU"/>
              <a:t>Образец заголовка</a:t>
            </a:r>
            <a:endParaRPr lang="en-US" dirty="0"/>
          </a:p>
        </p:txBody>
      </p:sp>
    </p:spTree>
    <p:extLst>
      <p:ext uri="{BB962C8B-B14F-4D97-AF65-F5344CB8AC3E}">
        <p14:creationId xmlns:p14="http://schemas.microsoft.com/office/powerpoint/2010/main" val="331218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ru-RU"/>
              <a:t>Образец заголовка</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
        <p:nvSpPr>
          <p:cNvPr id="6"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395286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ru-RU"/>
              <a:t>Образец заголовка</a:t>
            </a:r>
            <a:endParaRPr lang="en-US" dirty="0"/>
          </a:p>
        </p:txBody>
      </p:sp>
      <p:sp>
        <p:nvSpPr>
          <p:cNvPr id="9" name="Text Placeholder 7"/>
          <p:cNvSpPr>
            <a:spLocks noGrp="1"/>
          </p:cNvSpPr>
          <p:nvPr>
            <p:ph type="body" sz="quarter" idx="16" hasCustomPrompt="1"/>
          </p:nvPr>
        </p:nvSpPr>
        <p:spPr>
          <a:xfrm>
            <a:off x="1241425"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8"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379961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7" name="Chart Placeholder 6"/>
          <p:cNvSpPr>
            <a:spLocks noGrp="1"/>
          </p:cNvSpPr>
          <p:nvPr>
            <p:ph type="chart" sz="quarter" idx="15" hasCustomPrompt="1"/>
          </p:nvPr>
        </p:nvSpPr>
        <p:spPr>
          <a:xfrm>
            <a:off x="1241403" y="1892300"/>
            <a:ext cx="6002360" cy="4171606"/>
          </a:xfrm>
        </p:spPr>
        <p:txBody>
          <a:bodyPr/>
          <a:lstStyle>
            <a:lvl1pPr marL="0" indent="0" algn="ctr">
              <a:buNone/>
              <a:defRPr>
                <a:solidFill>
                  <a:schemeClr val="accent6"/>
                </a:solidFill>
              </a:defRPr>
            </a:lvl1pPr>
          </a:lstStyle>
          <a:p>
            <a:r>
              <a:rPr lang="en-US" dirty="0"/>
              <a:t>Click to insert chart</a:t>
            </a:r>
          </a:p>
        </p:txBody>
      </p:sp>
      <p:sp>
        <p:nvSpPr>
          <p:cNvPr id="6" name="Text Placeholder 8"/>
          <p:cNvSpPr>
            <a:spLocks noGrp="1"/>
          </p:cNvSpPr>
          <p:nvPr>
            <p:ph type="body" sz="quarter" idx="16"/>
          </p:nvPr>
        </p:nvSpPr>
        <p:spPr>
          <a:xfrm>
            <a:off x="7994650" y="1849881"/>
            <a:ext cx="2952750" cy="4214370"/>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Title 1"/>
          <p:cNvSpPr>
            <a:spLocks noGrp="1"/>
          </p:cNvSpPr>
          <p:nvPr>
            <p:ph type="title"/>
          </p:nvPr>
        </p:nvSpPr>
        <p:spPr>
          <a:xfrm>
            <a:off x="1241403" y="591653"/>
            <a:ext cx="9702032" cy="443332"/>
          </a:xfrm>
        </p:spPr>
        <p:txBody>
          <a:bodyPr/>
          <a:lstStyle/>
          <a:p>
            <a:r>
              <a:rPr lang="ru-RU"/>
              <a:t>Образец заголовка</a:t>
            </a:r>
            <a:endParaRPr lang="en-US" dirty="0"/>
          </a:p>
        </p:txBody>
      </p:sp>
    </p:spTree>
    <p:extLst>
      <p:ext uri="{BB962C8B-B14F-4D97-AF65-F5344CB8AC3E}">
        <p14:creationId xmlns:p14="http://schemas.microsoft.com/office/powerpoint/2010/main" val="21112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a:t>Click to edit Master title style on three lines 55/.88</a:t>
            </a:r>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142006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Title and 1 column reverse">
    <p:spTree>
      <p:nvGrpSpPr>
        <p:cNvPr id="1" name=""/>
        <p:cNvGrpSpPr/>
        <p:nvPr/>
      </p:nvGrpSpPr>
      <p:grpSpPr>
        <a:xfrm>
          <a:off x="0" y="0"/>
          <a:ext cx="0" cy="0"/>
          <a:chOff x="0" y="0"/>
          <a:chExt cx="0" cy="0"/>
        </a:xfrm>
      </p:grpSpPr>
      <p:sp>
        <p:nvSpPr>
          <p:cNvPr id="8" name="Rectangle 7"/>
          <p:cNvSpPr/>
          <p:nvPr/>
        </p:nvSpPr>
        <p:spPr>
          <a:xfrm>
            <a:off x="-100505" y="-27410"/>
            <a:ext cx="12393010" cy="700418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a:t>Click to edit Master title style on three lines 55/.88</a:t>
            </a:r>
          </a:p>
        </p:txBody>
      </p:sp>
      <p:pic>
        <p:nvPicPr>
          <p:cNvPr id="7" name="Picture 6" descr="NTC_Logo_Horiz_White_NOTAGS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000" y="6397618"/>
            <a:ext cx="1417320" cy="228600"/>
          </a:xfrm>
          <a:prstGeom prst="rect">
            <a:avLst/>
          </a:prstGeom>
        </p:spPr>
      </p:pic>
      <p:sp>
        <p:nvSpPr>
          <p:cNvPr id="15" name="Date Placeholder 3"/>
          <p:cNvSpPr txBox="1">
            <a:spLocks/>
          </p:cNvSpPr>
          <p:nvPr/>
        </p:nvSpPr>
        <p:spPr>
          <a:xfrm>
            <a:off x="9850824"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 Netcracker 2016</a:t>
            </a:r>
          </a:p>
        </p:txBody>
      </p:sp>
      <p:sp>
        <p:nvSpPr>
          <p:cNvPr id="12"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3" name="Straight Connector 12"/>
          <p:cNvCxnSpPr/>
          <p:nvPr/>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rgbClr val="EEEDE8"/>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382510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A">
    <p:spTree>
      <p:nvGrpSpPr>
        <p:cNvPr id="1" name=""/>
        <p:cNvGrpSpPr/>
        <p:nvPr/>
      </p:nvGrpSpPr>
      <p:grpSpPr>
        <a:xfrm>
          <a:off x="0" y="0"/>
          <a:ext cx="0" cy="0"/>
          <a:chOff x="0" y="0"/>
          <a:chExt cx="0" cy="0"/>
        </a:xfrm>
      </p:grpSpPr>
      <p:sp>
        <p:nvSpPr>
          <p:cNvPr id="5" name="Rectangle 4"/>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4002346" y="2176992"/>
            <a:ext cx="4187309" cy="938719"/>
          </a:xfrm>
          <a:prstGeom prst="rect">
            <a:avLst/>
          </a:prstGeom>
          <a:noFill/>
        </p:spPr>
        <p:txBody>
          <a:bodyPr wrap="square" rtlCol="0">
            <a:noAutofit/>
          </a:bodyPr>
          <a:lstStyle/>
          <a:p>
            <a:pPr algn="ctr"/>
            <a:r>
              <a:rPr lang="en-US" sz="5500" dirty="0">
                <a:solidFill>
                  <a:schemeClr val="bg2"/>
                </a:solidFill>
              </a:rPr>
              <a:t>Q&amp;A</a:t>
            </a:r>
          </a:p>
        </p:txBody>
      </p:sp>
    </p:spTree>
    <p:extLst>
      <p:ext uri="{BB962C8B-B14F-4D97-AF65-F5344CB8AC3E}">
        <p14:creationId xmlns:p14="http://schemas.microsoft.com/office/powerpoint/2010/main" val="16724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Picture Placeholder 9"/>
          <p:cNvSpPr>
            <a:spLocks noGrp="1"/>
          </p:cNvSpPr>
          <p:nvPr>
            <p:ph type="pic" sz="quarter" idx="10" hasCustomPrompt="1"/>
          </p:nvPr>
        </p:nvSpPr>
        <p:spPr>
          <a:xfrm>
            <a:off x="0" y="0"/>
            <a:ext cx="12192000" cy="6858000"/>
          </a:xfrm>
        </p:spPr>
        <p:txBody>
          <a:bodyPr/>
          <a:lstStyle>
            <a:lvl1pPr marL="0" indent="0" algn="ctr">
              <a:buNone/>
              <a:defRPr sz="2000">
                <a:solidFill>
                  <a:schemeClr val="accent5"/>
                </a:solidFill>
              </a:defRPr>
            </a:lvl1pPr>
          </a:lstStyle>
          <a:p>
            <a:r>
              <a:rPr lang="en-US" dirty="0"/>
              <a:t>Click to insert picture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00" y="4975149"/>
            <a:ext cx="2743200" cy="444398"/>
          </a:xfrm>
          <a:prstGeom prst="rect">
            <a:avLst/>
          </a:prstGeom>
        </p:spPr>
      </p:pic>
      <p:sp>
        <p:nvSpPr>
          <p:cNvPr id="4" name="TextBox 3"/>
          <p:cNvSpPr txBox="1"/>
          <p:nvPr/>
        </p:nvSpPr>
        <p:spPr>
          <a:xfrm>
            <a:off x="4002346" y="2176992"/>
            <a:ext cx="4187309" cy="938719"/>
          </a:xfrm>
          <a:prstGeom prst="rect">
            <a:avLst/>
          </a:prstGeom>
          <a:noFill/>
        </p:spPr>
        <p:txBody>
          <a:bodyPr wrap="square" rtlCol="0">
            <a:noAutofit/>
          </a:bodyPr>
          <a:lstStyle/>
          <a:p>
            <a:pPr algn="ctr"/>
            <a:r>
              <a:rPr lang="en-US" sz="5500" dirty="0">
                <a:solidFill>
                  <a:schemeClr val="bg2"/>
                </a:solidFill>
              </a:rPr>
              <a:t>Thank You</a:t>
            </a:r>
          </a:p>
        </p:txBody>
      </p:sp>
    </p:spTree>
    <p:extLst>
      <p:ext uri="{BB962C8B-B14F-4D97-AF65-F5344CB8AC3E}">
        <p14:creationId xmlns:p14="http://schemas.microsoft.com/office/powerpoint/2010/main" val="346230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1b">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994495"/>
            <a:ext cx="2743201" cy="452438"/>
          </a:xfrm>
          <a:prstGeom prst="rect">
            <a:avLst/>
          </a:prstGeom>
        </p:spPr>
      </p:pic>
    </p:spTree>
    <p:extLst>
      <p:ext uri="{BB962C8B-B14F-4D97-AF65-F5344CB8AC3E}">
        <p14:creationId xmlns:p14="http://schemas.microsoft.com/office/powerpoint/2010/main" val="23250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Rectangle 4"/>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990" y="3143676"/>
            <a:ext cx="2743200" cy="444398"/>
          </a:xfrm>
          <a:prstGeom prst="rect">
            <a:avLst/>
          </a:prstGeom>
        </p:spPr>
      </p:pic>
    </p:spTree>
    <p:extLst>
      <p:ext uri="{BB962C8B-B14F-4D97-AF65-F5344CB8AC3E}">
        <p14:creationId xmlns:p14="http://schemas.microsoft.com/office/powerpoint/2010/main" val="131783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aseline Grid">
    <p:spTree>
      <p:nvGrpSpPr>
        <p:cNvPr id="1" name=""/>
        <p:cNvGrpSpPr/>
        <p:nvPr/>
      </p:nvGrpSpPr>
      <p:grpSpPr>
        <a:xfrm>
          <a:off x="0" y="0"/>
          <a:ext cx="0" cy="0"/>
          <a:chOff x="0" y="0"/>
          <a:chExt cx="0" cy="0"/>
        </a:xfrm>
      </p:grpSpPr>
      <p:pic>
        <p:nvPicPr>
          <p:cNvPr id="2" name="Picture 1" descr="NTC_Presentation-baselinegrid-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60155" cy="6858000"/>
          </a:xfrm>
          <a:prstGeom prst="rect">
            <a:avLst/>
          </a:prstGeom>
        </p:spPr>
      </p:pic>
    </p:spTree>
    <p:extLst>
      <p:ext uri="{BB962C8B-B14F-4D97-AF65-F5344CB8AC3E}">
        <p14:creationId xmlns:p14="http://schemas.microsoft.com/office/powerpoint/2010/main" val="109651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raphic 2">
    <p:spTree>
      <p:nvGrpSpPr>
        <p:cNvPr id="1" name=""/>
        <p:cNvGrpSpPr/>
        <p:nvPr/>
      </p:nvGrpSpPr>
      <p:grpSpPr>
        <a:xfrm>
          <a:off x="0" y="0"/>
          <a:ext cx="0" cy="0"/>
          <a:chOff x="0" y="0"/>
          <a:chExt cx="0" cy="0"/>
        </a:xfrm>
      </p:grpSpPr>
      <p:sp>
        <p:nvSpPr>
          <p:cNvPr id="2" name="Title 1"/>
          <p:cNvSpPr>
            <a:spLocks noGrp="1"/>
          </p:cNvSpPr>
          <p:nvPr>
            <p:ph type="title"/>
          </p:nvPr>
        </p:nvSpPr>
        <p:spPr>
          <a:xfrm>
            <a:off x="8001774" y="1829940"/>
            <a:ext cx="2941657" cy="1245917"/>
          </a:xfrm>
        </p:spPr>
        <p:txBody>
          <a:bodyPr anchor="b" anchorCtr="0"/>
          <a:lstStyle/>
          <a:p>
            <a:r>
              <a:rPr lang="ru-RU"/>
              <a:t>Образец заголовка</a:t>
            </a:r>
            <a:endParaRPr lang="en-US" dirty="0"/>
          </a:p>
        </p:txBody>
      </p:sp>
      <p:sp>
        <p:nvSpPr>
          <p:cNvPr id="9" name="Content Placeholder 4"/>
          <p:cNvSpPr>
            <a:spLocks noGrp="1"/>
          </p:cNvSpPr>
          <p:nvPr>
            <p:ph sz="quarter" idx="18" hasCustomPrompt="1"/>
          </p:nvPr>
        </p:nvSpPr>
        <p:spPr>
          <a:xfrm>
            <a:off x="1241426"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61679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ru-RU"/>
              <a:t>Образец заголовка</a:t>
            </a:r>
            <a:endParaRPr lang="en-US" dirty="0"/>
          </a:p>
        </p:txBody>
      </p:sp>
      <p:sp>
        <p:nvSpPr>
          <p:cNvPr id="9" name="Text Placeholder 7"/>
          <p:cNvSpPr>
            <a:spLocks noGrp="1"/>
          </p:cNvSpPr>
          <p:nvPr>
            <p:ph type="body" sz="quarter" idx="16" hasCustomPrompt="1"/>
          </p:nvPr>
        </p:nvSpPr>
        <p:spPr>
          <a:xfrm>
            <a:off x="8001796"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11" name="Content Placeholder 4"/>
          <p:cNvSpPr>
            <a:spLocks noGrp="1"/>
          </p:cNvSpPr>
          <p:nvPr>
            <p:ph sz="quarter" idx="20" hasCustomPrompt="1"/>
          </p:nvPr>
        </p:nvSpPr>
        <p:spPr>
          <a:xfrm>
            <a:off x="1241426" y="660400"/>
            <a:ext cx="6013450" cy="540385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14039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a:xfrm>
            <a:off x="8001778" y="1829940"/>
            <a:ext cx="2941657" cy="1245917"/>
          </a:xfrm>
        </p:spPr>
        <p:txBody>
          <a:bodyPr anchor="b" anchorCtr="0"/>
          <a:lstStyle/>
          <a:p>
            <a:r>
              <a:rPr lang="ru-RU"/>
              <a:t>Образец заголовка</a:t>
            </a:r>
            <a:endParaRPr lang="en-US" dirty="0"/>
          </a:p>
        </p:txBody>
      </p:sp>
      <p:sp>
        <p:nvSpPr>
          <p:cNvPr id="7" name="Chart Placeholder 6"/>
          <p:cNvSpPr>
            <a:spLocks noGrp="1"/>
          </p:cNvSpPr>
          <p:nvPr>
            <p:ph type="chart" sz="quarter" idx="15" hasCustomPrompt="1"/>
          </p:nvPr>
        </p:nvSpPr>
        <p:spPr>
          <a:xfrm>
            <a:off x="1028647" y="467863"/>
            <a:ext cx="6276524" cy="5596388"/>
          </a:xfrm>
        </p:spPr>
        <p:txBody>
          <a:bodyPr/>
          <a:lstStyle>
            <a:lvl1pPr marL="0" indent="0" algn="ctr">
              <a:buNone/>
              <a:defRPr>
                <a:solidFill>
                  <a:schemeClr val="accent6"/>
                </a:solidFill>
              </a:defRPr>
            </a:lvl1pPr>
          </a:lstStyle>
          <a:p>
            <a:r>
              <a:rPr lang="en-US" dirty="0"/>
              <a:t>Click to insert chart</a:t>
            </a:r>
          </a:p>
        </p:txBody>
      </p:sp>
      <p:sp>
        <p:nvSpPr>
          <p:cNvPr id="5"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319882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ru-RU"/>
              <a:t>Образец заголовка</a:t>
            </a:r>
            <a:endParaRPr lang="en-US" dirty="0"/>
          </a:p>
        </p:txBody>
      </p:sp>
      <p:sp>
        <p:nvSpPr>
          <p:cNvPr id="7" name="Chart Placeholder 6"/>
          <p:cNvSpPr>
            <a:spLocks noGrp="1"/>
          </p:cNvSpPr>
          <p:nvPr>
            <p:ph type="chart" sz="quarter" idx="15" hasCustomPrompt="1"/>
          </p:nvPr>
        </p:nvSpPr>
        <p:spPr>
          <a:xfrm>
            <a:off x="1044801" y="467862"/>
            <a:ext cx="6276524" cy="5596389"/>
          </a:xfrm>
        </p:spPr>
        <p:txBody>
          <a:bodyPr/>
          <a:lstStyle>
            <a:lvl1pPr marL="0" indent="0" algn="ctr">
              <a:buNone/>
              <a:defRPr>
                <a:solidFill>
                  <a:schemeClr val="accent6"/>
                </a:solidFill>
              </a:defRPr>
            </a:lvl1pPr>
          </a:lstStyle>
          <a:p>
            <a:r>
              <a:rPr lang="en-US" dirty="0"/>
              <a:t>Click to insert chart</a:t>
            </a:r>
          </a:p>
        </p:txBody>
      </p:sp>
      <p:sp>
        <p:nvSpPr>
          <p:cNvPr id="9" name="Text Placeholder 7"/>
          <p:cNvSpPr>
            <a:spLocks noGrp="1"/>
          </p:cNvSpPr>
          <p:nvPr>
            <p:ph type="body" sz="quarter" idx="16" hasCustomPrompt="1"/>
          </p:nvPr>
        </p:nvSpPr>
        <p:spPr>
          <a:xfrm>
            <a:off x="8001796"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19292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6">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8605837" y="2423837"/>
            <a:ext cx="2337597" cy="3640414"/>
          </a:xfrm>
        </p:spPr>
        <p:txBody>
          <a:bodyPr lIns="0" tIns="0" rIns="0" bIns="0">
            <a:noAutofit/>
          </a:bodyPr>
          <a:lstStyle>
            <a:lvl1pPr marL="0" indent="0">
              <a:lnSpc>
                <a:spcPct val="101000"/>
              </a:lnSpc>
              <a:spcBef>
                <a:spcPts val="0"/>
              </a:spcBef>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9" name="Text Placeholder 4"/>
          <p:cNvSpPr>
            <a:spLocks noGrp="1"/>
          </p:cNvSpPr>
          <p:nvPr>
            <p:ph type="body" sz="quarter" idx="21"/>
          </p:nvPr>
        </p:nvSpPr>
        <p:spPr>
          <a:xfrm>
            <a:off x="5548420" y="2433362"/>
            <a:ext cx="2323994" cy="3631226"/>
          </a:xfrm>
        </p:spPr>
        <p:txBody>
          <a:bodyPr>
            <a:noAutofit/>
          </a:bodyPr>
          <a:lstStyle>
            <a:lvl1pPr marL="0" indent="0">
              <a:spcBef>
                <a:spcPts val="0"/>
              </a:spcBef>
              <a:buNone/>
              <a:defRPr sz="2000">
                <a:solidFill>
                  <a:srgbClr val="61707E"/>
                </a:solidFill>
              </a:defRPr>
            </a:lvl1pPr>
            <a:lvl2pPr marL="457200" indent="0">
              <a:spcBef>
                <a:spcPts val="0"/>
              </a:spcBef>
              <a:buNone/>
              <a:defRPr sz="2000">
                <a:solidFill>
                  <a:srgbClr val="61707E"/>
                </a:solidFill>
              </a:defRPr>
            </a:lvl2pPr>
            <a:lvl3pPr marL="914400" indent="0">
              <a:spcBef>
                <a:spcPts val="0"/>
              </a:spcBef>
              <a:buNone/>
              <a:defRPr sz="2000">
                <a:solidFill>
                  <a:srgbClr val="61707E"/>
                </a:solidFill>
              </a:defRPr>
            </a:lvl3pPr>
            <a:lvl4pPr marL="1371600" indent="0">
              <a:spcBef>
                <a:spcPts val="0"/>
              </a:spcBef>
              <a:buNone/>
              <a:defRPr sz="2000">
                <a:solidFill>
                  <a:srgbClr val="61707E"/>
                </a:solidFill>
              </a:defRPr>
            </a:lvl4pPr>
            <a:lvl5pPr marL="1828800" indent="0">
              <a:spcBef>
                <a:spcPts val="0"/>
              </a:spcBef>
              <a:buNone/>
              <a:defRPr sz="2000">
                <a:solidFill>
                  <a:srgbClr val="61707E"/>
                </a:solidFill>
              </a:defRPr>
            </a:lvl5pPr>
          </a:lstStyle>
          <a:p>
            <a:pPr lvl="0"/>
            <a:r>
              <a:rPr lang="ru-RU"/>
              <a:t>Образец текста</a:t>
            </a:r>
          </a:p>
        </p:txBody>
      </p:sp>
      <p:sp>
        <p:nvSpPr>
          <p:cNvPr id="9" name="Content Placeholder 4"/>
          <p:cNvSpPr>
            <a:spLocks noGrp="1"/>
          </p:cNvSpPr>
          <p:nvPr>
            <p:ph sz="quarter" idx="18" hasCustomPrompt="1"/>
          </p:nvPr>
        </p:nvSpPr>
        <p:spPr>
          <a:xfrm>
            <a:off x="1236663" y="660400"/>
            <a:ext cx="3432918" cy="54041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ru-RU"/>
              <a:t>Образец заголовка</a:t>
            </a:r>
            <a:endParaRPr lang="en-US" dirty="0"/>
          </a:p>
        </p:txBody>
      </p:sp>
    </p:spTree>
    <p:extLst>
      <p:ext uri="{BB962C8B-B14F-4D97-AF65-F5344CB8AC3E}">
        <p14:creationId xmlns:p14="http://schemas.microsoft.com/office/powerpoint/2010/main" val="32430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llenges">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6"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quarter" idx="17" hasCustomPrompt="1"/>
          </p:nvPr>
        </p:nvSpPr>
        <p:spPr>
          <a:xfrm>
            <a:off x="7381876"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9224963"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8" name="Text Placeholder 3"/>
          <p:cNvSpPr>
            <a:spLocks noGrp="1"/>
          </p:cNvSpPr>
          <p:nvPr>
            <p:ph type="body" sz="quarter" idx="19" hasCustomPrompt="1"/>
          </p:nvPr>
        </p:nvSpPr>
        <p:spPr>
          <a:xfrm>
            <a:off x="9224963"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5548420"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2" name="Text Placeholder 3"/>
          <p:cNvSpPr>
            <a:spLocks noGrp="1"/>
          </p:cNvSpPr>
          <p:nvPr>
            <p:ph type="body" sz="quarter" idx="21" hasCustomPrompt="1"/>
          </p:nvPr>
        </p:nvSpPr>
        <p:spPr>
          <a:xfrm>
            <a:off x="5548420"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3" name="Content Placeholder 4"/>
          <p:cNvSpPr>
            <a:spLocks noGrp="1"/>
          </p:cNvSpPr>
          <p:nvPr>
            <p:ph sz="quarter" idx="26" hasCustomPrompt="1"/>
          </p:nvPr>
        </p:nvSpPr>
        <p:spPr>
          <a:xfrm>
            <a:off x="1236663" y="660400"/>
            <a:ext cx="3432918"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ru-RU"/>
              <a:t>Образец заголовка</a:t>
            </a:r>
            <a:endParaRPr lang="en-US" dirty="0"/>
          </a:p>
        </p:txBody>
      </p:sp>
    </p:spTree>
    <p:extLst>
      <p:ext uri="{BB962C8B-B14F-4D97-AF65-F5344CB8AC3E}">
        <p14:creationId xmlns:p14="http://schemas.microsoft.com/office/powerpoint/2010/main" val="210537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8" y="-9138"/>
            <a:ext cx="12198370" cy="6867137"/>
          </a:xfrm>
          <a:prstGeom prst="rect">
            <a:avLst/>
          </a:prstGeom>
        </p:spPr>
      </p:pic>
      <p:sp>
        <p:nvSpPr>
          <p:cNvPr id="11" name="Rectangle 10"/>
          <p:cNvSpPr/>
          <p:nvPr/>
        </p:nvSpPr>
        <p:spPr>
          <a:xfrm>
            <a:off x="-26898" y="-9137"/>
            <a:ext cx="12208243" cy="18648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366522" y="2823498"/>
            <a:ext cx="11332718" cy="1514822"/>
          </a:xfrm>
          <a:prstGeom prst="rect">
            <a:avLst/>
          </a:prstGeom>
        </p:spPr>
        <p:txBody>
          <a:bodyPr>
            <a:normAutofit/>
          </a:bodyPr>
          <a:lstStyle>
            <a:lvl1pPr algn="l">
              <a:defRPr sz="3800" b="0" i="0">
                <a:solidFill>
                  <a:schemeClr val="bg1"/>
                </a:solidFill>
                <a:latin typeface="Arial" panose="020B0604020202020204" pitchFamily="34" charset="0"/>
                <a:cs typeface="Arial" panose="020B0604020202020204" pitchFamily="34" charset="0"/>
              </a:defRPr>
            </a:lvl1pPr>
          </a:lstStyle>
          <a:p>
            <a:r>
              <a:rPr lang="ru-RU"/>
              <a:t>Образец заголовка</a:t>
            </a:r>
            <a:endParaRPr lang="en-US" dirty="0"/>
          </a:p>
        </p:txBody>
      </p:sp>
      <p:sp>
        <p:nvSpPr>
          <p:cNvPr id="8" name="Subtitle 2"/>
          <p:cNvSpPr>
            <a:spLocks noGrp="1"/>
          </p:cNvSpPr>
          <p:nvPr>
            <p:ph type="subTitle" idx="1"/>
          </p:nvPr>
        </p:nvSpPr>
        <p:spPr>
          <a:xfrm>
            <a:off x="366522" y="4554181"/>
            <a:ext cx="4008788" cy="534185"/>
          </a:xfrm>
          <a:prstGeom prst="rect">
            <a:avLst/>
          </a:prstGeom>
        </p:spPr>
        <p:txBody>
          <a:bodyPr>
            <a:norm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22" y="499222"/>
            <a:ext cx="3748642" cy="780686"/>
          </a:xfrm>
          <a:prstGeom prst="rect">
            <a:avLst/>
          </a:prstGeom>
        </p:spPr>
      </p:pic>
    </p:spTree>
    <p:extLst>
      <p:ext uri="{BB962C8B-B14F-4D97-AF65-F5344CB8AC3E}">
        <p14:creationId xmlns:p14="http://schemas.microsoft.com/office/powerpoint/2010/main" val="204307258"/>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13" name="Rectangle 12"/>
          <p:cNvSpPr/>
          <p:nvPr/>
        </p:nvSpPr>
        <p:spPr>
          <a:xfrm>
            <a:off x="0" y="-1"/>
            <a:ext cx="12192000" cy="954741"/>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3"/>
          <p:cNvSpPr>
            <a:spLocks noGrp="1"/>
          </p:cNvSpPr>
          <p:nvPr>
            <p:ph type="dt" sz="half" idx="2"/>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6"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9"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12" name="Text Placeholder 11"/>
          <p:cNvSpPr>
            <a:spLocks noGrp="1"/>
          </p:cNvSpPr>
          <p:nvPr>
            <p:ph type="body" sz="quarter" idx="10"/>
          </p:nvPr>
        </p:nvSpPr>
        <p:spPr>
          <a:xfrm>
            <a:off x="314325" y="1138238"/>
            <a:ext cx="11506200" cy="51704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extLst>
      <p:ext uri="{BB962C8B-B14F-4D97-AF65-F5344CB8AC3E}">
        <p14:creationId xmlns:p14="http://schemas.microsoft.com/office/powerpoint/2010/main" val="163788560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1c – Client logo">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22" name="Picture Placeholder 21"/>
          <p:cNvSpPr>
            <a:spLocks noGrp="1"/>
          </p:cNvSpPr>
          <p:nvPr>
            <p:ph type="pic" sz="quarter" idx="10" hasCustomPrompt="1"/>
          </p:nvPr>
        </p:nvSpPr>
        <p:spPr>
          <a:xfrm>
            <a:off x="9371013" y="4859338"/>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80799" y="4832350"/>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spTree>
    <p:extLst>
      <p:ext uri="{BB962C8B-B14F-4D97-AF65-F5344CB8AC3E}">
        <p14:creationId xmlns:p14="http://schemas.microsoft.com/office/powerpoint/2010/main" val="122898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1480" y="1301190"/>
            <a:ext cx="560832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301190"/>
            <a:ext cx="567436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Date Placeholder 3"/>
          <p:cNvSpPr>
            <a:spLocks noGrp="1"/>
          </p:cNvSpPr>
          <p:nvPr>
            <p:ph type="dt" sz="half" idx="10"/>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7"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10" name="Title 1"/>
          <p:cNvSpPr txBox="1">
            <a:spLocks/>
          </p:cNvSpPr>
          <p:nvPr/>
        </p:nvSpPr>
        <p:spPr>
          <a:xfrm>
            <a:off x="411480" y="189286"/>
            <a:ext cx="10922149" cy="589616"/>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b="0" i="0" dirty="0">
                <a:latin typeface="Arial" panose="020B0604020202020204" pitchFamily="34" charset="0"/>
                <a:cs typeface="Arial" panose="020B0604020202020204" pitchFamily="34" charset="0"/>
              </a:rPr>
              <a:t>Click to edit Master title style</a:t>
            </a:r>
          </a:p>
        </p:txBody>
      </p:sp>
    </p:spTree>
    <p:extLst>
      <p:ext uri="{BB962C8B-B14F-4D97-AF65-F5344CB8AC3E}">
        <p14:creationId xmlns:p14="http://schemas.microsoft.com/office/powerpoint/2010/main" val="4170034305"/>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4" y="-9138"/>
            <a:ext cx="12198370" cy="6867137"/>
          </a:xfrm>
          <a:prstGeom prst="rect">
            <a:avLst/>
          </a:prstGeom>
        </p:spPr>
      </p:pic>
      <p:sp>
        <p:nvSpPr>
          <p:cNvPr id="9" name="Rectangle 8"/>
          <p:cNvSpPr/>
          <p:nvPr/>
        </p:nvSpPr>
        <p:spPr>
          <a:xfrm>
            <a:off x="-2" y="1062318"/>
            <a:ext cx="5495774" cy="15049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00" y="1423410"/>
            <a:ext cx="3810368" cy="793541"/>
          </a:xfrm>
          <a:prstGeom prst="rect">
            <a:avLst/>
          </a:prstGeom>
        </p:spPr>
      </p:pic>
    </p:spTree>
    <p:extLst>
      <p:ext uri="{BB962C8B-B14F-4D97-AF65-F5344CB8AC3E}">
        <p14:creationId xmlns:p14="http://schemas.microsoft.com/office/powerpoint/2010/main" val="364537547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1c">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spTree>
    <p:extLst>
      <p:ext uri="{BB962C8B-B14F-4D97-AF65-F5344CB8AC3E}">
        <p14:creationId xmlns:p14="http://schemas.microsoft.com/office/powerpoint/2010/main" val="33325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594360"/>
            <a:ext cx="9702033" cy="5469890"/>
          </a:xfrm>
        </p:spPr>
        <p:txBody>
          <a:bodyPr lIns="0" tIns="0" rIns="0" bIns="0" numCol="2" spcCol="137160">
            <a:noAutofit/>
          </a:bodyPr>
          <a:lstStyle>
            <a:lvl1pPr>
              <a:lnSpc>
                <a:spcPct val="114000"/>
              </a:lnSpc>
              <a:defRPr>
                <a:solidFill>
                  <a:schemeClr val="accent4"/>
                </a:solidFill>
              </a:defRPr>
            </a:lvl1pPr>
            <a:lvl2pPr>
              <a:lnSpc>
                <a:spcPct val="114000"/>
              </a:lnSpc>
              <a:defRPr>
                <a:solidFill>
                  <a:schemeClr val="accent4"/>
                </a:solidFill>
              </a:defRPr>
            </a:lvl2pPr>
            <a:lvl3pPr>
              <a:lnSpc>
                <a:spcPct val="114000"/>
              </a:lnSpc>
              <a:defRPr>
                <a:solidFill>
                  <a:schemeClr val="accent4"/>
                </a:solidFill>
              </a:defRPr>
            </a:lvl3pPr>
            <a:lvl4pPr>
              <a:lnSpc>
                <a:spcPct val="114000"/>
              </a:lnSpc>
              <a:defRPr>
                <a:solidFill>
                  <a:schemeClr val="accent4"/>
                </a:solidFill>
              </a:defRPr>
            </a:lvl4pPr>
            <a:lvl5pPr>
              <a:lnSpc>
                <a:spcPct val="114000"/>
              </a:lnSpc>
              <a:defRPr>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42227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Bulleted List) - 2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241402" y="1197863"/>
            <a:ext cx="9702033" cy="4864608"/>
          </a:xfrm>
        </p:spPr>
        <p:txBody>
          <a:bodyPr lIns="0" tIns="0" rIns="0" bIns="0" numCol="2" spcCol="137160"/>
          <a:lstStyle>
            <a:lvl1pPr>
              <a:lnSpc>
                <a:spcPct val="100000"/>
              </a:lnSpc>
              <a:defRPr>
                <a:solidFill>
                  <a:srgbClr val="FFFFFF"/>
                </a:solidFill>
              </a:defRPr>
            </a:lvl1pPr>
            <a:lvl2pPr>
              <a:lnSpc>
                <a:spcPct val="114000"/>
              </a:lnSpc>
              <a:defRPr>
                <a:solidFill>
                  <a:srgbClr val="FFFFFF"/>
                </a:solidFill>
              </a:defRPr>
            </a:lvl2pPr>
            <a:lvl3pPr>
              <a:lnSpc>
                <a:spcPct val="114000"/>
              </a:lnSpc>
              <a:defRPr>
                <a:solidFill>
                  <a:srgbClr val="FFFFFF"/>
                </a:solidFill>
              </a:defRPr>
            </a:lvl3pPr>
            <a:lvl4pPr>
              <a:lnSpc>
                <a:spcPct val="114000"/>
              </a:lnSpc>
              <a:defRPr>
                <a:solidFill>
                  <a:srgbClr val="FFFFFF"/>
                </a:solidFill>
              </a:defRPr>
            </a:lvl4pPr>
            <a:lvl5pPr>
              <a:lnSpc>
                <a:spcPct val="114000"/>
              </a:lnSpc>
              <a:defRPr>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itle 4"/>
          <p:cNvSpPr>
            <a:spLocks noGrp="1"/>
          </p:cNvSpPr>
          <p:nvPr>
            <p:ph type="title" hasCustomPrompt="1"/>
          </p:nvPr>
        </p:nvSpPr>
        <p:spPr/>
        <p:txBody>
          <a:bodyPr/>
          <a:lstStyle>
            <a:lvl1pPr>
              <a:defRPr>
                <a:solidFill>
                  <a:schemeClr val="bg1"/>
                </a:solidFill>
              </a:defRPr>
            </a:lvl1pPr>
          </a:lstStyle>
          <a:p>
            <a:r>
              <a:rPr lang="en-US" dirty="0"/>
              <a:t>Agenda</a:t>
            </a:r>
          </a:p>
        </p:txBody>
      </p:sp>
      <p:sp>
        <p:nvSpPr>
          <p:cNvPr id="7" name="Rectangle 6"/>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68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Bulleted List) - 1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241402" y="1197864"/>
            <a:ext cx="9702033" cy="4866386"/>
          </a:xfrm>
        </p:spPr>
        <p:txBody>
          <a:bodyPr lIns="0" tIns="0" rIns="0" bIns="0" numCol="1" spcCol="137160"/>
          <a:lstStyle>
            <a:lvl1pPr>
              <a:lnSpc>
                <a:spcPct val="100000"/>
              </a:lnSpc>
              <a:defRPr>
                <a:solidFill>
                  <a:srgbClr val="FFFFFF"/>
                </a:solidFill>
              </a:defRPr>
            </a:lvl1pPr>
            <a:lvl2pPr>
              <a:lnSpc>
                <a:spcPct val="114000"/>
              </a:lnSpc>
              <a:defRPr>
                <a:solidFill>
                  <a:srgbClr val="FFFFFF"/>
                </a:solidFill>
              </a:defRPr>
            </a:lvl2pPr>
            <a:lvl3pPr>
              <a:lnSpc>
                <a:spcPct val="114000"/>
              </a:lnSpc>
              <a:defRPr>
                <a:solidFill>
                  <a:srgbClr val="FFFFFF"/>
                </a:solidFill>
              </a:defRPr>
            </a:lvl3pPr>
            <a:lvl4pPr>
              <a:lnSpc>
                <a:spcPct val="114000"/>
              </a:lnSpc>
              <a:defRPr>
                <a:solidFill>
                  <a:srgbClr val="FFFFFF"/>
                </a:solidFill>
              </a:defRPr>
            </a:lvl4pPr>
            <a:lvl5pPr>
              <a:lnSpc>
                <a:spcPct val="114000"/>
              </a:lnSpc>
              <a:defRPr>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05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7.xml"/><Relationship Id="rId1" Type="http://schemas.openxmlformats.org/officeDocument/2006/relationships/slideLayout" Target="../slideLayouts/slideLayout4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50.xml"/><Relationship Id="rId7" Type="http://schemas.openxmlformats.org/officeDocument/2006/relationships/image" Target="../media/image8.emf"/><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image" Target="../media/image7.jpeg"/><Relationship Id="rId5" Type="http://schemas.openxmlformats.org/officeDocument/2006/relationships/theme" Target="../theme/theme4.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a:t>Headline 30/.95</a:t>
            </a:r>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43"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1069572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50292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2pPr>
      <a:lvl3pPr marL="77724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3pPr>
      <a:lvl4pPr marL="105156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4pPr>
      <a:lvl5pPr marL="1234440" indent="-228600" algn="l" defTabSz="914400" rtl="0" eaLnBrk="1" latinLnBrk="0" hangingPunct="1">
        <a:lnSpc>
          <a:spcPct val="115000"/>
        </a:lnSpc>
        <a:spcBef>
          <a:spcPts val="500"/>
        </a:spcBef>
        <a:spcAft>
          <a:spcPts val="0"/>
        </a:spcAft>
        <a:buFont typeface="Lucida Grande"/>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8406314"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202560746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2pPr>
      <a:lvl3pPr marL="77724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3pPr>
      <a:lvl4pPr marL="105156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4pPr>
      <a:lvl5pPr marL="132588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5944101"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1293511632"/>
      </p:ext>
    </p:extLst>
  </p:cSld>
  <p:clrMap bg1="lt1" tx1="dk1" bg2="lt2" tx2="dk2" accent1="accent1" accent2="accent2" accent3="accent3" accent4="accent4" accent5="accent5" accent6="accent6" hlink="hlink" folHlink="folHlink"/>
  <p:sldLayoutIdLst>
    <p:sldLayoutId id="2147483708" r:id="rId1"/>
    <p:sldLayoutId id="2147483709"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chemeClr val="accent4"/>
          </a:solidFill>
          <a:latin typeface="+mn-lt"/>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2pPr>
      <a:lvl3pPr marL="77724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3pPr>
      <a:lvl4pPr marL="105156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4pPr>
      <a:lvl5pPr marL="132588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20171" y="0"/>
            <a:ext cx="12192000" cy="968188"/>
          </a:xfrm>
          <a:prstGeom prst="rect">
            <a:avLst/>
          </a:prstGeom>
          <a:blipFill>
            <a:blip r:embed="rId6"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 y="6479195"/>
            <a:ext cx="12212170" cy="396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Date Placeholder 3"/>
          <p:cNvSpPr>
            <a:spLocks noGrp="1"/>
          </p:cNvSpPr>
          <p:nvPr>
            <p:ph type="dt" sz="half" idx="2"/>
          </p:nvPr>
        </p:nvSpPr>
        <p:spPr>
          <a:xfrm>
            <a:off x="72963" y="6489324"/>
            <a:ext cx="1638997" cy="365125"/>
          </a:xfrm>
          <a:prstGeom prst="rect">
            <a:avLst/>
          </a:prstGeom>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endParaRPr lang="en-US" dirty="0"/>
          </a:p>
        </p:txBody>
      </p:sp>
      <p:sp>
        <p:nvSpPr>
          <p:cNvPr id="20"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fld id="{6C9CD605-947A-3C4E-98CB-B055F943FEBA}" type="slidenum">
              <a:rPr lang="en-US" smtClean="0"/>
              <a:pPr/>
              <a:t>‹#›</a:t>
            </a:fld>
            <a:endParaRPr lang="en-US" dirty="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27522" y="6521843"/>
            <a:ext cx="1494864" cy="311318"/>
          </a:xfrm>
          <a:prstGeom prst="rect">
            <a:avLst/>
          </a:prstGeom>
        </p:spPr>
      </p:pic>
      <p:sp>
        <p:nvSpPr>
          <p:cNvPr id="2"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14961" y="1300480"/>
            <a:ext cx="11506200" cy="48764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Shape 72"/>
          <p:cNvPicPr preferRelativeResize="0"/>
          <p:nvPr/>
        </p:nvPicPr>
        <p:blipFill rotWithShape="1">
          <a:blip r:embed="rId8" cstate="print">
            <a:alphaModFix/>
            <a:extLst>
              <a:ext uri="{28A0092B-C50C-407E-A947-70E740481C1C}">
                <a14:useLocalDpi xmlns:a14="http://schemas.microsoft.com/office/drawing/2010/main"/>
              </a:ext>
            </a:extLst>
          </a:blip>
          <a:srcRect/>
          <a:stretch/>
        </p:blipFill>
        <p:spPr>
          <a:xfrm>
            <a:off x="314961" y="6604615"/>
            <a:ext cx="2595599" cy="154799"/>
          </a:xfrm>
          <a:prstGeom prst="rect">
            <a:avLst/>
          </a:prstGeom>
          <a:noFill/>
          <a:ln>
            <a:noFill/>
          </a:ln>
        </p:spPr>
      </p:pic>
      <p:sp>
        <p:nvSpPr>
          <p:cNvPr id="4" name="Footer Placeholder 3"/>
          <p:cNvSpPr>
            <a:spLocks noGrp="1"/>
          </p:cNvSpPr>
          <p:nvPr>
            <p:ph type="ftr" sz="quarter" idx="3"/>
          </p:nvPr>
        </p:nvSpPr>
        <p:spPr>
          <a:xfrm>
            <a:off x="2062480" y="6521843"/>
            <a:ext cx="73406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18604750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Lst>
  <p:transition>
    <p:wipe dir="r"/>
  </p:transition>
  <p:txStyles>
    <p:titleStyle>
      <a:lvl1pPr algn="l" defTabSz="914400" rtl="0" eaLnBrk="1" latinLnBrk="0" hangingPunct="1">
        <a:lnSpc>
          <a:spcPct val="90000"/>
        </a:lnSpc>
        <a:spcBef>
          <a:spcPct val="0"/>
        </a:spcBef>
        <a:buNone/>
        <a:defRPr sz="3600" b="0" i="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charset="0"/>
        <a:buChar char="•"/>
        <a:defRPr sz="2800" b="0" i="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ppleSystemUIFont" charset="-120"/>
        <a:buChar char="-"/>
        <a:defRPr sz="2400" b="0" i="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TYPE_YAML_STRING" TargetMode="External"/><Relationship Id="rId2" Type="http://schemas.openxmlformats.org/officeDocument/2006/relationships/notesSlide" Target="../notesSlides/notesSlide7.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ATTRIBUTE_VALUE_ASSIGNMENT" TargetMode="External"/><Relationship Id="rId5" Type="http://schemas.openxmlformats.org/officeDocument/2006/relationships/hyperlink" Target="http://docs.oasis-open.org/tosca/TOSCA-Simple-Profile-YAML/v1.2/csd01/TOSCA-Simple-Profile-YAML-v1.2-csd01.html#DEFN_ELEMENT_PROPERTY_VALUE_ASSIGNMENT" TargetMode="External"/><Relationship Id="rId4" Type="http://schemas.openxmlformats.org/officeDocument/2006/relationships/hyperlink" Target="http://docs.oasis-open.org/tosca/TOSCA-Simple-Profile-YAML/v1.2/csd01/TOSCA-Simple-Profile-YAML-v1.2-csd01.html#DEFN_ELEMENT_DESCRIPT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DEFN_ELEMENT_PROPERTY_DEFN" TargetMode="External"/><Relationship Id="rId2" Type="http://schemas.openxmlformats.org/officeDocument/2006/relationships/notesSlide" Target="../notesSlides/notesSlide8.xml"/><Relationship Id="rId1" Type="http://schemas.openxmlformats.org/officeDocument/2006/relationships/slideLayout" Target="../slideLayouts/slideLayout49.xml"/><Relationship Id="rId4" Type="http://schemas.openxmlformats.org/officeDocument/2006/relationships/hyperlink" Target="http://docs.oasis-open.org/tosca/TOSCA-Simple-Profile-YAML/v1.2/csd01/TOSCA-Simple-Profile-YAML-v1.2-csd01.html#DEFN_ELEMENT_PROPERTY_VALUE_ASSIGNMEN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NTITY_WORKFLOW_STEP_DEFN" TargetMode="External"/><Relationship Id="rId3" Type="http://schemas.openxmlformats.org/officeDocument/2006/relationships/hyperlink" Target="http://docs.oasis-open.org/tosca/TOSCA-Simple-Profile-YAML/v1.2/csd01/TOSCA-Simple-Profile-YAML-v1.2-csd01.html#TYPE_YAML_STRING" TargetMode="External"/><Relationship Id="rId7" Type="http://schemas.openxmlformats.org/officeDocument/2006/relationships/hyperlink" Target="http://docs.oasis-open.org/tosca/TOSCA-Simple-Profile-YAML/v1.2/csd01/TOSCA-Simple-Profile-YAML-v1.2-csd01.html#DEFN_ELEMENT_PROPERTY_DEFN" TargetMode="External"/><Relationship Id="rId2" Type="http://schemas.openxmlformats.org/officeDocument/2006/relationships/notesSlide" Target="../notesSlides/notesSlide9.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PROPERTY_VALUE_ASSIGNMENT" TargetMode="External"/><Relationship Id="rId5" Type="http://schemas.openxmlformats.org/officeDocument/2006/relationships/hyperlink" Target="http://docs.oasis-open.org/tosca/TOSCA-Simple-Profile-YAML/v1.2/csd01/TOSCA-Simple-Profile-YAML-v1.2-csd01.html#TYPE_TOSCA_MAP" TargetMode="External"/><Relationship Id="rId4" Type="http://schemas.openxmlformats.org/officeDocument/2006/relationships/hyperlink" Target="http://docs.oasis-open.org/tosca/TOSCA-Simple-Profile-YAML/v1.2/csd01/TOSCA-Simple-Profile-YAML-v1.2-csd01.html#DEFN_ELEMENT_DESCRIP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DEFN_ENTITY_WORKFLOW_ACTIVITY_DEFN" TargetMode="External"/><Relationship Id="rId2" Type="http://schemas.openxmlformats.org/officeDocument/2006/relationships/hyperlink" Target="http://docs.oasis-open.org/tosca/TOSCA-Simple-Profile-YAML/v1.2/csd01/TOSCA-Simple-Profile-YAML-v1.2-csd01.html#DEFN_ELEMENT_DESCRIPTION" TargetMode="Externa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9.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9.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NTITY_DATA_TYPE" TargetMode="External"/><Relationship Id="rId13" Type="http://schemas.openxmlformats.org/officeDocument/2006/relationships/hyperlink" Target="http://docs.oasis-open.org/tosca/TOSCA-Simple-Profile-YAML/v1.2/csd01/TOSCA-Simple-Profile-YAML-v1.2-csd01.html#DEFN_ENTITY_TOPOLOGY_TEMPLATE" TargetMode="External"/><Relationship Id="rId3" Type="http://schemas.openxmlformats.org/officeDocument/2006/relationships/hyperlink" Target="http://docs.oasis-open.org/tosca/TOSCA-Simple-Profile-YAML/v1.2/csd01/TOSCA-Simple-Profile-YAML-v1.2-csd01.html#TYPE_YAML_STRING" TargetMode="External"/><Relationship Id="rId7" Type="http://schemas.openxmlformats.org/officeDocument/2006/relationships/hyperlink" Target="http://docs.oasis-open.org/tosca/TOSCA-Simple-Profile-YAML/v1.2/csd01/TOSCA-Simple-Profile-YAML-v1.2-csd01.html#DEFN_ENTITY_ARTIFACT_TYPE" TargetMode="External"/><Relationship Id="rId12" Type="http://schemas.openxmlformats.org/officeDocument/2006/relationships/hyperlink" Target="http://docs.oasis-open.org/tosca/TOSCA-Simple-Profile-YAML/v1.2/csd01/TOSCA-Simple-Profile-YAML-v1.2-csd01.html#DEFN_ENTITY_POLICY_TYPE" TargetMode="External"/><Relationship Id="rId2" Type="http://schemas.openxmlformats.org/officeDocument/2006/relationships/notesSlide" Target="../notesSlides/notesSlide4.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IMPORT_DEF" TargetMode="External"/><Relationship Id="rId11" Type="http://schemas.openxmlformats.org/officeDocument/2006/relationships/hyperlink" Target="http://docs.oasis-open.org/tosca/TOSCA-Simple-Profile-YAML/v1.2/csd01/TOSCA-Simple-Profile-YAML-v1.2-csd01.html#DEFN_ENTITY_NODE_TYPE" TargetMode="External"/><Relationship Id="rId5" Type="http://schemas.openxmlformats.org/officeDocument/2006/relationships/hyperlink" Target="http://docs.oasis-open.org/tosca/TOSCA-Simple-Profile-YAML/v1.2/csd01/TOSCA-Simple-Profile-YAML-v1.2-csd01.html#DEFN_ELEMENT_DESCRIPTION" TargetMode="External"/><Relationship Id="rId10" Type="http://schemas.openxmlformats.org/officeDocument/2006/relationships/hyperlink" Target="http://docs.oasis-open.org/tosca/TOSCA-Simple-Profile-YAML/v1.2/csd01/TOSCA-Simple-Profile-YAML-v1.2-csd01.html#DEFN_ENTITY_RELATIONSHIP_TYPE" TargetMode="External"/><Relationship Id="rId4" Type="http://schemas.openxmlformats.org/officeDocument/2006/relationships/hyperlink" Target="http://docs.oasis-open.org/tosca/TOSCA-Simple-Profile-YAML/v1.2/csd01/TOSCA-Simple-Profile-YAML-v1.2-csd01.html#TYPE_TOSCA_MAP" TargetMode="External"/><Relationship Id="rId9" Type="http://schemas.openxmlformats.org/officeDocument/2006/relationships/hyperlink" Target="http://docs.oasis-open.org/tosca/TOSCA-Simple-Profile-YAML/v1.2/csd01/TOSCA-Simple-Profile-YAML-v1.2-csd01.html#DEFN_ENTITY_CAPABILITY_TYP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LEMENT_PROPERTY_VALUE_ASSIGNMENT" TargetMode="External"/><Relationship Id="rId13" Type="http://schemas.openxmlformats.org/officeDocument/2006/relationships/hyperlink" Target="http://docs.oasis-open.org/tosca/TOSCA-Simple-Profile-YAML/v1.2/csd01/TOSCA-Simple-Profile-YAML-v1.2-csd01.html#DEFN_ENTITY_ARTIFACT_DEF" TargetMode="External"/><Relationship Id="rId3" Type="http://schemas.openxmlformats.org/officeDocument/2006/relationships/hyperlink" Target="http://docs.oasis-open.org/tosca/TOSCA-Simple-Profile-YAML/v1.2/csd01/TOSCA-Simple-Profile-YAML-v1.2-csd01.html#DEFN_ELEMENT_DESCRIPTION" TargetMode="External"/><Relationship Id="rId7" Type="http://schemas.openxmlformats.org/officeDocument/2006/relationships/hyperlink" Target="http://docs.oasis-open.org/tosca/TOSCA-Simple-Profile-YAML/v1.2/csd01/TOSCA-Simple-Profile-YAML-v1.2-csd01.html#TYPE_YAML_STRING" TargetMode="External"/><Relationship Id="rId12" Type="http://schemas.openxmlformats.org/officeDocument/2006/relationships/hyperlink" Target="http://docs.oasis-open.org/tosca/TOSCA-Simple-Profile-YAML/v1.2/csd01/TOSCA-Simple-Profile-YAML-v1.2-csd01.html#DEFN_ELEMENT_INTERFACE_DEF" TargetMode="External"/><Relationship Id="rId2" Type="http://schemas.openxmlformats.org/officeDocument/2006/relationships/notesSlide" Target="../notesSlides/notesSlide5.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POLICY_DEF" TargetMode="External"/><Relationship Id="rId11" Type="http://schemas.openxmlformats.org/officeDocument/2006/relationships/hyperlink" Target="http://docs.oasis-open.org/tosca/TOSCA-Simple-Profile-YAML/v1.2/csd01/TOSCA-Simple-Profile-YAML-v1.2-csd01.html#DEFN_ELEMENT_CAPABILITY_ASSIGNMENT" TargetMode="External"/><Relationship Id="rId5" Type="http://schemas.openxmlformats.org/officeDocument/2006/relationships/hyperlink" Target="http://docs.oasis-open.org/tosca/TOSCA-Simple-Profile-YAML/v1.2/csd01/TOSCA-Simple-Profile-YAML-v1.2-csd01.html#DEFN_ENTITY_NODE_TEMPLATE" TargetMode="External"/><Relationship Id="rId10" Type="http://schemas.openxmlformats.org/officeDocument/2006/relationships/hyperlink" Target="http://docs.oasis-open.org/tosca/TOSCA-Simple-Profile-YAML/v1.2/csd01/TOSCA-Simple-Profile-YAML-v1.2-csd01.html#DEFN_ELEMENT_REQUIREMENT_ASSIGNMENT" TargetMode="External"/><Relationship Id="rId4" Type="http://schemas.openxmlformats.org/officeDocument/2006/relationships/hyperlink" Target="http://docs.oasis-open.org/tosca/TOSCA-Simple-Profile-YAML/v1.2/csd01/TOSCA-Simple-Profile-YAML-v1.2-csd01.html#DEFN_ELEMENT_PARAMETER_DEF" TargetMode="External"/><Relationship Id="rId9" Type="http://schemas.openxmlformats.org/officeDocument/2006/relationships/hyperlink" Target="http://docs.oasis-open.org/tosca/TOSCA-Simple-Profile-YAML/v1.2/csd01/TOSCA-Simple-Profile-YAML-v1.2-csd01.html#DEFN_ELEMENT_ATTRIBUTE_VALUE_ASSIGNMEN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TYPE_YAML_STRING" TargetMode="External"/><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656347" y="2911642"/>
            <a:ext cx="9144002" cy="1143000"/>
          </a:xfrm>
        </p:spPr>
        <p:txBody>
          <a:bodyPr>
            <a:normAutofit/>
          </a:bodyPr>
          <a:lstStyle/>
          <a:p>
            <a:r>
              <a:rPr lang="en-US" dirty="0"/>
              <a:t>Controller Design Studio – Architecture &amp; Design</a:t>
            </a:r>
          </a:p>
        </p:txBody>
      </p:sp>
      <p:sp>
        <p:nvSpPr>
          <p:cNvPr id="9" name="Subtitle 3"/>
          <p:cNvSpPr>
            <a:spLocks noGrp="1"/>
          </p:cNvSpPr>
          <p:nvPr>
            <p:ph type="subTitle" idx="1"/>
          </p:nvPr>
        </p:nvSpPr>
        <p:spPr>
          <a:xfrm>
            <a:off x="2460876" y="4137984"/>
            <a:ext cx="9144002" cy="762000"/>
          </a:xfrm>
        </p:spPr>
        <p:txBody>
          <a:bodyPr>
            <a:normAutofit/>
          </a:bodyPr>
          <a:lstStyle/>
          <a:p>
            <a:r>
              <a:rPr lang="en-US" dirty="0"/>
              <a:t>BRINDA SANTH M</a:t>
            </a:r>
          </a:p>
          <a:p>
            <a:r>
              <a:rPr lang="en-US" dirty="0"/>
              <a:t> </a:t>
            </a:r>
          </a:p>
        </p:txBody>
      </p:sp>
    </p:spTree>
    <p:extLst>
      <p:ext uri="{BB962C8B-B14F-4D97-AF65-F5344CB8AC3E}">
        <p14:creationId xmlns:p14="http://schemas.microsoft.com/office/powerpoint/2010/main" val="258731735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5" name="Table 4"/>
          <p:cNvGraphicFramePr>
            <a:graphicFrameLocks noGrp="1"/>
          </p:cNvGraphicFramePr>
          <p:nvPr/>
        </p:nvGraphicFramePr>
        <p:xfrm>
          <a:off x="397805" y="1225099"/>
          <a:ext cx="11423356" cy="2288540"/>
        </p:xfrm>
        <a:graphic>
          <a:graphicData uri="http://schemas.openxmlformats.org/drawingml/2006/table">
            <a:tbl>
              <a:tblPr/>
              <a:tblGrid>
                <a:gridCol w="1563342">
                  <a:extLst>
                    <a:ext uri="{9D8B030D-6E8A-4147-A177-3AD203B41FA5}">
                      <a16:colId xmlns:a16="http://schemas.microsoft.com/office/drawing/2014/main" val="20000"/>
                    </a:ext>
                  </a:extLst>
                </a:gridCol>
                <a:gridCol w="1082842">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6491172">
                  <a:extLst>
                    <a:ext uri="{9D8B030D-6E8A-4147-A177-3AD203B41FA5}">
                      <a16:colId xmlns:a16="http://schemas.microsoft.com/office/drawing/2014/main" val="20003"/>
                    </a:ext>
                  </a:extLst>
                </a:gridCol>
              </a:tblGrid>
              <a:tr h="0">
                <a:tc>
                  <a:txBody>
                    <a:bodyPr/>
                    <a:lstStyle/>
                    <a:p>
                      <a:pPr algn="ctr"/>
                      <a:r>
                        <a:rPr lang="en-US" sz="1400" b="1" dirty="0">
                          <a:effectLst/>
                        </a:rPr>
                        <a:t>Artifact</a:t>
                      </a:r>
                      <a:r>
                        <a:rPr lang="en-US" sz="1400" b="1" baseline="0" dirty="0">
                          <a:effectLst/>
                        </a:rPr>
                        <a:t> Definition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artifact type for the 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a:effectLst/>
                        </a:rPr>
                        <a:t>file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URI string (relative or absolute) which can be used to locate the artifact’s file.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b="1">
                          <a:effectLst/>
                        </a:rPr>
                        <a:t>repository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optional name of the repository definition which contains the location of the external repository that contains the artifact.  The artifact is expected to be referenceable by its file URI within the repository.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description</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421105" y="3786889"/>
          <a:ext cx="11400056" cy="1074420"/>
        </p:xfrm>
        <a:graphic>
          <a:graphicData uri="http://schemas.openxmlformats.org/drawingml/2006/table">
            <a:tbl>
              <a:tblPr/>
              <a:tblGrid>
                <a:gridCol w="1468112">
                  <a:extLst>
                    <a:ext uri="{9D8B030D-6E8A-4147-A177-3AD203B41FA5}">
                      <a16:colId xmlns:a16="http://schemas.microsoft.com/office/drawing/2014/main" val="20000"/>
                    </a:ext>
                  </a:extLst>
                </a:gridCol>
                <a:gridCol w="1136446">
                  <a:extLst>
                    <a:ext uri="{9D8B030D-6E8A-4147-A177-3AD203B41FA5}">
                      <a16:colId xmlns:a16="http://schemas.microsoft.com/office/drawing/2014/main" val="20001"/>
                    </a:ext>
                  </a:extLst>
                </a:gridCol>
                <a:gridCol w="2297071">
                  <a:extLst>
                    <a:ext uri="{9D8B030D-6E8A-4147-A177-3AD203B41FA5}">
                      <a16:colId xmlns:a16="http://schemas.microsoft.com/office/drawing/2014/main" val="20002"/>
                    </a:ext>
                  </a:extLst>
                </a:gridCol>
                <a:gridCol w="6498427">
                  <a:extLst>
                    <a:ext uri="{9D8B030D-6E8A-4147-A177-3AD203B41FA5}">
                      <a16:colId xmlns:a16="http://schemas.microsoft.com/office/drawing/2014/main" val="20003"/>
                    </a:ext>
                  </a:extLst>
                </a:gridCol>
              </a:tblGrid>
              <a:tr h="0">
                <a:tc>
                  <a:txBody>
                    <a:bodyPr/>
                    <a:lstStyle/>
                    <a:p>
                      <a:pPr algn="ctr"/>
                      <a:r>
                        <a:rPr lang="en-US" sz="1400" b="1" dirty="0">
                          <a:effectLst/>
                        </a:rPr>
                        <a:t>Capability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a:effectLst/>
                        </a:rPr>
                        <a:t>properties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5"/>
                        </a:rPr>
                        <a:t>property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property definitions for the Capability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attributes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attribute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attribute definitions for the Capability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399182" y="5245770"/>
          <a:ext cx="11379734" cy="787400"/>
        </p:xfrm>
        <a:graphic>
          <a:graphicData uri="http://schemas.openxmlformats.org/drawingml/2006/table">
            <a:tbl>
              <a:tblPr/>
              <a:tblGrid>
                <a:gridCol w="1489776">
                  <a:extLst>
                    <a:ext uri="{9D8B030D-6E8A-4147-A177-3AD203B41FA5}">
                      <a16:colId xmlns:a16="http://schemas.microsoft.com/office/drawing/2014/main" val="20000"/>
                    </a:ext>
                  </a:extLst>
                </a:gridCol>
                <a:gridCol w="1155031">
                  <a:extLst>
                    <a:ext uri="{9D8B030D-6E8A-4147-A177-3AD203B41FA5}">
                      <a16:colId xmlns:a16="http://schemas.microsoft.com/office/drawing/2014/main" val="20001"/>
                    </a:ext>
                  </a:extLst>
                </a:gridCol>
                <a:gridCol w="2322095">
                  <a:extLst>
                    <a:ext uri="{9D8B030D-6E8A-4147-A177-3AD203B41FA5}">
                      <a16:colId xmlns:a16="http://schemas.microsoft.com/office/drawing/2014/main" val="20002"/>
                    </a:ext>
                  </a:extLst>
                </a:gridCol>
                <a:gridCol w="6412832">
                  <a:extLst>
                    <a:ext uri="{9D8B030D-6E8A-4147-A177-3AD203B41FA5}">
                      <a16:colId xmlns:a16="http://schemas.microsoft.com/office/drawing/2014/main" val="20003"/>
                    </a:ext>
                  </a:extLst>
                </a:gridCol>
              </a:tblGrid>
              <a:tr h="0">
                <a:tc>
                  <a:txBody>
                    <a:bodyPr/>
                    <a:lstStyle/>
                    <a:p>
                      <a:pPr algn="ctr"/>
                      <a:r>
                        <a:rPr lang="en-US" sz="1400" b="1" dirty="0">
                          <a:effectLst/>
                        </a:rPr>
                        <a:t>Interface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operations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operation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represents the required name of one or more operation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6309661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nvGraphicFramePr>
        <p:xfrm>
          <a:off x="314961" y="1179095"/>
          <a:ext cx="11608333" cy="3437465"/>
        </p:xfrm>
        <a:graphic>
          <a:graphicData uri="http://schemas.openxmlformats.org/drawingml/2006/table">
            <a:tbl>
              <a:tblPr/>
              <a:tblGrid>
                <a:gridCol w="1381492">
                  <a:extLst>
                    <a:ext uri="{9D8B030D-6E8A-4147-A177-3AD203B41FA5}">
                      <a16:colId xmlns:a16="http://schemas.microsoft.com/office/drawing/2014/main" val="20000"/>
                    </a:ext>
                  </a:extLst>
                </a:gridCol>
                <a:gridCol w="926431">
                  <a:extLst>
                    <a:ext uri="{9D8B030D-6E8A-4147-A177-3AD203B41FA5}">
                      <a16:colId xmlns:a16="http://schemas.microsoft.com/office/drawing/2014/main" val="20001"/>
                    </a:ext>
                  </a:extLst>
                </a:gridCol>
                <a:gridCol w="2189748">
                  <a:extLst>
                    <a:ext uri="{9D8B030D-6E8A-4147-A177-3AD203B41FA5}">
                      <a16:colId xmlns:a16="http://schemas.microsoft.com/office/drawing/2014/main" val="20002"/>
                    </a:ext>
                  </a:extLst>
                </a:gridCol>
                <a:gridCol w="7110662">
                  <a:extLst>
                    <a:ext uri="{9D8B030D-6E8A-4147-A177-3AD203B41FA5}">
                      <a16:colId xmlns:a16="http://schemas.microsoft.com/office/drawing/2014/main" val="20003"/>
                    </a:ext>
                  </a:extLst>
                </a:gridCol>
              </a:tblGrid>
              <a:tr h="421989">
                <a:tc>
                  <a:txBody>
                    <a:bodyPr/>
                    <a:lstStyle/>
                    <a:p>
                      <a:pPr algn="ctr"/>
                      <a:r>
                        <a:rPr lang="en-US" sz="1400" b="1" dirty="0">
                          <a:effectLst/>
                        </a:rPr>
                        <a:t>Operation Definition  Keys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541696">
                <a:tc rowSpan="2">
                  <a:txBody>
                    <a:bodyPr/>
                    <a:lstStyle/>
                    <a:p>
                      <a:r>
                        <a:rPr lang="en-US" sz="1400" b="1" dirty="0">
                          <a:effectLst/>
                        </a:rPr>
                        <a:t>inputs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3"/>
                        </a:rPr>
                        <a:t>property definitions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property definitions available to all defined operations for interface definitions that are within Node or Relationship Type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1696">
                <a:tc vMerge="1">
                  <a:txBody>
                    <a:bodyPr/>
                    <a:lstStyle/>
                    <a:p>
                      <a:endParaRPr lang="en-US"/>
                    </a:p>
                  </a:txBody>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4"/>
                        </a:rPr>
                        <a:t>property assignments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property assignments (i.e., parameters assignments) for interface definitions that are within Node or Relationship Template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41696">
                <a:tc rowSpan="2">
                  <a:txBody>
                    <a:bodyPr/>
                    <a:lstStyle/>
                    <a:p>
                      <a:r>
                        <a:rPr lang="en-US" sz="1400" b="1" dirty="0">
                          <a:effectLst/>
                        </a:rPr>
                        <a:t>outputs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list of </a:t>
                      </a:r>
                      <a:r>
                        <a:rPr lang="en-US" sz="1400" dirty="0">
                          <a:effectLst/>
                          <a:hlinkClick r:id="rId3"/>
                        </a:rPr>
                        <a:t>property definitions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The optional list of output property definitions available to all defined operations for interface definitions that are within Node or Relationship Type definitions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541696">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list of </a:t>
                      </a:r>
                      <a:r>
                        <a:rPr lang="en-US" sz="1400" dirty="0">
                          <a:effectLst/>
                          <a:hlinkClick r:id="rId4"/>
                        </a:rPr>
                        <a:t>property assignments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The optional list of output property assignments (i.e., parameters assignments) for interface definitions that are within Node or Relationship Template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58963">
                <a:tc>
                  <a:txBody>
                    <a:bodyPr/>
                    <a:lstStyle/>
                    <a:p>
                      <a:r>
                        <a:rPr lang="en-US" sz="1400" b="1" dirty="0">
                          <a:effectLst/>
                        </a:rPr>
                        <a:t>implementation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Operation</a:t>
                      </a:r>
                      <a:r>
                        <a:rPr lang="en-US" sz="1400" baseline="0" dirty="0">
                          <a:effectLst/>
                        </a:rPr>
                        <a:t> </a:t>
                      </a:r>
                      <a:r>
                        <a:rPr lang="en-US" sz="1400" u="sng" baseline="0" dirty="0">
                          <a:solidFill>
                            <a:srgbClr val="0070C0"/>
                          </a:solidFill>
                          <a:effectLst/>
                        </a:rPr>
                        <a:t>implementation definition</a:t>
                      </a:r>
                      <a:endParaRPr lang="en-US" sz="1400" u="sng" dirty="0">
                        <a:solidFill>
                          <a:srgbClr val="0070C0"/>
                        </a:solidFill>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definition for operation implementations.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8963">
                <a:tc>
                  <a:txBody>
                    <a:bodyPr/>
                    <a:lstStyle/>
                    <a:p>
                      <a:r>
                        <a:rPr lang="en-US" sz="1400" b="1" dirty="0">
                          <a:solidFill>
                            <a:schemeClr val="tx1"/>
                          </a:solidFill>
                          <a:effectLst/>
                        </a:rPr>
                        <a:t>policies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r>
                        <a:rPr lang="en-US" sz="1400" dirty="0">
                          <a:solidFill>
                            <a:schemeClr val="tx1"/>
                          </a:solidFill>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r>
                        <a:rPr lang="en-US" sz="1400" dirty="0">
                          <a:solidFill>
                            <a:schemeClr val="tx1"/>
                          </a:solidFill>
                          <a:effectLst/>
                        </a:rPr>
                        <a:t>String[]</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r>
                        <a:rPr lang="en-US" sz="1400" dirty="0">
                          <a:solidFill>
                            <a:schemeClr val="tx1"/>
                          </a:solidFill>
                          <a:effectLst/>
                        </a:rPr>
                        <a:t>An optional list of Policy definition</a:t>
                      </a:r>
                      <a:r>
                        <a:rPr lang="en-US" sz="1400" baseline="0" dirty="0">
                          <a:solidFill>
                            <a:schemeClr val="tx1"/>
                          </a:solidFill>
                          <a:effectLst/>
                        </a:rPr>
                        <a:t> name</a:t>
                      </a:r>
                      <a:r>
                        <a:rPr lang="en-US" sz="1400" dirty="0">
                          <a:solidFill>
                            <a:schemeClr val="tx1"/>
                          </a:solidFill>
                          <a:effectLst/>
                        </a:rPr>
                        <a:t> for the Operation Definition.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314961" y="4884818"/>
          <a:ext cx="11620365" cy="1287780"/>
        </p:xfrm>
        <a:graphic>
          <a:graphicData uri="http://schemas.openxmlformats.org/drawingml/2006/table">
            <a:tbl>
              <a:tblPr/>
              <a:tblGrid>
                <a:gridCol w="1381492">
                  <a:extLst>
                    <a:ext uri="{9D8B030D-6E8A-4147-A177-3AD203B41FA5}">
                      <a16:colId xmlns:a16="http://schemas.microsoft.com/office/drawing/2014/main" val="20000"/>
                    </a:ext>
                  </a:extLst>
                </a:gridCol>
                <a:gridCol w="938463">
                  <a:extLst>
                    <a:ext uri="{9D8B030D-6E8A-4147-A177-3AD203B41FA5}">
                      <a16:colId xmlns:a16="http://schemas.microsoft.com/office/drawing/2014/main" val="20001"/>
                    </a:ext>
                  </a:extLst>
                </a:gridCol>
                <a:gridCol w="2189747">
                  <a:extLst>
                    <a:ext uri="{9D8B030D-6E8A-4147-A177-3AD203B41FA5}">
                      <a16:colId xmlns:a16="http://schemas.microsoft.com/office/drawing/2014/main" val="20002"/>
                    </a:ext>
                  </a:extLst>
                </a:gridCol>
                <a:gridCol w="7110663">
                  <a:extLst>
                    <a:ext uri="{9D8B030D-6E8A-4147-A177-3AD203B41FA5}">
                      <a16:colId xmlns:a16="http://schemas.microsoft.com/office/drawing/2014/main" val="20003"/>
                    </a:ext>
                  </a:extLst>
                </a:gridCol>
              </a:tblGrid>
              <a:tr h="215784">
                <a:tc>
                  <a:txBody>
                    <a:bodyPr/>
                    <a:lstStyle/>
                    <a:p>
                      <a:pPr algn="ctr"/>
                      <a:r>
                        <a:rPr lang="en-US" sz="1400" b="1" dirty="0">
                          <a:effectLst/>
                        </a:rPr>
                        <a:t>Implementation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a:effectLst/>
                        </a:rPr>
                        <a:t>primary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implementation artifact (i.e., the primary script file within a CBA</a:t>
                      </a:r>
                      <a:r>
                        <a:rPr lang="en-US" sz="1400" baseline="0" dirty="0">
                          <a:effectLst/>
                        </a:rPr>
                        <a:t> </a:t>
                      </a:r>
                      <a:r>
                        <a:rPr lang="en-US" sz="1400" dirty="0">
                          <a:effectLst/>
                        </a:rPr>
                        <a:t>file).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dependencies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p>
                    <a:p>
                      <a:r>
                        <a:rPr lang="en-US" sz="1400" dirty="0">
                          <a:effectLst/>
                        </a:rPr>
                        <a:t>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ordered list of one or more dependent or secondary implementation artifacts which are referenced by the primary implementation artifact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01366971"/>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nvGraphicFramePr>
        <p:xfrm>
          <a:off x="314961" y="1110382"/>
          <a:ext cx="11506200" cy="2017830"/>
        </p:xfrm>
        <a:graphic>
          <a:graphicData uri="http://schemas.openxmlformats.org/drawingml/2006/table">
            <a:tbl>
              <a:tblPr/>
              <a:tblGrid>
                <a:gridCol w="1809137">
                  <a:extLst>
                    <a:ext uri="{9D8B030D-6E8A-4147-A177-3AD203B41FA5}">
                      <a16:colId xmlns:a16="http://schemas.microsoft.com/office/drawing/2014/main" val="20000"/>
                    </a:ext>
                  </a:extLst>
                </a:gridCol>
                <a:gridCol w="1100365">
                  <a:extLst>
                    <a:ext uri="{9D8B030D-6E8A-4147-A177-3AD203B41FA5}">
                      <a16:colId xmlns:a16="http://schemas.microsoft.com/office/drawing/2014/main" val="20001"/>
                    </a:ext>
                  </a:extLst>
                </a:gridCol>
                <a:gridCol w="2213811">
                  <a:extLst>
                    <a:ext uri="{9D8B030D-6E8A-4147-A177-3AD203B41FA5}">
                      <a16:colId xmlns:a16="http://schemas.microsoft.com/office/drawing/2014/main" val="20002"/>
                    </a:ext>
                  </a:extLst>
                </a:gridCol>
                <a:gridCol w="6382887">
                  <a:extLst>
                    <a:ext uri="{9D8B030D-6E8A-4147-A177-3AD203B41FA5}">
                      <a16:colId xmlns:a16="http://schemas.microsoft.com/office/drawing/2014/main" val="20003"/>
                    </a:ext>
                  </a:extLst>
                </a:gridCol>
              </a:tblGrid>
              <a:tr h="264660">
                <a:tc>
                  <a:txBody>
                    <a:bodyPr/>
                    <a:lstStyle/>
                    <a:p>
                      <a:pPr algn="ctr"/>
                      <a:r>
                        <a:rPr lang="en-US" sz="1400" b="1" dirty="0">
                          <a:solidFill>
                            <a:schemeClr val="tx1"/>
                          </a:solidFill>
                          <a:effectLst/>
                        </a:rPr>
                        <a:t>Policy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solidFill>
                            <a:schemeClr val="tx1"/>
                          </a:solidFill>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solidFill>
                            <a:schemeClr val="tx1"/>
                          </a:solidFill>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solidFill>
                            <a:schemeClr val="tx1"/>
                          </a:solidFill>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64660">
                <a:tc>
                  <a:txBody>
                    <a:bodyPr/>
                    <a:lstStyle/>
                    <a:p>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name of the policy type the policy definition is based upon.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4660">
                <a:tc>
                  <a:txBody>
                    <a:bodyPr/>
                    <a:lstStyle/>
                    <a:p>
                      <a:r>
                        <a:rPr lang="en-US" sz="1400" b="1">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description</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optional description for the policy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64660">
                <a:tc>
                  <a:txBody>
                    <a:bodyPr/>
                    <a:lstStyle/>
                    <a:p>
                      <a:r>
                        <a:rPr lang="en-US" sz="1400" b="1">
                          <a:effectLst/>
                        </a:rPr>
                        <a:t>metadata</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5"/>
                        </a:rPr>
                        <a:t>map</a:t>
                      </a:r>
                      <a:r>
                        <a:rPr lang="en-US" sz="1400">
                          <a:effectLst/>
                        </a:rPr>
                        <a:t> of </a:t>
                      </a:r>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Defines a section used to declare additional metadata information.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9370">
                <a:tc>
                  <a:txBody>
                    <a:bodyPr/>
                    <a:lstStyle/>
                    <a:p>
                      <a:r>
                        <a:rPr lang="en-US" sz="1400" b="1">
                          <a:effectLst/>
                        </a:rPr>
                        <a:t>properties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property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property value assignments for the policy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08052">
                <a:tc>
                  <a:txBody>
                    <a:bodyPr/>
                    <a:lstStyle/>
                    <a:p>
                      <a:r>
                        <a:rPr lang="en-US" sz="1400" b="1" dirty="0">
                          <a:effectLst/>
                        </a:rPr>
                        <a:t>targets</a:t>
                      </a:r>
                    </a:p>
                    <a:p>
                      <a:r>
                        <a:rPr lang="en-US" sz="1400" b="1" dirty="0">
                          <a:effectLst/>
                        </a:rPr>
                        <a:t>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r>
                        <a:rPr lang="en-US" sz="1400" dirty="0">
                          <a:effectLst/>
                        </a:rPr>
                        <a: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valid Node Templates, Work Flows the Policy can be applied to.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314961" y="3801657"/>
          <a:ext cx="11500050" cy="2362200"/>
        </p:xfrm>
        <a:graphic>
          <a:graphicData uri="http://schemas.openxmlformats.org/drawingml/2006/table">
            <a:tbl>
              <a:tblPr/>
              <a:tblGrid>
                <a:gridCol w="1778534">
                  <a:extLst>
                    <a:ext uri="{9D8B030D-6E8A-4147-A177-3AD203B41FA5}">
                      <a16:colId xmlns:a16="http://schemas.microsoft.com/office/drawing/2014/main" val="20000"/>
                    </a:ext>
                  </a:extLst>
                </a:gridCol>
                <a:gridCol w="1130968">
                  <a:extLst>
                    <a:ext uri="{9D8B030D-6E8A-4147-A177-3AD203B41FA5}">
                      <a16:colId xmlns:a16="http://schemas.microsoft.com/office/drawing/2014/main" val="20001"/>
                    </a:ext>
                  </a:extLst>
                </a:gridCol>
                <a:gridCol w="2370221">
                  <a:extLst>
                    <a:ext uri="{9D8B030D-6E8A-4147-A177-3AD203B41FA5}">
                      <a16:colId xmlns:a16="http://schemas.microsoft.com/office/drawing/2014/main" val="20002"/>
                    </a:ext>
                  </a:extLst>
                </a:gridCol>
                <a:gridCol w="6220327">
                  <a:extLst>
                    <a:ext uri="{9D8B030D-6E8A-4147-A177-3AD203B41FA5}">
                      <a16:colId xmlns:a16="http://schemas.microsoft.com/office/drawing/2014/main" val="20003"/>
                    </a:ext>
                  </a:extLst>
                </a:gridCol>
              </a:tblGrid>
              <a:tr h="0">
                <a:tc>
                  <a:txBody>
                    <a:bodyPr/>
                    <a:lstStyle/>
                    <a:p>
                      <a:pPr algn="ctr"/>
                      <a:r>
                        <a:rPr lang="en-US" sz="1400" b="1" dirty="0">
                          <a:effectLst/>
                        </a:rPr>
                        <a:t>Workflow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description</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workflow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a:effectLst/>
                        </a:rPr>
                        <a:t>metadata</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5"/>
                        </a:rPr>
                        <a:t>map</a:t>
                      </a:r>
                      <a:r>
                        <a:rPr lang="en-US" sz="1400">
                          <a:effectLst/>
                        </a:rPr>
                        <a:t> of </a:t>
                      </a:r>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Defines a section used to declare additional metadata information.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b="1">
                          <a:effectLst/>
                        </a:rPr>
                        <a:t>inputs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list of </a:t>
                      </a:r>
                    </a:p>
                    <a:p>
                      <a:r>
                        <a:rPr lang="en-US" sz="1400">
                          <a:effectLst/>
                          <a:hlinkClick r:id="rId7"/>
                        </a:rPr>
                        <a:t>property definitions</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parameter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sz="1400" b="1" dirty="0">
                          <a:effectLst/>
                        </a:rPr>
                        <a:t>steps</a:t>
                      </a:r>
                    </a:p>
                    <a:p>
                      <a:r>
                        <a:rPr lang="en-US" sz="1400" dirty="0">
                          <a:effectLst/>
                        </a:rPr>
                        <a:t>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step definitions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valid Node Templates or Groups the Policy can be applied to.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r>
                        <a:rPr lang="en-US" sz="1400" b="1" dirty="0">
                          <a:solidFill>
                            <a:schemeClr val="tx1"/>
                          </a:solidFill>
                          <a:effectLst/>
                        </a:rPr>
                        <a:t>outputs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solidFill>
                            <a:schemeClr val="tx1"/>
                          </a:solidFill>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solidFill>
                            <a:schemeClr val="tx1"/>
                          </a:solidFill>
                          <a:effectLst/>
                        </a:rPr>
                        <a:t>list of </a:t>
                      </a:r>
                    </a:p>
                    <a:p>
                      <a:r>
                        <a:rPr lang="en-US" sz="1400">
                          <a:solidFill>
                            <a:schemeClr val="tx1"/>
                          </a:solidFill>
                          <a:effectLst/>
                          <a:hlinkClick r:id="rId7">
                            <a:extLst>
                              <a:ext uri="{A12FA001-AC4F-418D-AE19-62706E023703}">
                                <ahyp:hlinkClr xmlns:ahyp="http://schemas.microsoft.com/office/drawing/2018/hyperlinkcolor" val="tx"/>
                              </a:ext>
                            </a:extLst>
                          </a:hlinkClick>
                        </a:rPr>
                        <a:t>property definitions</a:t>
                      </a:r>
                      <a:endParaRPr lang="en-US" sz="1400">
                        <a:solidFill>
                          <a:schemeClr val="tx1"/>
                        </a:solidFill>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solidFill>
                            <a:schemeClr val="tx1"/>
                          </a:solidFill>
                          <a:effectLst/>
                        </a:rPr>
                        <a:t>The optional list of input parameter definitions along with values or expressions.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41608770"/>
                  </a:ext>
                </a:extLst>
              </a:tr>
            </a:tbl>
          </a:graphicData>
        </a:graphic>
      </p:graphicFrame>
    </p:spTree>
    <p:extLst>
      <p:ext uri="{BB962C8B-B14F-4D97-AF65-F5344CB8AC3E}">
        <p14:creationId xmlns:p14="http://schemas.microsoft.com/office/powerpoint/2010/main" val="303315513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nvGraphicFramePr>
        <p:xfrm>
          <a:off x="314961" y="1300163"/>
          <a:ext cx="11506200" cy="1165602"/>
        </p:xfrm>
        <a:graphic>
          <a:graphicData uri="http://schemas.openxmlformats.org/drawingml/2006/table">
            <a:tbl>
              <a:tblPr/>
              <a:tblGrid>
                <a:gridCol w="1990573">
                  <a:extLst>
                    <a:ext uri="{9D8B030D-6E8A-4147-A177-3AD203B41FA5}">
                      <a16:colId xmlns:a16="http://schemas.microsoft.com/office/drawing/2014/main" val="20000"/>
                    </a:ext>
                  </a:extLst>
                </a:gridCol>
                <a:gridCol w="1231163">
                  <a:extLst>
                    <a:ext uri="{9D8B030D-6E8A-4147-A177-3AD203B41FA5}">
                      <a16:colId xmlns:a16="http://schemas.microsoft.com/office/drawing/2014/main" val="20001"/>
                    </a:ext>
                  </a:extLst>
                </a:gridCol>
                <a:gridCol w="1949150">
                  <a:extLst>
                    <a:ext uri="{9D8B030D-6E8A-4147-A177-3AD203B41FA5}">
                      <a16:colId xmlns:a16="http://schemas.microsoft.com/office/drawing/2014/main" val="20002"/>
                    </a:ext>
                  </a:extLst>
                </a:gridCol>
                <a:gridCol w="6335314">
                  <a:extLst>
                    <a:ext uri="{9D8B030D-6E8A-4147-A177-3AD203B41FA5}">
                      <a16:colId xmlns:a16="http://schemas.microsoft.com/office/drawing/2014/main" val="20003"/>
                    </a:ext>
                  </a:extLst>
                </a:gridCol>
              </a:tblGrid>
              <a:tr h="251363">
                <a:tc>
                  <a:txBody>
                    <a:bodyPr/>
                    <a:lstStyle/>
                    <a:p>
                      <a:pPr algn="ctr"/>
                      <a:r>
                        <a:rPr lang="en-US" sz="1400" b="1" dirty="0">
                          <a:effectLst/>
                        </a:rPr>
                        <a:t>Step keys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49517">
                <a:tc>
                  <a:txBody>
                    <a:bodyPr/>
                    <a:lstStyle/>
                    <a:p>
                      <a:r>
                        <a:rPr lang="en-US" sz="1400" b="1">
                          <a:effectLst/>
                        </a:rPr>
                        <a:t>target</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2"/>
                        </a:rPr>
                        <a:t>string</a:t>
                      </a:r>
                      <a:endParaRPr lang="en-US" sz="1400">
                        <a:effectLst/>
                      </a:endParaRP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target of the step (this can be a node template name, a group name)</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49517">
                <a:tc>
                  <a:txBody>
                    <a:bodyPr/>
                    <a:lstStyle/>
                    <a:p>
                      <a:r>
                        <a:rPr lang="en-US" sz="1400" b="1" dirty="0">
                          <a:effectLst/>
                        </a:rPr>
                        <a:t>activities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list of </a:t>
                      </a:r>
                      <a:r>
                        <a:rPr lang="en-US" sz="1400">
                          <a:effectLst/>
                          <a:hlinkClick r:id="rId3"/>
                        </a:rPr>
                        <a:t>activity_definition</a:t>
                      </a:r>
                      <a:endParaRPr lang="en-US" sz="1400">
                        <a:effectLst/>
                      </a:endParaRP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list of sequential activities to be performed in this step.</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314961" y="2892677"/>
          <a:ext cx="11506200" cy="787400"/>
        </p:xfrm>
        <a:graphic>
          <a:graphicData uri="http://schemas.openxmlformats.org/drawingml/2006/table">
            <a:tbl>
              <a:tblPr/>
              <a:tblGrid>
                <a:gridCol w="1990573">
                  <a:extLst>
                    <a:ext uri="{9D8B030D-6E8A-4147-A177-3AD203B41FA5}">
                      <a16:colId xmlns:a16="http://schemas.microsoft.com/office/drawing/2014/main" val="20000"/>
                    </a:ext>
                  </a:extLst>
                </a:gridCol>
                <a:gridCol w="1231163">
                  <a:extLst>
                    <a:ext uri="{9D8B030D-6E8A-4147-A177-3AD203B41FA5}">
                      <a16:colId xmlns:a16="http://schemas.microsoft.com/office/drawing/2014/main" val="20001"/>
                    </a:ext>
                  </a:extLst>
                </a:gridCol>
                <a:gridCol w="1887017">
                  <a:extLst>
                    <a:ext uri="{9D8B030D-6E8A-4147-A177-3AD203B41FA5}">
                      <a16:colId xmlns:a16="http://schemas.microsoft.com/office/drawing/2014/main" val="20002"/>
                    </a:ext>
                  </a:extLst>
                </a:gridCol>
                <a:gridCol w="6397447">
                  <a:extLst>
                    <a:ext uri="{9D8B030D-6E8A-4147-A177-3AD203B41FA5}">
                      <a16:colId xmlns:a16="http://schemas.microsoft.com/office/drawing/2014/main" val="20003"/>
                    </a:ext>
                  </a:extLst>
                </a:gridCol>
              </a:tblGrid>
              <a:tr h="0">
                <a:tc>
                  <a:txBody>
                    <a:bodyPr/>
                    <a:lstStyle/>
                    <a:p>
                      <a:pPr algn="ctr"/>
                      <a:r>
                        <a:rPr lang="en-US" sz="1400" b="1" dirty="0">
                          <a:effectLst/>
                        </a:rPr>
                        <a:t>Activity</a:t>
                      </a:r>
                      <a:r>
                        <a:rPr lang="en-US" sz="1400" b="1" baseline="0" dirty="0">
                          <a:effectLst/>
                        </a:rPr>
                        <a:t> Definitions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err="1">
                          <a:effectLst/>
                        </a:rPr>
                        <a:t>call_operation</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2"/>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 string that defines the name of the interface and operation to be called on the node using the &lt;</a:t>
                      </a:r>
                      <a:r>
                        <a:rPr lang="en-US" sz="1400" dirty="0" err="1">
                          <a:effectLst/>
                        </a:rPr>
                        <a:t>interface_name</a:t>
                      </a:r>
                      <a:r>
                        <a:rPr lang="en-US" sz="1400" dirty="0">
                          <a:effectLst/>
                        </a:rPr>
                        <a:t>&gt;.&lt;</a:t>
                      </a:r>
                      <a:r>
                        <a:rPr lang="en-US" sz="1400" dirty="0" err="1">
                          <a:effectLst/>
                        </a:rPr>
                        <a:t>operation_name</a:t>
                      </a:r>
                      <a:r>
                        <a:rPr lang="en-US" sz="1400" dirty="0">
                          <a:effectLst/>
                        </a:rPr>
                        <a:t>&gt; notation.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93994791"/>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 Functions</a:t>
            </a:r>
          </a:p>
        </p:txBody>
      </p:sp>
      <p:sp>
        <p:nvSpPr>
          <p:cNvPr id="3" name="Text Placeholder 2"/>
          <p:cNvSpPr>
            <a:spLocks noGrp="1"/>
          </p:cNvSpPr>
          <p:nvPr>
            <p:ph type="body" sz="quarter" idx="10"/>
          </p:nvPr>
        </p:nvSpPr>
        <p:spPr/>
        <p:txBody>
          <a:bodyPr>
            <a:noAutofit/>
          </a:bodyPr>
          <a:lstStyle/>
          <a:p>
            <a:pPr marL="0" indent="0">
              <a:lnSpc>
                <a:spcPct val="100000"/>
              </a:lnSpc>
              <a:spcBef>
                <a:spcPts val="0"/>
              </a:spcBef>
              <a:buNone/>
            </a:pPr>
            <a:r>
              <a:rPr lang="en-US" sz="1600" b="1" dirty="0" err="1"/>
              <a:t>get_input</a:t>
            </a:r>
            <a:endParaRPr lang="en-US" sz="1600" b="1" dirty="0"/>
          </a:p>
          <a:p>
            <a:pPr marL="0" lvl="1">
              <a:lnSpc>
                <a:spcPct val="100000"/>
              </a:lnSpc>
              <a:spcBef>
                <a:spcPts val="0"/>
              </a:spcBef>
            </a:pPr>
            <a:r>
              <a:rPr lang="en-US" sz="1400" dirty="0"/>
              <a:t>The </a:t>
            </a:r>
            <a:r>
              <a:rPr lang="en-US" sz="1400" dirty="0" err="1"/>
              <a:t>get_input</a:t>
            </a:r>
            <a:r>
              <a:rPr lang="en-US" sz="1400" dirty="0"/>
              <a:t> function is used to retrieve the values of properties declared within the inputs section of a TOSCA Service Template.</a:t>
            </a:r>
          </a:p>
          <a:p>
            <a:pPr marL="457200" lvl="3" indent="0">
              <a:lnSpc>
                <a:spcPct val="100000"/>
              </a:lnSpc>
              <a:spcBef>
                <a:spcPts val="0"/>
              </a:spcBef>
              <a:buNone/>
            </a:pPr>
            <a:r>
              <a:rPr lang="en-US" sz="1400" b="1" i="1" dirty="0" err="1">
                <a:latin typeface="Consolas" panose="020B0609020204030204" pitchFamily="49" charset="0"/>
              </a:rPr>
              <a:t>get_input</a:t>
            </a:r>
            <a:r>
              <a:rPr lang="en-US" sz="1400" b="1" i="1" dirty="0">
                <a:latin typeface="Consolas" panose="020B0609020204030204" pitchFamily="49" charset="0"/>
              </a:rPr>
              <a:t>: &lt;</a:t>
            </a:r>
            <a:r>
              <a:rPr lang="en-US" sz="1400" b="1" i="1" dirty="0" err="1">
                <a:latin typeface="Consolas" panose="020B0609020204030204" pitchFamily="49" charset="0"/>
              </a:rPr>
              <a:t>input_property_name</a:t>
            </a:r>
            <a:r>
              <a:rPr lang="en-US" sz="1400" b="1" i="1" dirty="0">
                <a:latin typeface="Consolas" panose="020B0609020204030204" pitchFamily="49" charset="0"/>
              </a:rPr>
              <a:t>&gt;</a:t>
            </a:r>
          </a:p>
          <a:p>
            <a:pPr marL="0" lvl="2" indent="0">
              <a:lnSpc>
                <a:spcPct val="100000"/>
              </a:lnSpc>
              <a:spcBef>
                <a:spcPts val="0"/>
              </a:spcBef>
              <a:buNone/>
            </a:pPr>
            <a:endParaRPr lang="en-US" sz="1400" i="1" dirty="0"/>
          </a:p>
          <a:p>
            <a:pPr marL="0" indent="0">
              <a:lnSpc>
                <a:spcPct val="100000"/>
              </a:lnSpc>
              <a:spcBef>
                <a:spcPts val="0"/>
              </a:spcBef>
              <a:buNone/>
            </a:pPr>
            <a:r>
              <a:rPr lang="en-US" sz="1600" b="1" dirty="0" err="1"/>
              <a:t>get_property</a:t>
            </a:r>
            <a:endParaRPr lang="en-US" sz="1600" b="1" dirty="0"/>
          </a:p>
          <a:p>
            <a:pPr marL="0" lvl="1">
              <a:lnSpc>
                <a:spcPct val="100000"/>
              </a:lnSpc>
              <a:spcBef>
                <a:spcPts val="0"/>
              </a:spcBef>
            </a:pPr>
            <a:r>
              <a:rPr lang="en-US" sz="1400" dirty="0"/>
              <a:t>The </a:t>
            </a:r>
            <a:r>
              <a:rPr lang="en-US" sz="1400" dirty="0" err="1"/>
              <a:t>get_property</a:t>
            </a:r>
            <a:r>
              <a:rPr lang="en-US" sz="1400" dirty="0"/>
              <a:t> function is used to retrieve property values between </a:t>
            </a:r>
            <a:r>
              <a:rPr lang="en-US" sz="1400" dirty="0" err="1"/>
              <a:t>modelable</a:t>
            </a:r>
            <a:r>
              <a:rPr lang="en-US" sz="1400" dirty="0"/>
              <a:t> entities defined in the same service template.</a:t>
            </a:r>
          </a:p>
          <a:p>
            <a:pPr marL="457200" lvl="2" indent="0">
              <a:lnSpc>
                <a:spcPct val="100000"/>
              </a:lnSpc>
              <a:spcBef>
                <a:spcPts val="0"/>
              </a:spcBef>
              <a:buNone/>
            </a:pPr>
            <a:r>
              <a:rPr lang="en-US" sz="1400" b="1" i="1" dirty="0" err="1">
                <a:latin typeface="Consolas" panose="020B0609020204030204" pitchFamily="49" charset="0"/>
              </a:rPr>
              <a:t>get_property</a:t>
            </a:r>
            <a:r>
              <a:rPr lang="en-US" sz="1400" b="1" i="1" dirty="0">
                <a:latin typeface="Consolas" panose="020B0609020204030204" pitchFamily="49" charset="0"/>
              </a:rPr>
              <a:t>: [ &lt;</a:t>
            </a:r>
            <a:r>
              <a:rPr lang="en-US" sz="1400" b="1" i="1" dirty="0" err="1">
                <a:latin typeface="Consolas" panose="020B0609020204030204" pitchFamily="49" charset="0"/>
              </a:rPr>
              <a:t>modelable_entity_name</a:t>
            </a:r>
            <a:r>
              <a:rPr lang="en-US" sz="1400" b="1" i="1" dirty="0">
                <a:latin typeface="Consolas" panose="020B0609020204030204" pitchFamily="49" charset="0"/>
              </a:rPr>
              <a:t>&gt;, &lt;</a:t>
            </a:r>
            <a:r>
              <a:rPr lang="en-US" sz="1400" b="1" i="1" dirty="0" err="1">
                <a:latin typeface="Consolas" panose="020B0609020204030204" pitchFamily="49" charset="0"/>
              </a:rPr>
              <a:t>optional_req_or_cap_name</a:t>
            </a:r>
            <a:r>
              <a:rPr lang="en-US" sz="1400" b="1" i="1" dirty="0">
                <a:latin typeface="Consolas" panose="020B0609020204030204" pitchFamily="49" charset="0"/>
              </a:rPr>
              <a:t>&gt;, &lt;</a:t>
            </a:r>
            <a:r>
              <a:rPr lang="en-US" sz="1400" b="1" i="1" dirty="0" err="1">
                <a:latin typeface="Consolas" panose="020B0609020204030204" pitchFamily="49" charset="0"/>
              </a:rPr>
              <a:t>property_name</a:t>
            </a:r>
            <a:r>
              <a:rPr lang="en-US" sz="1400" b="1" i="1" dirty="0">
                <a:latin typeface="Consolas" panose="020B0609020204030204" pitchFamily="49" charset="0"/>
              </a:rPr>
              <a:t>&gt;, &lt;nested_property_name_or_index_1&gt;, ..., &lt;</a:t>
            </a:r>
            <a:r>
              <a:rPr lang="en-US" sz="1400" b="1" i="1" dirty="0" err="1">
                <a:latin typeface="Consolas" panose="020B0609020204030204" pitchFamily="49" charset="0"/>
              </a:rPr>
              <a:t>nested_property_name_or_index_n</a:t>
            </a:r>
            <a:r>
              <a:rPr lang="en-US" sz="1400" b="1" i="1" dirty="0">
                <a:latin typeface="Consolas" panose="020B0609020204030204" pitchFamily="49" charset="0"/>
              </a:rPr>
              <a:t>&gt; ] </a:t>
            </a:r>
          </a:p>
          <a:p>
            <a:pPr marL="0" lvl="2">
              <a:lnSpc>
                <a:spcPct val="100000"/>
              </a:lnSpc>
              <a:spcBef>
                <a:spcPts val="0"/>
              </a:spcBef>
            </a:pPr>
            <a:endParaRPr lang="en-US" sz="1400" i="1" dirty="0"/>
          </a:p>
          <a:p>
            <a:pPr marL="0" indent="0">
              <a:lnSpc>
                <a:spcPct val="100000"/>
              </a:lnSpc>
              <a:spcBef>
                <a:spcPts val="0"/>
              </a:spcBef>
              <a:buNone/>
            </a:pPr>
            <a:r>
              <a:rPr lang="en-US" sz="1600" b="1" dirty="0" err="1"/>
              <a:t>get_attribute</a:t>
            </a:r>
            <a:endParaRPr lang="en-US" sz="1600" b="1" dirty="0"/>
          </a:p>
          <a:p>
            <a:pPr marL="0" lvl="1">
              <a:lnSpc>
                <a:spcPct val="100000"/>
              </a:lnSpc>
              <a:spcBef>
                <a:spcPts val="0"/>
              </a:spcBef>
            </a:pPr>
            <a:r>
              <a:rPr lang="en-US" sz="1400" dirty="0"/>
              <a:t>The </a:t>
            </a:r>
            <a:r>
              <a:rPr lang="en-US" sz="1400" dirty="0" err="1"/>
              <a:t>get_attribute</a:t>
            </a:r>
            <a:r>
              <a:rPr lang="en-US" sz="1400" dirty="0"/>
              <a:t> function is used to retrieve the values of named attributes declared by the referenced node or relationship template name.</a:t>
            </a:r>
          </a:p>
          <a:p>
            <a:pPr marL="457200" lvl="3" indent="0">
              <a:lnSpc>
                <a:spcPct val="100000"/>
              </a:lnSpc>
              <a:spcBef>
                <a:spcPts val="0"/>
              </a:spcBef>
              <a:buNone/>
            </a:pPr>
            <a:r>
              <a:rPr lang="en-US" sz="1400" b="1" i="1" dirty="0" err="1">
                <a:latin typeface="Consolas" panose="020B0609020204030204" pitchFamily="49" charset="0"/>
              </a:rPr>
              <a:t>get_attribute</a:t>
            </a:r>
            <a:r>
              <a:rPr lang="en-US" sz="1400" b="1" i="1" dirty="0">
                <a:latin typeface="Consolas" panose="020B0609020204030204" pitchFamily="49" charset="0"/>
              </a:rPr>
              <a:t>: [ &lt;</a:t>
            </a:r>
            <a:r>
              <a:rPr lang="en-US" sz="1400" b="1" i="1" dirty="0" err="1">
                <a:latin typeface="Consolas" panose="020B0609020204030204" pitchFamily="49" charset="0"/>
              </a:rPr>
              <a:t>modelable_entity_name</a:t>
            </a:r>
            <a:r>
              <a:rPr lang="en-US" sz="1400" b="1" i="1" dirty="0">
                <a:latin typeface="Consolas" panose="020B0609020204030204" pitchFamily="49" charset="0"/>
              </a:rPr>
              <a:t>&gt;, &lt;</a:t>
            </a:r>
            <a:r>
              <a:rPr lang="en-US" sz="1400" b="1" i="1" dirty="0" err="1">
                <a:latin typeface="Consolas" panose="020B0609020204030204" pitchFamily="49" charset="0"/>
              </a:rPr>
              <a:t>optional_req_or_cap_name</a:t>
            </a:r>
            <a:r>
              <a:rPr lang="en-US" sz="1400" b="1" i="1" dirty="0">
                <a:latin typeface="Consolas" panose="020B0609020204030204" pitchFamily="49" charset="0"/>
              </a:rPr>
              <a:t>&gt;, &lt;</a:t>
            </a:r>
            <a:r>
              <a:rPr lang="en-US" sz="1400" b="1" i="1" dirty="0" err="1">
                <a:latin typeface="Consolas" panose="020B0609020204030204" pitchFamily="49" charset="0"/>
              </a:rPr>
              <a:t>attribute_name</a:t>
            </a:r>
            <a:r>
              <a:rPr lang="en-US" sz="1400" b="1" i="1" dirty="0">
                <a:latin typeface="Consolas" panose="020B0609020204030204" pitchFamily="49" charset="0"/>
              </a:rPr>
              <a:t>&gt;, &lt;nested_attribute_name_or_index_1&gt;, ..., &lt;</a:t>
            </a:r>
            <a:r>
              <a:rPr lang="en-US" sz="1400" b="1" i="1" dirty="0" err="1">
                <a:latin typeface="Consolas" panose="020B0609020204030204" pitchFamily="49" charset="0"/>
              </a:rPr>
              <a:t>nested_attribute_name_or_index_n</a:t>
            </a:r>
            <a:r>
              <a:rPr lang="en-US" sz="1400" b="1" i="1" dirty="0">
                <a:latin typeface="Consolas" panose="020B0609020204030204" pitchFamily="49" charset="0"/>
              </a:rPr>
              <a:t>&gt; ]</a:t>
            </a:r>
          </a:p>
          <a:p>
            <a:pPr marL="0" lvl="2">
              <a:lnSpc>
                <a:spcPct val="100000"/>
              </a:lnSpc>
              <a:spcBef>
                <a:spcPts val="0"/>
              </a:spcBef>
            </a:pPr>
            <a:endParaRPr lang="en-US" sz="1400" i="1" dirty="0"/>
          </a:p>
          <a:p>
            <a:pPr marL="0" indent="0">
              <a:lnSpc>
                <a:spcPct val="100000"/>
              </a:lnSpc>
              <a:spcBef>
                <a:spcPts val="0"/>
              </a:spcBef>
              <a:buNone/>
            </a:pPr>
            <a:r>
              <a:rPr lang="en-US" sz="1600" b="1" dirty="0" err="1"/>
              <a:t>get_operation_output</a:t>
            </a:r>
            <a:endParaRPr lang="en-US" sz="1600" b="1" dirty="0"/>
          </a:p>
          <a:p>
            <a:pPr marL="0" lvl="1">
              <a:lnSpc>
                <a:spcPct val="100000"/>
              </a:lnSpc>
              <a:spcBef>
                <a:spcPts val="0"/>
              </a:spcBef>
            </a:pPr>
            <a:r>
              <a:rPr lang="en-US" sz="1400" dirty="0"/>
              <a:t>The </a:t>
            </a:r>
            <a:r>
              <a:rPr lang="en-US" sz="1400" dirty="0" err="1"/>
              <a:t>get_operation_output</a:t>
            </a:r>
            <a:r>
              <a:rPr lang="en-US" sz="1400" dirty="0"/>
              <a:t> function is used to retrieve the values of variables exposed / exported from an interface operation.</a:t>
            </a:r>
          </a:p>
          <a:p>
            <a:pPr marL="457200" lvl="3" indent="0">
              <a:lnSpc>
                <a:spcPct val="100000"/>
              </a:lnSpc>
              <a:spcBef>
                <a:spcPts val="0"/>
              </a:spcBef>
              <a:buNone/>
            </a:pPr>
            <a:r>
              <a:rPr lang="en-US" sz="1400" b="1" i="1" dirty="0" err="1">
                <a:latin typeface="Consolas" panose="020B0609020204030204" pitchFamily="49" charset="0"/>
              </a:rPr>
              <a:t>get_operation_output</a:t>
            </a:r>
            <a:r>
              <a:rPr lang="en-US" sz="1400" b="1" i="1" dirty="0">
                <a:latin typeface="Consolas" panose="020B0609020204030204" pitchFamily="49" charset="0"/>
              </a:rPr>
              <a:t>: &lt;</a:t>
            </a:r>
            <a:r>
              <a:rPr lang="en-US" sz="1400" b="1" i="1" dirty="0" err="1">
                <a:latin typeface="Consolas" panose="020B0609020204030204" pitchFamily="49" charset="0"/>
              </a:rPr>
              <a:t>modelable_entity_name</a:t>
            </a:r>
            <a:r>
              <a:rPr lang="en-US" sz="1400" b="1" i="1" dirty="0">
                <a:latin typeface="Consolas" panose="020B0609020204030204" pitchFamily="49" charset="0"/>
              </a:rPr>
              <a:t>&gt;, &lt;</a:t>
            </a:r>
            <a:r>
              <a:rPr lang="en-US" sz="1400" b="1" i="1" dirty="0" err="1">
                <a:latin typeface="Consolas" panose="020B0609020204030204" pitchFamily="49" charset="0"/>
              </a:rPr>
              <a:t>interface_name</a:t>
            </a:r>
            <a:r>
              <a:rPr lang="en-US" sz="1400" b="1" i="1" dirty="0">
                <a:latin typeface="Consolas" panose="020B0609020204030204" pitchFamily="49" charset="0"/>
              </a:rPr>
              <a:t>&gt;, &lt;</a:t>
            </a:r>
            <a:r>
              <a:rPr lang="en-US" sz="1400" b="1" i="1" dirty="0" err="1">
                <a:latin typeface="Consolas" panose="020B0609020204030204" pitchFamily="49" charset="0"/>
              </a:rPr>
              <a:t>operation_name</a:t>
            </a:r>
            <a:r>
              <a:rPr lang="en-US" sz="1400" b="1" i="1" dirty="0">
                <a:latin typeface="Consolas" panose="020B0609020204030204" pitchFamily="49" charset="0"/>
              </a:rPr>
              <a:t>&gt;, &lt;</a:t>
            </a:r>
            <a:r>
              <a:rPr lang="en-US" sz="1400" b="1" i="1" dirty="0" err="1">
                <a:latin typeface="Consolas" panose="020B0609020204030204" pitchFamily="49" charset="0"/>
              </a:rPr>
              <a:t>output_variable_name</a:t>
            </a:r>
            <a:r>
              <a:rPr lang="en-US" sz="1400" b="1" i="1" dirty="0">
                <a:latin typeface="Consolas" panose="020B0609020204030204" pitchFamily="49" charset="0"/>
              </a:rPr>
              <a:t>&gt;</a:t>
            </a:r>
          </a:p>
          <a:p>
            <a:pPr marL="0" lvl="2">
              <a:lnSpc>
                <a:spcPct val="100000"/>
              </a:lnSpc>
              <a:spcBef>
                <a:spcPts val="0"/>
              </a:spcBef>
            </a:pPr>
            <a:endParaRPr lang="en-US" sz="1400" i="1" dirty="0"/>
          </a:p>
          <a:p>
            <a:pPr marL="0" indent="0">
              <a:lnSpc>
                <a:spcPct val="100000"/>
              </a:lnSpc>
              <a:spcBef>
                <a:spcPts val="0"/>
              </a:spcBef>
              <a:buNone/>
            </a:pPr>
            <a:r>
              <a:rPr lang="en-US" sz="1600" b="1" dirty="0" err="1"/>
              <a:t>get_artifact</a:t>
            </a:r>
            <a:endParaRPr lang="en-US" sz="1600" b="1" dirty="0"/>
          </a:p>
          <a:p>
            <a:pPr marL="0" lvl="1">
              <a:lnSpc>
                <a:spcPct val="100000"/>
              </a:lnSpc>
              <a:spcBef>
                <a:spcPts val="0"/>
              </a:spcBef>
            </a:pPr>
            <a:r>
              <a:rPr lang="en-US" sz="1400" dirty="0"/>
              <a:t>The </a:t>
            </a:r>
            <a:r>
              <a:rPr lang="en-US" sz="1400" dirty="0" err="1"/>
              <a:t>get_artifact</a:t>
            </a:r>
            <a:r>
              <a:rPr lang="en-US" sz="1400" dirty="0"/>
              <a:t> function is used to retrieve artifact location between </a:t>
            </a:r>
            <a:r>
              <a:rPr lang="en-US" sz="1400" dirty="0" err="1"/>
              <a:t>modelable</a:t>
            </a:r>
            <a:r>
              <a:rPr lang="en-US" sz="1400" dirty="0"/>
              <a:t> entities defined in the same service template.</a:t>
            </a:r>
          </a:p>
          <a:p>
            <a:pPr marL="457200" lvl="3" indent="0">
              <a:lnSpc>
                <a:spcPct val="100000"/>
              </a:lnSpc>
              <a:spcBef>
                <a:spcPts val="0"/>
              </a:spcBef>
              <a:buNone/>
            </a:pPr>
            <a:r>
              <a:rPr lang="en-US" sz="1400" b="1" i="1" dirty="0" err="1">
                <a:latin typeface="Consolas" panose="020B0609020204030204" pitchFamily="49" charset="0"/>
              </a:rPr>
              <a:t>get_artifact</a:t>
            </a:r>
            <a:r>
              <a:rPr lang="en-US" sz="1400" b="1" i="1" dirty="0">
                <a:latin typeface="Consolas" panose="020B0609020204030204" pitchFamily="49" charset="0"/>
              </a:rPr>
              <a:t>: [ &lt;</a:t>
            </a:r>
            <a:r>
              <a:rPr lang="en-US" sz="1400" b="1" i="1" dirty="0" err="1">
                <a:latin typeface="Consolas" panose="020B0609020204030204" pitchFamily="49" charset="0"/>
              </a:rPr>
              <a:t>modelable_entity_name</a:t>
            </a:r>
            <a:r>
              <a:rPr lang="en-US" sz="1400" b="1" i="1" dirty="0">
                <a:latin typeface="Consolas" panose="020B0609020204030204" pitchFamily="49" charset="0"/>
              </a:rPr>
              <a:t>&gt;, &lt;</a:t>
            </a:r>
            <a:r>
              <a:rPr lang="en-US" sz="1400" b="1" i="1" dirty="0" err="1">
                <a:latin typeface="Consolas" panose="020B0609020204030204" pitchFamily="49" charset="0"/>
              </a:rPr>
              <a:t>artifact_name</a:t>
            </a:r>
            <a:r>
              <a:rPr lang="en-US" sz="1400" b="1" i="1" dirty="0">
                <a:latin typeface="Consolas" panose="020B0609020204030204" pitchFamily="49" charset="0"/>
              </a:rPr>
              <a:t>&gt;, &lt;location&gt;, &lt;remove&gt; ]</a:t>
            </a:r>
          </a:p>
        </p:txBody>
      </p:sp>
    </p:spTree>
    <p:extLst>
      <p:ext uri="{BB962C8B-B14F-4D97-AF65-F5344CB8AC3E}">
        <p14:creationId xmlns:p14="http://schemas.microsoft.com/office/powerpoint/2010/main" val="1598566615"/>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999463" y="1441969"/>
            <a:ext cx="10193073" cy="1987031"/>
          </a:xfrm>
          <a:prstGeom prst="roundRect">
            <a:avLst>
              <a:gd name="adj" fmla="val 11869"/>
            </a:avLst>
          </a:prstGeom>
          <a:solidFill>
            <a:srgbClr val="ED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p:cNvSpPr>
            <a:spLocks noGrp="1"/>
          </p:cNvSpPr>
          <p:nvPr>
            <p:ph type="title"/>
          </p:nvPr>
        </p:nvSpPr>
        <p:spPr/>
        <p:txBody>
          <a:bodyPr>
            <a:normAutofit fontScale="90000"/>
          </a:bodyPr>
          <a:lstStyle/>
          <a:p>
            <a:r>
              <a:rPr lang="en-US" dirty="0"/>
              <a:t>Controller Blueprints Archive(CBA) Format</a:t>
            </a:r>
          </a:p>
        </p:txBody>
      </p:sp>
      <p:grpSp>
        <p:nvGrpSpPr>
          <p:cNvPr id="10" name="Group 9"/>
          <p:cNvGrpSpPr/>
          <p:nvPr/>
        </p:nvGrpSpPr>
        <p:grpSpPr>
          <a:xfrm>
            <a:off x="4542895" y="1579133"/>
            <a:ext cx="1491916" cy="1684421"/>
            <a:chOff x="2201779" y="1648326"/>
            <a:chExt cx="1491916" cy="1684421"/>
          </a:xfrm>
          <a:effectLst>
            <a:outerShdw blurRad="50800" dist="38100" dir="2700000" algn="tl" rotWithShape="0">
              <a:prstClr val="black">
                <a:alpha val="40000"/>
              </a:prstClr>
            </a:outerShdw>
          </a:effectLst>
        </p:grpSpPr>
        <p:grpSp>
          <p:nvGrpSpPr>
            <p:cNvPr id="11" name="Group 10"/>
            <p:cNvGrpSpPr/>
            <p:nvPr/>
          </p:nvGrpSpPr>
          <p:grpSpPr>
            <a:xfrm>
              <a:off x="2201779" y="1648326"/>
              <a:ext cx="1491916" cy="1684421"/>
              <a:chOff x="2201779" y="1648326"/>
              <a:chExt cx="1491916" cy="1684421"/>
            </a:xfrm>
          </p:grpSpPr>
          <p:sp>
            <p:nvSpPr>
              <p:cNvPr id="14" name="Rectangle 13"/>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Rectangle 14"/>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2" name="TextBox 11"/>
            <p:cNvSpPr txBox="1"/>
            <p:nvPr/>
          </p:nvSpPr>
          <p:spPr>
            <a:xfrm>
              <a:off x="2201779" y="1807411"/>
              <a:ext cx="1491916" cy="738664"/>
            </a:xfrm>
            <a:prstGeom prst="rect">
              <a:avLst/>
            </a:prstGeom>
            <a:noFill/>
          </p:spPr>
          <p:txBody>
            <a:bodyPr wrap="square" rtlCol="0">
              <a:spAutoFit/>
            </a:bodyPr>
            <a:lstStyle/>
            <a:p>
              <a:r>
                <a:rPr lang="en-US" sz="1050" dirty="0"/>
                <a:t>Flow Definitions files, such as directed graph, dataflow </a:t>
              </a:r>
              <a:r>
                <a:rPr lang="en-US" sz="1050" dirty="0" err="1"/>
                <a:t>dsl</a:t>
              </a:r>
              <a:r>
                <a:rPr lang="en-US" sz="1050" dirty="0"/>
                <a:t>, etc.</a:t>
              </a:r>
            </a:p>
            <a:p>
              <a:r>
                <a:rPr lang="en-US" sz="1050" b="1" dirty="0"/>
                <a:t>Formats: .</a:t>
              </a:r>
              <a:r>
                <a:rPr lang="en-US" sz="1050" b="1" dirty="0" err="1"/>
                <a:t>json</a:t>
              </a:r>
              <a:r>
                <a:rPr lang="en-US" sz="1050" b="1" dirty="0"/>
                <a:t>, .xml</a:t>
              </a:r>
            </a:p>
          </p:txBody>
        </p:sp>
        <p:sp>
          <p:nvSpPr>
            <p:cNvPr id="13" name="TextBox 12"/>
            <p:cNvSpPr txBox="1"/>
            <p:nvPr/>
          </p:nvSpPr>
          <p:spPr>
            <a:xfrm>
              <a:off x="2201779" y="2898984"/>
              <a:ext cx="1491916" cy="338554"/>
            </a:xfrm>
            <a:prstGeom prst="rect">
              <a:avLst/>
            </a:prstGeom>
            <a:noFill/>
          </p:spPr>
          <p:txBody>
            <a:bodyPr wrap="square" rtlCol="0">
              <a:spAutoFit/>
            </a:bodyPr>
            <a:lstStyle/>
            <a:p>
              <a:r>
                <a:rPr lang="en-US" sz="1600" b="1" dirty="0">
                  <a:solidFill>
                    <a:schemeClr val="bg1"/>
                  </a:solidFill>
                </a:rPr>
                <a:t>Plans</a:t>
              </a:r>
            </a:p>
          </p:txBody>
        </p:sp>
      </p:grpSp>
      <p:grpSp>
        <p:nvGrpSpPr>
          <p:cNvPr id="16" name="Group 15"/>
          <p:cNvGrpSpPr/>
          <p:nvPr/>
        </p:nvGrpSpPr>
        <p:grpSpPr>
          <a:xfrm>
            <a:off x="6189219" y="1579132"/>
            <a:ext cx="1491916" cy="1684421"/>
            <a:chOff x="2201779" y="1648326"/>
            <a:chExt cx="1491916" cy="1684421"/>
          </a:xfrm>
          <a:effectLst>
            <a:outerShdw blurRad="50800" dist="38100" dir="2700000" algn="tl" rotWithShape="0">
              <a:prstClr val="black">
                <a:alpha val="40000"/>
              </a:prstClr>
            </a:outerShdw>
          </a:effectLst>
        </p:grpSpPr>
        <p:grpSp>
          <p:nvGrpSpPr>
            <p:cNvPr id="17" name="Group 16"/>
            <p:cNvGrpSpPr/>
            <p:nvPr/>
          </p:nvGrpSpPr>
          <p:grpSpPr>
            <a:xfrm>
              <a:off x="2201779" y="1648326"/>
              <a:ext cx="1491916" cy="1684421"/>
              <a:chOff x="2201779" y="1648326"/>
              <a:chExt cx="1491916" cy="1684421"/>
            </a:xfrm>
          </p:grpSpPr>
          <p:sp>
            <p:nvSpPr>
              <p:cNvPr id="20" name="Rectangle 19"/>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Rectangle 20"/>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8" name="TextBox 17"/>
            <p:cNvSpPr txBox="1"/>
            <p:nvPr/>
          </p:nvSpPr>
          <p:spPr>
            <a:xfrm>
              <a:off x="2201779" y="1807411"/>
              <a:ext cx="1491916" cy="577081"/>
            </a:xfrm>
            <a:prstGeom prst="rect">
              <a:avLst/>
            </a:prstGeom>
            <a:noFill/>
          </p:spPr>
          <p:txBody>
            <a:bodyPr wrap="square" rtlCol="0">
              <a:spAutoFit/>
            </a:bodyPr>
            <a:lstStyle/>
            <a:p>
              <a:r>
                <a:rPr lang="en-US" sz="1050" dirty="0"/>
                <a:t>Executions scripts used during flows.</a:t>
              </a:r>
            </a:p>
            <a:p>
              <a:r>
                <a:rPr lang="en-US" sz="1050" b="1" dirty="0"/>
                <a:t>Formats: .</a:t>
              </a:r>
              <a:r>
                <a:rPr lang="en-US" sz="1050" b="1" dirty="0" err="1"/>
                <a:t>py</a:t>
              </a:r>
              <a:r>
                <a:rPr lang="en-US" sz="1050" b="1" dirty="0"/>
                <a:t>, .</a:t>
              </a:r>
              <a:r>
                <a:rPr lang="en-US" sz="1050" b="1" dirty="0" err="1"/>
                <a:t>js</a:t>
              </a:r>
              <a:r>
                <a:rPr lang="en-US" sz="1050" b="1" dirty="0"/>
                <a:t>, .</a:t>
              </a:r>
              <a:r>
                <a:rPr lang="en-US" sz="1050" b="1" dirty="0" err="1"/>
                <a:t>kotlin</a:t>
              </a:r>
              <a:endParaRPr lang="en-US" sz="1050" b="1" dirty="0"/>
            </a:p>
          </p:txBody>
        </p:sp>
        <p:sp>
          <p:nvSpPr>
            <p:cNvPr id="19" name="TextBox 18"/>
            <p:cNvSpPr txBox="1"/>
            <p:nvPr/>
          </p:nvSpPr>
          <p:spPr>
            <a:xfrm>
              <a:off x="2201779" y="2898984"/>
              <a:ext cx="1491916" cy="338554"/>
            </a:xfrm>
            <a:prstGeom prst="rect">
              <a:avLst/>
            </a:prstGeom>
            <a:noFill/>
          </p:spPr>
          <p:txBody>
            <a:bodyPr wrap="square" rtlCol="0">
              <a:spAutoFit/>
            </a:bodyPr>
            <a:lstStyle/>
            <a:p>
              <a:r>
                <a:rPr lang="en-US" sz="1600" b="1" dirty="0">
                  <a:solidFill>
                    <a:schemeClr val="bg1"/>
                  </a:solidFill>
                </a:rPr>
                <a:t>Scripts</a:t>
              </a:r>
              <a:endParaRPr lang="en-US" sz="1050" b="1" dirty="0">
                <a:solidFill>
                  <a:schemeClr val="bg1"/>
                </a:solidFill>
              </a:endParaRPr>
            </a:p>
          </p:txBody>
        </p:sp>
      </p:grpSp>
      <p:grpSp>
        <p:nvGrpSpPr>
          <p:cNvPr id="28" name="Group 27"/>
          <p:cNvGrpSpPr/>
          <p:nvPr/>
        </p:nvGrpSpPr>
        <p:grpSpPr>
          <a:xfrm>
            <a:off x="1182077" y="1579135"/>
            <a:ext cx="1491916" cy="1684421"/>
            <a:chOff x="2201779" y="1648326"/>
            <a:chExt cx="1491916" cy="1684421"/>
          </a:xfrm>
          <a:effectLst>
            <a:outerShdw blurRad="50800" dist="38100" dir="2700000" algn="tl" rotWithShape="0">
              <a:prstClr val="black">
                <a:alpha val="40000"/>
              </a:prstClr>
            </a:outerShdw>
          </a:effectLst>
        </p:grpSpPr>
        <p:grpSp>
          <p:nvGrpSpPr>
            <p:cNvPr id="29" name="Group 28"/>
            <p:cNvGrpSpPr/>
            <p:nvPr/>
          </p:nvGrpSpPr>
          <p:grpSpPr>
            <a:xfrm>
              <a:off x="2201779" y="1648326"/>
              <a:ext cx="1491916" cy="1684421"/>
              <a:chOff x="2201779" y="1648326"/>
              <a:chExt cx="1491916" cy="1684421"/>
            </a:xfrm>
          </p:grpSpPr>
          <p:sp>
            <p:nvSpPr>
              <p:cNvPr id="32" name="Rectangle 31"/>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3" name="Rectangle 32"/>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30" name="TextBox 29"/>
            <p:cNvSpPr txBox="1"/>
            <p:nvPr/>
          </p:nvSpPr>
          <p:spPr>
            <a:xfrm>
              <a:off x="2201779" y="1807411"/>
              <a:ext cx="1491916" cy="900246"/>
            </a:xfrm>
            <a:prstGeom prst="rect">
              <a:avLst/>
            </a:prstGeom>
            <a:noFill/>
          </p:spPr>
          <p:txBody>
            <a:bodyPr wrap="square" rtlCol="0">
              <a:spAutoFit/>
            </a:bodyPr>
            <a:lstStyle/>
            <a:p>
              <a:r>
                <a:rPr lang="en-US" sz="1050" dirty="0"/>
                <a:t>Controller Blueprints definitions file, Resource Definition, Others</a:t>
              </a:r>
            </a:p>
            <a:p>
              <a:r>
                <a:rPr lang="en-US" sz="1050" b="1" dirty="0"/>
                <a:t>Formats : .</a:t>
              </a:r>
              <a:r>
                <a:rPr lang="en-US" sz="1050" b="1" dirty="0" err="1"/>
                <a:t>json</a:t>
              </a:r>
              <a:endParaRPr lang="en-US" sz="1050" b="1" dirty="0"/>
            </a:p>
          </p:txBody>
        </p:sp>
        <p:sp>
          <p:nvSpPr>
            <p:cNvPr id="31" name="TextBox 30"/>
            <p:cNvSpPr txBox="1"/>
            <p:nvPr/>
          </p:nvSpPr>
          <p:spPr>
            <a:xfrm>
              <a:off x="2201779" y="2898984"/>
              <a:ext cx="1491916" cy="338554"/>
            </a:xfrm>
            <a:prstGeom prst="rect">
              <a:avLst/>
            </a:prstGeom>
            <a:noFill/>
          </p:spPr>
          <p:txBody>
            <a:bodyPr wrap="square" rtlCol="0">
              <a:spAutoFit/>
            </a:bodyPr>
            <a:lstStyle/>
            <a:p>
              <a:r>
                <a:rPr lang="en-US" sz="1600" b="1" dirty="0">
                  <a:solidFill>
                    <a:schemeClr val="bg1"/>
                  </a:solidFill>
                </a:rPr>
                <a:t>Definition</a:t>
              </a:r>
              <a:endParaRPr lang="en-US" sz="1050" b="1" dirty="0">
                <a:solidFill>
                  <a:schemeClr val="bg1"/>
                </a:solidFill>
              </a:endParaRPr>
            </a:p>
          </p:txBody>
        </p:sp>
      </p:grpSp>
      <p:grpSp>
        <p:nvGrpSpPr>
          <p:cNvPr id="34" name="Group 33"/>
          <p:cNvGrpSpPr/>
          <p:nvPr/>
        </p:nvGrpSpPr>
        <p:grpSpPr>
          <a:xfrm>
            <a:off x="7835543" y="1579131"/>
            <a:ext cx="1491916" cy="1684421"/>
            <a:chOff x="2201779" y="1648326"/>
            <a:chExt cx="1491916" cy="1684421"/>
          </a:xfrm>
          <a:effectLst>
            <a:outerShdw blurRad="50800" dist="38100" dir="2700000" algn="tl" rotWithShape="0">
              <a:prstClr val="black">
                <a:alpha val="40000"/>
              </a:prstClr>
            </a:outerShdw>
          </a:effectLst>
        </p:grpSpPr>
        <p:grpSp>
          <p:nvGrpSpPr>
            <p:cNvPr id="35" name="Group 34"/>
            <p:cNvGrpSpPr/>
            <p:nvPr/>
          </p:nvGrpSpPr>
          <p:grpSpPr>
            <a:xfrm>
              <a:off x="2201779" y="1648326"/>
              <a:ext cx="1491916" cy="1684421"/>
              <a:chOff x="2201779" y="1648326"/>
              <a:chExt cx="1491916" cy="1684421"/>
            </a:xfrm>
          </p:grpSpPr>
          <p:sp>
            <p:nvSpPr>
              <p:cNvPr id="38" name="Rectangle 37"/>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9" name="Rectangle 38"/>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36" name="TextBox 35"/>
            <p:cNvSpPr txBox="1"/>
            <p:nvPr/>
          </p:nvSpPr>
          <p:spPr>
            <a:xfrm>
              <a:off x="2201779" y="1807411"/>
              <a:ext cx="1491916" cy="577081"/>
            </a:xfrm>
            <a:prstGeom prst="rect">
              <a:avLst/>
            </a:prstGeom>
            <a:noFill/>
          </p:spPr>
          <p:txBody>
            <a:bodyPr wrap="square" rtlCol="0">
              <a:spAutoFit/>
            </a:bodyPr>
            <a:lstStyle/>
            <a:p>
              <a:r>
                <a:rPr lang="en-US" sz="1050" dirty="0"/>
                <a:t>Templates used </a:t>
              </a:r>
              <a:r>
                <a:rPr lang="en-US" sz="1050" dirty="0" err="1"/>
                <a:t>duting</a:t>
              </a:r>
              <a:r>
                <a:rPr lang="en-US" sz="1050" dirty="0"/>
                <a:t> processing.</a:t>
              </a:r>
            </a:p>
            <a:p>
              <a:r>
                <a:rPr lang="en-US" sz="1050" b="1" dirty="0"/>
                <a:t>Format: .</a:t>
              </a:r>
              <a:r>
                <a:rPr lang="en-US" sz="1050" b="1" dirty="0" err="1"/>
                <a:t>vtl</a:t>
              </a:r>
              <a:endParaRPr lang="en-US" sz="1050" b="1" dirty="0"/>
            </a:p>
          </p:txBody>
        </p:sp>
        <p:sp>
          <p:nvSpPr>
            <p:cNvPr id="37" name="TextBox 36"/>
            <p:cNvSpPr txBox="1"/>
            <p:nvPr/>
          </p:nvSpPr>
          <p:spPr>
            <a:xfrm>
              <a:off x="2201779" y="2898984"/>
              <a:ext cx="1491916" cy="338554"/>
            </a:xfrm>
            <a:prstGeom prst="rect">
              <a:avLst/>
            </a:prstGeom>
            <a:noFill/>
          </p:spPr>
          <p:txBody>
            <a:bodyPr wrap="square" rtlCol="0">
              <a:spAutoFit/>
            </a:bodyPr>
            <a:lstStyle/>
            <a:p>
              <a:r>
                <a:rPr lang="en-US" sz="1600" b="1" dirty="0">
                  <a:solidFill>
                    <a:schemeClr val="bg1"/>
                  </a:solidFill>
                </a:rPr>
                <a:t>Templates</a:t>
              </a:r>
              <a:endParaRPr lang="en-US" sz="1050" b="1" dirty="0">
                <a:solidFill>
                  <a:schemeClr val="bg1"/>
                </a:solidFill>
              </a:endParaRPr>
            </a:p>
          </p:txBody>
        </p:sp>
      </p:grpSp>
      <p:grpSp>
        <p:nvGrpSpPr>
          <p:cNvPr id="40" name="Group 39"/>
          <p:cNvGrpSpPr/>
          <p:nvPr/>
        </p:nvGrpSpPr>
        <p:grpSpPr>
          <a:xfrm>
            <a:off x="2862486" y="1579134"/>
            <a:ext cx="1491916" cy="1684421"/>
            <a:chOff x="2201779" y="1648326"/>
            <a:chExt cx="1491916" cy="1684421"/>
          </a:xfrm>
          <a:effectLst>
            <a:outerShdw blurRad="50800" dist="38100" dir="2700000" algn="tl" rotWithShape="0">
              <a:prstClr val="black">
                <a:alpha val="40000"/>
              </a:prstClr>
            </a:outerShdw>
          </a:effectLst>
        </p:grpSpPr>
        <p:grpSp>
          <p:nvGrpSpPr>
            <p:cNvPr id="41" name="Group 40"/>
            <p:cNvGrpSpPr/>
            <p:nvPr/>
          </p:nvGrpSpPr>
          <p:grpSpPr>
            <a:xfrm>
              <a:off x="2201779" y="1648326"/>
              <a:ext cx="1491916" cy="1684421"/>
              <a:chOff x="2201779" y="1648326"/>
              <a:chExt cx="1491916" cy="1684421"/>
            </a:xfrm>
          </p:grpSpPr>
          <p:sp>
            <p:nvSpPr>
              <p:cNvPr id="44" name="Rectangle 43"/>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5" name="Rectangle 44"/>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42" name="TextBox 41"/>
            <p:cNvSpPr txBox="1"/>
            <p:nvPr/>
          </p:nvSpPr>
          <p:spPr>
            <a:xfrm>
              <a:off x="2201779" y="1807411"/>
              <a:ext cx="1491916" cy="900246"/>
            </a:xfrm>
            <a:prstGeom prst="rect">
              <a:avLst/>
            </a:prstGeom>
            <a:noFill/>
          </p:spPr>
          <p:txBody>
            <a:bodyPr wrap="square" rtlCol="0">
              <a:spAutoFit/>
            </a:bodyPr>
            <a:lstStyle/>
            <a:p>
              <a:r>
                <a:rPr lang="en-US" sz="1050" dirty="0"/>
                <a:t>Blueprint environment properties or application properties file.</a:t>
              </a:r>
            </a:p>
            <a:p>
              <a:r>
                <a:rPr lang="en-US" sz="1050" b="1" dirty="0"/>
                <a:t>Formats: .</a:t>
              </a:r>
              <a:r>
                <a:rPr lang="en-US" sz="1050" b="1" dirty="0" err="1"/>
                <a:t>json</a:t>
              </a:r>
              <a:endParaRPr lang="en-US" sz="1050" b="1" dirty="0"/>
            </a:p>
          </p:txBody>
        </p:sp>
        <p:sp>
          <p:nvSpPr>
            <p:cNvPr id="43" name="TextBox 42"/>
            <p:cNvSpPr txBox="1"/>
            <p:nvPr/>
          </p:nvSpPr>
          <p:spPr>
            <a:xfrm>
              <a:off x="2201779" y="2898984"/>
              <a:ext cx="1491916" cy="307777"/>
            </a:xfrm>
            <a:prstGeom prst="rect">
              <a:avLst/>
            </a:prstGeom>
            <a:noFill/>
          </p:spPr>
          <p:txBody>
            <a:bodyPr wrap="square" rtlCol="0">
              <a:spAutoFit/>
            </a:bodyPr>
            <a:lstStyle/>
            <a:p>
              <a:r>
                <a:rPr lang="en-US" sz="1400" b="1" dirty="0">
                  <a:solidFill>
                    <a:schemeClr val="bg1"/>
                  </a:solidFill>
                </a:rPr>
                <a:t>Environments</a:t>
              </a:r>
              <a:endParaRPr lang="en-US" sz="1050" b="1" dirty="0">
                <a:solidFill>
                  <a:schemeClr val="bg1"/>
                </a:solidFill>
              </a:endParaRPr>
            </a:p>
          </p:txBody>
        </p:sp>
      </p:grpSp>
      <p:sp>
        <p:nvSpPr>
          <p:cNvPr id="47" name="Down Arrow 46"/>
          <p:cNvSpPr/>
          <p:nvPr/>
        </p:nvSpPr>
        <p:spPr>
          <a:xfrm>
            <a:off x="5610214" y="3763645"/>
            <a:ext cx="579005" cy="946848"/>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5141726" y="4969042"/>
            <a:ext cx="1515979" cy="1143000"/>
            <a:chOff x="4935019" y="4969042"/>
            <a:chExt cx="1515979" cy="1143000"/>
          </a:xfrm>
        </p:grpSpPr>
        <p:sp>
          <p:nvSpPr>
            <p:cNvPr id="49" name="Cube 48"/>
            <p:cNvSpPr/>
            <p:nvPr/>
          </p:nvSpPr>
          <p:spPr>
            <a:xfrm>
              <a:off x="4935019" y="4969042"/>
              <a:ext cx="1515979" cy="1143000"/>
            </a:xfrm>
            <a:prstGeom prst="cub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264963" y="5401080"/>
              <a:ext cx="712054" cy="461665"/>
            </a:xfrm>
            <a:prstGeom prst="rect">
              <a:avLst/>
            </a:prstGeom>
            <a:noFill/>
          </p:spPr>
          <p:txBody>
            <a:bodyPr wrap="none" rtlCol="0">
              <a:spAutoFit/>
            </a:bodyPr>
            <a:lstStyle/>
            <a:p>
              <a:r>
                <a:rPr lang="en-US" sz="2400" b="1" dirty="0">
                  <a:solidFill>
                    <a:schemeClr val="bg1"/>
                  </a:solidFill>
                </a:rPr>
                <a:t>.</a:t>
              </a:r>
              <a:r>
                <a:rPr lang="en-US" sz="2400" b="1" dirty="0" err="1">
                  <a:solidFill>
                    <a:schemeClr val="bg1"/>
                  </a:solidFill>
                </a:rPr>
                <a:t>cba</a:t>
              </a:r>
              <a:endParaRPr lang="en-US" sz="2400" b="1" dirty="0">
                <a:solidFill>
                  <a:schemeClr val="bg1"/>
                </a:solidFill>
              </a:endParaRPr>
            </a:p>
          </p:txBody>
        </p:sp>
      </p:grpSp>
      <p:grpSp>
        <p:nvGrpSpPr>
          <p:cNvPr id="48" name="Group 47">
            <a:extLst>
              <a:ext uri="{FF2B5EF4-FFF2-40B4-BE49-F238E27FC236}">
                <a16:creationId xmlns:a16="http://schemas.microsoft.com/office/drawing/2014/main" id="{2B00A55D-5BAC-419A-974D-9BBA35D98A8E}"/>
              </a:ext>
            </a:extLst>
          </p:cNvPr>
          <p:cNvGrpSpPr/>
          <p:nvPr/>
        </p:nvGrpSpPr>
        <p:grpSpPr>
          <a:xfrm>
            <a:off x="9481867" y="1595681"/>
            <a:ext cx="1491916" cy="1684421"/>
            <a:chOff x="2201779" y="1648326"/>
            <a:chExt cx="1491916" cy="1684421"/>
          </a:xfrm>
          <a:effectLst>
            <a:outerShdw blurRad="50800" dist="38100" dir="2700000" algn="tl" rotWithShape="0">
              <a:prstClr val="black">
                <a:alpha val="40000"/>
              </a:prstClr>
            </a:outerShdw>
          </a:effectLst>
        </p:grpSpPr>
        <p:grpSp>
          <p:nvGrpSpPr>
            <p:cNvPr id="52" name="Group 51">
              <a:extLst>
                <a:ext uri="{FF2B5EF4-FFF2-40B4-BE49-F238E27FC236}">
                  <a16:creationId xmlns:a16="http://schemas.microsoft.com/office/drawing/2014/main" id="{D69EEFC4-6276-4D2E-A940-CB19E2FAABE0}"/>
                </a:ext>
              </a:extLst>
            </p:cNvPr>
            <p:cNvGrpSpPr/>
            <p:nvPr/>
          </p:nvGrpSpPr>
          <p:grpSpPr>
            <a:xfrm>
              <a:off x="2201779" y="1648326"/>
              <a:ext cx="1491916" cy="1684421"/>
              <a:chOff x="2201779" y="1648326"/>
              <a:chExt cx="1491916" cy="1684421"/>
            </a:xfrm>
          </p:grpSpPr>
          <p:sp>
            <p:nvSpPr>
              <p:cNvPr id="55" name="Rectangle 54">
                <a:extLst>
                  <a:ext uri="{FF2B5EF4-FFF2-40B4-BE49-F238E27FC236}">
                    <a16:creationId xmlns:a16="http://schemas.microsoft.com/office/drawing/2014/main" id="{2C130721-A436-4EF6-B795-65736F2F7677}"/>
                  </a:ext>
                </a:extLst>
              </p:cNvPr>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6" name="Rectangle 55">
                <a:extLst>
                  <a:ext uri="{FF2B5EF4-FFF2-40B4-BE49-F238E27FC236}">
                    <a16:creationId xmlns:a16="http://schemas.microsoft.com/office/drawing/2014/main" id="{B2E6978E-A598-491E-B2D1-7EB9C71DDB05}"/>
                  </a:ext>
                </a:extLst>
              </p:cNvPr>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53" name="TextBox 52">
              <a:extLst>
                <a:ext uri="{FF2B5EF4-FFF2-40B4-BE49-F238E27FC236}">
                  <a16:creationId xmlns:a16="http://schemas.microsoft.com/office/drawing/2014/main" id="{52ADEE04-61C4-4F55-97F0-8BFEF88BDCDF}"/>
                </a:ext>
              </a:extLst>
            </p:cNvPr>
            <p:cNvSpPr txBox="1"/>
            <p:nvPr/>
          </p:nvSpPr>
          <p:spPr>
            <a:xfrm>
              <a:off x="2201779" y="1807411"/>
              <a:ext cx="1491916" cy="577081"/>
            </a:xfrm>
            <a:prstGeom prst="rect">
              <a:avLst/>
            </a:prstGeom>
            <a:noFill/>
          </p:spPr>
          <p:txBody>
            <a:bodyPr wrap="square" rtlCol="0">
              <a:spAutoFit/>
            </a:bodyPr>
            <a:lstStyle/>
            <a:p>
              <a:r>
                <a:rPr lang="en-US" sz="1050" dirty="0"/>
                <a:t>Meta-data of overall package</a:t>
              </a:r>
            </a:p>
            <a:p>
              <a:r>
                <a:rPr lang="en-US" sz="1050" b="1" dirty="0"/>
                <a:t>Format: .meta</a:t>
              </a:r>
            </a:p>
          </p:txBody>
        </p:sp>
        <p:sp>
          <p:nvSpPr>
            <p:cNvPr id="54" name="TextBox 53">
              <a:extLst>
                <a:ext uri="{FF2B5EF4-FFF2-40B4-BE49-F238E27FC236}">
                  <a16:creationId xmlns:a16="http://schemas.microsoft.com/office/drawing/2014/main" id="{D747A0D7-AB76-4A41-9EB2-0924D59168FF}"/>
                </a:ext>
              </a:extLst>
            </p:cNvPr>
            <p:cNvSpPr txBox="1"/>
            <p:nvPr/>
          </p:nvSpPr>
          <p:spPr>
            <a:xfrm>
              <a:off x="2201779" y="2898984"/>
              <a:ext cx="1491916" cy="307777"/>
            </a:xfrm>
            <a:prstGeom prst="rect">
              <a:avLst/>
            </a:prstGeom>
            <a:noFill/>
          </p:spPr>
          <p:txBody>
            <a:bodyPr wrap="square" rtlCol="0">
              <a:spAutoFit/>
            </a:bodyPr>
            <a:lstStyle/>
            <a:p>
              <a:r>
                <a:rPr lang="en-US" sz="1400" b="1" dirty="0">
                  <a:solidFill>
                    <a:schemeClr val="bg1"/>
                  </a:solidFill>
                </a:rPr>
                <a:t>TOSCA-Metadata</a:t>
              </a:r>
            </a:p>
          </p:txBody>
        </p:sp>
      </p:grpSp>
    </p:spTree>
    <p:extLst>
      <p:ext uri="{BB962C8B-B14F-4D97-AF65-F5344CB8AC3E}">
        <p14:creationId xmlns:p14="http://schemas.microsoft.com/office/powerpoint/2010/main" val="3614298313"/>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SLI Data Exchange (Current)</a:t>
            </a:r>
          </a:p>
        </p:txBody>
      </p:sp>
      <p:pic>
        <p:nvPicPr>
          <p:cNvPr id="4" name="Picture 3"/>
          <p:cNvPicPr>
            <a:picLocks noChangeAspect="1"/>
          </p:cNvPicPr>
          <p:nvPr/>
        </p:nvPicPr>
        <p:blipFill>
          <a:blip r:embed="rId2"/>
          <a:stretch>
            <a:fillRect/>
          </a:stretch>
        </p:blipFill>
        <p:spPr>
          <a:xfrm>
            <a:off x="3883959" y="983640"/>
            <a:ext cx="7937202" cy="5429192"/>
          </a:xfrm>
          <a:prstGeom prst="rect">
            <a:avLst/>
          </a:prstGeom>
        </p:spPr>
      </p:pic>
      <p:sp>
        <p:nvSpPr>
          <p:cNvPr id="5" name="TextBox 4"/>
          <p:cNvSpPr txBox="1"/>
          <p:nvPr/>
        </p:nvSpPr>
        <p:spPr>
          <a:xfrm>
            <a:off x="230740" y="1358309"/>
            <a:ext cx="3883959" cy="4247317"/>
          </a:xfrm>
          <a:prstGeom prst="rect">
            <a:avLst/>
          </a:prstGeom>
          <a:noFill/>
        </p:spPr>
        <p:txBody>
          <a:bodyPr wrap="square" rtlCol="0">
            <a:spAutoFit/>
          </a:bodyPr>
          <a:lstStyle/>
          <a:p>
            <a:r>
              <a:rPr lang="en-US" b="1" dirty="0"/>
              <a:t>Context Data Exchange:</a:t>
            </a:r>
            <a:endParaRPr lang="en-US" dirty="0"/>
          </a:p>
          <a:p>
            <a:pPr marL="285750" indent="-285750">
              <a:buFont typeface="Arial" panose="020B0604020202020204" pitchFamily="34" charset="0"/>
              <a:buChar char="•"/>
            </a:pPr>
            <a:r>
              <a:rPr lang="en-US" sz="1400" b="1" dirty="0"/>
              <a:t>Svc Logic Client </a:t>
            </a:r>
            <a:r>
              <a:rPr lang="en-US" sz="1400" dirty="0"/>
              <a:t>prepares the directed graph request property values in string format.</a:t>
            </a:r>
          </a:p>
          <a:p>
            <a:pPr marL="285750" indent="-285750">
              <a:buFont typeface="Arial" panose="020B0604020202020204" pitchFamily="34" charset="0"/>
              <a:buChar char="•"/>
            </a:pPr>
            <a:r>
              <a:rPr lang="en-US" sz="1400" b="1" dirty="0"/>
              <a:t>Svc Logic Service </a:t>
            </a:r>
            <a:r>
              <a:rPr lang="en-US" sz="1400" dirty="0"/>
              <a:t>prepares the Svc Context using those values in string format.</a:t>
            </a:r>
          </a:p>
          <a:p>
            <a:pPr marL="285750" indent="-285750">
              <a:buFont typeface="Arial" panose="020B0604020202020204" pitchFamily="34" charset="0"/>
              <a:buChar char="•"/>
            </a:pPr>
            <a:r>
              <a:rPr lang="en-US" sz="1400" b="1" dirty="0"/>
              <a:t>Execute Node Executor </a:t>
            </a:r>
            <a:r>
              <a:rPr lang="en-US" sz="1400" dirty="0"/>
              <a:t>passes the </a:t>
            </a:r>
            <a:r>
              <a:rPr lang="en-US" sz="1400" b="1" dirty="0"/>
              <a:t>Svc Logic Context</a:t>
            </a:r>
            <a:r>
              <a:rPr lang="en-US" sz="1400" dirty="0"/>
              <a:t> and resolved Input parameter values to corresponding execute Node in string format.</a:t>
            </a:r>
          </a:p>
          <a:p>
            <a:pPr marL="285750" indent="-285750">
              <a:buFont typeface="Arial" panose="020B0604020202020204" pitchFamily="34" charset="0"/>
              <a:buChar char="•"/>
            </a:pPr>
            <a:r>
              <a:rPr lang="en-US" sz="1400" b="1" dirty="0"/>
              <a:t>Execute Node </a:t>
            </a:r>
            <a:r>
              <a:rPr lang="en-US" sz="1400" dirty="0"/>
              <a:t>constructs the complex Object from multiple property values in string format and perform business logic.</a:t>
            </a:r>
          </a:p>
          <a:p>
            <a:pPr marL="285750" indent="-285750">
              <a:buFont typeface="Arial" panose="020B0604020202020204" pitchFamily="34" charset="0"/>
              <a:buChar char="•"/>
            </a:pPr>
            <a:r>
              <a:rPr lang="en-US" sz="1400" b="1" dirty="0"/>
              <a:t>Execute Node </a:t>
            </a:r>
            <a:r>
              <a:rPr lang="en-US" sz="1400" dirty="0"/>
              <a:t>converts the complex object into string value properties and stores in </a:t>
            </a:r>
            <a:r>
              <a:rPr lang="en-US" sz="1400" b="1" dirty="0"/>
              <a:t>Svc Context</a:t>
            </a:r>
            <a:r>
              <a:rPr lang="en-US" sz="1400" dirty="0"/>
              <a:t>.</a:t>
            </a:r>
          </a:p>
          <a:p>
            <a:pPr marL="285750" indent="-285750">
              <a:buFont typeface="Arial" panose="020B0604020202020204" pitchFamily="34" charset="0"/>
              <a:buChar char="•"/>
            </a:pPr>
            <a:r>
              <a:rPr lang="en-US" sz="1400" b="1" dirty="0"/>
              <a:t>Svc Logic Client </a:t>
            </a:r>
            <a:r>
              <a:rPr lang="en-US" sz="1400" dirty="0"/>
              <a:t>will retrieve the response as string value from the </a:t>
            </a:r>
            <a:r>
              <a:rPr lang="en-US" sz="1400" b="1" dirty="0"/>
              <a:t>Svc Context</a:t>
            </a:r>
            <a:r>
              <a:rPr lang="en-US" sz="1400" dirty="0"/>
              <a:t> and construct the final response in complex object format.</a:t>
            </a:r>
            <a:endParaRPr lang="en-US" dirty="0"/>
          </a:p>
        </p:txBody>
      </p:sp>
    </p:spTree>
    <p:extLst>
      <p:ext uri="{BB962C8B-B14F-4D97-AF65-F5344CB8AC3E}">
        <p14:creationId xmlns:p14="http://schemas.microsoft.com/office/powerpoint/2010/main" val="2467078477"/>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961" y="208415"/>
            <a:ext cx="11506200" cy="538770"/>
          </a:xfrm>
        </p:spPr>
        <p:txBody>
          <a:bodyPr>
            <a:normAutofit fontScale="90000"/>
          </a:bodyPr>
          <a:lstStyle/>
          <a:p>
            <a:r>
              <a:rPr lang="en-US" dirty="0"/>
              <a:t>SLI Context Exchange Optimization (Proposed)</a:t>
            </a:r>
          </a:p>
        </p:txBody>
      </p:sp>
      <p:pic>
        <p:nvPicPr>
          <p:cNvPr id="4" name="Picture 3"/>
          <p:cNvPicPr>
            <a:picLocks noChangeAspect="1"/>
          </p:cNvPicPr>
          <p:nvPr/>
        </p:nvPicPr>
        <p:blipFill>
          <a:blip r:embed="rId3"/>
          <a:stretch>
            <a:fillRect/>
          </a:stretch>
        </p:blipFill>
        <p:spPr>
          <a:xfrm>
            <a:off x="541821" y="3492057"/>
            <a:ext cx="3352500" cy="2472608"/>
          </a:xfrm>
          <a:prstGeom prst="rect">
            <a:avLst/>
          </a:prstGeom>
        </p:spPr>
      </p:pic>
      <p:pic>
        <p:nvPicPr>
          <p:cNvPr id="5" name="Picture 4"/>
          <p:cNvPicPr>
            <a:picLocks noChangeAspect="1"/>
          </p:cNvPicPr>
          <p:nvPr/>
        </p:nvPicPr>
        <p:blipFill>
          <a:blip r:embed="rId4"/>
          <a:stretch>
            <a:fillRect/>
          </a:stretch>
        </p:blipFill>
        <p:spPr>
          <a:xfrm>
            <a:off x="5255331" y="3365844"/>
            <a:ext cx="3077004" cy="2896004"/>
          </a:xfrm>
          <a:prstGeom prst="rect">
            <a:avLst/>
          </a:prstGeom>
        </p:spPr>
      </p:pic>
      <p:sp>
        <p:nvSpPr>
          <p:cNvPr id="6" name="Right Arrow 5"/>
          <p:cNvSpPr/>
          <p:nvPr/>
        </p:nvSpPr>
        <p:spPr>
          <a:xfrm>
            <a:off x="4093563" y="4353697"/>
            <a:ext cx="673768" cy="460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4961" y="1126894"/>
            <a:ext cx="8017374" cy="1969770"/>
          </a:xfrm>
          <a:prstGeom prst="rect">
            <a:avLst/>
          </a:prstGeom>
          <a:noFill/>
        </p:spPr>
        <p:txBody>
          <a:bodyPr wrap="square" rtlCol="0">
            <a:spAutoFit/>
          </a:bodyPr>
          <a:lstStyle/>
          <a:p>
            <a:r>
              <a:rPr lang="en-US" sz="2400" b="1" dirty="0"/>
              <a:t>Optimization:</a:t>
            </a:r>
            <a:endParaRPr lang="en-US" dirty="0"/>
          </a:p>
          <a:p>
            <a:pPr marL="285750" indent="-285750">
              <a:buFont typeface="Arial" panose="020B0604020202020204" pitchFamily="34" charset="0"/>
              <a:buChar char="•"/>
            </a:pPr>
            <a:r>
              <a:rPr lang="en-US" sz="1600" dirty="0"/>
              <a:t>Enhance </a:t>
            </a:r>
            <a:r>
              <a:rPr lang="en-US" sz="1600" b="1" dirty="0"/>
              <a:t>Svc Service logic </a:t>
            </a:r>
            <a:r>
              <a:rPr lang="en-US" sz="1600" dirty="0"/>
              <a:t>overloaded execute method to take </a:t>
            </a:r>
            <a:r>
              <a:rPr lang="en-US" sz="1600" b="1" dirty="0"/>
              <a:t>Map&lt;String, Object</a:t>
            </a:r>
            <a:r>
              <a:rPr lang="en-US" sz="1600" dirty="0"/>
              <a:t>&gt; as an argument.</a:t>
            </a:r>
          </a:p>
          <a:p>
            <a:pPr marL="285750" indent="-285750">
              <a:buFont typeface="Arial" panose="020B0604020202020204" pitchFamily="34" charset="0"/>
              <a:buChar char="•"/>
            </a:pPr>
            <a:r>
              <a:rPr lang="en-US" sz="1600" dirty="0"/>
              <a:t>Enhance </a:t>
            </a:r>
            <a:r>
              <a:rPr lang="en-US" sz="1600" b="1" dirty="0"/>
              <a:t>SVC Logic Context </a:t>
            </a:r>
            <a:r>
              <a:rPr lang="en-US" sz="1600" dirty="0"/>
              <a:t>to manage attribute values in Object format.</a:t>
            </a:r>
          </a:p>
          <a:p>
            <a:pPr marL="285750" indent="-285750">
              <a:buFont typeface="Arial" panose="020B0604020202020204" pitchFamily="34" charset="0"/>
              <a:buChar char="•"/>
            </a:pPr>
            <a:r>
              <a:rPr lang="en-US" sz="1600" dirty="0"/>
              <a:t>Enhance Execute Node input parameter type to </a:t>
            </a:r>
            <a:r>
              <a:rPr lang="en-US" sz="1600" b="1" dirty="0"/>
              <a:t>Map&lt;String, Object&gt; </a:t>
            </a:r>
          </a:p>
          <a:p>
            <a:pPr marL="285750" indent="-285750">
              <a:buFont typeface="Arial" panose="020B0604020202020204" pitchFamily="34" charset="0"/>
              <a:buChar char="•"/>
            </a:pPr>
            <a:r>
              <a:rPr lang="en-US" sz="1600" dirty="0"/>
              <a:t>Enhance property resolution in object value nature.</a:t>
            </a:r>
          </a:p>
          <a:p>
            <a:pPr marL="285750" indent="-285750">
              <a:buFont typeface="Arial" panose="020B0604020202020204" pitchFamily="34" charset="0"/>
              <a:buChar char="•"/>
            </a:pPr>
            <a:endParaRPr lang="en-US" dirty="0"/>
          </a:p>
        </p:txBody>
      </p:sp>
      <p:sp>
        <p:nvSpPr>
          <p:cNvPr id="9" name="TextBox 8"/>
          <p:cNvSpPr txBox="1"/>
          <p:nvPr/>
        </p:nvSpPr>
        <p:spPr>
          <a:xfrm>
            <a:off x="8531577" y="1151305"/>
            <a:ext cx="3398454" cy="4154984"/>
          </a:xfrm>
          <a:prstGeom prst="rect">
            <a:avLst/>
          </a:prstGeom>
          <a:noFill/>
        </p:spPr>
        <p:txBody>
          <a:bodyPr wrap="square" rtlCol="0">
            <a:spAutoFit/>
          </a:bodyPr>
          <a:lstStyle/>
          <a:p>
            <a:r>
              <a:rPr lang="en-US" sz="2400" b="1" dirty="0"/>
              <a:t>Benefits:</a:t>
            </a:r>
            <a:endParaRPr lang="en-US" dirty="0"/>
          </a:p>
          <a:p>
            <a:pPr marL="285750" indent="-285750">
              <a:buFont typeface="Arial" panose="020B0604020202020204" pitchFamily="34" charset="0"/>
              <a:buChar char="•"/>
            </a:pPr>
            <a:r>
              <a:rPr lang="en-US" sz="1600" dirty="0"/>
              <a:t>Reduces 40% of the code in an average for each execute node.</a:t>
            </a:r>
          </a:p>
          <a:p>
            <a:pPr marL="285750" indent="-285750">
              <a:buFont typeface="Arial" panose="020B0604020202020204" pitchFamily="34" charset="0"/>
              <a:buChar char="•"/>
            </a:pPr>
            <a:r>
              <a:rPr lang="en-US" sz="1600" dirty="0"/>
              <a:t>Saves 50% of developer’s time in  prepare very complex key value pair test data.</a:t>
            </a:r>
          </a:p>
          <a:p>
            <a:pPr marL="285750" indent="-285750">
              <a:buFont typeface="Arial" panose="020B0604020202020204" pitchFamily="34" charset="0"/>
              <a:buChar char="•"/>
            </a:pPr>
            <a:r>
              <a:rPr lang="en-US" sz="1600" dirty="0"/>
              <a:t>Reuse Execute node implementation as it is for API services.</a:t>
            </a:r>
          </a:p>
          <a:p>
            <a:pPr marL="285750" indent="-285750">
              <a:buFont typeface="Arial" panose="020B0604020202020204" pitchFamily="34" charset="0"/>
              <a:buChar char="•"/>
            </a:pPr>
            <a:r>
              <a:rPr lang="en-US" sz="1600" dirty="0"/>
              <a:t>Interfacing &amp; Communication between Execution nodes will be easier and transparent. </a:t>
            </a:r>
          </a:p>
          <a:p>
            <a:pPr marL="285750" indent="-285750">
              <a:buFont typeface="Arial" panose="020B0604020202020204" pitchFamily="34" charset="0"/>
              <a:buChar char="•"/>
            </a:pPr>
            <a:r>
              <a:rPr lang="en-US" sz="1600" dirty="0"/>
              <a:t>Execute Node Unit testing will be much simpler.</a:t>
            </a:r>
          </a:p>
          <a:p>
            <a:pPr marL="285750" indent="-285750">
              <a:buFont typeface="Arial" panose="020B0604020202020204" pitchFamily="34" charset="0"/>
              <a:buChar char="•"/>
            </a:pPr>
            <a:r>
              <a:rPr lang="en-US" sz="1600" dirty="0"/>
              <a:t>Nearly 20 to 30% improve </a:t>
            </a:r>
            <a:r>
              <a:rPr lang="en-US" sz="1600"/>
              <a:t>in performance.</a:t>
            </a:r>
            <a:endParaRPr lang="en-US" sz="1600" dirty="0"/>
          </a:p>
        </p:txBody>
      </p:sp>
    </p:spTree>
    <p:extLst>
      <p:ext uri="{BB962C8B-B14F-4D97-AF65-F5344CB8AC3E}">
        <p14:creationId xmlns:p14="http://schemas.microsoft.com/office/powerpoint/2010/main" val="291260929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3" name="Text Placeholder 2"/>
          <p:cNvSpPr>
            <a:spLocks noGrp="1"/>
          </p:cNvSpPr>
          <p:nvPr>
            <p:ph type="body" sz="quarter" idx="10"/>
          </p:nvPr>
        </p:nvSpPr>
        <p:spPr/>
        <p:txBody>
          <a:bodyPr/>
          <a:lstStyle/>
          <a:p>
            <a:r>
              <a:rPr lang="en-US" dirty="0"/>
              <a:t>Controller Design Studio Architecture</a:t>
            </a:r>
          </a:p>
          <a:p>
            <a:r>
              <a:rPr lang="en-US" dirty="0"/>
              <a:t>Controller Design Studio Data Flow</a:t>
            </a:r>
          </a:p>
          <a:p>
            <a:r>
              <a:rPr lang="en-US" dirty="0"/>
              <a:t>Controller Blueprints logical diagram</a:t>
            </a:r>
          </a:p>
          <a:p>
            <a:r>
              <a:rPr lang="en-US" dirty="0"/>
              <a:t>Controller Blueprints Type Definitions</a:t>
            </a:r>
          </a:p>
          <a:p>
            <a:r>
              <a:rPr lang="en-US" dirty="0"/>
              <a:t>Controller Blueprints Instance Models</a:t>
            </a:r>
          </a:p>
          <a:p>
            <a:r>
              <a:rPr lang="en-US" dirty="0"/>
              <a:t>Controller Blueprints Functions</a:t>
            </a:r>
          </a:p>
          <a:p>
            <a:r>
              <a:rPr lang="en-US" dirty="0"/>
              <a:t>Controller Blueprint Archive (CBA)</a:t>
            </a:r>
          </a:p>
        </p:txBody>
      </p:sp>
    </p:spTree>
    <p:extLst>
      <p:ext uri="{BB962C8B-B14F-4D97-AF65-F5344CB8AC3E}">
        <p14:creationId xmlns:p14="http://schemas.microsoft.com/office/powerpoint/2010/main" val="3213591336"/>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Design Studio Architecture</a:t>
            </a:r>
          </a:p>
        </p:txBody>
      </p:sp>
      <p:pic>
        <p:nvPicPr>
          <p:cNvPr id="62" name="Picture 4" descr="Image result for 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600" y="1357186"/>
            <a:ext cx="588190" cy="588190"/>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8706571" y="1014341"/>
            <a:ext cx="3495532" cy="5401479"/>
          </a:xfrm>
          <a:prstGeom prst="rect">
            <a:avLst/>
          </a:prstGeom>
          <a:noFill/>
        </p:spPr>
        <p:txBody>
          <a:bodyPr wrap="square" rtlCol="0">
            <a:spAutoFit/>
          </a:bodyPr>
          <a:lstStyle/>
          <a:p>
            <a:r>
              <a:rPr lang="en-US" sz="1200" b="1" dirty="0"/>
              <a:t>Software:</a:t>
            </a:r>
          </a:p>
          <a:p>
            <a:pPr marL="171450" indent="-171450">
              <a:buFont typeface="Arial" panose="020B0604020202020204" pitchFamily="34" charset="0"/>
              <a:buChar char="•"/>
            </a:pPr>
            <a:r>
              <a:rPr lang="en-US" sz="1200" dirty="0"/>
              <a:t>Spring Boot </a:t>
            </a:r>
            <a:r>
              <a:rPr lang="en-US" sz="1200" dirty="0" err="1"/>
              <a:t>Netty</a:t>
            </a:r>
            <a:r>
              <a:rPr lang="en-US" sz="1200" dirty="0"/>
              <a:t> /GRPC (CB MS, BP MS)</a:t>
            </a:r>
          </a:p>
          <a:p>
            <a:pPr marL="171450" indent="-171450">
              <a:buFont typeface="Arial" panose="020B0604020202020204" pitchFamily="34" charset="0"/>
              <a:buChar char="•"/>
            </a:pPr>
            <a:r>
              <a:rPr lang="en-US" sz="1200" dirty="0"/>
              <a:t>Loopback (CDS UI MS)</a:t>
            </a:r>
          </a:p>
          <a:p>
            <a:pPr marL="171450" indent="-171450">
              <a:buFont typeface="Arial" panose="020B0604020202020204" pitchFamily="34" charset="0"/>
              <a:buChar char="•"/>
            </a:pPr>
            <a:r>
              <a:rPr lang="en-US" sz="1200" dirty="0"/>
              <a:t>Maria DB (CB MS, SDNC, CDS DB)</a:t>
            </a:r>
          </a:p>
          <a:p>
            <a:pPr marL="171450" indent="-171450">
              <a:buFont typeface="Arial" panose="020B0604020202020204" pitchFamily="34" charset="0"/>
              <a:buChar char="•"/>
            </a:pPr>
            <a:endParaRPr lang="en-US" sz="800" dirty="0"/>
          </a:p>
          <a:p>
            <a:r>
              <a:rPr lang="en-US" sz="1200" b="1" dirty="0"/>
              <a:t>Frameworks:</a:t>
            </a:r>
          </a:p>
          <a:p>
            <a:pPr marL="171450" indent="-171450">
              <a:buFont typeface="Arial" panose="020B0604020202020204" pitchFamily="34" charset="0"/>
              <a:buChar char="•"/>
            </a:pPr>
            <a:r>
              <a:rPr lang="en-US" sz="1200" dirty="0"/>
              <a:t>Spring Boot </a:t>
            </a:r>
            <a:r>
              <a:rPr lang="en-US" sz="1200" dirty="0" err="1"/>
              <a:t>Webflux</a:t>
            </a:r>
            <a:r>
              <a:rPr lang="en-US" sz="1200" dirty="0"/>
              <a:t> / GRPC</a:t>
            </a:r>
          </a:p>
          <a:p>
            <a:pPr marL="171450" indent="-171450">
              <a:buFont typeface="Arial" panose="020B0604020202020204" pitchFamily="34" charset="0"/>
              <a:buChar char="•"/>
            </a:pPr>
            <a:r>
              <a:rPr lang="en-US" sz="1200" dirty="0"/>
              <a:t>Kotlin Coroutines, Scripting</a:t>
            </a:r>
          </a:p>
          <a:p>
            <a:pPr marL="171450" indent="-171450">
              <a:buFont typeface="Arial" panose="020B0604020202020204" pitchFamily="34" charset="0"/>
              <a:buChar char="•"/>
            </a:pPr>
            <a:r>
              <a:rPr lang="en-US" sz="1200" dirty="0"/>
              <a:t>Loopback, Node, Angular</a:t>
            </a:r>
          </a:p>
          <a:p>
            <a:pPr marL="171450" indent="-171450">
              <a:buFont typeface="Arial" panose="020B0604020202020204" pitchFamily="34" charset="0"/>
              <a:buChar char="•"/>
            </a:pPr>
            <a:endParaRPr lang="en-US" sz="800" dirty="0"/>
          </a:p>
          <a:p>
            <a:r>
              <a:rPr lang="en-US" sz="1200" b="1" dirty="0"/>
              <a:t>Technologies:</a:t>
            </a:r>
          </a:p>
          <a:p>
            <a:pPr marL="171450" indent="-171450">
              <a:buFont typeface="Arial" panose="020B0604020202020204" pitchFamily="34" charset="0"/>
              <a:buChar char="•"/>
            </a:pPr>
            <a:r>
              <a:rPr lang="en-US" sz="1200" dirty="0"/>
              <a:t>Directed Graph (Micro Flows)</a:t>
            </a:r>
          </a:p>
          <a:p>
            <a:pPr marL="171450" indent="-171450">
              <a:buFont typeface="Arial" panose="020B0604020202020204" pitchFamily="34" charset="0"/>
              <a:buChar char="•"/>
            </a:pPr>
            <a:r>
              <a:rPr lang="en-US" sz="1200" dirty="0"/>
              <a:t>Kotlin (Capability Components)</a:t>
            </a:r>
          </a:p>
          <a:p>
            <a:pPr marL="171450" indent="-171450">
              <a:buFont typeface="Arial" panose="020B0604020202020204" pitchFamily="34" charset="0"/>
              <a:buChar char="•"/>
            </a:pPr>
            <a:r>
              <a:rPr lang="en-US" sz="1200" dirty="0" err="1"/>
              <a:t>Jython</a:t>
            </a:r>
            <a:r>
              <a:rPr lang="en-US" sz="1200" dirty="0"/>
              <a:t>, Kotlin (Capability Scripts)</a:t>
            </a:r>
          </a:p>
          <a:p>
            <a:pPr marL="171450" indent="-171450">
              <a:buFont typeface="Arial" panose="020B0604020202020204" pitchFamily="34" charset="0"/>
              <a:buChar char="•"/>
            </a:pPr>
            <a:r>
              <a:rPr lang="en-US" sz="1200" dirty="0"/>
              <a:t>Typescript, </a:t>
            </a:r>
            <a:r>
              <a:rPr lang="en-US" sz="1200" dirty="0" err="1"/>
              <a:t>nodejs</a:t>
            </a:r>
            <a:r>
              <a:rPr lang="en-US" sz="1200" dirty="0"/>
              <a:t>, Loopback (UI Server)</a:t>
            </a:r>
          </a:p>
          <a:p>
            <a:endParaRPr lang="en-US" sz="800" dirty="0"/>
          </a:p>
          <a:p>
            <a:r>
              <a:rPr lang="en-US" sz="1200" b="1" dirty="0"/>
              <a:t>Modeling :</a:t>
            </a:r>
          </a:p>
          <a:p>
            <a:pPr marL="285750" indent="-285750">
              <a:buFont typeface="Arial" panose="020B0604020202020204" pitchFamily="34" charset="0"/>
              <a:buChar char="•"/>
            </a:pPr>
            <a:r>
              <a:rPr lang="en-US" sz="1200" dirty="0"/>
              <a:t>JSON, Kotlin DSL (Blueprints)</a:t>
            </a:r>
          </a:p>
          <a:p>
            <a:pPr marL="285750" indent="-285750">
              <a:buFont typeface="Arial" panose="020B0604020202020204" pitchFamily="34" charset="0"/>
              <a:buChar char="•"/>
            </a:pPr>
            <a:r>
              <a:rPr lang="en-US" sz="1200" dirty="0"/>
              <a:t>Open API (MS APIs)</a:t>
            </a:r>
          </a:p>
          <a:p>
            <a:pPr marL="285750" indent="-285750">
              <a:buFont typeface="Arial" panose="020B0604020202020204" pitchFamily="34" charset="0"/>
              <a:buChar char="•"/>
            </a:pPr>
            <a:r>
              <a:rPr lang="en-US" sz="1200" dirty="0"/>
              <a:t>Velocity, Jinja(Config files)</a:t>
            </a:r>
          </a:p>
          <a:p>
            <a:pPr marL="285750" indent="-285750">
              <a:buFont typeface="Arial" panose="020B0604020202020204" pitchFamily="34" charset="0"/>
              <a:buChar char="•"/>
            </a:pPr>
            <a:r>
              <a:rPr lang="en-US" sz="1200" dirty="0"/>
              <a:t>Proto (API)</a:t>
            </a:r>
          </a:p>
          <a:p>
            <a:pPr marL="285750" indent="-285750">
              <a:buFont typeface="Arial" panose="020B0604020202020204" pitchFamily="34" charset="0"/>
              <a:buChar char="•"/>
            </a:pPr>
            <a:r>
              <a:rPr lang="en-US" sz="1200" dirty="0"/>
              <a:t>Kotlin &amp; </a:t>
            </a:r>
            <a:r>
              <a:rPr lang="en-US" sz="1200" dirty="0" err="1"/>
              <a:t>Jython</a:t>
            </a:r>
            <a:endParaRPr lang="en-US" sz="1200" dirty="0"/>
          </a:p>
          <a:p>
            <a:pPr marL="285750" indent="-285750">
              <a:buFont typeface="Arial" panose="020B0604020202020204" pitchFamily="34" charset="0"/>
              <a:buChar char="•"/>
            </a:pPr>
            <a:r>
              <a:rPr lang="en-US" sz="1200" dirty="0"/>
              <a:t>SQL (DB)</a:t>
            </a:r>
          </a:p>
          <a:p>
            <a:pPr marL="285750" indent="-285750">
              <a:buFont typeface="Arial" panose="020B0604020202020204" pitchFamily="34" charset="0"/>
              <a:buChar char="•"/>
            </a:pPr>
            <a:endParaRPr lang="en-US" sz="800" dirty="0"/>
          </a:p>
          <a:p>
            <a:r>
              <a:rPr lang="en-US" sz="1200" b="1" dirty="0"/>
              <a:t>Adaptors:</a:t>
            </a:r>
          </a:p>
          <a:p>
            <a:pPr marL="285750" indent="-285750">
              <a:buFont typeface="Arial" panose="020B0604020202020204" pitchFamily="34" charset="0"/>
              <a:buChar char="•"/>
            </a:pPr>
            <a:r>
              <a:rPr lang="en-US" sz="1200" dirty="0"/>
              <a:t>Netconf</a:t>
            </a:r>
          </a:p>
          <a:p>
            <a:pPr marL="285750" indent="-285750">
              <a:buFont typeface="Arial" panose="020B0604020202020204" pitchFamily="34" charset="0"/>
              <a:buChar char="•"/>
            </a:pPr>
            <a:r>
              <a:rPr lang="en-US" sz="1200" dirty="0" err="1"/>
              <a:t>Restconf</a:t>
            </a:r>
            <a:endParaRPr lang="en-US" sz="1200" dirty="0"/>
          </a:p>
          <a:p>
            <a:pPr marL="285750" indent="-285750">
              <a:buFont typeface="Arial" panose="020B0604020202020204" pitchFamily="34" charset="0"/>
              <a:buChar char="•"/>
            </a:pPr>
            <a:r>
              <a:rPr lang="en-US" sz="1200" dirty="0"/>
              <a:t>SSH</a:t>
            </a:r>
          </a:p>
          <a:p>
            <a:pPr marL="285750" indent="-285750">
              <a:buFont typeface="Arial" panose="020B0604020202020204" pitchFamily="34" charset="0"/>
              <a:buChar char="•"/>
            </a:pPr>
            <a:r>
              <a:rPr lang="en-US" sz="1200" dirty="0"/>
              <a:t>GRPC</a:t>
            </a:r>
          </a:p>
          <a:p>
            <a:pPr marL="285750" indent="-285750">
              <a:buFont typeface="Arial" panose="020B0604020202020204" pitchFamily="34" charset="0"/>
              <a:buChar char="•"/>
            </a:pPr>
            <a:r>
              <a:rPr lang="en-US" sz="1200" dirty="0"/>
              <a:t>Database</a:t>
            </a:r>
          </a:p>
        </p:txBody>
      </p:sp>
      <p:grpSp>
        <p:nvGrpSpPr>
          <p:cNvPr id="83" name="Group 82"/>
          <p:cNvGrpSpPr/>
          <p:nvPr/>
        </p:nvGrpSpPr>
        <p:grpSpPr>
          <a:xfrm>
            <a:off x="900790" y="1107389"/>
            <a:ext cx="7105982" cy="5353854"/>
            <a:chOff x="1012001" y="1063604"/>
            <a:chExt cx="7105982" cy="5353854"/>
          </a:xfrm>
        </p:grpSpPr>
        <p:grpSp>
          <p:nvGrpSpPr>
            <p:cNvPr id="5" name="Group 4"/>
            <p:cNvGrpSpPr/>
            <p:nvPr/>
          </p:nvGrpSpPr>
          <p:grpSpPr>
            <a:xfrm>
              <a:off x="4718927" y="5493226"/>
              <a:ext cx="2699526" cy="924232"/>
              <a:chOff x="7676654" y="2274534"/>
              <a:chExt cx="2699526" cy="924232"/>
            </a:xfrm>
          </p:grpSpPr>
          <p:sp>
            <p:nvSpPr>
              <p:cNvPr id="6" name="Rounded Rectangle 5"/>
              <p:cNvSpPr/>
              <p:nvPr/>
            </p:nvSpPr>
            <p:spPr>
              <a:xfrm>
                <a:off x="7676654" y="2274534"/>
                <a:ext cx="2699526" cy="924232"/>
              </a:xfrm>
              <a:prstGeom prst="roundRect">
                <a:avLst/>
              </a:prstGeom>
              <a:solidFill>
                <a:schemeClr val="accent6">
                  <a:lumMod val="40000"/>
                  <a:lumOff val="60000"/>
                </a:schemeClr>
              </a:solidFill>
              <a:ln>
                <a:solidFill>
                  <a:schemeClr val="bg1"/>
                </a:solidFill>
              </a:ln>
              <a:effectLst>
                <a:softEdge rad="2540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7"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01889" y="2511829"/>
                <a:ext cx="831187" cy="5883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9491" y="2513170"/>
                <a:ext cx="831187" cy="588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3983" y="2513170"/>
                <a:ext cx="831187" cy="58838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p:nvPr/>
          </p:nvGrpSpPr>
          <p:grpSpPr>
            <a:xfrm>
              <a:off x="2252892" y="5572755"/>
              <a:ext cx="2257498" cy="708147"/>
              <a:chOff x="3168903" y="5548040"/>
              <a:chExt cx="2257498" cy="708147"/>
            </a:xfrm>
          </p:grpSpPr>
          <p:sp>
            <p:nvSpPr>
              <p:cNvPr id="53" name="Rounded Rectangle 52"/>
              <p:cNvSpPr/>
              <p:nvPr/>
            </p:nvSpPr>
            <p:spPr>
              <a:xfrm>
                <a:off x="3168903" y="5548040"/>
                <a:ext cx="1080743" cy="702199"/>
              </a:xfrm>
              <a:prstGeom prst="roundRect">
                <a:avLst/>
              </a:prstGeom>
              <a:solidFill>
                <a:schemeClr val="bg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A&amp;AI</a:t>
                </a:r>
              </a:p>
              <a:p>
                <a:pPr algn="ctr"/>
                <a:r>
                  <a:rPr lang="en-US" sz="1200" dirty="0"/>
                  <a:t> MS</a:t>
                </a:r>
              </a:p>
            </p:txBody>
          </p:sp>
          <p:sp>
            <p:nvSpPr>
              <p:cNvPr id="54" name="Rounded Rectangle 53"/>
              <p:cNvSpPr/>
              <p:nvPr/>
            </p:nvSpPr>
            <p:spPr>
              <a:xfrm>
                <a:off x="4422483" y="5553988"/>
                <a:ext cx="1003918" cy="702199"/>
              </a:xfrm>
              <a:prstGeom prst="roundRect">
                <a:avLst/>
              </a:prstGeom>
              <a:solidFill>
                <a:srgbClr val="7030A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Ansible AWX</a:t>
                </a:r>
              </a:p>
            </p:txBody>
          </p:sp>
        </p:grpSp>
        <p:sp>
          <p:nvSpPr>
            <p:cNvPr id="55" name="TextBox 54"/>
            <p:cNvSpPr txBox="1"/>
            <p:nvPr/>
          </p:nvSpPr>
          <p:spPr>
            <a:xfrm>
              <a:off x="5190914" y="5572754"/>
              <a:ext cx="1803061" cy="252824"/>
            </a:xfrm>
            <a:prstGeom prst="rect">
              <a:avLst/>
            </a:prstGeom>
            <a:noFill/>
            <a:ln>
              <a:noFill/>
            </a:ln>
          </p:spPr>
          <p:txBody>
            <a:bodyPr wrap="none" lIns="0" tIns="0" rIns="0" bIns="0" rtlCol="0">
              <a:noAutofit/>
            </a:bodyPr>
            <a:lstStyle/>
            <a:p>
              <a:pPr algn="ctr"/>
              <a:r>
                <a:rPr lang="en-US" sz="1400" dirty="0">
                  <a:solidFill>
                    <a:schemeClr val="tx2"/>
                  </a:solidFill>
                </a:rPr>
                <a:t>Networks / VNFs / Devices</a:t>
              </a:r>
            </a:p>
          </p:txBody>
        </p:sp>
        <p:grpSp>
          <p:nvGrpSpPr>
            <p:cNvPr id="81" name="Group 80"/>
            <p:cNvGrpSpPr/>
            <p:nvPr/>
          </p:nvGrpSpPr>
          <p:grpSpPr>
            <a:xfrm>
              <a:off x="1319870" y="1063604"/>
              <a:ext cx="6798113" cy="4331066"/>
              <a:chOff x="2197606" y="1063604"/>
              <a:chExt cx="6798113" cy="4331066"/>
            </a:xfrm>
          </p:grpSpPr>
          <p:sp>
            <p:nvSpPr>
              <p:cNvPr id="4" name="Rounded Rectangle 3"/>
              <p:cNvSpPr/>
              <p:nvPr/>
            </p:nvSpPr>
            <p:spPr>
              <a:xfrm>
                <a:off x="2197606" y="1063604"/>
                <a:ext cx="6798113" cy="4331066"/>
              </a:xfrm>
              <a:prstGeom prst="roundRect">
                <a:avLst/>
              </a:prstGeom>
              <a:noFill/>
              <a:ln w="28575">
                <a:solidFill>
                  <a:schemeClr val="bg2">
                    <a:lumMod val="9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nvGrpSpPr>
              <p:cNvPr id="76" name="Group 75"/>
              <p:cNvGrpSpPr/>
              <p:nvPr/>
            </p:nvGrpSpPr>
            <p:grpSpPr>
              <a:xfrm>
                <a:off x="2415053" y="2112248"/>
                <a:ext cx="5060373" cy="3067257"/>
                <a:chOff x="2415053" y="2112248"/>
                <a:chExt cx="5060373" cy="3067257"/>
              </a:xfrm>
            </p:grpSpPr>
            <p:sp>
              <p:nvSpPr>
                <p:cNvPr id="13" name="Oval 12"/>
                <p:cNvSpPr/>
                <p:nvPr/>
              </p:nvSpPr>
              <p:spPr>
                <a:xfrm>
                  <a:off x="5774847" y="3483515"/>
                  <a:ext cx="266356" cy="235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16292" y="3488554"/>
                  <a:ext cx="266356" cy="235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2631" y="2154923"/>
                  <a:ext cx="506969" cy="506969"/>
                </a:xfrm>
                <a:prstGeom prst="rect">
                  <a:avLst/>
                </a:prstGeom>
                <a:solidFill>
                  <a:schemeClr val="accent2"/>
                </a:solidFill>
              </p:spPr>
            </p:pic>
            <p:sp>
              <p:nvSpPr>
                <p:cNvPr id="16" name="Rounded Rectangle 15"/>
                <p:cNvSpPr/>
                <p:nvPr/>
              </p:nvSpPr>
              <p:spPr>
                <a:xfrm>
                  <a:off x="2415053" y="2112248"/>
                  <a:ext cx="5060373" cy="3067257"/>
                </a:xfrm>
                <a:prstGeom prst="roundRect">
                  <a:avLst/>
                </a:prstGeom>
                <a:solidFill>
                  <a:srgbClr val="0070C0"/>
                </a:solidFill>
                <a:ln w="3175">
                  <a:solidFill>
                    <a:srgbClr val="FF0000"/>
                  </a:solidFill>
                  <a:prstDash val="sysDot"/>
                </a:ln>
                <a:effectLst>
                  <a:softEdge rad="2540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TextBox 18"/>
                <p:cNvSpPr txBox="1"/>
                <p:nvPr/>
              </p:nvSpPr>
              <p:spPr>
                <a:xfrm>
                  <a:off x="3966697" y="2216880"/>
                  <a:ext cx="2182768" cy="279225"/>
                </a:xfrm>
                <a:prstGeom prst="rect">
                  <a:avLst/>
                </a:prstGeom>
                <a:noFill/>
                <a:ln>
                  <a:noFill/>
                </a:ln>
              </p:spPr>
              <p:txBody>
                <a:bodyPr wrap="none" lIns="0" tIns="0" rIns="0" bIns="0" rtlCol="0">
                  <a:noAutofit/>
                </a:bodyPr>
                <a:lstStyle/>
                <a:p>
                  <a:r>
                    <a:rPr lang="en-US" sz="1400" b="1" dirty="0">
                      <a:solidFill>
                        <a:schemeClr val="bg1"/>
                      </a:solidFill>
                    </a:rPr>
                    <a:t>Blueprint Processor Platform</a:t>
                  </a:r>
                </a:p>
              </p:txBody>
            </p:sp>
            <p:sp>
              <p:nvSpPr>
                <p:cNvPr id="20" name="Rounded Rectangle 19"/>
                <p:cNvSpPr/>
                <p:nvPr/>
              </p:nvSpPr>
              <p:spPr>
                <a:xfrm>
                  <a:off x="5596662" y="4322846"/>
                  <a:ext cx="1575801" cy="651633"/>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tx1"/>
                      </a:solidFill>
                    </a:rPr>
                    <a:t>Southbound Device Transaction Scripts</a:t>
                  </a:r>
                </a:p>
              </p:txBody>
            </p:sp>
            <p:grpSp>
              <p:nvGrpSpPr>
                <p:cNvPr id="23" name="Group 22"/>
                <p:cNvGrpSpPr/>
                <p:nvPr/>
              </p:nvGrpSpPr>
              <p:grpSpPr>
                <a:xfrm>
                  <a:off x="3702822" y="3776224"/>
                  <a:ext cx="3469641" cy="442188"/>
                  <a:chOff x="2908751" y="3160568"/>
                  <a:chExt cx="3469641" cy="442188"/>
                </a:xfrm>
              </p:grpSpPr>
              <p:sp>
                <p:nvSpPr>
                  <p:cNvPr id="24" name="Rounded Rectangle 23"/>
                  <p:cNvSpPr/>
                  <p:nvPr/>
                </p:nvSpPr>
                <p:spPr>
                  <a:xfrm>
                    <a:off x="3151022" y="3160568"/>
                    <a:ext cx="3227370" cy="442188"/>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TextBox 24"/>
                  <p:cNvSpPr txBox="1"/>
                  <p:nvPr/>
                </p:nvSpPr>
                <p:spPr>
                  <a:xfrm>
                    <a:off x="2908751" y="3257669"/>
                    <a:ext cx="3064710" cy="235067"/>
                  </a:xfrm>
                  <a:prstGeom prst="rect">
                    <a:avLst/>
                  </a:prstGeom>
                  <a:noFill/>
                  <a:ln>
                    <a:noFill/>
                  </a:ln>
                </p:spPr>
                <p:txBody>
                  <a:bodyPr wrap="none" lIns="0" tIns="0" rIns="0" bIns="0" rtlCol="0">
                    <a:noAutofit/>
                  </a:bodyPr>
                  <a:lstStyle/>
                  <a:p>
                    <a:pPr algn="ctr"/>
                    <a:r>
                      <a:rPr lang="en-US" sz="1400" dirty="0">
                        <a:solidFill>
                          <a:schemeClr val="tx2"/>
                        </a:solidFill>
                      </a:rPr>
                      <a:t>Capability Components</a:t>
                    </a:r>
                  </a:p>
                </p:txBody>
              </p:sp>
              <p:sp>
                <p:nvSpPr>
                  <p:cNvPr id="26" name="Oval 25"/>
                  <p:cNvSpPr/>
                  <p:nvPr/>
                </p:nvSpPr>
                <p:spPr>
                  <a:xfrm>
                    <a:off x="5329081" y="3286378"/>
                    <a:ext cx="266356" cy="23506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768315" y="2606242"/>
                  <a:ext cx="4418747" cy="571762"/>
                  <a:chOff x="1861308" y="1949108"/>
                  <a:chExt cx="4418747" cy="571762"/>
                </a:xfrm>
              </p:grpSpPr>
              <p:sp>
                <p:nvSpPr>
                  <p:cNvPr id="28" name="Rounded Rectangle 27"/>
                  <p:cNvSpPr/>
                  <p:nvPr/>
                </p:nvSpPr>
                <p:spPr>
                  <a:xfrm>
                    <a:off x="1861308" y="1949108"/>
                    <a:ext cx="4418747" cy="571762"/>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29"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35489" y="1981625"/>
                    <a:ext cx="506969" cy="480117"/>
                  </a:xfrm>
                  <a:prstGeom prst="rect">
                    <a:avLst/>
                  </a:prstGeom>
                  <a:solidFill>
                    <a:schemeClr val="bg1"/>
                  </a:solidFill>
                  <a:ln w="38100">
                    <a:noFill/>
                  </a:ln>
                </p:spPr>
              </p:pic>
              <p:pic>
                <p:nvPicPr>
                  <p:cNvPr id="30"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7299" y="1981504"/>
                    <a:ext cx="506969" cy="50696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2282" y="1986157"/>
                    <a:ext cx="573521" cy="50696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5759" y="1972107"/>
                    <a:ext cx="573521" cy="5069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3945094" y="3276559"/>
                  <a:ext cx="3198228" cy="369897"/>
                  <a:chOff x="3151023" y="2660903"/>
                  <a:chExt cx="3198228" cy="369897"/>
                </a:xfrm>
              </p:grpSpPr>
              <p:sp>
                <p:nvSpPr>
                  <p:cNvPr id="34" name="Rounded Rectangle 33"/>
                  <p:cNvSpPr/>
                  <p:nvPr/>
                </p:nvSpPr>
                <p:spPr>
                  <a:xfrm>
                    <a:off x="3151023" y="2660903"/>
                    <a:ext cx="3198228" cy="369897"/>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TextBox 34"/>
                  <p:cNvSpPr txBox="1"/>
                  <p:nvPr/>
                </p:nvSpPr>
                <p:spPr>
                  <a:xfrm>
                    <a:off x="4027185" y="2721456"/>
                    <a:ext cx="1145176" cy="227127"/>
                  </a:xfrm>
                  <a:prstGeom prst="rect">
                    <a:avLst/>
                  </a:prstGeom>
                  <a:solidFill>
                    <a:schemeClr val="bg1"/>
                  </a:solidFill>
                  <a:ln>
                    <a:noFill/>
                  </a:ln>
                </p:spPr>
                <p:txBody>
                  <a:bodyPr wrap="none" lIns="0" tIns="0" rIns="0" bIns="0" rtlCol="0">
                    <a:noAutofit/>
                  </a:bodyPr>
                  <a:lstStyle/>
                  <a:p>
                    <a:r>
                      <a:rPr lang="en-US" sz="1400" dirty="0">
                        <a:solidFill>
                          <a:schemeClr val="tx2"/>
                        </a:solidFill>
                      </a:rPr>
                      <a:t>Workflow Models</a:t>
                    </a:r>
                  </a:p>
                </p:txBody>
              </p:sp>
              <p:pic>
                <p:nvPicPr>
                  <p:cNvPr id="36"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9381" y="2719505"/>
                    <a:ext cx="265887" cy="26588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384" y="2710538"/>
                    <a:ext cx="265887" cy="26588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91871" y="2705791"/>
                    <a:ext cx="265887" cy="2658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44"/>
                <p:cNvGrpSpPr/>
                <p:nvPr/>
              </p:nvGrpSpPr>
              <p:grpSpPr>
                <a:xfrm>
                  <a:off x="2768315" y="3276559"/>
                  <a:ext cx="1038936" cy="1736019"/>
                  <a:chOff x="2492466" y="3126176"/>
                  <a:chExt cx="1038936" cy="1736019"/>
                </a:xfrm>
              </p:grpSpPr>
              <p:sp>
                <p:nvSpPr>
                  <p:cNvPr id="46" name="Rounded Rectangle 45"/>
                  <p:cNvSpPr/>
                  <p:nvPr/>
                </p:nvSpPr>
                <p:spPr>
                  <a:xfrm>
                    <a:off x="2492466" y="3126176"/>
                    <a:ext cx="1038936" cy="17360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6"/>
                  <p:cNvSpPr/>
                  <p:nvPr/>
                </p:nvSpPr>
                <p:spPr>
                  <a:xfrm>
                    <a:off x="2609181" y="3261925"/>
                    <a:ext cx="824585" cy="461018"/>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Rest</a:t>
                    </a:r>
                  </a:p>
                  <a:p>
                    <a:pPr algn="ctr"/>
                    <a:r>
                      <a:rPr lang="en-US" sz="1200" dirty="0"/>
                      <a:t>Adapters</a:t>
                    </a:r>
                  </a:p>
                </p:txBody>
              </p:sp>
              <p:sp>
                <p:nvSpPr>
                  <p:cNvPr id="48" name="Rounded Rectangle 47"/>
                  <p:cNvSpPr/>
                  <p:nvPr/>
                </p:nvSpPr>
                <p:spPr>
                  <a:xfrm>
                    <a:off x="2602388" y="3811701"/>
                    <a:ext cx="824585" cy="445539"/>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DB</a:t>
                    </a:r>
                  </a:p>
                  <a:p>
                    <a:pPr algn="ctr"/>
                    <a:r>
                      <a:rPr lang="en-US" sz="1200" dirty="0"/>
                      <a:t>Adapters</a:t>
                    </a:r>
                  </a:p>
                </p:txBody>
              </p:sp>
            </p:grpSp>
            <p:sp>
              <p:nvSpPr>
                <p:cNvPr id="59" name="Oval 58"/>
                <p:cNvSpPr/>
                <p:nvPr/>
              </p:nvSpPr>
              <p:spPr>
                <a:xfrm>
                  <a:off x="6274633" y="3904289"/>
                  <a:ext cx="266356" cy="23506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ounded Rectangle 66"/>
              <p:cNvSpPr/>
              <p:nvPr/>
            </p:nvSpPr>
            <p:spPr>
              <a:xfrm>
                <a:off x="2640105" y="1225913"/>
                <a:ext cx="1689183" cy="763165"/>
              </a:xfrm>
              <a:prstGeom prst="roundRect">
                <a:avLst/>
              </a:prstGeom>
              <a:solidFill>
                <a:srgbClr val="0070C0"/>
              </a:solidFill>
              <a:ln w="3810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Controller Design</a:t>
                </a:r>
              </a:p>
              <a:p>
                <a:pPr algn="ctr"/>
                <a:r>
                  <a:rPr lang="en-US" sz="1200" dirty="0"/>
                  <a:t> Studio MS</a:t>
                </a:r>
              </a:p>
            </p:txBody>
          </p:sp>
          <p:sp>
            <p:nvSpPr>
              <p:cNvPr id="75" name="Rounded Rectangle 74"/>
              <p:cNvSpPr/>
              <p:nvPr/>
            </p:nvSpPr>
            <p:spPr>
              <a:xfrm>
                <a:off x="5079656" y="1222037"/>
                <a:ext cx="1461334" cy="767042"/>
              </a:xfrm>
              <a:prstGeom prst="roundRect">
                <a:avLst/>
              </a:prstGeom>
              <a:solidFill>
                <a:srgbClr val="0070C0"/>
              </a:solidFill>
              <a:ln w="3810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Controller </a:t>
                </a:r>
              </a:p>
              <a:p>
                <a:pPr algn="ctr"/>
                <a:r>
                  <a:rPr lang="en-US" sz="1200" dirty="0"/>
                  <a:t>Blueprints MS</a:t>
                </a:r>
              </a:p>
            </p:txBody>
          </p:sp>
          <p:sp>
            <p:nvSpPr>
              <p:cNvPr id="77" name="Flowchart: Magnetic Disk 76"/>
              <p:cNvSpPr/>
              <p:nvPr/>
            </p:nvSpPr>
            <p:spPr>
              <a:xfrm>
                <a:off x="6342302" y="1346199"/>
                <a:ext cx="842260" cy="542768"/>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CB DB</a:t>
                </a:r>
              </a:p>
            </p:txBody>
          </p:sp>
          <p:sp>
            <p:nvSpPr>
              <p:cNvPr id="79" name="Flowchart: Magnetic Disk 78"/>
              <p:cNvSpPr/>
              <p:nvPr/>
            </p:nvSpPr>
            <p:spPr>
              <a:xfrm>
                <a:off x="7222323" y="3248732"/>
                <a:ext cx="999739" cy="823969"/>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BP DB</a:t>
                </a:r>
              </a:p>
            </p:txBody>
          </p:sp>
          <p:sp>
            <p:nvSpPr>
              <p:cNvPr id="50" name="Flowchart: Magnetic Disk 49"/>
              <p:cNvSpPr/>
              <p:nvPr/>
            </p:nvSpPr>
            <p:spPr>
              <a:xfrm>
                <a:off x="4100713" y="1371750"/>
                <a:ext cx="842260" cy="542768"/>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CDS DB</a:t>
                </a:r>
              </a:p>
            </p:txBody>
          </p:sp>
        </p:grpSp>
        <p:cxnSp>
          <p:nvCxnSpPr>
            <p:cNvPr id="64" name="Straight Arrow Connector 63"/>
            <p:cNvCxnSpPr>
              <a:cxnSpLocks/>
              <a:stCxn id="62" idx="3"/>
              <a:endCxn id="67" idx="1"/>
            </p:cNvCxnSpPr>
            <p:nvPr/>
          </p:nvCxnSpPr>
          <p:spPr>
            <a:xfrm>
              <a:off x="1012001" y="1607496"/>
              <a:ext cx="750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6" name="Rounded Rectangle 55">
            <a:extLst>
              <a:ext uri="{FF2B5EF4-FFF2-40B4-BE49-F238E27FC236}">
                <a16:creationId xmlns:a16="http://schemas.microsoft.com/office/drawing/2014/main" id="{E90F8D8F-8092-1A49-AA1B-21D82ECCE5A6}"/>
              </a:ext>
            </a:extLst>
          </p:cNvPr>
          <p:cNvSpPr/>
          <p:nvPr/>
        </p:nvSpPr>
        <p:spPr>
          <a:xfrm>
            <a:off x="2971921" y="4363086"/>
            <a:ext cx="1565755" cy="651633"/>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tx1"/>
                </a:solidFill>
              </a:rPr>
              <a:t>Capability  Scripts</a:t>
            </a:r>
          </a:p>
        </p:txBody>
      </p:sp>
      <p:sp>
        <p:nvSpPr>
          <p:cNvPr id="57" name="Rounded Rectangle 56">
            <a:extLst>
              <a:ext uri="{FF2B5EF4-FFF2-40B4-BE49-F238E27FC236}">
                <a16:creationId xmlns:a16="http://schemas.microsoft.com/office/drawing/2014/main" id="{D274B1E2-483D-D548-BDA4-AEA9DAF874FA}"/>
              </a:ext>
            </a:extLst>
          </p:cNvPr>
          <p:cNvSpPr/>
          <p:nvPr/>
        </p:nvSpPr>
        <p:spPr>
          <a:xfrm>
            <a:off x="1895714" y="4492529"/>
            <a:ext cx="824585" cy="445539"/>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err="1"/>
              <a:t>DMaaP</a:t>
            </a:r>
            <a:endParaRPr lang="en-US" sz="1200" dirty="0"/>
          </a:p>
          <a:p>
            <a:pPr algn="ctr"/>
            <a:r>
              <a:rPr lang="en-US" sz="1200" dirty="0"/>
              <a:t>Adapters</a:t>
            </a:r>
          </a:p>
        </p:txBody>
      </p:sp>
      <p:pic>
        <p:nvPicPr>
          <p:cNvPr id="58" name="Picture 6" descr="Image result for nodered">
            <a:extLst>
              <a:ext uri="{FF2B5EF4-FFF2-40B4-BE49-F238E27FC236}">
                <a16:creationId xmlns:a16="http://schemas.microsoft.com/office/drawing/2014/main" id="{CDDE1EBE-17B7-8D44-9B5A-930FEA8CB42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7986" y="3350906"/>
            <a:ext cx="265887" cy="265887"/>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59">
            <a:extLst>
              <a:ext uri="{FF2B5EF4-FFF2-40B4-BE49-F238E27FC236}">
                <a16:creationId xmlns:a16="http://schemas.microsoft.com/office/drawing/2014/main" id="{508959B7-DAD3-A346-8EE8-6D332B7ED943}"/>
              </a:ext>
            </a:extLst>
          </p:cNvPr>
          <p:cNvSpPr/>
          <p:nvPr/>
        </p:nvSpPr>
        <p:spPr>
          <a:xfrm>
            <a:off x="6615596" y="4521091"/>
            <a:ext cx="1080743" cy="702199"/>
          </a:xfrm>
          <a:prstGeom prst="roundRect">
            <a:avLst/>
          </a:prstGeom>
          <a:solidFill>
            <a:srgbClr val="0070C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bg1"/>
                </a:solidFill>
              </a:rPr>
              <a:t>Command Executor MS</a:t>
            </a:r>
          </a:p>
        </p:txBody>
      </p:sp>
      <p:sp>
        <p:nvSpPr>
          <p:cNvPr id="63" name="Rounded Rectangle 62">
            <a:extLst>
              <a:ext uri="{FF2B5EF4-FFF2-40B4-BE49-F238E27FC236}">
                <a16:creationId xmlns:a16="http://schemas.microsoft.com/office/drawing/2014/main" id="{0D51BD14-2F17-9342-BDB1-C2DAB7775FF2}"/>
              </a:ext>
            </a:extLst>
          </p:cNvPr>
          <p:cNvSpPr/>
          <p:nvPr/>
        </p:nvSpPr>
        <p:spPr>
          <a:xfrm>
            <a:off x="6615596" y="2198708"/>
            <a:ext cx="1080743" cy="702199"/>
          </a:xfrm>
          <a:prstGeom prst="roundRect">
            <a:avLst/>
          </a:prstGeom>
          <a:solidFill>
            <a:srgbClr val="0070C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bg1"/>
                </a:solidFill>
              </a:rPr>
              <a:t>SDC </a:t>
            </a:r>
          </a:p>
          <a:p>
            <a:pPr algn="ctr"/>
            <a:r>
              <a:rPr lang="en-US" sz="1200" dirty="0">
                <a:solidFill>
                  <a:schemeClr val="bg1"/>
                </a:solidFill>
              </a:rPr>
              <a:t>Listener MS</a:t>
            </a:r>
          </a:p>
        </p:txBody>
      </p:sp>
    </p:spTree>
    <p:extLst>
      <p:ext uri="{BB962C8B-B14F-4D97-AF65-F5344CB8AC3E}">
        <p14:creationId xmlns:p14="http://schemas.microsoft.com/office/powerpoint/2010/main" val="1288111703"/>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Decomposition</a:t>
            </a:r>
          </a:p>
        </p:txBody>
      </p:sp>
      <p:sp>
        <p:nvSpPr>
          <p:cNvPr id="4" name="Rounded Rectangle 3"/>
          <p:cNvSpPr/>
          <p:nvPr/>
        </p:nvSpPr>
        <p:spPr>
          <a:xfrm>
            <a:off x="1419799" y="1336417"/>
            <a:ext cx="2801955" cy="341058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041812" y="1787236"/>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CDS UI/ Client</a:t>
            </a:r>
          </a:p>
        </p:txBody>
      </p:sp>
      <p:sp>
        <p:nvSpPr>
          <p:cNvPr id="6" name="Rounded Rectangle 5"/>
          <p:cNvSpPr/>
          <p:nvPr/>
        </p:nvSpPr>
        <p:spPr>
          <a:xfrm>
            <a:off x="2041812" y="3106881"/>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CDS UI / Server</a:t>
            </a:r>
          </a:p>
        </p:txBody>
      </p:sp>
      <p:sp>
        <p:nvSpPr>
          <p:cNvPr id="7" name="TextBox 6"/>
          <p:cNvSpPr txBox="1"/>
          <p:nvPr/>
        </p:nvSpPr>
        <p:spPr>
          <a:xfrm>
            <a:off x="1858784" y="1383995"/>
            <a:ext cx="2117567" cy="369332"/>
          </a:xfrm>
          <a:prstGeom prst="rect">
            <a:avLst/>
          </a:prstGeom>
          <a:noFill/>
        </p:spPr>
        <p:txBody>
          <a:bodyPr wrap="none" rtlCol="0">
            <a:spAutoFit/>
          </a:bodyPr>
          <a:lstStyle/>
          <a:p>
            <a:r>
              <a:rPr lang="en-US" dirty="0"/>
              <a:t>CDS Frontend/UI MS</a:t>
            </a:r>
          </a:p>
        </p:txBody>
      </p:sp>
      <p:sp>
        <p:nvSpPr>
          <p:cNvPr id="10" name="Flowchart: Magnetic Disk 9"/>
          <p:cNvSpPr/>
          <p:nvPr/>
        </p:nvSpPr>
        <p:spPr>
          <a:xfrm>
            <a:off x="3038485" y="4147227"/>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8D01F2D-215B-4F38-90CA-FC83CDF1B2D9}"/>
              </a:ext>
            </a:extLst>
          </p:cNvPr>
          <p:cNvGrpSpPr/>
          <p:nvPr/>
        </p:nvGrpSpPr>
        <p:grpSpPr>
          <a:xfrm>
            <a:off x="5601590" y="3085611"/>
            <a:ext cx="1825361" cy="1176075"/>
            <a:chOff x="5592401" y="2976829"/>
            <a:chExt cx="1825361" cy="1176075"/>
          </a:xfrm>
        </p:grpSpPr>
        <p:sp>
          <p:nvSpPr>
            <p:cNvPr id="42" name="Rounded Rectangle 41">
              <a:extLst>
                <a:ext uri="{FF2B5EF4-FFF2-40B4-BE49-F238E27FC236}">
                  <a16:creationId xmlns:a16="http://schemas.microsoft.com/office/drawing/2014/main" id="{B853068C-740E-D645-99E6-1FDB08AD5990}"/>
                </a:ext>
              </a:extLst>
            </p:cNvPr>
            <p:cNvSpPr/>
            <p:nvPr/>
          </p:nvSpPr>
          <p:spPr>
            <a:xfrm>
              <a:off x="5697503" y="309769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Blue Prints Processor MS</a:t>
              </a:r>
            </a:p>
          </p:txBody>
        </p:sp>
        <p:sp>
          <p:nvSpPr>
            <p:cNvPr id="9" name="Rounded Rectangle 8"/>
            <p:cNvSpPr/>
            <p:nvPr/>
          </p:nvSpPr>
          <p:spPr>
            <a:xfrm>
              <a:off x="5592401" y="2976829"/>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BluePrints</a:t>
              </a:r>
              <a:r>
                <a:rPr lang="en-US" sz="1400" dirty="0">
                  <a:solidFill>
                    <a:schemeClr val="tx1"/>
                  </a:solidFill>
                </a:rPr>
                <a:t> Processor MS</a:t>
              </a:r>
            </a:p>
          </p:txBody>
        </p:sp>
        <p:sp>
          <p:nvSpPr>
            <p:cNvPr id="12" name="Flowchart: Magnetic Disk 11"/>
            <p:cNvSpPr/>
            <p:nvPr/>
          </p:nvSpPr>
          <p:spPr>
            <a:xfrm>
              <a:off x="6564100" y="3737268"/>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p:cNvCxnSpPr>
            <a:stCxn id="6" idx="0"/>
            <a:endCxn id="5" idx="2"/>
          </p:cNvCxnSpPr>
          <p:nvPr/>
        </p:nvCxnSpPr>
        <p:spPr>
          <a:xfrm flipV="1">
            <a:off x="2763980" y="2686050"/>
            <a:ext cx="0" cy="420831"/>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33872" y="2409051"/>
            <a:ext cx="1313565" cy="276999"/>
          </a:xfrm>
          <a:prstGeom prst="rect">
            <a:avLst/>
          </a:prstGeom>
          <a:noFill/>
        </p:spPr>
        <p:txBody>
          <a:bodyPr wrap="none" rtlCol="0">
            <a:spAutoFit/>
          </a:bodyPr>
          <a:lstStyle/>
          <a:p>
            <a:r>
              <a:rPr lang="en-US" sz="1200" dirty="0"/>
              <a:t>Angular / Browser</a:t>
            </a:r>
          </a:p>
        </p:txBody>
      </p:sp>
      <p:sp>
        <p:nvSpPr>
          <p:cNvPr id="17" name="TextBox 16"/>
          <p:cNvSpPr txBox="1"/>
          <p:nvPr/>
        </p:nvSpPr>
        <p:spPr>
          <a:xfrm>
            <a:off x="2041812" y="3728696"/>
            <a:ext cx="1426994" cy="276999"/>
          </a:xfrm>
          <a:prstGeom prst="rect">
            <a:avLst/>
          </a:prstGeom>
          <a:noFill/>
        </p:spPr>
        <p:txBody>
          <a:bodyPr wrap="none" rtlCol="0">
            <a:spAutoFit/>
          </a:bodyPr>
          <a:lstStyle/>
          <a:p>
            <a:r>
              <a:rPr lang="en-US" sz="1200" dirty="0"/>
              <a:t>Loopback4 / </a:t>
            </a:r>
            <a:r>
              <a:rPr lang="en-US" sz="1200" dirty="0" err="1"/>
              <a:t>Nodejs</a:t>
            </a:r>
            <a:endParaRPr lang="en-US" sz="1200" dirty="0"/>
          </a:p>
        </p:txBody>
      </p:sp>
      <p:cxnSp>
        <p:nvCxnSpPr>
          <p:cNvPr id="21" name="Straight Arrow Connector 20"/>
          <p:cNvCxnSpPr>
            <a:cxnSpLocks/>
            <a:stCxn id="6" idx="3"/>
            <a:endCxn id="9" idx="1"/>
          </p:cNvCxnSpPr>
          <p:nvPr/>
        </p:nvCxnSpPr>
        <p:spPr>
          <a:xfrm flipV="1">
            <a:off x="3486148" y="3535018"/>
            <a:ext cx="2115442" cy="21270"/>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29878" y="3815340"/>
            <a:ext cx="1485215" cy="276999"/>
          </a:xfrm>
          <a:prstGeom prst="rect">
            <a:avLst/>
          </a:prstGeom>
          <a:noFill/>
        </p:spPr>
        <p:txBody>
          <a:bodyPr wrap="none" rtlCol="0">
            <a:spAutoFit/>
          </a:bodyPr>
          <a:lstStyle/>
          <a:p>
            <a:r>
              <a:rPr lang="en-US" sz="1200" dirty="0" err="1"/>
              <a:t>Webflux</a:t>
            </a:r>
            <a:r>
              <a:rPr lang="en-US" sz="1200" dirty="0"/>
              <a:t> Http / GRPC</a:t>
            </a:r>
          </a:p>
        </p:txBody>
      </p:sp>
      <p:sp>
        <p:nvSpPr>
          <p:cNvPr id="23" name="TextBox 22"/>
          <p:cNvSpPr txBox="1"/>
          <p:nvPr/>
        </p:nvSpPr>
        <p:spPr>
          <a:xfrm>
            <a:off x="2809092" y="2719959"/>
            <a:ext cx="1279581" cy="276999"/>
          </a:xfrm>
          <a:prstGeom prst="rect">
            <a:avLst/>
          </a:prstGeom>
          <a:noFill/>
        </p:spPr>
        <p:txBody>
          <a:bodyPr wrap="none" rtlCol="0">
            <a:spAutoFit/>
          </a:bodyPr>
          <a:lstStyle/>
          <a:p>
            <a:r>
              <a:rPr lang="en-US" sz="1200" dirty="0"/>
              <a:t>Http / </a:t>
            </a:r>
            <a:r>
              <a:rPr lang="en-US" sz="1200" dirty="0" err="1"/>
              <a:t>Websocket</a:t>
            </a:r>
            <a:endParaRPr lang="en-US" sz="1200" dirty="0"/>
          </a:p>
        </p:txBody>
      </p:sp>
      <p:sp>
        <p:nvSpPr>
          <p:cNvPr id="24" name="TextBox 23"/>
          <p:cNvSpPr txBox="1"/>
          <p:nvPr/>
        </p:nvSpPr>
        <p:spPr>
          <a:xfrm>
            <a:off x="5046527" y="1613702"/>
            <a:ext cx="4798558" cy="1200329"/>
          </a:xfrm>
          <a:prstGeom prst="rect">
            <a:avLst/>
          </a:prstGeom>
          <a:noFill/>
        </p:spPr>
        <p:txBody>
          <a:bodyPr wrap="none" rtlCol="0">
            <a:spAutoFit/>
          </a:bodyPr>
          <a:lstStyle/>
          <a:p>
            <a:pPr marL="342900" indent="-342900">
              <a:buFontTx/>
              <a:buAutoNum type="arabicPeriod"/>
            </a:pPr>
            <a:r>
              <a:rPr lang="en-US" sz="1200" dirty="0"/>
              <a:t>Artifact Management(Blue Prints, Model Type, Resource Definitions)</a:t>
            </a:r>
          </a:p>
          <a:p>
            <a:pPr marL="342900" indent="-342900">
              <a:buFontTx/>
              <a:buAutoNum type="arabicPeriod"/>
            </a:pPr>
            <a:r>
              <a:rPr lang="en-US" sz="1200" dirty="0"/>
              <a:t>Enrichment(Model Types/ Resource Definition)</a:t>
            </a:r>
          </a:p>
          <a:p>
            <a:pPr marL="342900" indent="-342900">
              <a:buAutoNum type="arabicPeriod"/>
            </a:pPr>
            <a:r>
              <a:rPr lang="en-US" sz="1200" dirty="0"/>
              <a:t>Validation(Model Types/ Resource Definition)</a:t>
            </a:r>
          </a:p>
          <a:p>
            <a:pPr marL="342900" indent="-342900">
              <a:buAutoNum type="arabicPeriod"/>
            </a:pPr>
            <a:r>
              <a:rPr lang="en-US" sz="1200" dirty="0"/>
              <a:t>Resource Resolution</a:t>
            </a:r>
          </a:p>
          <a:p>
            <a:pPr marL="342900" indent="-342900">
              <a:buAutoNum type="arabicPeriod"/>
            </a:pPr>
            <a:r>
              <a:rPr lang="en-US" sz="1200" dirty="0"/>
              <a:t>Network / Device Transaction Management</a:t>
            </a:r>
          </a:p>
          <a:p>
            <a:pPr marL="342900" indent="-342900">
              <a:buAutoNum type="arabicPeriod"/>
            </a:pPr>
            <a:r>
              <a:rPr lang="en-US" sz="1200" dirty="0"/>
              <a:t>Business logic Execution</a:t>
            </a:r>
          </a:p>
        </p:txBody>
      </p:sp>
      <p:sp>
        <p:nvSpPr>
          <p:cNvPr id="26" name="TextBox 25"/>
          <p:cNvSpPr txBox="1"/>
          <p:nvPr/>
        </p:nvSpPr>
        <p:spPr>
          <a:xfrm>
            <a:off x="914098" y="4799871"/>
            <a:ext cx="2978050" cy="1015663"/>
          </a:xfrm>
          <a:prstGeom prst="rect">
            <a:avLst/>
          </a:prstGeom>
          <a:noFill/>
        </p:spPr>
        <p:txBody>
          <a:bodyPr wrap="square" rtlCol="0">
            <a:spAutoFit/>
          </a:bodyPr>
          <a:lstStyle/>
          <a:p>
            <a:pPr marL="342900" indent="-342900">
              <a:buFontTx/>
              <a:buAutoNum type="arabicPeriod"/>
            </a:pPr>
            <a:r>
              <a:rPr lang="en-US" sz="1200" dirty="0"/>
              <a:t>Proxy Artifact Management(Blue Prints, Model Type, Resource Definitions)</a:t>
            </a:r>
          </a:p>
          <a:p>
            <a:pPr marL="342900" indent="-342900">
              <a:buFontTx/>
              <a:buAutoNum type="arabicPeriod"/>
            </a:pPr>
            <a:r>
              <a:rPr lang="en-US" sz="1200" dirty="0"/>
              <a:t>Proxy Enhancement and Enrichment</a:t>
            </a:r>
          </a:p>
          <a:p>
            <a:pPr marL="342900" indent="-342900">
              <a:buFontTx/>
              <a:buAutoNum type="arabicPeriod"/>
            </a:pPr>
            <a:r>
              <a:rPr lang="en-US" sz="1200" dirty="0"/>
              <a:t>User Event Management</a:t>
            </a:r>
          </a:p>
          <a:p>
            <a:pPr marL="342900" indent="-342900">
              <a:buFontTx/>
              <a:buAutoNum type="arabicPeriod"/>
            </a:pPr>
            <a:r>
              <a:rPr lang="en-US" sz="1200" dirty="0"/>
              <a:t>User Access Control Management.</a:t>
            </a:r>
          </a:p>
        </p:txBody>
      </p:sp>
      <p:sp>
        <p:nvSpPr>
          <p:cNvPr id="27" name="Rounded Rectangle 26"/>
          <p:cNvSpPr/>
          <p:nvPr/>
        </p:nvSpPr>
        <p:spPr>
          <a:xfrm>
            <a:off x="4636524" y="4754868"/>
            <a:ext cx="1444336" cy="89881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AAF</a:t>
            </a:r>
          </a:p>
          <a:p>
            <a:pPr algn="ctr"/>
            <a:r>
              <a:rPr lang="en-US" dirty="0">
                <a:solidFill>
                  <a:schemeClr val="tx1"/>
                </a:solidFill>
              </a:rPr>
              <a:t>MS</a:t>
            </a:r>
          </a:p>
        </p:txBody>
      </p:sp>
      <p:cxnSp>
        <p:nvCxnSpPr>
          <p:cNvPr id="28" name="Straight Arrow Connector 27"/>
          <p:cNvCxnSpPr>
            <a:stCxn id="6" idx="3"/>
            <a:endCxn id="27" idx="0"/>
          </p:cNvCxnSpPr>
          <p:nvPr/>
        </p:nvCxnSpPr>
        <p:spPr>
          <a:xfrm>
            <a:off x="3486148" y="3556288"/>
            <a:ext cx="1872544" cy="1198580"/>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685628A8-27C6-DE49-BDBE-C932284B83DF}"/>
              </a:ext>
            </a:extLst>
          </p:cNvPr>
          <p:cNvGrpSpPr/>
          <p:nvPr/>
        </p:nvGrpSpPr>
        <p:grpSpPr>
          <a:xfrm>
            <a:off x="8486773" y="3673649"/>
            <a:ext cx="1901536" cy="1356014"/>
            <a:chOff x="8765805" y="4788477"/>
            <a:chExt cx="1901536" cy="1356014"/>
          </a:xfrm>
        </p:grpSpPr>
        <p:sp>
          <p:nvSpPr>
            <p:cNvPr id="30" name="Rounded Rectangle 29">
              <a:extLst>
                <a:ext uri="{FF2B5EF4-FFF2-40B4-BE49-F238E27FC236}">
                  <a16:creationId xmlns:a16="http://schemas.microsoft.com/office/drawing/2014/main" id="{74B058D6-7CC2-CD40-B912-85F6A963F36E}"/>
                </a:ext>
              </a:extLst>
            </p:cNvPr>
            <p:cNvSpPr/>
            <p:nvPr/>
          </p:nvSpPr>
          <p:spPr>
            <a:xfrm>
              <a:off x="8765805" y="47884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a:t>
              </a:r>
              <a:r>
                <a:rPr lang="en-US" sz="1400" dirty="0" err="1">
                  <a:solidFill>
                    <a:schemeClr val="tx1"/>
                  </a:solidFill>
                </a:rPr>
                <a:t>ExecutorMS</a:t>
              </a:r>
              <a:endParaRPr lang="en-US" sz="1400" dirty="0">
                <a:solidFill>
                  <a:schemeClr val="tx1"/>
                </a:solidFill>
              </a:endParaRPr>
            </a:p>
          </p:txBody>
        </p:sp>
        <p:sp>
          <p:nvSpPr>
            <p:cNvPr id="33" name="Rounded Rectangle 32">
              <a:extLst>
                <a:ext uri="{FF2B5EF4-FFF2-40B4-BE49-F238E27FC236}">
                  <a16:creationId xmlns:a16="http://schemas.microsoft.com/office/drawing/2014/main" id="{74912AA0-A15E-9044-8E6A-73DBDFB65048}"/>
                </a:ext>
              </a:extLst>
            </p:cNvPr>
            <p:cNvSpPr/>
            <p:nvPr/>
          </p:nvSpPr>
          <p:spPr>
            <a:xfrm>
              <a:off x="8918205" y="49408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a:t>
              </a:r>
              <a:r>
                <a:rPr lang="en-US" sz="1400" dirty="0" err="1">
                  <a:solidFill>
                    <a:schemeClr val="tx1"/>
                  </a:solidFill>
                </a:rPr>
                <a:t>ExecutorMS</a:t>
              </a:r>
              <a:endParaRPr lang="en-US" sz="1400" dirty="0">
                <a:solidFill>
                  <a:schemeClr val="tx1"/>
                </a:solidFill>
              </a:endParaRPr>
            </a:p>
          </p:txBody>
        </p:sp>
        <p:sp>
          <p:nvSpPr>
            <p:cNvPr id="34" name="Rounded Rectangle 33">
              <a:extLst>
                <a:ext uri="{FF2B5EF4-FFF2-40B4-BE49-F238E27FC236}">
                  <a16:creationId xmlns:a16="http://schemas.microsoft.com/office/drawing/2014/main" id="{14AD162F-7545-A74A-88DD-417D8D92B60C}"/>
                </a:ext>
              </a:extLst>
            </p:cNvPr>
            <p:cNvSpPr/>
            <p:nvPr/>
          </p:nvSpPr>
          <p:spPr>
            <a:xfrm>
              <a:off x="9070605" y="50932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a:t>
              </a:r>
              <a:r>
                <a:rPr lang="en-US" sz="1400" dirty="0" err="1">
                  <a:solidFill>
                    <a:schemeClr val="tx1"/>
                  </a:solidFill>
                </a:rPr>
                <a:t>ExecutorMS</a:t>
              </a:r>
              <a:endParaRPr lang="en-US" sz="1400" dirty="0">
                <a:solidFill>
                  <a:schemeClr val="tx1"/>
                </a:solidFill>
              </a:endParaRPr>
            </a:p>
          </p:txBody>
        </p:sp>
        <p:sp>
          <p:nvSpPr>
            <p:cNvPr id="35" name="Rounded Rectangle 34">
              <a:extLst>
                <a:ext uri="{FF2B5EF4-FFF2-40B4-BE49-F238E27FC236}">
                  <a16:creationId xmlns:a16="http://schemas.microsoft.com/office/drawing/2014/main" id="{8F0483AB-48EB-DF4D-BEF6-9B4E711C9746}"/>
                </a:ext>
              </a:extLst>
            </p:cNvPr>
            <p:cNvSpPr/>
            <p:nvPr/>
          </p:nvSpPr>
          <p:spPr>
            <a:xfrm>
              <a:off x="9223005" y="52456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Executor MS</a:t>
              </a:r>
            </a:p>
          </p:txBody>
        </p:sp>
      </p:grpSp>
      <p:cxnSp>
        <p:nvCxnSpPr>
          <p:cNvPr id="36" name="Straight Arrow Connector 35">
            <a:extLst>
              <a:ext uri="{FF2B5EF4-FFF2-40B4-BE49-F238E27FC236}">
                <a16:creationId xmlns:a16="http://schemas.microsoft.com/office/drawing/2014/main" id="{9D2C99F4-B798-EB48-AF66-DFA37685C540}"/>
              </a:ext>
            </a:extLst>
          </p:cNvPr>
          <p:cNvCxnSpPr>
            <a:cxnSpLocks/>
            <a:stCxn id="9" idx="3"/>
            <a:endCxn id="33" idx="1"/>
          </p:cNvCxnSpPr>
          <p:nvPr/>
        </p:nvCxnSpPr>
        <p:spPr>
          <a:xfrm>
            <a:off x="7045926" y="3535018"/>
            <a:ext cx="1593247" cy="740438"/>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28276F4-BA80-BD4F-88EB-FEC10F856DE8}"/>
              </a:ext>
            </a:extLst>
          </p:cNvPr>
          <p:cNvSpPr txBox="1"/>
          <p:nvPr/>
        </p:nvSpPr>
        <p:spPr>
          <a:xfrm>
            <a:off x="8269572" y="5182063"/>
            <a:ext cx="2793137" cy="646331"/>
          </a:xfrm>
          <a:prstGeom prst="rect">
            <a:avLst/>
          </a:prstGeom>
          <a:noFill/>
        </p:spPr>
        <p:txBody>
          <a:bodyPr wrap="none" rtlCol="0">
            <a:spAutoFit/>
          </a:bodyPr>
          <a:lstStyle/>
          <a:p>
            <a:pPr marL="342900" indent="-342900">
              <a:buFontTx/>
              <a:buAutoNum type="arabicPeriod"/>
            </a:pPr>
            <a:r>
              <a:rPr lang="en-US" sz="1200" dirty="0"/>
              <a:t>Device Controlled Python runtime</a:t>
            </a:r>
          </a:p>
          <a:p>
            <a:pPr marL="342900" indent="-342900">
              <a:buFontTx/>
              <a:buAutoNum type="arabicPeriod"/>
            </a:pPr>
            <a:r>
              <a:rPr lang="en-US" sz="1200" dirty="0"/>
              <a:t>Used to execute Ansible Playbooks</a:t>
            </a:r>
          </a:p>
          <a:p>
            <a:pPr marL="342900" indent="-342900">
              <a:buFontTx/>
              <a:buAutoNum type="arabicPeriod"/>
            </a:pPr>
            <a:r>
              <a:rPr lang="en-US" sz="1200" dirty="0"/>
              <a:t>Used to execute </a:t>
            </a:r>
            <a:r>
              <a:rPr lang="en-US" sz="1200" dirty="0" err="1"/>
              <a:t>Netconf</a:t>
            </a:r>
            <a:r>
              <a:rPr lang="en-US" sz="1200" dirty="0"/>
              <a:t> commands</a:t>
            </a:r>
          </a:p>
        </p:txBody>
      </p:sp>
      <p:cxnSp>
        <p:nvCxnSpPr>
          <p:cNvPr id="41" name="Straight Arrow Connector 40">
            <a:extLst>
              <a:ext uri="{FF2B5EF4-FFF2-40B4-BE49-F238E27FC236}">
                <a16:creationId xmlns:a16="http://schemas.microsoft.com/office/drawing/2014/main" id="{A77620C1-A445-BB40-B6E5-A899AD9D9635}"/>
              </a:ext>
            </a:extLst>
          </p:cNvPr>
          <p:cNvCxnSpPr>
            <a:cxnSpLocks/>
            <a:stCxn id="9" idx="2"/>
            <a:endCxn id="27" idx="0"/>
          </p:cNvCxnSpPr>
          <p:nvPr/>
        </p:nvCxnSpPr>
        <p:spPr>
          <a:xfrm flipH="1">
            <a:off x="5358692" y="3984425"/>
            <a:ext cx="965066" cy="770443"/>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E8F0B4-A364-864D-8D5B-624B94C1317A}"/>
              </a:ext>
            </a:extLst>
          </p:cNvPr>
          <p:cNvSpPr txBox="1"/>
          <p:nvPr/>
        </p:nvSpPr>
        <p:spPr>
          <a:xfrm>
            <a:off x="7759135" y="3549050"/>
            <a:ext cx="527709" cy="276999"/>
          </a:xfrm>
          <a:prstGeom prst="rect">
            <a:avLst/>
          </a:prstGeom>
          <a:noFill/>
        </p:spPr>
        <p:txBody>
          <a:bodyPr wrap="none" rtlCol="0">
            <a:spAutoFit/>
          </a:bodyPr>
          <a:lstStyle/>
          <a:p>
            <a:r>
              <a:rPr lang="en-US" sz="1200" dirty="0"/>
              <a:t>GRPC</a:t>
            </a:r>
          </a:p>
        </p:txBody>
      </p:sp>
    </p:spTree>
    <p:extLst>
      <p:ext uri="{BB962C8B-B14F-4D97-AF65-F5344CB8AC3E}">
        <p14:creationId xmlns:p14="http://schemas.microsoft.com/office/powerpoint/2010/main" val="1625620497"/>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ounded Rectangle 100"/>
          <p:cNvSpPr/>
          <p:nvPr/>
        </p:nvSpPr>
        <p:spPr>
          <a:xfrm>
            <a:off x="5061285" y="2345340"/>
            <a:ext cx="6985795" cy="3684101"/>
          </a:xfrm>
          <a:prstGeom prst="roundRect">
            <a:avLst>
              <a:gd name="adj" fmla="val 5298"/>
            </a:avLst>
          </a:prstGeom>
          <a:gradFill>
            <a:gsLst>
              <a:gs pos="0">
                <a:schemeClr val="accent6">
                  <a:lumMod val="20000"/>
                  <a:lumOff val="80000"/>
                </a:schemeClr>
              </a:gs>
              <a:gs pos="74000">
                <a:schemeClr val="accent6">
                  <a:lumMod val="40000"/>
                  <a:lumOff val="60000"/>
                </a:schemeClr>
              </a:gs>
              <a:gs pos="100000">
                <a:schemeClr val="accent6">
                  <a:lumMod val="40000"/>
                  <a:lumOff val="60000"/>
                </a:schemeClr>
              </a:gs>
            </a:gsLst>
            <a:lin ang="5400000" scaled="1"/>
          </a:gra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7030A0"/>
              </a:solidFill>
            </a:endParaRPr>
          </a:p>
        </p:txBody>
      </p:sp>
      <p:sp>
        <p:nvSpPr>
          <p:cNvPr id="2" name="Title 1"/>
          <p:cNvSpPr>
            <a:spLocks noGrp="1"/>
          </p:cNvSpPr>
          <p:nvPr>
            <p:ph type="title"/>
          </p:nvPr>
        </p:nvSpPr>
        <p:spPr/>
        <p:txBody>
          <a:bodyPr>
            <a:normAutofit fontScale="90000"/>
          </a:bodyPr>
          <a:lstStyle/>
          <a:p>
            <a:r>
              <a:rPr lang="en-US" b="1" dirty="0"/>
              <a:t>Controller Design Studio Data Flow</a:t>
            </a:r>
          </a:p>
        </p:txBody>
      </p:sp>
      <p:cxnSp>
        <p:nvCxnSpPr>
          <p:cNvPr id="99" name="Straight Arrow Connector 98"/>
          <p:cNvCxnSpPr>
            <a:cxnSpLocks/>
            <a:stCxn id="10" idx="2"/>
            <a:endCxn id="86" idx="0"/>
          </p:cNvCxnSpPr>
          <p:nvPr/>
        </p:nvCxnSpPr>
        <p:spPr>
          <a:xfrm flipH="1">
            <a:off x="1287745" y="3315515"/>
            <a:ext cx="1504512" cy="836613"/>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0" idx="2"/>
            <a:endCxn id="69" idx="1"/>
          </p:cNvCxnSpPr>
          <p:nvPr/>
        </p:nvCxnSpPr>
        <p:spPr>
          <a:xfrm>
            <a:off x="2792257" y="3315515"/>
            <a:ext cx="2451889" cy="959766"/>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0" idx="2"/>
            <a:endCxn id="191" idx="1"/>
          </p:cNvCxnSpPr>
          <p:nvPr/>
        </p:nvCxnSpPr>
        <p:spPr>
          <a:xfrm>
            <a:off x="2792257" y="3315515"/>
            <a:ext cx="584328" cy="2229187"/>
          </a:xfrm>
          <a:prstGeom prst="straightConnector1">
            <a:avLst/>
          </a:prstGeom>
          <a:ln w="12700">
            <a:solidFill>
              <a:schemeClr val="tx1"/>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rot="19427409">
            <a:off x="116119" y="1830990"/>
            <a:ext cx="1201032" cy="707886"/>
          </a:xfrm>
          <a:prstGeom prst="rect">
            <a:avLst/>
          </a:prstGeom>
          <a:noFill/>
        </p:spPr>
        <p:txBody>
          <a:bodyPr wrap="square" rtlCol="0">
            <a:spAutoFit/>
          </a:bodyPr>
          <a:lstStyle/>
          <a:p>
            <a:r>
              <a:rPr lang="en-US" sz="1000" b="1" dirty="0">
                <a:solidFill>
                  <a:srgbClr val="00B050"/>
                </a:solidFill>
              </a:rPr>
              <a:t>1A. User registers Model Types, &amp; Reusable Dictionaries </a:t>
            </a:r>
          </a:p>
        </p:txBody>
      </p:sp>
      <p:sp>
        <p:nvSpPr>
          <p:cNvPr id="232" name="TextBox 231"/>
          <p:cNvSpPr txBox="1"/>
          <p:nvPr/>
        </p:nvSpPr>
        <p:spPr>
          <a:xfrm>
            <a:off x="950956" y="2585008"/>
            <a:ext cx="958069" cy="400110"/>
          </a:xfrm>
          <a:prstGeom prst="rect">
            <a:avLst/>
          </a:prstGeom>
          <a:noFill/>
        </p:spPr>
        <p:txBody>
          <a:bodyPr wrap="square" rtlCol="0">
            <a:spAutoFit/>
          </a:bodyPr>
          <a:lstStyle/>
          <a:p>
            <a:r>
              <a:rPr lang="en-US" sz="1000" b="1" dirty="0">
                <a:solidFill>
                  <a:schemeClr val="accent4">
                    <a:lumMod val="75000"/>
                  </a:schemeClr>
                </a:solidFill>
              </a:rPr>
              <a:t>2A. User create CBA file</a:t>
            </a:r>
          </a:p>
        </p:txBody>
      </p:sp>
      <p:cxnSp>
        <p:nvCxnSpPr>
          <p:cNvPr id="240" name="Straight Arrow Connector 239"/>
          <p:cNvCxnSpPr>
            <a:stCxn id="10" idx="2"/>
            <a:endCxn id="165" idx="1"/>
          </p:cNvCxnSpPr>
          <p:nvPr/>
        </p:nvCxnSpPr>
        <p:spPr>
          <a:xfrm>
            <a:off x="2792257" y="3315515"/>
            <a:ext cx="566075" cy="109615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2B6E9475-69AF-4207-B7FD-AD4020C3C4F4}"/>
              </a:ext>
            </a:extLst>
          </p:cNvPr>
          <p:cNvGrpSpPr/>
          <p:nvPr/>
        </p:nvGrpSpPr>
        <p:grpSpPr>
          <a:xfrm>
            <a:off x="10079519" y="5203394"/>
            <a:ext cx="1648325" cy="685801"/>
            <a:chOff x="10079519" y="5137419"/>
            <a:chExt cx="1648325" cy="685801"/>
          </a:xfrm>
        </p:grpSpPr>
        <p:sp>
          <p:nvSpPr>
            <p:cNvPr id="60" name="Flowchart: Alternate Process 59"/>
            <p:cNvSpPr/>
            <p:nvPr/>
          </p:nvSpPr>
          <p:spPr>
            <a:xfrm>
              <a:off x="10079519" y="5137419"/>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a:solidFill>
                  <a:srgbClr val="7030A0"/>
                </a:solidFill>
              </a:endParaRPr>
            </a:p>
          </p:txBody>
        </p:sp>
        <p:sp>
          <p:nvSpPr>
            <p:cNvPr id="61" name="TextBox 60"/>
            <p:cNvSpPr txBox="1"/>
            <p:nvPr/>
          </p:nvSpPr>
          <p:spPr>
            <a:xfrm>
              <a:off x="10375376" y="5217740"/>
              <a:ext cx="1056636" cy="523220"/>
            </a:xfrm>
            <a:prstGeom prst="rect">
              <a:avLst/>
            </a:prstGeom>
            <a:gradFill>
              <a:gsLst>
                <a:gs pos="0">
                  <a:schemeClr val="accent2">
                    <a:lumMod val="20000"/>
                    <a:lumOff val="80000"/>
                  </a:schemeClr>
                </a:gs>
                <a:gs pos="59000">
                  <a:schemeClr val="accent2">
                    <a:lumMod val="40000"/>
                    <a:lumOff val="60000"/>
                  </a:schemeClr>
                </a:gs>
                <a:gs pos="100000">
                  <a:schemeClr val="accent2">
                    <a:lumMod val="60000"/>
                    <a:lumOff val="40000"/>
                  </a:schemeClr>
                </a:gs>
              </a:gsLst>
              <a:lin ang="5400000" scaled="1"/>
            </a:gradFill>
          </p:spPr>
          <p:txBody>
            <a:bodyPr wrap="none" rtlCol="0">
              <a:spAutoFit/>
            </a:bodyPr>
            <a:lstStyle/>
            <a:p>
              <a:pPr algn="ctr"/>
              <a:r>
                <a:rPr lang="en-US" sz="1400" b="1" dirty="0"/>
                <a:t>Component</a:t>
              </a:r>
            </a:p>
            <a:p>
              <a:pPr algn="ctr"/>
              <a:r>
                <a:rPr lang="en-US" sz="1400" b="1" dirty="0"/>
                <a:t>Executor</a:t>
              </a:r>
            </a:p>
          </p:txBody>
        </p:sp>
      </p:grpSp>
      <p:grpSp>
        <p:nvGrpSpPr>
          <p:cNvPr id="122" name="Group 121">
            <a:extLst>
              <a:ext uri="{FF2B5EF4-FFF2-40B4-BE49-F238E27FC236}">
                <a16:creationId xmlns:a16="http://schemas.microsoft.com/office/drawing/2014/main" id="{C7BEB774-75FE-4902-ADD0-C93131196317}"/>
              </a:ext>
            </a:extLst>
          </p:cNvPr>
          <p:cNvGrpSpPr/>
          <p:nvPr/>
        </p:nvGrpSpPr>
        <p:grpSpPr>
          <a:xfrm>
            <a:off x="5244146" y="3932380"/>
            <a:ext cx="1648325" cy="685801"/>
            <a:chOff x="5244146" y="3932380"/>
            <a:chExt cx="1648325" cy="685801"/>
          </a:xfrm>
        </p:grpSpPr>
        <p:sp>
          <p:nvSpPr>
            <p:cNvPr id="69" name="Flowchart: Alternate Process 68"/>
            <p:cNvSpPr/>
            <p:nvPr/>
          </p:nvSpPr>
          <p:spPr>
            <a:xfrm>
              <a:off x="5244146" y="3932380"/>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a:solidFill>
                  <a:srgbClr val="7030A0"/>
                </a:solidFill>
              </a:endParaRPr>
            </a:p>
          </p:txBody>
        </p:sp>
        <p:sp>
          <p:nvSpPr>
            <p:cNvPr id="70" name="TextBox 69"/>
            <p:cNvSpPr txBox="1"/>
            <p:nvPr/>
          </p:nvSpPr>
          <p:spPr>
            <a:xfrm>
              <a:off x="5380981" y="4012701"/>
              <a:ext cx="1361463" cy="523220"/>
            </a:xfrm>
            <a:prstGeom prst="rect">
              <a:avLst/>
            </a:prstGeom>
            <a:noFill/>
          </p:spPr>
          <p:txBody>
            <a:bodyPr wrap="none" rtlCol="0">
              <a:spAutoFit/>
            </a:bodyPr>
            <a:lstStyle/>
            <a:p>
              <a:pPr algn="ctr"/>
              <a:r>
                <a:rPr lang="en-US" sz="1400" b="1" dirty="0"/>
                <a:t>Self Service </a:t>
              </a:r>
            </a:p>
            <a:p>
              <a:pPr algn="ctr"/>
              <a:r>
                <a:rPr lang="en-US" sz="1400" b="1" dirty="0"/>
                <a:t>Rest / GRPC API</a:t>
              </a:r>
            </a:p>
          </p:txBody>
        </p:sp>
      </p:grpSp>
      <p:grpSp>
        <p:nvGrpSpPr>
          <p:cNvPr id="26" name="Group 25">
            <a:extLst>
              <a:ext uri="{FF2B5EF4-FFF2-40B4-BE49-F238E27FC236}">
                <a16:creationId xmlns:a16="http://schemas.microsoft.com/office/drawing/2014/main" id="{14ABE721-0B42-43D2-93E4-25A1FE89AC2F}"/>
              </a:ext>
            </a:extLst>
          </p:cNvPr>
          <p:cNvGrpSpPr/>
          <p:nvPr/>
        </p:nvGrpSpPr>
        <p:grpSpPr>
          <a:xfrm>
            <a:off x="5242341" y="2701507"/>
            <a:ext cx="1648325" cy="685801"/>
            <a:chOff x="5234320" y="2717549"/>
            <a:chExt cx="1648325" cy="685801"/>
          </a:xfrm>
        </p:grpSpPr>
        <p:sp>
          <p:nvSpPr>
            <p:cNvPr id="115" name="Flowchart: Alternate Process 114"/>
            <p:cNvSpPr/>
            <p:nvPr/>
          </p:nvSpPr>
          <p:spPr>
            <a:xfrm>
              <a:off x="5234320" y="2717549"/>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a:solidFill>
                  <a:srgbClr val="7030A0"/>
                </a:solidFill>
              </a:endParaRPr>
            </a:p>
          </p:txBody>
        </p:sp>
        <p:sp>
          <p:nvSpPr>
            <p:cNvPr id="116" name="TextBox 115"/>
            <p:cNvSpPr txBox="1"/>
            <p:nvPr/>
          </p:nvSpPr>
          <p:spPr>
            <a:xfrm>
              <a:off x="5499431" y="2788443"/>
              <a:ext cx="1118127" cy="523220"/>
            </a:xfrm>
            <a:prstGeom prst="rect">
              <a:avLst/>
            </a:prstGeom>
            <a:noFill/>
          </p:spPr>
          <p:txBody>
            <a:bodyPr wrap="none" rtlCol="0">
              <a:spAutoFit/>
            </a:bodyPr>
            <a:lstStyle/>
            <a:p>
              <a:pPr algn="ctr"/>
              <a:r>
                <a:rPr lang="en-US" sz="1400" b="1" dirty="0"/>
                <a:t>SDC</a:t>
              </a:r>
            </a:p>
            <a:p>
              <a:pPr algn="ctr"/>
              <a:r>
                <a:rPr lang="en-US" sz="1400" b="1" dirty="0"/>
                <a:t>CBA Listener</a:t>
              </a:r>
            </a:p>
          </p:txBody>
        </p:sp>
      </p:grpSp>
      <p:grpSp>
        <p:nvGrpSpPr>
          <p:cNvPr id="18" name="Group 17">
            <a:extLst>
              <a:ext uri="{FF2B5EF4-FFF2-40B4-BE49-F238E27FC236}">
                <a16:creationId xmlns:a16="http://schemas.microsoft.com/office/drawing/2014/main" id="{7C23DBF3-8933-4C14-BAA7-ED2F291FF5CB}"/>
              </a:ext>
            </a:extLst>
          </p:cNvPr>
          <p:cNvGrpSpPr/>
          <p:nvPr/>
        </p:nvGrpSpPr>
        <p:grpSpPr>
          <a:xfrm>
            <a:off x="5244650" y="5201587"/>
            <a:ext cx="1648325" cy="685801"/>
            <a:chOff x="5252671" y="5137419"/>
            <a:chExt cx="1648325" cy="685801"/>
          </a:xfrm>
        </p:grpSpPr>
        <p:sp>
          <p:nvSpPr>
            <p:cNvPr id="127" name="Flowchart: Alternate Process 126"/>
            <p:cNvSpPr/>
            <p:nvPr/>
          </p:nvSpPr>
          <p:spPr>
            <a:xfrm>
              <a:off x="5252671" y="5137419"/>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a:solidFill>
                  <a:srgbClr val="7030A0"/>
                </a:solidFill>
              </a:endParaRPr>
            </a:p>
          </p:txBody>
        </p:sp>
        <p:sp>
          <p:nvSpPr>
            <p:cNvPr id="128" name="TextBox 127"/>
            <p:cNvSpPr txBox="1"/>
            <p:nvPr/>
          </p:nvSpPr>
          <p:spPr>
            <a:xfrm>
              <a:off x="5633668" y="5217740"/>
              <a:ext cx="885179" cy="523220"/>
            </a:xfrm>
            <a:prstGeom prst="rect">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lin ang="5400000" scaled="0"/>
            </a:gradFill>
          </p:spPr>
          <p:txBody>
            <a:bodyPr wrap="none" rtlCol="0">
              <a:spAutoFit/>
            </a:bodyPr>
            <a:lstStyle/>
            <a:p>
              <a:pPr algn="ctr"/>
              <a:r>
                <a:rPr lang="en-US" sz="1400" b="1" dirty="0" err="1"/>
                <a:t>DmaaP</a:t>
              </a:r>
              <a:endParaRPr lang="en-US" sz="1400" b="1" dirty="0"/>
            </a:p>
            <a:p>
              <a:pPr algn="ctr"/>
              <a:r>
                <a:rPr lang="en-US" sz="1400" b="1" dirty="0"/>
                <a:t>Publisher</a:t>
              </a:r>
            </a:p>
          </p:txBody>
        </p:sp>
      </p:grpSp>
      <p:sp>
        <p:nvSpPr>
          <p:cNvPr id="140" name="Flowchart: Magnetic Disk 139"/>
          <p:cNvSpPr/>
          <p:nvPr/>
        </p:nvSpPr>
        <p:spPr>
          <a:xfrm>
            <a:off x="8354106" y="4003540"/>
            <a:ext cx="837429" cy="530584"/>
          </a:xfrm>
          <a:prstGeom prst="flowChartMagneticDisk">
            <a:avLst/>
          </a:prstGeom>
          <a:gradFill>
            <a:gsLst>
              <a:gs pos="0">
                <a:schemeClr val="bg1">
                  <a:lumMod val="95000"/>
                </a:schemeClr>
              </a:gs>
              <a:gs pos="59000">
                <a:schemeClr val="bg1"/>
              </a:gs>
              <a:gs pos="100000">
                <a:schemeClr val="bg1">
                  <a:lumMod val="95000"/>
                </a:schemeClr>
              </a:gs>
            </a:gsLst>
            <a:lin ang="5400000" scaled="1"/>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BP mS</a:t>
            </a:r>
          </a:p>
        </p:txBody>
      </p:sp>
      <p:grpSp>
        <p:nvGrpSpPr>
          <p:cNvPr id="12" name="Group 11">
            <a:extLst>
              <a:ext uri="{FF2B5EF4-FFF2-40B4-BE49-F238E27FC236}">
                <a16:creationId xmlns:a16="http://schemas.microsoft.com/office/drawing/2014/main" id="{CC7E1DFA-354B-4DEF-82F9-9E4AAD552068}"/>
              </a:ext>
            </a:extLst>
          </p:cNvPr>
          <p:cNvGrpSpPr/>
          <p:nvPr/>
        </p:nvGrpSpPr>
        <p:grpSpPr>
          <a:xfrm>
            <a:off x="7450264" y="5202495"/>
            <a:ext cx="1648325" cy="685801"/>
            <a:chOff x="7450264" y="5138327"/>
            <a:chExt cx="1648325" cy="685801"/>
          </a:xfrm>
        </p:grpSpPr>
        <p:sp>
          <p:nvSpPr>
            <p:cNvPr id="159" name="Flowchart: Alternate Process 158"/>
            <p:cNvSpPr/>
            <p:nvPr/>
          </p:nvSpPr>
          <p:spPr>
            <a:xfrm>
              <a:off x="7450264" y="5138327"/>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a:solidFill>
                  <a:srgbClr val="7030A0"/>
                </a:solidFill>
              </a:endParaRPr>
            </a:p>
          </p:txBody>
        </p:sp>
        <p:sp>
          <p:nvSpPr>
            <p:cNvPr id="160" name="TextBox 159"/>
            <p:cNvSpPr txBox="1"/>
            <p:nvPr/>
          </p:nvSpPr>
          <p:spPr>
            <a:xfrm>
              <a:off x="7815465" y="5218648"/>
              <a:ext cx="917945" cy="523220"/>
            </a:xfrm>
            <a:prstGeom prst="rect">
              <a:avLst/>
            </a:prstGeom>
            <a:gradFill>
              <a:gsLst>
                <a:gs pos="0">
                  <a:schemeClr val="accent2">
                    <a:lumMod val="20000"/>
                    <a:lumOff val="80000"/>
                  </a:schemeClr>
                </a:gs>
                <a:gs pos="59000">
                  <a:schemeClr val="accent2">
                    <a:lumMod val="40000"/>
                    <a:lumOff val="60000"/>
                  </a:schemeClr>
                </a:gs>
                <a:gs pos="100000">
                  <a:schemeClr val="accent2">
                    <a:lumMod val="60000"/>
                    <a:lumOff val="40000"/>
                  </a:schemeClr>
                </a:gs>
              </a:gsLst>
              <a:lin ang="5400000" scaled="1"/>
            </a:gradFill>
          </p:spPr>
          <p:txBody>
            <a:bodyPr wrap="none" rtlCol="0">
              <a:spAutoFit/>
            </a:bodyPr>
            <a:lstStyle/>
            <a:p>
              <a:pPr algn="ctr"/>
              <a:r>
                <a:rPr lang="en-US" sz="1400" b="1" dirty="0"/>
                <a:t>Workflow</a:t>
              </a:r>
            </a:p>
            <a:p>
              <a:pPr algn="ctr"/>
              <a:r>
                <a:rPr lang="en-US" sz="1400" b="1" dirty="0"/>
                <a:t>Executor</a:t>
              </a:r>
            </a:p>
          </p:txBody>
        </p:sp>
      </p:grpSp>
      <p:cxnSp>
        <p:nvCxnSpPr>
          <p:cNvPr id="161" name="Straight Arrow Connector 160"/>
          <p:cNvCxnSpPr>
            <a:cxnSpLocks/>
            <a:stCxn id="69" idx="2"/>
            <a:endCxn id="127" idx="0"/>
          </p:cNvCxnSpPr>
          <p:nvPr/>
        </p:nvCxnSpPr>
        <p:spPr>
          <a:xfrm>
            <a:off x="6068309" y="4618181"/>
            <a:ext cx="504" cy="583406"/>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cxnSpLocks/>
            <a:stCxn id="115" idx="3"/>
            <a:endCxn id="140" idx="1"/>
          </p:cNvCxnSpPr>
          <p:nvPr/>
        </p:nvCxnSpPr>
        <p:spPr>
          <a:xfrm>
            <a:off x="6890666" y="3044408"/>
            <a:ext cx="1882155" cy="959132"/>
          </a:xfrm>
          <a:prstGeom prst="straightConnector1">
            <a:avLst/>
          </a:prstGeom>
          <a:ln w="1270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A90304F-D2DA-4D23-AAE0-8A0D46FB95E3}"/>
              </a:ext>
            </a:extLst>
          </p:cNvPr>
          <p:cNvGrpSpPr/>
          <p:nvPr/>
        </p:nvGrpSpPr>
        <p:grpSpPr>
          <a:xfrm>
            <a:off x="9546441" y="3454658"/>
            <a:ext cx="1317019" cy="579824"/>
            <a:chOff x="9546441" y="3053206"/>
            <a:chExt cx="1317019" cy="579824"/>
          </a:xfr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p:grpSpPr>
        <p:sp>
          <p:nvSpPr>
            <p:cNvPr id="118" name="Flowchart: Alternate Process 117"/>
            <p:cNvSpPr/>
            <p:nvPr/>
          </p:nvSpPr>
          <p:spPr>
            <a:xfrm>
              <a:off x="9546441" y="3053206"/>
              <a:ext cx="1317019"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7030A0"/>
                </a:solidFill>
              </a:endParaRPr>
            </a:p>
          </p:txBody>
        </p:sp>
        <p:sp>
          <p:nvSpPr>
            <p:cNvPr id="119" name="TextBox 118"/>
            <p:cNvSpPr txBox="1"/>
            <p:nvPr/>
          </p:nvSpPr>
          <p:spPr>
            <a:xfrm>
              <a:off x="9793706" y="3079032"/>
              <a:ext cx="822488" cy="553998"/>
            </a:xfrm>
            <a:prstGeom prst="rect">
              <a:avLst/>
            </a:prstGeom>
            <a:grpFill/>
          </p:spPr>
          <p:txBody>
            <a:bodyPr wrap="square" rtlCol="0">
              <a:spAutoFit/>
            </a:bodyPr>
            <a:lstStyle/>
            <a:p>
              <a:pPr algn="ctr"/>
              <a:r>
                <a:rPr lang="en-US" sz="1000" b="1" dirty="0"/>
                <a:t>Resource </a:t>
              </a:r>
            </a:p>
            <a:p>
              <a:pPr algn="ctr"/>
              <a:r>
                <a:rPr lang="en-US" sz="1000" b="1" dirty="0"/>
                <a:t>Resolution</a:t>
              </a:r>
            </a:p>
            <a:p>
              <a:pPr algn="ctr"/>
              <a:r>
                <a:rPr lang="en-US" sz="1000" b="1" dirty="0"/>
                <a:t>Component</a:t>
              </a:r>
            </a:p>
          </p:txBody>
        </p:sp>
      </p:grpSp>
      <p:grpSp>
        <p:nvGrpSpPr>
          <p:cNvPr id="21" name="Group 20">
            <a:extLst>
              <a:ext uri="{FF2B5EF4-FFF2-40B4-BE49-F238E27FC236}">
                <a16:creationId xmlns:a16="http://schemas.microsoft.com/office/drawing/2014/main" id="{2A7C9708-B77D-4D8F-9C8E-75276464EE9F}"/>
              </a:ext>
            </a:extLst>
          </p:cNvPr>
          <p:cNvGrpSpPr/>
          <p:nvPr/>
        </p:nvGrpSpPr>
        <p:grpSpPr>
          <a:xfrm>
            <a:off x="9546443" y="4101413"/>
            <a:ext cx="1317019" cy="579824"/>
            <a:chOff x="9546443" y="3707982"/>
            <a:chExt cx="1317019" cy="579824"/>
          </a:xfr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p:grpSpPr>
        <p:sp>
          <p:nvSpPr>
            <p:cNvPr id="180" name="Flowchart: Alternate Process 179"/>
            <p:cNvSpPr/>
            <p:nvPr/>
          </p:nvSpPr>
          <p:spPr>
            <a:xfrm>
              <a:off x="9546443" y="3707982"/>
              <a:ext cx="1317019"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7030A0"/>
                </a:solidFill>
              </a:endParaRPr>
            </a:p>
          </p:txBody>
        </p:sp>
        <p:sp>
          <p:nvSpPr>
            <p:cNvPr id="181" name="TextBox 180"/>
            <p:cNvSpPr txBox="1"/>
            <p:nvPr/>
          </p:nvSpPr>
          <p:spPr>
            <a:xfrm>
              <a:off x="9800033" y="3733808"/>
              <a:ext cx="809837" cy="553998"/>
            </a:xfrm>
            <a:prstGeom prst="rect">
              <a:avLst/>
            </a:prstGeom>
            <a:grpFill/>
          </p:spPr>
          <p:txBody>
            <a:bodyPr wrap="none" rtlCol="0">
              <a:spAutoFit/>
            </a:bodyPr>
            <a:lstStyle/>
            <a:p>
              <a:pPr algn="ctr"/>
              <a:r>
                <a:rPr lang="en-US" sz="1000" b="1" dirty="0"/>
                <a:t>Script</a:t>
              </a:r>
            </a:p>
            <a:p>
              <a:pPr algn="ctr"/>
              <a:r>
                <a:rPr lang="en-US" sz="1000" b="1" dirty="0"/>
                <a:t>Executor</a:t>
              </a:r>
            </a:p>
            <a:p>
              <a:pPr algn="ctr"/>
              <a:r>
                <a:rPr lang="en-US" sz="1000" b="1" dirty="0"/>
                <a:t>Component</a:t>
              </a:r>
            </a:p>
          </p:txBody>
        </p:sp>
      </p:grpSp>
      <p:grpSp>
        <p:nvGrpSpPr>
          <p:cNvPr id="15" name="Group 14">
            <a:extLst>
              <a:ext uri="{FF2B5EF4-FFF2-40B4-BE49-F238E27FC236}">
                <a16:creationId xmlns:a16="http://schemas.microsoft.com/office/drawing/2014/main" id="{090703AC-DEE4-4C90-B408-E3E23BEB21BE}"/>
              </a:ext>
            </a:extLst>
          </p:cNvPr>
          <p:cNvGrpSpPr/>
          <p:nvPr/>
        </p:nvGrpSpPr>
        <p:grpSpPr>
          <a:xfrm>
            <a:off x="10956757" y="2799883"/>
            <a:ext cx="897781" cy="579363"/>
            <a:chOff x="10956757" y="2398431"/>
            <a:chExt cx="897781" cy="579363"/>
          </a:xfrm>
          <a:gradFill>
            <a:gsLst>
              <a:gs pos="0">
                <a:schemeClr val="accent6">
                  <a:lumMod val="20000"/>
                  <a:lumOff val="80000"/>
                </a:schemeClr>
              </a:gs>
              <a:gs pos="59000">
                <a:schemeClr val="accent6">
                  <a:lumMod val="60000"/>
                  <a:lumOff val="40000"/>
                </a:schemeClr>
              </a:gs>
              <a:gs pos="100000">
                <a:schemeClr val="accent6">
                  <a:lumMod val="40000"/>
                  <a:lumOff val="60000"/>
                </a:schemeClr>
              </a:gs>
            </a:gsLst>
            <a:lin ang="5400000" scaled="1"/>
          </a:gradFill>
        </p:grpSpPr>
        <p:sp>
          <p:nvSpPr>
            <p:cNvPr id="183" name="Flowchart: Alternate Process 182"/>
            <p:cNvSpPr/>
            <p:nvPr/>
          </p:nvSpPr>
          <p:spPr>
            <a:xfrm>
              <a:off x="10956757" y="2398431"/>
              <a:ext cx="897781"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184" name="TextBox 183"/>
            <p:cNvSpPr txBox="1"/>
            <p:nvPr/>
          </p:nvSpPr>
          <p:spPr>
            <a:xfrm>
              <a:off x="11080615" y="2496446"/>
              <a:ext cx="663964" cy="430887"/>
            </a:xfrm>
            <a:prstGeom prst="rect">
              <a:avLst/>
            </a:prstGeom>
            <a:grpFill/>
          </p:spPr>
          <p:txBody>
            <a:bodyPr wrap="none" rtlCol="0">
              <a:spAutoFit/>
            </a:bodyPr>
            <a:lstStyle/>
            <a:p>
              <a:pPr algn="ctr"/>
              <a:r>
                <a:rPr lang="en-US" sz="1100" b="1" dirty="0"/>
                <a:t>SSH</a:t>
              </a:r>
            </a:p>
            <a:p>
              <a:pPr algn="ctr"/>
              <a:r>
                <a:rPr lang="en-US" sz="1100" b="1" dirty="0"/>
                <a:t>Adaptor</a:t>
              </a:r>
            </a:p>
          </p:txBody>
        </p:sp>
      </p:grpSp>
      <p:grpSp>
        <p:nvGrpSpPr>
          <p:cNvPr id="16" name="Group 15">
            <a:extLst>
              <a:ext uri="{FF2B5EF4-FFF2-40B4-BE49-F238E27FC236}">
                <a16:creationId xmlns:a16="http://schemas.microsoft.com/office/drawing/2014/main" id="{066FFDB8-031D-43E6-AB92-B2556DB20833}"/>
              </a:ext>
            </a:extLst>
          </p:cNvPr>
          <p:cNvGrpSpPr/>
          <p:nvPr/>
        </p:nvGrpSpPr>
        <p:grpSpPr>
          <a:xfrm>
            <a:off x="10956757" y="3455120"/>
            <a:ext cx="897782" cy="579363"/>
            <a:chOff x="10956757" y="3053668"/>
            <a:chExt cx="897782" cy="579363"/>
          </a:xfrm>
          <a:gradFill>
            <a:gsLst>
              <a:gs pos="0">
                <a:schemeClr val="accent6">
                  <a:lumMod val="20000"/>
                  <a:lumOff val="80000"/>
                </a:schemeClr>
              </a:gs>
              <a:gs pos="59000">
                <a:schemeClr val="accent6">
                  <a:lumMod val="60000"/>
                  <a:lumOff val="40000"/>
                </a:schemeClr>
              </a:gs>
              <a:gs pos="100000">
                <a:schemeClr val="accent6">
                  <a:lumMod val="40000"/>
                  <a:lumOff val="60000"/>
                </a:schemeClr>
              </a:gs>
            </a:gsLst>
            <a:lin ang="5400000" scaled="1"/>
          </a:gradFill>
        </p:grpSpPr>
        <p:sp>
          <p:nvSpPr>
            <p:cNvPr id="186" name="Flowchart: Alternate Process 185"/>
            <p:cNvSpPr/>
            <p:nvPr/>
          </p:nvSpPr>
          <p:spPr>
            <a:xfrm>
              <a:off x="10956757" y="3053668"/>
              <a:ext cx="897782"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187" name="TextBox 186"/>
            <p:cNvSpPr txBox="1"/>
            <p:nvPr/>
          </p:nvSpPr>
          <p:spPr>
            <a:xfrm>
              <a:off x="11055767" y="3151683"/>
              <a:ext cx="713658" cy="430887"/>
            </a:xfrm>
            <a:prstGeom prst="rect">
              <a:avLst/>
            </a:prstGeom>
            <a:grpFill/>
          </p:spPr>
          <p:txBody>
            <a:bodyPr wrap="none" rtlCol="0">
              <a:spAutoFit/>
            </a:bodyPr>
            <a:lstStyle/>
            <a:p>
              <a:pPr algn="ctr"/>
              <a:r>
                <a:rPr lang="en-US" sz="1100" b="1" dirty="0"/>
                <a:t>Netconf</a:t>
              </a:r>
            </a:p>
            <a:p>
              <a:pPr algn="ctr"/>
              <a:r>
                <a:rPr lang="en-US" sz="1100" b="1" dirty="0" err="1"/>
                <a:t>Adaptort</a:t>
              </a:r>
              <a:endParaRPr lang="en-US" sz="1100" b="1" dirty="0"/>
            </a:p>
          </p:txBody>
        </p:sp>
      </p:grpSp>
      <p:grpSp>
        <p:nvGrpSpPr>
          <p:cNvPr id="17" name="Group 16">
            <a:extLst>
              <a:ext uri="{FF2B5EF4-FFF2-40B4-BE49-F238E27FC236}">
                <a16:creationId xmlns:a16="http://schemas.microsoft.com/office/drawing/2014/main" id="{B84D84F1-0B98-4E30-8C14-4F33A2E00631}"/>
              </a:ext>
            </a:extLst>
          </p:cNvPr>
          <p:cNvGrpSpPr/>
          <p:nvPr/>
        </p:nvGrpSpPr>
        <p:grpSpPr>
          <a:xfrm>
            <a:off x="10956757" y="4101875"/>
            <a:ext cx="897782" cy="579363"/>
            <a:chOff x="10956757" y="3708444"/>
            <a:chExt cx="897782" cy="579363"/>
          </a:xfrm>
          <a:gradFill>
            <a:gsLst>
              <a:gs pos="0">
                <a:schemeClr val="accent6">
                  <a:lumMod val="20000"/>
                  <a:lumOff val="80000"/>
                </a:schemeClr>
              </a:gs>
              <a:gs pos="59000">
                <a:schemeClr val="accent6">
                  <a:lumMod val="60000"/>
                  <a:lumOff val="40000"/>
                </a:schemeClr>
              </a:gs>
              <a:gs pos="100000">
                <a:schemeClr val="accent6">
                  <a:lumMod val="40000"/>
                  <a:lumOff val="60000"/>
                </a:schemeClr>
              </a:gs>
            </a:gsLst>
            <a:lin ang="5400000" scaled="1"/>
          </a:gradFill>
        </p:grpSpPr>
        <p:sp>
          <p:nvSpPr>
            <p:cNvPr id="189" name="Flowchart: Alternate Process 188"/>
            <p:cNvSpPr/>
            <p:nvPr/>
          </p:nvSpPr>
          <p:spPr>
            <a:xfrm>
              <a:off x="10956757" y="3708444"/>
              <a:ext cx="897782"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190" name="TextBox 189"/>
            <p:cNvSpPr txBox="1"/>
            <p:nvPr/>
          </p:nvSpPr>
          <p:spPr>
            <a:xfrm>
              <a:off x="11064584" y="3806459"/>
              <a:ext cx="696024" cy="430887"/>
            </a:xfrm>
            <a:prstGeom prst="rect">
              <a:avLst/>
            </a:prstGeom>
            <a:grpFill/>
          </p:spPr>
          <p:txBody>
            <a:bodyPr wrap="none" rtlCol="0">
              <a:spAutoFit/>
            </a:bodyPr>
            <a:lstStyle/>
            <a:p>
              <a:pPr algn="ctr"/>
              <a:r>
                <a:rPr lang="en-US" sz="1100" b="1" dirty="0" err="1"/>
                <a:t>Restconf</a:t>
              </a:r>
              <a:endParaRPr lang="en-US" sz="1100" b="1" dirty="0"/>
            </a:p>
            <a:p>
              <a:pPr algn="ctr"/>
              <a:r>
                <a:rPr lang="en-US" sz="1100" b="1" dirty="0"/>
                <a:t>Adaptor</a:t>
              </a:r>
            </a:p>
          </p:txBody>
        </p:sp>
      </p:grpSp>
      <p:grpSp>
        <p:nvGrpSpPr>
          <p:cNvPr id="23" name="Group 22">
            <a:extLst>
              <a:ext uri="{FF2B5EF4-FFF2-40B4-BE49-F238E27FC236}">
                <a16:creationId xmlns:a16="http://schemas.microsoft.com/office/drawing/2014/main" id="{E327E42D-1C59-4945-A819-016CD4BB7CB4}"/>
              </a:ext>
            </a:extLst>
          </p:cNvPr>
          <p:cNvGrpSpPr/>
          <p:nvPr/>
        </p:nvGrpSpPr>
        <p:grpSpPr>
          <a:xfrm>
            <a:off x="9537854" y="2805541"/>
            <a:ext cx="1317019" cy="579824"/>
            <a:chOff x="9537854" y="2588572"/>
            <a:chExt cx="1317019" cy="579824"/>
          </a:xfrm>
        </p:grpSpPr>
        <p:sp>
          <p:nvSpPr>
            <p:cNvPr id="209" name="Flowchart: Alternate Process 208"/>
            <p:cNvSpPr/>
            <p:nvPr/>
          </p:nvSpPr>
          <p:spPr>
            <a:xfrm>
              <a:off x="9537854" y="2588572"/>
              <a:ext cx="1317019" cy="579363"/>
            </a:xfrm>
            <a:prstGeom prst="flowChartAlternateProcess">
              <a:avLst/>
            </a:prstGeo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7030A0"/>
                </a:solidFill>
              </a:endParaRPr>
            </a:p>
          </p:txBody>
        </p:sp>
        <p:sp>
          <p:nvSpPr>
            <p:cNvPr id="210" name="TextBox 209"/>
            <p:cNvSpPr txBox="1"/>
            <p:nvPr/>
          </p:nvSpPr>
          <p:spPr>
            <a:xfrm>
              <a:off x="9607902" y="2614398"/>
              <a:ext cx="1176924" cy="553998"/>
            </a:xfrm>
            <a:prstGeom prst="rect">
              <a:avLst/>
            </a:prstGeo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p:spPr>
          <p:txBody>
            <a:bodyPr wrap="none" rtlCol="0">
              <a:spAutoFit/>
            </a:bodyPr>
            <a:lstStyle/>
            <a:p>
              <a:pPr algn="ctr"/>
              <a:r>
                <a:rPr lang="en-US" sz="1000" b="1" dirty="0"/>
                <a:t>Remote Command</a:t>
              </a:r>
            </a:p>
            <a:p>
              <a:pPr algn="ctr"/>
              <a:r>
                <a:rPr lang="en-US" sz="1000" b="1" dirty="0"/>
                <a:t>Executor</a:t>
              </a:r>
            </a:p>
            <a:p>
              <a:pPr algn="ctr"/>
              <a:r>
                <a:rPr lang="en-US" sz="1000" b="1" dirty="0"/>
                <a:t>Component</a:t>
              </a:r>
            </a:p>
          </p:txBody>
        </p:sp>
      </p:grpSp>
      <p:cxnSp>
        <p:nvCxnSpPr>
          <p:cNvPr id="213" name="Straight Arrow Connector 212"/>
          <p:cNvCxnSpPr>
            <a:cxnSpLocks/>
            <a:stCxn id="69" idx="3"/>
            <a:endCxn id="140" idx="2"/>
          </p:cNvCxnSpPr>
          <p:nvPr/>
        </p:nvCxnSpPr>
        <p:spPr>
          <a:xfrm flipV="1">
            <a:off x="6892471" y="4268832"/>
            <a:ext cx="1461635" cy="6449"/>
          </a:xfrm>
          <a:prstGeom prst="straightConnector1">
            <a:avLst/>
          </a:prstGeom>
          <a:ln w="12700">
            <a:solidFill>
              <a:schemeClr val="tx1"/>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69" idx="3"/>
            <a:endCxn id="159" idx="1"/>
          </p:cNvCxnSpPr>
          <p:nvPr/>
        </p:nvCxnSpPr>
        <p:spPr>
          <a:xfrm>
            <a:off x="6892471" y="4275281"/>
            <a:ext cx="557793" cy="1270115"/>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59" idx="3"/>
            <a:endCxn id="60" idx="1"/>
          </p:cNvCxnSpPr>
          <p:nvPr/>
        </p:nvCxnSpPr>
        <p:spPr>
          <a:xfrm>
            <a:off x="9098589" y="5545396"/>
            <a:ext cx="980930" cy="899"/>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rot="18128259">
            <a:off x="4070239" y="3473981"/>
            <a:ext cx="1425672" cy="246221"/>
          </a:xfrm>
          <a:prstGeom prst="rect">
            <a:avLst/>
          </a:prstGeom>
          <a:noFill/>
        </p:spPr>
        <p:txBody>
          <a:bodyPr wrap="square" rtlCol="0">
            <a:spAutoFit/>
          </a:bodyPr>
          <a:lstStyle/>
          <a:p>
            <a:r>
              <a:rPr lang="en-US" sz="1000" b="1" dirty="0">
                <a:solidFill>
                  <a:srgbClr val="7030A0"/>
                </a:solidFill>
              </a:rPr>
              <a:t>3C.Consume CBA file</a:t>
            </a:r>
          </a:p>
        </p:txBody>
      </p:sp>
      <p:sp>
        <p:nvSpPr>
          <p:cNvPr id="247" name="TextBox 246"/>
          <p:cNvSpPr txBox="1"/>
          <p:nvPr/>
        </p:nvSpPr>
        <p:spPr>
          <a:xfrm rot="1638475">
            <a:off x="7223316" y="3267960"/>
            <a:ext cx="1197100" cy="246221"/>
          </a:xfrm>
          <a:prstGeom prst="rect">
            <a:avLst/>
          </a:prstGeom>
          <a:noFill/>
        </p:spPr>
        <p:txBody>
          <a:bodyPr wrap="square" rtlCol="0">
            <a:spAutoFit/>
          </a:bodyPr>
          <a:lstStyle/>
          <a:p>
            <a:r>
              <a:rPr lang="en-US" sz="1000" b="1" dirty="0">
                <a:solidFill>
                  <a:srgbClr val="7030A0"/>
                </a:solidFill>
              </a:rPr>
              <a:t>3D. Persist CBA file</a:t>
            </a:r>
          </a:p>
        </p:txBody>
      </p:sp>
      <p:sp>
        <p:nvSpPr>
          <p:cNvPr id="248" name="TextBox 247"/>
          <p:cNvSpPr txBox="1"/>
          <p:nvPr/>
        </p:nvSpPr>
        <p:spPr>
          <a:xfrm>
            <a:off x="7017733" y="4043058"/>
            <a:ext cx="1266982" cy="246221"/>
          </a:xfrm>
          <a:prstGeom prst="rect">
            <a:avLst/>
          </a:prstGeom>
          <a:noFill/>
        </p:spPr>
        <p:txBody>
          <a:bodyPr wrap="square" rtlCol="0">
            <a:spAutoFit/>
          </a:bodyPr>
          <a:lstStyle/>
          <a:p>
            <a:r>
              <a:rPr lang="en-US" sz="1000" b="1" dirty="0">
                <a:solidFill>
                  <a:srgbClr val="C00000"/>
                </a:solidFill>
              </a:rPr>
              <a:t>4B. Retrieve CBA file</a:t>
            </a:r>
          </a:p>
        </p:txBody>
      </p:sp>
      <p:sp>
        <p:nvSpPr>
          <p:cNvPr id="249" name="TextBox 248"/>
          <p:cNvSpPr txBox="1"/>
          <p:nvPr/>
        </p:nvSpPr>
        <p:spPr>
          <a:xfrm rot="3908818">
            <a:off x="6511755" y="4889916"/>
            <a:ext cx="1125171" cy="400110"/>
          </a:xfrm>
          <a:prstGeom prst="rect">
            <a:avLst/>
          </a:prstGeom>
          <a:noFill/>
        </p:spPr>
        <p:txBody>
          <a:bodyPr wrap="square" rtlCol="0">
            <a:spAutoFit/>
          </a:bodyPr>
          <a:lstStyle/>
          <a:p>
            <a:r>
              <a:rPr lang="en-US" sz="1000" b="1" dirty="0">
                <a:solidFill>
                  <a:srgbClr val="C00000"/>
                </a:solidFill>
              </a:rPr>
              <a:t>4D. Execute CBA</a:t>
            </a:r>
          </a:p>
          <a:p>
            <a:r>
              <a:rPr lang="en-US" sz="1000" b="1" dirty="0">
                <a:solidFill>
                  <a:srgbClr val="C00000"/>
                </a:solidFill>
              </a:rPr>
              <a:t>Directed Graph</a:t>
            </a:r>
          </a:p>
        </p:txBody>
      </p:sp>
      <p:sp>
        <p:nvSpPr>
          <p:cNvPr id="250" name="TextBox 249"/>
          <p:cNvSpPr txBox="1"/>
          <p:nvPr/>
        </p:nvSpPr>
        <p:spPr>
          <a:xfrm>
            <a:off x="9095317" y="5531344"/>
            <a:ext cx="1044942" cy="400110"/>
          </a:xfrm>
          <a:prstGeom prst="rect">
            <a:avLst/>
          </a:prstGeom>
          <a:noFill/>
        </p:spPr>
        <p:txBody>
          <a:bodyPr wrap="square" rtlCol="0">
            <a:spAutoFit/>
          </a:bodyPr>
          <a:lstStyle/>
          <a:p>
            <a:r>
              <a:rPr lang="en-US" sz="1000" b="1" dirty="0">
                <a:solidFill>
                  <a:srgbClr val="C00000"/>
                </a:solidFill>
              </a:rPr>
              <a:t>4E. Execute CBA</a:t>
            </a:r>
          </a:p>
          <a:p>
            <a:r>
              <a:rPr lang="en-US" sz="1000" b="1" dirty="0">
                <a:solidFill>
                  <a:srgbClr val="C00000"/>
                </a:solidFill>
              </a:rPr>
              <a:t>Components</a:t>
            </a:r>
          </a:p>
        </p:txBody>
      </p:sp>
      <p:sp>
        <p:nvSpPr>
          <p:cNvPr id="254" name="TextBox 253"/>
          <p:cNvSpPr txBox="1"/>
          <p:nvPr/>
        </p:nvSpPr>
        <p:spPr>
          <a:xfrm>
            <a:off x="5362818" y="4728628"/>
            <a:ext cx="1365505" cy="400110"/>
          </a:xfrm>
          <a:prstGeom prst="rect">
            <a:avLst/>
          </a:prstGeom>
          <a:noFill/>
        </p:spPr>
        <p:txBody>
          <a:bodyPr wrap="square" rtlCol="0">
            <a:spAutoFit/>
          </a:bodyPr>
          <a:lstStyle/>
          <a:p>
            <a:r>
              <a:rPr lang="en-US" sz="1000" b="1" dirty="0">
                <a:solidFill>
                  <a:srgbClr val="C00000"/>
                </a:solidFill>
              </a:rPr>
              <a:t>4F. Return </a:t>
            </a:r>
          </a:p>
          <a:p>
            <a:r>
              <a:rPr lang="en-US" sz="1000" b="1" dirty="0">
                <a:solidFill>
                  <a:srgbClr val="C00000"/>
                </a:solidFill>
              </a:rPr>
              <a:t>Self Service Response</a:t>
            </a:r>
          </a:p>
        </p:txBody>
      </p:sp>
      <p:sp>
        <p:nvSpPr>
          <p:cNvPr id="255" name="TextBox 254"/>
          <p:cNvSpPr txBox="1"/>
          <p:nvPr/>
        </p:nvSpPr>
        <p:spPr>
          <a:xfrm>
            <a:off x="4342316" y="5536571"/>
            <a:ext cx="1015896" cy="553998"/>
          </a:xfrm>
          <a:prstGeom prst="rect">
            <a:avLst/>
          </a:prstGeom>
          <a:noFill/>
        </p:spPr>
        <p:txBody>
          <a:bodyPr wrap="square" rtlCol="0">
            <a:spAutoFit/>
          </a:bodyPr>
          <a:lstStyle/>
          <a:p>
            <a:r>
              <a:rPr lang="en-US" sz="1000" b="1" dirty="0">
                <a:solidFill>
                  <a:srgbClr val="C00000"/>
                </a:solidFill>
              </a:rPr>
              <a:t>4G. Publish </a:t>
            </a:r>
          </a:p>
          <a:p>
            <a:r>
              <a:rPr lang="en-US" sz="1000" b="1" dirty="0">
                <a:solidFill>
                  <a:srgbClr val="C00000"/>
                </a:solidFill>
              </a:rPr>
              <a:t>Self Service</a:t>
            </a:r>
          </a:p>
          <a:p>
            <a:r>
              <a:rPr lang="en-US" sz="1000" b="1" dirty="0">
                <a:solidFill>
                  <a:srgbClr val="C00000"/>
                </a:solidFill>
              </a:rPr>
              <a:t>Response</a:t>
            </a:r>
          </a:p>
        </p:txBody>
      </p:sp>
      <p:cxnSp>
        <p:nvCxnSpPr>
          <p:cNvPr id="263" name="Straight Arrow Connector 262"/>
          <p:cNvCxnSpPr>
            <a:cxnSpLocks/>
            <a:stCxn id="258" idx="3"/>
            <a:endCxn id="69" idx="1"/>
          </p:cNvCxnSpPr>
          <p:nvPr/>
        </p:nvCxnSpPr>
        <p:spPr>
          <a:xfrm flipV="1">
            <a:off x="1823905" y="4275281"/>
            <a:ext cx="3420241" cy="127810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56" name="Picture 4" descr="Image result for 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099" y="2677620"/>
            <a:ext cx="588190" cy="588190"/>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Alternate Process 9"/>
          <p:cNvSpPr/>
          <p:nvPr/>
        </p:nvSpPr>
        <p:spPr>
          <a:xfrm>
            <a:off x="1968094" y="2629714"/>
            <a:ext cx="1648325" cy="685801"/>
          </a:xfrm>
          <a:prstGeom prst="flowChartAlternateProcess">
            <a:avLst/>
          </a:prstGeom>
          <a:gradFill>
            <a:gsLst>
              <a:gs pos="33000">
                <a:schemeClr val="accent5">
                  <a:lumMod val="20000"/>
                  <a:lumOff val="80000"/>
                </a:schemeClr>
              </a:gs>
              <a:gs pos="0">
                <a:schemeClr val="accent5">
                  <a:lumMod val="40000"/>
                  <a:lumOff val="60000"/>
                </a:schemeClr>
              </a:gs>
              <a:gs pos="100000">
                <a:schemeClr val="accent5">
                  <a:lumMod val="20000"/>
                  <a:lumOff val="80000"/>
                </a:schemeClr>
              </a:gs>
            </a:gsLst>
            <a:lin ang="5400000" scaled="1"/>
          </a:gra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Controller Design </a:t>
            </a:r>
          </a:p>
          <a:p>
            <a:pPr algn="ctr"/>
            <a:r>
              <a:rPr lang="en-US" sz="1400" b="1" dirty="0">
                <a:solidFill>
                  <a:schemeClr val="tx1"/>
                </a:solidFill>
              </a:rPr>
              <a:t>Studio UI</a:t>
            </a:r>
          </a:p>
        </p:txBody>
      </p:sp>
      <p:sp>
        <p:nvSpPr>
          <p:cNvPr id="65" name="Flowchart: Alternate Process 64"/>
          <p:cNvSpPr/>
          <p:nvPr/>
        </p:nvSpPr>
        <p:spPr>
          <a:xfrm>
            <a:off x="5235222" y="1384795"/>
            <a:ext cx="1850748" cy="685801"/>
          </a:xfrm>
          <a:prstGeom prst="flowChartAlternateProcess">
            <a:avLst/>
          </a:prstGeom>
          <a:gradFill>
            <a:gsLst>
              <a:gs pos="33000">
                <a:schemeClr val="accent5">
                  <a:lumMod val="20000"/>
                  <a:lumOff val="80000"/>
                </a:schemeClr>
              </a:gs>
              <a:gs pos="0">
                <a:schemeClr val="accent5">
                  <a:lumMod val="40000"/>
                  <a:lumOff val="60000"/>
                </a:schemeClr>
              </a:gs>
              <a:gs pos="100000">
                <a:schemeClr val="accent5">
                  <a:lumMod val="20000"/>
                  <a:lumOff val="80000"/>
                </a:schemeClr>
              </a:gs>
            </a:gsLst>
            <a:lin ang="5400000" scaled="1"/>
          </a:gra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Controller Blueprints</a:t>
            </a:r>
          </a:p>
          <a:p>
            <a:pPr algn="ctr"/>
            <a:r>
              <a:rPr lang="en-US" sz="1400" b="1" dirty="0">
                <a:solidFill>
                  <a:schemeClr val="tx1"/>
                </a:solidFill>
              </a:rPr>
              <a:t>Microservice</a:t>
            </a:r>
          </a:p>
        </p:txBody>
      </p:sp>
      <p:cxnSp>
        <p:nvCxnSpPr>
          <p:cNvPr id="22" name="Straight Arrow Connector 21"/>
          <p:cNvCxnSpPr>
            <a:stCxn id="56" idx="3"/>
            <a:endCxn id="10" idx="1"/>
          </p:cNvCxnSpPr>
          <p:nvPr/>
        </p:nvCxnSpPr>
        <p:spPr>
          <a:xfrm>
            <a:off x="910289" y="2971715"/>
            <a:ext cx="1057805" cy="90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cxnSpLocks/>
            <a:stCxn id="10" idx="3"/>
            <a:endCxn id="65" idx="1"/>
          </p:cNvCxnSpPr>
          <p:nvPr/>
        </p:nvCxnSpPr>
        <p:spPr>
          <a:xfrm flipV="1">
            <a:off x="3616419" y="1727696"/>
            <a:ext cx="1618803" cy="1244919"/>
          </a:xfrm>
          <a:prstGeom prst="straightConnector1">
            <a:avLst/>
          </a:prstGeom>
          <a:ln w="12700">
            <a:solidFill>
              <a:schemeClr val="tx1"/>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Flowchart: Magnetic Disk 42"/>
          <p:cNvSpPr/>
          <p:nvPr/>
        </p:nvSpPr>
        <p:spPr>
          <a:xfrm>
            <a:off x="9884377" y="1404127"/>
            <a:ext cx="1034715" cy="641095"/>
          </a:xfrm>
          <a:prstGeom prst="flowChartMagneticDisk">
            <a:avLst/>
          </a:prstGeom>
          <a:gradFill>
            <a:gsLst>
              <a:gs pos="0">
                <a:schemeClr val="bg1">
                  <a:lumMod val="95000"/>
                </a:schemeClr>
              </a:gs>
              <a:gs pos="59000">
                <a:schemeClr val="bg1"/>
              </a:gs>
              <a:gs pos="100000">
                <a:schemeClr val="bg1">
                  <a:lumMod val="95000"/>
                </a:schemeClr>
              </a:gs>
            </a:gsLst>
            <a:lin ang="5400000" scaled="1"/>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CB DB</a:t>
            </a:r>
          </a:p>
        </p:txBody>
      </p:sp>
      <p:cxnSp>
        <p:nvCxnSpPr>
          <p:cNvPr id="98" name="Straight Arrow Connector 97"/>
          <p:cNvCxnSpPr>
            <a:cxnSpLocks/>
            <a:stCxn id="65" idx="3"/>
            <a:endCxn id="43" idx="2"/>
          </p:cNvCxnSpPr>
          <p:nvPr/>
        </p:nvCxnSpPr>
        <p:spPr>
          <a:xfrm flipV="1">
            <a:off x="7085970" y="1724675"/>
            <a:ext cx="2798407" cy="3021"/>
          </a:xfrm>
          <a:prstGeom prst="straightConnector1">
            <a:avLst/>
          </a:prstGeom>
          <a:ln w="12700">
            <a:solidFill>
              <a:schemeClr val="tx1"/>
            </a:solidFill>
            <a:prstDash val="lg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Flowchart: Magnetic Disk 140"/>
          <p:cNvSpPr/>
          <p:nvPr/>
        </p:nvSpPr>
        <p:spPr>
          <a:xfrm>
            <a:off x="982987" y="1395584"/>
            <a:ext cx="1034715" cy="641095"/>
          </a:xfrm>
          <a:prstGeom prst="flowChartMagneticDisk">
            <a:avLst/>
          </a:prstGeom>
          <a:gradFill>
            <a:gsLst>
              <a:gs pos="0">
                <a:schemeClr val="bg1">
                  <a:lumMod val="95000"/>
                </a:schemeClr>
              </a:gs>
              <a:gs pos="62000">
                <a:schemeClr val="bg1"/>
              </a:gs>
              <a:gs pos="100000">
                <a:schemeClr val="bg1">
                  <a:lumMod val="95000"/>
                </a:schemeClr>
              </a:gs>
            </a:gsLst>
            <a:lin ang="5400000" scaled="1"/>
          </a:gra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GIT</a:t>
            </a:r>
          </a:p>
        </p:txBody>
      </p:sp>
      <p:cxnSp>
        <p:nvCxnSpPr>
          <p:cNvPr id="143" name="Straight Arrow Connector 142"/>
          <p:cNvCxnSpPr>
            <a:stCxn id="56" idx="0"/>
            <a:endCxn id="141" idx="3"/>
          </p:cNvCxnSpPr>
          <p:nvPr/>
        </p:nvCxnSpPr>
        <p:spPr>
          <a:xfrm flipV="1">
            <a:off x="616194" y="2036679"/>
            <a:ext cx="884151" cy="64094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cxnSpLocks/>
            <a:stCxn id="149" idx="4"/>
            <a:endCxn id="65" idx="1"/>
          </p:cNvCxnSpPr>
          <p:nvPr/>
        </p:nvCxnSpPr>
        <p:spPr>
          <a:xfrm>
            <a:off x="4028316" y="1725446"/>
            <a:ext cx="1206906" cy="225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9" name="Flowchart: Magnetic Disk 148"/>
          <p:cNvSpPr/>
          <p:nvPr/>
        </p:nvSpPr>
        <p:spPr>
          <a:xfrm>
            <a:off x="2993601" y="1404898"/>
            <a:ext cx="1034715" cy="641095"/>
          </a:xfrm>
          <a:prstGeom prst="flowChartMagneticDisk">
            <a:avLst/>
          </a:prstGeom>
          <a:gradFill>
            <a:gsLst>
              <a:gs pos="0">
                <a:schemeClr val="bg1">
                  <a:lumMod val="95000"/>
                </a:schemeClr>
              </a:gs>
              <a:gs pos="62000">
                <a:schemeClr val="bg1"/>
              </a:gs>
              <a:gs pos="100000">
                <a:schemeClr val="bg1">
                  <a:lumMod val="95000"/>
                </a:schemeClr>
              </a:gs>
            </a:gsLst>
            <a:lin ang="5400000" scaled="1"/>
          </a:gra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MAVEN</a:t>
            </a:r>
          </a:p>
        </p:txBody>
      </p:sp>
      <p:cxnSp>
        <p:nvCxnSpPr>
          <p:cNvPr id="153" name="Straight Arrow Connector 152"/>
          <p:cNvCxnSpPr>
            <a:stCxn id="141" idx="4"/>
            <a:endCxn id="149" idx="2"/>
          </p:cNvCxnSpPr>
          <p:nvPr/>
        </p:nvCxnSpPr>
        <p:spPr>
          <a:xfrm>
            <a:off x="2017702" y="1716132"/>
            <a:ext cx="975899" cy="93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2095078" y="1034649"/>
            <a:ext cx="936926" cy="707886"/>
          </a:xfrm>
          <a:prstGeom prst="rect">
            <a:avLst/>
          </a:prstGeom>
          <a:noFill/>
        </p:spPr>
        <p:txBody>
          <a:bodyPr wrap="square" rtlCol="0">
            <a:spAutoFit/>
          </a:bodyPr>
          <a:lstStyle/>
          <a:p>
            <a:r>
              <a:rPr lang="en-US" sz="1000" b="1" dirty="0">
                <a:solidFill>
                  <a:srgbClr val="00B050"/>
                </a:solidFill>
              </a:rPr>
              <a:t>1B. Jenkins Builds and Deploy to Maven Repo</a:t>
            </a:r>
          </a:p>
        </p:txBody>
      </p:sp>
      <p:sp>
        <p:nvSpPr>
          <p:cNvPr id="231" name="TextBox 230"/>
          <p:cNvSpPr txBox="1"/>
          <p:nvPr/>
        </p:nvSpPr>
        <p:spPr>
          <a:xfrm>
            <a:off x="4120026" y="1049967"/>
            <a:ext cx="936926" cy="707886"/>
          </a:xfrm>
          <a:prstGeom prst="rect">
            <a:avLst/>
          </a:prstGeom>
          <a:noFill/>
        </p:spPr>
        <p:txBody>
          <a:bodyPr wrap="square" rtlCol="0">
            <a:spAutoFit/>
          </a:bodyPr>
          <a:lstStyle/>
          <a:p>
            <a:r>
              <a:rPr lang="en-US" sz="1000" b="1" dirty="0">
                <a:solidFill>
                  <a:srgbClr val="00B050"/>
                </a:solidFill>
              </a:rPr>
              <a:t>1C. Auto load</a:t>
            </a:r>
          </a:p>
          <a:p>
            <a:r>
              <a:rPr lang="en-US" sz="1000" b="1" dirty="0">
                <a:solidFill>
                  <a:srgbClr val="00B050"/>
                </a:solidFill>
              </a:rPr>
              <a:t>Model Types, &amp; Reusable Dictionaries </a:t>
            </a:r>
          </a:p>
        </p:txBody>
      </p:sp>
      <p:sp>
        <p:nvSpPr>
          <p:cNvPr id="238" name="TextBox 237"/>
          <p:cNvSpPr txBox="1"/>
          <p:nvPr/>
        </p:nvSpPr>
        <p:spPr>
          <a:xfrm rot="19360648">
            <a:off x="3583845" y="2319341"/>
            <a:ext cx="1775263" cy="246221"/>
          </a:xfrm>
          <a:prstGeom prst="rect">
            <a:avLst/>
          </a:prstGeom>
          <a:noFill/>
        </p:spPr>
        <p:txBody>
          <a:bodyPr wrap="square" rtlCol="0">
            <a:spAutoFit/>
          </a:bodyPr>
          <a:lstStyle/>
          <a:p>
            <a:r>
              <a:rPr lang="en-US" sz="1000" b="1" dirty="0">
                <a:solidFill>
                  <a:schemeClr val="accent4">
                    <a:lumMod val="75000"/>
                  </a:schemeClr>
                </a:solidFill>
              </a:rPr>
              <a:t>2B. Enrich, Validate CBA file</a:t>
            </a:r>
          </a:p>
        </p:txBody>
      </p:sp>
      <p:sp>
        <p:nvSpPr>
          <p:cNvPr id="268" name="TextBox 267"/>
          <p:cNvSpPr txBox="1"/>
          <p:nvPr/>
        </p:nvSpPr>
        <p:spPr>
          <a:xfrm>
            <a:off x="7141331" y="1475002"/>
            <a:ext cx="2725393" cy="246221"/>
          </a:xfrm>
          <a:prstGeom prst="rect">
            <a:avLst/>
          </a:prstGeom>
          <a:noFill/>
        </p:spPr>
        <p:txBody>
          <a:bodyPr wrap="square" rtlCol="0">
            <a:spAutoFit/>
          </a:bodyPr>
          <a:lstStyle/>
          <a:p>
            <a:r>
              <a:rPr lang="en-US" sz="1000" b="1" dirty="0">
                <a:solidFill>
                  <a:srgbClr val="00B050"/>
                </a:solidFill>
              </a:rPr>
              <a:t>1D. Store Model Types &amp; Reusable Dictionaries </a:t>
            </a:r>
          </a:p>
        </p:txBody>
      </p:sp>
      <p:sp>
        <p:nvSpPr>
          <p:cNvPr id="86" name="Flowchart: Alternate Process 85"/>
          <p:cNvSpPr/>
          <p:nvPr/>
        </p:nvSpPr>
        <p:spPr>
          <a:xfrm>
            <a:off x="751584" y="4152128"/>
            <a:ext cx="1072321" cy="518698"/>
          </a:xfrm>
          <a:prstGeom prst="flowChartAlternateProcess">
            <a:avLst/>
          </a:prstGeom>
          <a:solidFill>
            <a:srgbClr val="FFC000"/>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SDC</a:t>
            </a:r>
          </a:p>
        </p:txBody>
      </p:sp>
      <p:cxnSp>
        <p:nvCxnSpPr>
          <p:cNvPr id="105" name="Straight Arrow Connector 104"/>
          <p:cNvCxnSpPr>
            <a:cxnSpLocks/>
            <a:stCxn id="86" idx="3"/>
            <a:endCxn id="165" idx="1"/>
          </p:cNvCxnSpPr>
          <p:nvPr/>
        </p:nvCxnSpPr>
        <p:spPr>
          <a:xfrm>
            <a:off x="1823905" y="4411477"/>
            <a:ext cx="1534427" cy="189"/>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rot="1327248">
            <a:off x="3417844" y="3526392"/>
            <a:ext cx="1119008" cy="246221"/>
          </a:xfrm>
          <a:prstGeom prst="rect">
            <a:avLst/>
          </a:prstGeom>
          <a:noFill/>
        </p:spPr>
        <p:txBody>
          <a:bodyPr wrap="square" rtlCol="0">
            <a:spAutoFit/>
          </a:bodyPr>
          <a:lstStyle/>
          <a:p>
            <a:r>
              <a:rPr lang="en-US" sz="1000" b="1" dirty="0">
                <a:solidFill>
                  <a:schemeClr val="accent4">
                    <a:lumMod val="75000"/>
                  </a:schemeClr>
                </a:solidFill>
              </a:rPr>
              <a:t>2D. Test CBA file</a:t>
            </a:r>
          </a:p>
        </p:txBody>
      </p:sp>
      <p:sp>
        <p:nvSpPr>
          <p:cNvPr id="243" name="TextBox 242"/>
          <p:cNvSpPr txBox="1"/>
          <p:nvPr/>
        </p:nvSpPr>
        <p:spPr>
          <a:xfrm rot="3751398">
            <a:off x="2750235" y="3680506"/>
            <a:ext cx="1009882" cy="415734"/>
          </a:xfrm>
          <a:prstGeom prst="rect">
            <a:avLst/>
          </a:prstGeom>
          <a:noFill/>
        </p:spPr>
        <p:txBody>
          <a:bodyPr wrap="square" rtlCol="0">
            <a:spAutoFit/>
          </a:bodyPr>
          <a:lstStyle/>
          <a:p>
            <a:r>
              <a:rPr lang="en-US" sz="1000" b="1" dirty="0">
                <a:solidFill>
                  <a:schemeClr val="accent4">
                    <a:lumMod val="75000"/>
                  </a:schemeClr>
                </a:solidFill>
              </a:rPr>
              <a:t>2C. Test Deploy CBA file</a:t>
            </a:r>
          </a:p>
        </p:txBody>
      </p:sp>
      <p:sp>
        <p:nvSpPr>
          <p:cNvPr id="244" name="TextBox 243"/>
          <p:cNvSpPr txBox="1"/>
          <p:nvPr/>
        </p:nvSpPr>
        <p:spPr>
          <a:xfrm rot="19892739">
            <a:off x="1338112" y="3559361"/>
            <a:ext cx="1105825" cy="246221"/>
          </a:xfrm>
          <a:prstGeom prst="rect">
            <a:avLst/>
          </a:prstGeom>
          <a:noFill/>
        </p:spPr>
        <p:txBody>
          <a:bodyPr wrap="square" rtlCol="0">
            <a:spAutoFit/>
          </a:bodyPr>
          <a:lstStyle/>
          <a:p>
            <a:r>
              <a:rPr lang="en-US" sz="1000" b="1" dirty="0">
                <a:solidFill>
                  <a:srgbClr val="7030A0"/>
                </a:solidFill>
              </a:rPr>
              <a:t>3A. Store CBA file</a:t>
            </a:r>
          </a:p>
        </p:txBody>
      </p:sp>
      <p:sp>
        <p:nvSpPr>
          <p:cNvPr id="245" name="TextBox 244"/>
          <p:cNvSpPr txBox="1"/>
          <p:nvPr/>
        </p:nvSpPr>
        <p:spPr>
          <a:xfrm>
            <a:off x="1877743" y="4174498"/>
            <a:ext cx="1259606" cy="246221"/>
          </a:xfrm>
          <a:prstGeom prst="rect">
            <a:avLst/>
          </a:prstGeom>
          <a:noFill/>
        </p:spPr>
        <p:txBody>
          <a:bodyPr wrap="square" rtlCol="0">
            <a:spAutoFit/>
          </a:bodyPr>
          <a:lstStyle/>
          <a:p>
            <a:r>
              <a:rPr lang="en-US" sz="1000" b="1" dirty="0">
                <a:solidFill>
                  <a:srgbClr val="7030A0"/>
                </a:solidFill>
              </a:rPr>
              <a:t>3B. Publish CBA file</a:t>
            </a:r>
          </a:p>
        </p:txBody>
      </p:sp>
      <p:sp>
        <p:nvSpPr>
          <p:cNvPr id="256" name="TextBox 255"/>
          <p:cNvSpPr txBox="1"/>
          <p:nvPr/>
        </p:nvSpPr>
        <p:spPr>
          <a:xfrm>
            <a:off x="1973193" y="5522013"/>
            <a:ext cx="1325567" cy="400110"/>
          </a:xfrm>
          <a:prstGeom prst="rect">
            <a:avLst/>
          </a:prstGeom>
          <a:noFill/>
        </p:spPr>
        <p:txBody>
          <a:bodyPr wrap="square" rtlCol="0">
            <a:spAutoFit/>
          </a:bodyPr>
          <a:lstStyle/>
          <a:p>
            <a:r>
              <a:rPr lang="en-US" sz="1000" b="1" dirty="0">
                <a:solidFill>
                  <a:srgbClr val="C00000"/>
                </a:solidFill>
              </a:rPr>
              <a:t>4H. Consume </a:t>
            </a:r>
          </a:p>
          <a:p>
            <a:r>
              <a:rPr lang="en-US" sz="1000" b="1" dirty="0">
                <a:solidFill>
                  <a:srgbClr val="C00000"/>
                </a:solidFill>
              </a:rPr>
              <a:t>Self Service Response</a:t>
            </a:r>
          </a:p>
        </p:txBody>
      </p:sp>
      <p:sp>
        <p:nvSpPr>
          <p:cNvPr id="258" name="Flowchart: Alternate Process 257"/>
          <p:cNvSpPr/>
          <p:nvPr/>
        </p:nvSpPr>
        <p:spPr>
          <a:xfrm>
            <a:off x="753642" y="5297530"/>
            <a:ext cx="1070263" cy="511701"/>
          </a:xfrm>
          <a:prstGeom prst="flowChartAlternateProcess">
            <a:avLst/>
          </a:prstGeom>
          <a:solidFill>
            <a:schemeClr val="accent6">
              <a:lumMod val="60000"/>
              <a:lumOff val="4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SO</a:t>
            </a:r>
          </a:p>
        </p:txBody>
      </p:sp>
      <p:cxnSp>
        <p:nvCxnSpPr>
          <p:cNvPr id="260" name="Straight Arrow Connector 259"/>
          <p:cNvCxnSpPr>
            <a:cxnSpLocks/>
            <a:stCxn id="258" idx="3"/>
            <a:endCxn id="191" idx="1"/>
          </p:cNvCxnSpPr>
          <p:nvPr/>
        </p:nvCxnSpPr>
        <p:spPr>
          <a:xfrm flipV="1">
            <a:off x="1823905" y="5544702"/>
            <a:ext cx="1552680" cy="8679"/>
          </a:xfrm>
          <a:prstGeom prst="straightConnector1">
            <a:avLst/>
          </a:prstGeom>
          <a:ln w="12700">
            <a:solidFill>
              <a:schemeClr val="tx1"/>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rot="20369272">
            <a:off x="2034362" y="4886418"/>
            <a:ext cx="1912470" cy="246221"/>
          </a:xfrm>
          <a:prstGeom prst="rect">
            <a:avLst/>
          </a:prstGeom>
          <a:noFill/>
        </p:spPr>
        <p:txBody>
          <a:bodyPr wrap="square" rtlCol="0">
            <a:spAutoFit/>
          </a:bodyPr>
          <a:lstStyle/>
          <a:p>
            <a:r>
              <a:rPr lang="en-US" sz="1000" b="1" dirty="0">
                <a:solidFill>
                  <a:srgbClr val="C00000"/>
                </a:solidFill>
              </a:rPr>
              <a:t>4A. Send Self Service Request</a:t>
            </a:r>
          </a:p>
        </p:txBody>
      </p:sp>
      <p:grpSp>
        <p:nvGrpSpPr>
          <p:cNvPr id="111" name="Group 110">
            <a:extLst>
              <a:ext uri="{FF2B5EF4-FFF2-40B4-BE49-F238E27FC236}">
                <a16:creationId xmlns:a16="http://schemas.microsoft.com/office/drawing/2014/main" id="{43E0950B-234A-41F2-9425-97679BB9C9BE}"/>
              </a:ext>
            </a:extLst>
          </p:cNvPr>
          <p:cNvGrpSpPr/>
          <p:nvPr/>
        </p:nvGrpSpPr>
        <p:grpSpPr>
          <a:xfrm>
            <a:off x="3376585" y="5352361"/>
            <a:ext cx="1017957" cy="384681"/>
            <a:chOff x="3376585" y="5352361"/>
            <a:chExt cx="1017957" cy="384681"/>
          </a:xfrm>
        </p:grpSpPr>
        <p:sp>
          <p:nvSpPr>
            <p:cNvPr id="191" name="Flowchart: Direct Access Storage 190"/>
            <p:cNvSpPr/>
            <p:nvPr/>
          </p:nvSpPr>
          <p:spPr>
            <a:xfrm>
              <a:off x="3376585" y="5352361"/>
              <a:ext cx="1017957" cy="384681"/>
            </a:xfrm>
            <a:prstGeom prst="flowChartMagneticDrum">
              <a:avLst/>
            </a:prstGeom>
            <a:gradFill>
              <a:gsLst>
                <a:gs pos="0">
                  <a:schemeClr val="accent5">
                    <a:lumMod val="20000"/>
                    <a:lumOff val="80000"/>
                  </a:schemeClr>
                </a:gs>
                <a:gs pos="100000">
                  <a:schemeClr val="accent5">
                    <a:lumMod val="40000"/>
                    <a:lumOff val="60000"/>
                  </a:schemeClr>
                </a:gs>
                <a:gs pos="74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269" name="TextBox 268"/>
            <p:cNvSpPr txBox="1"/>
            <p:nvPr/>
          </p:nvSpPr>
          <p:spPr>
            <a:xfrm>
              <a:off x="3434197" y="5401733"/>
              <a:ext cx="649537" cy="276999"/>
            </a:xfrm>
            <a:prstGeom prst="rect">
              <a:avLst/>
            </a:prstGeom>
            <a:noFill/>
          </p:spPr>
          <p:txBody>
            <a:bodyPr wrap="none" rtlCol="0">
              <a:spAutoFit/>
            </a:bodyPr>
            <a:lstStyle/>
            <a:p>
              <a:r>
                <a:rPr lang="en-US" sz="1200" b="1" dirty="0" err="1">
                  <a:solidFill>
                    <a:srgbClr val="7030A0"/>
                  </a:solidFill>
                </a:rPr>
                <a:t>DMaaP</a:t>
              </a:r>
              <a:endParaRPr lang="en-US" sz="1200" b="1" dirty="0">
                <a:solidFill>
                  <a:srgbClr val="7030A0"/>
                </a:solidFill>
              </a:endParaRPr>
            </a:p>
          </p:txBody>
        </p:sp>
      </p:grpSp>
      <p:grpSp>
        <p:nvGrpSpPr>
          <p:cNvPr id="103" name="Group 102">
            <a:extLst>
              <a:ext uri="{FF2B5EF4-FFF2-40B4-BE49-F238E27FC236}">
                <a16:creationId xmlns:a16="http://schemas.microsoft.com/office/drawing/2014/main" id="{3BA75FAF-D7CD-4581-8131-92732AE7548B}"/>
              </a:ext>
            </a:extLst>
          </p:cNvPr>
          <p:cNvGrpSpPr/>
          <p:nvPr/>
        </p:nvGrpSpPr>
        <p:grpSpPr>
          <a:xfrm>
            <a:off x="3358332" y="4219325"/>
            <a:ext cx="1017957" cy="384681"/>
            <a:chOff x="3358332" y="4219325"/>
            <a:chExt cx="1017957" cy="384681"/>
          </a:xfrm>
        </p:grpSpPr>
        <p:sp>
          <p:nvSpPr>
            <p:cNvPr id="165" name="Flowchart: Direct Access Storage 164"/>
            <p:cNvSpPr/>
            <p:nvPr/>
          </p:nvSpPr>
          <p:spPr>
            <a:xfrm>
              <a:off x="3358332" y="4219325"/>
              <a:ext cx="1017957" cy="384681"/>
            </a:xfrm>
            <a:prstGeom prst="flowChartMagneticDrum">
              <a:avLst/>
            </a:prstGeom>
            <a:gradFill>
              <a:gsLst>
                <a:gs pos="0">
                  <a:schemeClr val="accent5">
                    <a:lumMod val="20000"/>
                    <a:lumOff val="80000"/>
                  </a:schemeClr>
                </a:gs>
                <a:gs pos="100000">
                  <a:schemeClr val="accent5">
                    <a:lumMod val="40000"/>
                    <a:lumOff val="60000"/>
                  </a:schemeClr>
                </a:gs>
                <a:gs pos="74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270" name="TextBox 269"/>
            <p:cNvSpPr txBox="1"/>
            <p:nvPr/>
          </p:nvSpPr>
          <p:spPr>
            <a:xfrm>
              <a:off x="3426028" y="4261870"/>
              <a:ext cx="649537" cy="276999"/>
            </a:xfrm>
            <a:prstGeom prst="rect">
              <a:avLst/>
            </a:prstGeom>
            <a:noFill/>
          </p:spPr>
          <p:txBody>
            <a:bodyPr wrap="none" rtlCol="0">
              <a:spAutoFit/>
            </a:bodyPr>
            <a:lstStyle/>
            <a:p>
              <a:r>
                <a:rPr lang="en-US" sz="1200" b="1" dirty="0" err="1">
                  <a:solidFill>
                    <a:srgbClr val="7030A0"/>
                  </a:solidFill>
                </a:rPr>
                <a:t>DMaaP</a:t>
              </a:r>
              <a:endParaRPr lang="en-US" sz="1200" b="1" dirty="0">
                <a:solidFill>
                  <a:srgbClr val="7030A0"/>
                </a:solidFill>
              </a:endParaRPr>
            </a:p>
          </p:txBody>
        </p:sp>
      </p:grpSp>
      <p:sp>
        <p:nvSpPr>
          <p:cNvPr id="3" name="TextBox 2"/>
          <p:cNvSpPr txBox="1"/>
          <p:nvPr/>
        </p:nvSpPr>
        <p:spPr>
          <a:xfrm>
            <a:off x="7141331" y="2362868"/>
            <a:ext cx="2937727" cy="369332"/>
          </a:xfrm>
          <a:prstGeom prst="rect">
            <a:avLst/>
          </a:prstGeom>
          <a:noFill/>
        </p:spPr>
        <p:txBody>
          <a:bodyPr wrap="none" rtlCol="0">
            <a:spAutoFit/>
          </a:bodyPr>
          <a:lstStyle/>
          <a:p>
            <a:r>
              <a:rPr lang="en-US" b="1" dirty="0"/>
              <a:t>Blueprint Processor Platform</a:t>
            </a:r>
          </a:p>
        </p:txBody>
      </p:sp>
      <p:sp>
        <p:nvSpPr>
          <p:cNvPr id="106" name="Rounded Rectangle 105"/>
          <p:cNvSpPr/>
          <p:nvPr/>
        </p:nvSpPr>
        <p:spPr>
          <a:xfrm>
            <a:off x="5053965" y="1245651"/>
            <a:ext cx="6001802" cy="986215"/>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7030A0"/>
              </a:solidFill>
            </a:endParaRPr>
          </a:p>
        </p:txBody>
      </p:sp>
      <p:cxnSp>
        <p:nvCxnSpPr>
          <p:cNvPr id="104" name="Straight Arrow Connector 103">
            <a:extLst>
              <a:ext uri="{FF2B5EF4-FFF2-40B4-BE49-F238E27FC236}">
                <a16:creationId xmlns:a16="http://schemas.microsoft.com/office/drawing/2014/main" id="{1688342D-A708-8048-8079-6AFADCFD7B69}"/>
              </a:ext>
            </a:extLst>
          </p:cNvPr>
          <p:cNvCxnSpPr>
            <a:cxnSpLocks/>
            <a:stCxn id="69" idx="3"/>
            <a:endCxn id="60" idx="1"/>
          </p:cNvCxnSpPr>
          <p:nvPr/>
        </p:nvCxnSpPr>
        <p:spPr>
          <a:xfrm>
            <a:off x="6892471" y="4275281"/>
            <a:ext cx="3187048" cy="12710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E1A3D5F-0504-0948-8DEE-5392C27CFE89}"/>
              </a:ext>
            </a:extLst>
          </p:cNvPr>
          <p:cNvSpPr txBox="1"/>
          <p:nvPr/>
        </p:nvSpPr>
        <p:spPr>
          <a:xfrm rot="1290202">
            <a:off x="7137018" y="4733761"/>
            <a:ext cx="1938345" cy="246221"/>
          </a:xfrm>
          <a:prstGeom prst="rect">
            <a:avLst/>
          </a:prstGeom>
          <a:noFill/>
        </p:spPr>
        <p:txBody>
          <a:bodyPr wrap="square" rtlCol="0">
            <a:spAutoFit/>
          </a:bodyPr>
          <a:lstStyle/>
          <a:p>
            <a:r>
              <a:rPr lang="en-US" sz="1000" b="1" dirty="0">
                <a:solidFill>
                  <a:srgbClr val="C00000"/>
                </a:solidFill>
              </a:rPr>
              <a:t>4C. Execute Component Directly</a:t>
            </a:r>
          </a:p>
        </p:txBody>
      </p:sp>
      <p:cxnSp>
        <p:nvCxnSpPr>
          <p:cNvPr id="192" name="Straight Arrow Connector 191"/>
          <p:cNvCxnSpPr>
            <a:stCxn id="127" idx="1"/>
            <a:endCxn id="191" idx="4"/>
          </p:cNvCxnSpPr>
          <p:nvPr/>
        </p:nvCxnSpPr>
        <p:spPr>
          <a:xfrm flipH="1">
            <a:off x="4394542" y="5544488"/>
            <a:ext cx="850108" cy="2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65" idx="4"/>
            <a:endCxn id="115" idx="1"/>
          </p:cNvCxnSpPr>
          <p:nvPr/>
        </p:nvCxnSpPr>
        <p:spPr>
          <a:xfrm flipV="1">
            <a:off x="4376289" y="3044408"/>
            <a:ext cx="866052" cy="1367258"/>
          </a:xfrm>
          <a:prstGeom prst="straightConnector1">
            <a:avLst/>
          </a:prstGeom>
          <a:ln w="127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8269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fade">
                                      <p:cBhvr>
                                        <p:cTn id="25" dur="500"/>
                                        <p:tgtEl>
                                          <p:spTgt spid="10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fade">
                                      <p:cBhvr>
                                        <p:cTn id="30" dur="500"/>
                                        <p:tgtEl>
                                          <p:spTgt spid="10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22"/>
                                        </p:tgtEl>
                                        <p:attrNameLst>
                                          <p:attrName>style.visibility</p:attrName>
                                        </p:attrNameLst>
                                      </p:cBhvr>
                                      <p:to>
                                        <p:strVal val="visible"/>
                                      </p:to>
                                    </p:set>
                                    <p:animEffect transition="in" filter="fade">
                                      <p:cBhvr>
                                        <p:cTn id="73" dur="500"/>
                                        <p:tgtEl>
                                          <p:spTgt spid="1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40"/>
                                        </p:tgtEl>
                                        <p:attrNameLst>
                                          <p:attrName>style.visibility</p:attrName>
                                        </p:attrNameLst>
                                      </p:cBhvr>
                                      <p:to>
                                        <p:strVal val="visible"/>
                                      </p:to>
                                    </p:set>
                                    <p:animEffect transition="in" filter="fade">
                                      <p:cBhvr>
                                        <p:cTn id="78" dur="500"/>
                                        <p:tgtEl>
                                          <p:spTgt spid="14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500"/>
                                        <p:tgtEl>
                                          <p:spTgt spid="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par>
                                <p:cTn id="94" presetID="10" presetClass="entr" presetSubtype="0" fill="hold" nodeType="withEffect">
                                  <p:stCondLst>
                                    <p:cond delay="0"/>
                                  </p:stCondLst>
                                  <p:childTnLst>
                                    <p:set>
                                      <p:cBhvr>
                                        <p:cTn id="95" dur="1" fill="hold">
                                          <p:stCondLst>
                                            <p:cond delay="0"/>
                                          </p:stCondLst>
                                        </p:cTn>
                                        <p:tgtEl>
                                          <p:spTgt spid="111"/>
                                        </p:tgtEl>
                                        <p:attrNameLst>
                                          <p:attrName>style.visibility</p:attrName>
                                        </p:attrNameLst>
                                      </p:cBhvr>
                                      <p:to>
                                        <p:strVal val="visible"/>
                                      </p:to>
                                    </p:set>
                                    <p:animEffect transition="in" filter="fade">
                                      <p:cBhvr>
                                        <p:cTn id="96" dur="500"/>
                                        <p:tgtEl>
                                          <p:spTgt spid="111"/>
                                        </p:tgtEl>
                                      </p:cBhvr>
                                    </p:animEffect>
                                  </p:childTnLst>
                                </p:cTn>
                              </p:par>
                              <p:par>
                                <p:cTn id="97" presetID="10" presetClass="entr" presetSubtype="0" fill="hold" nodeType="withEffect">
                                  <p:stCondLst>
                                    <p:cond delay="0"/>
                                  </p:stCondLst>
                                  <p:childTnLst>
                                    <p:set>
                                      <p:cBhvr>
                                        <p:cTn id="98" dur="1" fill="hold">
                                          <p:stCondLst>
                                            <p:cond delay="0"/>
                                          </p:stCondLst>
                                        </p:cTn>
                                        <p:tgtEl>
                                          <p:spTgt spid="103"/>
                                        </p:tgtEl>
                                        <p:attrNameLst>
                                          <p:attrName>style.visibility</p:attrName>
                                        </p:attrNameLst>
                                      </p:cBhvr>
                                      <p:to>
                                        <p:strVal val="visible"/>
                                      </p:to>
                                    </p:set>
                                    <p:animEffect transition="in" filter="fade">
                                      <p:cBhvr>
                                        <p:cTn id="99" dur="500"/>
                                        <p:tgtEl>
                                          <p:spTgt spid="10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0"/>
                                        </p:tgtEl>
                                        <p:attrNameLst>
                                          <p:attrName>style.visibility</p:attrName>
                                        </p:attrNameLst>
                                      </p:cBhvr>
                                      <p:to>
                                        <p:strVal val="visible"/>
                                      </p:to>
                                    </p:set>
                                    <p:animEffect transition="in" filter="fade">
                                      <p:cBhvr>
                                        <p:cTn id="104" dur="500"/>
                                        <p:tgtEl>
                                          <p:spTgt spid="1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fade">
                                      <p:cBhvr>
                                        <p:cTn id="109" dur="500"/>
                                        <p:tgtEl>
                                          <p:spTgt spid="8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58"/>
                                        </p:tgtEl>
                                        <p:attrNameLst>
                                          <p:attrName>style.visibility</p:attrName>
                                        </p:attrNameLst>
                                      </p:cBhvr>
                                      <p:to>
                                        <p:strVal val="visible"/>
                                      </p:to>
                                    </p:set>
                                    <p:animEffect transition="in" filter="fade">
                                      <p:cBhvr>
                                        <p:cTn id="112" dur="500"/>
                                        <p:tgtEl>
                                          <p:spTgt spid="258"/>
                                        </p:tgtEl>
                                      </p:cBhvr>
                                    </p:animEffect>
                                  </p:childTnLst>
                                </p:cTn>
                              </p:par>
                              <p:par>
                                <p:cTn id="113" presetID="10" presetClass="entr" presetSubtype="0" fill="hold"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43"/>
                                        </p:tgtEl>
                                        <p:attrNameLst>
                                          <p:attrName>style.visibility</p:attrName>
                                        </p:attrNameLst>
                                      </p:cBhvr>
                                      <p:to>
                                        <p:strVal val="visible"/>
                                      </p:to>
                                    </p:set>
                                    <p:animEffect transition="in" filter="fade">
                                      <p:cBhvr>
                                        <p:cTn id="120" dur="500"/>
                                        <p:tgtEl>
                                          <p:spTgt spid="14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29"/>
                                        </p:tgtEl>
                                        <p:attrNameLst>
                                          <p:attrName>style.visibility</p:attrName>
                                        </p:attrNameLst>
                                      </p:cBhvr>
                                      <p:to>
                                        <p:strVal val="visible"/>
                                      </p:to>
                                    </p:set>
                                    <p:animEffect transition="in" filter="fade">
                                      <p:cBhvr>
                                        <p:cTn id="123" dur="500"/>
                                        <p:tgtEl>
                                          <p:spTgt spid="22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53"/>
                                        </p:tgtEl>
                                        <p:attrNameLst>
                                          <p:attrName>style.visibility</p:attrName>
                                        </p:attrNameLst>
                                      </p:cBhvr>
                                      <p:to>
                                        <p:strVal val="visible"/>
                                      </p:to>
                                    </p:set>
                                    <p:animEffect transition="in" filter="fade">
                                      <p:cBhvr>
                                        <p:cTn id="128" dur="500"/>
                                        <p:tgtEl>
                                          <p:spTgt spid="15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30"/>
                                        </p:tgtEl>
                                        <p:attrNameLst>
                                          <p:attrName>style.visibility</p:attrName>
                                        </p:attrNameLst>
                                      </p:cBhvr>
                                      <p:to>
                                        <p:strVal val="visible"/>
                                      </p:to>
                                    </p:set>
                                    <p:animEffect transition="in" filter="fade">
                                      <p:cBhvr>
                                        <p:cTn id="131" dur="500"/>
                                        <p:tgtEl>
                                          <p:spTgt spid="23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46"/>
                                        </p:tgtEl>
                                        <p:attrNameLst>
                                          <p:attrName>style.visibility</p:attrName>
                                        </p:attrNameLst>
                                      </p:cBhvr>
                                      <p:to>
                                        <p:strVal val="visible"/>
                                      </p:to>
                                    </p:set>
                                    <p:animEffect transition="in" filter="fade">
                                      <p:cBhvr>
                                        <p:cTn id="136" dur="500"/>
                                        <p:tgtEl>
                                          <p:spTgt spid="146"/>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231"/>
                                        </p:tgtEl>
                                        <p:attrNameLst>
                                          <p:attrName>style.visibility</p:attrName>
                                        </p:attrNameLst>
                                      </p:cBhvr>
                                      <p:to>
                                        <p:strVal val="visible"/>
                                      </p:to>
                                    </p:set>
                                    <p:animEffect transition="in" filter="fade">
                                      <p:cBhvr>
                                        <p:cTn id="139" dur="500"/>
                                        <p:tgtEl>
                                          <p:spTgt spid="231"/>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98"/>
                                        </p:tgtEl>
                                        <p:attrNameLst>
                                          <p:attrName>style.visibility</p:attrName>
                                        </p:attrNameLst>
                                      </p:cBhvr>
                                      <p:to>
                                        <p:strVal val="visible"/>
                                      </p:to>
                                    </p:set>
                                    <p:animEffect transition="in" filter="fade">
                                      <p:cBhvr>
                                        <p:cTn id="144" dur="500"/>
                                        <p:tgtEl>
                                          <p:spTgt spid="98"/>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68"/>
                                        </p:tgtEl>
                                        <p:attrNameLst>
                                          <p:attrName>style.visibility</p:attrName>
                                        </p:attrNameLst>
                                      </p:cBhvr>
                                      <p:to>
                                        <p:strVal val="visible"/>
                                      </p:to>
                                    </p:set>
                                    <p:animEffect transition="in" filter="fade">
                                      <p:cBhvr>
                                        <p:cTn id="147" dur="500"/>
                                        <p:tgtEl>
                                          <p:spTgt spid="26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22"/>
                                        </p:tgtEl>
                                        <p:attrNameLst>
                                          <p:attrName>style.visibility</p:attrName>
                                        </p:attrNameLst>
                                      </p:cBhvr>
                                      <p:to>
                                        <p:strVal val="visible"/>
                                      </p:to>
                                    </p:set>
                                    <p:animEffect transition="in" filter="fade">
                                      <p:cBhvr>
                                        <p:cTn id="152" dur="500"/>
                                        <p:tgtEl>
                                          <p:spTgt spid="22"/>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32"/>
                                        </p:tgtEl>
                                        <p:attrNameLst>
                                          <p:attrName>style.visibility</p:attrName>
                                        </p:attrNameLst>
                                      </p:cBhvr>
                                      <p:to>
                                        <p:strVal val="visible"/>
                                      </p:to>
                                    </p:set>
                                    <p:animEffect transition="in" filter="fade">
                                      <p:cBhvr>
                                        <p:cTn id="155" dur="500"/>
                                        <p:tgtEl>
                                          <p:spTgt spid="232"/>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97"/>
                                        </p:tgtEl>
                                        <p:attrNameLst>
                                          <p:attrName>style.visibility</p:attrName>
                                        </p:attrNameLst>
                                      </p:cBhvr>
                                      <p:to>
                                        <p:strVal val="visible"/>
                                      </p:to>
                                    </p:set>
                                    <p:animEffect transition="in" filter="fade">
                                      <p:cBhvr>
                                        <p:cTn id="160" dur="500"/>
                                        <p:tgtEl>
                                          <p:spTgt spid="97"/>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238"/>
                                        </p:tgtEl>
                                        <p:attrNameLst>
                                          <p:attrName>style.visibility</p:attrName>
                                        </p:attrNameLst>
                                      </p:cBhvr>
                                      <p:to>
                                        <p:strVal val="visible"/>
                                      </p:to>
                                    </p:set>
                                    <p:animEffect transition="in" filter="fade">
                                      <p:cBhvr>
                                        <p:cTn id="163" dur="500"/>
                                        <p:tgtEl>
                                          <p:spTgt spid="238"/>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nodeType="clickEffect">
                                  <p:stCondLst>
                                    <p:cond delay="0"/>
                                  </p:stCondLst>
                                  <p:childTnLst>
                                    <p:set>
                                      <p:cBhvr>
                                        <p:cTn id="167" dur="1" fill="hold">
                                          <p:stCondLst>
                                            <p:cond delay="0"/>
                                          </p:stCondLst>
                                        </p:cTn>
                                        <p:tgtEl>
                                          <p:spTgt spid="240"/>
                                        </p:tgtEl>
                                        <p:attrNameLst>
                                          <p:attrName>style.visibility</p:attrName>
                                        </p:attrNameLst>
                                      </p:cBhvr>
                                      <p:to>
                                        <p:strVal val="visible"/>
                                      </p:to>
                                    </p:set>
                                    <p:animEffect transition="in" filter="fade">
                                      <p:cBhvr>
                                        <p:cTn id="168" dur="500"/>
                                        <p:tgtEl>
                                          <p:spTgt spid="240"/>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243"/>
                                        </p:tgtEl>
                                        <p:attrNameLst>
                                          <p:attrName>style.visibility</p:attrName>
                                        </p:attrNameLst>
                                      </p:cBhvr>
                                      <p:to>
                                        <p:strVal val="visible"/>
                                      </p:to>
                                    </p:set>
                                    <p:animEffect transition="in" filter="fade">
                                      <p:cBhvr>
                                        <p:cTn id="171" dur="500"/>
                                        <p:tgtEl>
                                          <p:spTgt spid="243"/>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137"/>
                                        </p:tgtEl>
                                        <p:attrNameLst>
                                          <p:attrName>style.visibility</p:attrName>
                                        </p:attrNameLst>
                                      </p:cBhvr>
                                      <p:to>
                                        <p:strVal val="visible"/>
                                      </p:to>
                                    </p:set>
                                    <p:animEffect transition="in" filter="fade">
                                      <p:cBhvr>
                                        <p:cTn id="176" dur="500"/>
                                        <p:tgtEl>
                                          <p:spTgt spid="137"/>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239"/>
                                        </p:tgtEl>
                                        <p:attrNameLst>
                                          <p:attrName>style.visibility</p:attrName>
                                        </p:attrNameLst>
                                      </p:cBhvr>
                                      <p:to>
                                        <p:strVal val="visible"/>
                                      </p:to>
                                    </p:set>
                                    <p:animEffect transition="in" filter="fade">
                                      <p:cBhvr>
                                        <p:cTn id="179" dur="500"/>
                                        <p:tgtEl>
                                          <p:spTgt spid="239"/>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99"/>
                                        </p:tgtEl>
                                        <p:attrNameLst>
                                          <p:attrName>style.visibility</p:attrName>
                                        </p:attrNameLst>
                                      </p:cBhvr>
                                      <p:to>
                                        <p:strVal val="visible"/>
                                      </p:to>
                                    </p:set>
                                    <p:animEffect transition="in" filter="fade">
                                      <p:cBhvr>
                                        <p:cTn id="184" dur="500"/>
                                        <p:tgtEl>
                                          <p:spTgt spid="9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44"/>
                                        </p:tgtEl>
                                        <p:attrNameLst>
                                          <p:attrName>style.visibility</p:attrName>
                                        </p:attrNameLst>
                                      </p:cBhvr>
                                      <p:to>
                                        <p:strVal val="visible"/>
                                      </p:to>
                                    </p:set>
                                    <p:animEffect transition="in" filter="fade">
                                      <p:cBhvr>
                                        <p:cTn id="187" dur="500"/>
                                        <p:tgtEl>
                                          <p:spTgt spid="244"/>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105"/>
                                        </p:tgtEl>
                                        <p:attrNameLst>
                                          <p:attrName>style.visibility</p:attrName>
                                        </p:attrNameLst>
                                      </p:cBhvr>
                                      <p:to>
                                        <p:strVal val="visible"/>
                                      </p:to>
                                    </p:set>
                                    <p:animEffect transition="in" filter="fade">
                                      <p:cBhvr>
                                        <p:cTn id="192" dur="500"/>
                                        <p:tgtEl>
                                          <p:spTgt spid="105"/>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245"/>
                                        </p:tgtEl>
                                        <p:attrNameLst>
                                          <p:attrName>style.visibility</p:attrName>
                                        </p:attrNameLst>
                                      </p:cBhvr>
                                      <p:to>
                                        <p:strVal val="visible"/>
                                      </p:to>
                                    </p:set>
                                    <p:animEffect transition="in" filter="fade">
                                      <p:cBhvr>
                                        <p:cTn id="195" dur="500"/>
                                        <p:tgtEl>
                                          <p:spTgt spid="245"/>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168"/>
                                        </p:tgtEl>
                                        <p:attrNameLst>
                                          <p:attrName>style.visibility</p:attrName>
                                        </p:attrNameLst>
                                      </p:cBhvr>
                                      <p:to>
                                        <p:strVal val="visible"/>
                                      </p:to>
                                    </p:set>
                                    <p:animEffect transition="in" filter="fade">
                                      <p:cBhvr>
                                        <p:cTn id="200" dur="500"/>
                                        <p:tgtEl>
                                          <p:spTgt spid="168"/>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246"/>
                                        </p:tgtEl>
                                        <p:attrNameLst>
                                          <p:attrName>style.visibility</p:attrName>
                                        </p:attrNameLst>
                                      </p:cBhvr>
                                      <p:to>
                                        <p:strVal val="visible"/>
                                      </p:to>
                                    </p:set>
                                    <p:animEffect transition="in" filter="fade">
                                      <p:cBhvr>
                                        <p:cTn id="203" dur="500"/>
                                        <p:tgtEl>
                                          <p:spTgt spid="246"/>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247"/>
                                        </p:tgtEl>
                                        <p:attrNameLst>
                                          <p:attrName>style.visibility</p:attrName>
                                        </p:attrNameLst>
                                      </p:cBhvr>
                                      <p:to>
                                        <p:strVal val="visible"/>
                                      </p:to>
                                    </p:set>
                                    <p:animEffect transition="in" filter="fade">
                                      <p:cBhvr>
                                        <p:cTn id="208" dur="500"/>
                                        <p:tgtEl>
                                          <p:spTgt spid="247"/>
                                        </p:tgtEl>
                                      </p:cBhvr>
                                    </p:animEffect>
                                  </p:childTnLst>
                                </p:cTn>
                              </p:par>
                              <p:par>
                                <p:cTn id="209" presetID="10" presetClass="entr" presetSubtype="0" fill="hold" nodeType="withEffect">
                                  <p:stCondLst>
                                    <p:cond delay="0"/>
                                  </p:stCondLst>
                                  <p:childTnLst>
                                    <p:set>
                                      <p:cBhvr>
                                        <p:cTn id="210" dur="1" fill="hold">
                                          <p:stCondLst>
                                            <p:cond delay="0"/>
                                          </p:stCondLst>
                                        </p:cTn>
                                        <p:tgtEl>
                                          <p:spTgt spid="171"/>
                                        </p:tgtEl>
                                        <p:attrNameLst>
                                          <p:attrName>style.visibility</p:attrName>
                                        </p:attrNameLst>
                                      </p:cBhvr>
                                      <p:to>
                                        <p:strVal val="visible"/>
                                      </p:to>
                                    </p:set>
                                    <p:animEffect transition="in" filter="fade">
                                      <p:cBhvr>
                                        <p:cTn id="211" dur="500"/>
                                        <p:tgtEl>
                                          <p:spTgt spid="171"/>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263"/>
                                        </p:tgtEl>
                                        <p:attrNameLst>
                                          <p:attrName>style.visibility</p:attrName>
                                        </p:attrNameLst>
                                      </p:cBhvr>
                                      <p:to>
                                        <p:strVal val="visible"/>
                                      </p:to>
                                    </p:set>
                                    <p:animEffect transition="in" filter="fade">
                                      <p:cBhvr>
                                        <p:cTn id="216" dur="500"/>
                                        <p:tgtEl>
                                          <p:spTgt spid="263"/>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267"/>
                                        </p:tgtEl>
                                        <p:attrNameLst>
                                          <p:attrName>style.visibility</p:attrName>
                                        </p:attrNameLst>
                                      </p:cBhvr>
                                      <p:to>
                                        <p:strVal val="visible"/>
                                      </p:to>
                                    </p:set>
                                    <p:animEffect transition="in" filter="fade">
                                      <p:cBhvr>
                                        <p:cTn id="219" dur="500"/>
                                        <p:tgtEl>
                                          <p:spTgt spid="267"/>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nodeType="clickEffect">
                                  <p:stCondLst>
                                    <p:cond delay="0"/>
                                  </p:stCondLst>
                                  <p:childTnLst>
                                    <p:set>
                                      <p:cBhvr>
                                        <p:cTn id="223" dur="1" fill="hold">
                                          <p:stCondLst>
                                            <p:cond delay="0"/>
                                          </p:stCondLst>
                                        </p:cTn>
                                        <p:tgtEl>
                                          <p:spTgt spid="213"/>
                                        </p:tgtEl>
                                        <p:attrNameLst>
                                          <p:attrName>style.visibility</p:attrName>
                                        </p:attrNameLst>
                                      </p:cBhvr>
                                      <p:to>
                                        <p:strVal val="visible"/>
                                      </p:to>
                                    </p:set>
                                    <p:animEffect transition="in" filter="fade">
                                      <p:cBhvr>
                                        <p:cTn id="224" dur="500"/>
                                        <p:tgtEl>
                                          <p:spTgt spid="213"/>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248"/>
                                        </p:tgtEl>
                                        <p:attrNameLst>
                                          <p:attrName>style.visibility</p:attrName>
                                        </p:attrNameLst>
                                      </p:cBhvr>
                                      <p:to>
                                        <p:strVal val="visible"/>
                                      </p:to>
                                    </p:set>
                                    <p:animEffect transition="in" filter="fade">
                                      <p:cBhvr>
                                        <p:cTn id="227" dur="500"/>
                                        <p:tgtEl>
                                          <p:spTgt spid="248"/>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nodeType="clickEffect">
                                  <p:stCondLst>
                                    <p:cond delay="0"/>
                                  </p:stCondLst>
                                  <p:childTnLst>
                                    <p:set>
                                      <p:cBhvr>
                                        <p:cTn id="231" dur="1" fill="hold">
                                          <p:stCondLst>
                                            <p:cond delay="0"/>
                                          </p:stCondLst>
                                        </p:cTn>
                                        <p:tgtEl>
                                          <p:spTgt spid="104"/>
                                        </p:tgtEl>
                                        <p:attrNameLst>
                                          <p:attrName>style.visibility</p:attrName>
                                        </p:attrNameLst>
                                      </p:cBhvr>
                                      <p:to>
                                        <p:strVal val="visible"/>
                                      </p:to>
                                    </p:set>
                                    <p:animEffect transition="in" filter="fade">
                                      <p:cBhvr>
                                        <p:cTn id="232" dur="500"/>
                                        <p:tgtEl>
                                          <p:spTgt spid="104"/>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07"/>
                                        </p:tgtEl>
                                        <p:attrNameLst>
                                          <p:attrName>style.visibility</p:attrName>
                                        </p:attrNameLst>
                                      </p:cBhvr>
                                      <p:to>
                                        <p:strVal val="visible"/>
                                      </p:to>
                                    </p:set>
                                    <p:animEffect transition="in" filter="fade">
                                      <p:cBhvr>
                                        <p:cTn id="235" dur="500"/>
                                        <p:tgtEl>
                                          <p:spTgt spid="107"/>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nodeType="clickEffect">
                                  <p:stCondLst>
                                    <p:cond delay="0"/>
                                  </p:stCondLst>
                                  <p:childTnLst>
                                    <p:set>
                                      <p:cBhvr>
                                        <p:cTn id="239" dur="1" fill="hold">
                                          <p:stCondLst>
                                            <p:cond delay="0"/>
                                          </p:stCondLst>
                                        </p:cTn>
                                        <p:tgtEl>
                                          <p:spTgt spid="216"/>
                                        </p:tgtEl>
                                        <p:attrNameLst>
                                          <p:attrName>style.visibility</p:attrName>
                                        </p:attrNameLst>
                                      </p:cBhvr>
                                      <p:to>
                                        <p:strVal val="visible"/>
                                      </p:to>
                                    </p:set>
                                    <p:animEffect transition="in" filter="fade">
                                      <p:cBhvr>
                                        <p:cTn id="240" dur="500"/>
                                        <p:tgtEl>
                                          <p:spTgt spid="216"/>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49"/>
                                        </p:tgtEl>
                                        <p:attrNameLst>
                                          <p:attrName>style.visibility</p:attrName>
                                        </p:attrNameLst>
                                      </p:cBhvr>
                                      <p:to>
                                        <p:strVal val="visible"/>
                                      </p:to>
                                    </p:set>
                                    <p:animEffect transition="in" filter="fade">
                                      <p:cBhvr>
                                        <p:cTn id="243" dur="500"/>
                                        <p:tgtEl>
                                          <p:spTgt spid="249"/>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nodeType="clickEffect">
                                  <p:stCondLst>
                                    <p:cond delay="0"/>
                                  </p:stCondLst>
                                  <p:childTnLst>
                                    <p:set>
                                      <p:cBhvr>
                                        <p:cTn id="247" dur="1" fill="hold">
                                          <p:stCondLst>
                                            <p:cond delay="0"/>
                                          </p:stCondLst>
                                        </p:cTn>
                                        <p:tgtEl>
                                          <p:spTgt spid="222"/>
                                        </p:tgtEl>
                                        <p:attrNameLst>
                                          <p:attrName>style.visibility</p:attrName>
                                        </p:attrNameLst>
                                      </p:cBhvr>
                                      <p:to>
                                        <p:strVal val="visible"/>
                                      </p:to>
                                    </p:set>
                                    <p:animEffect transition="in" filter="fade">
                                      <p:cBhvr>
                                        <p:cTn id="248" dur="500"/>
                                        <p:tgtEl>
                                          <p:spTgt spid="222"/>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250"/>
                                        </p:tgtEl>
                                        <p:attrNameLst>
                                          <p:attrName>style.visibility</p:attrName>
                                        </p:attrNameLst>
                                      </p:cBhvr>
                                      <p:to>
                                        <p:strVal val="visible"/>
                                      </p:to>
                                    </p:set>
                                    <p:animEffect transition="in" filter="fade">
                                      <p:cBhvr>
                                        <p:cTn id="251" dur="500"/>
                                        <p:tgtEl>
                                          <p:spTgt spid="250"/>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ntr" presetSubtype="0" fill="hold" nodeType="clickEffect">
                                  <p:stCondLst>
                                    <p:cond delay="0"/>
                                  </p:stCondLst>
                                  <p:childTnLst>
                                    <p:set>
                                      <p:cBhvr>
                                        <p:cTn id="255" dur="1" fill="hold">
                                          <p:stCondLst>
                                            <p:cond delay="0"/>
                                          </p:stCondLst>
                                        </p:cTn>
                                        <p:tgtEl>
                                          <p:spTgt spid="161"/>
                                        </p:tgtEl>
                                        <p:attrNameLst>
                                          <p:attrName>style.visibility</p:attrName>
                                        </p:attrNameLst>
                                      </p:cBhvr>
                                      <p:to>
                                        <p:strVal val="visible"/>
                                      </p:to>
                                    </p:set>
                                    <p:animEffect transition="in" filter="fade">
                                      <p:cBhvr>
                                        <p:cTn id="256" dur="500"/>
                                        <p:tgtEl>
                                          <p:spTgt spid="161"/>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254"/>
                                        </p:tgtEl>
                                        <p:attrNameLst>
                                          <p:attrName>style.visibility</p:attrName>
                                        </p:attrNameLst>
                                      </p:cBhvr>
                                      <p:to>
                                        <p:strVal val="visible"/>
                                      </p:to>
                                    </p:set>
                                    <p:animEffect transition="in" filter="fade">
                                      <p:cBhvr>
                                        <p:cTn id="259" dur="500"/>
                                        <p:tgtEl>
                                          <p:spTgt spid="254"/>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nodeType="clickEffect">
                                  <p:stCondLst>
                                    <p:cond delay="0"/>
                                  </p:stCondLst>
                                  <p:childTnLst>
                                    <p:set>
                                      <p:cBhvr>
                                        <p:cTn id="263" dur="1" fill="hold">
                                          <p:stCondLst>
                                            <p:cond delay="0"/>
                                          </p:stCondLst>
                                        </p:cTn>
                                        <p:tgtEl>
                                          <p:spTgt spid="192"/>
                                        </p:tgtEl>
                                        <p:attrNameLst>
                                          <p:attrName>style.visibility</p:attrName>
                                        </p:attrNameLst>
                                      </p:cBhvr>
                                      <p:to>
                                        <p:strVal val="visible"/>
                                      </p:to>
                                    </p:set>
                                    <p:animEffect transition="in" filter="fade">
                                      <p:cBhvr>
                                        <p:cTn id="264" dur="500"/>
                                        <p:tgtEl>
                                          <p:spTgt spid="192"/>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255"/>
                                        </p:tgtEl>
                                        <p:attrNameLst>
                                          <p:attrName>style.visibility</p:attrName>
                                        </p:attrNameLst>
                                      </p:cBhvr>
                                      <p:to>
                                        <p:strVal val="visible"/>
                                      </p:to>
                                    </p:set>
                                    <p:animEffect transition="in" filter="fade">
                                      <p:cBhvr>
                                        <p:cTn id="267" dur="500"/>
                                        <p:tgtEl>
                                          <p:spTgt spid="255"/>
                                        </p:tgtEl>
                                      </p:cBhvr>
                                    </p:animEffect>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nodeType="clickEffect">
                                  <p:stCondLst>
                                    <p:cond delay="0"/>
                                  </p:stCondLst>
                                  <p:childTnLst>
                                    <p:set>
                                      <p:cBhvr>
                                        <p:cTn id="271" dur="1" fill="hold">
                                          <p:stCondLst>
                                            <p:cond delay="0"/>
                                          </p:stCondLst>
                                        </p:cTn>
                                        <p:tgtEl>
                                          <p:spTgt spid="260"/>
                                        </p:tgtEl>
                                        <p:attrNameLst>
                                          <p:attrName>style.visibility</p:attrName>
                                        </p:attrNameLst>
                                      </p:cBhvr>
                                      <p:to>
                                        <p:strVal val="visible"/>
                                      </p:to>
                                    </p:set>
                                    <p:animEffect transition="in" filter="fade">
                                      <p:cBhvr>
                                        <p:cTn id="272" dur="500"/>
                                        <p:tgtEl>
                                          <p:spTgt spid="260"/>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256"/>
                                        </p:tgtEl>
                                        <p:attrNameLst>
                                          <p:attrName>style.visibility</p:attrName>
                                        </p:attrNameLst>
                                      </p:cBhvr>
                                      <p:to>
                                        <p:strVal val="visible"/>
                                      </p:to>
                                    </p:set>
                                    <p:animEffect transition="in" filter="fade">
                                      <p:cBhvr>
                                        <p:cTn id="275" dur="500"/>
                                        <p:tgtEl>
                                          <p:spTgt spid="256"/>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nodeType="clickEffect">
                                  <p:stCondLst>
                                    <p:cond delay="0"/>
                                  </p:stCondLst>
                                  <p:childTnLst>
                                    <p:set>
                                      <p:cBhvr>
                                        <p:cTn id="279" dur="1" fill="hold">
                                          <p:stCondLst>
                                            <p:cond delay="0"/>
                                          </p:stCondLst>
                                        </p:cTn>
                                        <p:tgtEl>
                                          <p:spTgt spid="196"/>
                                        </p:tgtEl>
                                        <p:attrNameLst>
                                          <p:attrName>style.visibility</p:attrName>
                                        </p:attrNameLst>
                                      </p:cBhvr>
                                      <p:to>
                                        <p:strVal val="visible"/>
                                      </p:to>
                                    </p:set>
                                    <p:animEffect transition="in" filter="fade">
                                      <p:cBhvr>
                                        <p:cTn id="280"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229" grpId="0"/>
      <p:bldP spid="232" grpId="0"/>
      <p:bldP spid="140" grpId="0" animBg="1"/>
      <p:bldP spid="246" grpId="0"/>
      <p:bldP spid="247" grpId="0"/>
      <p:bldP spid="248" grpId="0"/>
      <p:bldP spid="249" grpId="0"/>
      <p:bldP spid="250" grpId="0"/>
      <p:bldP spid="254" grpId="0"/>
      <p:bldP spid="255" grpId="0"/>
      <p:bldP spid="10" grpId="0" animBg="1"/>
      <p:bldP spid="65" grpId="0" animBg="1"/>
      <p:bldP spid="43" grpId="0" animBg="1"/>
      <p:bldP spid="141" grpId="0" animBg="1"/>
      <p:bldP spid="149" grpId="0" animBg="1"/>
      <p:bldP spid="230" grpId="0"/>
      <p:bldP spid="231" grpId="0"/>
      <p:bldP spid="238" grpId="0"/>
      <p:bldP spid="268" grpId="0"/>
      <p:bldP spid="86" grpId="0" animBg="1"/>
      <p:bldP spid="239" grpId="0"/>
      <p:bldP spid="243" grpId="0"/>
      <p:bldP spid="244" grpId="0"/>
      <p:bldP spid="245" grpId="0"/>
      <p:bldP spid="256" grpId="0"/>
      <p:bldP spid="258" grpId="0" animBg="1"/>
      <p:bldP spid="267" grpId="0"/>
      <p:bldP spid="3" grpId="0"/>
      <p:bldP spid="106" grpId="0" animBg="1"/>
      <p:bldP spid="1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r="4722"/>
          <a:stretch/>
        </p:blipFill>
        <p:spPr>
          <a:xfrm>
            <a:off x="7109187" y="1146301"/>
            <a:ext cx="5007507" cy="5082376"/>
          </a:xfrm>
          <a:prstGeom prst="rect">
            <a:avLst/>
          </a:prstGeom>
        </p:spPr>
      </p:pic>
      <p:sp>
        <p:nvSpPr>
          <p:cNvPr id="2" name="Title 1"/>
          <p:cNvSpPr>
            <a:spLocks noGrp="1"/>
          </p:cNvSpPr>
          <p:nvPr>
            <p:ph type="title"/>
          </p:nvPr>
        </p:nvSpPr>
        <p:spPr/>
        <p:txBody>
          <a:bodyPr>
            <a:normAutofit fontScale="90000"/>
          </a:bodyPr>
          <a:lstStyle/>
          <a:p>
            <a:r>
              <a:rPr lang="en-US" dirty="0"/>
              <a:t>Controller Blueprints Logical Diagram</a:t>
            </a:r>
          </a:p>
        </p:txBody>
      </p:sp>
      <p:pic>
        <p:nvPicPr>
          <p:cNvPr id="4" name="Picture 3"/>
          <p:cNvPicPr>
            <a:picLocks noChangeAspect="1"/>
          </p:cNvPicPr>
          <p:nvPr/>
        </p:nvPicPr>
        <p:blipFill rotWithShape="1">
          <a:blip r:embed="rId3"/>
          <a:srcRect l="11085" t="2646" r="13766" b="3031"/>
          <a:stretch/>
        </p:blipFill>
        <p:spPr>
          <a:xfrm>
            <a:off x="139849" y="1146301"/>
            <a:ext cx="3528509" cy="5240127"/>
          </a:xfrm>
          <a:prstGeom prst="rect">
            <a:avLst/>
          </a:prstGeom>
        </p:spPr>
      </p:pic>
      <p:pic>
        <p:nvPicPr>
          <p:cNvPr id="5" name="Picture 4"/>
          <p:cNvPicPr>
            <a:picLocks noChangeAspect="1"/>
          </p:cNvPicPr>
          <p:nvPr/>
        </p:nvPicPr>
        <p:blipFill rotWithShape="1">
          <a:blip r:embed="rId4"/>
          <a:srcRect l="9054" t="1242" r="3997" b="263"/>
          <a:stretch/>
        </p:blipFill>
        <p:spPr>
          <a:xfrm>
            <a:off x="3870151" y="1296601"/>
            <a:ext cx="3358987" cy="5082623"/>
          </a:xfrm>
          <a:prstGeom prst="rect">
            <a:avLst/>
          </a:prstGeom>
        </p:spPr>
      </p:pic>
    </p:spTree>
    <p:extLst>
      <p:ext uri="{BB962C8B-B14F-4D97-AF65-F5344CB8AC3E}">
        <p14:creationId xmlns:p14="http://schemas.microsoft.com/office/powerpoint/2010/main" val="1112026990"/>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Type Definition</a:t>
            </a:r>
          </a:p>
        </p:txBody>
      </p:sp>
      <p:graphicFrame>
        <p:nvGraphicFramePr>
          <p:cNvPr id="4" name="Table 3"/>
          <p:cNvGraphicFramePr>
            <a:graphicFrameLocks noGrp="1"/>
          </p:cNvGraphicFramePr>
          <p:nvPr/>
        </p:nvGraphicFramePr>
        <p:xfrm>
          <a:off x="649706" y="1061881"/>
          <a:ext cx="11171455" cy="5411013"/>
        </p:xfrm>
        <a:graphic>
          <a:graphicData uri="http://schemas.openxmlformats.org/drawingml/2006/table">
            <a:tbl>
              <a:tblPr/>
              <a:tblGrid>
                <a:gridCol w="2045368">
                  <a:extLst>
                    <a:ext uri="{9D8B030D-6E8A-4147-A177-3AD203B41FA5}">
                      <a16:colId xmlns:a16="http://schemas.microsoft.com/office/drawing/2014/main" val="20000"/>
                    </a:ext>
                  </a:extLst>
                </a:gridCol>
                <a:gridCol w="938463">
                  <a:extLst>
                    <a:ext uri="{9D8B030D-6E8A-4147-A177-3AD203B41FA5}">
                      <a16:colId xmlns:a16="http://schemas.microsoft.com/office/drawing/2014/main" val="20001"/>
                    </a:ext>
                  </a:extLst>
                </a:gridCol>
                <a:gridCol w="1949116">
                  <a:extLst>
                    <a:ext uri="{9D8B030D-6E8A-4147-A177-3AD203B41FA5}">
                      <a16:colId xmlns:a16="http://schemas.microsoft.com/office/drawing/2014/main" val="20002"/>
                    </a:ext>
                  </a:extLst>
                </a:gridCol>
                <a:gridCol w="6238508">
                  <a:extLst>
                    <a:ext uri="{9D8B030D-6E8A-4147-A177-3AD203B41FA5}">
                      <a16:colId xmlns:a16="http://schemas.microsoft.com/office/drawing/2014/main" val="20003"/>
                    </a:ext>
                  </a:extLst>
                </a:gridCol>
              </a:tblGrid>
              <a:tr h="239577">
                <a:tc>
                  <a:txBody>
                    <a:bodyPr/>
                    <a:lstStyle/>
                    <a:p>
                      <a:pPr algn="ctr"/>
                      <a:r>
                        <a:rPr lang="en-US" sz="1400" b="1" dirty="0">
                          <a:effectLst/>
                        </a:rPr>
                        <a:t>Service Template Keys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62358">
                <a:tc>
                  <a:txBody>
                    <a:bodyPr/>
                    <a:lstStyle/>
                    <a:p>
                      <a:r>
                        <a:rPr lang="en-US" sz="1400" b="1" dirty="0" err="1">
                          <a:effectLst/>
                        </a:rPr>
                        <a:t>tosca_definitions_version</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the version of the Controller</a:t>
                      </a:r>
                      <a:r>
                        <a:rPr lang="en-US" sz="1400" baseline="0" dirty="0">
                          <a:effectLst/>
                        </a:rPr>
                        <a:t> Blueprints(CB) </a:t>
                      </a:r>
                      <a:r>
                        <a:rPr lang="en-US" sz="1400" dirty="0">
                          <a:effectLst/>
                        </a:rPr>
                        <a:t>Simple Profile specification the template (grammar) complies with. </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2358">
                <a:tc>
                  <a:txBody>
                    <a:bodyPr/>
                    <a:lstStyle/>
                    <a:p>
                      <a:r>
                        <a:rPr lang="en-US" sz="1400" b="1">
                          <a:effectLst/>
                        </a:rPr>
                        <a:t>metadata</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map</a:t>
                      </a:r>
                      <a:r>
                        <a:rPr lang="en-US" sz="1400">
                          <a:effectLst/>
                        </a:rPr>
                        <a:t> of </a:t>
                      </a:r>
                      <a:r>
                        <a:rPr lang="en-US" sz="1400">
                          <a:effectLst/>
                          <a:hlinkClick r:id="rId3"/>
                        </a:rPr>
                        <a:t>string</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Defines a section used to declare additional metadata information.  Domain-specific TOSCA profile specifications may define keynames that are required for their implementations. </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2218">
                <a:tc>
                  <a:txBody>
                    <a:bodyPr/>
                    <a:lstStyle/>
                    <a:p>
                      <a:r>
                        <a:rPr lang="en-US" sz="1400" b="1">
                          <a:effectLst/>
                        </a:rPr>
                        <a:t>description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5"/>
                        </a:rPr>
                        <a:t>description</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Declares a description for this Service Template and its contents.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32497">
                <a:tc>
                  <a:txBody>
                    <a:bodyPr/>
                    <a:lstStyle/>
                    <a:p>
                      <a:r>
                        <a:rPr lang="en-US" sz="1400" b="1" dirty="0">
                          <a:effectLst/>
                        </a:rPr>
                        <a:t>imports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list of</a:t>
                      </a:r>
                    </a:p>
                    <a:p>
                      <a:r>
                        <a:rPr lang="en-US" sz="1400">
                          <a:effectLst/>
                          <a:hlinkClick r:id="rId6"/>
                        </a:rPr>
                        <a:t>Import Definitions</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import statements external CB Definitions documents, may be file location or URIs relative to the service template file within the same CBA file.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62358">
                <a:tc>
                  <a:txBody>
                    <a:bodyPr/>
                    <a:lstStyle/>
                    <a:p>
                      <a:r>
                        <a:rPr lang="en-US" sz="1400" b="1" dirty="0" err="1">
                          <a:effectLst/>
                        </a:rPr>
                        <a:t>artifact_types</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7"/>
                        </a:rPr>
                        <a:t>Artifact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an optional list of artifact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2358">
                <a:tc>
                  <a:txBody>
                    <a:bodyPr/>
                    <a:lstStyle/>
                    <a:p>
                      <a:r>
                        <a:rPr lang="en-US" sz="1400" b="1">
                          <a:effectLst/>
                        </a:rPr>
                        <a:t>data_types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Data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a list of optional CB Data Type definitions.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32497">
                <a:tc>
                  <a:txBody>
                    <a:bodyPr/>
                    <a:lstStyle/>
                    <a:p>
                      <a:r>
                        <a:rPr lang="en-US" sz="1400" b="1">
                          <a:effectLst/>
                        </a:rPr>
                        <a:t>capability_types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9"/>
                        </a:rPr>
                        <a:t>Capability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an optional list of capability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32497">
                <a:tc>
                  <a:txBody>
                    <a:bodyPr/>
                    <a:lstStyle/>
                    <a:p>
                      <a:r>
                        <a:rPr lang="en-US" sz="1400" b="1" dirty="0" err="1">
                          <a:effectLst/>
                        </a:rPr>
                        <a:t>relationship_types</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0"/>
                        </a:rPr>
                        <a:t>Relationship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 set of relationship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62358">
                <a:tc>
                  <a:txBody>
                    <a:bodyPr/>
                    <a:lstStyle/>
                    <a:p>
                      <a:r>
                        <a:rPr lang="en-US" sz="1400" b="1">
                          <a:effectLst/>
                        </a:rPr>
                        <a:t>node_types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1"/>
                        </a:rPr>
                        <a:t>Node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This section contains a set of node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62358">
                <a:tc>
                  <a:txBody>
                    <a:bodyPr/>
                    <a:lstStyle/>
                    <a:p>
                      <a:r>
                        <a:rPr lang="en-US" sz="1400" b="1" dirty="0" err="1">
                          <a:effectLst/>
                        </a:rPr>
                        <a:t>policy_types</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2"/>
                        </a:rPr>
                        <a:t>Policy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This section contains a list of policy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532497">
                <a:tc>
                  <a:txBody>
                    <a:bodyPr/>
                    <a:lstStyle/>
                    <a:p>
                      <a:r>
                        <a:rPr lang="en-US" sz="1400" b="1" dirty="0" err="1">
                          <a:effectLst/>
                        </a:rPr>
                        <a:t>topology_template</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13"/>
                        </a:rPr>
                        <a:t>Topology Template</a:t>
                      </a:r>
                      <a:r>
                        <a:rPr lang="en-US" sz="1400" dirty="0">
                          <a:effectLst/>
                        </a:rPr>
                        <a:t> definition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the topology template of an application or service, consisting of node templates that represent the application’s or service’s components, as well as relationship templates representing relations between the components.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1393187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a:t>
            </a:r>
          </a:p>
        </p:txBody>
      </p:sp>
      <p:graphicFrame>
        <p:nvGraphicFramePr>
          <p:cNvPr id="4" name="Table 3"/>
          <p:cNvGraphicFramePr>
            <a:graphicFrameLocks noGrp="1"/>
          </p:cNvGraphicFramePr>
          <p:nvPr/>
        </p:nvGraphicFramePr>
        <p:xfrm>
          <a:off x="565484" y="1059530"/>
          <a:ext cx="11069052" cy="2411256"/>
        </p:xfrm>
        <a:graphic>
          <a:graphicData uri="http://schemas.openxmlformats.org/drawingml/2006/table">
            <a:tbl>
              <a:tblPr/>
              <a:tblGrid>
                <a:gridCol w="1846853">
                  <a:extLst>
                    <a:ext uri="{9D8B030D-6E8A-4147-A177-3AD203B41FA5}">
                      <a16:colId xmlns:a16="http://schemas.microsoft.com/office/drawing/2014/main" val="20000"/>
                    </a:ext>
                  </a:extLst>
                </a:gridCol>
                <a:gridCol w="1001888">
                  <a:extLst>
                    <a:ext uri="{9D8B030D-6E8A-4147-A177-3AD203B41FA5}">
                      <a16:colId xmlns:a16="http://schemas.microsoft.com/office/drawing/2014/main" val="20001"/>
                    </a:ext>
                  </a:extLst>
                </a:gridCol>
                <a:gridCol w="2951442">
                  <a:extLst>
                    <a:ext uri="{9D8B030D-6E8A-4147-A177-3AD203B41FA5}">
                      <a16:colId xmlns:a16="http://schemas.microsoft.com/office/drawing/2014/main" val="20002"/>
                    </a:ext>
                  </a:extLst>
                </a:gridCol>
                <a:gridCol w="5268869">
                  <a:extLst>
                    <a:ext uri="{9D8B030D-6E8A-4147-A177-3AD203B41FA5}">
                      <a16:colId xmlns:a16="http://schemas.microsoft.com/office/drawing/2014/main" val="20003"/>
                    </a:ext>
                  </a:extLst>
                </a:gridCol>
              </a:tblGrid>
              <a:tr h="178356">
                <a:tc>
                  <a:txBody>
                    <a:bodyPr/>
                    <a:lstStyle/>
                    <a:p>
                      <a:pPr algn="ctr"/>
                      <a:r>
                        <a:rPr lang="en-US" sz="1600" b="1" dirty="0">
                          <a:effectLst/>
                        </a:rPr>
                        <a:t>Topology Template Keys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a:effectLst/>
                        </a:rPr>
                        <a:t>Required</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Type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Description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18958">
                <a:tc>
                  <a:txBody>
                    <a:bodyPr/>
                    <a:lstStyle/>
                    <a:p>
                      <a:r>
                        <a:rPr lang="en-US" sz="1400" b="1">
                          <a:effectLst/>
                        </a:rPr>
                        <a:t>description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description</a:t>
                      </a:r>
                      <a:endParaRPr lang="en-US" sz="140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optional description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59560">
                <a:tc>
                  <a:txBody>
                    <a:bodyPr/>
                    <a:lstStyle/>
                    <a:p>
                      <a:r>
                        <a:rPr lang="en-US" sz="1400" b="1" dirty="0">
                          <a:effectLst/>
                        </a:rPr>
                        <a:t>inputs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4"/>
                        </a:rPr>
                        <a:t>parameter definitions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input parameters (i.e., as parameter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8958">
                <a:tc>
                  <a:txBody>
                    <a:bodyPr/>
                    <a:lstStyle/>
                    <a:p>
                      <a:r>
                        <a:rPr lang="en-US" sz="1400" b="1" dirty="0" err="1">
                          <a:effectLst/>
                        </a:rPr>
                        <a:t>node_templates</a:t>
                      </a:r>
                      <a:endParaRPr lang="en-US" sz="1400" b="1"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5"/>
                        </a:rPr>
                        <a:t>node templates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node template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8958">
                <a:tc>
                  <a:txBody>
                    <a:bodyPr/>
                    <a:lstStyle/>
                    <a:p>
                      <a:r>
                        <a:rPr lang="en-US" sz="1400" b="1" dirty="0">
                          <a:effectLst/>
                        </a:rPr>
                        <a:t>policies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policy definitions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Policy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59560">
                <a:tc>
                  <a:txBody>
                    <a:bodyPr/>
                    <a:lstStyle/>
                    <a:p>
                      <a:r>
                        <a:rPr lang="en-US" sz="1400" b="1" dirty="0">
                          <a:effectLst/>
                        </a:rPr>
                        <a:t>workflows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imperative workflow definitions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map of imperative workflow definition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553453" y="3534738"/>
          <a:ext cx="11069052" cy="2578779"/>
        </p:xfrm>
        <a:graphic>
          <a:graphicData uri="http://schemas.openxmlformats.org/drawingml/2006/table">
            <a:tbl>
              <a:tblPr/>
              <a:tblGrid>
                <a:gridCol w="1840831">
                  <a:extLst>
                    <a:ext uri="{9D8B030D-6E8A-4147-A177-3AD203B41FA5}">
                      <a16:colId xmlns:a16="http://schemas.microsoft.com/office/drawing/2014/main" val="20000"/>
                    </a:ext>
                  </a:extLst>
                </a:gridCol>
                <a:gridCol w="1010652">
                  <a:extLst>
                    <a:ext uri="{9D8B030D-6E8A-4147-A177-3AD203B41FA5}">
                      <a16:colId xmlns:a16="http://schemas.microsoft.com/office/drawing/2014/main" val="20001"/>
                    </a:ext>
                  </a:extLst>
                </a:gridCol>
                <a:gridCol w="2923674">
                  <a:extLst>
                    <a:ext uri="{9D8B030D-6E8A-4147-A177-3AD203B41FA5}">
                      <a16:colId xmlns:a16="http://schemas.microsoft.com/office/drawing/2014/main" val="20002"/>
                    </a:ext>
                  </a:extLst>
                </a:gridCol>
                <a:gridCol w="5293895">
                  <a:extLst>
                    <a:ext uri="{9D8B030D-6E8A-4147-A177-3AD203B41FA5}">
                      <a16:colId xmlns:a16="http://schemas.microsoft.com/office/drawing/2014/main" val="20003"/>
                    </a:ext>
                  </a:extLst>
                </a:gridCol>
              </a:tblGrid>
              <a:tr h="276689">
                <a:tc>
                  <a:txBody>
                    <a:bodyPr/>
                    <a:lstStyle/>
                    <a:p>
                      <a:pPr algn="ctr"/>
                      <a:r>
                        <a:rPr lang="en-US" sz="1600" b="1" dirty="0">
                          <a:effectLst/>
                        </a:rPr>
                        <a:t>Node Template Keys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a:effectLst/>
                        </a:rPr>
                        <a:t>Required</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Type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Description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47141">
                <a:tc>
                  <a:txBody>
                    <a:bodyPr/>
                    <a:lstStyle/>
                    <a:p>
                      <a:r>
                        <a:rPr lang="en-US" sz="1400" b="1">
                          <a:effectLst/>
                        </a:rPr>
                        <a:t>type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7"/>
                        </a:rPr>
                        <a:t>string</a:t>
                      </a:r>
                      <a:endParaRPr lang="en-US" sz="140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name of the Node Type the Node Template is based upon.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7141">
                <a:tc>
                  <a:txBody>
                    <a:bodyPr/>
                    <a:lstStyle/>
                    <a:p>
                      <a:r>
                        <a:rPr lang="en-US" sz="1400" b="1">
                          <a:effectLst/>
                        </a:rPr>
                        <a:t>description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description</a:t>
                      </a:r>
                      <a:endParaRPr lang="en-US" sz="140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description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47141">
                <a:tc>
                  <a:txBody>
                    <a:bodyPr/>
                    <a:lstStyle/>
                    <a:p>
                      <a:r>
                        <a:rPr lang="en-US" sz="1400" b="1" dirty="0">
                          <a:effectLst/>
                        </a:rPr>
                        <a:t>properties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property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property value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7141">
                <a:tc>
                  <a:txBody>
                    <a:bodyPr/>
                    <a:lstStyle/>
                    <a:p>
                      <a:r>
                        <a:rPr lang="en-US" sz="1400" b="1" dirty="0">
                          <a:effectLst/>
                        </a:rPr>
                        <a:t>attributes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9"/>
                        </a:rPr>
                        <a:t>attribute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attribute value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5387">
                <a:tc>
                  <a:txBody>
                    <a:bodyPr/>
                    <a:lstStyle/>
                    <a:p>
                      <a:r>
                        <a:rPr lang="en-US" sz="1400" b="1" dirty="0">
                          <a:effectLst/>
                        </a:rPr>
                        <a:t>requirements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0"/>
                        </a:rPr>
                        <a:t>requirement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requirement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7141">
                <a:tc>
                  <a:txBody>
                    <a:bodyPr/>
                    <a:lstStyle/>
                    <a:p>
                      <a:r>
                        <a:rPr lang="en-US" sz="1400" b="1">
                          <a:effectLst/>
                        </a:rPr>
                        <a:t>capabilities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1"/>
                        </a:rPr>
                        <a:t>capability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capability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47141">
                <a:tc>
                  <a:txBody>
                    <a:bodyPr/>
                    <a:lstStyle/>
                    <a:p>
                      <a:r>
                        <a:rPr lang="en-US" sz="1400" b="1">
                          <a:effectLst/>
                        </a:rPr>
                        <a:t>interfaces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2"/>
                        </a:rPr>
                        <a:t>interface definitions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named interface definitions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66829">
                <a:tc>
                  <a:txBody>
                    <a:bodyPr/>
                    <a:lstStyle/>
                    <a:p>
                      <a:r>
                        <a:rPr lang="en-US" sz="1400" b="1" dirty="0">
                          <a:effectLst/>
                        </a:rPr>
                        <a:t>artifacts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3"/>
                        </a:rPr>
                        <a:t>artifact definitions</a:t>
                      </a:r>
                      <a:endParaRPr lang="en-US" sz="1400" dirty="0">
                        <a:effectLst/>
                      </a:endParaRPr>
                    </a:p>
                    <a:p>
                      <a:r>
                        <a:rPr lang="en-US" sz="1400" dirty="0">
                          <a:effectLst/>
                        </a:rPr>
                        <a:t> </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named artifact definitions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5359656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nvGraphicFramePr>
        <p:xfrm>
          <a:off x="297049" y="3585411"/>
          <a:ext cx="11524112" cy="2621576"/>
        </p:xfrm>
        <a:graphic>
          <a:graphicData uri="http://schemas.openxmlformats.org/drawingml/2006/table">
            <a:tbl>
              <a:tblPr/>
              <a:tblGrid>
                <a:gridCol w="1808477">
                  <a:extLst>
                    <a:ext uri="{9D8B030D-6E8A-4147-A177-3AD203B41FA5}">
                      <a16:colId xmlns:a16="http://schemas.microsoft.com/office/drawing/2014/main" val="20000"/>
                    </a:ext>
                  </a:extLst>
                </a:gridCol>
                <a:gridCol w="1431758">
                  <a:extLst>
                    <a:ext uri="{9D8B030D-6E8A-4147-A177-3AD203B41FA5}">
                      <a16:colId xmlns:a16="http://schemas.microsoft.com/office/drawing/2014/main" val="20001"/>
                    </a:ext>
                  </a:extLst>
                </a:gridCol>
                <a:gridCol w="1576137">
                  <a:extLst>
                    <a:ext uri="{9D8B030D-6E8A-4147-A177-3AD203B41FA5}">
                      <a16:colId xmlns:a16="http://schemas.microsoft.com/office/drawing/2014/main" val="20002"/>
                    </a:ext>
                  </a:extLst>
                </a:gridCol>
                <a:gridCol w="6707740">
                  <a:extLst>
                    <a:ext uri="{9D8B030D-6E8A-4147-A177-3AD203B41FA5}">
                      <a16:colId xmlns:a16="http://schemas.microsoft.com/office/drawing/2014/main" val="20003"/>
                    </a:ext>
                  </a:extLst>
                </a:gridCol>
              </a:tblGrid>
              <a:tr h="458463">
                <a:tc>
                  <a:txBody>
                    <a:bodyPr/>
                    <a:lstStyle/>
                    <a:p>
                      <a:pPr algn="ctr"/>
                      <a:r>
                        <a:rPr lang="en-US" sz="1400" b="1" dirty="0">
                          <a:effectLst/>
                        </a:rPr>
                        <a:t>Requirement</a:t>
                      </a:r>
                      <a:r>
                        <a:rPr lang="en-US" sz="1400" b="1" baseline="0" dirty="0">
                          <a:effectLst/>
                        </a:rPr>
                        <a:t> Assignment Keys</a:t>
                      </a:r>
                      <a:endParaRPr lang="en-US" sz="1400" b="1"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73550">
                <a:tc>
                  <a:txBody>
                    <a:bodyPr/>
                    <a:lstStyle/>
                    <a:p>
                      <a:r>
                        <a:rPr lang="en-US" sz="1400" b="1">
                          <a:effectLst/>
                        </a:rPr>
                        <a:t>capability</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a:t>
                      </a:r>
                      <a:r>
                        <a:rPr lang="en-US" sz="1400" dirty="0" err="1">
                          <a:effectLst/>
                        </a:rPr>
                        <a:t>keyname</a:t>
                      </a:r>
                      <a:r>
                        <a:rPr lang="en-US" sz="1400" dirty="0">
                          <a:effectLst/>
                        </a:rPr>
                        <a:t> used to provide the name of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Capability definition</a:t>
                      </a:r>
                      <a:r>
                        <a:rPr lang="en-US" sz="1400" dirty="0">
                          <a:effectLst/>
                        </a:rPr>
                        <a:t> within a </a:t>
                      </a:r>
                      <a:r>
                        <a:rPr lang="en-US" sz="1400" i="1" dirty="0">
                          <a:effectLst/>
                        </a:rPr>
                        <a:t>target</a:t>
                      </a:r>
                      <a:r>
                        <a:rPr lang="en-US" sz="1400" dirty="0">
                          <a:effectLst/>
                        </a:rPr>
                        <a:t> node template that can fulfill the requirement.</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90568">
                <a:tc>
                  <a:txBody>
                    <a:bodyPr/>
                    <a:lstStyle/>
                    <a:p>
                      <a:r>
                        <a:rPr lang="en-US" sz="1400" b="1">
                          <a:effectLst/>
                        </a:rPr>
                        <a:t>node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a:t>
                      </a:r>
                      <a:r>
                        <a:rPr lang="en-US" sz="1400" dirty="0" err="1">
                          <a:effectLst/>
                        </a:rPr>
                        <a:t>keyname</a:t>
                      </a:r>
                      <a:r>
                        <a:rPr lang="en-US" sz="1400" dirty="0">
                          <a:effectLst/>
                        </a:rPr>
                        <a:t> used to identify the target node of a relationship.  specifically, it is used to provide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Node Template</a:t>
                      </a:r>
                      <a:r>
                        <a:rPr lang="en-US" sz="1400" dirty="0">
                          <a:effectLst/>
                        </a:rPr>
                        <a:t> name that can fulfill the target node requirement.</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55925">
                <a:tc>
                  <a:txBody>
                    <a:bodyPr/>
                    <a:lstStyle/>
                    <a:p>
                      <a:r>
                        <a:rPr lang="en-US" sz="1400" b="1" dirty="0">
                          <a:effectLst/>
                        </a:rPr>
                        <a:t>relationship</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a:t>
                      </a:r>
                      <a:r>
                        <a:rPr lang="en-US" sz="1400" dirty="0" err="1">
                          <a:effectLst/>
                        </a:rPr>
                        <a:t>keyname</a:t>
                      </a:r>
                      <a:r>
                        <a:rPr lang="en-US" sz="1400" dirty="0">
                          <a:effectLst/>
                        </a:rPr>
                        <a:t> used to provide the name of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Relationship Type</a:t>
                      </a:r>
                      <a:r>
                        <a:rPr lang="en-US" sz="1400" dirty="0">
                          <a:effectLst/>
                        </a:rPr>
                        <a:t> that the provider will use to select a type-compatible relationship template to relate the </a:t>
                      </a:r>
                      <a:r>
                        <a:rPr lang="en-US" sz="1400" i="1" dirty="0">
                          <a:effectLst/>
                        </a:rPr>
                        <a:t>source</a:t>
                      </a:r>
                      <a:r>
                        <a:rPr lang="en-US" sz="1400" dirty="0">
                          <a:effectLst/>
                        </a:rPr>
                        <a:t> node to the </a:t>
                      </a:r>
                      <a:r>
                        <a:rPr lang="en-US" sz="1400" i="1" dirty="0">
                          <a:effectLst/>
                        </a:rPr>
                        <a:t>target</a:t>
                      </a:r>
                      <a:r>
                        <a:rPr lang="en-US" sz="1400" dirty="0">
                          <a:effectLst/>
                        </a:rPr>
                        <a:t> node at runtime.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314961" y="1197030"/>
          <a:ext cx="11423356" cy="787400"/>
        </p:xfrm>
        <a:graphic>
          <a:graphicData uri="http://schemas.openxmlformats.org/drawingml/2006/table">
            <a:tbl>
              <a:tblPr/>
              <a:tblGrid>
                <a:gridCol w="1800321">
                  <a:extLst>
                    <a:ext uri="{9D8B030D-6E8A-4147-A177-3AD203B41FA5}">
                      <a16:colId xmlns:a16="http://schemas.microsoft.com/office/drawing/2014/main" val="20000"/>
                    </a:ext>
                  </a:extLst>
                </a:gridCol>
                <a:gridCol w="1405073">
                  <a:extLst>
                    <a:ext uri="{9D8B030D-6E8A-4147-A177-3AD203B41FA5}">
                      <a16:colId xmlns:a16="http://schemas.microsoft.com/office/drawing/2014/main" val="20001"/>
                    </a:ext>
                  </a:extLst>
                </a:gridCol>
                <a:gridCol w="1553576">
                  <a:extLst>
                    <a:ext uri="{9D8B030D-6E8A-4147-A177-3AD203B41FA5}">
                      <a16:colId xmlns:a16="http://schemas.microsoft.com/office/drawing/2014/main" val="20002"/>
                    </a:ext>
                  </a:extLst>
                </a:gridCol>
                <a:gridCol w="6664386">
                  <a:extLst>
                    <a:ext uri="{9D8B030D-6E8A-4147-A177-3AD203B41FA5}">
                      <a16:colId xmlns:a16="http://schemas.microsoft.com/office/drawing/2014/main" val="20003"/>
                    </a:ext>
                  </a:extLst>
                </a:gridCol>
              </a:tblGrid>
              <a:tr h="0">
                <a:tc>
                  <a:txBody>
                    <a:bodyPr/>
                    <a:lstStyle/>
                    <a:p>
                      <a:pPr algn="ctr"/>
                      <a:r>
                        <a:rPr lang="en-US" sz="1400" b="1" baseline="0" dirty="0">
                          <a:effectLst/>
                        </a:rPr>
                        <a:t>Property Assignment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&lt;</a:t>
                      </a:r>
                      <a:r>
                        <a:rPr lang="en-US" sz="1400" b="1" dirty="0" err="1">
                          <a:effectLst/>
                        </a:rPr>
                        <a:t>property_name</a:t>
                      </a:r>
                      <a:r>
                        <a:rPr lang="en-US" sz="1400" b="1" dirty="0">
                          <a:effectLst/>
                        </a:rPr>
                        <a:t>&gt;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Any(</a:t>
                      </a:r>
                      <a:r>
                        <a:rPr lang="en-US" sz="1400" dirty="0" err="1">
                          <a:effectLst/>
                        </a:rPr>
                        <a:t>JsonNode</a:t>
                      </a:r>
                      <a:r>
                        <a:rPr lang="en-US" sz="1400" dirty="0">
                          <a:effectLst/>
                        </a:rPr>
                        <a: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t>&lt;</a:t>
                      </a:r>
                      <a:r>
                        <a:rPr lang="en-US" sz="1400" dirty="0" err="1"/>
                        <a:t>property_name</a:t>
                      </a:r>
                      <a:r>
                        <a:rPr lang="en-US" sz="1400" dirty="0"/>
                        <a:t>&gt;: &lt;</a:t>
                      </a:r>
                      <a:r>
                        <a:rPr lang="en-US" sz="1400" dirty="0" err="1"/>
                        <a:t>property_value</a:t>
                      </a:r>
                      <a:r>
                        <a:rPr lang="en-US" sz="1400" dirty="0"/>
                        <a:t>&gt; | { &lt;</a:t>
                      </a:r>
                      <a:r>
                        <a:rPr lang="en-US" sz="1400" dirty="0" err="1"/>
                        <a:t>property_value_expression</a:t>
                      </a:r>
                      <a:r>
                        <a:rPr lang="en-US" sz="1400" dirty="0"/>
                        <a:t>&gt; }</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314961" y="2311953"/>
          <a:ext cx="11423356" cy="787400"/>
        </p:xfrm>
        <a:graphic>
          <a:graphicData uri="http://schemas.openxmlformats.org/drawingml/2006/table">
            <a:tbl>
              <a:tblPr/>
              <a:tblGrid>
                <a:gridCol w="1800321">
                  <a:extLst>
                    <a:ext uri="{9D8B030D-6E8A-4147-A177-3AD203B41FA5}">
                      <a16:colId xmlns:a16="http://schemas.microsoft.com/office/drawing/2014/main" val="20000"/>
                    </a:ext>
                  </a:extLst>
                </a:gridCol>
                <a:gridCol w="1405073">
                  <a:extLst>
                    <a:ext uri="{9D8B030D-6E8A-4147-A177-3AD203B41FA5}">
                      <a16:colId xmlns:a16="http://schemas.microsoft.com/office/drawing/2014/main" val="20001"/>
                    </a:ext>
                  </a:extLst>
                </a:gridCol>
                <a:gridCol w="1553576">
                  <a:extLst>
                    <a:ext uri="{9D8B030D-6E8A-4147-A177-3AD203B41FA5}">
                      <a16:colId xmlns:a16="http://schemas.microsoft.com/office/drawing/2014/main" val="20002"/>
                    </a:ext>
                  </a:extLst>
                </a:gridCol>
                <a:gridCol w="6664386">
                  <a:extLst>
                    <a:ext uri="{9D8B030D-6E8A-4147-A177-3AD203B41FA5}">
                      <a16:colId xmlns:a16="http://schemas.microsoft.com/office/drawing/2014/main" val="20003"/>
                    </a:ext>
                  </a:extLst>
                </a:gridCol>
              </a:tblGrid>
              <a:tr h="0">
                <a:tc>
                  <a:txBody>
                    <a:bodyPr/>
                    <a:lstStyle/>
                    <a:p>
                      <a:pPr algn="ctr"/>
                      <a:r>
                        <a:rPr lang="en-US" sz="1400" b="1" baseline="0" dirty="0">
                          <a:effectLst/>
                        </a:rPr>
                        <a:t>Attribute Assignment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&lt;</a:t>
                      </a:r>
                      <a:r>
                        <a:rPr lang="en-US" sz="1400" b="1" dirty="0" err="1">
                          <a:effectLst/>
                        </a:rPr>
                        <a:t>attribute_name</a:t>
                      </a:r>
                      <a:r>
                        <a:rPr lang="en-US" sz="1400" b="1" dirty="0">
                          <a:effectLst/>
                        </a:rPr>
                        <a:t>&gt;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Any(</a:t>
                      </a:r>
                      <a:r>
                        <a:rPr lang="en-US" sz="1400" dirty="0" err="1">
                          <a:effectLst/>
                        </a:rPr>
                        <a:t>JsonNode</a:t>
                      </a:r>
                      <a:r>
                        <a:rPr lang="en-US" sz="1400" dirty="0">
                          <a:effectLst/>
                        </a:rPr>
                        <a: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t>This will assigned internally</a:t>
                      </a:r>
                      <a:r>
                        <a:rPr lang="en-US" sz="1400" baseline="0" dirty="0"/>
                        <a:t> during the Node Template Operation Processing.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40914667"/>
      </p:ext>
    </p:extLst>
  </p:cSld>
  <p:clrMapOvr>
    <a:masterClrMapping/>
  </p:clrMapOvr>
  <p:transition>
    <p:wipe dir="r"/>
  </p:transition>
</p:sld>
</file>

<file path=ppt/theme/theme1.xml><?xml version="1.0" encoding="utf-8"?>
<a:theme xmlns:a="http://schemas.openxmlformats.org/drawingml/2006/main" name="NTC-Template-Regular">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 Right column headers">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 – Middle Column headers">
  <a:themeElements>
    <a:clrScheme name="Custom 1">
      <a:dk1>
        <a:srgbClr val="132437"/>
      </a:dk1>
      <a:lt1>
        <a:sysClr val="window" lastClr="FFFFFF"/>
      </a:lt1>
      <a:dk2>
        <a:srgbClr val="364759"/>
      </a:dk2>
      <a:lt2>
        <a:srgbClr val="EEEDE8"/>
      </a:lt2>
      <a:accent1>
        <a:srgbClr val="3E658F"/>
      </a:accent1>
      <a:accent2>
        <a:srgbClr val="F5B33C"/>
      </a:accent2>
      <a:accent3>
        <a:srgbClr val="DA2F48"/>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NAP-Templat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AP_powerpoint_presentation_v1" id="{DB83975D-0410-E24B-B943-5F1FFD2693BC}" vid="{26E034CB-823C-6A4E-B815-6D6A1245F6FC}"/>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Netcracker_Template_Regular</Template>
  <TotalTime>17954</TotalTime>
  <Words>2586</Words>
  <Application>Microsoft Office PowerPoint</Application>
  <PresentationFormat>Widescreen</PresentationFormat>
  <Paragraphs>538</Paragraphs>
  <Slides>17</Slides>
  <Notes>10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17</vt:i4>
      </vt:variant>
    </vt:vector>
  </HeadingPairs>
  <TitlesOfParts>
    <vt:vector size="31" baseType="lpstr">
      <vt:lpstr>DengXian</vt:lpstr>
      <vt:lpstr>.AppleSystemUIFont</vt:lpstr>
      <vt:lpstr>Arial</vt:lpstr>
      <vt:lpstr>Calibri</vt:lpstr>
      <vt:lpstr>Consolas</vt:lpstr>
      <vt:lpstr>Gibson</vt:lpstr>
      <vt:lpstr>Gibson Light</vt:lpstr>
      <vt:lpstr>Lucida Grande</vt:lpstr>
      <vt:lpstr>Symbol</vt:lpstr>
      <vt:lpstr>Times New Roman</vt:lpstr>
      <vt:lpstr>NTC-Template-Regular</vt:lpstr>
      <vt:lpstr>2 – Right column headers</vt:lpstr>
      <vt:lpstr>3 – Middle Column headers</vt:lpstr>
      <vt:lpstr>ONAP-Template</vt:lpstr>
      <vt:lpstr>Controller Design Studio – Architecture &amp; Design</vt:lpstr>
      <vt:lpstr>Agenda</vt:lpstr>
      <vt:lpstr>Controller Design Studio Architecture</vt:lpstr>
      <vt:lpstr>Functional Decomposition</vt:lpstr>
      <vt:lpstr>Controller Design Studio Data Flow</vt:lpstr>
      <vt:lpstr>Controller Blueprints Logical Diagram</vt:lpstr>
      <vt:lpstr>Controller Blueprints(CB) Type Definition</vt:lpstr>
      <vt:lpstr>Controller Blueprints(CB) Instance Model</vt:lpstr>
      <vt:lpstr>Controller Blueprints(CB) Instance Model (Cont..)</vt:lpstr>
      <vt:lpstr>Controller Blueprints(CB) Instance Model (Cont..)</vt:lpstr>
      <vt:lpstr>Controller Blueprints(CB) Instance Model (Cont..)</vt:lpstr>
      <vt:lpstr>Controller Blueprints(CB) Instance Model (Cont..)</vt:lpstr>
      <vt:lpstr>Controller Blueprints(CB) Instance Model (Cont..)</vt:lpstr>
      <vt:lpstr>Controller Blueprints Functions</vt:lpstr>
      <vt:lpstr>Controller Blueprints Archive(CBA) Format</vt:lpstr>
      <vt:lpstr>SLI Data Exchange (Current)</vt:lpstr>
      <vt:lpstr>SLI Context Exchange Optimization (Proposed)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Евгений Жуков</dc:creator>
  <cp:lastModifiedBy>SINGAL, KAPIL</cp:lastModifiedBy>
  <cp:revision>1092</cp:revision>
  <dcterms:created xsi:type="dcterms:W3CDTF">2017-07-20T12:12:46Z</dcterms:created>
  <dcterms:modified xsi:type="dcterms:W3CDTF">2020-09-21T20:14:48Z</dcterms:modified>
</cp:coreProperties>
</file>