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6858000" cx="12192000"/>
  <p:notesSz cx="12192000" cy="6858000"/>
  <p:embeddedFontLst>
    <p:embeddedFont>
      <p:font typeface="Robo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Roboto-bold.fntdata"/><Relationship Id="rId10" Type="http://schemas.openxmlformats.org/officeDocument/2006/relationships/slide" Target="slides/slide5.xml"/><Relationship Id="rId21" Type="http://schemas.openxmlformats.org/officeDocument/2006/relationships/font" Target="fonts/Roboto-regular.fntdata"/><Relationship Id="rId13" Type="http://schemas.openxmlformats.org/officeDocument/2006/relationships/slide" Target="slides/slide8.xml"/><Relationship Id="rId24" Type="http://schemas.openxmlformats.org/officeDocument/2006/relationships/font" Target="fonts/Roboto-boldItalic.fntdata"/><Relationship Id="rId12" Type="http://schemas.openxmlformats.org/officeDocument/2006/relationships/slide" Target="slides/slide7.xml"/><Relationship Id="rId23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5283200" cy="344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6905625" y="0"/>
            <a:ext cx="5283200" cy="344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" name="Google Shape;55;p1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:notes"/>
          <p:cNvSpPr txBox="1"/>
          <p:nvPr>
            <p:ph idx="12" type="sldNum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0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0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8850041eb3_0_24:notes"/>
          <p:cNvSpPr/>
          <p:nvPr>
            <p:ph idx="2" type="sldImg"/>
          </p:nvPr>
        </p:nvSpPr>
        <p:spPr>
          <a:xfrm>
            <a:off x="4038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8850041eb3_0_24:notes"/>
          <p:cNvSpPr txBox="1"/>
          <p:nvPr>
            <p:ph idx="1" type="body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g38850041eb3_0_24:notes"/>
          <p:cNvSpPr txBox="1"/>
          <p:nvPr>
            <p:ph idx="12" type="sldNum"/>
          </p:nvPr>
        </p:nvSpPr>
        <p:spPr>
          <a:xfrm>
            <a:off x="6905625" y="6513513"/>
            <a:ext cx="5283300" cy="3444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8850041eb3_0_29:notes"/>
          <p:cNvSpPr/>
          <p:nvPr>
            <p:ph idx="2" type="sldImg"/>
          </p:nvPr>
        </p:nvSpPr>
        <p:spPr>
          <a:xfrm>
            <a:off x="4038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38850041eb3_0_29:notes"/>
          <p:cNvSpPr txBox="1"/>
          <p:nvPr>
            <p:ph idx="1" type="body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g38850041eb3_0_29:notes"/>
          <p:cNvSpPr txBox="1"/>
          <p:nvPr>
            <p:ph idx="12" type="sldNum"/>
          </p:nvPr>
        </p:nvSpPr>
        <p:spPr>
          <a:xfrm>
            <a:off x="6905625" y="6513513"/>
            <a:ext cx="5283300" cy="3444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8850041eb3_0_34:notes"/>
          <p:cNvSpPr/>
          <p:nvPr>
            <p:ph idx="2" type="sldImg"/>
          </p:nvPr>
        </p:nvSpPr>
        <p:spPr>
          <a:xfrm>
            <a:off x="4038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38850041eb3_0_34:notes"/>
          <p:cNvSpPr txBox="1"/>
          <p:nvPr>
            <p:ph idx="1" type="body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g38850041eb3_0_34:notes"/>
          <p:cNvSpPr txBox="1"/>
          <p:nvPr>
            <p:ph idx="12" type="sldNum"/>
          </p:nvPr>
        </p:nvSpPr>
        <p:spPr>
          <a:xfrm>
            <a:off x="6905625" y="6513513"/>
            <a:ext cx="5283300" cy="3444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8850041eb3_0_39:notes"/>
          <p:cNvSpPr/>
          <p:nvPr>
            <p:ph idx="2" type="sldImg"/>
          </p:nvPr>
        </p:nvSpPr>
        <p:spPr>
          <a:xfrm>
            <a:off x="4038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38850041eb3_0_39:notes"/>
          <p:cNvSpPr txBox="1"/>
          <p:nvPr>
            <p:ph idx="1" type="body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g38850041eb3_0_39:notes"/>
          <p:cNvSpPr txBox="1"/>
          <p:nvPr>
            <p:ph idx="12" type="sldNum"/>
          </p:nvPr>
        </p:nvSpPr>
        <p:spPr>
          <a:xfrm>
            <a:off x="6905625" y="6513513"/>
            <a:ext cx="5283300" cy="3444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1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1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2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3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4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5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6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6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7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7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8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8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9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9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"/>
          <p:cNvSpPr txBox="1"/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"/>
          <p:cNvSpPr txBox="1"/>
          <p:nvPr>
            <p:ph idx="1" type="subTitle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"/>
          <p:cNvSpPr txBox="1"/>
          <p:nvPr>
            <p:ph idx="1" type="body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4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4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1" type="body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idx="2" type="body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5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5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5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6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6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9377426" y="4825"/>
            <a:ext cx="1218565" cy="6853555"/>
          </a:xfrm>
          <a:custGeom>
            <a:rect b="b" l="l" r="r" t="t"/>
            <a:pathLst>
              <a:path extrusionOk="0" h="6853555" w="121856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cap="flat" cmpd="sng" w="9525">
            <a:solidFill>
              <a:srgbClr val="5FCA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1"/>
          <p:cNvSpPr/>
          <p:nvPr/>
        </p:nvSpPr>
        <p:spPr>
          <a:xfrm>
            <a:off x="7448612" y="3694896"/>
            <a:ext cx="4743450" cy="3163570"/>
          </a:xfrm>
          <a:custGeom>
            <a:rect b="b" l="l" r="r" t="t"/>
            <a:pathLst>
              <a:path extrusionOk="0" h="3163570" w="474345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cap="flat" cmpd="sng" w="9525">
            <a:solidFill>
              <a:srgbClr val="5FCA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1"/>
          <p:cNvSpPr/>
          <p:nvPr/>
        </p:nvSpPr>
        <p:spPr>
          <a:xfrm>
            <a:off x="9182100" y="0"/>
            <a:ext cx="3009900" cy="6858000"/>
          </a:xfrm>
          <a:custGeom>
            <a:rect b="b" l="l" r="r" t="t"/>
            <a:pathLst>
              <a:path extrusionOk="0" h="6858000" w="30099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5686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1"/>
          <p:cNvSpPr/>
          <p:nvPr/>
        </p:nvSpPr>
        <p:spPr>
          <a:xfrm>
            <a:off x="9602878" y="0"/>
            <a:ext cx="2589530" cy="6858000"/>
          </a:xfrm>
          <a:custGeom>
            <a:rect b="b" l="l" r="r" t="t"/>
            <a:pathLst>
              <a:path extrusionOk="0" h="6858000" w="2589529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607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1"/>
          <p:cNvSpPr/>
          <p:nvPr/>
        </p:nvSpPr>
        <p:spPr>
          <a:xfrm>
            <a:off x="8934450" y="3048000"/>
            <a:ext cx="3257550" cy="3810000"/>
          </a:xfrm>
          <a:custGeom>
            <a:rect b="b" l="l" r="r" t="t"/>
            <a:pathLst>
              <a:path extrusionOk="0" h="3810000" w="325755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49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1"/>
          <p:cNvSpPr/>
          <p:nvPr/>
        </p:nvSpPr>
        <p:spPr>
          <a:xfrm>
            <a:off x="9337930" y="0"/>
            <a:ext cx="2854325" cy="6858000"/>
          </a:xfrm>
          <a:custGeom>
            <a:rect b="b" l="l" r="r" t="t"/>
            <a:pathLst>
              <a:path extrusionOk="0" h="6858000" w="2854325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4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1"/>
          <p:cNvSpPr/>
          <p:nvPr/>
        </p:nvSpPr>
        <p:spPr>
          <a:xfrm>
            <a:off x="10896600" y="0"/>
            <a:ext cx="1295400" cy="6858000"/>
          </a:xfrm>
          <a:custGeom>
            <a:rect b="b" l="l" r="r" t="t"/>
            <a:pathLst>
              <a:path extrusionOk="0" h="6858000" w="12954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6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1"/>
          <p:cNvSpPr/>
          <p:nvPr/>
        </p:nvSpPr>
        <p:spPr>
          <a:xfrm>
            <a:off x="10936247" y="0"/>
            <a:ext cx="1256030" cy="6858000"/>
          </a:xfrm>
          <a:custGeom>
            <a:rect b="b" l="l" r="r" t="t"/>
            <a:pathLst>
              <a:path extrusionOk="0" h="6858000" w="1256029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607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1"/>
          <p:cNvSpPr/>
          <p:nvPr/>
        </p:nvSpPr>
        <p:spPr>
          <a:xfrm>
            <a:off x="10372725" y="3590925"/>
            <a:ext cx="1819275" cy="3267075"/>
          </a:xfrm>
          <a:custGeom>
            <a:rect b="b" l="l" r="r" t="t"/>
            <a:pathLst>
              <a:path extrusionOk="0" h="3267075" w="18192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49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1"/>
          <p:cNvSpPr/>
          <p:nvPr/>
        </p:nvSpPr>
        <p:spPr>
          <a:xfrm>
            <a:off x="0" y="4010025"/>
            <a:ext cx="447675" cy="2847975"/>
          </a:xfrm>
          <a:custGeom>
            <a:rect b="b" l="l" r="r" t="t"/>
            <a:pathLst>
              <a:path extrusionOk="0" h="2847975" w="4476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1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1" name="Google Shape;21;p1"/>
          <p:cNvSpPr txBox="1"/>
          <p:nvPr>
            <p:ph idx="1" type="body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1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1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1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image" Target="../media/image3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jp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oogle Shape;58;p7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59" name="Google Shape;59;p7"/>
            <p:cNvSpPr/>
            <p:nvPr/>
          </p:nvSpPr>
          <p:spPr>
            <a:xfrm>
              <a:off x="742950" y="1381125"/>
              <a:ext cx="1228725" cy="1057275"/>
            </a:xfrm>
            <a:custGeom>
              <a:rect b="b" l="l" r="r" t="t"/>
              <a:pathLst>
                <a:path extrusionOk="0" h="1057275" w="122872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7"/>
            <p:cNvSpPr/>
            <p:nvPr/>
          </p:nvSpPr>
          <p:spPr>
            <a:xfrm>
              <a:off x="1838325" y="1104900"/>
              <a:ext cx="647700" cy="561975"/>
            </a:xfrm>
            <a:custGeom>
              <a:rect b="b" l="l" r="r" t="t"/>
              <a:pathLst>
                <a:path extrusionOk="0" h="561975" w="647700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1" name="Google Shape;61;p7"/>
          <p:cNvSpPr/>
          <p:nvPr/>
        </p:nvSpPr>
        <p:spPr>
          <a:xfrm>
            <a:off x="3752850" y="1190625"/>
            <a:ext cx="1666875" cy="1438275"/>
          </a:xfrm>
          <a:custGeom>
            <a:rect b="b" l="l" r="r" t="t"/>
            <a:pathLst>
              <a:path extrusionOk="0" h="1438275" w="16668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7"/>
          <p:cNvSpPr/>
          <p:nvPr/>
        </p:nvSpPr>
        <p:spPr>
          <a:xfrm>
            <a:off x="3800475" y="5229225"/>
            <a:ext cx="723900" cy="619125"/>
          </a:xfrm>
          <a:custGeom>
            <a:rect b="b" l="l" r="r" t="t"/>
            <a:pathLst>
              <a:path extrusionOk="0" h="619125" w="72390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7"/>
          <p:cNvSpPr txBox="1"/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3213735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Digital Portfolio </a:t>
            </a:r>
            <a:br>
              <a:rPr b="1" i="0" lang="en-US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</a:br>
            <a:endParaRPr/>
          </a:p>
        </p:txBody>
      </p:sp>
      <p:pic>
        <p:nvPicPr>
          <p:cNvPr id="64" name="Google Shape;64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7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6" name="Google Shape;66;p7"/>
          <p:cNvSpPr txBox="1"/>
          <p:nvPr/>
        </p:nvSpPr>
        <p:spPr>
          <a:xfrm>
            <a:off x="2554542" y="3314150"/>
            <a:ext cx="8610600" cy="23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 NAME: BRINDHA V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 NO AND NMID: DDB704F76406254967D4F8B36D53291E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DEPARTMENT: BCA(Bachalor Of Computer Applications)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COLLEGE: Akshaya College of arts and Science / Bharathiyar University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6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7" name="Google Shape;187;p16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16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6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0" name="Google Shape;190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675" y="3381373"/>
            <a:ext cx="2466975" cy="3419475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16"/>
          <p:cNvSpPr txBox="1"/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/>
              <a:t>RESULTS AND SCREENSHOTS</a:t>
            </a:r>
            <a:endParaRPr sz="4250"/>
          </a:p>
        </p:txBody>
      </p:sp>
      <p:sp>
        <p:nvSpPr>
          <p:cNvPr id="192" name="Google Shape;192;p16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3" name="Google Shape;193;p16"/>
          <p:cNvSpPr txBox="1"/>
          <p:nvPr/>
        </p:nvSpPr>
        <p:spPr>
          <a:xfrm>
            <a:off x="2586175" y="2019303"/>
            <a:ext cx="8534100" cy="39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100">
                <a:solidFill>
                  <a:schemeClr val="dk1"/>
                </a:solidFill>
              </a:rPr>
              <a:t>The portfolio turned out exactly as planned: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-US" sz="2100">
                <a:solidFill>
                  <a:schemeClr val="dk1"/>
                </a:solidFill>
              </a:rPr>
              <a:t>A complete </a:t>
            </a:r>
            <a:r>
              <a:rPr b="1" lang="en-US" sz="2100">
                <a:solidFill>
                  <a:schemeClr val="dk1"/>
                </a:solidFill>
              </a:rPr>
              <a:t>dark-themed interactive portfolio</a:t>
            </a:r>
            <a:r>
              <a:rPr lang="en-US" sz="2100">
                <a:solidFill>
                  <a:schemeClr val="dk1"/>
                </a:solidFill>
              </a:rPr>
              <a:t> with neon accents</a:t>
            </a:r>
            <a:br>
              <a:rPr lang="en-US" sz="2100">
                <a:solidFill>
                  <a:schemeClr val="dk1"/>
                </a:solidFill>
              </a:rPr>
            </a:b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-US" sz="2100">
                <a:solidFill>
                  <a:schemeClr val="dk1"/>
                </a:solidFill>
              </a:rPr>
              <a:t>A fun </a:t>
            </a:r>
            <a:r>
              <a:rPr b="1" lang="en-US" sz="2100">
                <a:solidFill>
                  <a:schemeClr val="dk1"/>
                </a:solidFill>
              </a:rPr>
              <a:t>flip-card effect</a:t>
            </a:r>
            <a:r>
              <a:rPr lang="en-US" sz="2100">
                <a:solidFill>
                  <a:schemeClr val="dk1"/>
                </a:solidFill>
              </a:rPr>
              <a:t> in the About section</a:t>
            </a:r>
            <a:br>
              <a:rPr lang="en-US" sz="2100">
                <a:solidFill>
                  <a:schemeClr val="dk1"/>
                </a:solidFill>
              </a:rPr>
            </a:b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-US" sz="2100">
                <a:solidFill>
                  <a:schemeClr val="dk1"/>
                </a:solidFill>
              </a:rPr>
              <a:t>Hover-glow animations for projects and menu buttons</a:t>
            </a:r>
            <a:br>
              <a:rPr lang="en-US" sz="2100">
                <a:solidFill>
                  <a:schemeClr val="dk1"/>
                </a:solidFill>
              </a:rPr>
            </a:b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-US" sz="2100">
                <a:solidFill>
                  <a:schemeClr val="dk1"/>
                </a:solidFill>
              </a:rPr>
              <a:t>Smooth navigation and modern design</a:t>
            </a:r>
            <a:br>
              <a:rPr lang="en-US" sz="2100">
                <a:solidFill>
                  <a:schemeClr val="dk1"/>
                </a:solidFill>
              </a:rPr>
            </a:b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-US" sz="2100">
                <a:solidFill>
                  <a:schemeClr val="dk1"/>
                </a:solidFill>
              </a:rPr>
              <a:t>Fully responsive across devices</a:t>
            </a:r>
            <a:endParaRPr sz="2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7"/>
          <p:cNvSpPr txBox="1"/>
          <p:nvPr>
            <p:ph type="title"/>
          </p:nvPr>
        </p:nvSpPr>
        <p:spPr>
          <a:xfrm>
            <a:off x="755332" y="385444"/>
            <a:ext cx="10681200" cy="738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 </a:t>
            </a:r>
            <a:endParaRPr/>
          </a:p>
        </p:txBody>
      </p:sp>
      <p:pic>
        <p:nvPicPr>
          <p:cNvPr id="200" name="Google Shape;20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78566"/>
            <a:ext cx="10536950" cy="59270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8"/>
          <p:cNvSpPr txBox="1"/>
          <p:nvPr>
            <p:ph type="title"/>
          </p:nvPr>
        </p:nvSpPr>
        <p:spPr>
          <a:xfrm>
            <a:off x="755332" y="385444"/>
            <a:ext cx="10681200" cy="738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  </a:t>
            </a:r>
            <a:endParaRPr/>
          </a:p>
        </p:txBody>
      </p:sp>
      <p:pic>
        <p:nvPicPr>
          <p:cNvPr id="207" name="Google Shape;20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51860"/>
            <a:ext cx="10406650" cy="58537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9"/>
          <p:cNvSpPr txBox="1"/>
          <p:nvPr>
            <p:ph type="title"/>
          </p:nvPr>
        </p:nvSpPr>
        <p:spPr>
          <a:xfrm>
            <a:off x="755332" y="385444"/>
            <a:ext cx="10681200" cy="738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 </a:t>
            </a:r>
            <a:endParaRPr/>
          </a:p>
        </p:txBody>
      </p:sp>
      <p:pic>
        <p:nvPicPr>
          <p:cNvPr id="214" name="Google Shape;21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88521"/>
            <a:ext cx="10341475" cy="58170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0"/>
          <p:cNvSpPr txBox="1"/>
          <p:nvPr>
            <p:ph type="title"/>
          </p:nvPr>
        </p:nvSpPr>
        <p:spPr>
          <a:xfrm>
            <a:off x="755332" y="385444"/>
            <a:ext cx="10681200" cy="738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</p:txBody>
      </p:sp>
      <p:pic>
        <p:nvPicPr>
          <p:cNvPr id="221" name="Google Shape;22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02450"/>
            <a:ext cx="10316710" cy="580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1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21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21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9" name="Google Shape;229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21"/>
          <p:cNvSpPr txBox="1"/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CONCLUSION</a:t>
            </a:r>
            <a:endParaRPr/>
          </a:p>
        </p:txBody>
      </p:sp>
      <p:sp>
        <p:nvSpPr>
          <p:cNvPr id="231" name="Google Shape;231;p21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32" name="Google Shape;232;p21"/>
          <p:cNvSpPr txBox="1"/>
          <p:nvPr/>
        </p:nvSpPr>
        <p:spPr>
          <a:xfrm>
            <a:off x="1449775" y="1907225"/>
            <a:ext cx="88812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dk1"/>
                </a:solidFill>
              </a:rPr>
              <a:t>The </a:t>
            </a:r>
            <a:r>
              <a:rPr b="1" lang="en-US" sz="2100">
                <a:solidFill>
                  <a:schemeClr val="dk1"/>
                </a:solidFill>
              </a:rPr>
              <a:t>NeoFolio project</a:t>
            </a:r>
            <a:r>
              <a:rPr lang="en-US" sz="2100">
                <a:solidFill>
                  <a:schemeClr val="dk1"/>
                </a:solidFill>
              </a:rPr>
              <a:t> is more than just a portfolio — it’s a </a:t>
            </a:r>
            <a:r>
              <a:rPr b="1" lang="en-US" sz="2100">
                <a:solidFill>
                  <a:schemeClr val="dk1"/>
                </a:solidFill>
              </a:rPr>
              <a:t>digital identity with a futuristic feel</a:t>
            </a:r>
            <a:r>
              <a:rPr lang="en-US" sz="2100">
                <a:solidFill>
                  <a:schemeClr val="dk1"/>
                </a:solidFill>
              </a:rPr>
              <a:t>. It helps students, job seekers, and professionals present themselves in a unique way, beyond a simple resume. With its neon theme and interactive design, it grabs attention, makes navigation easy, and shows how basic web technologies can create something creative and impactful.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8"/>
          <p:cNvSpPr/>
          <p:nvPr/>
        </p:nvSpPr>
        <p:spPr>
          <a:xfrm>
            <a:off x="0" y="0"/>
            <a:ext cx="12192000" cy="6858000"/>
          </a:xfrm>
          <a:custGeom>
            <a:rect b="b" l="l" r="r" t="t"/>
            <a:pathLst>
              <a:path extrusionOk="0" h="6858000" w="12192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</a:t>
            </a:r>
            <a:r>
              <a:rPr b="1" lang="en-US" sz="3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NeoFolio: A Creative Digital Portfolio</a:t>
            </a:r>
            <a:endParaRPr b="1" sz="3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72" name="Google Shape;72;p8"/>
          <p:cNvGrpSpPr/>
          <p:nvPr/>
        </p:nvGrpSpPr>
        <p:grpSpPr>
          <a:xfrm>
            <a:off x="7448612" y="0"/>
            <a:ext cx="4743796" cy="6858466"/>
            <a:chOff x="7448612" y="0"/>
            <a:chExt cx="4743796" cy="6858466"/>
          </a:xfrm>
        </p:grpSpPr>
        <p:sp>
          <p:nvSpPr>
            <p:cNvPr id="73" name="Google Shape;73;p8"/>
            <p:cNvSpPr/>
            <p:nvPr/>
          </p:nvSpPr>
          <p:spPr>
            <a:xfrm>
              <a:off x="9377426" y="4825"/>
              <a:ext cx="1218565" cy="6853555"/>
            </a:xfrm>
            <a:custGeom>
              <a:rect b="b" l="l" r="r" t="t"/>
              <a:pathLst>
                <a:path extrusionOk="0" h="6853555" w="121856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8"/>
            <p:cNvSpPr/>
            <p:nvPr/>
          </p:nvSpPr>
          <p:spPr>
            <a:xfrm>
              <a:off x="7448612" y="3694896"/>
              <a:ext cx="4743450" cy="3163570"/>
            </a:xfrm>
            <a:custGeom>
              <a:rect b="b" l="l" r="r" t="t"/>
              <a:pathLst>
                <a:path extrusionOk="0" h="3163570" w="474345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8"/>
            <p:cNvSpPr/>
            <p:nvPr/>
          </p:nvSpPr>
          <p:spPr>
            <a:xfrm>
              <a:off x="9182100" y="0"/>
              <a:ext cx="3009900" cy="6858000"/>
            </a:xfrm>
            <a:custGeom>
              <a:rect b="b" l="l" r="r" t="t"/>
              <a:pathLst>
                <a:path extrusionOk="0" h="6858000" w="30099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8"/>
            <p:cNvSpPr/>
            <p:nvPr/>
          </p:nvSpPr>
          <p:spPr>
            <a:xfrm>
              <a:off x="9602878" y="0"/>
              <a:ext cx="2589530" cy="6858000"/>
            </a:xfrm>
            <a:custGeom>
              <a:rect b="b" l="l" r="r" t="t"/>
              <a:pathLst>
                <a:path extrusionOk="0" h="6858000" w="2589529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07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8"/>
            <p:cNvSpPr/>
            <p:nvPr/>
          </p:nvSpPr>
          <p:spPr>
            <a:xfrm>
              <a:off x="8934450" y="3048000"/>
              <a:ext cx="3257550" cy="3810000"/>
            </a:xfrm>
            <a:custGeom>
              <a:rect b="b" l="l" r="r" t="t"/>
              <a:pathLst>
                <a:path extrusionOk="0" h="3810000" w="325755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8"/>
            <p:cNvSpPr/>
            <p:nvPr/>
          </p:nvSpPr>
          <p:spPr>
            <a:xfrm>
              <a:off x="9337930" y="0"/>
              <a:ext cx="2854325" cy="6858000"/>
            </a:xfrm>
            <a:custGeom>
              <a:rect b="b" l="l" r="r" t="t"/>
              <a:pathLst>
                <a:path extrusionOk="0" h="6858000" w="2854325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803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8"/>
            <p:cNvSpPr/>
            <p:nvPr/>
          </p:nvSpPr>
          <p:spPr>
            <a:xfrm>
              <a:off x="10896600" y="0"/>
              <a:ext cx="1295400" cy="6858000"/>
            </a:xfrm>
            <a:custGeom>
              <a:rect b="b" l="l" r="r" t="t"/>
              <a:pathLst>
                <a:path extrusionOk="0" h="6858000" w="12954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803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8"/>
            <p:cNvSpPr/>
            <p:nvPr/>
          </p:nvSpPr>
          <p:spPr>
            <a:xfrm>
              <a:off x="10936247" y="0"/>
              <a:ext cx="1256030" cy="6858000"/>
            </a:xfrm>
            <a:custGeom>
              <a:rect b="b" l="l" r="r" t="t"/>
              <a:pathLst>
                <a:path extrusionOk="0" h="6858000" w="1256029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07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8"/>
            <p:cNvSpPr/>
            <p:nvPr/>
          </p:nvSpPr>
          <p:spPr>
            <a:xfrm>
              <a:off x="10372725" y="3590925"/>
              <a:ext cx="1819275" cy="3267075"/>
            </a:xfrm>
            <a:custGeom>
              <a:rect b="b" l="l" r="r" t="t"/>
              <a:pathLst>
                <a:path extrusionOk="0" h="3267075" w="18192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2" name="Google Shape;82;p8"/>
          <p:cNvSpPr/>
          <p:nvPr/>
        </p:nvSpPr>
        <p:spPr>
          <a:xfrm>
            <a:off x="0" y="4010025"/>
            <a:ext cx="447675" cy="2847975"/>
          </a:xfrm>
          <a:custGeom>
            <a:rect b="b" l="l" r="r" t="t"/>
            <a:pathLst>
              <a:path extrusionOk="0" h="2847975" w="4476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8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8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8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8"/>
          <p:cNvSpPr txBox="1"/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/>
              <a:t>PROJECT TITLE</a:t>
            </a:r>
            <a:endParaRPr sz="4250"/>
          </a:p>
        </p:txBody>
      </p:sp>
      <p:grpSp>
        <p:nvGrpSpPr>
          <p:cNvPr id="87" name="Google Shape;87;p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88" name="Google Shape;88;p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9" name="Google Shape;89;p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9"/>
          <p:cNvSpPr/>
          <p:nvPr/>
        </p:nvSpPr>
        <p:spPr>
          <a:xfrm>
            <a:off x="-76200" y="28579"/>
            <a:ext cx="12481713" cy="6858000"/>
          </a:xfrm>
          <a:custGeom>
            <a:rect b="b" l="l" r="r" t="t"/>
            <a:pathLst>
              <a:path extrusionOk="0" h="6858000" w="12192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6" name="Google Shape;96;p9"/>
          <p:cNvGrpSpPr/>
          <p:nvPr/>
        </p:nvGrpSpPr>
        <p:grpSpPr>
          <a:xfrm>
            <a:off x="7448612" y="0"/>
            <a:ext cx="4743796" cy="6858466"/>
            <a:chOff x="7448612" y="0"/>
            <a:chExt cx="4743796" cy="6858466"/>
          </a:xfrm>
        </p:grpSpPr>
        <p:sp>
          <p:nvSpPr>
            <p:cNvPr id="97" name="Google Shape;97;p9"/>
            <p:cNvSpPr/>
            <p:nvPr/>
          </p:nvSpPr>
          <p:spPr>
            <a:xfrm>
              <a:off x="9377426" y="4825"/>
              <a:ext cx="1218565" cy="6853555"/>
            </a:xfrm>
            <a:custGeom>
              <a:rect b="b" l="l" r="r" t="t"/>
              <a:pathLst>
                <a:path extrusionOk="0" h="6853555" w="121856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9"/>
            <p:cNvSpPr/>
            <p:nvPr/>
          </p:nvSpPr>
          <p:spPr>
            <a:xfrm>
              <a:off x="7448612" y="3694896"/>
              <a:ext cx="4743450" cy="3163570"/>
            </a:xfrm>
            <a:custGeom>
              <a:rect b="b" l="l" r="r" t="t"/>
              <a:pathLst>
                <a:path extrusionOk="0" h="3163570" w="474345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9"/>
            <p:cNvSpPr/>
            <p:nvPr/>
          </p:nvSpPr>
          <p:spPr>
            <a:xfrm>
              <a:off x="9182100" y="0"/>
              <a:ext cx="3009900" cy="6858000"/>
            </a:xfrm>
            <a:custGeom>
              <a:rect b="b" l="l" r="r" t="t"/>
              <a:pathLst>
                <a:path extrusionOk="0" h="6858000" w="30099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9"/>
            <p:cNvSpPr/>
            <p:nvPr/>
          </p:nvSpPr>
          <p:spPr>
            <a:xfrm>
              <a:off x="9602878" y="0"/>
              <a:ext cx="2589530" cy="6858000"/>
            </a:xfrm>
            <a:custGeom>
              <a:rect b="b" l="l" r="r" t="t"/>
              <a:pathLst>
                <a:path extrusionOk="0" h="6858000" w="2589529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07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9"/>
            <p:cNvSpPr/>
            <p:nvPr/>
          </p:nvSpPr>
          <p:spPr>
            <a:xfrm>
              <a:off x="8934450" y="3048000"/>
              <a:ext cx="3257550" cy="3810000"/>
            </a:xfrm>
            <a:custGeom>
              <a:rect b="b" l="l" r="r" t="t"/>
              <a:pathLst>
                <a:path extrusionOk="0" h="3810000" w="325755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9"/>
            <p:cNvSpPr/>
            <p:nvPr/>
          </p:nvSpPr>
          <p:spPr>
            <a:xfrm>
              <a:off x="9337930" y="0"/>
              <a:ext cx="2854325" cy="6858000"/>
            </a:xfrm>
            <a:custGeom>
              <a:rect b="b" l="l" r="r" t="t"/>
              <a:pathLst>
                <a:path extrusionOk="0" h="6858000" w="2854325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803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9"/>
            <p:cNvSpPr/>
            <p:nvPr/>
          </p:nvSpPr>
          <p:spPr>
            <a:xfrm>
              <a:off x="10896600" y="0"/>
              <a:ext cx="1295400" cy="6858000"/>
            </a:xfrm>
            <a:custGeom>
              <a:rect b="b" l="l" r="r" t="t"/>
              <a:pathLst>
                <a:path extrusionOk="0" h="6858000" w="12954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803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9"/>
            <p:cNvSpPr/>
            <p:nvPr/>
          </p:nvSpPr>
          <p:spPr>
            <a:xfrm>
              <a:off x="10936247" y="0"/>
              <a:ext cx="1256030" cy="6858000"/>
            </a:xfrm>
            <a:custGeom>
              <a:rect b="b" l="l" r="r" t="t"/>
              <a:pathLst>
                <a:path extrusionOk="0" h="6858000" w="1256029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07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9"/>
            <p:cNvSpPr/>
            <p:nvPr/>
          </p:nvSpPr>
          <p:spPr>
            <a:xfrm>
              <a:off x="10372725" y="3590925"/>
              <a:ext cx="1819275" cy="3267075"/>
            </a:xfrm>
            <a:custGeom>
              <a:rect b="b" l="l" r="r" t="t"/>
              <a:pathLst>
                <a:path extrusionOk="0" h="3267075" w="18192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6" name="Google Shape;106;p9"/>
          <p:cNvSpPr/>
          <p:nvPr/>
        </p:nvSpPr>
        <p:spPr>
          <a:xfrm>
            <a:off x="0" y="4010025"/>
            <a:ext cx="447675" cy="2847975"/>
          </a:xfrm>
          <a:custGeom>
            <a:rect b="b" l="l" r="r" t="t"/>
            <a:pathLst>
              <a:path extrusionOk="0" h="2847975" w="4476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9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8" name="Google Shape;108;p9"/>
          <p:cNvSpPr/>
          <p:nvPr/>
        </p:nvSpPr>
        <p:spPr>
          <a:xfrm>
            <a:off x="7362825" y="447675"/>
            <a:ext cx="361950" cy="361950"/>
          </a:xfrm>
          <a:custGeom>
            <a:rect b="b" l="l" r="r" t="t"/>
            <a:pathLst>
              <a:path extrusionOk="0" h="361950" w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9"/>
          <p:cNvSpPr/>
          <p:nvPr/>
        </p:nvSpPr>
        <p:spPr>
          <a:xfrm>
            <a:off x="11010900" y="5610225"/>
            <a:ext cx="647700" cy="647700"/>
          </a:xfrm>
          <a:custGeom>
            <a:rect b="b" l="l" r="r" t="t"/>
            <a:pathLst>
              <a:path extrusionOk="0" h="647700" w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0" name="Google Shape;110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87050" y="6134100"/>
            <a:ext cx="247650" cy="2476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1" name="Google Shape;111;p9"/>
          <p:cNvGrpSpPr/>
          <p:nvPr/>
        </p:nvGrpSpPr>
        <p:grpSpPr>
          <a:xfrm>
            <a:off x="47625" y="3819523"/>
            <a:ext cx="4124325" cy="3009898"/>
            <a:chOff x="47625" y="3819523"/>
            <a:chExt cx="4124325" cy="3009898"/>
          </a:xfrm>
        </p:grpSpPr>
        <p:pic>
          <p:nvPicPr>
            <p:cNvPr id="112" name="Google Shape;112;p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3" name="Google Shape;113;p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4" name="Google Shape;114;p9"/>
          <p:cNvSpPr txBox="1"/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115" name="Google Shape;115;p9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6" name="Google Shape;116;p9"/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/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Overview</a:t>
            </a:r>
            <a:endParaRPr/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 Users</a:t>
            </a:r>
            <a:endParaRPr/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Tools and Technologies</a:t>
            </a:r>
            <a:endParaRPr b="0" i="0" sz="28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Portfolio design and Layout</a:t>
            </a:r>
            <a:endParaRPr/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Features and Functionality</a:t>
            </a:r>
            <a:endParaRPr b="0" i="0" sz="28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</a:t>
            </a:r>
            <a:r>
              <a:rPr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Screenshots</a:t>
            </a:r>
            <a:endParaRPr b="0" i="0" sz="28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/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Github Link</a:t>
            </a:r>
            <a:endParaRPr b="0" i="0" sz="28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oogle Shape;121;p10"/>
          <p:cNvGrpSpPr/>
          <p:nvPr/>
        </p:nvGrpSpPr>
        <p:grpSpPr>
          <a:xfrm>
            <a:off x="8864692" y="3932258"/>
            <a:ext cx="1889103" cy="2258459"/>
            <a:chOff x="7991475" y="2933700"/>
            <a:chExt cx="2762250" cy="3257550"/>
          </a:xfrm>
        </p:grpSpPr>
        <p:sp>
          <p:nvSpPr>
            <p:cNvPr id="122" name="Google Shape;122;p10"/>
            <p:cNvSpPr/>
            <p:nvPr/>
          </p:nvSpPr>
          <p:spPr>
            <a:xfrm>
              <a:off x="9353550" y="5362575"/>
              <a:ext cx="457200" cy="457200"/>
            </a:xfrm>
            <a:custGeom>
              <a:rect b="b" l="l" r="r" t="t"/>
              <a:pathLst>
                <a:path extrusionOk="0" h="457200" w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10"/>
            <p:cNvSpPr/>
            <p:nvPr/>
          </p:nvSpPr>
          <p:spPr>
            <a:xfrm>
              <a:off x="9353550" y="5895975"/>
              <a:ext cx="180975" cy="180975"/>
            </a:xfrm>
            <a:custGeom>
              <a:rect b="b" l="l" r="r" t="t"/>
              <a:pathLst>
                <a:path extrusionOk="0" h="180975" w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24" name="Google Shape;124;p1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5" name="Google Shape;125;p10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10"/>
          <p:cNvSpPr txBox="1"/>
          <p:nvPr>
            <p:ph type="title"/>
          </p:nvPr>
        </p:nvSpPr>
        <p:spPr>
          <a:xfrm>
            <a:off x="834072" y="575055"/>
            <a:ext cx="5637000" cy="6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/>
              <a:t>PROBLEM STATEMENT</a:t>
            </a:r>
            <a:endParaRPr sz="4250"/>
          </a:p>
        </p:txBody>
      </p:sp>
      <p:pic>
        <p:nvPicPr>
          <p:cNvPr id="127" name="Google Shape;127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0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9" name="Google Shape;129;p10"/>
          <p:cNvSpPr txBox="1"/>
          <p:nvPr/>
        </p:nvSpPr>
        <p:spPr>
          <a:xfrm>
            <a:off x="1466075" y="1801488"/>
            <a:ext cx="79914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These days, just having a plain resume isn’t enough. Resumes are static and don’t really show creativity, personality, or interactivity. Recruiters and clients usually prefer something more visual and engaging — a platform where they can see real skills and projects. Without this kind of portfolio, many talented people miss the chance to stand out.</a:t>
            </a:r>
            <a:endParaRPr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" name="Google Shape;134;p11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35" name="Google Shape;135;p11"/>
            <p:cNvSpPr/>
            <p:nvPr/>
          </p:nvSpPr>
          <p:spPr>
            <a:xfrm>
              <a:off x="9353550" y="5362575"/>
              <a:ext cx="457200" cy="457200"/>
            </a:xfrm>
            <a:custGeom>
              <a:rect b="b" l="l" r="r" t="t"/>
              <a:pathLst>
                <a:path extrusionOk="0" h="457200" w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11"/>
            <p:cNvSpPr/>
            <p:nvPr/>
          </p:nvSpPr>
          <p:spPr>
            <a:xfrm>
              <a:off x="9353550" y="5895975"/>
              <a:ext cx="180975" cy="180975"/>
            </a:xfrm>
            <a:custGeom>
              <a:rect b="b" l="l" r="r" t="t"/>
              <a:pathLst>
                <a:path extrusionOk="0" h="180975" w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37" name="Google Shape;137;p1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8" name="Google Shape;138;p11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11"/>
          <p:cNvSpPr txBox="1"/>
          <p:nvPr>
            <p:ph type="title"/>
          </p:nvPr>
        </p:nvSpPr>
        <p:spPr>
          <a:xfrm>
            <a:off x="739775" y="829627"/>
            <a:ext cx="5263500" cy="6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/>
              <a:t>PROJECT OVERVIEW</a:t>
            </a:r>
            <a:endParaRPr sz="4250"/>
          </a:p>
        </p:txBody>
      </p:sp>
      <p:pic>
        <p:nvPicPr>
          <p:cNvPr id="140" name="Google Shape;140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1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2" name="Google Shape;142;p11"/>
          <p:cNvSpPr txBox="1"/>
          <p:nvPr/>
        </p:nvSpPr>
        <p:spPr>
          <a:xfrm>
            <a:off x="1567075" y="2482575"/>
            <a:ext cx="7091100" cy="28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</a:rPr>
              <a:t>My project is called </a:t>
            </a:r>
            <a:r>
              <a:rPr b="1" lang="en-US" sz="2200">
                <a:solidFill>
                  <a:schemeClr val="dk1"/>
                </a:solidFill>
              </a:rPr>
              <a:t>NeoFolio</a:t>
            </a:r>
            <a:r>
              <a:rPr lang="en-US" sz="2200">
                <a:solidFill>
                  <a:schemeClr val="dk1"/>
                </a:solidFill>
              </a:rPr>
              <a:t>. It’s an interactive digital portfolio designed with a </a:t>
            </a:r>
            <a:r>
              <a:rPr b="1" lang="en-US" sz="2200">
                <a:solidFill>
                  <a:schemeClr val="dk1"/>
                </a:solidFill>
              </a:rPr>
              <a:t>dark futuristic theme and neon glow effects</a:t>
            </a:r>
            <a:r>
              <a:rPr lang="en-US" sz="2200">
                <a:solidFill>
                  <a:schemeClr val="dk1"/>
                </a:solidFill>
              </a:rPr>
              <a:t>. The idea is to make portfolios look more alive — highlighting skills, achievements, and projects in a professional but eye-catching way. I built it with </a:t>
            </a:r>
            <a:r>
              <a:rPr b="1" lang="en-US" sz="2200">
                <a:solidFill>
                  <a:schemeClr val="dk1"/>
                </a:solidFill>
              </a:rPr>
              <a:t>HTML, CSS, and JavaScript</a:t>
            </a:r>
            <a:r>
              <a:rPr lang="en-US" sz="2200">
                <a:solidFill>
                  <a:schemeClr val="dk1"/>
                </a:solidFill>
              </a:rPr>
              <a:t>, focusing on interactivity, smooth transitions, and a glowing modern design.</a:t>
            </a:r>
            <a:endParaRPr sz="25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2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12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12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12"/>
          <p:cNvSpPr txBox="1"/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WHO ARE THE END USERS?</a:t>
            </a:r>
            <a:endParaRPr sz="3200"/>
          </a:p>
        </p:txBody>
      </p:sp>
      <p:pic>
        <p:nvPicPr>
          <p:cNvPr id="151" name="Google Shape;151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3900" y="6172200"/>
            <a:ext cx="2181225" cy="4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2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3" name="Google Shape;153;p12"/>
          <p:cNvSpPr txBox="1"/>
          <p:nvPr/>
        </p:nvSpPr>
        <p:spPr>
          <a:xfrm>
            <a:off x="1567075" y="2225550"/>
            <a:ext cx="7625400" cy="35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>
                <a:solidFill>
                  <a:schemeClr val="dk1"/>
                </a:solidFill>
              </a:rPr>
              <a:t>🎓 </a:t>
            </a:r>
            <a:r>
              <a:rPr b="1" lang="en-US" sz="2000">
                <a:solidFill>
                  <a:schemeClr val="dk1"/>
                </a:solidFill>
              </a:rPr>
              <a:t>Students</a:t>
            </a:r>
            <a:r>
              <a:rPr lang="en-US" sz="2000">
                <a:solidFill>
                  <a:schemeClr val="dk1"/>
                </a:solidFill>
              </a:rPr>
              <a:t> who want to showcase academic work in a creative way.</a:t>
            </a:r>
            <a:br>
              <a:rPr lang="en-US" sz="2000">
                <a:solidFill>
                  <a:schemeClr val="dk1"/>
                </a:solidFill>
              </a:rPr>
            </a:b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>
                <a:solidFill>
                  <a:schemeClr val="dk1"/>
                </a:solidFill>
              </a:rPr>
              <a:t>💼 </a:t>
            </a:r>
            <a:r>
              <a:rPr b="1" lang="en-US" sz="2000">
                <a:solidFill>
                  <a:schemeClr val="dk1"/>
                </a:solidFill>
              </a:rPr>
              <a:t>Job seekers</a:t>
            </a:r>
            <a:r>
              <a:rPr lang="en-US" sz="2000">
                <a:solidFill>
                  <a:schemeClr val="dk1"/>
                </a:solidFill>
              </a:rPr>
              <a:t> who want something more than a regular resume.</a:t>
            </a:r>
            <a:br>
              <a:rPr lang="en-US" sz="2000">
                <a:solidFill>
                  <a:schemeClr val="dk1"/>
                </a:solidFill>
              </a:rPr>
            </a:b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>
                <a:solidFill>
                  <a:schemeClr val="dk1"/>
                </a:solidFill>
              </a:rPr>
              <a:t>👨‍💻 </a:t>
            </a:r>
            <a:r>
              <a:rPr b="1" lang="en-US" sz="2000">
                <a:solidFill>
                  <a:schemeClr val="dk1"/>
                </a:solidFill>
              </a:rPr>
              <a:t>Freelancers &amp; creators</a:t>
            </a:r>
            <a:r>
              <a:rPr lang="en-US" sz="2000">
                <a:solidFill>
                  <a:schemeClr val="dk1"/>
                </a:solidFill>
              </a:rPr>
              <a:t> who need a cool way to show their past work.</a:t>
            </a:r>
            <a:br>
              <a:rPr lang="en-US" sz="2000">
                <a:solidFill>
                  <a:schemeClr val="dk1"/>
                </a:solidFill>
              </a:rPr>
            </a:b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>
                <a:solidFill>
                  <a:schemeClr val="dk1"/>
                </a:solidFill>
              </a:rPr>
              <a:t>🏢 </a:t>
            </a:r>
            <a:r>
              <a:rPr b="1" lang="en-US" sz="2000">
                <a:solidFill>
                  <a:schemeClr val="dk1"/>
                </a:solidFill>
              </a:rPr>
              <a:t>Recruiters or employers</a:t>
            </a:r>
            <a:r>
              <a:rPr lang="en-US" sz="2000">
                <a:solidFill>
                  <a:schemeClr val="dk1"/>
                </a:solidFill>
              </a:rPr>
              <a:t> who can quickly explore a candidate’s skills.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476375"/>
            <a:ext cx="2695574" cy="3248025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13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13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13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13"/>
          <p:cNvSpPr txBox="1"/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TOOLS AND TECHNIQUES</a:t>
            </a:r>
            <a:endParaRPr sz="3600"/>
          </a:p>
        </p:txBody>
      </p:sp>
      <p:pic>
        <p:nvPicPr>
          <p:cNvPr id="163" name="Google Shape;163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13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5" name="Google Shape;165;p13"/>
          <p:cNvSpPr txBox="1"/>
          <p:nvPr/>
        </p:nvSpPr>
        <p:spPr>
          <a:xfrm>
            <a:off x="3195750" y="2019300"/>
            <a:ext cx="6157800" cy="26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b="1" lang="en-US" sz="2000">
                <a:solidFill>
                  <a:schemeClr val="dk1"/>
                </a:solidFill>
              </a:rPr>
              <a:t>Frontend:</a:t>
            </a:r>
            <a:r>
              <a:rPr lang="en-US" sz="2000">
                <a:solidFill>
                  <a:schemeClr val="dk1"/>
                </a:solidFill>
              </a:rPr>
              <a:t> HTML5, CSS3, JavaScript</a:t>
            </a:r>
            <a:br>
              <a:rPr lang="en-US" sz="2000">
                <a:solidFill>
                  <a:schemeClr val="dk1"/>
                </a:solidFill>
              </a:rPr>
            </a:b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b="1" lang="en-US" sz="2000">
                <a:solidFill>
                  <a:schemeClr val="dk1"/>
                </a:solidFill>
              </a:rPr>
              <a:t>Editor:</a:t>
            </a:r>
            <a:r>
              <a:rPr lang="en-US" sz="2000">
                <a:solidFill>
                  <a:schemeClr val="dk1"/>
                </a:solidFill>
              </a:rPr>
              <a:t> Visual Studio Code</a:t>
            </a:r>
            <a:br>
              <a:rPr lang="en-US" sz="2000">
                <a:solidFill>
                  <a:schemeClr val="dk1"/>
                </a:solidFill>
              </a:rPr>
            </a:b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b="1" lang="en-US" sz="2000">
                <a:solidFill>
                  <a:schemeClr val="dk1"/>
                </a:solidFill>
              </a:rPr>
              <a:t>Hosting:</a:t>
            </a:r>
            <a:r>
              <a:rPr lang="en-US" sz="2000">
                <a:solidFill>
                  <a:schemeClr val="dk1"/>
                </a:solidFill>
              </a:rPr>
              <a:t> GitHub Pages or Netlify</a:t>
            </a:r>
            <a:br>
              <a:rPr lang="en-US" sz="2000">
                <a:solidFill>
                  <a:schemeClr val="dk1"/>
                </a:solidFill>
              </a:rPr>
            </a:b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b="1" lang="en-US" sz="2000">
                <a:solidFill>
                  <a:schemeClr val="dk1"/>
                </a:solidFill>
              </a:rPr>
              <a:t>Design:</a:t>
            </a:r>
            <a:r>
              <a:rPr lang="en-US" sz="2000">
                <a:solidFill>
                  <a:schemeClr val="dk1"/>
                </a:solidFill>
              </a:rPr>
              <a:t> Dark mode + neon glow effects, animations, and flip cards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4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1" name="Google Shape;171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14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3" name="Google Shape;173;p14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POTFOLIO DESIGN AND LAYOUT</a:t>
            </a:r>
            <a:endParaRPr sz="4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4" name="Google Shape;174;p14"/>
          <p:cNvSpPr/>
          <p:nvPr/>
        </p:nvSpPr>
        <p:spPr>
          <a:xfrm>
            <a:off x="10058400" y="525141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14"/>
          <p:cNvSpPr txBox="1"/>
          <p:nvPr/>
        </p:nvSpPr>
        <p:spPr>
          <a:xfrm>
            <a:off x="2120925" y="1355900"/>
            <a:ext cx="7413600" cy="50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dk1"/>
                </a:solidFill>
              </a:rPr>
              <a:t>The portfolio follows a </a:t>
            </a:r>
            <a:r>
              <a:rPr b="1" lang="en-US" sz="1900">
                <a:solidFill>
                  <a:schemeClr val="dk1"/>
                </a:solidFill>
              </a:rPr>
              <a:t>modern glowing look</a:t>
            </a:r>
            <a:r>
              <a:rPr lang="en-US" sz="1900">
                <a:solidFill>
                  <a:schemeClr val="dk1"/>
                </a:solidFill>
              </a:rPr>
              <a:t> with:</a:t>
            </a: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-US" sz="1900">
                <a:solidFill>
                  <a:schemeClr val="dk1"/>
                </a:solidFill>
              </a:rPr>
              <a:t>A neon </a:t>
            </a:r>
            <a:r>
              <a:rPr b="1" lang="en-US" sz="1900">
                <a:solidFill>
                  <a:schemeClr val="dk1"/>
                </a:solidFill>
              </a:rPr>
              <a:t>glowing header</a:t>
            </a:r>
            <a:r>
              <a:rPr lang="en-US" sz="1900">
                <a:solidFill>
                  <a:schemeClr val="dk1"/>
                </a:solidFill>
              </a:rPr>
              <a:t> with animated background</a:t>
            </a:r>
            <a:br>
              <a:rPr lang="en-US" sz="1900">
                <a:solidFill>
                  <a:schemeClr val="dk1"/>
                </a:solidFill>
              </a:rPr>
            </a:b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-US" sz="1900">
                <a:solidFill>
                  <a:schemeClr val="dk1"/>
                </a:solidFill>
              </a:rPr>
              <a:t>A </a:t>
            </a:r>
            <a:r>
              <a:rPr b="1" lang="en-US" sz="1900">
                <a:solidFill>
                  <a:schemeClr val="dk1"/>
                </a:solidFill>
              </a:rPr>
              <a:t>glass-style sidebar menu</a:t>
            </a:r>
            <a:r>
              <a:rPr lang="en-US" sz="1900">
                <a:solidFill>
                  <a:schemeClr val="dk1"/>
                </a:solidFill>
              </a:rPr>
              <a:t> with interactive buttons</a:t>
            </a:r>
            <a:br>
              <a:rPr lang="en-US" sz="1900">
                <a:solidFill>
                  <a:schemeClr val="dk1"/>
                </a:solidFill>
              </a:rPr>
            </a:b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-US" sz="1900">
                <a:solidFill>
                  <a:schemeClr val="dk1"/>
                </a:solidFill>
              </a:rPr>
              <a:t>An </a:t>
            </a:r>
            <a:r>
              <a:rPr b="1" lang="en-US" sz="1900">
                <a:solidFill>
                  <a:schemeClr val="dk1"/>
                </a:solidFill>
              </a:rPr>
              <a:t>About section</a:t>
            </a:r>
            <a:r>
              <a:rPr lang="en-US" sz="1900">
                <a:solidFill>
                  <a:schemeClr val="dk1"/>
                </a:solidFill>
              </a:rPr>
              <a:t> using a flip-card effect (front shows photo, back shows bio)</a:t>
            </a:r>
            <a:br>
              <a:rPr lang="en-US" sz="1900">
                <a:solidFill>
                  <a:schemeClr val="dk1"/>
                </a:solidFill>
              </a:rPr>
            </a:b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-US" sz="1900">
                <a:solidFill>
                  <a:schemeClr val="dk1"/>
                </a:solidFill>
              </a:rPr>
              <a:t>A </a:t>
            </a:r>
            <a:r>
              <a:rPr b="1" lang="en-US" sz="1900">
                <a:solidFill>
                  <a:schemeClr val="dk1"/>
                </a:solidFill>
              </a:rPr>
              <a:t>Projects section</a:t>
            </a:r>
            <a:r>
              <a:rPr lang="en-US" sz="1900">
                <a:solidFill>
                  <a:schemeClr val="dk1"/>
                </a:solidFill>
              </a:rPr>
              <a:t> with hover-glow project cards</a:t>
            </a:r>
            <a:br>
              <a:rPr lang="en-US" sz="1900">
                <a:solidFill>
                  <a:schemeClr val="dk1"/>
                </a:solidFill>
              </a:rPr>
            </a:b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-US" sz="1900">
                <a:solidFill>
                  <a:schemeClr val="dk1"/>
                </a:solidFill>
              </a:rPr>
              <a:t>A </a:t>
            </a:r>
            <a:r>
              <a:rPr b="1" lang="en-US" sz="1900">
                <a:solidFill>
                  <a:schemeClr val="dk1"/>
                </a:solidFill>
              </a:rPr>
              <a:t>Contact section</a:t>
            </a:r>
            <a:r>
              <a:rPr lang="en-US" sz="1900">
                <a:solidFill>
                  <a:schemeClr val="dk1"/>
                </a:solidFill>
              </a:rPr>
              <a:t> with interactive icons (GitHub, email, phone)</a:t>
            </a:r>
            <a:br>
              <a:rPr lang="en-US" sz="1900">
                <a:solidFill>
                  <a:schemeClr val="dk1"/>
                </a:solidFill>
              </a:rPr>
            </a:br>
            <a:endParaRPr sz="1900">
              <a:solidFill>
                <a:schemeClr val="dk1"/>
              </a:solidFill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●"/>
            </a:pPr>
            <a:r>
              <a:rPr lang="en-US" sz="1900">
                <a:solidFill>
                  <a:schemeClr val="dk1"/>
                </a:solidFill>
              </a:rPr>
              <a:t>A sticky </a:t>
            </a:r>
            <a:r>
              <a:rPr b="1" lang="en-US" sz="1900">
                <a:solidFill>
                  <a:schemeClr val="dk1"/>
                </a:solidFill>
              </a:rPr>
              <a:t>footer with glowing highlights</a:t>
            </a:r>
            <a:endParaRPr b="1" sz="19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5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FEATURES AND FUNCTIONALITY</a:t>
            </a:r>
            <a:endParaRPr/>
          </a:p>
        </p:txBody>
      </p:sp>
      <p:sp>
        <p:nvSpPr>
          <p:cNvPr id="181" name="Google Shape;181;p15"/>
          <p:cNvSpPr txBox="1"/>
          <p:nvPr/>
        </p:nvSpPr>
        <p:spPr>
          <a:xfrm>
            <a:off x="1710425" y="1643550"/>
            <a:ext cx="9304800" cy="35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🚀 Dynamic navigation — sections load instantly with JavaScript</a:t>
            </a:r>
            <a:br>
              <a:rPr lang="en-US" sz="2000"/>
            </a:b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🎨 Futuristic dark + neon design for a standout look</a:t>
            </a:r>
            <a:br>
              <a:rPr lang="en-US" sz="2000"/>
            </a:b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🖱️ Smooth hover animations and transitions</a:t>
            </a:r>
            <a:br>
              <a:rPr lang="en-US" sz="2000"/>
            </a:b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📂 Project showcase with glowing hover cards</a:t>
            </a:r>
            <a:br>
              <a:rPr lang="en-US" sz="2000"/>
            </a:b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📱 Fully responsive — works on mobile, tablet, and desktop</a:t>
            </a:r>
            <a:br>
              <a:rPr lang="en-US" sz="2000"/>
            </a:b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🔗 Clickable contact links for easy networking</a:t>
            </a:r>
            <a:endParaRPr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