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0" r:id="rId4"/>
    <p:sldId id="268" r:id="rId5"/>
    <p:sldId id="259" r:id="rId6"/>
    <p:sldId id="260" r:id="rId7"/>
    <p:sldId id="271" r:id="rId8"/>
    <p:sldId id="261" r:id="rId9"/>
    <p:sldId id="267" r:id="rId10"/>
    <p:sldId id="272" r:id="rId11"/>
    <p:sldId id="263" r:id="rId12"/>
    <p:sldId id="264" r:id="rId13"/>
    <p:sldId id="274" r:id="rId14"/>
    <p:sldId id="273" r:id="rId15"/>
    <p:sldId id="265"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178" y="139"/>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ieeexplore.ieee.org/document/9325755" TargetMode="External"/><Relationship Id="rId7" Type="http://schemas.openxmlformats.org/officeDocument/2006/relationships/hyperlink" Target="https://www.tensorflow.org/" TargetMode="External"/><Relationship Id="rId2" Type="http://schemas.openxmlformats.org/officeDocument/2006/relationships/hyperlink" Target="https://www.kaggle.com/competitions/dog-breed-identification/data" TargetMode="External"/><Relationship Id="rId1" Type="http://schemas.openxmlformats.org/officeDocument/2006/relationships/slideLayout" Target="../slideLayouts/slideLayout4.xml"/><Relationship Id="rId6" Type="http://schemas.openxmlformats.org/officeDocument/2006/relationships/hyperlink" Target="https://numpy.org/" TargetMode="External"/><Relationship Id="rId5" Type="http://schemas.openxmlformats.org/officeDocument/2006/relationships/hyperlink" Target="https://github.com/brindha2003/au813821244015_DL-dog-breed-classification.git" TargetMode="External"/><Relationship Id="rId4" Type="http://schemas.openxmlformats.org/officeDocument/2006/relationships/hyperlink" Target="https://www.geeksforgeeks.org/dog-breed-classification-using-deep-learn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609474" y="11906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276600" y="2142423"/>
            <a:ext cx="5800851" cy="518160"/>
          </a:xfrm>
          <a:prstGeom prst="rect">
            <a:avLst/>
          </a:prstGeom>
        </p:spPr>
        <p:txBody>
          <a:bodyPr vert="horz" wrap="square" lIns="0" tIns="16510" rIns="0" bIns="0" rtlCol="0">
            <a:spAutoFit/>
          </a:bodyPr>
          <a:lstStyle/>
          <a:p>
            <a:pPr marL="3213735">
              <a:lnSpc>
                <a:spcPct val="100000"/>
              </a:lnSpc>
              <a:spcBef>
                <a:spcPts val="130"/>
              </a:spcBef>
            </a:pPr>
            <a:r>
              <a:rPr lang="en-US" spc="15" dirty="0" smtClean="0"/>
              <a:t>BRINDHA.M</a:t>
            </a:r>
            <a:endParaRPr spc="15" dirty="0"/>
          </a:p>
        </p:txBody>
      </p:sp>
      <p:sp>
        <p:nvSpPr>
          <p:cNvPr id="8" name="object 8"/>
          <p:cNvSpPr txBox="1"/>
          <p:nvPr/>
        </p:nvSpPr>
        <p:spPr>
          <a:xfrm>
            <a:off x="6629400" y="2963194"/>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p:cNvSpPr txBox="1"/>
          <p:nvPr/>
        </p:nvSpPr>
        <p:spPr>
          <a:xfrm>
            <a:off x="5715000" y="3657600"/>
            <a:ext cx="3889078" cy="369332"/>
          </a:xfrm>
          <a:prstGeom prst="rect">
            <a:avLst/>
          </a:prstGeom>
          <a:noFill/>
        </p:spPr>
        <p:txBody>
          <a:bodyPr wrap="none" rtlCol="0">
            <a:spAutoFit/>
          </a:bodyPr>
          <a:lstStyle/>
          <a:p>
            <a:r>
              <a:rPr lang="en-US" dirty="0" smtClean="0"/>
              <a:t>Generative AI- Dog Breed Classification </a:t>
            </a:r>
            <a:endParaRPr lang="en-IN" dirty="0"/>
          </a:p>
        </p:txBody>
      </p:sp>
      <p:sp>
        <p:nvSpPr>
          <p:cNvPr id="13" name="AutoShape 2" descr="Image result for dog images cartt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575" y="2445782"/>
            <a:ext cx="2247900" cy="3162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28600"/>
            <a:ext cx="6096000" cy="6463308"/>
          </a:xfrm>
          <a:prstGeom prst="rect">
            <a:avLst/>
          </a:prstGeom>
        </p:spPr>
        <p:txBody>
          <a:bodyPr>
            <a:spAutoFit/>
          </a:bodyPr>
          <a:lstStyle/>
          <a:p>
            <a:r>
              <a:rPr lang="en-US" b="1" u="sng" dirty="0" smtClean="0"/>
              <a:t>Potential Application</a:t>
            </a:r>
          </a:p>
          <a:p>
            <a:r>
              <a:rPr lang="en-US" dirty="0" smtClean="0"/>
              <a:t>Dog breed classification using deep learning has numerous practical applications, including pet identification in shelters, breed-specific healthcare recommendations, personalized pet services, and even assisting in lost pet reunifications.</a:t>
            </a:r>
          </a:p>
          <a:p>
            <a:endParaRPr lang="en-US" dirty="0" smtClean="0"/>
          </a:p>
          <a:p>
            <a:r>
              <a:rPr lang="en-US" b="1" u="sng" dirty="0" smtClean="0"/>
              <a:t>Data Insights</a:t>
            </a:r>
          </a:p>
          <a:p>
            <a:r>
              <a:rPr lang="en-US" dirty="0" smtClean="0"/>
              <a:t>Through the process of training deep learning models, valuable insights about dog breeds and their distinguishing features can be gained. This knowledge can be leveraged for further research or tailored services related to dog breeds.</a:t>
            </a:r>
          </a:p>
          <a:p>
            <a:endParaRPr lang="en-US" dirty="0" smtClean="0"/>
          </a:p>
          <a:p>
            <a:r>
              <a:rPr lang="en-US" b="1" u="sng" dirty="0" smtClean="0"/>
              <a:t>Customer Engagement</a:t>
            </a:r>
          </a:p>
          <a:p>
            <a:r>
              <a:rPr lang="en-US" dirty="0" smtClean="0"/>
              <a:t>For businesses in the pet industry, offering accurate dog breed classification services using deep learning can enhance customer engagement, satisfaction, and loyalty. It provides users with fun and informative experiences related to their pets.</a:t>
            </a:r>
          </a:p>
          <a:p>
            <a:endParaRPr lang="en-US" dirty="0" smtClean="0"/>
          </a:p>
          <a:p>
            <a:r>
              <a:rPr lang="en-US" dirty="0" smtClean="0"/>
              <a:t>The solution of dog breed classification using deep learning brings efficiency, accuracy, scalability, and valuable insights, making it a compelling proposition for various applications in the pet industry and beyond.</a:t>
            </a:r>
            <a:endParaRPr lang="en-IN" dirty="0"/>
          </a:p>
        </p:txBody>
      </p:sp>
    </p:spTree>
    <p:extLst>
      <p:ext uri="{BB962C8B-B14F-4D97-AF65-F5344CB8AC3E}">
        <p14:creationId xmlns:p14="http://schemas.microsoft.com/office/powerpoint/2010/main" val="1959948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0" y="4007631"/>
            <a:ext cx="1708484" cy="2850369"/>
          </a:xfrm>
          <a:prstGeom prst="rect">
            <a:avLst/>
          </a:prstGeom>
        </p:spPr>
      </p:pic>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p:cNvSpPr txBox="1"/>
          <p:nvPr/>
        </p:nvSpPr>
        <p:spPr>
          <a:xfrm>
            <a:off x="1524000" y="139932"/>
            <a:ext cx="6591869" cy="707886"/>
          </a:xfrm>
          <a:prstGeom prst="rect">
            <a:avLst/>
          </a:prstGeom>
          <a:noFill/>
        </p:spPr>
        <p:txBody>
          <a:bodyPr wrap="none" rtlCol="0">
            <a:spAutoFit/>
          </a:bodyPr>
          <a:lstStyle/>
          <a:p>
            <a:r>
              <a:rPr lang="en-US" sz="4000" b="1" dirty="0" smtClean="0">
                <a:latin typeface="Trebuchet MS" panose="020B0603020202020204" pitchFamily="34" charset="0"/>
              </a:rPr>
              <a:t>Algorithm and Deployment</a:t>
            </a:r>
            <a:endParaRPr lang="en-IN" sz="4000" b="1" dirty="0">
              <a:latin typeface="Trebuchet MS" panose="020B0603020202020204" pitchFamily="34" charset="0"/>
            </a:endParaRPr>
          </a:p>
        </p:txBody>
      </p:sp>
      <p:sp>
        <p:nvSpPr>
          <p:cNvPr id="10" name="TextBox 9"/>
          <p:cNvSpPr txBox="1"/>
          <p:nvPr/>
        </p:nvSpPr>
        <p:spPr>
          <a:xfrm>
            <a:off x="1086134" y="1981200"/>
            <a:ext cx="7467599" cy="1754326"/>
          </a:xfrm>
          <a:prstGeom prst="rect">
            <a:avLst/>
          </a:prstGeom>
          <a:noFill/>
        </p:spPr>
        <p:txBody>
          <a:bodyPr wrap="square" rtlCol="0">
            <a:spAutoFit/>
          </a:bodyPr>
          <a:lstStyle/>
          <a:p>
            <a:pPr algn="ctr"/>
            <a:r>
              <a:rPr lang="en-US" dirty="0" smtClean="0">
                <a:latin typeface="Trebuchet MS" panose="020B0603020202020204" pitchFamily="34" charset="0"/>
              </a:rPr>
              <a:t>I use python code for data preprocessing, visualization of dog breeds from an image dataset, loading an image using Open CV, and extracting breed information from a Data Frame. My code can be used as a part of a deep learning pipeline for dog breed prediction, involving steps like data loading, preprocessing, model training, and deployment</a:t>
            </a:r>
            <a:endParaRPr lang="en-IN" dirty="0">
              <a:latin typeface="Trebuchet MS" panose="020B0603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0" name="TextBox 9"/>
          <p:cNvSpPr txBox="1"/>
          <p:nvPr/>
        </p:nvSpPr>
        <p:spPr>
          <a:xfrm>
            <a:off x="3581400" y="152400"/>
            <a:ext cx="1959575" cy="707886"/>
          </a:xfrm>
          <a:prstGeom prst="rect">
            <a:avLst/>
          </a:prstGeom>
          <a:noFill/>
        </p:spPr>
        <p:txBody>
          <a:bodyPr wrap="none" rtlCol="0">
            <a:spAutoFit/>
          </a:bodyPr>
          <a:lstStyle/>
          <a:p>
            <a:r>
              <a:rPr lang="en-US" sz="4000" b="1" dirty="0" smtClean="0">
                <a:latin typeface="Trebuchet MS" panose="020B0603020202020204" pitchFamily="34" charset="0"/>
              </a:rPr>
              <a:t>RESULT</a:t>
            </a:r>
            <a:endParaRPr lang="en-IN" sz="4000" b="1" dirty="0">
              <a:latin typeface="Trebuchet MS" panose="020B0603020202020204" pitchFamily="34"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1705824"/>
            <a:ext cx="3790950" cy="47434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52400"/>
            <a:ext cx="8915400" cy="285846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1662" y="3010869"/>
            <a:ext cx="5629275" cy="3790950"/>
          </a:xfrm>
          <a:prstGeom prst="rect">
            <a:avLst/>
          </a:prstGeom>
        </p:spPr>
      </p:pic>
    </p:spTree>
    <p:extLst>
      <p:ext uri="{BB962C8B-B14F-4D97-AF65-F5344CB8AC3E}">
        <p14:creationId xmlns:p14="http://schemas.microsoft.com/office/powerpoint/2010/main" val="2438355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152400"/>
            <a:ext cx="10681335" cy="615553"/>
          </a:xfrm>
        </p:spPr>
        <p:txBody>
          <a:bodyPr/>
          <a:lstStyle/>
          <a:p>
            <a:r>
              <a:rPr lang="en-US" sz="4000" dirty="0" smtClean="0"/>
              <a:t>CONCLUSION   </a:t>
            </a:r>
            <a:endParaRPr lang="en-IN" sz="4000" dirty="0"/>
          </a:p>
        </p:txBody>
      </p:sp>
      <p:sp>
        <p:nvSpPr>
          <p:cNvPr id="5" name="TextBox 4"/>
          <p:cNvSpPr txBox="1"/>
          <p:nvPr/>
        </p:nvSpPr>
        <p:spPr>
          <a:xfrm>
            <a:off x="1143000" y="1981200"/>
            <a:ext cx="8382000" cy="3416320"/>
          </a:xfrm>
          <a:prstGeom prst="rect">
            <a:avLst/>
          </a:prstGeom>
          <a:noFill/>
        </p:spPr>
        <p:txBody>
          <a:bodyPr wrap="square" rtlCol="0">
            <a:spAutoFit/>
          </a:bodyPr>
          <a:lstStyle/>
          <a:p>
            <a:r>
              <a:rPr lang="en-US" dirty="0" smtClean="0"/>
              <a:t>In my conclusion, the dog breed classification project using deep learning techniques demonstrates the effectiveness of convolutional neural networks (CNNs) in handling image data for intricate tasks like breed recognition. By leveraging libraries such as </a:t>
            </a:r>
            <a:r>
              <a:rPr lang="en-US" dirty="0" err="1" smtClean="0"/>
              <a:t>TensorFlow</a:t>
            </a:r>
            <a:r>
              <a:rPr lang="en-US" dirty="0" smtClean="0"/>
              <a:t>, </a:t>
            </a:r>
            <a:r>
              <a:rPr lang="en-US" dirty="0" err="1" smtClean="0"/>
              <a:t>Keras</a:t>
            </a:r>
            <a:r>
              <a:rPr lang="en-US" dirty="0" smtClean="0"/>
              <a:t>, and </a:t>
            </a:r>
            <a:r>
              <a:rPr lang="en-US" dirty="0" err="1" smtClean="0"/>
              <a:t>OpenCV</a:t>
            </a:r>
            <a:r>
              <a:rPr lang="en-US" dirty="0" smtClean="0"/>
              <a:t>, the project successfully processes and analyzes a dataset of dog images, extracting meaningful features for accurate breed classification.</a:t>
            </a:r>
          </a:p>
          <a:p>
            <a:endParaRPr lang="en-US" dirty="0" smtClean="0"/>
          </a:p>
          <a:p>
            <a:r>
              <a:rPr lang="en-US" dirty="0" smtClean="0"/>
              <a:t>The project workflow involves data preprocessing steps like image loading, resizing, and encoding labels using techniques such as one-hot encoding. A CNN architecture is designed and trained on the dataset, utilizing techniques like data augmentation to enhance model generalization. The trained model achieves satisfactory accuracy levels, showcasing its ability to accurately predict dog breeds from unseen images.</a:t>
            </a:r>
          </a:p>
          <a:p>
            <a:endParaRPr lang="en-US" dirty="0" smtClean="0"/>
          </a:p>
        </p:txBody>
      </p:sp>
    </p:spTree>
    <p:extLst>
      <p:ext uri="{BB962C8B-B14F-4D97-AF65-F5344CB8AC3E}">
        <p14:creationId xmlns:p14="http://schemas.microsoft.com/office/powerpoint/2010/main" val="4291658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sp>
        <p:nvSpPr>
          <p:cNvPr id="10" name="TextBox 9"/>
          <p:cNvSpPr txBox="1"/>
          <p:nvPr/>
        </p:nvSpPr>
        <p:spPr>
          <a:xfrm>
            <a:off x="3392745" y="326830"/>
            <a:ext cx="3196709" cy="707886"/>
          </a:xfrm>
          <a:prstGeom prst="rect">
            <a:avLst/>
          </a:prstGeom>
          <a:noFill/>
        </p:spPr>
        <p:txBody>
          <a:bodyPr wrap="none" rtlCol="0">
            <a:spAutoFit/>
          </a:bodyPr>
          <a:lstStyle/>
          <a:p>
            <a:r>
              <a:rPr lang="en-US" sz="4000" b="1" dirty="0" smtClean="0">
                <a:latin typeface="Trebuchet MS" panose="020B0603020202020204" pitchFamily="34" charset="0"/>
              </a:rPr>
              <a:t>REFERENCES</a:t>
            </a:r>
            <a:endParaRPr lang="en-IN" sz="4000" b="1" dirty="0">
              <a:latin typeface="Trebuchet MS" panose="020B0603020202020204" pitchFamily="34" charset="0"/>
            </a:endParaRPr>
          </a:p>
        </p:txBody>
      </p:sp>
      <p:sp>
        <p:nvSpPr>
          <p:cNvPr id="11" name="Rectangle 10"/>
          <p:cNvSpPr/>
          <p:nvPr/>
        </p:nvSpPr>
        <p:spPr>
          <a:xfrm>
            <a:off x="990600" y="1752600"/>
            <a:ext cx="8001000" cy="369332"/>
          </a:xfrm>
          <a:prstGeom prst="rect">
            <a:avLst/>
          </a:prstGeom>
        </p:spPr>
        <p:txBody>
          <a:bodyPr wrap="square">
            <a:spAutoFit/>
          </a:bodyPr>
          <a:lstStyle/>
          <a:p>
            <a:r>
              <a:rPr lang="en-US" dirty="0" smtClean="0">
                <a:latin typeface="Trebuchet MS" panose="020B0603020202020204" pitchFamily="34" charset="0"/>
                <a:hlinkClick r:id="rId2"/>
              </a:rPr>
              <a:t>https://</a:t>
            </a:r>
            <a:r>
              <a:rPr lang="en-US" dirty="0" smtClean="0">
                <a:latin typeface="Trebuchet MS" panose="020B0603020202020204" pitchFamily="34" charset="0"/>
                <a:hlinkClick r:id="rId2"/>
              </a:rPr>
              <a:t>www.kaggle.com/competitions/dog-breed-identification/data</a:t>
            </a:r>
            <a:r>
              <a:rPr lang="en-US" dirty="0" smtClean="0">
                <a:latin typeface="Trebuchet MS" panose="020B0603020202020204" pitchFamily="34" charset="0"/>
              </a:rPr>
              <a:t> </a:t>
            </a:r>
            <a:endParaRPr lang="en-IN" dirty="0">
              <a:latin typeface="Trebuchet MS" panose="020B0603020202020204" pitchFamily="34" charset="0"/>
            </a:endParaRPr>
          </a:p>
        </p:txBody>
      </p:sp>
      <p:sp>
        <p:nvSpPr>
          <p:cNvPr id="12" name="Rectangle 11"/>
          <p:cNvSpPr/>
          <p:nvPr/>
        </p:nvSpPr>
        <p:spPr>
          <a:xfrm>
            <a:off x="990600" y="2286000"/>
            <a:ext cx="5279009" cy="369332"/>
          </a:xfrm>
          <a:prstGeom prst="rect">
            <a:avLst/>
          </a:prstGeom>
        </p:spPr>
        <p:txBody>
          <a:bodyPr wrap="none">
            <a:spAutoFit/>
          </a:bodyPr>
          <a:lstStyle/>
          <a:p>
            <a:r>
              <a:rPr lang="en-IN" dirty="0" smtClean="0">
                <a:latin typeface="Trebuchet MS" panose="020B0603020202020204" pitchFamily="34" charset="0"/>
                <a:hlinkClick r:id="rId3"/>
              </a:rPr>
              <a:t>https://</a:t>
            </a:r>
            <a:r>
              <a:rPr lang="en-IN" dirty="0" smtClean="0">
                <a:latin typeface="Trebuchet MS" panose="020B0603020202020204" pitchFamily="34" charset="0"/>
                <a:hlinkClick r:id="rId3"/>
              </a:rPr>
              <a:t>ieeexplore.ieee.org/document/9325755</a:t>
            </a:r>
            <a:r>
              <a:rPr lang="en-IN" dirty="0" smtClean="0">
                <a:latin typeface="Trebuchet MS" panose="020B0603020202020204" pitchFamily="34" charset="0"/>
              </a:rPr>
              <a:t> </a:t>
            </a:r>
            <a:endParaRPr lang="en-IN" dirty="0">
              <a:latin typeface="Trebuchet MS" panose="020B0603020202020204" pitchFamily="34" charset="0"/>
            </a:endParaRPr>
          </a:p>
        </p:txBody>
      </p:sp>
      <p:sp>
        <p:nvSpPr>
          <p:cNvPr id="13" name="Rectangle 12"/>
          <p:cNvSpPr/>
          <p:nvPr/>
        </p:nvSpPr>
        <p:spPr>
          <a:xfrm>
            <a:off x="990600" y="2881899"/>
            <a:ext cx="8305800" cy="369332"/>
          </a:xfrm>
          <a:prstGeom prst="rect">
            <a:avLst/>
          </a:prstGeom>
        </p:spPr>
        <p:txBody>
          <a:bodyPr wrap="square">
            <a:spAutoFit/>
          </a:bodyPr>
          <a:lstStyle/>
          <a:p>
            <a:r>
              <a:rPr lang="en-IN" dirty="0" smtClean="0">
                <a:hlinkClick r:id="rId4"/>
              </a:rPr>
              <a:t>https://www.geeksforgeeks.org/dog-breed-classification-using-deep-learning</a:t>
            </a:r>
            <a:r>
              <a:rPr lang="en-IN" dirty="0" smtClean="0">
                <a:hlinkClick r:id="rId4"/>
              </a:rPr>
              <a:t>/</a:t>
            </a:r>
            <a:r>
              <a:rPr lang="en-IN" dirty="0" smtClean="0"/>
              <a:t> </a:t>
            </a:r>
            <a:endParaRPr lang="en-IN" dirty="0"/>
          </a:p>
        </p:txBody>
      </p:sp>
      <p:sp>
        <p:nvSpPr>
          <p:cNvPr id="14" name="TextBox 13"/>
          <p:cNvSpPr txBox="1"/>
          <p:nvPr/>
        </p:nvSpPr>
        <p:spPr>
          <a:xfrm>
            <a:off x="152400" y="4719992"/>
            <a:ext cx="9438609" cy="369332"/>
          </a:xfrm>
          <a:prstGeom prst="rect">
            <a:avLst/>
          </a:prstGeom>
          <a:noFill/>
        </p:spPr>
        <p:txBody>
          <a:bodyPr wrap="none" rtlCol="0">
            <a:spAutoFit/>
          </a:bodyPr>
          <a:lstStyle/>
          <a:p>
            <a:r>
              <a:rPr lang="en-US" b="1" dirty="0" smtClean="0"/>
              <a:t>GITHUB </a:t>
            </a:r>
            <a:r>
              <a:rPr lang="en-US" b="1" dirty="0"/>
              <a:t>LINK: </a:t>
            </a:r>
            <a:r>
              <a:rPr lang="en-US" b="1" dirty="0">
                <a:hlinkClick r:id="rId5"/>
              </a:rPr>
              <a:t>https://</a:t>
            </a:r>
            <a:r>
              <a:rPr lang="en-US" b="1" dirty="0" smtClean="0">
                <a:hlinkClick r:id="rId5"/>
              </a:rPr>
              <a:t>github.com/brindha2003/au813821244015_DL-dog-breed-classification.git</a:t>
            </a:r>
            <a:r>
              <a:rPr lang="en-US" b="1" dirty="0" smtClean="0"/>
              <a:t> </a:t>
            </a:r>
            <a:endParaRPr lang="en-IN" b="1" dirty="0"/>
          </a:p>
        </p:txBody>
      </p:sp>
      <p:sp>
        <p:nvSpPr>
          <p:cNvPr id="15" name="TextBox 14"/>
          <p:cNvSpPr txBox="1"/>
          <p:nvPr/>
        </p:nvSpPr>
        <p:spPr>
          <a:xfrm>
            <a:off x="1002632" y="3439362"/>
            <a:ext cx="2061590" cy="646331"/>
          </a:xfrm>
          <a:prstGeom prst="rect">
            <a:avLst/>
          </a:prstGeom>
          <a:noFill/>
        </p:spPr>
        <p:txBody>
          <a:bodyPr wrap="none" rtlCol="0">
            <a:spAutoFit/>
          </a:bodyPr>
          <a:lstStyle/>
          <a:p>
            <a:r>
              <a:rPr lang="en-IN" dirty="0" smtClean="0">
                <a:hlinkClick r:id="rId6"/>
              </a:rPr>
              <a:t>https://numpy.org</a:t>
            </a:r>
            <a:r>
              <a:rPr lang="en-IN" dirty="0" smtClean="0">
                <a:hlinkClick r:id="rId6"/>
              </a:rPr>
              <a:t>/</a:t>
            </a:r>
            <a:r>
              <a:rPr lang="en-IN" dirty="0" smtClean="0"/>
              <a:t> </a:t>
            </a:r>
            <a:endParaRPr lang="en-IN" dirty="0" smtClean="0"/>
          </a:p>
          <a:p>
            <a:endParaRPr lang="en-IN" dirty="0"/>
          </a:p>
        </p:txBody>
      </p:sp>
      <p:sp>
        <p:nvSpPr>
          <p:cNvPr id="16" name="TextBox 15"/>
          <p:cNvSpPr txBox="1"/>
          <p:nvPr/>
        </p:nvSpPr>
        <p:spPr>
          <a:xfrm>
            <a:off x="1002632" y="3901027"/>
            <a:ext cx="2957220" cy="369332"/>
          </a:xfrm>
          <a:prstGeom prst="rect">
            <a:avLst/>
          </a:prstGeom>
          <a:noFill/>
        </p:spPr>
        <p:txBody>
          <a:bodyPr wrap="none" rtlCol="0">
            <a:spAutoFit/>
          </a:bodyPr>
          <a:lstStyle/>
          <a:p>
            <a:r>
              <a:rPr lang="en-IN" dirty="0" smtClean="0">
                <a:hlinkClick r:id="rId7"/>
              </a:rPr>
              <a:t>https://www.tensorflow.org</a:t>
            </a:r>
            <a:r>
              <a:rPr lang="en-IN" dirty="0" smtClean="0">
                <a:hlinkClick r:id="rId7"/>
              </a:rPr>
              <a:t>/</a:t>
            </a:r>
            <a:r>
              <a:rPr lang="en-IN" dirty="0" smtClean="0"/>
              <a:t>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911726" y="2751894"/>
            <a:ext cx="7540847" cy="523220"/>
          </a:xfrm>
          <a:prstGeom prst="rect">
            <a:avLst/>
          </a:prstGeom>
          <a:noFill/>
        </p:spPr>
        <p:txBody>
          <a:bodyPr wrap="none" rtlCol="0">
            <a:spAutoFit/>
          </a:bodyPr>
          <a:lstStyle/>
          <a:p>
            <a:r>
              <a:rPr lang="en-US" sz="2800" dirty="0" smtClean="0">
                <a:latin typeface="Trebuchet MS" panose="020B0603020202020204" pitchFamily="34" charset="0"/>
              </a:rPr>
              <a:t>Dog Breed Classification Using Deep Learning </a:t>
            </a:r>
            <a:endParaRPr lang="en-IN" sz="2800" dirty="0">
              <a:latin typeface="Trebuchet MS" panose="020B0603020202020204" pitchFamily="34" charset="0"/>
            </a:endParaRPr>
          </a:p>
        </p:txBody>
      </p:sp>
      <p:sp>
        <p:nvSpPr>
          <p:cNvPr id="24" name="TextBox 23"/>
          <p:cNvSpPr txBox="1"/>
          <p:nvPr/>
        </p:nvSpPr>
        <p:spPr>
          <a:xfrm>
            <a:off x="3205404" y="517407"/>
            <a:ext cx="3833742" cy="707886"/>
          </a:xfrm>
          <a:prstGeom prst="rect">
            <a:avLst/>
          </a:prstGeom>
          <a:noFill/>
        </p:spPr>
        <p:txBody>
          <a:bodyPr wrap="none" rtlCol="0">
            <a:spAutoFit/>
          </a:bodyPr>
          <a:lstStyle/>
          <a:p>
            <a:pPr algn="ctr"/>
            <a:r>
              <a:rPr lang="en-US" sz="4000" b="1" dirty="0" smtClean="0">
                <a:latin typeface="Trebuchet MS" panose="020B0603020202020204" pitchFamily="34" charset="0"/>
              </a:rPr>
              <a:t>PROJECT TITLE</a:t>
            </a:r>
            <a:endParaRPr lang="en-IN" sz="4000" b="1" dirty="0">
              <a:latin typeface="Trebuchet MS" panose="020B0603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2819400" y="1447800"/>
            <a:ext cx="2357120" cy="629018"/>
          </a:xfrm>
          <a:prstGeom prst="rect">
            <a:avLst/>
          </a:prstGeom>
        </p:spPr>
        <p:txBody>
          <a:bodyPr vert="horz" wrap="square" lIns="0" tIns="13335" rIns="0" bIns="0" rtlCol="0">
            <a:spAutoFit/>
          </a:bodyPr>
          <a:lstStyle/>
          <a:p>
            <a:pPr marL="12700">
              <a:lnSpc>
                <a:spcPct val="100000"/>
              </a:lnSpc>
              <a:spcBef>
                <a:spcPts val="105"/>
              </a:spcBef>
            </a:pPr>
            <a:r>
              <a:rPr sz="4000" spc="25" dirty="0"/>
              <a:t>A</a:t>
            </a:r>
            <a:r>
              <a:rPr sz="4000" spc="-5" dirty="0"/>
              <a:t>G</a:t>
            </a:r>
            <a:r>
              <a:rPr sz="4000" spc="-35" dirty="0"/>
              <a:t>E</a:t>
            </a:r>
            <a:r>
              <a:rPr sz="4000" spc="15" dirty="0"/>
              <a:t>N</a:t>
            </a:r>
            <a:r>
              <a:rPr sz="400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p:cNvSpPr txBox="1"/>
          <p:nvPr/>
        </p:nvSpPr>
        <p:spPr>
          <a:xfrm>
            <a:off x="-317370" y="1961179"/>
            <a:ext cx="9155203" cy="646331"/>
          </a:xfrm>
          <a:prstGeom prst="rect">
            <a:avLst/>
          </a:prstGeom>
          <a:noFill/>
        </p:spPr>
        <p:txBody>
          <a:bodyPr wrap="square" rtlCol="0">
            <a:spAutoFit/>
          </a:bodyPr>
          <a:lstStyle/>
          <a:p>
            <a:pPr algn="ctr"/>
            <a:endParaRPr lang="en-US" dirty="0" smtClean="0"/>
          </a:p>
          <a:p>
            <a:pPr algn="ctr"/>
            <a:endParaRPr lang="en-IN" dirty="0"/>
          </a:p>
        </p:txBody>
      </p:sp>
      <p:sp>
        <p:nvSpPr>
          <p:cNvPr id="2" name="TextBox 1"/>
          <p:cNvSpPr txBox="1"/>
          <p:nvPr/>
        </p:nvSpPr>
        <p:spPr>
          <a:xfrm>
            <a:off x="2676668" y="2697610"/>
            <a:ext cx="3915239" cy="2585323"/>
          </a:xfrm>
          <a:prstGeom prst="rect">
            <a:avLst/>
          </a:prstGeom>
          <a:noFill/>
        </p:spPr>
        <p:txBody>
          <a:bodyPr wrap="none" rtlCol="0">
            <a:spAutoFit/>
          </a:bodyPr>
          <a:lstStyle/>
          <a:p>
            <a:pPr marL="285750" indent="-285750">
              <a:buFont typeface="Wingdings" panose="05000000000000000000" pitchFamily="2" charset="2"/>
              <a:buChar char="Ø"/>
            </a:pPr>
            <a:r>
              <a:rPr lang="en-US" dirty="0" smtClean="0">
                <a:latin typeface="Trebuchet MS" panose="020B0603020202020204" pitchFamily="34" charset="0"/>
              </a:rPr>
              <a:t>Introduction</a:t>
            </a:r>
          </a:p>
          <a:p>
            <a:pPr marL="285750" indent="-285750">
              <a:buFont typeface="Wingdings" panose="05000000000000000000" pitchFamily="2" charset="2"/>
              <a:buChar char="Ø"/>
            </a:pPr>
            <a:r>
              <a:rPr lang="en-US" dirty="0" smtClean="0">
                <a:latin typeface="Trebuchet MS" panose="020B0603020202020204" pitchFamily="34" charset="0"/>
              </a:rPr>
              <a:t>Problem Statement</a:t>
            </a:r>
          </a:p>
          <a:p>
            <a:pPr marL="285750" indent="-285750">
              <a:buFont typeface="Wingdings" panose="05000000000000000000" pitchFamily="2" charset="2"/>
              <a:buChar char="Ø"/>
            </a:pPr>
            <a:r>
              <a:rPr lang="en-US" dirty="0" smtClean="0">
                <a:latin typeface="Trebuchet MS" panose="020B0603020202020204" pitchFamily="34" charset="0"/>
              </a:rPr>
              <a:t>Project Overview</a:t>
            </a:r>
          </a:p>
          <a:p>
            <a:pPr marL="285750" indent="-285750">
              <a:buFont typeface="Wingdings" panose="05000000000000000000" pitchFamily="2" charset="2"/>
              <a:buChar char="Ø"/>
            </a:pPr>
            <a:r>
              <a:rPr lang="en-US" dirty="0" smtClean="0">
                <a:latin typeface="Trebuchet MS" panose="020B0603020202020204" pitchFamily="34" charset="0"/>
              </a:rPr>
              <a:t>End Users</a:t>
            </a:r>
          </a:p>
          <a:p>
            <a:pPr marL="285750" indent="-285750">
              <a:buFont typeface="Wingdings" panose="05000000000000000000" pitchFamily="2" charset="2"/>
              <a:buChar char="Ø"/>
            </a:pPr>
            <a:r>
              <a:rPr lang="en-US" dirty="0" smtClean="0">
                <a:latin typeface="Trebuchet MS" panose="020B0603020202020204" pitchFamily="34" charset="0"/>
              </a:rPr>
              <a:t>Solution and its value Proposition</a:t>
            </a:r>
          </a:p>
          <a:p>
            <a:pPr marL="285750" indent="-285750">
              <a:buFont typeface="Wingdings" panose="05000000000000000000" pitchFamily="2" charset="2"/>
              <a:buChar char="Ø"/>
            </a:pPr>
            <a:r>
              <a:rPr lang="en-US" dirty="0" smtClean="0">
                <a:latin typeface="Trebuchet MS" panose="020B0603020202020204" pitchFamily="34" charset="0"/>
              </a:rPr>
              <a:t>Algorithm and Deployment</a:t>
            </a:r>
          </a:p>
          <a:p>
            <a:pPr marL="285750" indent="-285750">
              <a:buFont typeface="Wingdings" panose="05000000000000000000" pitchFamily="2" charset="2"/>
              <a:buChar char="Ø"/>
            </a:pPr>
            <a:r>
              <a:rPr lang="en-US" dirty="0" smtClean="0">
                <a:latin typeface="Trebuchet MS" panose="020B0603020202020204" pitchFamily="34" charset="0"/>
              </a:rPr>
              <a:t>Result </a:t>
            </a:r>
          </a:p>
          <a:p>
            <a:pPr marL="285750" indent="-285750">
              <a:buFont typeface="Wingdings" panose="05000000000000000000" pitchFamily="2" charset="2"/>
              <a:buChar char="Ø"/>
            </a:pPr>
            <a:r>
              <a:rPr lang="en-US" dirty="0" smtClean="0">
                <a:latin typeface="Trebuchet MS" panose="020B0603020202020204" pitchFamily="34" charset="0"/>
              </a:rPr>
              <a:t>Conclusion</a:t>
            </a:r>
          </a:p>
          <a:p>
            <a:pPr marL="285750" indent="-285750">
              <a:buFont typeface="Wingdings" panose="05000000000000000000" pitchFamily="2" charset="2"/>
              <a:buChar char="Ø"/>
            </a:pPr>
            <a:r>
              <a:rPr lang="en-US" dirty="0" smtClean="0">
                <a:latin typeface="Trebuchet MS" panose="020B0603020202020204" pitchFamily="34" charset="0"/>
              </a:rPr>
              <a:t>References</a:t>
            </a:r>
            <a:endParaRPr lang="en-IN" dirty="0">
              <a:latin typeface="Trebuchet MS" panose="020B0603020202020204" pitchFamily="34" charset="0"/>
            </a:endParaRPr>
          </a:p>
        </p:txBody>
      </p:sp>
    </p:spTree>
    <p:extLst>
      <p:ext uri="{BB962C8B-B14F-4D97-AF65-F5344CB8AC3E}">
        <p14:creationId xmlns:p14="http://schemas.microsoft.com/office/powerpoint/2010/main" val="2575668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2821" y="2483345"/>
            <a:ext cx="1940596" cy="369332"/>
          </a:xfrm>
          <a:prstGeom prst="rect">
            <a:avLst/>
          </a:prstGeom>
          <a:noFill/>
        </p:spPr>
        <p:txBody>
          <a:bodyPr wrap="none" rtlCol="0">
            <a:spAutoFit/>
          </a:bodyPr>
          <a:lstStyle/>
          <a:p>
            <a:r>
              <a:rPr lang="en-US" b="1" u="sng" dirty="0" smtClean="0">
                <a:latin typeface="Trebuchet MS" panose="020B0603020202020204" pitchFamily="34" charset="0"/>
              </a:rPr>
              <a:t>DEEP LEARNING </a:t>
            </a:r>
            <a:endParaRPr lang="en-IN" b="1" u="sng" dirty="0">
              <a:latin typeface="Trebuchet MS" panose="020B0603020202020204" pitchFamily="34" charset="0"/>
            </a:endParaRPr>
          </a:p>
        </p:txBody>
      </p:sp>
      <p:sp>
        <p:nvSpPr>
          <p:cNvPr id="4" name="TextBox 3"/>
          <p:cNvSpPr txBox="1"/>
          <p:nvPr/>
        </p:nvSpPr>
        <p:spPr>
          <a:xfrm>
            <a:off x="304800" y="3056930"/>
            <a:ext cx="9448800" cy="923330"/>
          </a:xfrm>
          <a:prstGeom prst="rect">
            <a:avLst/>
          </a:prstGeom>
          <a:noFill/>
        </p:spPr>
        <p:txBody>
          <a:bodyPr wrap="square" rtlCol="0">
            <a:spAutoFit/>
          </a:bodyPr>
          <a:lstStyle/>
          <a:p>
            <a:r>
              <a:rPr lang="en-US" dirty="0" smtClean="0"/>
              <a:t>Deep learning is a subset of machine learning that uses artificial neural networks with multiple layers to learn and extract intricate patterns from data. It is particularly effective in handling complex and unstructured data such as images, text, and audio.</a:t>
            </a:r>
            <a:endParaRPr lang="en-IN" dirty="0"/>
          </a:p>
        </p:txBody>
      </p:sp>
      <p:sp>
        <p:nvSpPr>
          <p:cNvPr id="5" name="Rectangle 4"/>
          <p:cNvSpPr/>
          <p:nvPr/>
        </p:nvSpPr>
        <p:spPr>
          <a:xfrm>
            <a:off x="304800" y="6248400"/>
            <a:ext cx="9372600" cy="369332"/>
          </a:xfrm>
          <a:prstGeom prst="rect">
            <a:avLst/>
          </a:prstGeom>
        </p:spPr>
        <p:txBody>
          <a:bodyPr wrap="square">
            <a:spAutoFit/>
          </a:bodyPr>
          <a:lstStyle/>
          <a:p>
            <a:r>
              <a:rPr lang="en-US" b="1" dirty="0" smtClean="0">
                <a:latin typeface="Trebuchet MS" panose="020B0603020202020204" pitchFamily="34" charset="0"/>
              </a:rPr>
              <a:t>DATASET LINK </a:t>
            </a:r>
            <a:r>
              <a:rPr lang="en-US" dirty="0" smtClean="0">
                <a:latin typeface="Trebuchet MS" panose="020B0603020202020204" pitchFamily="34" charset="0"/>
              </a:rPr>
              <a:t>: https://www.kaggle.com/competitions/dog-breed-identification/data</a:t>
            </a:r>
            <a:endParaRPr lang="en-IN" dirty="0">
              <a:latin typeface="Trebuchet MS" panose="020B0603020202020204" pitchFamily="34" charset="0"/>
            </a:endParaRPr>
          </a:p>
        </p:txBody>
      </p:sp>
      <p:sp>
        <p:nvSpPr>
          <p:cNvPr id="7" name="TextBox 6"/>
          <p:cNvSpPr txBox="1"/>
          <p:nvPr/>
        </p:nvSpPr>
        <p:spPr>
          <a:xfrm>
            <a:off x="359710" y="4876800"/>
            <a:ext cx="9677400" cy="923330"/>
          </a:xfrm>
          <a:prstGeom prst="rect">
            <a:avLst/>
          </a:prstGeom>
          <a:noFill/>
        </p:spPr>
        <p:txBody>
          <a:bodyPr wrap="square" rtlCol="0">
            <a:spAutoFit/>
          </a:bodyPr>
          <a:lstStyle/>
          <a:p>
            <a:r>
              <a:rPr lang="en-US" dirty="0" smtClean="0"/>
              <a:t>Deep learning algorithms are highly useful for dog breed prediction due to their ability to automatically extract intricate features from raw data like images, enabling accurate classification based on nuanced visual characteristics specific to different dog breeds.</a:t>
            </a:r>
            <a:endParaRPr lang="en-IN" dirty="0"/>
          </a:p>
        </p:txBody>
      </p:sp>
      <p:sp>
        <p:nvSpPr>
          <p:cNvPr id="8" name="TextBox 7"/>
          <p:cNvSpPr txBox="1"/>
          <p:nvPr/>
        </p:nvSpPr>
        <p:spPr>
          <a:xfrm>
            <a:off x="363721" y="4227439"/>
            <a:ext cx="1011815" cy="369332"/>
          </a:xfrm>
          <a:prstGeom prst="rect">
            <a:avLst/>
          </a:prstGeom>
          <a:noFill/>
        </p:spPr>
        <p:txBody>
          <a:bodyPr wrap="none" rtlCol="0">
            <a:spAutoFit/>
          </a:bodyPr>
          <a:lstStyle/>
          <a:p>
            <a:r>
              <a:rPr lang="en-US" b="1" u="sng" dirty="0" smtClean="0">
                <a:latin typeface="Trebuchet MS" panose="020B0603020202020204" pitchFamily="34" charset="0"/>
              </a:rPr>
              <a:t>USEFUL</a:t>
            </a:r>
            <a:endParaRPr lang="en-IN" b="1" u="sng" dirty="0">
              <a:latin typeface="Trebuchet MS" panose="020B0603020202020204" pitchFamily="34" charset="0"/>
            </a:endParaRPr>
          </a:p>
        </p:txBody>
      </p:sp>
      <p:sp>
        <p:nvSpPr>
          <p:cNvPr id="9" name="TextBox 8"/>
          <p:cNvSpPr txBox="1"/>
          <p:nvPr/>
        </p:nvSpPr>
        <p:spPr>
          <a:xfrm>
            <a:off x="2590800" y="83642"/>
            <a:ext cx="3664786" cy="707886"/>
          </a:xfrm>
          <a:prstGeom prst="rect">
            <a:avLst/>
          </a:prstGeom>
          <a:noFill/>
        </p:spPr>
        <p:txBody>
          <a:bodyPr wrap="none" rtlCol="0">
            <a:spAutoFit/>
          </a:bodyPr>
          <a:lstStyle/>
          <a:p>
            <a:r>
              <a:rPr lang="en-US" sz="4000" dirty="0" smtClean="0">
                <a:latin typeface="Trebuchet MS" panose="020B0603020202020204" pitchFamily="34" charset="0"/>
              </a:rPr>
              <a:t>INTRODUCTION</a:t>
            </a:r>
            <a:endParaRPr lang="en-IN" sz="4000" dirty="0">
              <a:latin typeface="Trebuchet MS" panose="020B0603020202020204" pitchFamily="34" charset="0"/>
            </a:endParaRPr>
          </a:p>
        </p:txBody>
      </p:sp>
      <p:sp>
        <p:nvSpPr>
          <p:cNvPr id="10" name="TextBox 9"/>
          <p:cNvSpPr txBox="1"/>
          <p:nvPr/>
        </p:nvSpPr>
        <p:spPr>
          <a:xfrm>
            <a:off x="533400" y="831622"/>
            <a:ext cx="8229599" cy="1477328"/>
          </a:xfrm>
          <a:prstGeom prst="rect">
            <a:avLst/>
          </a:prstGeom>
          <a:noFill/>
        </p:spPr>
        <p:txBody>
          <a:bodyPr wrap="square" rtlCol="0">
            <a:spAutoFit/>
          </a:bodyPr>
          <a:lstStyle/>
          <a:p>
            <a:pPr algn="ctr"/>
            <a:r>
              <a:rPr lang="en-US" dirty="0" smtClean="0"/>
              <a:t>This Python code demonstrates a dog breed classification task using deep learning techniques. It includes data preprocessing steps such as loading a dataset, visualizing class distribution, and displaying sample images with their corresponding breeds. The code also showcases how to load and display an image from the dataset along with its predicted breed using a trained deep learning model.</a:t>
            </a:r>
            <a:endParaRPr lang="en-IN" dirty="0"/>
          </a:p>
        </p:txBody>
      </p:sp>
    </p:spTree>
    <p:extLst>
      <p:ext uri="{BB962C8B-B14F-4D97-AF65-F5344CB8AC3E}">
        <p14:creationId xmlns:p14="http://schemas.microsoft.com/office/powerpoint/2010/main" val="3444840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971422" y="1143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p:cNvSpPr txBox="1"/>
          <p:nvPr/>
        </p:nvSpPr>
        <p:spPr>
          <a:xfrm>
            <a:off x="1905000" y="979418"/>
            <a:ext cx="5316455" cy="707886"/>
          </a:xfrm>
          <a:prstGeom prst="rect">
            <a:avLst/>
          </a:prstGeom>
          <a:noFill/>
        </p:spPr>
        <p:txBody>
          <a:bodyPr wrap="none" rtlCol="0">
            <a:spAutoFit/>
          </a:bodyPr>
          <a:lstStyle/>
          <a:p>
            <a:r>
              <a:rPr lang="en-US" sz="4000" b="1" dirty="0" smtClean="0">
                <a:latin typeface="Trebuchet MS" panose="020B0603020202020204" pitchFamily="34" charset="0"/>
              </a:rPr>
              <a:t>PROBLEM STATEMENT</a:t>
            </a:r>
            <a:endParaRPr lang="en-IN" sz="4000" b="1" dirty="0">
              <a:latin typeface="Trebuchet MS" panose="020B0603020202020204" pitchFamily="34" charset="0"/>
            </a:endParaRPr>
          </a:p>
        </p:txBody>
      </p:sp>
      <p:sp>
        <p:nvSpPr>
          <p:cNvPr id="13" name="Rectangle 12"/>
          <p:cNvSpPr/>
          <p:nvPr/>
        </p:nvSpPr>
        <p:spPr>
          <a:xfrm>
            <a:off x="1747837" y="2230730"/>
            <a:ext cx="6096000" cy="3693319"/>
          </a:xfrm>
          <a:prstGeom prst="rect">
            <a:avLst/>
          </a:prstGeom>
        </p:spPr>
        <p:txBody>
          <a:bodyPr>
            <a:spAutoFit/>
          </a:bodyPr>
          <a:lstStyle/>
          <a:p>
            <a:pPr marL="285750" indent="-285750">
              <a:buFont typeface="Wingdings" panose="05000000000000000000" pitchFamily="2" charset="2"/>
              <a:buChar char="q"/>
            </a:pPr>
            <a:r>
              <a:rPr lang="en-US" dirty="0" smtClean="0">
                <a:solidFill>
                  <a:srgbClr val="0D0D0D"/>
                </a:solidFill>
                <a:latin typeface="Trebuchet MS" panose="020B0603020202020204" pitchFamily="34" charset="0"/>
              </a:rPr>
              <a:t>In my application of </a:t>
            </a:r>
            <a:r>
              <a:rPr lang="en-US" b="0" i="0" dirty="0" smtClean="0">
                <a:solidFill>
                  <a:srgbClr val="0D0D0D"/>
                </a:solidFill>
                <a:effectLst/>
                <a:latin typeface="Trebuchet MS" panose="020B0603020202020204" pitchFamily="34" charset="0"/>
              </a:rPr>
              <a:t>dog breed classification involves identifying the breed of a dog based on an input image. </a:t>
            </a:r>
          </a:p>
          <a:p>
            <a:endParaRPr lang="en-US" b="0" i="0" dirty="0" smtClean="0">
              <a:solidFill>
                <a:srgbClr val="0D0D0D"/>
              </a:solidFill>
              <a:effectLst/>
              <a:latin typeface="Trebuchet MS" panose="020B0603020202020204" pitchFamily="34" charset="0"/>
            </a:endParaRPr>
          </a:p>
          <a:p>
            <a:pPr marL="285750" indent="-285750">
              <a:buFont typeface="Wingdings" panose="05000000000000000000" pitchFamily="2" charset="2"/>
              <a:buChar char="q"/>
            </a:pPr>
            <a:r>
              <a:rPr lang="en-US" b="0" i="0" dirty="0" smtClean="0">
                <a:solidFill>
                  <a:srgbClr val="0D0D0D"/>
                </a:solidFill>
                <a:effectLst/>
                <a:latin typeface="Trebuchet MS" panose="020B0603020202020204" pitchFamily="34" charset="0"/>
              </a:rPr>
              <a:t>This task is challenging due to the wide variety of dog breeds, each with unique characteristics in terms of appearance, size, and color patterns. </a:t>
            </a:r>
          </a:p>
          <a:p>
            <a:endParaRPr lang="en-US" b="0" i="0" dirty="0" smtClean="0">
              <a:solidFill>
                <a:srgbClr val="0D0D0D"/>
              </a:solidFill>
              <a:effectLst/>
              <a:latin typeface="Trebuchet MS" panose="020B0603020202020204" pitchFamily="34" charset="0"/>
            </a:endParaRPr>
          </a:p>
          <a:p>
            <a:pPr marL="285750" indent="-285750">
              <a:buFont typeface="Wingdings" panose="05000000000000000000" pitchFamily="2" charset="2"/>
              <a:buChar char="q"/>
            </a:pPr>
            <a:r>
              <a:rPr lang="en-US" b="0" i="0" dirty="0" smtClean="0">
                <a:solidFill>
                  <a:srgbClr val="0D0D0D"/>
                </a:solidFill>
                <a:effectLst/>
                <a:latin typeface="Trebuchet MS" panose="020B0603020202020204" pitchFamily="34" charset="0"/>
              </a:rPr>
              <a:t>Traditional image classification methods may struggle to accurately classify dog breeds due to these variations.</a:t>
            </a:r>
          </a:p>
          <a:p>
            <a:r>
              <a:rPr lang="en-US" dirty="0" smtClean="0"/>
              <a:t/>
            </a:r>
            <a:br>
              <a:rPr lang="en-US" dirty="0" smtClean="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3" name="TextBox 12"/>
          <p:cNvSpPr txBox="1"/>
          <p:nvPr/>
        </p:nvSpPr>
        <p:spPr>
          <a:xfrm>
            <a:off x="2192470" y="388234"/>
            <a:ext cx="4978351" cy="707886"/>
          </a:xfrm>
          <a:prstGeom prst="rect">
            <a:avLst/>
          </a:prstGeom>
          <a:noFill/>
        </p:spPr>
        <p:txBody>
          <a:bodyPr wrap="none" rtlCol="0">
            <a:spAutoFit/>
          </a:bodyPr>
          <a:lstStyle/>
          <a:p>
            <a:r>
              <a:rPr lang="en-US" sz="4000" b="1" dirty="0" smtClean="0">
                <a:latin typeface="Trebuchet MS" panose="020B0603020202020204" pitchFamily="34" charset="0"/>
              </a:rPr>
              <a:t>PROJECT</a:t>
            </a:r>
            <a:r>
              <a:rPr lang="en-US" sz="4000" dirty="0" smtClean="0">
                <a:latin typeface="Trebuchet MS" panose="020B0603020202020204" pitchFamily="34" charset="0"/>
              </a:rPr>
              <a:t> </a:t>
            </a:r>
            <a:r>
              <a:rPr lang="en-US" sz="4000" b="1" dirty="0" smtClean="0">
                <a:latin typeface="Trebuchet MS" panose="020B0603020202020204" pitchFamily="34" charset="0"/>
              </a:rPr>
              <a:t>OVERVIEW</a:t>
            </a:r>
            <a:endParaRPr lang="en-IN" sz="4000" b="1" dirty="0">
              <a:latin typeface="Trebuchet MS" panose="020B0603020202020204" pitchFamily="34" charset="0"/>
            </a:endParaRPr>
          </a:p>
        </p:txBody>
      </p:sp>
      <p:sp>
        <p:nvSpPr>
          <p:cNvPr id="24" name="Rectangle 5"/>
          <p:cNvSpPr>
            <a:spLocks noChangeArrowheads="1"/>
          </p:cNvSpPr>
          <p:nvPr/>
        </p:nvSpPr>
        <p:spPr bwMode="auto">
          <a:xfrm>
            <a:off x="1143000" y="4343400"/>
            <a:ext cx="6019800" cy="6468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sz="800" b="0" i="0" u="none" strike="noStrike" cap="none" normalizeH="0" baseline="0" dirty="0" smtClean="0">
                <a:ln>
                  <a:noFill/>
                </a:ln>
                <a:solidFill>
                  <a:schemeClr val="tx1"/>
                </a:solidFill>
                <a:effectLst/>
              </a:rPr>
              <a:t/>
            </a:r>
            <a:br>
              <a:rPr kumimoji="0" lang="en-US" sz="800" b="0" i="0" u="none" strike="noStrike" cap="none" normalizeH="0" baseline="0" dirty="0" smtClean="0">
                <a:ln>
                  <a:noFill/>
                </a:ln>
                <a:solidFill>
                  <a:schemeClr val="tx1"/>
                </a:solidFill>
                <a:effectLst/>
              </a:rPr>
            </a:br>
            <a:endParaRPr kumimoji="0" lang="en-US" sz="800" b="0" i="0" u="none" strike="noStrike" cap="none" normalizeH="0" baseline="0" dirty="0" smtClean="0">
              <a:ln>
                <a:noFill/>
              </a:ln>
              <a:solidFill>
                <a:schemeClr val="tx1"/>
              </a:solidFill>
              <a:effectLst/>
            </a:endParaRPr>
          </a:p>
        </p:txBody>
      </p:sp>
      <p:sp>
        <p:nvSpPr>
          <p:cNvPr id="25" name="TextBox 24"/>
          <p:cNvSpPr txBox="1"/>
          <p:nvPr/>
        </p:nvSpPr>
        <p:spPr>
          <a:xfrm>
            <a:off x="787567" y="1212175"/>
            <a:ext cx="8726905" cy="5355312"/>
          </a:xfrm>
          <a:prstGeom prst="rect">
            <a:avLst/>
          </a:prstGeom>
          <a:noFill/>
        </p:spPr>
        <p:txBody>
          <a:bodyPr wrap="square" rtlCol="0">
            <a:spAutoFit/>
          </a:bodyPr>
          <a:lstStyle/>
          <a:p>
            <a:endParaRPr lang="en-US" dirty="0" smtClean="0">
              <a:latin typeface="Trebuchet MS" panose="020B0603020202020204" pitchFamily="34" charset="0"/>
            </a:endParaRPr>
          </a:p>
          <a:p>
            <a:r>
              <a:rPr lang="en-US" dirty="0" smtClean="0">
                <a:latin typeface="Trebuchet MS" panose="020B0603020202020204" pitchFamily="34" charset="0"/>
              </a:rPr>
              <a:t>My </a:t>
            </a:r>
            <a:r>
              <a:rPr lang="en-US" dirty="0">
                <a:latin typeface="Trebuchet MS" panose="020B0603020202020204" pitchFamily="34" charset="0"/>
              </a:rPr>
              <a:t>p</a:t>
            </a:r>
            <a:r>
              <a:rPr lang="en-US" dirty="0" smtClean="0">
                <a:latin typeface="Trebuchet MS" panose="020B0603020202020204" pitchFamily="34" charset="0"/>
              </a:rPr>
              <a:t>roject aims to identify and classify different dog breeds using deep learning techniques. This involves training a neural network on a dataset containing images of dogs along with their corresponding breeds.</a:t>
            </a:r>
          </a:p>
          <a:p>
            <a:endParaRPr lang="en-US" dirty="0">
              <a:latin typeface="Trebuchet MS" panose="020B0603020202020204" pitchFamily="34" charset="0"/>
            </a:endParaRPr>
          </a:p>
          <a:p>
            <a:r>
              <a:rPr lang="en-US" b="1" u="sng" dirty="0" smtClean="0">
                <a:latin typeface="Trebuchet MS" panose="020B0603020202020204" pitchFamily="34" charset="0"/>
              </a:rPr>
              <a:t>Data Handling</a:t>
            </a:r>
          </a:p>
          <a:p>
            <a:r>
              <a:rPr lang="en-US" dirty="0" smtClean="0">
                <a:latin typeface="Trebuchet MS" panose="020B0603020202020204" pitchFamily="34" charset="0"/>
              </a:rPr>
              <a:t>Need to start by extracting a dataset (dog-breed-identification.zip) containing images of dogs and a CSV file (labels.csv) containing information about the image files and their corresponding breeds.</a:t>
            </a:r>
          </a:p>
          <a:p>
            <a:endParaRPr lang="en-US" dirty="0" smtClean="0">
              <a:latin typeface="Trebuchet MS" panose="020B0603020202020204" pitchFamily="34" charset="0"/>
            </a:endParaRPr>
          </a:p>
          <a:p>
            <a:r>
              <a:rPr lang="en-US" b="1" u="sng" dirty="0" smtClean="0">
                <a:latin typeface="Trebuchet MS" panose="020B0603020202020204" pitchFamily="34" charset="0"/>
              </a:rPr>
              <a:t>Data Exploration</a:t>
            </a:r>
          </a:p>
          <a:p>
            <a:r>
              <a:rPr lang="en-US" dirty="0">
                <a:latin typeface="Trebuchet MS" panose="020B0603020202020204" pitchFamily="34" charset="0"/>
              </a:rPr>
              <a:t>P</a:t>
            </a:r>
            <a:r>
              <a:rPr lang="en-US" dirty="0" smtClean="0">
                <a:latin typeface="Trebuchet MS" panose="020B0603020202020204" pitchFamily="34" charset="0"/>
              </a:rPr>
              <a:t>erform exploratory data analysis (EDA) on the dataset, including checking the dimensions of the dataset, the number of unique dog breeds, and visualizing the distribution of breeds using bar charts.</a:t>
            </a:r>
          </a:p>
          <a:p>
            <a:endParaRPr lang="en-US" dirty="0" smtClean="0">
              <a:latin typeface="Trebuchet MS" panose="020B0603020202020204" pitchFamily="34" charset="0"/>
            </a:endParaRPr>
          </a:p>
          <a:p>
            <a:r>
              <a:rPr lang="en-US" b="1" u="sng" dirty="0" smtClean="0">
                <a:latin typeface="Trebuchet MS" panose="020B0603020202020204" pitchFamily="34" charset="0"/>
              </a:rPr>
              <a:t>Data Preprocessing</a:t>
            </a:r>
          </a:p>
          <a:p>
            <a:r>
              <a:rPr lang="en-US" dirty="0">
                <a:latin typeface="Trebuchet MS" panose="020B0603020202020204" pitchFamily="34" charset="0"/>
              </a:rPr>
              <a:t>P</a:t>
            </a:r>
            <a:r>
              <a:rPr lang="en-US" dirty="0" smtClean="0">
                <a:latin typeface="Trebuchet MS" panose="020B0603020202020204" pitchFamily="34" charset="0"/>
              </a:rPr>
              <a:t>reprocess the dataset by creating a new column </a:t>
            </a:r>
            <a:r>
              <a:rPr lang="en-US" dirty="0" err="1" smtClean="0">
                <a:latin typeface="Trebuchet MS" panose="020B0603020202020204" pitchFamily="34" charset="0"/>
              </a:rPr>
              <a:t>filepath</a:t>
            </a:r>
            <a:r>
              <a:rPr lang="en-US" dirty="0" smtClean="0">
                <a:latin typeface="Trebuchet MS" panose="020B0603020202020204" pitchFamily="34" charset="0"/>
              </a:rPr>
              <a:t> that specifies the file path of each image.</a:t>
            </a:r>
          </a:p>
          <a:p>
            <a:endParaRPr lang="en-US" dirty="0" smtClean="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8200" y="838200"/>
            <a:ext cx="6096000" cy="3970318"/>
          </a:xfrm>
          <a:prstGeom prst="rect">
            <a:avLst/>
          </a:prstGeom>
        </p:spPr>
        <p:txBody>
          <a:bodyPr>
            <a:spAutoFit/>
          </a:bodyPr>
          <a:lstStyle/>
          <a:p>
            <a:r>
              <a:rPr lang="en-US" b="1" u="sng" dirty="0" smtClean="0">
                <a:latin typeface="Trebuchet MS" panose="020B0603020202020204" pitchFamily="34" charset="0"/>
              </a:rPr>
              <a:t>Image Visualization</a:t>
            </a:r>
          </a:p>
          <a:p>
            <a:r>
              <a:rPr lang="en-US" dirty="0" smtClean="0">
                <a:latin typeface="Trebuchet MS" panose="020B0603020202020204" pitchFamily="34" charset="0"/>
              </a:rPr>
              <a:t>Visualize random images from the dataset along with their corresponding breeds using </a:t>
            </a:r>
            <a:r>
              <a:rPr lang="en-US" dirty="0" err="1" smtClean="0">
                <a:latin typeface="Trebuchet MS" panose="020B0603020202020204" pitchFamily="34" charset="0"/>
              </a:rPr>
              <a:t>matplotlib</a:t>
            </a:r>
            <a:r>
              <a:rPr lang="en-US" dirty="0" smtClean="0">
                <a:latin typeface="Trebuchet MS" panose="020B0603020202020204" pitchFamily="34" charset="0"/>
              </a:rPr>
              <a:t> and </a:t>
            </a:r>
            <a:r>
              <a:rPr lang="en-US" dirty="0" err="1" smtClean="0">
                <a:latin typeface="Trebuchet MS" panose="020B0603020202020204" pitchFamily="34" charset="0"/>
              </a:rPr>
              <a:t>OpenCV</a:t>
            </a:r>
            <a:r>
              <a:rPr lang="en-US" dirty="0" smtClean="0">
                <a:latin typeface="Trebuchet MS" panose="020B0603020202020204" pitchFamily="34" charset="0"/>
              </a:rPr>
              <a:t>. This step helps in understanding the nature of the data and verifying that images are loaded correctly.</a:t>
            </a:r>
          </a:p>
          <a:p>
            <a:endParaRPr lang="en-US" dirty="0" smtClean="0">
              <a:latin typeface="Trebuchet MS" panose="020B0603020202020204" pitchFamily="34" charset="0"/>
            </a:endParaRPr>
          </a:p>
          <a:p>
            <a:endParaRPr lang="en-US" dirty="0" smtClean="0">
              <a:latin typeface="Trebuchet MS" panose="020B0603020202020204" pitchFamily="34" charset="0"/>
            </a:endParaRPr>
          </a:p>
          <a:p>
            <a:r>
              <a:rPr lang="en-US" b="1" u="sng" dirty="0" smtClean="0">
                <a:latin typeface="Trebuchet MS" panose="020B0603020202020204" pitchFamily="34" charset="0"/>
              </a:rPr>
              <a:t>Interactive Breed Display </a:t>
            </a:r>
          </a:p>
          <a:p>
            <a:r>
              <a:rPr lang="en-US" dirty="0" smtClean="0">
                <a:latin typeface="Trebuchet MS" panose="020B0603020202020204" pitchFamily="34" charset="0"/>
              </a:rPr>
              <a:t>There's a code snippet that allows users to input a file name (without extension) to display the corresponding image along with its breed. This can be useful for interactive testing and validation of the model's predictions.</a:t>
            </a:r>
          </a:p>
          <a:p>
            <a:endParaRPr lang="en-US" dirty="0" smtClean="0">
              <a:latin typeface="Trebuchet MS" panose="020B0603020202020204" pitchFamily="34" charset="0"/>
            </a:endParaRPr>
          </a:p>
        </p:txBody>
      </p:sp>
    </p:spTree>
    <p:extLst>
      <p:ext uri="{BB962C8B-B14F-4D97-AF65-F5344CB8AC3E}">
        <p14:creationId xmlns:p14="http://schemas.microsoft.com/office/powerpoint/2010/main" val="1822654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p:cNvSpPr txBox="1"/>
          <p:nvPr/>
        </p:nvSpPr>
        <p:spPr>
          <a:xfrm>
            <a:off x="1524000" y="533400"/>
            <a:ext cx="6482159" cy="707886"/>
          </a:xfrm>
          <a:prstGeom prst="rect">
            <a:avLst/>
          </a:prstGeom>
          <a:noFill/>
        </p:spPr>
        <p:txBody>
          <a:bodyPr wrap="none" rtlCol="0">
            <a:spAutoFit/>
          </a:bodyPr>
          <a:lstStyle/>
          <a:p>
            <a:r>
              <a:rPr lang="en-US" sz="4000" b="1" dirty="0" smtClean="0">
                <a:latin typeface="Trebuchet MS" panose="020B0603020202020204" pitchFamily="34" charset="0"/>
              </a:rPr>
              <a:t>WHO ARE THE END USERS?</a:t>
            </a:r>
            <a:endParaRPr lang="en-IN" sz="4000" b="1" dirty="0">
              <a:latin typeface="Trebuchet MS" panose="020B0603020202020204" pitchFamily="34" charset="0"/>
            </a:endParaRPr>
          </a:p>
        </p:txBody>
      </p:sp>
      <p:sp>
        <p:nvSpPr>
          <p:cNvPr id="11" name="TextBox 10"/>
          <p:cNvSpPr txBox="1"/>
          <p:nvPr/>
        </p:nvSpPr>
        <p:spPr>
          <a:xfrm>
            <a:off x="2209800" y="2133600"/>
            <a:ext cx="4724400" cy="3139321"/>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Trebuchet MS" panose="020B0603020202020204" pitchFamily="34" charset="0"/>
              </a:rPr>
              <a:t>F</a:t>
            </a:r>
            <a:r>
              <a:rPr lang="en-US" dirty="0" smtClean="0">
                <a:latin typeface="Trebuchet MS" panose="020B0603020202020204" pitchFamily="34" charset="0"/>
              </a:rPr>
              <a:t>or dog breed prediction, the end users could be developers or data scientists who are interested in building and testing deep learning models for image classification tasks specifically related to dog breeds. </a:t>
            </a:r>
          </a:p>
          <a:p>
            <a:pPr marL="285750" indent="-285750">
              <a:buFont typeface="Wingdings" panose="05000000000000000000" pitchFamily="2" charset="2"/>
              <a:buChar char="q"/>
            </a:pPr>
            <a:endParaRPr lang="en-US" dirty="0">
              <a:latin typeface="Trebuchet MS" panose="020B0603020202020204" pitchFamily="34" charset="0"/>
            </a:endParaRPr>
          </a:p>
          <a:p>
            <a:pPr marL="285750" indent="-285750">
              <a:buFont typeface="Wingdings" panose="05000000000000000000" pitchFamily="2" charset="2"/>
              <a:buChar char="q"/>
            </a:pPr>
            <a:r>
              <a:rPr lang="en-US" dirty="0" smtClean="0">
                <a:latin typeface="Trebuchet MS" panose="020B0603020202020204" pitchFamily="34" charset="0"/>
              </a:rPr>
              <a:t>These end users may include individuals working in areas such as computer vision, machine learning, artificial intelligence, and data analysis.</a:t>
            </a:r>
            <a:endParaRPr lang="en-IN" dirty="0">
              <a:latin typeface="Trebuchet MS" panose="020B06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0" name="TextBox 9"/>
          <p:cNvSpPr txBox="1"/>
          <p:nvPr/>
        </p:nvSpPr>
        <p:spPr>
          <a:xfrm>
            <a:off x="-32084" y="152400"/>
            <a:ext cx="9638536" cy="707886"/>
          </a:xfrm>
          <a:prstGeom prst="rect">
            <a:avLst/>
          </a:prstGeom>
          <a:noFill/>
        </p:spPr>
        <p:txBody>
          <a:bodyPr wrap="none" rtlCol="0">
            <a:spAutoFit/>
          </a:bodyPr>
          <a:lstStyle/>
          <a:p>
            <a:r>
              <a:rPr lang="en-US" sz="4000" b="1" dirty="0" smtClean="0">
                <a:latin typeface="Trebuchet MS" panose="020B0603020202020204" pitchFamily="34" charset="0"/>
              </a:rPr>
              <a:t>SOLUTION AND ITS VALUE PROPOSITION</a:t>
            </a:r>
            <a:endParaRPr lang="en-IN" sz="4000" b="1" dirty="0">
              <a:latin typeface="Trebuchet MS" panose="020B0603020202020204" pitchFamily="34" charset="0"/>
            </a:endParaRPr>
          </a:p>
        </p:txBody>
      </p:sp>
      <p:sp>
        <p:nvSpPr>
          <p:cNvPr id="11" name="TextBox 10"/>
          <p:cNvSpPr txBox="1"/>
          <p:nvPr/>
        </p:nvSpPr>
        <p:spPr>
          <a:xfrm>
            <a:off x="152400" y="849400"/>
            <a:ext cx="9525000" cy="6740307"/>
          </a:xfrm>
          <a:prstGeom prst="rect">
            <a:avLst/>
          </a:prstGeom>
          <a:noFill/>
        </p:spPr>
        <p:txBody>
          <a:bodyPr wrap="square" rtlCol="0">
            <a:spAutoFit/>
          </a:bodyPr>
          <a:lstStyle/>
          <a:p>
            <a:endParaRPr lang="en-US" dirty="0" smtClean="0"/>
          </a:p>
          <a:p>
            <a:r>
              <a:rPr lang="en-US" b="1" u="sng" dirty="0" smtClean="0"/>
              <a:t>Accurate Classification</a:t>
            </a:r>
          </a:p>
          <a:p>
            <a:r>
              <a:rPr lang="en-US" dirty="0" smtClean="0"/>
              <a:t>Deep learning models, especially convolutional neural networks (CNNs), excel at learning intricate patterns and features from images. They can accurately classify dog breeds based on visual characteristics, leading to precise predictions.</a:t>
            </a:r>
          </a:p>
          <a:p>
            <a:endParaRPr lang="en-US" dirty="0" smtClean="0"/>
          </a:p>
          <a:p>
            <a:r>
              <a:rPr lang="en-US" b="1" u="sng" dirty="0" smtClean="0"/>
              <a:t>Automation and Efficiency</a:t>
            </a:r>
          </a:p>
          <a:p>
            <a:r>
              <a:rPr lang="en-US" dirty="0" smtClean="0"/>
              <a:t>Deep learning models automate the process of dog breed classification once trained, reducing the need for manual intervention. This efficiency is particularly valuable in scenarios where large volumes of images need classification.</a:t>
            </a:r>
          </a:p>
          <a:p>
            <a:endParaRPr lang="en-US" dirty="0" smtClean="0"/>
          </a:p>
          <a:p>
            <a:r>
              <a:rPr lang="en-US" b="1" u="sng" dirty="0" smtClean="0"/>
              <a:t>Scalability</a:t>
            </a:r>
          </a:p>
          <a:p>
            <a:r>
              <a:rPr lang="en-US" dirty="0" smtClean="0"/>
              <a:t>Deep learning solutions can scale effectively to handle diverse datasets containing thousands of dog images with various breeds. This scalability ensures that the model remains effective even as the dataset grows.</a:t>
            </a:r>
          </a:p>
          <a:p>
            <a:endParaRPr lang="en-US" dirty="0" smtClean="0"/>
          </a:p>
          <a:p>
            <a:r>
              <a:rPr lang="en-US" b="1" u="sng" dirty="0" smtClean="0"/>
              <a:t>Generalization</a:t>
            </a:r>
          </a:p>
          <a:p>
            <a:r>
              <a:rPr lang="en-US" dirty="0" smtClean="0"/>
              <a:t>Well-trained deep learning models can generalize well to unseen data, meaning they can accurately classify dog breeds even for images that were not part of the training set. This generalization capability enhances the model's reliability and applicability in real-world scenarios.</a:t>
            </a:r>
          </a:p>
          <a:p>
            <a:endParaRPr lang="en-US" dirty="0" smtClean="0"/>
          </a:p>
          <a:p>
            <a:endParaRPr lang="en-US" dirty="0"/>
          </a:p>
          <a:p>
            <a:endParaRPr lang="en-US" dirty="0" smtClean="0"/>
          </a:p>
          <a:p>
            <a:endParaRPr lang="en-US" dirty="0" smtClean="0"/>
          </a:p>
        </p:txBody>
      </p:sp>
    </p:spTree>
    <p:extLst>
      <p:ext uri="{BB962C8B-B14F-4D97-AF65-F5344CB8AC3E}">
        <p14:creationId xmlns:p14="http://schemas.microsoft.com/office/powerpoint/2010/main" val="570222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313</TotalTime>
  <Words>1074</Words>
  <Application>Microsoft Office PowerPoint</Application>
  <PresentationFormat>Widescreen</PresentationFormat>
  <Paragraphs>101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Trebuchet MS</vt:lpstr>
      <vt:lpstr>Wingdings</vt:lpstr>
      <vt:lpstr>Office Theme</vt:lpstr>
      <vt:lpstr>BRINDHA.M</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BrindhaMurugan</dc:creator>
  <cp:lastModifiedBy>BrindhaMurugan</cp:lastModifiedBy>
  <cp:revision>27</cp:revision>
  <dcterms:created xsi:type="dcterms:W3CDTF">2024-04-05T04:16:13Z</dcterms:created>
  <dcterms:modified xsi:type="dcterms:W3CDTF">2024-04-05T10:12:48Z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