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74" r:id="rId2"/>
    <p:sldId id="276" r:id="rId3"/>
    <p:sldId id="297" r:id="rId4"/>
    <p:sldId id="312" r:id="rId5"/>
    <p:sldId id="317" r:id="rId6"/>
    <p:sldId id="279" r:id="rId7"/>
    <p:sldId id="280" r:id="rId8"/>
    <p:sldId id="281" r:id="rId9"/>
    <p:sldId id="286" r:id="rId10"/>
    <p:sldId id="294" r:id="rId11"/>
    <p:sldId id="315" r:id="rId12"/>
    <p:sldId id="287" r:id="rId13"/>
    <p:sldId id="259" r:id="rId14"/>
    <p:sldId id="300" r:id="rId15"/>
    <p:sldId id="310" r:id="rId16"/>
    <p:sldId id="313" r:id="rId17"/>
    <p:sldId id="314" r:id="rId18"/>
    <p:sldId id="316" r:id="rId19"/>
    <p:sldId id="298" r:id="rId20"/>
    <p:sldId id="299" r:id="rId21"/>
    <p:sldId id="295" r:id="rId22"/>
    <p:sldId id="289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9637" autoAdjust="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2FF8-9BBE-4254-9C55-03113F711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ABBD9-F4CC-4F74-9AE5-07C9AC59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6C23-76FD-47ED-B63F-1BE9533F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0F6C-7E72-4E7B-AEF5-C03445E3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B800-610D-497A-9D50-A23BB700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90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361B-1A0D-4377-82D1-17B3B2EB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40632-0E3B-488F-94DD-A98B2FE2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51CD-5822-42AC-8117-E2262C22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ED91-0B71-4BA8-85F3-004F0C16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68B7-3B40-4A02-91C9-76BF91B2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63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E4F7E-7796-4DB8-AA33-813564249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1BE2D-BF49-4C2A-9207-6261B38D9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E98C-3137-4EAE-8156-42213070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AAB7-63F3-4BAF-B4E6-524F53EB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2D67-9B77-4943-A843-9A2CA1DC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62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647B-778D-4E0B-8A51-2181B362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A27A-C9CE-4343-8DCC-316D10F3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AC9C-76CD-46D9-8AEE-55280E5C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3B9C-6920-4DAC-8FA8-94EC04A2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3DB3-32AC-4359-8F52-95380491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64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0101-4ED7-4CAD-8713-9AA4923F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8A786-D046-4F41-AD55-B898E0841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CBA5-789C-42F0-AF3E-34757CC2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526C7-E92C-4AB4-83CE-E75A6670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8050-42B2-4E5E-8C6C-8781CF2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57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856D-1DB9-482F-A4D1-F681AFD0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601C-B6A1-4DE8-BE18-A317F09B0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4429E-2A72-41D6-B15D-F412B503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C2B5F-9AC2-44C6-8C5D-235AF109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B7684-D7E6-469D-92E2-297F38F2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46951-5817-4F5C-9AEB-CEEB46D0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791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3F3A-0102-4DBA-AF84-897BD5E1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82A85-DAE3-47F4-A6E4-E7790053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B5128-8710-489D-83A8-8189F11D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FC6FF-2D70-4A9C-B432-946691234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97F0-D5A7-4715-98B8-D6E2FD964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119BA-CFB5-48F3-897E-AB801FBC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FC232-0D94-442B-B49C-2FDD7BC1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8993E-DFEE-4A8E-B4FF-0CE61C2C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12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C98A-D51B-4FE5-9515-ECE5E9A2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4E662-A6E6-41AF-AEFB-7D9B5758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639E-49AB-440F-B4FF-0E01CB5E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1EF37-E6A2-4BE1-AE2D-E04720B9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87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3D012-F674-4E7E-9FE8-0E725C5C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03093-ACB1-4952-A072-2D7ECB65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91E38-EAA0-49BF-944D-2D321670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10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AA9A-16E8-48C4-A913-58985739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D087-84A6-4945-9060-AA0FBAA2A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60CA8-28CF-479A-8611-E9A6528AA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148F3-E4D5-4136-8681-D76C4B24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0ADB7-AE22-4E37-AA0E-2BE48919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A2C67-7D65-4668-A95B-D21862AB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23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4213-172A-40AD-9E65-C36CF517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9FD87-3570-433A-AE06-5EED22AB4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9026F-2BEF-4F04-ACB4-F13E987C7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01129-4836-4F28-8EF2-284C44E7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AC461-2147-4E92-87A4-BF21D5D9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5B868-C2B1-428F-B0E2-BDD68998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02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6F2C9-2876-4162-B8CC-C12979AC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0912-5EFD-4F83-8725-9488455C9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867A-A645-400F-8871-293B668DF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CAAD8-7DC1-46E9-AEB5-F5E83457E818}" type="datetimeFigureOut">
              <a:rPr lang="en-IN" smtClean="0"/>
              <a:t>13-05-2025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3AB80-A5C4-457D-98FA-76420AA1C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D03F-4CAA-42CF-92E6-A02F70992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71E6-2FAB-4E99-AAB1-9E6D66A5294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57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F4F64-11C9-D2E9-A743-EC2E3BCF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68516"/>
            <a:ext cx="9624060" cy="1752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E5963-CB6C-3AF4-D3C7-97520D5B433B}"/>
              </a:ext>
            </a:extLst>
          </p:cNvPr>
          <p:cNvSpPr txBox="1"/>
          <p:nvPr/>
        </p:nvSpPr>
        <p:spPr>
          <a:xfrm>
            <a:off x="498450" y="2119253"/>
            <a:ext cx="11497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AUTOMATIC OBJECT DETECTION AND CLASSIFICATION OF BIO-DEGRADABLE AND NON-BIO-DEGRADABLE WASTE MATERIALS USING DEEPLEARNING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32EABC-ED37-4505-3246-8BD17833C543}"/>
              </a:ext>
            </a:extLst>
          </p:cNvPr>
          <p:cNvSpPr txBox="1"/>
          <p:nvPr/>
        </p:nvSpPr>
        <p:spPr>
          <a:xfrm>
            <a:off x="735496" y="3818513"/>
            <a:ext cx="334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480C5-E1DE-B54E-CC5A-5D0C47B67347}"/>
              </a:ext>
            </a:extLst>
          </p:cNvPr>
          <p:cNvSpPr txBox="1"/>
          <p:nvPr/>
        </p:nvSpPr>
        <p:spPr>
          <a:xfrm>
            <a:off x="2395330" y="4116586"/>
            <a:ext cx="402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Mr.Joshua Issac., M.E</a:t>
            </a:r>
            <a:endParaRPr lang="it-I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643DA-4446-4F22-2FEF-3C923D74003A}"/>
              </a:ext>
            </a:extLst>
          </p:cNvPr>
          <p:cNvSpPr txBox="1"/>
          <p:nvPr/>
        </p:nvSpPr>
        <p:spPr>
          <a:xfrm>
            <a:off x="3171218" y="4762917"/>
            <a:ext cx="26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           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AP/AI.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B075D0-3F77-0574-9406-6152BE165559}"/>
              </a:ext>
            </a:extLst>
          </p:cNvPr>
          <p:cNvSpPr txBox="1"/>
          <p:nvPr/>
        </p:nvSpPr>
        <p:spPr>
          <a:xfrm>
            <a:off x="6096000" y="3818512"/>
            <a:ext cx="5940287" cy="198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A.AGNESMARYLAVANYA(811721243004)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.BRINDHA(811721243012)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D.SAHANA SRI(811721243046)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R.VINODHA(811721243062)                                                         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7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D675E-BAB5-1B83-42C9-3BC36FB5A4DB}"/>
              </a:ext>
            </a:extLst>
          </p:cNvPr>
          <p:cNvSpPr txBox="1"/>
          <p:nvPr/>
        </p:nvSpPr>
        <p:spPr>
          <a:xfrm>
            <a:off x="0" y="336524"/>
            <a:ext cx="977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SOFTWARE SPECIFICATIONS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03258-EC89-4A22-B724-F7BD75C4B215}"/>
              </a:ext>
            </a:extLst>
          </p:cNvPr>
          <p:cNvSpPr txBox="1"/>
          <p:nvPr/>
        </p:nvSpPr>
        <p:spPr>
          <a:xfrm>
            <a:off x="969874" y="921299"/>
            <a:ext cx="10843591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HARDWARE REQUIREMENT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Microcontroller Atmega328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Ultrasonic Sensor</a:t>
            </a: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IR Sensor</a:t>
            </a: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Buzzer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LCD display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Power supply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USB Cable</a:t>
            </a:r>
          </a:p>
        </p:txBody>
      </p:sp>
    </p:spTree>
    <p:extLst>
      <p:ext uri="{BB962C8B-B14F-4D97-AF65-F5344CB8AC3E}">
        <p14:creationId xmlns:p14="http://schemas.microsoft.com/office/powerpoint/2010/main" val="338587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0684" y="906433"/>
            <a:ext cx="9850582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Image Processing</a:t>
            </a: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Python 3.6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Hardware Module</a:t>
            </a: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Arduino IDE 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Microcontroller Embedded C Program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Proteus 7 Professional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Project circuit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D675E-BAB5-1B83-42C9-3BC36FB5A4DB}"/>
              </a:ext>
            </a:extLst>
          </p:cNvPr>
          <p:cNvSpPr txBox="1"/>
          <p:nvPr/>
        </p:nvSpPr>
        <p:spPr>
          <a:xfrm>
            <a:off x="-91421" y="321658"/>
            <a:ext cx="9850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SYSTEM AND 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72753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ED48CB-9373-40B4-06E6-1C44DC93AAA3}"/>
              </a:ext>
            </a:extLst>
          </p:cNvPr>
          <p:cNvSpPr txBox="1"/>
          <p:nvPr/>
        </p:nvSpPr>
        <p:spPr>
          <a:xfrm>
            <a:off x="0" y="312128"/>
            <a:ext cx="386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spcBef>
                <a:spcPts val="300"/>
              </a:spcBef>
              <a:buSzPts val="1400"/>
              <a:tabLst>
                <a:tab pos="753110" algn="l"/>
              </a:tabLst>
            </a:pPr>
            <a: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endParaRPr lang="en-IN" sz="32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9D932-8CCC-4C91-E553-8CF4B6580D85}"/>
              </a:ext>
            </a:extLst>
          </p:cNvPr>
          <p:cNvSpPr txBox="1"/>
          <p:nvPr/>
        </p:nvSpPr>
        <p:spPr>
          <a:xfrm>
            <a:off x="1057993" y="890039"/>
            <a:ext cx="10485421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 Camera Image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Preprocessing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Pre-Trained Model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AI Classification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Classification Output</a:t>
            </a:r>
          </a:p>
        </p:txBody>
      </p:sp>
    </p:spTree>
    <p:extLst>
      <p:ext uri="{BB962C8B-B14F-4D97-AF65-F5344CB8AC3E}">
        <p14:creationId xmlns:p14="http://schemas.microsoft.com/office/powerpoint/2010/main" val="333856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D645B2-D82A-FABC-177B-542E24C28A1C}"/>
              </a:ext>
            </a:extLst>
          </p:cNvPr>
          <p:cNvSpPr txBox="1"/>
          <p:nvPr/>
        </p:nvSpPr>
        <p:spPr>
          <a:xfrm>
            <a:off x="382771" y="287078"/>
            <a:ext cx="4890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Input Camera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D6E49-3AFC-9421-E411-6207BA86161E}"/>
              </a:ext>
            </a:extLst>
          </p:cNvPr>
          <p:cNvSpPr txBox="1"/>
          <p:nvPr/>
        </p:nvSpPr>
        <p:spPr>
          <a:xfrm>
            <a:off x="382771" y="914400"/>
            <a:ext cx="11366205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 of the system uses a camera to take pictures of the waste when it is placed in the bin.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 is connected to a PC or Raspberry Pi and captures real-time images.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images are the starting point of the process and help in knowing what type of waste is being thrown.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the image is important, so a good resolution camera is used.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2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768" y="109201"/>
            <a:ext cx="11021275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5F78D-C21C-C606-B96B-B974B6034231}"/>
              </a:ext>
            </a:extLst>
          </p:cNvPr>
          <p:cNvSpPr txBox="1"/>
          <p:nvPr/>
        </p:nvSpPr>
        <p:spPr>
          <a:xfrm>
            <a:off x="510363" y="1010093"/>
            <a:ext cx="11355572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capturing the image, the system prepares it for the AI model by resizing and cleaning it.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resized to 224x224 pixels, adjusted for color and brightness, and converted into a format the model understands.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done using Python and OpenCV tools.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helps the system work faster and makes sure the image is ready for the next step.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reduces errors and makes the final results more accurate.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8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D6F022-ACF4-49BA-8457-6273CBA120A8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EB984-6D9B-4BA1-9CF3-1859A8CE3BD3}"/>
              </a:ext>
            </a:extLst>
          </p:cNvPr>
          <p:cNvSpPr txBox="1"/>
          <p:nvPr/>
        </p:nvSpPr>
        <p:spPr>
          <a:xfrm>
            <a:off x="5640456" y="27432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05A2C-4F88-416E-A646-68CB50964208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31193" y="0"/>
            <a:ext cx="10767947" cy="742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2CC5F8-C085-6F67-8E16-741ECE88DE13}"/>
              </a:ext>
            </a:extLst>
          </p:cNvPr>
          <p:cNvSpPr txBox="1"/>
          <p:nvPr/>
        </p:nvSpPr>
        <p:spPr>
          <a:xfrm>
            <a:off x="489098" y="756457"/>
            <a:ext cx="11376837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the system looks at the image closely to find useful details like shape, color, and patterns.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details help in telling the difference between plastic bottles, metal cans, and other waste items.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model does this automatically using layers inside the MobileNetV2 model.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features are turned into numbers that the system uses to understand what it is seeing.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replaces the need for manual checking or extra sensors.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6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803" y="42530"/>
            <a:ext cx="3919342" cy="5847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Pre-Trained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19AB6-D0DD-DC00-17C8-BDBB275DB0E8}"/>
              </a:ext>
            </a:extLst>
          </p:cNvPr>
          <p:cNvSpPr txBox="1"/>
          <p:nvPr/>
        </p:nvSpPr>
        <p:spPr>
          <a:xfrm>
            <a:off x="648586" y="733646"/>
            <a:ext cx="1134494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a deep learning model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already trained on waste images.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was created using TensorFlow and is ready to detect and classify objects quickly.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runs on the PC or Raspberry Pi without needing the internet.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it’s already trained, we don’t have to build it from scratch, saving time and effort.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helps in detecting waste accurately and works well on devices with less power.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1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7" y="0"/>
            <a:ext cx="3246548" cy="8399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AI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C5AE9-FA86-139F-0C19-4E94D14C481B}"/>
              </a:ext>
            </a:extLst>
          </p:cNvPr>
          <p:cNvSpPr txBox="1"/>
          <p:nvPr/>
        </p:nvSpPr>
        <p:spPr>
          <a:xfrm>
            <a:off x="435935" y="839971"/>
            <a:ext cx="11546958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model sees the image and finds the features, it decides what type of waste it is.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waste is sorted into categories like plastic, metal, or paper.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decision is sent to the Arduino using a USB cable.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works in real-time, giving quick results without delay.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smart decision-making is much better than just using distance sensors like in older systems.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00" y="0"/>
            <a:ext cx="3905766" cy="65921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Classification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C4933-4FF4-F912-9B90-1D604DEABE96}"/>
              </a:ext>
            </a:extLst>
          </p:cNvPr>
          <p:cNvSpPr txBox="1"/>
          <p:nvPr/>
        </p:nvSpPr>
        <p:spPr>
          <a:xfrm>
            <a:off x="446567" y="808074"/>
            <a:ext cx="11536326" cy="5831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AI decides the type of waste, the Arduino gets the result and moves the waste to the correct bin.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controls servo motors to open the right compartment—plastic, metal, or general waste.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display can show what type of waste was detected.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ultrasonic sensor also checks how full the bin is, and this information can be sent using Wi-Fi or GSM.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final step ensures the waste is sorted properly, helping with recycling and keeping the environment clean.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43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54B0AB-5552-4076-AC5A-6515BC6829CC}"/>
              </a:ext>
            </a:extLst>
          </p:cNvPr>
          <p:cNvSpPr txBox="1"/>
          <p:nvPr/>
        </p:nvSpPr>
        <p:spPr>
          <a:xfrm>
            <a:off x="500872" y="208270"/>
            <a:ext cx="11082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221A4-B268-4B19-80C9-479A76CD22D2}"/>
              </a:ext>
            </a:extLst>
          </p:cNvPr>
          <p:cNvSpPr txBox="1"/>
          <p:nvPr/>
        </p:nvSpPr>
        <p:spPr>
          <a:xfrm>
            <a:off x="500872" y="793045"/>
            <a:ext cx="11266456" cy="4883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Waste is separated without human help, reducing manual effort.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system identifies waste instantly as it is thrown in.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Proper segregation increases recycling efficiency and reduces landfill use.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Prevents mixing of waste types, which can cause contamination and environmental harm.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Uses lightweight models and affordable hardware like Arduino and Raspberry Pi.</a:t>
            </a:r>
          </a:p>
        </p:txBody>
      </p:sp>
    </p:spTree>
    <p:extLst>
      <p:ext uri="{BB962C8B-B14F-4D97-AF65-F5344CB8AC3E}">
        <p14:creationId xmlns:p14="http://schemas.microsoft.com/office/powerpoint/2010/main" val="170022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02282-CDE0-A957-7A06-8E91F0001D5F}"/>
              </a:ext>
            </a:extLst>
          </p:cNvPr>
          <p:cNvSpPr txBox="1"/>
          <p:nvPr/>
        </p:nvSpPr>
        <p:spPr>
          <a:xfrm>
            <a:off x="485331" y="401279"/>
            <a:ext cx="305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A70B0B-BA94-C29D-4AD1-83800AE64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912" y="1186934"/>
            <a:ext cx="10526232" cy="478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6BE4D-6356-6EE3-4C39-0C59C482D793}"/>
              </a:ext>
            </a:extLst>
          </p:cNvPr>
          <p:cNvSpPr txBox="1"/>
          <p:nvPr/>
        </p:nvSpPr>
        <p:spPr>
          <a:xfrm>
            <a:off x="627321" y="986054"/>
            <a:ext cx="11079348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 smart bin using AI for automatic waste classification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and process waste images using a camera and deep learning model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waste into biodegradable and non-biodegradable types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waste segregation using Arduino and servo motors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bin fill level using sensors and communicate data via IoT modules</a:t>
            </a:r>
          </a:p>
        </p:txBody>
      </p:sp>
    </p:spTree>
    <p:extLst>
      <p:ext uri="{BB962C8B-B14F-4D97-AF65-F5344CB8AC3E}">
        <p14:creationId xmlns:p14="http://schemas.microsoft.com/office/powerpoint/2010/main" val="143013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0510D9-F333-4D7A-8F61-3E52AD20FA20}"/>
              </a:ext>
            </a:extLst>
          </p:cNvPr>
          <p:cNvSpPr txBox="1"/>
          <p:nvPr/>
        </p:nvSpPr>
        <p:spPr>
          <a:xfrm>
            <a:off x="571925" y="307420"/>
            <a:ext cx="11111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1EDF0-B777-4AD2-A002-2A44D9386B33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FC0C8-B081-48AE-BC29-945617113371}"/>
              </a:ext>
            </a:extLst>
          </p:cNvPr>
          <p:cNvSpPr txBox="1"/>
          <p:nvPr/>
        </p:nvSpPr>
        <p:spPr>
          <a:xfrm>
            <a:off x="540025" y="767615"/>
            <a:ext cx="11111947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Smart Cities: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Can be installed in public places to support clean and green urban environments.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Educational Institutions: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Promotes waste awareness and automation in schools and colleges. 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Hospitals and Offices: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Helps separate medical or electronic waste from general trash. </a:t>
            </a:r>
          </a:p>
          <a:p>
            <a:pPr marL="457200" lvl="0" indent="-4572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Municipal Waste Systems: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Supports local authorities in better waste handling and route planning.</a:t>
            </a:r>
          </a:p>
        </p:txBody>
      </p:sp>
    </p:spTree>
    <p:extLst>
      <p:ext uri="{BB962C8B-B14F-4D97-AF65-F5344CB8AC3E}">
        <p14:creationId xmlns:p14="http://schemas.microsoft.com/office/powerpoint/2010/main" val="1214213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0A158-1E69-345A-5AEB-1FBEB4E4F562}"/>
              </a:ext>
            </a:extLst>
          </p:cNvPr>
          <p:cNvSpPr txBox="1"/>
          <p:nvPr/>
        </p:nvSpPr>
        <p:spPr>
          <a:xfrm>
            <a:off x="286345" y="227893"/>
            <a:ext cx="4445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72A7B-BBD5-95BC-5AF1-17D7A08A3310}"/>
              </a:ext>
            </a:extLst>
          </p:cNvPr>
          <p:cNvSpPr txBox="1"/>
          <p:nvPr/>
        </p:nvSpPr>
        <p:spPr>
          <a:xfrm>
            <a:off x="490828" y="812668"/>
            <a:ext cx="11210344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Successfully developed a smart bin system for automatic waste classification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Integrated camera, sensors, and deep learning for real-time detection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Achieved efficient waste segregation using MobileNetV2 and Arduino control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Enhanced sustainability and reduced manual effort in waste management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Future work includes expanding dataset and implementing smart routing for waste collection</a:t>
            </a:r>
          </a:p>
        </p:txBody>
      </p:sp>
    </p:spTree>
    <p:extLst>
      <p:ext uri="{BB962C8B-B14F-4D97-AF65-F5344CB8AC3E}">
        <p14:creationId xmlns:p14="http://schemas.microsoft.com/office/powerpoint/2010/main" val="428001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C95FE-9CDE-71B4-DF60-E9AACB0C365E}"/>
              </a:ext>
            </a:extLst>
          </p:cNvPr>
          <p:cNvSpPr txBox="1"/>
          <p:nvPr/>
        </p:nvSpPr>
        <p:spPr>
          <a:xfrm>
            <a:off x="695739" y="254643"/>
            <a:ext cx="11353507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8780" marR="180975" indent="-228600">
              <a:lnSpc>
                <a:spcPct val="150000"/>
              </a:lnSpc>
              <a:spcAft>
                <a:spcPts val="0"/>
              </a:spcAft>
              <a:tabLst>
                <a:tab pos="39878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5442D-D6F7-7730-32FD-0CB909838915}"/>
              </a:ext>
            </a:extLst>
          </p:cNvPr>
          <p:cNvSpPr txBox="1"/>
          <p:nvPr/>
        </p:nvSpPr>
        <p:spPr>
          <a:xfrm>
            <a:off x="-755375" y="-460938"/>
            <a:ext cx="1003556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spcBef>
                <a:spcPts val="885"/>
              </a:spcBef>
              <a:spcAft>
                <a:spcPts val="0"/>
              </a:spcAft>
              <a:buSzPts val="1400"/>
              <a:tabLst>
                <a:tab pos="753110" algn="l"/>
              </a:tabLst>
            </a:pPr>
            <a:endParaRPr lang="en-US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 algn="just">
              <a:spcBef>
                <a:spcPts val="885"/>
              </a:spcBef>
              <a:spcAft>
                <a:spcPts val="0"/>
              </a:spcAft>
              <a:buSzPts val="1400"/>
              <a:tabLst>
                <a:tab pos="75311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REFERENCE</a:t>
            </a:r>
          </a:p>
          <a:p>
            <a:pPr lvl="2" algn="just">
              <a:spcBef>
                <a:spcPts val="885"/>
              </a:spcBef>
              <a:spcAft>
                <a:spcPts val="0"/>
              </a:spcAft>
              <a:buSzPts val="1400"/>
              <a:tabLst>
                <a:tab pos="753110" algn="l"/>
              </a:tabLst>
            </a:pPr>
            <a:endParaRPr lang="en-IN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4D9A8-76E5-65DC-9F52-D08CF46FCF98}"/>
              </a:ext>
            </a:extLst>
          </p:cNvPr>
          <p:cNvSpPr txBox="1"/>
          <p:nvPr/>
        </p:nvSpPr>
        <p:spPr>
          <a:xfrm>
            <a:off x="-836579" y="2691694"/>
            <a:ext cx="623543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85420" lvl="2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SzPts val="1400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143F4-89A7-4441-A3B5-BACBEE2E1C10}"/>
              </a:ext>
            </a:extLst>
          </p:cNvPr>
          <p:cNvSpPr txBox="1"/>
          <p:nvPr/>
        </p:nvSpPr>
        <p:spPr>
          <a:xfrm>
            <a:off x="741219" y="834610"/>
            <a:ext cx="11054541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H. El-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Sayed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M. Prasad, D.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Puthal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A. Gupta, M.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Mohanty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and C.-T. Lin, ‘‘Edge of things: The big picture on the integration of edge, IoT and the cloud in a distributed computing environment,’’ IEEE Access, vol. 6, pp. 1706–1717, 2018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Montori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F.,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Bedogni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L.,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Bononi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L.: ‘A collaborative internet of things architecture for smart cities and environmental monitoring’, IEEE Internet Things J.,  pp. 592–605, 2018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J. W. Lu, N. B. Chang, L. Liao, and M. Y. Liao, “Smart and green urban solid waste collection systems: Advances, challenges, and perspectives,” IEEE Systems Journal, vol. 11, no. 4, pp. 2804–2817, Dec 2017.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Anagnostopoulos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Zaslavsky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K.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Kolomvatsos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A. Medvedev, P.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Amirian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J. Morley, and S.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Hadjieftymiades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“Challenges and Opportunities of Waste Management in IoT-Enabled Smart Cities: A Survey,” IEEE Transactions on Sustainable Computing, vol. 2, no. 3, pp. 275– 289, 2017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B. Tang, Z. Chen, G.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Hefferman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S. Pei, T. Wei, H. He, and Q. Yang, “Incorporating Intelligence in Fog Computing for Big Data Analysis in Smart Cities,” IEEE Transactions on Industrial Informatics, vol. 13, no. 5, pp. 2140–2150, 2017</a:t>
            </a:r>
          </a:p>
        </p:txBody>
      </p:sp>
    </p:spTree>
    <p:extLst>
      <p:ext uri="{BB962C8B-B14F-4D97-AF65-F5344CB8AC3E}">
        <p14:creationId xmlns:p14="http://schemas.microsoft.com/office/powerpoint/2010/main" val="401269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BE820-32DE-9FA9-3574-F11DE8A58426}"/>
              </a:ext>
            </a:extLst>
          </p:cNvPr>
          <p:cNvSpPr txBox="1"/>
          <p:nvPr/>
        </p:nvSpPr>
        <p:spPr>
          <a:xfrm>
            <a:off x="3258767" y="2169268"/>
            <a:ext cx="6147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Times New Roman" pitchFamily="18" charset="0"/>
                <a:cs typeface="Times New Roman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424955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8AC59-E437-450A-9743-7AED15769CED}"/>
              </a:ext>
            </a:extLst>
          </p:cNvPr>
          <p:cNvSpPr txBox="1"/>
          <p:nvPr/>
        </p:nvSpPr>
        <p:spPr>
          <a:xfrm>
            <a:off x="725556" y="661458"/>
            <a:ext cx="1044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 EXISTING SYSTEM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75172-C5C8-4AB0-9C39-B7B9D85E3F15}"/>
              </a:ext>
            </a:extLst>
          </p:cNvPr>
          <p:cNvSpPr txBox="1"/>
          <p:nvPr/>
        </p:nvSpPr>
        <p:spPr>
          <a:xfrm>
            <a:off x="725556" y="1246233"/>
            <a:ext cx="10446026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Existing smart bins mainly rely on ultrasonic and motion sensors to detect waste levels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Manual waste segregation is still required after collection, reducing efficiency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Multi-bin setups increase infrastructure and maintenance costs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 often misuses bins, placing waste in incorrect compartments</a:t>
            </a:r>
          </a:p>
        </p:txBody>
      </p:sp>
    </p:spTree>
    <p:extLst>
      <p:ext uri="{BB962C8B-B14F-4D97-AF65-F5344CB8AC3E}">
        <p14:creationId xmlns:p14="http://schemas.microsoft.com/office/powerpoint/2010/main" val="3292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37352-E8E7-447B-B994-B8DF2B28C744}"/>
              </a:ext>
            </a:extLst>
          </p:cNvPr>
          <p:cNvSpPr txBox="1"/>
          <p:nvPr/>
        </p:nvSpPr>
        <p:spPr>
          <a:xfrm>
            <a:off x="393404" y="273545"/>
            <a:ext cx="1094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97373-6E11-D3A3-7DE2-0F93AE69257A}"/>
              </a:ext>
            </a:extLst>
          </p:cNvPr>
          <p:cNvSpPr txBox="1"/>
          <p:nvPr/>
        </p:nvSpPr>
        <p:spPr>
          <a:xfrm>
            <a:off x="412307" y="858320"/>
            <a:ext cx="109302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a camera module and AI model (MobileNetV2) to classify waste in real time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on-device image classification using a pre-trained deep learning model to reduce latency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ultrasonic sensors to monitor fill levels and GPS for bin location tracking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and servo motors control compartment lids based on classification output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1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009DA-5D26-796B-007B-35ACFB3647C6}"/>
              </a:ext>
            </a:extLst>
          </p:cNvPr>
          <p:cNvSpPr txBox="1"/>
          <p:nvPr/>
        </p:nvSpPr>
        <p:spPr>
          <a:xfrm>
            <a:off x="520995" y="435935"/>
            <a:ext cx="10802679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bin status and location data via IoT module for centralized monitoring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manual segregation, improves recycling accuracy, and supports smart city goals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29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224F32-29BE-AAC8-A9EF-426395CC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74332"/>
              </p:ext>
            </p:extLst>
          </p:nvPr>
        </p:nvGraphicFramePr>
        <p:xfrm>
          <a:off x="339613" y="981354"/>
          <a:ext cx="11655071" cy="5825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9311">
                  <a:extLst>
                    <a:ext uri="{9D8B030D-6E8A-4147-A177-3AD203B41FA5}">
                      <a16:colId xmlns:a16="http://schemas.microsoft.com/office/drawing/2014/main" val="558048984"/>
                    </a:ext>
                  </a:extLst>
                </a:gridCol>
                <a:gridCol w="1999433">
                  <a:extLst>
                    <a:ext uri="{9D8B030D-6E8A-4147-A177-3AD203B41FA5}">
                      <a16:colId xmlns:a16="http://schemas.microsoft.com/office/drawing/2014/main" val="92190824"/>
                    </a:ext>
                  </a:extLst>
                </a:gridCol>
                <a:gridCol w="1265081">
                  <a:extLst>
                    <a:ext uri="{9D8B030D-6E8A-4147-A177-3AD203B41FA5}">
                      <a16:colId xmlns:a16="http://schemas.microsoft.com/office/drawing/2014/main" val="745147237"/>
                    </a:ext>
                  </a:extLst>
                </a:gridCol>
                <a:gridCol w="928162">
                  <a:extLst>
                    <a:ext uri="{9D8B030D-6E8A-4147-A177-3AD203B41FA5}">
                      <a16:colId xmlns:a16="http://schemas.microsoft.com/office/drawing/2014/main" val="3060297727"/>
                    </a:ext>
                  </a:extLst>
                </a:gridCol>
                <a:gridCol w="2523926">
                  <a:extLst>
                    <a:ext uri="{9D8B030D-6E8A-4147-A177-3AD203B41FA5}">
                      <a16:colId xmlns:a16="http://schemas.microsoft.com/office/drawing/2014/main" val="3788436936"/>
                    </a:ext>
                  </a:extLst>
                </a:gridCol>
                <a:gridCol w="2199736">
                  <a:extLst>
                    <a:ext uri="{9D8B030D-6E8A-4147-A177-3AD203B41FA5}">
                      <a16:colId xmlns:a16="http://schemas.microsoft.com/office/drawing/2014/main" val="3690376791"/>
                    </a:ext>
                  </a:extLst>
                </a:gridCol>
                <a:gridCol w="2089422">
                  <a:extLst>
                    <a:ext uri="{9D8B030D-6E8A-4147-A177-3AD203B41FA5}">
                      <a16:colId xmlns:a16="http://schemas.microsoft.com/office/drawing/2014/main" val="1583519431"/>
                    </a:ext>
                  </a:extLst>
                </a:gridCol>
              </a:tblGrid>
              <a:tr h="966412">
                <a:tc>
                  <a:txBody>
                    <a:bodyPr/>
                    <a:lstStyle/>
                    <a:p>
                      <a:pPr algn="ctr"/>
                      <a:r>
                        <a:rPr dirty="0" err="1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AUTHOR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MERITS</a:t>
                      </a:r>
                      <a:endParaRPr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302437"/>
                  </a:ext>
                </a:extLst>
              </a:tr>
              <a:tr h="2629026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Edge of things: The big picture on the integration of edge, IoT and the cloud in a distributed computing environment</a:t>
                      </a:r>
                      <a:endParaRPr lang="en-IN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H. El-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Sayed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S.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Sankar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M. Prasad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Edge computing (EC) is proposed to pave the way for the evolution of new age applications and services.</a:t>
                      </a:r>
                      <a:r>
                        <a:rPr lang="en-US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T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he edge of network devices such as smart phones, sensor nodes, wearable's, and on-board units,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Times New Roman" pitchFamily="18" charset="0"/>
                          <a:cs typeface="Times New Roman" pitchFamily="18" charset="0"/>
                        </a:rPr>
                        <a:t>Effective waste classification and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itchFamily="18" charset="0"/>
                          <a:cs typeface="Times New Roman" pitchFamily="18" charset="0"/>
                        </a:rPr>
                        <a:t>Security risks and interoperability issues plague </a:t>
                      </a:r>
                      <a:r>
                        <a:rPr lang="en-GB" sz="1400" dirty="0" err="1">
                          <a:latin typeface="Times New Roman" pitchFamily="18" charset="0"/>
                          <a:cs typeface="Times New Roman" pitchFamily="18" charset="0"/>
                        </a:rPr>
                        <a:t>IoT</a:t>
                      </a:r>
                      <a:r>
                        <a:rPr lang="en-GB" sz="1400" dirty="0">
                          <a:latin typeface="Times New Roman" pitchFamily="18" charset="0"/>
                          <a:cs typeface="Times New Roman" pitchFamily="18" charset="0"/>
                        </a:rPr>
                        <a:t> cloud computing integration.</a:t>
                      </a:r>
                      <a:endParaRPr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87841"/>
                  </a:ext>
                </a:extLst>
              </a:tr>
              <a:tr h="2230047">
                <a:tc>
                  <a:txBody>
                    <a:bodyPr/>
                    <a:lstStyle/>
                    <a:p>
                      <a:pPr algn="ctr"/>
                      <a:r>
                        <a:rPr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collaborative internet of things architecture for smart cities and environmental monitoring</a:t>
                      </a:r>
                      <a:endParaRPr lang="en-IN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Montori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F.,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Bedogni</a:t>
                      </a:r>
                      <a:r>
                        <a:rPr lang="en-IN" sz="14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L., </a:t>
                      </a:r>
                      <a:r>
                        <a:rPr lang="en-IN" sz="14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Bononi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itchFamily="18" charset="0"/>
                          <a:cs typeface="Times New Roman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An architecture, namely SenSquare, able to handle both the heterogeneous data sources coming from open IoT platform and crowdsensing campaigns, and display a unified access to users.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>
                          <a:latin typeface="Times New Roman" pitchFamily="18" charset="0"/>
                          <a:cs typeface="Times New Roman" pitchFamily="18" charset="0"/>
                        </a:rPr>
                        <a:t>Real-time detection of illegal trash dumping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itchFamily="18" charset="0"/>
                          <a:cs typeface="Times New Roman" pitchFamily="18" charset="0"/>
                        </a:rPr>
                        <a:t>Data privacy concerns, and scalability limitations hinder smart city </a:t>
                      </a:r>
                      <a:r>
                        <a:rPr lang="en-GB" sz="1400" dirty="0" err="1">
                          <a:latin typeface="Times New Roman" pitchFamily="18" charset="0"/>
                          <a:cs typeface="Times New Roman" pitchFamily="18" charset="0"/>
                        </a:rPr>
                        <a:t>IoT</a:t>
                      </a:r>
                      <a:r>
                        <a:rPr lang="en-GB" sz="1400" dirty="0">
                          <a:latin typeface="Times New Roman" pitchFamily="18" charset="0"/>
                          <a:cs typeface="Times New Roman" pitchFamily="18" charset="0"/>
                        </a:rPr>
                        <a:t> architecture.</a:t>
                      </a:r>
                      <a:endParaRPr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3207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E86305-CB27-577A-9CAC-9AE749481024}"/>
              </a:ext>
            </a:extLst>
          </p:cNvPr>
          <p:cNvSpPr txBox="1"/>
          <p:nvPr/>
        </p:nvSpPr>
        <p:spPr>
          <a:xfrm>
            <a:off x="108066" y="277495"/>
            <a:ext cx="688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sz="2800" b="1" dirty="0"/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6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6944B7-8271-D2E2-17BE-5F1D506740D7}"/>
              </a:ext>
            </a:extLst>
          </p:cNvPr>
          <p:cNvSpPr txBox="1"/>
          <p:nvPr/>
        </p:nvSpPr>
        <p:spPr>
          <a:xfrm>
            <a:off x="3047036" y="3247516"/>
            <a:ext cx="609407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7535" indent="-234950" algn="l">
              <a:lnSpc>
                <a:spcPct val="107000"/>
              </a:lnSpc>
              <a:spcAft>
                <a:spcPts val="975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A6ECA7-731B-3844-B8B8-D3CF971D7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31413"/>
              </p:ext>
            </p:extLst>
          </p:nvPr>
        </p:nvGraphicFramePr>
        <p:xfrm>
          <a:off x="315884" y="422694"/>
          <a:ext cx="11286643" cy="6123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926">
                  <a:extLst>
                    <a:ext uri="{9D8B030D-6E8A-4147-A177-3AD203B41FA5}">
                      <a16:colId xmlns:a16="http://schemas.microsoft.com/office/drawing/2014/main" val="4031615949"/>
                    </a:ext>
                  </a:extLst>
                </a:gridCol>
                <a:gridCol w="2041677">
                  <a:extLst>
                    <a:ext uri="{9D8B030D-6E8A-4147-A177-3AD203B41FA5}">
                      <a16:colId xmlns:a16="http://schemas.microsoft.com/office/drawing/2014/main" val="98168805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1311922269"/>
                    </a:ext>
                  </a:extLst>
                </a:gridCol>
                <a:gridCol w="1138686">
                  <a:extLst>
                    <a:ext uri="{9D8B030D-6E8A-4147-A177-3AD203B41FA5}">
                      <a16:colId xmlns:a16="http://schemas.microsoft.com/office/drawing/2014/main" val="1171569932"/>
                    </a:ext>
                  </a:extLst>
                </a:gridCol>
                <a:gridCol w="2294627">
                  <a:extLst>
                    <a:ext uri="{9D8B030D-6E8A-4147-A177-3AD203B41FA5}">
                      <a16:colId xmlns:a16="http://schemas.microsoft.com/office/drawing/2014/main" val="3965157760"/>
                    </a:ext>
                  </a:extLst>
                </a:gridCol>
                <a:gridCol w="1949570">
                  <a:extLst>
                    <a:ext uri="{9D8B030D-6E8A-4147-A177-3AD203B41FA5}">
                      <a16:colId xmlns:a16="http://schemas.microsoft.com/office/drawing/2014/main" val="1368059580"/>
                    </a:ext>
                  </a:extLst>
                </a:gridCol>
                <a:gridCol w="1966821">
                  <a:extLst>
                    <a:ext uri="{9D8B030D-6E8A-4147-A177-3AD203B41FA5}">
                      <a16:colId xmlns:a16="http://schemas.microsoft.com/office/drawing/2014/main" val="1514067433"/>
                    </a:ext>
                  </a:extLst>
                </a:gridCol>
              </a:tblGrid>
              <a:tr h="842630">
                <a:tc>
                  <a:txBody>
                    <a:bodyPr/>
                    <a:lstStyle/>
                    <a:p>
                      <a:pPr marL="59753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52070" marT="59055" marB="0"/>
                </a:tc>
                <a:tc>
                  <a:txBody>
                    <a:bodyPr/>
                    <a:lstStyle/>
                    <a:p>
                      <a:pPr marL="59753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</a:t>
                      </a: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90" marR="30061" marT="34093" marB="0"/>
                </a:tc>
                <a:tc>
                  <a:txBody>
                    <a:bodyPr/>
                    <a:lstStyle/>
                    <a:p>
                      <a:pPr marL="63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 </a:t>
                      </a: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90" marR="30061" marT="34093" marB="0"/>
                </a:tc>
                <a:tc>
                  <a:txBody>
                    <a:bodyPr/>
                    <a:lstStyle/>
                    <a:p>
                      <a:pPr marL="1270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</a:t>
                      </a:r>
                    </a:p>
                  </a:txBody>
                  <a:tcPr marL="52790" marR="30061" marT="34093" marB="0"/>
                </a:tc>
                <a:tc>
                  <a:txBody>
                    <a:bodyPr/>
                    <a:lstStyle/>
                    <a:p>
                      <a:pPr marL="190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USED </a:t>
                      </a: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90" marR="30061" marT="34093" marB="0"/>
                </a:tc>
                <a:tc>
                  <a:txBody>
                    <a:bodyPr/>
                    <a:lstStyle/>
                    <a:p>
                      <a:pPr marL="190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90" marR="30061" marT="34093" marB="0"/>
                </a:tc>
                <a:tc>
                  <a:txBody>
                    <a:bodyPr/>
                    <a:lstStyle/>
                    <a:p>
                      <a:pPr marL="190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marL="52790" marR="30061" marT="34093" marB="0"/>
                </a:tc>
                <a:extLst>
                  <a:ext uri="{0D108BD9-81ED-4DB2-BD59-A6C34878D82A}">
                    <a16:rowId xmlns:a16="http://schemas.microsoft.com/office/drawing/2014/main" val="3760788786"/>
                  </a:ext>
                </a:extLst>
              </a:tr>
              <a:tr h="1994093">
                <a:tc>
                  <a:txBody>
                    <a:bodyPr/>
                    <a:lstStyle/>
                    <a:p>
                      <a:pPr algn="ctr"/>
                      <a:r>
                        <a:rPr sz="15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Smart and green urban solid waste collection systems: Advances, challenges, and perspectives</a:t>
                      </a:r>
                      <a:endParaRPr lang="en-IN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J. W. Lu, N. B. Chang, L. Liao</a:t>
                      </a:r>
                      <a:endParaRPr lang="en-IN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itchFamily="18" charset="0"/>
                          <a:cs typeface="Times New Roman" pitchFamily="18" charset="0"/>
                        </a:rPr>
                        <a:t>An</a:t>
                      </a:r>
                      <a:r>
                        <a:rPr lang="en-US" sz="15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500" dirty="0">
                          <a:latin typeface="Times New Roman" pitchFamily="18" charset="0"/>
                          <a:cs typeface="Times New Roman" pitchFamily="18" charset="0"/>
                        </a:rPr>
                        <a:t>unified heuristic algorithm is proposed for addressing node routing and roll-on roll-off routing problems. </a:t>
                      </a:r>
                      <a:endParaRPr lang="en-IN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500" dirty="0">
                          <a:latin typeface="Times New Roman" pitchFamily="18" charset="0"/>
                          <a:cs typeface="Times New Roman" pitchFamily="18" charset="0"/>
                        </a:rPr>
                        <a:t>High accuracy in waste detection across different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latin typeface="Times New Roman" pitchFamily="18" charset="0"/>
                          <a:cs typeface="Times New Roman" pitchFamily="18" charset="0"/>
                        </a:rPr>
                        <a:t>Systems face high costs and scalability issues.</a:t>
                      </a:r>
                      <a:endParaRPr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27467"/>
                  </a:ext>
                </a:extLst>
              </a:tr>
              <a:tr h="3287210">
                <a:tc>
                  <a:txBody>
                    <a:bodyPr/>
                    <a:lstStyle/>
                    <a:p>
                      <a:pPr algn="ctr"/>
                      <a:r>
                        <a:rPr sz="150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Challenges and Opportunities of Waste Management in IoT-Enabled Smart Cities: A Survey</a:t>
                      </a:r>
                      <a:endParaRPr lang="en-IN" sz="15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T. </a:t>
                      </a:r>
                      <a:r>
                        <a:rPr lang="en-IN" sz="15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Anagnostopoulos</a:t>
                      </a:r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A. </a:t>
                      </a:r>
                      <a:r>
                        <a:rPr lang="en-IN" sz="15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Zaslavsky</a:t>
                      </a:r>
                      <a:endParaRPr lang="en-IN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latin typeface="Times New Roman" pitchFamily="18" charset="0"/>
                          <a:cs typeface="Times New Roman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Times New Roman" pitchFamily="18" charset="0"/>
                          <a:cs typeface="Times New Roman" pitchFamily="18" charset="0"/>
                        </a:rPr>
                        <a:t>Waste management involves not only the collection of the waste in the field but also the transport and disposal to the appropriate locations and </a:t>
                      </a:r>
                      <a:r>
                        <a:rPr lang="en-IN" sz="1500" dirty="0">
                          <a:latin typeface="Times New Roman" pitchFamily="18" charset="0"/>
                          <a:cs typeface="Times New Roman" pitchFamily="18" charset="0"/>
                        </a:rPr>
                        <a:t>ICT-enabled waste management models are discussed.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500" dirty="0">
                          <a:latin typeface="Times New Roman" pitchFamily="18" charset="0"/>
                          <a:cs typeface="Times New Roman" pitchFamily="18" charset="0"/>
                        </a:rPr>
                        <a:t>Improved image classification accuracy for solid waste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 err="1">
                          <a:latin typeface="Times New Roman" pitchFamily="18" charset="0"/>
                          <a:cs typeface="Times New Roman" pitchFamily="18" charset="0"/>
                        </a:rPr>
                        <a:t>IoT</a:t>
                      </a:r>
                      <a:r>
                        <a:rPr lang="en-GB" sz="1500" dirty="0">
                          <a:latin typeface="Times New Roman" pitchFamily="18" charset="0"/>
                          <a:cs typeface="Times New Roman" pitchFamily="18" charset="0"/>
                        </a:rPr>
                        <a:t>-enabled small cities face waste management challenges and scalability issues.</a:t>
                      </a:r>
                      <a:endParaRPr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60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92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1B1125-6818-C163-229A-B204AFB10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03886"/>
              </p:ext>
            </p:extLst>
          </p:nvPr>
        </p:nvGraphicFramePr>
        <p:xfrm>
          <a:off x="331840" y="776377"/>
          <a:ext cx="11055026" cy="32328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770">
                  <a:extLst>
                    <a:ext uri="{9D8B030D-6E8A-4147-A177-3AD203B41FA5}">
                      <a16:colId xmlns:a16="http://schemas.microsoft.com/office/drawing/2014/main" val="124589228"/>
                    </a:ext>
                  </a:extLst>
                </a:gridCol>
                <a:gridCol w="1950503">
                  <a:extLst>
                    <a:ext uri="{9D8B030D-6E8A-4147-A177-3AD203B41FA5}">
                      <a16:colId xmlns:a16="http://schemas.microsoft.com/office/drawing/2014/main" val="1652267319"/>
                    </a:ext>
                  </a:extLst>
                </a:gridCol>
                <a:gridCol w="1259457">
                  <a:extLst>
                    <a:ext uri="{9D8B030D-6E8A-4147-A177-3AD203B41FA5}">
                      <a16:colId xmlns:a16="http://schemas.microsoft.com/office/drawing/2014/main" val="414317190"/>
                    </a:ext>
                  </a:extLst>
                </a:gridCol>
                <a:gridCol w="1009290">
                  <a:extLst>
                    <a:ext uri="{9D8B030D-6E8A-4147-A177-3AD203B41FA5}">
                      <a16:colId xmlns:a16="http://schemas.microsoft.com/office/drawing/2014/main" val="3971709000"/>
                    </a:ext>
                  </a:extLst>
                </a:gridCol>
                <a:gridCol w="2700068">
                  <a:extLst>
                    <a:ext uri="{9D8B030D-6E8A-4147-A177-3AD203B41FA5}">
                      <a16:colId xmlns:a16="http://schemas.microsoft.com/office/drawing/2014/main" val="4043255881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322027110"/>
                    </a:ext>
                  </a:extLst>
                </a:gridCol>
                <a:gridCol w="1716655">
                  <a:extLst>
                    <a:ext uri="{9D8B030D-6E8A-4147-A177-3AD203B41FA5}">
                      <a16:colId xmlns:a16="http://schemas.microsoft.com/office/drawing/2014/main" val="2874239072"/>
                    </a:ext>
                  </a:extLst>
                </a:gridCol>
              </a:tblGrid>
              <a:tr h="632099">
                <a:tc>
                  <a:txBody>
                    <a:bodyPr/>
                    <a:lstStyle/>
                    <a:p>
                      <a:pPr marL="59753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52070" marT="59055" marB="0"/>
                </a:tc>
                <a:tc>
                  <a:txBody>
                    <a:bodyPr/>
                    <a:lstStyle/>
                    <a:p>
                      <a:pPr marL="59753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</a:t>
                      </a: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90" marR="30061" marT="34093" marB="0"/>
                </a:tc>
                <a:tc>
                  <a:txBody>
                    <a:bodyPr/>
                    <a:lstStyle/>
                    <a:p>
                      <a:pPr marL="63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 </a:t>
                      </a: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90" marR="30061" marT="34093" marB="0"/>
                </a:tc>
                <a:tc>
                  <a:txBody>
                    <a:bodyPr/>
                    <a:lstStyle/>
                    <a:p>
                      <a:pPr marL="1270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</a:t>
                      </a:r>
                    </a:p>
                    <a:p>
                      <a:pPr marL="1270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90" marR="30061" marT="34093" marB="0"/>
                </a:tc>
                <a:tc>
                  <a:txBody>
                    <a:bodyPr/>
                    <a:lstStyle/>
                    <a:p>
                      <a:pPr marL="190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 USED </a:t>
                      </a: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90" marR="30061" marT="34093" marB="0"/>
                </a:tc>
                <a:tc>
                  <a:txBody>
                    <a:bodyPr/>
                    <a:lstStyle/>
                    <a:p>
                      <a:pPr marL="190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</a:t>
                      </a:r>
                      <a:endParaRPr lang="en-IN" sz="15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790" marR="30061" marT="34093" marB="0"/>
                </a:tc>
                <a:tc>
                  <a:txBody>
                    <a:bodyPr/>
                    <a:lstStyle/>
                    <a:p>
                      <a:pPr marL="1905" indent="-234950" algn="ctr">
                        <a:lnSpc>
                          <a:spcPct val="107000"/>
                        </a:lnSpc>
                        <a:spcAft>
                          <a:spcPts val="975"/>
                        </a:spcAft>
                      </a:pPr>
                      <a:r>
                        <a:rPr lang="en-IN" sz="15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</a:txBody>
                  <a:tcPr marL="52790" marR="30061" marT="34093" marB="0"/>
                </a:tc>
                <a:extLst>
                  <a:ext uri="{0D108BD9-81ED-4DB2-BD59-A6C34878D82A}">
                    <a16:rowId xmlns:a16="http://schemas.microsoft.com/office/drawing/2014/main" val="2693026778"/>
                  </a:ext>
                </a:extLst>
              </a:tr>
              <a:tr h="2599101">
                <a:tc>
                  <a:txBody>
                    <a:bodyPr/>
                    <a:lstStyle/>
                    <a:p>
                      <a:pPr algn="ctr"/>
                      <a:r>
                        <a:rPr sz="15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Incorporating Intelligence in Fog Computing for Big Data Analysis in Smart Cities</a:t>
                      </a:r>
                      <a:endParaRPr lang="en-IN" sz="15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kern="12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B. Tang, Z. Chen, G. </a:t>
                      </a:r>
                      <a:r>
                        <a:rPr lang="en-IN" sz="1500" kern="12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Hefferman</a:t>
                      </a:r>
                      <a:endParaRPr lang="en-IN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latin typeface="Times New Roman" pitchFamily="18" charset="0"/>
                          <a:cs typeface="Times New Roman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itchFamily="18" charset="0"/>
                          <a:cs typeface="Times New Roman" pitchFamily="18" charset="0"/>
                        </a:rPr>
                        <a:t>A hierarchical distributed Fog Computing architecture to support the integration of massive number of infrastructure components and services in future smart cities.</a:t>
                      </a:r>
                      <a:endParaRPr lang="en-IN"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500" dirty="0">
                          <a:latin typeface="Times New Roman" pitchFamily="18" charset="0"/>
                          <a:cs typeface="Times New Roman" pitchFamily="18" charset="0"/>
                        </a:rPr>
                        <a:t>Real-time waste identification 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latin typeface="Times New Roman" pitchFamily="18" charset="0"/>
                          <a:cs typeface="Times New Roman" pitchFamily="18" charset="0"/>
                        </a:rPr>
                        <a:t>Smart cities leverage big data analysis for efficient urban planning.</a:t>
                      </a:r>
                      <a:endParaRPr sz="15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86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48C7BB-C8EE-5F63-ABE8-BFB54F02EE40}"/>
              </a:ext>
            </a:extLst>
          </p:cNvPr>
          <p:cNvSpPr txBox="1"/>
          <p:nvPr/>
        </p:nvSpPr>
        <p:spPr>
          <a:xfrm>
            <a:off x="66501" y="182880"/>
            <a:ext cx="700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54B8D-A38C-96C6-F0E1-C6D19C56E5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52800" y="767655"/>
            <a:ext cx="5486400" cy="55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5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3724</TotalTime>
  <Words>1674</Words>
  <Application>Microsoft Office PowerPoint</Application>
  <PresentationFormat>Widescreen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Lavanya ArumaDurai</dc:creator>
  <cp:lastModifiedBy>Lavanya ArumaDurai</cp:lastModifiedBy>
  <cp:revision>94</cp:revision>
  <dcterms:created xsi:type="dcterms:W3CDTF">2023-03-11T06:43:01Z</dcterms:created>
  <dcterms:modified xsi:type="dcterms:W3CDTF">2025-05-13T03:19:48Z</dcterms:modified>
</cp:coreProperties>
</file>