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74" r:id="rId2"/>
    <p:sldId id="276" r:id="rId3"/>
    <p:sldId id="297" r:id="rId4"/>
    <p:sldId id="312" r:id="rId5"/>
    <p:sldId id="279" r:id="rId6"/>
    <p:sldId id="280" r:id="rId7"/>
    <p:sldId id="281" r:id="rId8"/>
    <p:sldId id="286" r:id="rId9"/>
    <p:sldId id="294" r:id="rId10"/>
    <p:sldId id="287" r:id="rId11"/>
    <p:sldId id="259" r:id="rId12"/>
    <p:sldId id="300" r:id="rId13"/>
    <p:sldId id="310" r:id="rId14"/>
    <p:sldId id="311" r:id="rId15"/>
    <p:sldId id="301" r:id="rId16"/>
    <p:sldId id="302" r:id="rId17"/>
    <p:sldId id="305" r:id="rId18"/>
    <p:sldId id="304" r:id="rId19"/>
    <p:sldId id="306" r:id="rId20"/>
    <p:sldId id="307" r:id="rId21"/>
    <p:sldId id="308" r:id="rId22"/>
    <p:sldId id="309" r:id="rId23"/>
    <p:sldId id="298" r:id="rId24"/>
    <p:sldId id="299" r:id="rId25"/>
    <p:sldId id="295" r:id="rId26"/>
    <p:sldId id="289" r:id="rId27"/>
    <p:sldId id="29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15" autoAdjust="0"/>
    <p:restoredTop sz="94660"/>
  </p:normalViewPr>
  <p:slideViewPr>
    <p:cSldViewPr snapToGrid="0">
      <p:cViewPr varScale="1">
        <p:scale>
          <a:sx n="64" d="100"/>
          <a:sy n="64" d="100"/>
        </p:scale>
        <p:origin x="8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2FF8-9BBE-4254-9C55-03113F711B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CABBD9-F4CC-4F74-9AE5-07C9AC5973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ED6C23-76FD-47ED-B63F-1BE9533FD1D2}"/>
              </a:ext>
            </a:extLst>
          </p:cNvPr>
          <p:cNvSpPr>
            <a:spLocks noGrp="1"/>
          </p:cNvSpPr>
          <p:nvPr>
            <p:ph type="dt" sz="half" idx="10"/>
          </p:nvPr>
        </p:nvSpPr>
        <p:spPr/>
        <p:txBody>
          <a:bodyPr/>
          <a:lstStyle/>
          <a:p>
            <a:fld id="{B7BCAAD8-7DC1-46E9-AEB5-F5E83457E818}" type="datetimeFigureOut">
              <a:rPr lang="en-IN" smtClean="0"/>
              <a:t>05-06-2024</a:t>
            </a:fld>
            <a:endParaRPr lang="en-IN" dirty="0"/>
          </a:p>
        </p:txBody>
      </p:sp>
      <p:sp>
        <p:nvSpPr>
          <p:cNvPr id="5" name="Footer Placeholder 4">
            <a:extLst>
              <a:ext uri="{FF2B5EF4-FFF2-40B4-BE49-F238E27FC236}">
                <a16:creationId xmlns:a16="http://schemas.microsoft.com/office/drawing/2014/main" id="{95AD0F6C-7E72-4E7B-AEF5-C03445E3555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191B800-610D-497A-9D50-A23BB700522B}"/>
              </a:ext>
            </a:extLst>
          </p:cNvPr>
          <p:cNvSpPr>
            <a:spLocks noGrp="1"/>
          </p:cNvSpPr>
          <p:nvPr>
            <p:ph type="sldNum" sz="quarter" idx="12"/>
          </p:nvPr>
        </p:nvSpPr>
        <p:spPr/>
        <p:txBody>
          <a:bodyPr/>
          <a:lstStyle/>
          <a:p>
            <a:fld id="{C42371E6-2FAB-4E99-AAB1-9E6D66A5294E}" type="slidenum">
              <a:rPr lang="en-IN" smtClean="0"/>
              <a:t>‹#›</a:t>
            </a:fld>
            <a:endParaRPr lang="en-IN" dirty="0"/>
          </a:p>
        </p:txBody>
      </p:sp>
    </p:spTree>
    <p:extLst>
      <p:ext uri="{BB962C8B-B14F-4D97-AF65-F5344CB8AC3E}">
        <p14:creationId xmlns:p14="http://schemas.microsoft.com/office/powerpoint/2010/main" val="4275901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E361B-1A0D-4377-82D1-17B3B2EB5D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640632-0E3B-488F-94DD-A98B2FE28E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9D51CD-5822-42AC-8117-E2262C221FF8}"/>
              </a:ext>
            </a:extLst>
          </p:cNvPr>
          <p:cNvSpPr>
            <a:spLocks noGrp="1"/>
          </p:cNvSpPr>
          <p:nvPr>
            <p:ph type="dt" sz="half" idx="10"/>
          </p:nvPr>
        </p:nvSpPr>
        <p:spPr/>
        <p:txBody>
          <a:bodyPr/>
          <a:lstStyle/>
          <a:p>
            <a:fld id="{B7BCAAD8-7DC1-46E9-AEB5-F5E83457E818}" type="datetimeFigureOut">
              <a:rPr lang="en-IN" smtClean="0"/>
              <a:t>05-06-2024</a:t>
            </a:fld>
            <a:endParaRPr lang="en-IN" dirty="0"/>
          </a:p>
        </p:txBody>
      </p:sp>
      <p:sp>
        <p:nvSpPr>
          <p:cNvPr id="5" name="Footer Placeholder 4">
            <a:extLst>
              <a:ext uri="{FF2B5EF4-FFF2-40B4-BE49-F238E27FC236}">
                <a16:creationId xmlns:a16="http://schemas.microsoft.com/office/drawing/2014/main" id="{6D69ED91-0B71-4BA8-85F3-004F0C16569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4EB68B7-3B40-4A02-91C9-76BF91B2D432}"/>
              </a:ext>
            </a:extLst>
          </p:cNvPr>
          <p:cNvSpPr>
            <a:spLocks noGrp="1"/>
          </p:cNvSpPr>
          <p:nvPr>
            <p:ph type="sldNum" sz="quarter" idx="12"/>
          </p:nvPr>
        </p:nvSpPr>
        <p:spPr/>
        <p:txBody>
          <a:bodyPr/>
          <a:lstStyle/>
          <a:p>
            <a:fld id="{C42371E6-2FAB-4E99-AAB1-9E6D66A5294E}" type="slidenum">
              <a:rPr lang="en-IN" smtClean="0"/>
              <a:t>‹#›</a:t>
            </a:fld>
            <a:endParaRPr lang="en-IN" dirty="0"/>
          </a:p>
        </p:txBody>
      </p:sp>
    </p:spTree>
    <p:extLst>
      <p:ext uri="{BB962C8B-B14F-4D97-AF65-F5344CB8AC3E}">
        <p14:creationId xmlns:p14="http://schemas.microsoft.com/office/powerpoint/2010/main" val="2439632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3E4F7E-7796-4DB8-AA33-813564249F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31BE2D-BF49-4C2A-9207-6261B38D91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93E98C-3137-4EAE-8156-422130700459}"/>
              </a:ext>
            </a:extLst>
          </p:cNvPr>
          <p:cNvSpPr>
            <a:spLocks noGrp="1"/>
          </p:cNvSpPr>
          <p:nvPr>
            <p:ph type="dt" sz="half" idx="10"/>
          </p:nvPr>
        </p:nvSpPr>
        <p:spPr/>
        <p:txBody>
          <a:bodyPr/>
          <a:lstStyle/>
          <a:p>
            <a:fld id="{B7BCAAD8-7DC1-46E9-AEB5-F5E83457E818}" type="datetimeFigureOut">
              <a:rPr lang="en-IN" smtClean="0"/>
              <a:t>05-06-2024</a:t>
            </a:fld>
            <a:endParaRPr lang="en-IN" dirty="0"/>
          </a:p>
        </p:txBody>
      </p:sp>
      <p:sp>
        <p:nvSpPr>
          <p:cNvPr id="5" name="Footer Placeholder 4">
            <a:extLst>
              <a:ext uri="{FF2B5EF4-FFF2-40B4-BE49-F238E27FC236}">
                <a16:creationId xmlns:a16="http://schemas.microsoft.com/office/drawing/2014/main" id="{08DFAAB7-63F3-4BAF-B4E6-524F53EBD0D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7192D67-9B77-4943-A843-9A2CA1DC1C5B}"/>
              </a:ext>
            </a:extLst>
          </p:cNvPr>
          <p:cNvSpPr>
            <a:spLocks noGrp="1"/>
          </p:cNvSpPr>
          <p:nvPr>
            <p:ph type="sldNum" sz="quarter" idx="12"/>
          </p:nvPr>
        </p:nvSpPr>
        <p:spPr/>
        <p:txBody>
          <a:bodyPr/>
          <a:lstStyle/>
          <a:p>
            <a:fld id="{C42371E6-2FAB-4E99-AAB1-9E6D66A5294E}" type="slidenum">
              <a:rPr lang="en-IN" smtClean="0"/>
              <a:t>‹#›</a:t>
            </a:fld>
            <a:endParaRPr lang="en-IN" dirty="0"/>
          </a:p>
        </p:txBody>
      </p:sp>
    </p:spTree>
    <p:extLst>
      <p:ext uri="{BB962C8B-B14F-4D97-AF65-F5344CB8AC3E}">
        <p14:creationId xmlns:p14="http://schemas.microsoft.com/office/powerpoint/2010/main" val="1085625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D647B-778D-4E0B-8A51-2181B3624D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E2A27A-C9CE-4343-8DCC-316D10F3B1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13AC9C-76CD-46D9-8AEE-55280E5C364A}"/>
              </a:ext>
            </a:extLst>
          </p:cNvPr>
          <p:cNvSpPr>
            <a:spLocks noGrp="1"/>
          </p:cNvSpPr>
          <p:nvPr>
            <p:ph type="dt" sz="half" idx="10"/>
          </p:nvPr>
        </p:nvSpPr>
        <p:spPr/>
        <p:txBody>
          <a:bodyPr/>
          <a:lstStyle/>
          <a:p>
            <a:fld id="{B7BCAAD8-7DC1-46E9-AEB5-F5E83457E818}" type="datetimeFigureOut">
              <a:rPr lang="en-IN" smtClean="0"/>
              <a:t>05-06-2024</a:t>
            </a:fld>
            <a:endParaRPr lang="en-IN" dirty="0"/>
          </a:p>
        </p:txBody>
      </p:sp>
      <p:sp>
        <p:nvSpPr>
          <p:cNvPr id="5" name="Footer Placeholder 4">
            <a:extLst>
              <a:ext uri="{FF2B5EF4-FFF2-40B4-BE49-F238E27FC236}">
                <a16:creationId xmlns:a16="http://schemas.microsoft.com/office/drawing/2014/main" id="{ADE53B9C-6920-4DAC-8FA8-94EC04A2C17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9F93DB3-32AC-4359-8F52-95380491F533}"/>
              </a:ext>
            </a:extLst>
          </p:cNvPr>
          <p:cNvSpPr>
            <a:spLocks noGrp="1"/>
          </p:cNvSpPr>
          <p:nvPr>
            <p:ph type="sldNum" sz="quarter" idx="12"/>
          </p:nvPr>
        </p:nvSpPr>
        <p:spPr/>
        <p:txBody>
          <a:bodyPr/>
          <a:lstStyle/>
          <a:p>
            <a:fld id="{C42371E6-2FAB-4E99-AAB1-9E6D66A5294E}" type="slidenum">
              <a:rPr lang="en-IN" smtClean="0"/>
              <a:t>‹#›</a:t>
            </a:fld>
            <a:endParaRPr lang="en-IN" dirty="0"/>
          </a:p>
        </p:txBody>
      </p:sp>
    </p:spTree>
    <p:extLst>
      <p:ext uri="{BB962C8B-B14F-4D97-AF65-F5344CB8AC3E}">
        <p14:creationId xmlns:p14="http://schemas.microsoft.com/office/powerpoint/2010/main" val="2131642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A0101-4ED7-4CAD-8713-9AA4923FCB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A8A786-D046-4F41-AD55-B898E08416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D4CBA5-789C-42F0-AF3E-34757CC2AFC2}"/>
              </a:ext>
            </a:extLst>
          </p:cNvPr>
          <p:cNvSpPr>
            <a:spLocks noGrp="1"/>
          </p:cNvSpPr>
          <p:nvPr>
            <p:ph type="dt" sz="half" idx="10"/>
          </p:nvPr>
        </p:nvSpPr>
        <p:spPr/>
        <p:txBody>
          <a:bodyPr/>
          <a:lstStyle/>
          <a:p>
            <a:fld id="{B7BCAAD8-7DC1-46E9-AEB5-F5E83457E818}" type="datetimeFigureOut">
              <a:rPr lang="en-IN" smtClean="0"/>
              <a:t>05-06-2024</a:t>
            </a:fld>
            <a:endParaRPr lang="en-IN" dirty="0"/>
          </a:p>
        </p:txBody>
      </p:sp>
      <p:sp>
        <p:nvSpPr>
          <p:cNvPr id="5" name="Footer Placeholder 4">
            <a:extLst>
              <a:ext uri="{FF2B5EF4-FFF2-40B4-BE49-F238E27FC236}">
                <a16:creationId xmlns:a16="http://schemas.microsoft.com/office/drawing/2014/main" id="{68B526C7-E92C-4AB4-83CE-E75A667095F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F238050-42B2-4E5E-8C6C-8781CF2A1B4D}"/>
              </a:ext>
            </a:extLst>
          </p:cNvPr>
          <p:cNvSpPr>
            <a:spLocks noGrp="1"/>
          </p:cNvSpPr>
          <p:nvPr>
            <p:ph type="sldNum" sz="quarter" idx="12"/>
          </p:nvPr>
        </p:nvSpPr>
        <p:spPr/>
        <p:txBody>
          <a:bodyPr/>
          <a:lstStyle/>
          <a:p>
            <a:fld id="{C42371E6-2FAB-4E99-AAB1-9E6D66A5294E}" type="slidenum">
              <a:rPr lang="en-IN" smtClean="0"/>
              <a:t>‹#›</a:t>
            </a:fld>
            <a:endParaRPr lang="en-IN" dirty="0"/>
          </a:p>
        </p:txBody>
      </p:sp>
    </p:spTree>
    <p:extLst>
      <p:ext uri="{BB962C8B-B14F-4D97-AF65-F5344CB8AC3E}">
        <p14:creationId xmlns:p14="http://schemas.microsoft.com/office/powerpoint/2010/main" val="3561572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5856D-1DB9-482F-A4D1-F681AFD0F1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82601C-B6A1-4DE8-BE18-A317F09B01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F4429E-2A72-41D6-B15D-F412B503CD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0C2B5F-9AC2-44C6-8C5D-235AF10948F8}"/>
              </a:ext>
            </a:extLst>
          </p:cNvPr>
          <p:cNvSpPr>
            <a:spLocks noGrp="1"/>
          </p:cNvSpPr>
          <p:nvPr>
            <p:ph type="dt" sz="half" idx="10"/>
          </p:nvPr>
        </p:nvSpPr>
        <p:spPr/>
        <p:txBody>
          <a:bodyPr/>
          <a:lstStyle/>
          <a:p>
            <a:fld id="{B7BCAAD8-7DC1-46E9-AEB5-F5E83457E818}" type="datetimeFigureOut">
              <a:rPr lang="en-IN" smtClean="0"/>
              <a:t>05-06-2024</a:t>
            </a:fld>
            <a:endParaRPr lang="en-IN" dirty="0"/>
          </a:p>
        </p:txBody>
      </p:sp>
      <p:sp>
        <p:nvSpPr>
          <p:cNvPr id="6" name="Footer Placeholder 5">
            <a:extLst>
              <a:ext uri="{FF2B5EF4-FFF2-40B4-BE49-F238E27FC236}">
                <a16:creationId xmlns:a16="http://schemas.microsoft.com/office/drawing/2014/main" id="{C5DB7684-D7E6-469D-92E2-297F38F2321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9646951-5817-4F5C-9AEB-CEEB46D0AF17}"/>
              </a:ext>
            </a:extLst>
          </p:cNvPr>
          <p:cNvSpPr>
            <a:spLocks noGrp="1"/>
          </p:cNvSpPr>
          <p:nvPr>
            <p:ph type="sldNum" sz="quarter" idx="12"/>
          </p:nvPr>
        </p:nvSpPr>
        <p:spPr/>
        <p:txBody>
          <a:bodyPr/>
          <a:lstStyle/>
          <a:p>
            <a:fld id="{C42371E6-2FAB-4E99-AAB1-9E6D66A5294E}" type="slidenum">
              <a:rPr lang="en-IN" smtClean="0"/>
              <a:t>‹#›</a:t>
            </a:fld>
            <a:endParaRPr lang="en-IN" dirty="0"/>
          </a:p>
        </p:txBody>
      </p:sp>
    </p:spTree>
    <p:extLst>
      <p:ext uri="{BB962C8B-B14F-4D97-AF65-F5344CB8AC3E}">
        <p14:creationId xmlns:p14="http://schemas.microsoft.com/office/powerpoint/2010/main" val="4017916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63F3A-0102-4DBA-AF84-897BD5E1C9D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282A85-DAE3-47F4-A6E4-E779005319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2B5128-8710-489D-83A8-8189F11D4C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5FC6FF-2D70-4A9C-B432-9466912348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F897F0-D5A7-4715-98B8-D6E2FD964E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8119BA-CFB5-48F3-897E-AB801FBC2AE3}"/>
              </a:ext>
            </a:extLst>
          </p:cNvPr>
          <p:cNvSpPr>
            <a:spLocks noGrp="1"/>
          </p:cNvSpPr>
          <p:nvPr>
            <p:ph type="dt" sz="half" idx="10"/>
          </p:nvPr>
        </p:nvSpPr>
        <p:spPr/>
        <p:txBody>
          <a:bodyPr/>
          <a:lstStyle/>
          <a:p>
            <a:fld id="{B7BCAAD8-7DC1-46E9-AEB5-F5E83457E818}" type="datetimeFigureOut">
              <a:rPr lang="en-IN" smtClean="0"/>
              <a:t>05-06-2024</a:t>
            </a:fld>
            <a:endParaRPr lang="en-IN" dirty="0"/>
          </a:p>
        </p:txBody>
      </p:sp>
      <p:sp>
        <p:nvSpPr>
          <p:cNvPr id="8" name="Footer Placeholder 7">
            <a:extLst>
              <a:ext uri="{FF2B5EF4-FFF2-40B4-BE49-F238E27FC236}">
                <a16:creationId xmlns:a16="http://schemas.microsoft.com/office/drawing/2014/main" id="{033FC232-0D94-442B-B49C-2FDD7BC1EA88}"/>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578993E-DFEE-4A8E-B4FF-0CE61C2C4783}"/>
              </a:ext>
            </a:extLst>
          </p:cNvPr>
          <p:cNvSpPr>
            <a:spLocks noGrp="1"/>
          </p:cNvSpPr>
          <p:nvPr>
            <p:ph type="sldNum" sz="quarter" idx="12"/>
          </p:nvPr>
        </p:nvSpPr>
        <p:spPr/>
        <p:txBody>
          <a:bodyPr/>
          <a:lstStyle/>
          <a:p>
            <a:fld id="{C42371E6-2FAB-4E99-AAB1-9E6D66A5294E}" type="slidenum">
              <a:rPr lang="en-IN" smtClean="0"/>
              <a:t>‹#›</a:t>
            </a:fld>
            <a:endParaRPr lang="en-IN" dirty="0"/>
          </a:p>
        </p:txBody>
      </p:sp>
    </p:spTree>
    <p:extLst>
      <p:ext uri="{BB962C8B-B14F-4D97-AF65-F5344CB8AC3E}">
        <p14:creationId xmlns:p14="http://schemas.microsoft.com/office/powerpoint/2010/main" val="2013121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C98A-D51B-4FE5-9515-ECE5E9A294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64E662-A6E6-41AF-AEFB-7D9B5758DBD6}"/>
              </a:ext>
            </a:extLst>
          </p:cNvPr>
          <p:cNvSpPr>
            <a:spLocks noGrp="1"/>
          </p:cNvSpPr>
          <p:nvPr>
            <p:ph type="dt" sz="half" idx="10"/>
          </p:nvPr>
        </p:nvSpPr>
        <p:spPr/>
        <p:txBody>
          <a:bodyPr/>
          <a:lstStyle/>
          <a:p>
            <a:fld id="{B7BCAAD8-7DC1-46E9-AEB5-F5E83457E818}" type="datetimeFigureOut">
              <a:rPr lang="en-IN" smtClean="0"/>
              <a:t>05-06-2024</a:t>
            </a:fld>
            <a:endParaRPr lang="en-IN" dirty="0"/>
          </a:p>
        </p:txBody>
      </p:sp>
      <p:sp>
        <p:nvSpPr>
          <p:cNvPr id="4" name="Footer Placeholder 3">
            <a:extLst>
              <a:ext uri="{FF2B5EF4-FFF2-40B4-BE49-F238E27FC236}">
                <a16:creationId xmlns:a16="http://schemas.microsoft.com/office/drawing/2014/main" id="{2AF9639E-49AB-440F-B4FF-0E01CB5E885A}"/>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871EF37-E6A2-4BE1-AE2D-E04720B917F5}"/>
              </a:ext>
            </a:extLst>
          </p:cNvPr>
          <p:cNvSpPr>
            <a:spLocks noGrp="1"/>
          </p:cNvSpPr>
          <p:nvPr>
            <p:ph type="sldNum" sz="quarter" idx="12"/>
          </p:nvPr>
        </p:nvSpPr>
        <p:spPr/>
        <p:txBody>
          <a:bodyPr/>
          <a:lstStyle/>
          <a:p>
            <a:fld id="{C42371E6-2FAB-4E99-AAB1-9E6D66A5294E}" type="slidenum">
              <a:rPr lang="en-IN" smtClean="0"/>
              <a:t>‹#›</a:t>
            </a:fld>
            <a:endParaRPr lang="en-IN" dirty="0"/>
          </a:p>
        </p:txBody>
      </p:sp>
    </p:spTree>
    <p:extLst>
      <p:ext uri="{BB962C8B-B14F-4D97-AF65-F5344CB8AC3E}">
        <p14:creationId xmlns:p14="http://schemas.microsoft.com/office/powerpoint/2010/main" val="440878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63D012-F674-4E7E-9FE8-0E725C5CB451}"/>
              </a:ext>
            </a:extLst>
          </p:cNvPr>
          <p:cNvSpPr>
            <a:spLocks noGrp="1"/>
          </p:cNvSpPr>
          <p:nvPr>
            <p:ph type="dt" sz="half" idx="10"/>
          </p:nvPr>
        </p:nvSpPr>
        <p:spPr/>
        <p:txBody>
          <a:bodyPr/>
          <a:lstStyle/>
          <a:p>
            <a:fld id="{B7BCAAD8-7DC1-46E9-AEB5-F5E83457E818}" type="datetimeFigureOut">
              <a:rPr lang="en-IN" smtClean="0"/>
              <a:t>05-06-2024</a:t>
            </a:fld>
            <a:endParaRPr lang="en-IN" dirty="0"/>
          </a:p>
        </p:txBody>
      </p:sp>
      <p:sp>
        <p:nvSpPr>
          <p:cNvPr id="3" name="Footer Placeholder 2">
            <a:extLst>
              <a:ext uri="{FF2B5EF4-FFF2-40B4-BE49-F238E27FC236}">
                <a16:creationId xmlns:a16="http://schemas.microsoft.com/office/drawing/2014/main" id="{F5203093-ACB1-4952-A072-2D7ECB654012}"/>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E3D91E38-EAA0-49BF-944D-2D321670077B}"/>
              </a:ext>
            </a:extLst>
          </p:cNvPr>
          <p:cNvSpPr>
            <a:spLocks noGrp="1"/>
          </p:cNvSpPr>
          <p:nvPr>
            <p:ph type="sldNum" sz="quarter" idx="12"/>
          </p:nvPr>
        </p:nvSpPr>
        <p:spPr/>
        <p:txBody>
          <a:bodyPr/>
          <a:lstStyle/>
          <a:p>
            <a:fld id="{C42371E6-2FAB-4E99-AAB1-9E6D66A5294E}" type="slidenum">
              <a:rPr lang="en-IN" smtClean="0"/>
              <a:t>‹#›</a:t>
            </a:fld>
            <a:endParaRPr lang="en-IN" dirty="0"/>
          </a:p>
        </p:txBody>
      </p:sp>
    </p:spTree>
    <p:extLst>
      <p:ext uri="{BB962C8B-B14F-4D97-AF65-F5344CB8AC3E}">
        <p14:creationId xmlns:p14="http://schemas.microsoft.com/office/powerpoint/2010/main" val="66510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2AA9A-16E8-48C4-A913-58985739A5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5DD087-84A6-4945-9060-AA0FBAA2A0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660CA8-28CF-479A-8611-E9A6528AAC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148F3-E4D5-4136-8681-D76C4B24CB21}"/>
              </a:ext>
            </a:extLst>
          </p:cNvPr>
          <p:cNvSpPr>
            <a:spLocks noGrp="1"/>
          </p:cNvSpPr>
          <p:nvPr>
            <p:ph type="dt" sz="half" idx="10"/>
          </p:nvPr>
        </p:nvSpPr>
        <p:spPr/>
        <p:txBody>
          <a:bodyPr/>
          <a:lstStyle/>
          <a:p>
            <a:fld id="{B7BCAAD8-7DC1-46E9-AEB5-F5E83457E818}" type="datetimeFigureOut">
              <a:rPr lang="en-IN" smtClean="0"/>
              <a:t>05-06-2024</a:t>
            </a:fld>
            <a:endParaRPr lang="en-IN" dirty="0"/>
          </a:p>
        </p:txBody>
      </p:sp>
      <p:sp>
        <p:nvSpPr>
          <p:cNvPr id="6" name="Footer Placeholder 5">
            <a:extLst>
              <a:ext uri="{FF2B5EF4-FFF2-40B4-BE49-F238E27FC236}">
                <a16:creationId xmlns:a16="http://schemas.microsoft.com/office/drawing/2014/main" id="{9E20ADB7-AE22-4E37-AA0E-2BE48919557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2DA2C67-7D65-4668-A95B-D21862ABCB4E}"/>
              </a:ext>
            </a:extLst>
          </p:cNvPr>
          <p:cNvSpPr>
            <a:spLocks noGrp="1"/>
          </p:cNvSpPr>
          <p:nvPr>
            <p:ph type="sldNum" sz="quarter" idx="12"/>
          </p:nvPr>
        </p:nvSpPr>
        <p:spPr/>
        <p:txBody>
          <a:bodyPr/>
          <a:lstStyle/>
          <a:p>
            <a:fld id="{C42371E6-2FAB-4E99-AAB1-9E6D66A5294E}" type="slidenum">
              <a:rPr lang="en-IN" smtClean="0"/>
              <a:t>‹#›</a:t>
            </a:fld>
            <a:endParaRPr lang="en-IN" dirty="0"/>
          </a:p>
        </p:txBody>
      </p:sp>
    </p:spTree>
    <p:extLst>
      <p:ext uri="{BB962C8B-B14F-4D97-AF65-F5344CB8AC3E}">
        <p14:creationId xmlns:p14="http://schemas.microsoft.com/office/powerpoint/2010/main" val="3605236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54213-172A-40AD-9E65-C36CF5174F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79FD87-3570-433A-AE06-5EED22AB4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A9026F-2BEF-4F04-ACB4-F13E987C7D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D01129-4836-4F28-8EF2-284C44E7B08D}"/>
              </a:ext>
            </a:extLst>
          </p:cNvPr>
          <p:cNvSpPr>
            <a:spLocks noGrp="1"/>
          </p:cNvSpPr>
          <p:nvPr>
            <p:ph type="dt" sz="half" idx="10"/>
          </p:nvPr>
        </p:nvSpPr>
        <p:spPr/>
        <p:txBody>
          <a:bodyPr/>
          <a:lstStyle/>
          <a:p>
            <a:fld id="{B7BCAAD8-7DC1-46E9-AEB5-F5E83457E818}" type="datetimeFigureOut">
              <a:rPr lang="en-IN" smtClean="0"/>
              <a:t>05-06-2024</a:t>
            </a:fld>
            <a:endParaRPr lang="en-IN" dirty="0"/>
          </a:p>
        </p:txBody>
      </p:sp>
      <p:sp>
        <p:nvSpPr>
          <p:cNvPr id="6" name="Footer Placeholder 5">
            <a:extLst>
              <a:ext uri="{FF2B5EF4-FFF2-40B4-BE49-F238E27FC236}">
                <a16:creationId xmlns:a16="http://schemas.microsoft.com/office/drawing/2014/main" id="{A1EAC461-2147-4E92-87A4-BF21D5D9E5D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A05B868-C2B1-428F-B0E2-BDD689988AC9}"/>
              </a:ext>
            </a:extLst>
          </p:cNvPr>
          <p:cNvSpPr>
            <a:spLocks noGrp="1"/>
          </p:cNvSpPr>
          <p:nvPr>
            <p:ph type="sldNum" sz="quarter" idx="12"/>
          </p:nvPr>
        </p:nvSpPr>
        <p:spPr/>
        <p:txBody>
          <a:bodyPr/>
          <a:lstStyle/>
          <a:p>
            <a:fld id="{C42371E6-2FAB-4E99-AAB1-9E6D66A5294E}" type="slidenum">
              <a:rPr lang="en-IN" smtClean="0"/>
              <a:t>‹#›</a:t>
            </a:fld>
            <a:endParaRPr lang="en-IN" dirty="0"/>
          </a:p>
        </p:txBody>
      </p:sp>
    </p:spTree>
    <p:extLst>
      <p:ext uri="{BB962C8B-B14F-4D97-AF65-F5344CB8AC3E}">
        <p14:creationId xmlns:p14="http://schemas.microsoft.com/office/powerpoint/2010/main" val="4190021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E6F2C9-2876-4162-B8CC-C12979AC3F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870912-5EFD-4F83-8725-9488455C90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EA867A-A645-400F-8871-293B668DF3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BCAAD8-7DC1-46E9-AEB5-F5E83457E818}" type="datetimeFigureOut">
              <a:rPr lang="en-IN" smtClean="0"/>
              <a:t>05-06-2024</a:t>
            </a:fld>
            <a:endParaRPr lang="en-IN" dirty="0"/>
          </a:p>
        </p:txBody>
      </p:sp>
      <p:sp>
        <p:nvSpPr>
          <p:cNvPr id="5" name="Footer Placeholder 4">
            <a:extLst>
              <a:ext uri="{FF2B5EF4-FFF2-40B4-BE49-F238E27FC236}">
                <a16:creationId xmlns:a16="http://schemas.microsoft.com/office/drawing/2014/main" id="{2C93AB80-A5C4-457D-98FA-76420AA1C2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7196D03F-4CAA-42CF-92E6-A02F70992F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371E6-2FAB-4E99-AAB1-9E6D66A5294E}" type="slidenum">
              <a:rPr lang="en-IN" smtClean="0"/>
              <a:t>‹#›</a:t>
            </a:fld>
            <a:endParaRPr lang="en-IN" dirty="0"/>
          </a:p>
        </p:txBody>
      </p:sp>
    </p:spTree>
    <p:extLst>
      <p:ext uri="{BB962C8B-B14F-4D97-AF65-F5344CB8AC3E}">
        <p14:creationId xmlns:p14="http://schemas.microsoft.com/office/powerpoint/2010/main" val="2235724062"/>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BF4F64-11C9-D2E9-A743-EC2E3BCF0607}"/>
              </a:ext>
            </a:extLst>
          </p:cNvPr>
          <p:cNvPicPr>
            <a:picLocks noChangeAspect="1"/>
          </p:cNvPicPr>
          <p:nvPr/>
        </p:nvPicPr>
        <p:blipFill>
          <a:blip r:embed="rId2"/>
          <a:stretch>
            <a:fillRect/>
          </a:stretch>
        </p:blipFill>
        <p:spPr>
          <a:xfrm>
            <a:off x="1295401" y="68516"/>
            <a:ext cx="9624060" cy="1752664"/>
          </a:xfrm>
          <a:prstGeom prst="rect">
            <a:avLst/>
          </a:prstGeom>
        </p:spPr>
      </p:pic>
      <p:sp>
        <p:nvSpPr>
          <p:cNvPr id="8" name="TextBox 7">
            <a:extLst>
              <a:ext uri="{FF2B5EF4-FFF2-40B4-BE49-F238E27FC236}">
                <a16:creationId xmlns:a16="http://schemas.microsoft.com/office/drawing/2014/main" id="{610F21A7-BA3D-9D13-67CA-D5095C136D96}"/>
              </a:ext>
            </a:extLst>
          </p:cNvPr>
          <p:cNvSpPr txBox="1"/>
          <p:nvPr/>
        </p:nvSpPr>
        <p:spPr>
          <a:xfrm>
            <a:off x="2087880" y="2007704"/>
            <a:ext cx="7821930"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DOMAIN NAME: DEEP LEARNING</a:t>
            </a:r>
          </a:p>
        </p:txBody>
      </p:sp>
      <p:sp>
        <p:nvSpPr>
          <p:cNvPr id="9" name="TextBox 8">
            <a:extLst>
              <a:ext uri="{FF2B5EF4-FFF2-40B4-BE49-F238E27FC236}">
                <a16:creationId xmlns:a16="http://schemas.microsoft.com/office/drawing/2014/main" id="{3AAE5963-CB6C-3AF4-D3C7-97520D5B433B}"/>
              </a:ext>
            </a:extLst>
          </p:cNvPr>
          <p:cNvSpPr txBox="1"/>
          <p:nvPr/>
        </p:nvSpPr>
        <p:spPr>
          <a:xfrm>
            <a:off x="2087880" y="2442865"/>
            <a:ext cx="8092440" cy="1307537"/>
          </a:xfrm>
          <a:prstGeom prst="rect">
            <a:avLst/>
          </a:prstGeom>
          <a:noFill/>
        </p:spPr>
        <p:txBody>
          <a:bodyPr wrap="square" rtlCol="0">
            <a:spAutoFit/>
          </a:bodyPr>
          <a:lstStyle/>
          <a:p>
            <a:pPr algn="ctr">
              <a:lnSpc>
                <a:spcPct val="150000"/>
              </a:lnSpc>
            </a:pPr>
            <a:r>
              <a:rPr lang="en-IN" sz="2800" b="1" dirty="0">
                <a:latin typeface="Times New Roman" panose="02020603050405020304" pitchFamily="18" charset="0"/>
                <a:cs typeface="Times New Roman" panose="02020603050405020304" pitchFamily="18" charset="0"/>
              </a:rPr>
              <a:t>TITLE NAME: ALZHEIMER’S DISEASE DETECTION USING VGG</a:t>
            </a:r>
          </a:p>
        </p:txBody>
      </p:sp>
      <p:sp>
        <p:nvSpPr>
          <p:cNvPr id="10" name="TextBox 9">
            <a:extLst>
              <a:ext uri="{FF2B5EF4-FFF2-40B4-BE49-F238E27FC236}">
                <a16:creationId xmlns:a16="http://schemas.microsoft.com/office/drawing/2014/main" id="{CA32EABC-ED37-4505-3246-8BD17833C543}"/>
              </a:ext>
            </a:extLst>
          </p:cNvPr>
          <p:cNvSpPr txBox="1"/>
          <p:nvPr/>
        </p:nvSpPr>
        <p:spPr>
          <a:xfrm>
            <a:off x="735496" y="3818513"/>
            <a:ext cx="3345013" cy="369332"/>
          </a:xfrm>
          <a:prstGeom prst="rect">
            <a:avLst/>
          </a:prstGeom>
          <a:noFill/>
        </p:spPr>
        <p:txBody>
          <a:bodyPr wrap="square" rtlCol="0">
            <a:spAutoFit/>
          </a:bodyPr>
          <a:lstStyle/>
          <a:p>
            <a:r>
              <a:rPr lang="en-IN" dirty="0"/>
              <a:t> </a:t>
            </a:r>
            <a:r>
              <a:rPr lang="en-IN" dirty="0">
                <a:latin typeface="Times New Roman" panose="02020603050405020304" pitchFamily="18" charset="0"/>
                <a:cs typeface="Times New Roman" panose="02020603050405020304" pitchFamily="18" charset="0"/>
              </a:rPr>
              <a:t>SUPERVISOR NAME: </a:t>
            </a:r>
          </a:p>
        </p:txBody>
      </p:sp>
      <p:sp>
        <p:nvSpPr>
          <p:cNvPr id="11" name="TextBox 10">
            <a:extLst>
              <a:ext uri="{FF2B5EF4-FFF2-40B4-BE49-F238E27FC236}">
                <a16:creationId xmlns:a16="http://schemas.microsoft.com/office/drawing/2014/main" id="{3F1480C5-E1DE-B54E-CC5A-5D0C47B67347}"/>
              </a:ext>
            </a:extLst>
          </p:cNvPr>
          <p:cNvSpPr txBox="1"/>
          <p:nvPr/>
        </p:nvSpPr>
        <p:spPr>
          <a:xfrm>
            <a:off x="2395330" y="4116586"/>
            <a:ext cx="4020710" cy="646331"/>
          </a:xfrm>
          <a:prstGeom prst="rect">
            <a:avLst/>
          </a:prstGeom>
          <a:noFill/>
        </p:spPr>
        <p:txBody>
          <a:bodyPr wrap="square" rtlCol="0">
            <a:spAutoFit/>
          </a:bodyPr>
          <a:lstStyle/>
          <a:p>
            <a:endParaRPr lang="it-IT" dirty="0"/>
          </a:p>
          <a:p>
            <a:r>
              <a:rPr lang="it-IT" dirty="0">
                <a:latin typeface="Times New Roman" panose="02020603050405020304" pitchFamily="18" charset="0"/>
                <a:cs typeface="Times New Roman" panose="02020603050405020304" pitchFamily="18" charset="0"/>
              </a:rPr>
              <a:t>Mrs.Deena Rose D., M.E.,(PhD.),</a:t>
            </a:r>
            <a:r>
              <a:rPr lang="it-IT" dirty="0"/>
              <a:t>                                </a:t>
            </a:r>
          </a:p>
        </p:txBody>
      </p:sp>
      <p:sp>
        <p:nvSpPr>
          <p:cNvPr id="12" name="TextBox 11">
            <a:extLst>
              <a:ext uri="{FF2B5EF4-FFF2-40B4-BE49-F238E27FC236}">
                <a16:creationId xmlns:a16="http://schemas.microsoft.com/office/drawing/2014/main" id="{520643DA-4446-4F22-2FEF-3C923D74003A}"/>
              </a:ext>
            </a:extLst>
          </p:cNvPr>
          <p:cNvSpPr txBox="1"/>
          <p:nvPr/>
        </p:nvSpPr>
        <p:spPr>
          <a:xfrm>
            <a:off x="4780722" y="4502426"/>
            <a:ext cx="974035" cy="646331"/>
          </a:xfrm>
          <a:prstGeom prst="rect">
            <a:avLst/>
          </a:prstGeom>
          <a:noFill/>
        </p:spPr>
        <p:txBody>
          <a:bodyPr wrap="square" rtlCol="0">
            <a:spAutoFit/>
          </a:bodyPr>
          <a:lstStyle/>
          <a:p>
            <a:r>
              <a:rPr lang="it-IT" sz="1800" dirty="0"/>
              <a:t>              </a:t>
            </a:r>
            <a:r>
              <a:rPr lang="it-IT" sz="1800" dirty="0">
                <a:latin typeface="Times New Roman" panose="02020603050405020304" pitchFamily="18" charset="0"/>
                <a:cs typeface="Times New Roman" panose="02020603050405020304" pitchFamily="18" charset="0"/>
              </a:rPr>
              <a:t>AP/AI.</a:t>
            </a:r>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E6B075D0-3F77-0574-9406-6152BE165559}"/>
              </a:ext>
            </a:extLst>
          </p:cNvPr>
          <p:cNvSpPr txBox="1"/>
          <p:nvPr/>
        </p:nvSpPr>
        <p:spPr>
          <a:xfrm>
            <a:off x="6096000" y="3818512"/>
            <a:ext cx="5940287" cy="1981568"/>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PRESENTED BY,</a:t>
            </a:r>
          </a:p>
          <a:p>
            <a:pPr>
              <a:lnSpc>
                <a:spcPct val="150000"/>
              </a:lnSpc>
            </a:pPr>
            <a:r>
              <a:rPr lang="en-IN" dirty="0">
                <a:latin typeface="Times New Roman" panose="02020603050405020304" pitchFamily="18" charset="0"/>
                <a:cs typeface="Times New Roman" panose="02020603050405020304" pitchFamily="18" charset="0"/>
              </a:rPr>
              <a:t>                           A.AGNESMARYLAVANYA(811721243004)</a:t>
            </a:r>
          </a:p>
          <a:p>
            <a:pPr>
              <a:lnSpc>
                <a:spcPct val="150000"/>
              </a:lnSpc>
            </a:pPr>
            <a:r>
              <a:rPr lang="en-IN" dirty="0">
                <a:latin typeface="Times New Roman" panose="02020603050405020304" pitchFamily="18" charset="0"/>
                <a:cs typeface="Times New Roman" panose="02020603050405020304" pitchFamily="18" charset="0"/>
              </a:rPr>
              <a:t>                           G</a:t>
            </a:r>
            <a:r>
              <a:rPr lang="en-IN" sz="1800" dirty="0">
                <a:latin typeface="Times New Roman" panose="02020603050405020304" pitchFamily="18" charset="0"/>
                <a:cs typeface="Times New Roman" panose="02020603050405020304" pitchFamily="18" charset="0"/>
              </a:rPr>
              <a:t>.BRINDHA(811721243012)</a:t>
            </a:r>
          </a:p>
          <a:p>
            <a:pPr>
              <a:lnSpc>
                <a:spcPct val="150000"/>
              </a:lnSpc>
            </a:pPr>
            <a:r>
              <a:rPr lang="en-IN" sz="1800" dirty="0">
                <a:latin typeface="Times New Roman" panose="02020603050405020304" pitchFamily="18" charset="0"/>
                <a:cs typeface="Times New Roman" panose="02020603050405020304" pitchFamily="18" charset="0"/>
              </a:rPr>
              <a:t>                           D.SAHANA SRI(811721243046)</a:t>
            </a:r>
            <a:r>
              <a:rPr lang="en-IN" dirty="0">
                <a:latin typeface="Times New Roman" panose="02020603050405020304" pitchFamily="18" charset="0"/>
                <a:cs typeface="Times New Roman" panose="02020603050405020304" pitchFamily="18" charset="0"/>
              </a:rPr>
              <a:t> </a:t>
            </a:r>
          </a:p>
          <a:p>
            <a:pPr>
              <a:lnSpc>
                <a:spcPct val="150000"/>
              </a:lnSpc>
            </a:pPr>
            <a:r>
              <a:rPr lang="en-IN" dirty="0">
                <a:latin typeface="Times New Roman" panose="02020603050405020304" pitchFamily="18" charset="0"/>
                <a:cs typeface="Times New Roman" panose="02020603050405020304" pitchFamily="18" charset="0"/>
              </a:rPr>
              <a:t>                           R.VINODHA(811721243062)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175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ED48CB-9373-40B4-06E6-1C44DC93AAA3}"/>
              </a:ext>
            </a:extLst>
          </p:cNvPr>
          <p:cNvSpPr txBox="1"/>
          <p:nvPr/>
        </p:nvSpPr>
        <p:spPr>
          <a:xfrm>
            <a:off x="-734667" y="134228"/>
            <a:ext cx="6207875" cy="461665"/>
          </a:xfrm>
          <a:prstGeom prst="rect">
            <a:avLst/>
          </a:prstGeom>
          <a:noFill/>
        </p:spPr>
        <p:txBody>
          <a:bodyPr wrap="square" rtlCol="0">
            <a:spAutoFit/>
          </a:bodyPr>
          <a:lstStyle/>
          <a:p>
            <a:pPr lvl="2" algn="just">
              <a:spcBef>
                <a:spcPts val="300"/>
              </a:spcBef>
              <a:buSzPts val="1400"/>
              <a:tabLst>
                <a:tab pos="753110" algn="l"/>
              </a:tabLst>
            </a:pPr>
            <a:r>
              <a:rPr lang="en-US" sz="2400" b="1" kern="0" dirty="0">
                <a:effectLst/>
                <a:latin typeface="Times New Roman" panose="02020603050405020304" pitchFamily="18" charset="0"/>
                <a:ea typeface="Times New Roman" panose="02020603050405020304" pitchFamily="18" charset="0"/>
              </a:rPr>
              <a:t>      MODULES</a:t>
            </a:r>
            <a:endParaRPr lang="en-IN" sz="2400" b="1" kern="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0D29D932-8CCC-4C91-E553-8CF4B6580D85}"/>
              </a:ext>
            </a:extLst>
          </p:cNvPr>
          <p:cNvSpPr txBox="1"/>
          <p:nvPr/>
        </p:nvSpPr>
        <p:spPr>
          <a:xfrm>
            <a:off x="844825" y="595893"/>
            <a:ext cx="10485421" cy="7781939"/>
          </a:xfrm>
          <a:prstGeom prst="rect">
            <a:avLst/>
          </a:prstGeom>
          <a:noFill/>
        </p:spPr>
        <p:txBody>
          <a:bodyPr wrap="square" rtlCol="0">
            <a:spAutoFit/>
          </a:bodyPr>
          <a:lstStyle/>
          <a:p>
            <a:pPr marL="695325" marR="180975" indent="-342900" algn="just">
              <a:lnSpc>
                <a:spcPct val="200000"/>
              </a:lnSpc>
              <a:spcBef>
                <a:spcPts val="5"/>
              </a:spcBef>
              <a:spcAft>
                <a:spcPts val="0"/>
              </a:spcAft>
              <a:buFont typeface="Arial" panose="020B0604020202020204" pitchFamily="34" charset="0"/>
              <a:buChar char="•"/>
            </a:pPr>
            <a:r>
              <a:rPr lang="en-US" sz="2400" spc="5" dirty="0">
                <a:latin typeface="Times New Roman" panose="02020603050405020304" pitchFamily="18" charset="0"/>
                <a:ea typeface="Times New Roman" panose="02020603050405020304" pitchFamily="18" charset="0"/>
              </a:rPr>
              <a:t>Data collection Module.</a:t>
            </a:r>
          </a:p>
          <a:p>
            <a:pPr marL="695325" marR="180975" indent="-342900" algn="just">
              <a:lnSpc>
                <a:spcPct val="200000"/>
              </a:lnSpc>
              <a:spcBef>
                <a:spcPts val="5"/>
              </a:spcBef>
              <a:spcAft>
                <a:spcPts val="0"/>
              </a:spcAft>
              <a:buFont typeface="Arial" panose="020B0604020202020204" pitchFamily="34" charset="0"/>
              <a:buChar char="•"/>
            </a:pPr>
            <a:r>
              <a:rPr lang="en-US" sz="2400" spc="5" dirty="0">
                <a:latin typeface="Times New Roman" panose="02020603050405020304" pitchFamily="18" charset="0"/>
                <a:ea typeface="Times New Roman" panose="02020603050405020304" pitchFamily="18" charset="0"/>
              </a:rPr>
              <a:t>Data Preprocessing Module.</a:t>
            </a:r>
          </a:p>
          <a:p>
            <a:pPr marL="695325" marR="180975" indent="-342900" algn="just">
              <a:lnSpc>
                <a:spcPct val="200000"/>
              </a:lnSpc>
              <a:spcBef>
                <a:spcPts val="5"/>
              </a:spcBef>
              <a:spcAft>
                <a:spcPts val="0"/>
              </a:spcAft>
              <a:buFont typeface="Arial" panose="020B0604020202020204" pitchFamily="34" charset="0"/>
              <a:buChar char="•"/>
            </a:pPr>
            <a:r>
              <a:rPr lang="en-US" sz="2400" spc="5" dirty="0">
                <a:latin typeface="Times New Roman" panose="02020603050405020304" pitchFamily="18" charset="0"/>
                <a:ea typeface="Times New Roman" panose="02020603050405020304" pitchFamily="18" charset="0"/>
              </a:rPr>
              <a:t>Dimensionality Reduction Module.</a:t>
            </a:r>
          </a:p>
          <a:p>
            <a:pPr marL="695325" marR="180975" indent="-342900" algn="just">
              <a:lnSpc>
                <a:spcPct val="200000"/>
              </a:lnSpc>
              <a:spcBef>
                <a:spcPts val="5"/>
              </a:spcBef>
              <a:spcAft>
                <a:spcPts val="0"/>
              </a:spcAft>
              <a:buFont typeface="Arial" panose="020B0604020202020204" pitchFamily="34" charset="0"/>
              <a:buChar char="•"/>
            </a:pPr>
            <a:r>
              <a:rPr lang="en-US" sz="2400" spc="5" dirty="0">
                <a:latin typeface="Times New Roman" panose="02020603050405020304" pitchFamily="18" charset="0"/>
                <a:ea typeface="Times New Roman" panose="02020603050405020304" pitchFamily="18" charset="0"/>
              </a:rPr>
              <a:t>Classification Module.</a:t>
            </a:r>
          </a:p>
          <a:p>
            <a:pPr marL="695325" marR="180975" indent="-342900" algn="just">
              <a:lnSpc>
                <a:spcPct val="200000"/>
              </a:lnSpc>
              <a:spcBef>
                <a:spcPts val="5"/>
              </a:spcBef>
              <a:spcAft>
                <a:spcPts val="0"/>
              </a:spcAft>
              <a:buFont typeface="Arial" panose="020B0604020202020204" pitchFamily="34" charset="0"/>
              <a:buChar char="•"/>
            </a:pPr>
            <a:r>
              <a:rPr lang="en-US" sz="2400" spc="5" dirty="0">
                <a:latin typeface="Times New Roman" panose="02020603050405020304" pitchFamily="18" charset="0"/>
                <a:ea typeface="Times New Roman" panose="02020603050405020304" pitchFamily="18" charset="0"/>
              </a:rPr>
              <a:t>Regularization Module.</a:t>
            </a:r>
          </a:p>
          <a:p>
            <a:pPr marL="695325" marR="180975" indent="-342900" algn="just">
              <a:lnSpc>
                <a:spcPct val="200000"/>
              </a:lnSpc>
              <a:spcBef>
                <a:spcPts val="5"/>
              </a:spcBef>
              <a:spcAft>
                <a:spcPts val="0"/>
              </a:spcAft>
              <a:buFont typeface="Arial" panose="020B0604020202020204" pitchFamily="34" charset="0"/>
              <a:buChar char="•"/>
            </a:pPr>
            <a:r>
              <a:rPr lang="en-US" sz="2400" spc="5" dirty="0">
                <a:latin typeface="Times New Roman" panose="02020603050405020304" pitchFamily="18" charset="0"/>
                <a:ea typeface="Times New Roman" panose="02020603050405020304" pitchFamily="18" charset="0"/>
              </a:rPr>
              <a:t>Evaluation and Optimization Module.</a:t>
            </a:r>
            <a:endParaRPr lang="en-US" sz="2400" spc="5" dirty="0">
              <a:effectLst/>
              <a:latin typeface="Times New Roman" panose="02020603050405020304" pitchFamily="18" charset="0"/>
              <a:ea typeface="Times New Roman" panose="02020603050405020304" pitchFamily="18" charset="0"/>
            </a:endParaRPr>
          </a:p>
          <a:p>
            <a:pPr marL="352425" marR="180975" algn="just">
              <a:lnSpc>
                <a:spcPct val="150000"/>
              </a:lnSpc>
              <a:spcBef>
                <a:spcPts val="5"/>
              </a:spcBef>
              <a:spcAft>
                <a:spcPts val="0"/>
              </a:spcAft>
            </a:pPr>
            <a:endParaRPr lang="en-US" sz="2400" spc="5" dirty="0">
              <a:latin typeface="Times New Roman" panose="02020603050405020304" pitchFamily="18" charset="0"/>
              <a:ea typeface="Times New Roman" panose="02020603050405020304" pitchFamily="18" charset="0"/>
            </a:endParaRPr>
          </a:p>
          <a:p>
            <a:pPr marL="352425" marR="180975" algn="just">
              <a:lnSpc>
                <a:spcPct val="150000"/>
              </a:lnSpc>
              <a:spcBef>
                <a:spcPts val="5"/>
              </a:spcBef>
              <a:spcAft>
                <a:spcPts val="0"/>
              </a:spcAft>
            </a:pPr>
            <a:endParaRPr lang="en-US" sz="2400" spc="5" dirty="0">
              <a:effectLst/>
              <a:latin typeface="Times New Roman" panose="02020603050405020304" pitchFamily="18" charset="0"/>
              <a:ea typeface="Times New Roman" panose="02020603050405020304" pitchFamily="18" charset="0"/>
            </a:endParaRPr>
          </a:p>
          <a:p>
            <a:pPr marL="352425" marR="180975" algn="just">
              <a:lnSpc>
                <a:spcPct val="150000"/>
              </a:lnSpc>
              <a:spcBef>
                <a:spcPts val="5"/>
              </a:spcBef>
              <a:spcAft>
                <a:spcPts val="0"/>
              </a:spcAft>
            </a:pPr>
            <a:endParaRPr lang="en-US" sz="2400" spc="5" dirty="0">
              <a:latin typeface="Times New Roman" panose="02020603050405020304" pitchFamily="18" charset="0"/>
              <a:ea typeface="Times New Roman" panose="02020603050405020304" pitchFamily="18" charset="0"/>
            </a:endParaRPr>
          </a:p>
          <a:p>
            <a:pPr marL="352425" marR="180975" algn="just">
              <a:lnSpc>
                <a:spcPct val="150000"/>
              </a:lnSpc>
              <a:spcBef>
                <a:spcPts val="5"/>
              </a:spcBef>
              <a:spcAft>
                <a:spcPts val="0"/>
              </a:spcAft>
            </a:pPr>
            <a:endParaRPr lang="en-US" sz="2400" spc="5" dirty="0">
              <a:effectLst/>
              <a:latin typeface="Times New Roman" panose="02020603050405020304" pitchFamily="18" charset="0"/>
              <a:ea typeface="Times New Roman" panose="02020603050405020304" pitchFamily="18" charset="0"/>
            </a:endParaRPr>
          </a:p>
          <a:p>
            <a:pPr marL="352425" marR="180975" algn="just">
              <a:lnSpc>
                <a:spcPct val="150000"/>
              </a:lnSpc>
              <a:spcBef>
                <a:spcPts val="5"/>
              </a:spcBef>
              <a:spcAft>
                <a:spcPts val="0"/>
              </a:spcAft>
            </a:pPr>
            <a:endParaRPr lang="en-US" sz="2400" spc="5" dirty="0">
              <a:latin typeface="Times New Roman" panose="02020603050405020304" pitchFamily="18" charset="0"/>
              <a:ea typeface="Times New Roman" panose="02020603050405020304" pitchFamily="18" charset="0"/>
            </a:endParaRPr>
          </a:p>
          <a:p>
            <a:pPr marL="352425" marR="180975" algn="just">
              <a:lnSpc>
                <a:spcPct val="150000"/>
              </a:lnSpc>
              <a:spcBef>
                <a:spcPts val="5"/>
              </a:spcBef>
              <a:spcAft>
                <a:spcPts val="0"/>
              </a:spcAft>
            </a:pP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38561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0F7710-3225-6565-1746-AB1099C67C9F}"/>
              </a:ext>
            </a:extLst>
          </p:cNvPr>
          <p:cNvSpPr txBox="1"/>
          <p:nvPr/>
        </p:nvSpPr>
        <p:spPr>
          <a:xfrm>
            <a:off x="-295275" y="646331"/>
            <a:ext cx="7203151" cy="997709"/>
          </a:xfrm>
          <a:prstGeom prst="rect">
            <a:avLst/>
          </a:prstGeom>
          <a:noFill/>
        </p:spPr>
        <p:txBody>
          <a:bodyPr wrap="square" rtlCol="0">
            <a:spAutoFit/>
          </a:bodyPr>
          <a:lstStyle/>
          <a:p>
            <a:pPr lvl="2">
              <a:spcBef>
                <a:spcPts val="1250"/>
              </a:spcBef>
              <a:spcAft>
                <a:spcPts val="0"/>
              </a:spcAft>
              <a:buSzPts val="1400"/>
              <a:tabLst>
                <a:tab pos="753110" algn="l"/>
              </a:tabLst>
            </a:pPr>
            <a:r>
              <a:rPr lang="en-US" sz="2400" b="1" kern="0" dirty="0">
                <a:effectLst/>
                <a:latin typeface="Times New Roman" panose="02020603050405020304" pitchFamily="18" charset="0"/>
                <a:ea typeface="Times New Roman" panose="02020603050405020304" pitchFamily="18" charset="0"/>
              </a:rPr>
              <a:t>Data Collection Module</a:t>
            </a:r>
          </a:p>
          <a:p>
            <a:pPr lvl="2">
              <a:spcBef>
                <a:spcPts val="1250"/>
              </a:spcBef>
              <a:spcAft>
                <a:spcPts val="0"/>
              </a:spcAft>
              <a:buSzPts val="1400"/>
              <a:tabLst>
                <a:tab pos="753110" algn="l"/>
              </a:tabLst>
            </a:pPr>
            <a:endParaRPr lang="en-IN" sz="2400" b="1" kern="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138D1C22-519B-62A7-E729-72F7B38E5F7C}"/>
              </a:ext>
            </a:extLst>
          </p:cNvPr>
          <p:cNvSpPr txBox="1"/>
          <p:nvPr/>
        </p:nvSpPr>
        <p:spPr>
          <a:xfrm>
            <a:off x="295274" y="1107996"/>
            <a:ext cx="11124787" cy="3349956"/>
          </a:xfrm>
          <a:prstGeom prst="rect">
            <a:avLst/>
          </a:prstGeom>
          <a:noFill/>
        </p:spPr>
        <p:txBody>
          <a:bodyPr wrap="square" rtlCol="0">
            <a:spAutoFit/>
          </a:bodyPr>
          <a:lstStyle/>
          <a:p>
            <a:pPr marL="695325" marR="182880" indent="-342900" algn="just">
              <a:lnSpc>
                <a:spcPct val="150000"/>
              </a:lnSpc>
              <a:spcAft>
                <a:spcPts val="0"/>
              </a:spcAft>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rPr>
              <a:t>The data collection module for Alzheimer's disease detection using VGG in CNN involves gathering brain MRI images from sources like the Alzheimer's Disease Neuroimaging Initiative (ADNI). </a:t>
            </a:r>
          </a:p>
          <a:p>
            <a:pPr marL="695325" marR="182880" indent="-342900" algn="just">
              <a:lnSpc>
                <a:spcPct val="150000"/>
              </a:lnSpc>
              <a:spcAft>
                <a:spcPts val="0"/>
              </a:spcAft>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rPr>
              <a:t>These images are converted from DICOM to formats like </a:t>
            </a:r>
            <a:r>
              <a:rPr lang="en-US" sz="2400" dirty="0" err="1">
                <a:latin typeface="Times New Roman" panose="02020603050405020304" pitchFamily="18" charset="0"/>
                <a:ea typeface="Times New Roman" panose="02020603050405020304" pitchFamily="18" charset="0"/>
              </a:rPr>
              <a:t>NIfTI</a:t>
            </a:r>
            <a:r>
              <a:rPr lang="en-US" sz="2400" dirty="0">
                <a:latin typeface="Times New Roman" panose="02020603050405020304" pitchFamily="18" charset="0"/>
                <a:ea typeface="Times New Roman" panose="02020603050405020304" pitchFamily="18" charset="0"/>
              </a:rPr>
              <a:t>, ensuring they are correctly labeled and stored, ready for preprocessing and subsequent use in training the VGG-based CNN model.</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3722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0A369C-8790-4915-A3DE-667B32C8038F}"/>
              </a:ext>
            </a:extLst>
          </p:cNvPr>
          <p:cNvSpPr txBox="1"/>
          <p:nvPr/>
        </p:nvSpPr>
        <p:spPr>
          <a:xfrm>
            <a:off x="447261" y="765313"/>
            <a:ext cx="10982739" cy="461665"/>
          </a:xfrm>
          <a:prstGeom prst="rect">
            <a:avLst/>
          </a:prstGeom>
          <a:noFill/>
        </p:spPr>
        <p:txBody>
          <a:bodyPr wrap="square" rtlCol="0">
            <a:spAutoFit/>
          </a:bodyPr>
          <a:lstStyle/>
          <a:p>
            <a:r>
              <a:rPr lang="en-US" sz="2400" b="1" dirty="0">
                <a:latin typeface="Times New Roman" panose="02020603050405020304" pitchFamily="18" charset="0"/>
                <a:ea typeface="Times New Roman" panose="02020603050405020304" pitchFamily="18" charset="0"/>
              </a:rPr>
              <a:t>KEY COMPONENTS</a:t>
            </a:r>
            <a:endParaRPr lang="en-IN" sz="2400" b="1" dirty="0"/>
          </a:p>
        </p:txBody>
      </p:sp>
      <p:sp>
        <p:nvSpPr>
          <p:cNvPr id="3" name="TextBox 2">
            <a:extLst>
              <a:ext uri="{FF2B5EF4-FFF2-40B4-BE49-F238E27FC236}">
                <a16:creationId xmlns:a16="http://schemas.microsoft.com/office/drawing/2014/main" id="{F8F9F34F-A206-479C-B771-DBBE1CE73F71}"/>
              </a:ext>
            </a:extLst>
          </p:cNvPr>
          <p:cNvSpPr txBox="1"/>
          <p:nvPr/>
        </p:nvSpPr>
        <p:spPr>
          <a:xfrm>
            <a:off x="655983" y="1779105"/>
            <a:ext cx="10629899" cy="3970318"/>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 Sources</a:t>
            </a:r>
            <a:r>
              <a:rPr lang="en-US" dirty="0"/>
              <a:t>: </a:t>
            </a:r>
            <a:r>
              <a:rPr lang="en-US" sz="2400" dirty="0">
                <a:latin typeface="Times New Roman" panose="02020603050405020304" pitchFamily="18" charset="0"/>
                <a:cs typeface="Times New Roman" panose="02020603050405020304" pitchFamily="18" charset="0"/>
              </a:rPr>
              <a:t>Collect images from datasets like Alzheimer's Disease Neuroimaging Initiative</a:t>
            </a:r>
            <a:r>
              <a:rPr lang="en-US" dirty="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Image Format: </a:t>
            </a:r>
            <a:r>
              <a:rPr lang="en-US" sz="2400" dirty="0">
                <a:latin typeface="Times New Roman" panose="02020603050405020304" pitchFamily="18" charset="0"/>
                <a:cs typeface="Times New Roman" panose="02020603050405020304" pitchFamily="18" charset="0"/>
              </a:rPr>
              <a:t>Convert images from DICOM to </a:t>
            </a:r>
            <a:r>
              <a:rPr lang="en-US" sz="2400" dirty="0" err="1">
                <a:latin typeface="Times New Roman" panose="02020603050405020304" pitchFamily="18" charset="0"/>
                <a:cs typeface="Times New Roman" panose="02020603050405020304" pitchFamily="18" charset="0"/>
              </a:rPr>
              <a:t>NIfTI</a:t>
            </a:r>
            <a:r>
              <a:rPr lang="en-US" sz="2400" dirty="0">
                <a:latin typeface="Times New Roman" panose="02020603050405020304" pitchFamily="18" charset="0"/>
                <a:cs typeface="Times New Roman" panose="02020603050405020304" pitchFamily="18" charset="0"/>
              </a:rPr>
              <a:t> or JPEG formats</a:t>
            </a:r>
            <a:r>
              <a:rPr lang="en-US" dirty="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Labeling: </a:t>
            </a:r>
            <a:r>
              <a:rPr lang="en-US" sz="2400" dirty="0">
                <a:latin typeface="Times New Roman" panose="02020603050405020304" pitchFamily="18" charset="0"/>
                <a:cs typeface="Times New Roman" panose="02020603050405020304" pitchFamily="18" charset="0"/>
              </a:rPr>
              <a:t>Ensure all images are accurately labeled for training purposes.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Storage:</a:t>
            </a:r>
            <a:r>
              <a:rPr lang="en-US" sz="2400" dirty="0">
                <a:latin typeface="Times New Roman" panose="02020603050405020304" pitchFamily="18" charset="0"/>
                <a:cs typeface="Times New Roman" panose="02020603050405020304" pitchFamily="18" charset="0"/>
              </a:rPr>
              <a:t> Organize and store images systematically for easy access and processing.</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Metadata:</a:t>
            </a:r>
            <a:r>
              <a:rPr lang="en-US" sz="2400" dirty="0">
                <a:latin typeface="Times New Roman" panose="02020603050405020304" pitchFamily="18" charset="0"/>
                <a:cs typeface="Times New Roman" panose="02020603050405020304" pitchFamily="18" charset="0"/>
              </a:rPr>
              <a:t> Collect relevant metadata, such as patient information and imaging parameters.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958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D6F022-ACF4-49BA-8457-6273CBA120A8}"/>
              </a:ext>
            </a:extLst>
          </p:cNvPr>
          <p:cNvSpPr txBox="1"/>
          <p:nvPr/>
        </p:nvSpPr>
        <p:spPr>
          <a:xfrm>
            <a:off x="5640456" y="2971800"/>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39CB5E41-7AEF-447B-8D30-A13C392ACBD7}"/>
              </a:ext>
            </a:extLst>
          </p:cNvPr>
          <p:cNvSpPr txBox="1"/>
          <p:nvPr/>
        </p:nvSpPr>
        <p:spPr>
          <a:xfrm flipH="1">
            <a:off x="463827" y="278295"/>
            <a:ext cx="1131073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DATA PREPROCESSING MODULE</a:t>
            </a:r>
            <a:endParaRPr lang="en-IN"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C8EB984-6D9B-4BA1-9CF3-1859A8CE3BD3}"/>
              </a:ext>
            </a:extLst>
          </p:cNvPr>
          <p:cNvSpPr txBox="1"/>
          <p:nvPr/>
        </p:nvSpPr>
        <p:spPr>
          <a:xfrm>
            <a:off x="5640456" y="2743200"/>
            <a:ext cx="914400" cy="914400"/>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14E05A2C-4F88-416E-A646-68CB50964208}"/>
              </a:ext>
            </a:extLst>
          </p:cNvPr>
          <p:cNvSpPr txBox="1"/>
          <p:nvPr/>
        </p:nvSpPr>
        <p:spPr>
          <a:xfrm>
            <a:off x="5640456" y="2971800"/>
            <a:ext cx="914400" cy="914400"/>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94B6D950-DFA8-4E82-86E0-D453F2DF987D}"/>
              </a:ext>
            </a:extLst>
          </p:cNvPr>
          <p:cNvSpPr txBox="1"/>
          <p:nvPr/>
        </p:nvSpPr>
        <p:spPr>
          <a:xfrm>
            <a:off x="417442" y="1321903"/>
            <a:ext cx="11357116" cy="334995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data preprocessing module for Alzheimer's disease detection using VGG in CNN involves loading MRI images, resizing them to a consistent size normalizing pixel intensities, and applying data augmentation techniques such as random flips, rotations, and noise addition. </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dataset is then split into training, validation, and test sets to ensure effective model training and evaluation.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9664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F9BEA0-C210-470A-BEFB-B4CE4AF416E1}"/>
              </a:ext>
            </a:extLst>
          </p:cNvPr>
          <p:cNvSpPr txBox="1"/>
          <p:nvPr/>
        </p:nvSpPr>
        <p:spPr>
          <a:xfrm>
            <a:off x="357809" y="258417"/>
            <a:ext cx="11400182"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KEY  COMPONENTS </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D18F4BB-8B9A-438C-A929-B67624149BC2}"/>
              </a:ext>
            </a:extLst>
          </p:cNvPr>
          <p:cNvSpPr txBox="1"/>
          <p:nvPr/>
        </p:nvSpPr>
        <p:spPr>
          <a:xfrm>
            <a:off x="487017" y="1331842"/>
            <a:ext cx="11270974" cy="279595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 Loading: </a:t>
            </a:r>
            <a:r>
              <a:rPr lang="en-US" sz="2400" dirty="0">
                <a:latin typeface="Times New Roman" panose="02020603050405020304" pitchFamily="18" charset="0"/>
                <a:cs typeface="Times New Roman" panose="02020603050405020304" pitchFamily="18" charset="0"/>
              </a:rPr>
              <a:t>Load MRI images using </a:t>
            </a:r>
            <a:r>
              <a:rPr lang="en-US" sz="2400" dirty="0" err="1">
                <a:latin typeface="Times New Roman" panose="02020603050405020304" pitchFamily="18" charset="0"/>
                <a:cs typeface="Times New Roman" panose="02020603050405020304" pitchFamily="18" charset="0"/>
              </a:rPr>
              <a:t>nibabel</a:t>
            </a:r>
            <a:r>
              <a:rPr lang="en-US" sz="2400" dirty="0">
                <a:latin typeface="Times New Roman" panose="02020603050405020304" pitchFamily="18" charset="0"/>
                <a:cs typeface="Times New Roman" panose="02020603050405020304" pitchFamily="18" charset="0"/>
              </a:rPr>
              <a:t> library into NumPy arrays.</a:t>
            </a:r>
          </a:p>
          <a:p>
            <a:pPr marL="342900"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Resizing:</a:t>
            </a:r>
            <a:r>
              <a:rPr lang="en-US" sz="2400" dirty="0">
                <a:latin typeface="Times New Roman" panose="02020603050405020304" pitchFamily="18" charset="0"/>
                <a:cs typeface="Times New Roman" panose="02020603050405020304" pitchFamily="18" charset="0"/>
              </a:rPr>
              <a:t> Resize images to consistent size, typically 224x224 pixels.</a:t>
            </a:r>
          </a:p>
          <a:p>
            <a:pPr marL="342900"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Normalization:</a:t>
            </a:r>
            <a:r>
              <a:rPr lang="en-US" sz="2400" dirty="0">
                <a:latin typeface="Times New Roman" panose="02020603050405020304" pitchFamily="18" charset="0"/>
                <a:cs typeface="Times New Roman" panose="02020603050405020304" pitchFamily="18" charset="0"/>
              </a:rPr>
              <a:t> Standardize pixel intensities to zero mean and unit variance.</a:t>
            </a:r>
          </a:p>
          <a:p>
            <a:pPr marL="342900"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 Augmentation: </a:t>
            </a:r>
            <a:r>
              <a:rPr lang="en-US" sz="2400" dirty="0">
                <a:latin typeface="Times New Roman" panose="02020603050405020304" pitchFamily="18" charset="0"/>
                <a:cs typeface="Times New Roman" panose="02020603050405020304" pitchFamily="18" charset="0"/>
              </a:rPr>
              <a:t>Apply random flips, rotations, and noise addition for variety.</a:t>
            </a:r>
          </a:p>
          <a:p>
            <a:pPr marL="342900"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Dataset Splitting: </a:t>
            </a:r>
            <a:r>
              <a:rPr lang="en-US" sz="2400" dirty="0">
                <a:latin typeface="Times New Roman" panose="02020603050405020304" pitchFamily="18" charset="0"/>
                <a:cs typeface="Times New Roman" panose="02020603050405020304" pitchFamily="18" charset="0"/>
              </a:rPr>
              <a:t>Divide dataset into training, validation, and test sets proportionally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4633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459C39-5378-4F12-9B47-8705CDB3CFB7}"/>
              </a:ext>
            </a:extLst>
          </p:cNvPr>
          <p:cNvSpPr txBox="1"/>
          <p:nvPr/>
        </p:nvSpPr>
        <p:spPr>
          <a:xfrm>
            <a:off x="626165" y="844826"/>
            <a:ext cx="1058517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DIMENSIONALITY REDUCTION MODULE</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2C25DA1-F18B-43FB-B546-45EA6AD175FB}"/>
              </a:ext>
            </a:extLst>
          </p:cNvPr>
          <p:cNvSpPr txBox="1"/>
          <p:nvPr/>
        </p:nvSpPr>
        <p:spPr>
          <a:xfrm>
            <a:off x="626165" y="1908313"/>
            <a:ext cx="10585174" cy="44579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dimensionality reduction module for Alzheimer's disease detection using Residual Gated Graph Convolutional Networks (RGGCN) in Convolutional Neural Networks (CNN) can be implemented by integrating a PCA layer before the CNN.</a:t>
            </a:r>
          </a:p>
          <a:p>
            <a:pPr>
              <a:lnSpc>
                <a:spcPct val="150000"/>
              </a:lnSpc>
            </a:pPr>
            <a:r>
              <a:rPr lang="en-US" sz="2400" dirty="0">
                <a:latin typeface="Times New Roman" panose="02020603050405020304" pitchFamily="18" charset="0"/>
                <a:cs typeface="Times New Roman" panose="02020603050405020304" pitchFamily="18" charset="0"/>
              </a:rPr>
              <a:t> </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layer reduces the high-dimensional input data, such as brain imaging features, into a lower-dimensional space, improving computational efficiency and enhancing the model's ability to detect patterns indicative of Alzheimer's.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355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E575F5-DC05-4F76-92A7-08DAF3503A33}"/>
              </a:ext>
            </a:extLst>
          </p:cNvPr>
          <p:cNvSpPr txBox="1"/>
          <p:nvPr/>
        </p:nvSpPr>
        <p:spPr>
          <a:xfrm>
            <a:off x="636104" y="725557"/>
            <a:ext cx="1044602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KEY COMPONENTS</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3FB23E4-0AF4-40E7-82D0-74D6BA4E7C0E}"/>
              </a:ext>
            </a:extLst>
          </p:cNvPr>
          <p:cNvSpPr txBox="1"/>
          <p:nvPr/>
        </p:nvSpPr>
        <p:spPr>
          <a:xfrm>
            <a:off x="566530" y="1003853"/>
            <a:ext cx="10585174" cy="6001643"/>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Principal Component Analysis (PCA): </a:t>
            </a:r>
            <a:r>
              <a:rPr lang="en-US" sz="2400" dirty="0">
                <a:latin typeface="Times New Roman" panose="02020603050405020304" pitchFamily="18" charset="0"/>
                <a:cs typeface="Times New Roman" panose="02020603050405020304" pitchFamily="18" charset="0"/>
              </a:rPr>
              <a:t>Reduces data dimensionality by identifying principal components.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t-Distributed Stochastic Neighbor Embedding (t-SNE):</a:t>
            </a:r>
            <a:r>
              <a:rPr lang="en-US" sz="2400" dirty="0">
                <a:latin typeface="Times New Roman" panose="02020603050405020304" pitchFamily="18" charset="0"/>
                <a:cs typeface="Times New Roman" panose="02020603050405020304" pitchFamily="18" charset="0"/>
              </a:rPr>
              <a:t>Visualizes high-dimensional data by preserving local structures.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Autoencoders:</a:t>
            </a:r>
            <a:r>
              <a:rPr lang="en-US" sz="2400" dirty="0">
                <a:latin typeface="Times New Roman" panose="02020603050405020304" pitchFamily="18" charset="0"/>
                <a:cs typeface="Times New Roman" panose="02020603050405020304" pitchFamily="18" charset="0"/>
              </a:rPr>
              <a:t> Neural networks that learn efficient data representations in lower dimensions.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Feature Selection:</a:t>
            </a:r>
            <a:r>
              <a:rPr lang="en-US" sz="2400" dirty="0">
                <a:latin typeface="Times New Roman" panose="02020603050405020304" pitchFamily="18" charset="0"/>
                <a:cs typeface="Times New Roman" panose="02020603050405020304" pitchFamily="18" charset="0"/>
              </a:rPr>
              <a:t> Chooses significant features based on statistical methods or model performance.</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Linear Discriminant Analysis (LDA):</a:t>
            </a:r>
            <a:r>
              <a:rPr lang="en-US" sz="2400" dirty="0">
                <a:latin typeface="Times New Roman" panose="02020603050405020304" pitchFamily="18" charset="0"/>
                <a:cs typeface="Times New Roman" panose="02020603050405020304" pitchFamily="18" charset="0"/>
              </a:rPr>
              <a:t> Reduces dimensionality while maximizing class separability in labeled data.</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354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FC6156-5B42-4CA3-8CBA-045911D0DE4B}"/>
              </a:ext>
            </a:extLst>
          </p:cNvPr>
          <p:cNvSpPr txBox="1"/>
          <p:nvPr/>
        </p:nvSpPr>
        <p:spPr>
          <a:xfrm>
            <a:off x="646043" y="705678"/>
            <a:ext cx="1063487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CLASSIFICATION MODULE</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D581465-128A-4DAA-B6F7-FBD84DB17678}"/>
              </a:ext>
            </a:extLst>
          </p:cNvPr>
          <p:cNvSpPr txBox="1"/>
          <p:nvPr/>
        </p:nvSpPr>
        <p:spPr>
          <a:xfrm>
            <a:off x="646043" y="1729409"/>
            <a:ext cx="10634870" cy="390395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 classification module for Alzheimer’s Disease detection using VGG in CNN entails leveraging the VGG (Visual Geometry Group) architecture within a Convolutional Neural Network (CNN) framework. </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VGG's deep layers extract intricate features from brain imaging data, aiding in the classification of Alzheimer's Disease.</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This module facilitates accurate and efficient diagnosis, crucial for early intervention and treatment planning.</a:t>
            </a:r>
          </a:p>
        </p:txBody>
      </p:sp>
    </p:spTree>
    <p:extLst>
      <p:ext uri="{BB962C8B-B14F-4D97-AF65-F5344CB8AC3E}">
        <p14:creationId xmlns:p14="http://schemas.microsoft.com/office/powerpoint/2010/main" val="2757574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09D0CD-DD19-4AB6-BF27-37E9EE31407D}"/>
              </a:ext>
            </a:extLst>
          </p:cNvPr>
          <p:cNvSpPr txBox="1"/>
          <p:nvPr/>
        </p:nvSpPr>
        <p:spPr>
          <a:xfrm>
            <a:off x="298174" y="477078"/>
            <a:ext cx="1121133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KEY COMPONENTS</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456157F-0651-4725-AAF8-A39E1109A0EA}"/>
              </a:ext>
            </a:extLst>
          </p:cNvPr>
          <p:cNvSpPr txBox="1"/>
          <p:nvPr/>
        </p:nvSpPr>
        <p:spPr>
          <a:xfrm>
            <a:off x="298174" y="1073425"/>
            <a:ext cx="11211339" cy="5539978"/>
          </a:xfrm>
          <a:prstGeom prst="rect">
            <a:avLst/>
          </a:prstGeom>
          <a:noFill/>
        </p:spPr>
        <p:txBody>
          <a:bodyPr wrap="square" rtlCol="0">
            <a:spAutoFit/>
          </a:bodyPr>
          <a:lstStyle/>
          <a:p>
            <a:pPr marL="357188" indent="-357188">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VGG Architecture</a:t>
            </a:r>
            <a:r>
              <a:rPr lang="en-US" sz="2400" dirty="0">
                <a:latin typeface="Times New Roman" panose="02020603050405020304" pitchFamily="18" charset="0"/>
                <a:cs typeface="Times New Roman" panose="02020603050405020304" pitchFamily="18" charset="0"/>
              </a:rPr>
              <a:t>: Utilizing a pre-trained VGG network to extract deep features from the input images.</a:t>
            </a: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7188" indent="-357188">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Convolutional Layers</a:t>
            </a:r>
            <a:r>
              <a:rPr lang="en-US" sz="2400" dirty="0">
                <a:latin typeface="Times New Roman" panose="02020603050405020304" pitchFamily="18" charset="0"/>
                <a:cs typeface="Times New Roman" panose="02020603050405020304" pitchFamily="18" charset="0"/>
              </a:rPr>
              <a:t>: Layers within VGG that perform feature extraction by applying convolution operations.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7188" indent="-357188">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Fully Connected Layers</a:t>
            </a:r>
            <a:r>
              <a:rPr lang="en-US" sz="2400" dirty="0">
                <a:latin typeface="Times New Roman" panose="02020603050405020304" pitchFamily="18" charset="0"/>
                <a:cs typeface="Times New Roman" panose="02020603050405020304" pitchFamily="18" charset="0"/>
              </a:rPr>
              <a:t>: Layers that interpret the extracted features and perform the final classification.</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7188" indent="-357188">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Training and Validation</a:t>
            </a:r>
            <a:r>
              <a:rPr lang="en-US" sz="2400" dirty="0">
                <a:latin typeface="Times New Roman" panose="02020603050405020304" pitchFamily="18" charset="0"/>
                <a:cs typeface="Times New Roman" panose="02020603050405020304" pitchFamily="18" charset="0"/>
              </a:rPr>
              <a:t>: Processes involving backpropagation and optimization techniques to minimize error and validate the model’s performance.</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7188" indent="-357188">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Evaluation Metrics</a:t>
            </a:r>
            <a:r>
              <a:rPr lang="en-US" sz="2400" dirty="0">
                <a:latin typeface="Times New Roman" panose="02020603050405020304" pitchFamily="18" charset="0"/>
                <a:cs typeface="Times New Roman" panose="02020603050405020304" pitchFamily="18" charset="0"/>
              </a:rPr>
              <a:t>: Tools like accuracy, precision, recall, and F1-score to assess the model's diagnostic capability.</a:t>
            </a:r>
          </a:p>
          <a:p>
            <a:endParaRPr lang="en-IN" dirty="0"/>
          </a:p>
        </p:txBody>
      </p:sp>
    </p:spTree>
    <p:extLst>
      <p:ext uri="{BB962C8B-B14F-4D97-AF65-F5344CB8AC3E}">
        <p14:creationId xmlns:p14="http://schemas.microsoft.com/office/powerpoint/2010/main" val="3637424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7AD1E8-CF59-4265-94C1-3A7543939F4A}"/>
              </a:ext>
            </a:extLst>
          </p:cNvPr>
          <p:cNvSpPr txBox="1"/>
          <p:nvPr/>
        </p:nvSpPr>
        <p:spPr>
          <a:xfrm>
            <a:off x="248478" y="367748"/>
            <a:ext cx="1148963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  REGULARIZATION MODULE</a:t>
            </a:r>
            <a:endParaRPr lang="en-IN"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0335681-9A85-48B3-8445-508E617329A4}"/>
              </a:ext>
            </a:extLst>
          </p:cNvPr>
          <p:cNvSpPr txBox="1"/>
          <p:nvPr/>
        </p:nvSpPr>
        <p:spPr>
          <a:xfrm>
            <a:off x="347870" y="1068961"/>
            <a:ext cx="11231217" cy="44579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Alzheimer’s disease detection using VGG in a CNN, the regularization module plays a critical role in preventing overfitting.</a:t>
            </a:r>
          </a:p>
          <a:p>
            <a:pPr marL="342900" indent="-34290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Techniques such as dropout, weight decay, and data augmentation are employed.</a:t>
            </a:r>
          </a:p>
          <a:p>
            <a:pPr>
              <a:lnSpc>
                <a:spcPct val="150000"/>
              </a:lnSpc>
            </a:pP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Dropout randomly disables neurons during training, weight decay adds a penalty to the loss function, and data augmentation generates varied training samples, enhancing model generalization and robustness.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1523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502282-CDE0-A957-7A06-8E91F0001D5F}"/>
              </a:ext>
            </a:extLst>
          </p:cNvPr>
          <p:cNvSpPr txBox="1"/>
          <p:nvPr/>
        </p:nvSpPr>
        <p:spPr>
          <a:xfrm>
            <a:off x="1038224" y="257175"/>
            <a:ext cx="3057525"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OBJECTIVE </a:t>
            </a:r>
            <a:endParaRPr lang="en-IN"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AED5643-413E-0563-AD76-B3598F7E12BA}"/>
              </a:ext>
            </a:extLst>
          </p:cNvPr>
          <p:cNvSpPr txBox="1"/>
          <p:nvPr/>
        </p:nvSpPr>
        <p:spPr>
          <a:xfrm>
            <a:off x="1048163" y="954157"/>
            <a:ext cx="10275398" cy="4154984"/>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Alzheimer’s disease is an irremediable, continuous brain disorder that gradually destroys memory and thinking skills and, eventually, the ability to carry out the simplest tasks.	Alzheimer's, an incurable brain disorder, prompts exploration of many algorithms for disease detection via MRI analysis. Our proposed model, based on VGG, is compared with existing CNN models using accuracy, precision, recall, F1 score, and ROC curve.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0131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A82EF3-570E-4023-9149-D2F08338C50B}"/>
              </a:ext>
            </a:extLst>
          </p:cNvPr>
          <p:cNvSpPr txBox="1"/>
          <p:nvPr/>
        </p:nvSpPr>
        <p:spPr>
          <a:xfrm>
            <a:off x="520147" y="313082"/>
            <a:ext cx="1115170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KEY COMPONENTS</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6554D22-4EDA-4426-8183-0C76686E0D57}"/>
              </a:ext>
            </a:extLst>
          </p:cNvPr>
          <p:cNvSpPr txBox="1"/>
          <p:nvPr/>
        </p:nvSpPr>
        <p:spPr>
          <a:xfrm>
            <a:off x="616226" y="1003852"/>
            <a:ext cx="11161644" cy="5262979"/>
          </a:xfrm>
          <a:prstGeom prst="rect">
            <a:avLst/>
          </a:prstGeom>
          <a:noFill/>
        </p:spPr>
        <p:txBody>
          <a:bodyPr wrap="square" rtlCol="0">
            <a:spAutoFit/>
          </a:bodyPr>
          <a:lstStyle/>
          <a:p>
            <a:pPr marL="357188" indent="-357188">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Dropout: </a:t>
            </a:r>
            <a:r>
              <a:rPr lang="en-US" sz="2400" dirty="0">
                <a:latin typeface="Times New Roman" panose="02020603050405020304" pitchFamily="18" charset="0"/>
                <a:cs typeface="Times New Roman" panose="02020603050405020304" pitchFamily="18" charset="0"/>
              </a:rPr>
              <a:t>Randomly deactivating neurons during training to prevent over-reliance on specific features.</a:t>
            </a: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7188" indent="-357188">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Weight Decay: </a:t>
            </a:r>
            <a:r>
              <a:rPr lang="en-US" sz="2400" dirty="0">
                <a:latin typeface="Times New Roman" panose="02020603050405020304" pitchFamily="18" charset="0"/>
                <a:cs typeface="Times New Roman" panose="02020603050405020304" pitchFamily="18" charset="0"/>
              </a:rPr>
              <a:t>Adding a penalty term to the loss function to discourage large weight values, promoting simpler models.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7188" indent="-357188">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 Augmentation: </a:t>
            </a:r>
            <a:r>
              <a:rPr lang="en-US" sz="2400" dirty="0">
                <a:latin typeface="Times New Roman" panose="02020603050405020304" pitchFamily="18" charset="0"/>
                <a:cs typeface="Times New Roman" panose="02020603050405020304" pitchFamily="18" charset="0"/>
              </a:rPr>
              <a:t>Generating diverse training samples by applying transformations like rotation, scaling, and flipping to enhance model robustness.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7188" indent="-357188">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Batch Normalization: </a:t>
            </a:r>
            <a:r>
              <a:rPr lang="en-US" sz="2400" dirty="0">
                <a:latin typeface="Times New Roman" panose="02020603050405020304" pitchFamily="18" charset="0"/>
                <a:cs typeface="Times New Roman" panose="02020603050405020304" pitchFamily="18" charset="0"/>
              </a:rPr>
              <a:t>Normalizing the input of each layer to stabilize training and accelerate convergence.</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7188" indent="-357188">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Early Stopping: </a:t>
            </a:r>
            <a:r>
              <a:rPr lang="en-US" sz="2400" dirty="0">
                <a:latin typeface="Times New Roman" panose="02020603050405020304" pitchFamily="18" charset="0"/>
                <a:cs typeface="Times New Roman" panose="02020603050405020304" pitchFamily="18" charset="0"/>
              </a:rPr>
              <a:t>Monitoring validation performance and stopping training when overfitting is detected, preventing excessive model complexity.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0820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36EB4C-8ACE-4ECA-B416-CFB93488DDE6}"/>
              </a:ext>
            </a:extLst>
          </p:cNvPr>
          <p:cNvSpPr txBox="1"/>
          <p:nvPr/>
        </p:nvSpPr>
        <p:spPr>
          <a:xfrm>
            <a:off x="298174" y="381865"/>
            <a:ext cx="1124115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 EVALUATION AND OPTIMISATION MODULE</a:t>
            </a:r>
            <a:endParaRPr lang="en-IN" dirty="0"/>
          </a:p>
        </p:txBody>
      </p:sp>
      <p:sp>
        <p:nvSpPr>
          <p:cNvPr id="4" name="TextBox 3">
            <a:extLst>
              <a:ext uri="{FF2B5EF4-FFF2-40B4-BE49-F238E27FC236}">
                <a16:creationId xmlns:a16="http://schemas.microsoft.com/office/drawing/2014/main" id="{CA24FFD0-7624-445A-931C-AE998D99119B}"/>
              </a:ext>
            </a:extLst>
          </p:cNvPr>
          <p:cNvSpPr txBox="1"/>
          <p:nvPr/>
        </p:nvSpPr>
        <p:spPr>
          <a:xfrm>
            <a:off x="347870" y="1063486"/>
            <a:ext cx="11241156" cy="501194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Alzheimer’s disease detection using VGG in a CNN, the evaluation and optimization module is crucial for refining model performance. </a:t>
            </a:r>
          </a:p>
          <a:p>
            <a:pPr marL="342900" indent="-34290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involves techniques such as cross-validation to assess generalization, hyperparameter tuning to optimize model architecture and parameters, and performance metrics like accuracy, precision, recall, and F1-score to gauge classification effectiveness. </a:t>
            </a:r>
          </a:p>
          <a:p>
            <a:pPr marL="342900" indent="-34290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Iterative adjustments based on validation results enhance the model's ability to accurately detect Alzheimer’s disease from brain imaging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516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D891FD-E893-4DE9-9757-A207E4861480}"/>
              </a:ext>
            </a:extLst>
          </p:cNvPr>
          <p:cNvSpPr txBox="1"/>
          <p:nvPr/>
        </p:nvSpPr>
        <p:spPr>
          <a:xfrm>
            <a:off x="327991" y="506896"/>
            <a:ext cx="1146975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  KEY COMPONENTS</a:t>
            </a:r>
            <a:endParaRPr lang="en-IN"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F14DDF7-DCC5-4F4A-AB6E-D43FE0034B59}"/>
              </a:ext>
            </a:extLst>
          </p:cNvPr>
          <p:cNvSpPr txBox="1"/>
          <p:nvPr/>
        </p:nvSpPr>
        <p:spPr>
          <a:xfrm>
            <a:off x="705678" y="1242391"/>
            <a:ext cx="11092070" cy="5632311"/>
          </a:xfrm>
          <a:prstGeom prst="rect">
            <a:avLst/>
          </a:prstGeom>
          <a:noFill/>
        </p:spPr>
        <p:txBody>
          <a:bodyPr wrap="square" rtlCol="0">
            <a:spAutoFit/>
          </a:bodyPr>
          <a:lstStyle/>
          <a:p>
            <a:pPr marL="357188" indent="-357188">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Cross-validation: </a:t>
            </a:r>
            <a:r>
              <a:rPr lang="en-US" sz="2400" dirty="0">
                <a:latin typeface="Times New Roman" panose="02020603050405020304" pitchFamily="18" charset="0"/>
                <a:cs typeface="Times New Roman" panose="02020603050405020304" pitchFamily="18" charset="0"/>
              </a:rPr>
              <a:t>Assessing model performance across multiple data subsets to ensure generalization.</a:t>
            </a: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7188" indent="-357188">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Hyperparameter tuning: </a:t>
            </a:r>
            <a:r>
              <a:rPr lang="en-US" sz="2400" dirty="0">
                <a:latin typeface="Times New Roman" panose="02020603050405020304" pitchFamily="18" charset="0"/>
                <a:cs typeface="Times New Roman" panose="02020603050405020304" pitchFamily="18" charset="0"/>
              </a:rPr>
              <a:t>Optimizing model architecture and parameters through techniques like grid search or random search.</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7188" indent="-357188">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Performance metrics: </a:t>
            </a:r>
            <a:r>
              <a:rPr lang="en-US" sz="2400" dirty="0">
                <a:latin typeface="Times New Roman" panose="02020603050405020304" pitchFamily="18" charset="0"/>
                <a:cs typeface="Times New Roman" panose="02020603050405020304" pitchFamily="18" charset="0"/>
              </a:rPr>
              <a:t>Utilizing measures such as accuracy, precision, recall, and F1-score to evaluate classification effectiveness.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7188" indent="-357188">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Model interpretation: </a:t>
            </a:r>
            <a:r>
              <a:rPr lang="en-US" sz="2400" dirty="0">
                <a:latin typeface="Times New Roman" panose="02020603050405020304" pitchFamily="18" charset="0"/>
                <a:cs typeface="Times New Roman" panose="02020603050405020304" pitchFamily="18" charset="0"/>
              </a:rPr>
              <a:t>Analyzing model predictions and decision boundaries to gain insights into its behavior and identify potential areas for improvement.</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7188" indent="-357188">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Iterative refinement: </a:t>
            </a:r>
            <a:r>
              <a:rPr lang="en-US" sz="2400" dirty="0">
                <a:latin typeface="Times New Roman" panose="02020603050405020304" pitchFamily="18" charset="0"/>
                <a:cs typeface="Times New Roman" panose="02020603050405020304" pitchFamily="18" charset="0"/>
              </a:rPr>
              <a:t>Continuously adjusting the model based on evaluation results to enhance its ability to accurately detect Alzheimer’s disease from brain imaging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034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54B0AB-5552-4076-AC5A-6515BC6829CC}"/>
              </a:ext>
            </a:extLst>
          </p:cNvPr>
          <p:cNvSpPr txBox="1"/>
          <p:nvPr/>
        </p:nvSpPr>
        <p:spPr>
          <a:xfrm>
            <a:off x="516835" y="665922"/>
            <a:ext cx="1108213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ADVANTAGES</a:t>
            </a:r>
            <a:endParaRPr lang="en-IN" sz="2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D2221A4-B268-4B19-80C9-479A76CD22D2}"/>
              </a:ext>
            </a:extLst>
          </p:cNvPr>
          <p:cNvSpPr txBox="1"/>
          <p:nvPr/>
        </p:nvSpPr>
        <p:spPr>
          <a:xfrm>
            <a:off x="699052" y="1536174"/>
            <a:ext cx="10793896" cy="544764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High Accuracy and Sensitivity</a:t>
            </a:r>
            <a:r>
              <a:rPr lang="en-US" sz="2400" dirty="0">
                <a:latin typeface="Times New Roman" panose="02020603050405020304" pitchFamily="18" charset="0"/>
                <a:cs typeface="Times New Roman" panose="02020603050405020304" pitchFamily="18" charset="0"/>
              </a:rPr>
              <a:t>: Detects Alzheimer's with exceptional precision and reliability</a:t>
            </a:r>
          </a:p>
          <a:p>
            <a:pPr marL="342900"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Automated Feature Extraction </a:t>
            </a:r>
            <a:r>
              <a:rPr lang="en-US" sz="2400" dirty="0">
                <a:latin typeface="Times New Roman" panose="02020603050405020304" pitchFamily="18" charset="0"/>
                <a:cs typeface="Times New Roman" panose="02020603050405020304" pitchFamily="18" charset="0"/>
              </a:rPr>
              <a:t>: Eliminates manual feature engineering, saving time and effort.</a:t>
            </a:r>
          </a:p>
          <a:p>
            <a:pPr marL="342900"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Handles Complex Data </a:t>
            </a:r>
            <a:r>
              <a:rPr lang="en-US" sz="2400" dirty="0">
                <a:latin typeface="Times New Roman" panose="02020603050405020304" pitchFamily="18" charset="0"/>
                <a:cs typeface="Times New Roman" panose="02020603050405020304" pitchFamily="18" charset="0"/>
              </a:rPr>
              <a:t>: Analyzes high-dimensional medical images effectively.</a:t>
            </a:r>
          </a:p>
          <a:p>
            <a:pPr marL="342900"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Scalable</a:t>
            </a:r>
            <a:r>
              <a:rPr lang="en-US" sz="2400" dirty="0">
                <a:latin typeface="Times New Roman" panose="02020603050405020304" pitchFamily="18" charset="0"/>
                <a:cs typeface="Times New Roman" panose="02020603050405020304" pitchFamily="18" charset="0"/>
              </a:rPr>
              <a:t>: Efficiently processes large data volumes for widespread screening.</a:t>
            </a:r>
          </a:p>
          <a:p>
            <a:pPr marL="342900"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Consistent and Objective</a:t>
            </a:r>
            <a:r>
              <a:rPr lang="en-US" sz="2400" dirty="0">
                <a:latin typeface="Times New Roman" panose="02020603050405020304" pitchFamily="18" charset="0"/>
                <a:cs typeface="Times New Roman" panose="02020603050405020304" pitchFamily="18" charset="0"/>
              </a:rPr>
              <a:t>: Provides reliable results, reducing human interpretation variability</a:t>
            </a:r>
          </a:p>
          <a:p>
            <a:pPr marL="342900"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Early Detection</a:t>
            </a:r>
            <a:r>
              <a:rPr lang="en-US" sz="2400" dirty="0">
                <a:latin typeface="Times New Roman" panose="02020603050405020304" pitchFamily="18" charset="0"/>
                <a:cs typeface="Times New Roman" panose="02020603050405020304" pitchFamily="18" charset="0"/>
              </a:rPr>
              <a:t>: Identifies minor abnormalities for timely intervention.</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0222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0510D9-F333-4D7A-8F61-3E52AD20FA20}"/>
              </a:ext>
            </a:extLst>
          </p:cNvPr>
          <p:cNvSpPr txBox="1"/>
          <p:nvPr/>
        </p:nvSpPr>
        <p:spPr>
          <a:xfrm>
            <a:off x="347870" y="318052"/>
            <a:ext cx="1111194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APPLICATIONS</a:t>
            </a:r>
            <a:endParaRPr lang="en-IN"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EC1EDF0-B777-4AD2-A002-2A44D9386B33}"/>
              </a:ext>
            </a:extLst>
          </p:cNvPr>
          <p:cNvSpPr txBox="1"/>
          <p:nvPr/>
        </p:nvSpPr>
        <p:spPr>
          <a:xfrm>
            <a:off x="5640456" y="2971800"/>
            <a:ext cx="914400" cy="914400"/>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F94FC0C8-B081-48AE-BC29-945617113371}"/>
              </a:ext>
            </a:extLst>
          </p:cNvPr>
          <p:cNvSpPr txBox="1"/>
          <p:nvPr/>
        </p:nvSpPr>
        <p:spPr>
          <a:xfrm>
            <a:off x="636104" y="1600199"/>
            <a:ext cx="11111947" cy="27959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 </a:t>
            </a:r>
            <a:r>
              <a:rPr lang="en-US" sz="2400" b="1" dirty="0">
                <a:latin typeface="Times New Roman" panose="02020603050405020304" pitchFamily="18" charset="0"/>
                <a:cs typeface="Times New Roman" panose="02020603050405020304" pitchFamily="18" charset="0"/>
              </a:rPr>
              <a:t>Early Diagnosis</a:t>
            </a:r>
            <a:r>
              <a:rPr lang="en-US" sz="2400" dirty="0">
                <a:latin typeface="Times New Roman" panose="02020603050405020304" pitchFamily="18" charset="0"/>
                <a:cs typeface="Times New Roman" panose="02020603050405020304" pitchFamily="18" charset="0"/>
              </a:rPr>
              <a:t>: Detects Alzheimer's in initial stages for intervention</a:t>
            </a:r>
          </a:p>
          <a:p>
            <a:pPr marL="342900"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Progression Monitoring</a:t>
            </a:r>
            <a:r>
              <a:rPr lang="en-US" sz="2400" dirty="0">
                <a:latin typeface="Times New Roman" panose="02020603050405020304" pitchFamily="18" charset="0"/>
                <a:cs typeface="Times New Roman" panose="02020603050405020304" pitchFamily="18" charset="0"/>
              </a:rPr>
              <a:t>: Tracks disease development through brain imaging.</a:t>
            </a:r>
          </a:p>
          <a:p>
            <a:pPr marL="342900"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Risk Assessment</a:t>
            </a:r>
            <a:r>
              <a:rPr lang="en-US" sz="2400" dirty="0">
                <a:latin typeface="Times New Roman" panose="02020603050405020304" pitchFamily="18" charset="0"/>
                <a:cs typeface="Times New Roman" panose="02020603050405020304" pitchFamily="18" charset="0"/>
              </a:rPr>
              <a:t>: Evaluates individuals' risk based on brain patterns.</a:t>
            </a:r>
          </a:p>
          <a:p>
            <a:pPr marL="342900"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Personalized Treatment</a:t>
            </a:r>
            <a:r>
              <a:rPr lang="en-US" sz="2400" dirty="0">
                <a:latin typeface="Times New Roman" panose="02020603050405020304" pitchFamily="18" charset="0"/>
                <a:cs typeface="Times New Roman" panose="02020603050405020304" pitchFamily="18" charset="0"/>
              </a:rPr>
              <a:t>: Tailors interventions according to detected disease features.</a:t>
            </a:r>
          </a:p>
          <a:p>
            <a:pPr marL="342900"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Screening Tool</a:t>
            </a:r>
            <a:r>
              <a:rPr lang="en-US" sz="2400" dirty="0">
                <a:latin typeface="Times New Roman" panose="02020603050405020304" pitchFamily="18" charset="0"/>
                <a:cs typeface="Times New Roman" panose="02020603050405020304" pitchFamily="18" charset="0"/>
              </a:rPr>
              <a:t>: Mass screenings in populations for early Alzheimer's signs.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213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E0A158-1E69-345A-5AEB-1FBEB4E4F562}"/>
              </a:ext>
            </a:extLst>
          </p:cNvPr>
          <p:cNvSpPr txBox="1"/>
          <p:nvPr/>
        </p:nvSpPr>
        <p:spPr>
          <a:xfrm>
            <a:off x="505839" y="350196"/>
            <a:ext cx="4445539" cy="523220"/>
          </a:xfrm>
          <a:prstGeom prst="rect">
            <a:avLst/>
          </a:prstGeom>
          <a:noFill/>
        </p:spPr>
        <p:txBody>
          <a:bodyPr wrap="square" rtlCol="0">
            <a:spAutoFit/>
          </a:bodyPr>
          <a:lstStyle/>
          <a:p>
            <a:r>
              <a:rPr lang="en-US" sz="2800" b="1" kern="0" dirty="0">
                <a:effectLst/>
                <a:latin typeface="Times New Roman" panose="02020603050405020304" pitchFamily="18" charset="0"/>
                <a:ea typeface="Times New Roman" panose="02020603050405020304" pitchFamily="18" charset="0"/>
              </a:rPr>
              <a:t>  CONCLUSION</a:t>
            </a:r>
            <a:endParaRPr lang="en-IN" sz="2800" dirty="0"/>
          </a:p>
        </p:txBody>
      </p:sp>
      <p:sp>
        <p:nvSpPr>
          <p:cNvPr id="3" name="TextBox 2">
            <a:extLst>
              <a:ext uri="{FF2B5EF4-FFF2-40B4-BE49-F238E27FC236}">
                <a16:creationId xmlns:a16="http://schemas.microsoft.com/office/drawing/2014/main" id="{4DD72A7B-BBD5-95BC-5AF1-17D7A08A3310}"/>
              </a:ext>
            </a:extLst>
          </p:cNvPr>
          <p:cNvSpPr txBox="1"/>
          <p:nvPr/>
        </p:nvSpPr>
        <p:spPr>
          <a:xfrm>
            <a:off x="657225" y="1238250"/>
            <a:ext cx="10534236" cy="5011949"/>
          </a:xfrm>
          <a:prstGeom prst="rect">
            <a:avLst/>
          </a:prstGeom>
          <a:noFill/>
        </p:spPr>
        <p:txBody>
          <a:bodyPr wrap="square" rtlCol="0">
            <a:spAutoFit/>
          </a:bodyPr>
          <a:lstStyle/>
          <a:p>
            <a:pPr marL="342900" lvl="0" indent="-342900" algn="just">
              <a:lnSpc>
                <a:spcPct val="150000"/>
              </a:lnSpc>
              <a:spcBef>
                <a:spcPts val="5"/>
              </a:spcBef>
              <a:spcAft>
                <a:spcPts val="0"/>
              </a:spcAft>
              <a:buSzPts val="1400"/>
              <a:buFont typeface="Arial" panose="020B0604020202020204" pitchFamily="34" charset="0"/>
              <a:buChar char="•"/>
              <a:tabLst>
                <a:tab pos="711200" algn="l"/>
              </a:tabLst>
            </a:pPr>
            <a:r>
              <a:rPr lang="en-US" sz="2400" kern="0" dirty="0">
                <a:latin typeface="Times New Roman" panose="02020603050405020304" pitchFamily="18" charset="0"/>
                <a:ea typeface="Wingdings" panose="05000000000000000000" pitchFamily="2" charset="2"/>
                <a:cs typeface="Wingdings" panose="05000000000000000000" pitchFamily="2" charset="2"/>
              </a:rPr>
              <a:t>CNNs are better at finding Alzheimer's than older methods, showing that fancy math can help doctors.</a:t>
            </a:r>
          </a:p>
          <a:p>
            <a:pPr marL="342900" lvl="0" indent="-342900" algn="just">
              <a:lnSpc>
                <a:spcPct val="150000"/>
              </a:lnSpc>
              <a:spcBef>
                <a:spcPts val="5"/>
              </a:spcBef>
              <a:spcAft>
                <a:spcPts val="0"/>
              </a:spcAft>
              <a:buSzPts val="1400"/>
              <a:buFont typeface="Arial" panose="020B0604020202020204" pitchFamily="34" charset="0"/>
              <a:buChar char="•"/>
              <a:tabLst>
                <a:tab pos="711200" algn="l"/>
              </a:tabLst>
            </a:pPr>
            <a:r>
              <a:rPr lang="en-US" sz="2400" b="0" i="0" dirty="0">
                <a:solidFill>
                  <a:srgbClr val="0D0D0D"/>
                </a:solidFill>
                <a:effectLst/>
                <a:latin typeface="Times New Roman" panose="02020603050405020304" pitchFamily="18" charset="0"/>
                <a:cs typeface="Times New Roman" panose="02020603050405020304" pitchFamily="18" charset="0"/>
              </a:rPr>
              <a:t>The utilization of VGG architecture within convolutional neural networks (CNNs) proves effective for extracting pertinent features from brain imaging data.</a:t>
            </a:r>
          </a:p>
          <a:p>
            <a:pPr marL="342900" lvl="0" indent="-342900" algn="just">
              <a:lnSpc>
                <a:spcPct val="150000"/>
              </a:lnSpc>
              <a:spcBef>
                <a:spcPts val="5"/>
              </a:spcBef>
              <a:spcAft>
                <a:spcPts val="0"/>
              </a:spcAft>
              <a:buSzPts val="1400"/>
              <a:buFont typeface="Arial" panose="020B0604020202020204" pitchFamily="34" charset="0"/>
              <a:buChar char="•"/>
              <a:tabLst>
                <a:tab pos="711200" algn="l"/>
              </a:tabLst>
            </a:pPr>
            <a:r>
              <a:rPr lang="en-US" sz="2400" b="0" i="0" dirty="0">
                <a:solidFill>
                  <a:srgbClr val="0D0D0D"/>
                </a:solidFill>
                <a:effectLst/>
                <a:latin typeface="Times New Roman" panose="02020603050405020304" pitchFamily="18" charset="0"/>
                <a:cs typeface="Times New Roman" panose="02020603050405020304" pitchFamily="18" charset="0"/>
              </a:rPr>
              <a:t>Despite the complexity of the VGG architecture, computational efficiency remains feasible, allowing for scalability and wider implementation</a:t>
            </a:r>
            <a:r>
              <a:rPr lang="en-US" sz="2400" kern="0" dirty="0">
                <a:latin typeface="Times New Roman" panose="02020603050405020304" pitchFamily="18" charset="0"/>
                <a:ea typeface="Wingdings" panose="05000000000000000000" pitchFamily="2" charset="2"/>
                <a:cs typeface="Times New Roman" panose="02020603050405020304" pitchFamily="18" charset="0"/>
              </a:rPr>
              <a:t>.</a:t>
            </a:r>
            <a:endParaRPr lang="en-IN" sz="2400" b="1" kern="0" dirty="0">
              <a:effectLst/>
              <a:latin typeface="Times New Roman" panose="02020603050405020304" pitchFamily="18" charset="0"/>
              <a:ea typeface="Wingdings" panose="05000000000000000000" pitchFamily="2" charset="2"/>
              <a:cs typeface="Times New Roman" panose="02020603050405020304" pitchFamily="18" charset="0"/>
            </a:endParaRPr>
          </a:p>
          <a:p>
            <a:pPr marL="342900" lvl="0" indent="-342900" algn="just">
              <a:lnSpc>
                <a:spcPct val="150000"/>
              </a:lnSpc>
              <a:spcBef>
                <a:spcPts val="5"/>
              </a:spcBef>
              <a:spcAft>
                <a:spcPts val="0"/>
              </a:spcAft>
              <a:buSzPts val="1400"/>
              <a:buFont typeface="Arial" panose="020B0604020202020204" pitchFamily="34" charset="0"/>
              <a:buChar char="•"/>
              <a:tabLst>
                <a:tab pos="711200" algn="l"/>
              </a:tabLst>
            </a:pPr>
            <a:r>
              <a:rPr lang="en-US" sz="2400" b="0" kern="0" dirty="0">
                <a:effectLst/>
                <a:latin typeface="Times New Roman" panose="02020603050405020304" pitchFamily="18" charset="0"/>
                <a:ea typeface="Wingdings" panose="05000000000000000000" pitchFamily="2" charset="2"/>
                <a:cs typeface="Wingdings" panose="05000000000000000000" pitchFamily="2" charset="2"/>
              </a:rPr>
              <a:t> Overall, CNN enhances diagnostic capabilities for Alzheimer conditions, advancing accuracy and accessibility</a:t>
            </a:r>
            <a:r>
              <a:rPr lang="en-US" sz="2400" b="1" kern="0" dirty="0">
                <a:effectLst/>
                <a:latin typeface="Times New Roman" panose="02020603050405020304" pitchFamily="18" charset="0"/>
                <a:ea typeface="Wingdings" panose="05000000000000000000" pitchFamily="2" charset="2"/>
                <a:cs typeface="Wingdings" panose="05000000000000000000" pitchFamily="2" charset="2"/>
              </a:rPr>
              <a:t>.</a:t>
            </a:r>
            <a:endParaRPr lang="en-IN" sz="2400" b="1" kern="0" dirty="0">
              <a:effectLst/>
              <a:latin typeface="Times New Roman" panose="02020603050405020304" pitchFamily="18" charset="0"/>
              <a:ea typeface="Wingdings" panose="05000000000000000000" pitchFamily="2" charset="2"/>
              <a:cs typeface="Wingdings" panose="05000000000000000000" pitchFamily="2" charset="2"/>
            </a:endParaRPr>
          </a:p>
        </p:txBody>
      </p:sp>
    </p:spTree>
    <p:extLst>
      <p:ext uri="{BB962C8B-B14F-4D97-AF65-F5344CB8AC3E}">
        <p14:creationId xmlns:p14="http://schemas.microsoft.com/office/powerpoint/2010/main" val="4280017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5C95FE-9CDE-71B4-DF60-E9AACB0C365E}"/>
              </a:ext>
            </a:extLst>
          </p:cNvPr>
          <p:cNvSpPr txBox="1"/>
          <p:nvPr/>
        </p:nvSpPr>
        <p:spPr>
          <a:xfrm>
            <a:off x="695739" y="254643"/>
            <a:ext cx="11353507" cy="579967"/>
          </a:xfrm>
          <a:prstGeom prst="rect">
            <a:avLst/>
          </a:prstGeom>
          <a:noFill/>
        </p:spPr>
        <p:txBody>
          <a:bodyPr wrap="square" rtlCol="0">
            <a:spAutoFit/>
          </a:bodyPr>
          <a:lstStyle/>
          <a:p>
            <a:pPr marL="398780" marR="180975" indent="-228600">
              <a:lnSpc>
                <a:spcPct val="150000"/>
              </a:lnSpc>
              <a:spcAft>
                <a:spcPts val="0"/>
              </a:spcAft>
              <a:tabLst>
                <a:tab pos="398780" algn="l"/>
              </a:tabLst>
            </a:pP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3B85442D-D6F7-7730-32FD-0CB909838915}"/>
              </a:ext>
            </a:extLst>
          </p:cNvPr>
          <p:cNvSpPr txBox="1"/>
          <p:nvPr/>
        </p:nvSpPr>
        <p:spPr>
          <a:xfrm>
            <a:off x="-755375" y="123959"/>
            <a:ext cx="10035561" cy="1431161"/>
          </a:xfrm>
          <a:prstGeom prst="rect">
            <a:avLst/>
          </a:prstGeom>
          <a:noFill/>
        </p:spPr>
        <p:txBody>
          <a:bodyPr wrap="square" rtlCol="0">
            <a:spAutoFit/>
          </a:bodyPr>
          <a:lstStyle/>
          <a:p>
            <a:pPr lvl="2" algn="just">
              <a:spcBef>
                <a:spcPts val="885"/>
              </a:spcBef>
              <a:spcAft>
                <a:spcPts val="0"/>
              </a:spcAft>
              <a:buSzPts val="1400"/>
              <a:tabLst>
                <a:tab pos="753110" algn="l"/>
              </a:tabLst>
            </a:pPr>
            <a:endParaRPr lang="en-US" sz="2400" b="1" kern="0" dirty="0">
              <a:effectLst/>
              <a:latin typeface="Times New Roman" panose="02020603050405020304" pitchFamily="18" charset="0"/>
              <a:ea typeface="Times New Roman" panose="02020603050405020304" pitchFamily="18" charset="0"/>
            </a:endParaRPr>
          </a:p>
          <a:p>
            <a:pPr lvl="2" algn="just">
              <a:spcBef>
                <a:spcPts val="885"/>
              </a:spcBef>
              <a:spcAft>
                <a:spcPts val="0"/>
              </a:spcAft>
              <a:buSzPts val="1400"/>
              <a:tabLst>
                <a:tab pos="753110" algn="l"/>
              </a:tabLst>
            </a:pPr>
            <a:r>
              <a:rPr lang="en-US" sz="2400" b="1" kern="0" dirty="0">
                <a:effectLst/>
                <a:latin typeface="Times New Roman" panose="02020603050405020304" pitchFamily="18" charset="0"/>
                <a:ea typeface="Times New Roman" panose="02020603050405020304" pitchFamily="18" charset="0"/>
              </a:rPr>
              <a:t>        REFERENCE</a:t>
            </a:r>
          </a:p>
          <a:p>
            <a:pPr lvl="2" algn="just">
              <a:spcBef>
                <a:spcPts val="885"/>
              </a:spcBef>
              <a:spcAft>
                <a:spcPts val="0"/>
              </a:spcAft>
              <a:buSzPts val="1400"/>
              <a:tabLst>
                <a:tab pos="753110" algn="l"/>
              </a:tabLst>
            </a:pPr>
            <a:endParaRPr lang="en-IN" sz="2400" b="1" kern="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F894D9A8-76E5-65DC-9F52-D08CF46FCF98}"/>
              </a:ext>
            </a:extLst>
          </p:cNvPr>
          <p:cNvSpPr txBox="1"/>
          <p:nvPr/>
        </p:nvSpPr>
        <p:spPr>
          <a:xfrm>
            <a:off x="-836579" y="2691694"/>
            <a:ext cx="6235430" cy="579967"/>
          </a:xfrm>
          <a:prstGeom prst="rect">
            <a:avLst/>
          </a:prstGeom>
          <a:noFill/>
        </p:spPr>
        <p:txBody>
          <a:bodyPr wrap="square" rtlCol="0">
            <a:spAutoFit/>
          </a:bodyPr>
          <a:lstStyle/>
          <a:p>
            <a:pPr marR="185420" lvl="2" algn="just">
              <a:lnSpc>
                <a:spcPct val="150000"/>
              </a:lnSpc>
              <a:spcBef>
                <a:spcPts val="5"/>
              </a:spcBef>
              <a:spcAft>
                <a:spcPts val="0"/>
              </a:spcAft>
              <a:buSzPts val="1400"/>
            </a:pPr>
            <a:r>
              <a:rPr lang="en-US" sz="2400" b="1" dirty="0">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6A5143F4-89A7-4441-A3B5-BACBEE2E1C10}"/>
              </a:ext>
            </a:extLst>
          </p:cNvPr>
          <p:cNvSpPr txBox="1"/>
          <p:nvPr/>
        </p:nvSpPr>
        <p:spPr>
          <a:xfrm>
            <a:off x="616226" y="1341783"/>
            <a:ext cx="11072191" cy="923329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Deeviyaankar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Agarwal,Antonia</a:t>
            </a:r>
            <a:r>
              <a:rPr lang="en-IN" dirty="0">
                <a:latin typeface="Times New Roman" panose="02020603050405020304" pitchFamily="18" charset="0"/>
                <a:cs typeface="Times New Roman" panose="02020603050405020304" pitchFamily="18" charset="0"/>
              </a:rPr>
              <a:t> Luna.,(2023),</a:t>
            </a:r>
            <a:r>
              <a:rPr lang="en-US" dirty="0">
                <a:latin typeface="Times New Roman" panose="02020603050405020304" pitchFamily="18" charset="0"/>
                <a:cs typeface="Times New Roman" panose="02020603050405020304" pitchFamily="18" charset="0"/>
              </a:rPr>
              <a:t> Automated Medical Diagnosis of Alzheimer´s Disease Using an Efficient Net Convolutional Neural Network.,</a:t>
            </a:r>
            <a:r>
              <a:rPr lang="en-US" dirty="0" err="1">
                <a:latin typeface="Times New Roman" panose="02020603050405020304" pitchFamily="18" charset="0"/>
                <a:cs typeface="Times New Roman" panose="02020603050405020304" pitchFamily="18" charset="0"/>
              </a:rPr>
              <a:t>Splinger</a:t>
            </a:r>
            <a:r>
              <a:rPr lang="en-US"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Emitiazhussain</a:t>
            </a:r>
            <a:r>
              <a:rPr lang="en-IN" dirty="0">
                <a:latin typeface="Times New Roman" panose="02020603050405020304" pitchFamily="18" charset="0"/>
                <a:cs typeface="Times New Roman" panose="02020603050405020304" pitchFamily="18" charset="0"/>
              </a:rPr>
              <a:t> ,Syed </a:t>
            </a:r>
            <a:r>
              <a:rPr lang="en-IN" dirty="0" err="1">
                <a:latin typeface="Times New Roman" panose="02020603050405020304" pitchFamily="18" charset="0"/>
                <a:cs typeface="Times New Roman" panose="02020603050405020304" pitchFamily="18" charset="0"/>
              </a:rPr>
              <a:t>zafrulhassan</a:t>
            </a:r>
            <a:r>
              <a:rPr lang="en-IN" dirty="0">
                <a:latin typeface="Times New Roman" panose="02020603050405020304" pitchFamily="18" charset="0"/>
                <a:cs typeface="Times New Roman" panose="02020603050405020304" pitchFamily="18" charset="0"/>
              </a:rPr>
              <a:t>., (</a:t>
            </a:r>
            <a:r>
              <a:rPr lang="en-IN" kern="100" dirty="0">
                <a:latin typeface="Times New Roman" panose="02020603050405020304" pitchFamily="18" charset="0"/>
                <a:cs typeface="Times New Roman" panose="02020603050405020304" pitchFamily="18" charset="0"/>
              </a:rPr>
              <a:t>2022),</a:t>
            </a:r>
            <a:r>
              <a:rPr lang="en-US"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Deep Learning Based Binary Classification for Alzheimer’s Disease Detection using Brain MRI Images, IEEE.</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Hossam El-Din </a:t>
            </a:r>
            <a:r>
              <a:rPr lang="en-IN" dirty="0" err="1">
                <a:latin typeface="Times New Roman" panose="02020603050405020304" pitchFamily="18" charset="0"/>
                <a:cs typeface="Times New Roman" panose="02020603050405020304" pitchFamily="18" charset="0"/>
              </a:rPr>
              <a:t>Mustafa,Ahmed</a:t>
            </a:r>
            <a:r>
              <a:rPr lang="en-IN" dirty="0">
                <a:latin typeface="Times New Roman" panose="02020603050405020304" pitchFamily="18" charset="0"/>
                <a:cs typeface="Times New Roman" panose="02020603050405020304" pitchFamily="18" charset="0"/>
              </a:rPr>
              <a:t> Arafa.,(2022),</a:t>
            </a:r>
            <a:r>
              <a:rPr lang="en-US"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Early detection of Alzheimer’s disease </a:t>
            </a:r>
            <a:r>
              <a:rPr lang="en-US" kern="1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basedon</a:t>
            </a:r>
            <a:r>
              <a:rPr lang="en-US"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the state-of-the-art deep learning </a:t>
            </a:r>
            <a:r>
              <a:rPr lang="en-US" kern="1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approach:a</a:t>
            </a:r>
            <a:r>
              <a:rPr lang="en-US"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comprehensive survey., Research Gate.</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Siddhartha Kumar ,</a:t>
            </a:r>
            <a:r>
              <a:rPr lang="en-IN" dirty="0" err="1">
                <a:latin typeface="Times New Roman" panose="02020603050405020304" pitchFamily="18" charset="0"/>
                <a:cs typeface="Times New Roman" panose="02020603050405020304" pitchFamily="18" charset="0"/>
              </a:rPr>
              <a:t>Abishek</a:t>
            </a:r>
            <a:r>
              <a:rPr lang="en-IN" dirty="0">
                <a:latin typeface="Times New Roman" panose="02020603050405020304" pitchFamily="18" charset="0"/>
                <a:cs typeface="Times New Roman" panose="02020603050405020304" pitchFamily="18" charset="0"/>
              </a:rPr>
              <a:t> Singh., (2023), </a:t>
            </a:r>
            <a:r>
              <a:rPr lang="en-US" dirty="0">
                <a:latin typeface="Times New Roman" panose="02020603050405020304" pitchFamily="18" charset="0"/>
                <a:cs typeface="Times New Roman" panose="02020603050405020304" pitchFamily="18" charset="0"/>
              </a:rPr>
              <a:t>Performances of Machine Learning Models for </a:t>
            </a:r>
            <a:r>
              <a:rPr lang="en-US" dirty="0" err="1">
                <a:latin typeface="Times New Roman" panose="02020603050405020304" pitchFamily="18" charset="0"/>
                <a:cs typeface="Times New Roman" panose="02020603050405020304" pitchFamily="18" charset="0"/>
              </a:rPr>
              <a:t>Diagnosisof</a:t>
            </a:r>
            <a:r>
              <a:rPr lang="en-US" dirty="0">
                <a:latin typeface="Times New Roman" panose="02020603050405020304" pitchFamily="18" charset="0"/>
                <a:cs typeface="Times New Roman" panose="02020603050405020304" pitchFamily="18" charset="0"/>
              </a:rPr>
              <a:t> Alzheimer’s Disease., </a:t>
            </a:r>
            <a:r>
              <a:rPr lang="en-US" dirty="0" err="1">
                <a:latin typeface="Times New Roman" panose="02020603050405020304" pitchFamily="18" charset="0"/>
                <a:cs typeface="Times New Roman" panose="02020603050405020304" pitchFamily="18" charset="0"/>
              </a:rPr>
              <a:t>Splinger</a:t>
            </a:r>
            <a:r>
              <a:rPr lang="en-US" dirty="0">
                <a:latin typeface="Times New Roman" panose="02020603050405020304" pitchFamily="18" charset="0"/>
                <a:cs typeface="Times New Roman" panose="02020603050405020304" pitchFamily="18" charset="0"/>
              </a:rPr>
              <a:t>.</a:t>
            </a:r>
            <a:endParaRPr lang="en-US"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VijeethaPatil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Manoharmadgi</a:t>
            </a:r>
            <a:r>
              <a:rPr lang="en-IN" dirty="0">
                <a:latin typeface="Times New Roman" panose="02020603050405020304" pitchFamily="18" charset="0"/>
                <a:cs typeface="Times New Roman" panose="02020603050405020304" pitchFamily="18" charset="0"/>
              </a:rPr>
              <a:t>., (2022),</a:t>
            </a:r>
            <a:r>
              <a:rPr lang="en-US" dirty="0">
                <a:latin typeface="Times New Roman" panose="02020603050405020304" pitchFamily="18" charset="0"/>
                <a:cs typeface="Times New Roman" panose="02020603050405020304" pitchFamily="18" charset="0"/>
              </a:rPr>
              <a:t> Early prediction of Alzheimer’s disease using convolutional neural network,   </a:t>
            </a:r>
            <a:r>
              <a:rPr lang="en-US" dirty="0" err="1">
                <a:latin typeface="Times New Roman" panose="02020603050405020304" pitchFamily="18" charset="0"/>
                <a:cs typeface="Times New Roman" panose="02020603050405020304" pitchFamily="18" charset="0"/>
              </a:rPr>
              <a:t>Splinger</a:t>
            </a:r>
            <a:r>
              <a:rPr lang="en-US"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Vimbi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Viswan,Mufti</a:t>
            </a:r>
            <a:r>
              <a:rPr lang="en-IN" dirty="0">
                <a:latin typeface="Times New Roman" panose="02020603050405020304" pitchFamily="18" charset="0"/>
                <a:cs typeface="Times New Roman" panose="02020603050405020304" pitchFamily="18" charset="0"/>
              </a:rPr>
              <a:t> Mahmud</a:t>
            </a:r>
            <a:r>
              <a:rPr lang="en-US" kern="100" dirty="0">
                <a:solidFill>
                  <a:srgbClr val="000000"/>
                </a:solidFill>
                <a:latin typeface="Times New Roman" panose="02020603050405020304" pitchFamily="18" charset="0"/>
                <a:cs typeface="Times New Roman" panose="02020603050405020304" pitchFamily="18" charset="0"/>
              </a:rPr>
              <a:t>., (2023),</a:t>
            </a:r>
            <a:r>
              <a:rPr lang="en-IN" dirty="0">
                <a:latin typeface="Times New Roman" panose="02020603050405020304" pitchFamily="18" charset="0"/>
                <a:cs typeface="Times New Roman" panose="02020603050405020304" pitchFamily="18" charset="0"/>
              </a:rPr>
              <a:t> Explainable Artificial Intelligence in Alzheimer’s Disease Classification ,  </a:t>
            </a:r>
            <a:r>
              <a:rPr lang="en-IN" dirty="0" err="1">
                <a:latin typeface="Times New Roman" panose="02020603050405020304" pitchFamily="18" charset="0"/>
                <a:cs typeface="Times New Roman" panose="02020603050405020304" pitchFamily="18" charset="0"/>
              </a:rPr>
              <a:t>Splinger</a:t>
            </a:r>
            <a:r>
              <a:rPr lang="en-IN"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sz="1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4012695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E820-32DE-9FA9-3574-F11DE8A58426}"/>
              </a:ext>
            </a:extLst>
          </p:cNvPr>
          <p:cNvSpPr txBox="1"/>
          <p:nvPr/>
        </p:nvSpPr>
        <p:spPr>
          <a:xfrm>
            <a:off x="3258767" y="2169268"/>
            <a:ext cx="6147880" cy="1200329"/>
          </a:xfrm>
          <a:prstGeom prst="rect">
            <a:avLst/>
          </a:prstGeom>
          <a:noFill/>
        </p:spPr>
        <p:txBody>
          <a:bodyPr wrap="square" rtlCol="0">
            <a:spAutoFit/>
          </a:bodyPr>
          <a:lstStyle/>
          <a:p>
            <a:r>
              <a:rPr lang="en-IN" sz="7200" b="1" dirty="0">
                <a:latin typeface="Algerian" panose="04020705040A02060702" pitchFamily="82" charset="0"/>
              </a:rPr>
              <a:t>THANK YOU</a:t>
            </a:r>
          </a:p>
        </p:txBody>
      </p:sp>
    </p:spTree>
    <p:extLst>
      <p:ext uri="{BB962C8B-B14F-4D97-AF65-F5344CB8AC3E}">
        <p14:creationId xmlns:p14="http://schemas.microsoft.com/office/powerpoint/2010/main" val="4249554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88AC59-E437-450A-9743-7AED15769CED}"/>
              </a:ext>
            </a:extLst>
          </p:cNvPr>
          <p:cNvSpPr txBox="1"/>
          <p:nvPr/>
        </p:nvSpPr>
        <p:spPr>
          <a:xfrm>
            <a:off x="725556" y="661458"/>
            <a:ext cx="1044602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PROBLEM DEFINITION</a:t>
            </a:r>
            <a:endParaRPr lang="en-IN"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CC75172-C5C8-4AB0-9C39-B7B9D85E3F15}"/>
              </a:ext>
            </a:extLst>
          </p:cNvPr>
          <p:cNvSpPr txBox="1"/>
          <p:nvPr/>
        </p:nvSpPr>
        <p:spPr>
          <a:xfrm>
            <a:off x="884582" y="1480930"/>
            <a:ext cx="10446026" cy="470898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EXISTING SYSTEM</a:t>
            </a:r>
          </a:p>
          <a:p>
            <a:endParaRPr lang="en-US" sz="2400" b="1"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	Existing CNN-based systems for Alzheimer's disease detection may suffer from limited interpretability, potential data biases, challenges in generalizing to diverse populations, high development and deployment costs, and ethical considerations surrounding patient data privacy and consent.</a:t>
            </a:r>
          </a:p>
          <a:p>
            <a:pPr>
              <a:lnSpc>
                <a:spcPct val="150000"/>
              </a:lnSpc>
            </a:pPr>
            <a:endParaRPr lang="en-US" sz="24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8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237352-E8E7-447B-B994-B8DF2B28C744}"/>
              </a:ext>
            </a:extLst>
          </p:cNvPr>
          <p:cNvSpPr txBox="1"/>
          <p:nvPr/>
        </p:nvSpPr>
        <p:spPr>
          <a:xfrm>
            <a:off x="1093303" y="1113183"/>
            <a:ext cx="10257183" cy="3662541"/>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PROPOSED SYSTEM</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Develops the website Utilizing VGG in CNN, our system preprocesses MRI data, trains the model, evaluates with metrics, and deploys for Alzheimer's detection, ensuring accuracy and usability in clinical applications.</a:t>
            </a:r>
          </a:p>
          <a:p>
            <a:endParaRPr lang="en-IN" dirty="0"/>
          </a:p>
        </p:txBody>
      </p:sp>
    </p:spTree>
    <p:extLst>
      <p:ext uri="{BB962C8B-B14F-4D97-AF65-F5344CB8AC3E}">
        <p14:creationId xmlns:p14="http://schemas.microsoft.com/office/powerpoint/2010/main" val="1865113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7224F32-29BE-AAC8-A9EF-426395CC3A6E}"/>
              </a:ext>
            </a:extLst>
          </p:cNvPr>
          <p:cNvGraphicFramePr>
            <a:graphicFrameLocks noGrp="1"/>
          </p:cNvGraphicFramePr>
          <p:nvPr>
            <p:extLst>
              <p:ext uri="{D42A27DB-BD31-4B8C-83A1-F6EECF244321}">
                <p14:modId xmlns:p14="http://schemas.microsoft.com/office/powerpoint/2010/main" val="2521981622"/>
              </p:ext>
            </p:extLst>
          </p:nvPr>
        </p:nvGraphicFramePr>
        <p:xfrm>
          <a:off x="171709" y="914400"/>
          <a:ext cx="11783586" cy="5421430"/>
        </p:xfrm>
        <a:graphic>
          <a:graphicData uri="http://schemas.openxmlformats.org/drawingml/2006/table">
            <a:tbl>
              <a:tblPr firstRow="1" firstCol="1" bandRow="1">
                <a:tableStyleId>{5C22544A-7EE6-4342-B048-85BDC9FD1C3A}</a:tableStyleId>
              </a:tblPr>
              <a:tblGrid>
                <a:gridCol w="739492">
                  <a:extLst>
                    <a:ext uri="{9D8B030D-6E8A-4147-A177-3AD203B41FA5}">
                      <a16:colId xmlns:a16="http://schemas.microsoft.com/office/drawing/2014/main" val="558048984"/>
                    </a:ext>
                  </a:extLst>
                </a:gridCol>
                <a:gridCol w="2393939">
                  <a:extLst>
                    <a:ext uri="{9D8B030D-6E8A-4147-A177-3AD203B41FA5}">
                      <a16:colId xmlns:a16="http://schemas.microsoft.com/office/drawing/2014/main" val="92190824"/>
                    </a:ext>
                  </a:extLst>
                </a:gridCol>
                <a:gridCol w="1667944">
                  <a:extLst>
                    <a:ext uri="{9D8B030D-6E8A-4147-A177-3AD203B41FA5}">
                      <a16:colId xmlns:a16="http://schemas.microsoft.com/office/drawing/2014/main" val="745147237"/>
                    </a:ext>
                  </a:extLst>
                </a:gridCol>
                <a:gridCol w="1633139">
                  <a:extLst>
                    <a:ext uri="{9D8B030D-6E8A-4147-A177-3AD203B41FA5}">
                      <a16:colId xmlns:a16="http://schemas.microsoft.com/office/drawing/2014/main" val="3060297727"/>
                    </a:ext>
                  </a:extLst>
                </a:gridCol>
                <a:gridCol w="1981926">
                  <a:extLst>
                    <a:ext uri="{9D8B030D-6E8A-4147-A177-3AD203B41FA5}">
                      <a16:colId xmlns:a16="http://schemas.microsoft.com/office/drawing/2014/main" val="3788436936"/>
                    </a:ext>
                  </a:extLst>
                </a:gridCol>
                <a:gridCol w="1683573">
                  <a:extLst>
                    <a:ext uri="{9D8B030D-6E8A-4147-A177-3AD203B41FA5}">
                      <a16:colId xmlns:a16="http://schemas.microsoft.com/office/drawing/2014/main" val="3690376791"/>
                    </a:ext>
                  </a:extLst>
                </a:gridCol>
                <a:gridCol w="1683573">
                  <a:extLst>
                    <a:ext uri="{9D8B030D-6E8A-4147-A177-3AD203B41FA5}">
                      <a16:colId xmlns:a16="http://schemas.microsoft.com/office/drawing/2014/main" val="3209974387"/>
                    </a:ext>
                  </a:extLst>
                </a:gridCol>
              </a:tblGrid>
              <a:tr h="904461">
                <a:tc>
                  <a:txBody>
                    <a:bodyPr/>
                    <a:lstStyle/>
                    <a:p>
                      <a:pPr marL="597535" indent="-234950" algn="l">
                        <a:lnSpc>
                          <a:spcPct val="107000"/>
                        </a:lnSpc>
                        <a:spcAft>
                          <a:spcPts val="975"/>
                        </a:spcAft>
                      </a:pP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52070" marT="59055" marB="0"/>
                </a:tc>
                <a:tc>
                  <a:txBody>
                    <a:bodyPr/>
                    <a:lstStyle/>
                    <a:p>
                      <a:pPr marL="597535" indent="-234950" algn="l">
                        <a:lnSpc>
                          <a:spcPct val="107000"/>
                        </a:lnSpc>
                        <a:spcAft>
                          <a:spcPts val="975"/>
                        </a:spcAft>
                      </a:pPr>
                      <a:r>
                        <a:rPr lang="en-IN" sz="1800" kern="100" dirty="0">
                          <a:effectLst/>
                          <a:latin typeface="Times New Roman" panose="02020603050405020304" pitchFamily="18" charset="0"/>
                          <a:cs typeface="Times New Roman" panose="02020603050405020304" pitchFamily="18" charset="0"/>
                        </a:rPr>
                        <a:t>PAPER TITLE </a:t>
                      </a:r>
                      <a:endParaRPr lang="en-IN" sz="2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635"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AUTHOR NAME </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270"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YEAR </a:t>
                      </a:r>
                      <a:endParaRPr lang="en-IN" sz="2400" kern="100" dirty="0">
                        <a:effectLst/>
                        <a:latin typeface="Times New Roman" panose="02020603050405020304" pitchFamily="18" charset="0"/>
                        <a:cs typeface="Times New Roman" panose="02020603050405020304" pitchFamily="18" charset="0"/>
                      </a:endParaRPr>
                    </a:p>
                    <a:p>
                      <a:pPr marL="1270"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PUBLISHED</a:t>
                      </a:r>
                      <a:r>
                        <a:rPr lang="en-IN" sz="1000" kern="100" dirty="0">
                          <a:effectLst/>
                          <a:latin typeface="Times New Roman" panose="02020603050405020304" pitchFamily="18" charset="0"/>
                          <a:cs typeface="Times New Roman" panose="02020603050405020304" pitchFamily="18" charset="0"/>
                        </a:rPr>
                        <a:t>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905"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TECHNIQUE USED </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905"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MERITS</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2540"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DEMERITS</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extLst>
                  <a:ext uri="{0D108BD9-81ED-4DB2-BD59-A6C34878D82A}">
                    <a16:rowId xmlns:a16="http://schemas.microsoft.com/office/drawing/2014/main" val="2498302437"/>
                  </a:ext>
                </a:extLst>
              </a:tr>
              <a:tr h="2429876">
                <a:tc>
                  <a:txBody>
                    <a:bodyPr/>
                    <a:lstStyle/>
                    <a:p>
                      <a:pPr marL="597535" indent="-234950" algn="l">
                        <a:lnSpc>
                          <a:spcPct val="107000"/>
                        </a:lnSpc>
                        <a:spcAft>
                          <a:spcPts val="975"/>
                        </a:spcAft>
                      </a:pP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0" indent="0" algn="l">
                        <a:lnSpc>
                          <a:spcPct val="107000"/>
                        </a:lnSpc>
                        <a:spcAft>
                          <a:spcPts val="975"/>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Deep Learning Based Binary Classification for Alzheimer’s Disease Detection using Brain MRI Images</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r>
                        <a:rPr lang="en-IN" sz="1800" dirty="0" err="1">
                          <a:latin typeface="Times New Roman" panose="02020603050405020304" pitchFamily="18" charset="0"/>
                          <a:cs typeface="Times New Roman" panose="02020603050405020304" pitchFamily="18" charset="0"/>
                        </a:rPr>
                        <a:t>Emitiaz</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Hussain,Syed</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Zafrul</a:t>
                      </a:r>
                      <a:r>
                        <a:rPr lang="en-IN" sz="1800" dirty="0">
                          <a:latin typeface="Times New Roman" panose="02020603050405020304" pitchFamily="18" charset="0"/>
                          <a:cs typeface="Times New Roman" panose="02020603050405020304" pitchFamily="18" charset="0"/>
                        </a:rPr>
                        <a:t> Hassan.</a:t>
                      </a:r>
                    </a:p>
                  </a:txBody>
                  <a:tcPr marL="52790" marR="30061" marT="34093" marB="0"/>
                </a:tc>
                <a:tc>
                  <a:txBody>
                    <a:bodyPr/>
                    <a:lstStyle/>
                    <a:p>
                      <a:pPr marL="1270" indent="-234950" algn="l">
                        <a:lnSpc>
                          <a:spcPct val="107000"/>
                        </a:lnSpc>
                        <a:spcAft>
                          <a:spcPts val="975"/>
                        </a:spcAft>
                      </a:pPr>
                      <a:r>
                        <a:rPr lang="en-IN" sz="1800" kern="100" dirty="0">
                          <a:effectLst/>
                          <a:latin typeface="Times New Roman" panose="02020603050405020304" pitchFamily="18" charset="0"/>
                          <a:cs typeface="Times New Roman" panose="02020603050405020304" pitchFamily="18" charset="0"/>
                        </a:rPr>
                        <a:t>2022.</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905" marR="0" lvl="0" indent="-234950" algn="l" defTabSz="914400" rtl="0" eaLnBrk="1" fontAlgn="auto" latinLnBrk="0" hangingPunct="1">
                        <a:lnSpc>
                          <a:spcPct val="107000"/>
                        </a:lnSpc>
                        <a:spcBef>
                          <a:spcPts val="0"/>
                        </a:spcBef>
                        <a:spcAft>
                          <a:spcPts val="975"/>
                        </a:spcAft>
                        <a:buClrTx/>
                        <a:buSzTx/>
                        <a:buFontTx/>
                        <a:buNone/>
                        <a:tabLst/>
                        <a:defRPr/>
                      </a:pPr>
                      <a:r>
                        <a:rPr lang="en-IN" sz="1800" dirty="0">
                          <a:latin typeface="Times New Roman" panose="02020603050405020304" pitchFamily="18" charset="0"/>
                          <a:cs typeface="Times New Roman" panose="02020603050405020304" pitchFamily="18" charset="0"/>
                        </a:rPr>
                        <a:t>12 Layer of CNN.</a:t>
                      </a:r>
                    </a:p>
                    <a:p>
                      <a:pPr marL="1905" indent="-234950" algn="l">
                        <a:lnSpc>
                          <a:spcPct val="107000"/>
                        </a:lnSpc>
                        <a:spcAft>
                          <a:spcPts val="975"/>
                        </a:spcAft>
                      </a:pP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905" indent="-234950" algn="l">
                        <a:lnSpc>
                          <a:spcPct val="107000"/>
                        </a:lnSpc>
                        <a:spcAft>
                          <a:spcPts val="975"/>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It's essential to ensure the reliability, interpretability.</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2540" indent="-234950" algn="l">
                        <a:lnSpc>
                          <a:spcPct val="107000"/>
                        </a:lnSpc>
                        <a:spcAft>
                          <a:spcPts val="975"/>
                        </a:spcAft>
                      </a:pPr>
                      <a:r>
                        <a:rPr lang="en-IN" sz="1800" kern="100" dirty="0">
                          <a:effectLst/>
                          <a:latin typeface="Times New Roman" panose="02020603050405020304" pitchFamily="18" charset="0"/>
                          <a:cs typeface="Times New Roman" panose="02020603050405020304" pitchFamily="18" charset="0"/>
                        </a:rPr>
                        <a:t>Demands significant computational resources.</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extLst>
                  <a:ext uri="{0D108BD9-81ED-4DB2-BD59-A6C34878D82A}">
                    <a16:rowId xmlns:a16="http://schemas.microsoft.com/office/drawing/2014/main" val="3091287841"/>
                  </a:ext>
                </a:extLst>
              </a:tr>
              <a:tr h="2087093">
                <a:tc>
                  <a:txBody>
                    <a:bodyPr/>
                    <a:lstStyle/>
                    <a:p>
                      <a:pPr marL="597535" indent="-234950" algn="l">
                        <a:lnSpc>
                          <a:spcPct val="107000"/>
                        </a:lnSpc>
                        <a:spcAft>
                          <a:spcPts val="975"/>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52790" marR="30061" marT="34093" marB="0"/>
                </a:tc>
                <a:tc>
                  <a:txBody>
                    <a:bodyPr/>
                    <a:lstStyle/>
                    <a:p>
                      <a:pPr marL="0" marR="429260" lvl="0" indent="0" algn="l" defTabSz="914400" rtl="0" eaLnBrk="1" fontAlgn="auto" latinLnBrk="0" hangingPunct="1">
                        <a:lnSpc>
                          <a:spcPct val="107000"/>
                        </a:lnSpc>
                        <a:spcBef>
                          <a:spcPts val="0"/>
                        </a:spcBef>
                        <a:spcAft>
                          <a:spcPts val="975"/>
                        </a:spcAft>
                        <a:buClrTx/>
                        <a:buSzTx/>
                        <a:buFontTx/>
                        <a:buNone/>
                        <a:tabLst/>
                        <a:defRPr/>
                      </a:pPr>
                      <a:r>
                        <a:rPr lang="en-US" sz="1800" u="none" dirty="0">
                          <a:latin typeface="Times New Roman" panose="02020603050405020304" pitchFamily="18" charset="0"/>
                          <a:cs typeface="Times New Roman" panose="02020603050405020304" pitchFamily="18" charset="0"/>
                        </a:rPr>
                        <a:t>Early prediction of Alzheimer’s disease </a:t>
                      </a:r>
                      <a:r>
                        <a:rPr lang="en-US" sz="1800" u="none" dirty="0" err="1">
                          <a:latin typeface="Times New Roman" panose="02020603050405020304" pitchFamily="18" charset="0"/>
                          <a:cs typeface="Times New Roman" panose="02020603050405020304" pitchFamily="18" charset="0"/>
                        </a:rPr>
                        <a:t>usingconvolutional</a:t>
                      </a:r>
                      <a:r>
                        <a:rPr lang="en-US" sz="1800" u="none" dirty="0">
                          <a:latin typeface="Times New Roman" panose="02020603050405020304" pitchFamily="18" charset="0"/>
                          <a:cs typeface="Times New Roman" panose="02020603050405020304" pitchFamily="18" charset="0"/>
                        </a:rPr>
                        <a:t> neural network.</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635" marR="0" lvl="0" indent="-234950" algn="l" defTabSz="914400" rtl="0" eaLnBrk="1" fontAlgn="auto" latinLnBrk="0" hangingPunct="1">
                        <a:lnSpc>
                          <a:spcPct val="107000"/>
                        </a:lnSpc>
                        <a:spcBef>
                          <a:spcPts val="0"/>
                        </a:spcBef>
                        <a:spcAft>
                          <a:spcPts val="975"/>
                        </a:spcAft>
                        <a:buClrTx/>
                        <a:buSzTx/>
                        <a:buFontTx/>
                        <a:buNone/>
                        <a:tabLst/>
                        <a:defRPr/>
                      </a:pPr>
                      <a:r>
                        <a:rPr lang="en-IN" sz="1800" dirty="0" err="1">
                          <a:latin typeface="Times New Roman" panose="02020603050405020304" pitchFamily="18" charset="0"/>
                          <a:cs typeface="Times New Roman" panose="02020603050405020304" pitchFamily="18" charset="0"/>
                        </a:rPr>
                        <a:t>Vijeetha</a:t>
                      </a:r>
                      <a:r>
                        <a:rPr lang="en-IN" sz="1800" dirty="0">
                          <a:latin typeface="Times New Roman" panose="02020603050405020304" pitchFamily="18" charset="0"/>
                          <a:cs typeface="Times New Roman" panose="02020603050405020304" pitchFamily="18" charset="0"/>
                        </a:rPr>
                        <a:t> Patil, Manohar </a:t>
                      </a:r>
                      <a:r>
                        <a:rPr lang="en-IN" sz="1800" dirty="0" err="1">
                          <a:latin typeface="Times New Roman" panose="02020603050405020304" pitchFamily="18" charset="0"/>
                          <a:cs typeface="Times New Roman" panose="02020603050405020304" pitchFamily="18" charset="0"/>
                        </a:rPr>
                        <a:t>Madgi</a:t>
                      </a:r>
                      <a:r>
                        <a:rPr lang="en-IN" sz="1800" dirty="0">
                          <a:latin typeface="Times New Roman" panose="02020603050405020304" pitchFamily="18" charset="0"/>
                          <a:cs typeface="Times New Roman" panose="02020603050405020304" pitchFamily="18" charset="0"/>
                        </a:rPr>
                        <a:t>.</a:t>
                      </a:r>
                    </a:p>
                    <a:p>
                      <a:pPr marL="635" marR="0" lvl="0" indent="-234950" algn="l" defTabSz="914400" rtl="0" eaLnBrk="1" fontAlgn="auto" latinLnBrk="0" hangingPunct="1">
                        <a:lnSpc>
                          <a:spcPct val="107000"/>
                        </a:lnSpc>
                        <a:spcBef>
                          <a:spcPts val="0"/>
                        </a:spcBef>
                        <a:spcAft>
                          <a:spcPts val="975"/>
                        </a:spcAft>
                        <a:buClrTx/>
                        <a:buSzTx/>
                        <a:buFontTx/>
                        <a:buNone/>
                        <a:tabLst/>
                        <a:defRPr/>
                      </a:pPr>
                      <a:endParaRPr lang="en-IN" sz="1800" dirty="0">
                        <a:latin typeface="Times New Roman" panose="02020603050405020304" pitchFamily="18" charset="0"/>
                        <a:cs typeface="Times New Roman" panose="02020603050405020304" pitchFamily="18" charset="0"/>
                      </a:endParaRPr>
                    </a:p>
                    <a:p>
                      <a:pPr marL="635" indent="-234950" algn="l">
                        <a:lnSpc>
                          <a:spcPct val="107000"/>
                        </a:lnSpc>
                        <a:spcAft>
                          <a:spcPts val="975"/>
                        </a:spcAft>
                      </a:pPr>
                      <a:endParaRPr lang="en-IN" sz="1800" kern="100" dirty="0">
                        <a:effectLst/>
                        <a:latin typeface="Times New Roman" panose="02020603050405020304" pitchFamily="18" charset="0"/>
                        <a:cs typeface="Times New Roman" panose="02020603050405020304" pitchFamily="18" charset="0"/>
                      </a:endParaRPr>
                    </a:p>
                  </a:txBody>
                  <a:tcPr marL="52790" marR="30061" marT="34093" marB="0"/>
                </a:tc>
                <a:tc>
                  <a:txBody>
                    <a:bodyPr/>
                    <a:lstStyle/>
                    <a:p>
                      <a:pPr marL="1270" indent="-234950" algn="l">
                        <a:lnSpc>
                          <a:spcPct val="107000"/>
                        </a:lnSpc>
                        <a:spcAft>
                          <a:spcPts val="975"/>
                        </a:spcAft>
                      </a:pPr>
                      <a:r>
                        <a:rPr lang="en-IN" sz="1800" kern="100" dirty="0">
                          <a:effectLst/>
                          <a:latin typeface="Times New Roman" panose="02020603050405020304" pitchFamily="18" charset="0"/>
                          <a:cs typeface="Times New Roman" panose="02020603050405020304" pitchFamily="18" charset="0"/>
                        </a:rPr>
                        <a:t>2022.</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905" indent="-234950" algn="l">
                        <a:lnSpc>
                          <a:spcPct val="107000"/>
                        </a:lnSpc>
                        <a:spcAft>
                          <a:spcPts val="975"/>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 Algorithm.</a:t>
                      </a:r>
                    </a:p>
                  </a:txBody>
                  <a:tcPr marL="52790" marR="30061" marT="34093" marB="0"/>
                </a:tc>
                <a:tc>
                  <a:txBody>
                    <a:bodyPr/>
                    <a:lstStyle/>
                    <a:p>
                      <a:pPr marL="1905" indent="-234950" algn="l">
                        <a:lnSpc>
                          <a:spcPct val="107000"/>
                        </a:lnSpc>
                        <a:spcAft>
                          <a:spcPts val="975"/>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may contribute to more personalized and accurate diagnoses.</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2540" marR="22225" indent="-234950" algn="l">
                        <a:lnSpc>
                          <a:spcPct val="107000"/>
                        </a:lnSpc>
                        <a:spcAft>
                          <a:spcPts val="975"/>
                        </a:spcAft>
                      </a:pPr>
                      <a:r>
                        <a:rPr lang="en-IN" sz="1800" kern="100" dirty="0">
                          <a:effectLst/>
                          <a:latin typeface="Times New Roman" panose="02020603050405020304" pitchFamily="18" charset="0"/>
                          <a:cs typeface="Times New Roman" panose="02020603050405020304" pitchFamily="18" charset="0"/>
                        </a:rPr>
                        <a:t>Data requirements can be high.</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extLst>
                  <a:ext uri="{0D108BD9-81ED-4DB2-BD59-A6C34878D82A}">
                    <a16:rowId xmlns:a16="http://schemas.microsoft.com/office/drawing/2014/main" val="1520320775"/>
                  </a:ext>
                </a:extLst>
              </a:tr>
            </a:tbl>
          </a:graphicData>
        </a:graphic>
      </p:graphicFrame>
      <p:sp>
        <p:nvSpPr>
          <p:cNvPr id="4" name="TextBox 3">
            <a:extLst>
              <a:ext uri="{FF2B5EF4-FFF2-40B4-BE49-F238E27FC236}">
                <a16:creationId xmlns:a16="http://schemas.microsoft.com/office/drawing/2014/main" id="{F7E86305-CB27-577A-9CAC-9AE749481024}"/>
              </a:ext>
            </a:extLst>
          </p:cNvPr>
          <p:cNvSpPr txBox="1"/>
          <p:nvPr/>
        </p:nvSpPr>
        <p:spPr>
          <a:xfrm>
            <a:off x="108066" y="300942"/>
            <a:ext cx="6883043" cy="523220"/>
          </a:xfrm>
          <a:prstGeom prst="rect">
            <a:avLst/>
          </a:prstGeom>
          <a:noFill/>
        </p:spPr>
        <p:txBody>
          <a:bodyPr wrap="square" rtlCol="0">
            <a:spAutoFit/>
          </a:bodyPr>
          <a:lstStyle/>
          <a:p>
            <a:r>
              <a:rPr lang="en-IN" sz="2800" b="1" dirty="0"/>
              <a:t> </a:t>
            </a:r>
            <a:r>
              <a:rPr lang="en-IN" sz="2800" b="1" dirty="0">
                <a:latin typeface="Times New Roman" panose="02020603050405020304" pitchFamily="18" charset="0"/>
                <a:cs typeface="Times New Roman" panose="02020603050405020304" pitchFamily="18" charset="0"/>
              </a:rPr>
              <a:t>LITERATURE</a:t>
            </a:r>
            <a:r>
              <a:rPr lang="en-IN" sz="2800" b="1" dirty="0"/>
              <a:t> </a:t>
            </a:r>
            <a:r>
              <a:rPr lang="en-IN" sz="2800" b="1" dirty="0">
                <a:latin typeface="Times New Roman" panose="02020603050405020304" pitchFamily="18" charset="0"/>
                <a:cs typeface="Times New Roman" panose="02020603050405020304" pitchFamily="18" charset="0"/>
              </a:rPr>
              <a:t>SURVEY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6764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6944B7-8271-D2E2-17BE-5F1D506740D7}"/>
              </a:ext>
            </a:extLst>
          </p:cNvPr>
          <p:cNvSpPr txBox="1"/>
          <p:nvPr/>
        </p:nvSpPr>
        <p:spPr>
          <a:xfrm>
            <a:off x="3047036" y="3247516"/>
            <a:ext cx="6094070" cy="368755"/>
          </a:xfrm>
          <a:prstGeom prst="rect">
            <a:avLst/>
          </a:prstGeom>
          <a:noFill/>
        </p:spPr>
        <p:txBody>
          <a:bodyPr wrap="square">
            <a:spAutoFit/>
          </a:bodyPr>
          <a:lstStyle/>
          <a:p>
            <a:pPr marL="597535" indent="-234950" algn="l">
              <a:lnSpc>
                <a:spcPct val="107000"/>
              </a:lnSpc>
              <a:spcAft>
                <a:spcPts val="975"/>
              </a:spcAft>
            </a:pP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F8A6ECA7-731B-3844-B8B8-D3CF971D7823}"/>
              </a:ext>
            </a:extLst>
          </p:cNvPr>
          <p:cNvGraphicFramePr>
            <a:graphicFrameLocks noGrp="1"/>
          </p:cNvGraphicFramePr>
          <p:nvPr>
            <p:extLst>
              <p:ext uri="{D42A27DB-BD31-4B8C-83A1-F6EECF244321}">
                <p14:modId xmlns:p14="http://schemas.microsoft.com/office/powerpoint/2010/main" val="1111952708"/>
              </p:ext>
            </p:extLst>
          </p:nvPr>
        </p:nvGraphicFramePr>
        <p:xfrm>
          <a:off x="0" y="0"/>
          <a:ext cx="12050115" cy="6976389"/>
        </p:xfrm>
        <a:graphic>
          <a:graphicData uri="http://schemas.openxmlformats.org/drawingml/2006/table">
            <a:tbl>
              <a:tblPr firstRow="1" firstCol="1" bandRow="1">
                <a:tableStyleId>{5C22544A-7EE6-4342-B048-85BDC9FD1C3A}</a:tableStyleId>
              </a:tblPr>
              <a:tblGrid>
                <a:gridCol w="623236">
                  <a:extLst>
                    <a:ext uri="{9D8B030D-6E8A-4147-A177-3AD203B41FA5}">
                      <a16:colId xmlns:a16="http://schemas.microsoft.com/office/drawing/2014/main" val="4031615949"/>
                    </a:ext>
                  </a:extLst>
                </a:gridCol>
                <a:gridCol w="2476912">
                  <a:extLst>
                    <a:ext uri="{9D8B030D-6E8A-4147-A177-3AD203B41FA5}">
                      <a16:colId xmlns:a16="http://schemas.microsoft.com/office/drawing/2014/main" val="98168805"/>
                    </a:ext>
                  </a:extLst>
                </a:gridCol>
                <a:gridCol w="1725753">
                  <a:extLst>
                    <a:ext uri="{9D8B030D-6E8A-4147-A177-3AD203B41FA5}">
                      <a16:colId xmlns:a16="http://schemas.microsoft.com/office/drawing/2014/main" val="1311922269"/>
                    </a:ext>
                  </a:extLst>
                </a:gridCol>
                <a:gridCol w="1691429">
                  <a:extLst>
                    <a:ext uri="{9D8B030D-6E8A-4147-A177-3AD203B41FA5}">
                      <a16:colId xmlns:a16="http://schemas.microsoft.com/office/drawing/2014/main" val="1171569932"/>
                    </a:ext>
                  </a:extLst>
                </a:gridCol>
                <a:gridCol w="2048933">
                  <a:extLst>
                    <a:ext uri="{9D8B030D-6E8A-4147-A177-3AD203B41FA5}">
                      <a16:colId xmlns:a16="http://schemas.microsoft.com/office/drawing/2014/main" val="3965157760"/>
                    </a:ext>
                  </a:extLst>
                </a:gridCol>
                <a:gridCol w="1741926">
                  <a:extLst>
                    <a:ext uri="{9D8B030D-6E8A-4147-A177-3AD203B41FA5}">
                      <a16:colId xmlns:a16="http://schemas.microsoft.com/office/drawing/2014/main" val="1368059580"/>
                    </a:ext>
                  </a:extLst>
                </a:gridCol>
                <a:gridCol w="1741926">
                  <a:extLst>
                    <a:ext uri="{9D8B030D-6E8A-4147-A177-3AD203B41FA5}">
                      <a16:colId xmlns:a16="http://schemas.microsoft.com/office/drawing/2014/main" val="154531133"/>
                    </a:ext>
                  </a:extLst>
                </a:gridCol>
              </a:tblGrid>
              <a:tr h="944217">
                <a:tc>
                  <a:txBody>
                    <a:bodyPr/>
                    <a:lstStyle/>
                    <a:p>
                      <a:pPr marL="597535" indent="-234950" algn="l">
                        <a:lnSpc>
                          <a:spcPct val="107000"/>
                        </a:lnSpc>
                        <a:spcAft>
                          <a:spcPts val="975"/>
                        </a:spcAft>
                      </a:pP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52070" marT="59055" marB="0"/>
                </a:tc>
                <a:tc>
                  <a:txBody>
                    <a:bodyPr/>
                    <a:lstStyle/>
                    <a:p>
                      <a:pPr marL="597535" indent="-234950" algn="l">
                        <a:lnSpc>
                          <a:spcPct val="107000"/>
                        </a:lnSpc>
                        <a:spcAft>
                          <a:spcPts val="975"/>
                        </a:spcAft>
                      </a:pPr>
                      <a:r>
                        <a:rPr lang="en-IN" sz="1800" kern="100" dirty="0">
                          <a:effectLst/>
                          <a:latin typeface="Times New Roman" panose="02020603050405020304" pitchFamily="18" charset="0"/>
                          <a:cs typeface="Times New Roman" panose="02020603050405020304" pitchFamily="18" charset="0"/>
                        </a:rPr>
                        <a:t>PAPER TITLE </a:t>
                      </a:r>
                      <a:endParaRPr lang="en-IN" sz="2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635"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AUTHOR NAME </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270"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YEAR </a:t>
                      </a:r>
                      <a:endParaRPr lang="en-IN" sz="2400" kern="100" dirty="0">
                        <a:effectLst/>
                        <a:latin typeface="Times New Roman" panose="02020603050405020304" pitchFamily="18" charset="0"/>
                        <a:cs typeface="Times New Roman" panose="02020603050405020304" pitchFamily="18" charset="0"/>
                      </a:endParaRPr>
                    </a:p>
                    <a:p>
                      <a:pPr marL="1270"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PUBLISHED</a:t>
                      </a:r>
                      <a:r>
                        <a:rPr lang="en-IN" sz="1000" kern="100" dirty="0">
                          <a:effectLst/>
                          <a:latin typeface="Times New Roman" panose="02020603050405020304" pitchFamily="18" charset="0"/>
                          <a:cs typeface="Times New Roman" panose="02020603050405020304" pitchFamily="18" charset="0"/>
                        </a:rPr>
                        <a:t>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905"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TECHNIQUE USED </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905"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MERITS</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2540"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DEMERITS</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extLst>
                  <a:ext uri="{0D108BD9-81ED-4DB2-BD59-A6C34878D82A}">
                    <a16:rowId xmlns:a16="http://schemas.microsoft.com/office/drawing/2014/main" val="3760788786"/>
                  </a:ext>
                </a:extLst>
              </a:tr>
              <a:tr h="2881909">
                <a:tc>
                  <a:txBody>
                    <a:bodyPr/>
                    <a:lstStyle/>
                    <a:p>
                      <a:pPr marL="597535" indent="-234950" algn="l">
                        <a:lnSpc>
                          <a:spcPct val="107000"/>
                        </a:lnSpc>
                        <a:spcAft>
                          <a:spcPts val="975"/>
                        </a:spcAft>
                      </a:pP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0" marR="0" lvl="0" indent="0" algn="l" defTabSz="914400" rtl="0" eaLnBrk="1" fontAlgn="auto" latinLnBrk="0" hangingPunct="1">
                        <a:lnSpc>
                          <a:spcPct val="107000"/>
                        </a:lnSpc>
                        <a:spcBef>
                          <a:spcPts val="0"/>
                        </a:spcBef>
                        <a:spcAft>
                          <a:spcPts val="975"/>
                        </a:spcAft>
                        <a:buClrTx/>
                        <a:buSzTx/>
                        <a:buFontTx/>
                        <a:buNone/>
                        <a:tabLst/>
                        <a:defRPr/>
                      </a:pPr>
                      <a:r>
                        <a:rPr lang="en-IN" sz="1800" dirty="0">
                          <a:latin typeface="Times New Roman" panose="02020603050405020304" pitchFamily="18" charset="0"/>
                          <a:cs typeface="Times New Roman" panose="02020603050405020304" pitchFamily="18" charset="0"/>
                        </a:rPr>
                        <a:t>Explainable Artificial Intelligence in Alzheimer’s Disease Classification</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r>
                        <a:rPr lang="en-IN" sz="1800" dirty="0" err="1">
                          <a:latin typeface="Times New Roman" panose="02020603050405020304" pitchFamily="18" charset="0"/>
                          <a:cs typeface="Times New Roman" panose="02020603050405020304" pitchFamily="18" charset="0"/>
                        </a:rPr>
                        <a:t>Vimbi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Viswan</a:t>
                      </a:r>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Mufti Mahmud.</a:t>
                      </a:r>
                    </a:p>
                    <a:p>
                      <a:pPr marL="635" marR="0" lvl="0" indent="-234950" algn="l" defTabSz="914400" rtl="0" eaLnBrk="1" fontAlgn="auto" latinLnBrk="0" hangingPunct="1">
                        <a:lnSpc>
                          <a:spcPct val="107000"/>
                        </a:lnSpc>
                        <a:spcBef>
                          <a:spcPts val="0"/>
                        </a:spcBef>
                        <a:spcAft>
                          <a:spcPts val="975"/>
                        </a:spcAft>
                        <a:buClrTx/>
                        <a:buSzTx/>
                        <a:buFontTx/>
                        <a:buNone/>
                        <a:tabLst/>
                        <a:defRPr/>
                      </a:pPr>
                      <a:endParaRPr lang="en-IN" sz="1200" dirty="0">
                        <a:latin typeface="Times New Roman" panose="02020603050405020304" pitchFamily="18" charset="0"/>
                        <a:cs typeface="Times New Roman" panose="02020603050405020304" pitchFamily="18" charset="0"/>
                      </a:endParaRPr>
                    </a:p>
                  </a:txBody>
                  <a:tcPr marL="52790" marR="30061" marT="34093" marB="0"/>
                </a:tc>
                <a:tc>
                  <a:txBody>
                    <a:bodyPr/>
                    <a:lstStyle/>
                    <a:p>
                      <a:pPr marL="1270" indent="-234950" algn="l">
                        <a:lnSpc>
                          <a:spcPct val="107000"/>
                        </a:lnSpc>
                        <a:spcAft>
                          <a:spcPts val="975"/>
                        </a:spcAft>
                      </a:pPr>
                      <a:r>
                        <a:rPr lang="en-IN" sz="1800" kern="100" dirty="0">
                          <a:effectLst/>
                          <a:latin typeface="Times New Roman" panose="02020603050405020304" pitchFamily="18" charset="0"/>
                          <a:cs typeface="Times New Roman" panose="02020603050405020304" pitchFamily="18" charset="0"/>
                        </a:rPr>
                        <a:t>2023</a:t>
                      </a:r>
                      <a:endParaRPr lang="en-IN" sz="2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905" marR="0" lvl="0" indent="-234950" algn="l" defTabSz="914400" rtl="0" eaLnBrk="1" fontAlgn="auto" latinLnBrk="0" hangingPunct="1">
                        <a:lnSpc>
                          <a:spcPct val="107000"/>
                        </a:lnSpc>
                        <a:spcBef>
                          <a:spcPts val="0"/>
                        </a:spcBef>
                        <a:spcAft>
                          <a:spcPts val="975"/>
                        </a:spcAft>
                        <a:buClrTx/>
                        <a:buSzTx/>
                        <a:buFontTx/>
                        <a:buNone/>
                        <a:tabLst/>
                        <a:defRPr/>
                      </a:pPr>
                      <a:r>
                        <a:rPr lang="en-IN" sz="1800" dirty="0">
                          <a:latin typeface="Times New Roman" panose="02020603050405020304" pitchFamily="18" charset="0"/>
                          <a:cs typeface="Times New Roman" panose="02020603050405020304" pitchFamily="18" charset="0"/>
                        </a:rPr>
                        <a:t>AI Techniques.</a:t>
                      </a:r>
                    </a:p>
                    <a:p>
                      <a:pPr marL="1905" indent="-234950" algn="l">
                        <a:lnSpc>
                          <a:spcPct val="107000"/>
                        </a:lnSpc>
                        <a:spcAft>
                          <a:spcPts val="975"/>
                        </a:spcAft>
                      </a:pP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905" indent="-234950" algn="l">
                        <a:lnSpc>
                          <a:spcPct val="107000"/>
                        </a:lnSpc>
                        <a:spcAft>
                          <a:spcPts val="975"/>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Models can adapt and learn from new data.</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2540" indent="-234950" algn="l">
                        <a:lnSpc>
                          <a:spcPct val="107000"/>
                        </a:lnSpc>
                        <a:spcAft>
                          <a:spcPts val="975"/>
                        </a:spcAft>
                      </a:pPr>
                      <a:r>
                        <a:rPr lang="en-US" sz="1800" kern="100" dirty="0">
                          <a:effectLst/>
                          <a:latin typeface="Times New Roman" panose="02020603050405020304" pitchFamily="18" charset="0"/>
                          <a:cs typeface="Times New Roman" panose="02020603050405020304" pitchFamily="18" charset="0"/>
                        </a:rPr>
                        <a:t>Responsible use of patient data must be cared.</a:t>
                      </a:r>
                      <a:endParaRPr lang="en-IN" sz="1800" kern="100" dirty="0">
                        <a:effectLst/>
                        <a:latin typeface="Times New Roman" panose="02020603050405020304" pitchFamily="18" charset="0"/>
                        <a:cs typeface="Times New Roman" panose="02020603050405020304" pitchFamily="18" charset="0"/>
                      </a:endParaRPr>
                    </a:p>
                  </a:txBody>
                  <a:tcPr marL="52790" marR="30061" marT="34093" marB="0"/>
                </a:tc>
                <a:extLst>
                  <a:ext uri="{0D108BD9-81ED-4DB2-BD59-A6C34878D82A}">
                    <a16:rowId xmlns:a16="http://schemas.microsoft.com/office/drawing/2014/main" val="1025127467"/>
                  </a:ext>
                </a:extLst>
              </a:tr>
              <a:tr h="3150263">
                <a:tc>
                  <a:txBody>
                    <a:bodyPr/>
                    <a:lstStyle/>
                    <a:p>
                      <a:pPr marL="597535" indent="-234950" algn="l">
                        <a:lnSpc>
                          <a:spcPct val="107000"/>
                        </a:lnSpc>
                        <a:spcAft>
                          <a:spcPts val="975"/>
                        </a:spcAft>
                      </a:pP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52790" marR="30061" marT="34093" marB="0"/>
                </a:tc>
                <a:tc>
                  <a:txBody>
                    <a:bodyPr/>
                    <a:lstStyle/>
                    <a:p>
                      <a:pPr marL="0" marR="429260" lvl="0" indent="0" algn="just" defTabSz="914400" rtl="0" eaLnBrk="1" fontAlgn="auto" latinLnBrk="0" hangingPunct="1">
                        <a:lnSpc>
                          <a:spcPct val="107000"/>
                        </a:lnSpc>
                        <a:spcBef>
                          <a:spcPts val="0"/>
                        </a:spcBef>
                        <a:spcAft>
                          <a:spcPts val="975"/>
                        </a:spcAft>
                        <a:buClrTx/>
                        <a:buSzTx/>
                        <a:buFontTx/>
                        <a:buNone/>
                        <a:tabLst/>
                        <a:defRPr/>
                      </a:pPr>
                      <a:r>
                        <a:rPr lang="en-US" sz="1800" dirty="0">
                          <a:latin typeface="Times New Roman" panose="02020603050405020304" pitchFamily="18" charset="0"/>
                          <a:cs typeface="Times New Roman" panose="02020603050405020304" pitchFamily="18" charset="0"/>
                        </a:rPr>
                        <a:t>Performances of Machine Learning Models for </a:t>
                      </a:r>
                      <a:r>
                        <a:rPr lang="en-US" sz="1800" dirty="0" err="1">
                          <a:latin typeface="Times New Roman" panose="02020603050405020304" pitchFamily="18" charset="0"/>
                          <a:cs typeface="Times New Roman" panose="02020603050405020304" pitchFamily="18" charset="0"/>
                        </a:rPr>
                        <a:t>Diagnosisof</a:t>
                      </a:r>
                      <a:r>
                        <a:rPr lang="en-US" sz="1800" dirty="0">
                          <a:latin typeface="Times New Roman" panose="02020603050405020304" pitchFamily="18" charset="0"/>
                          <a:cs typeface="Times New Roman" panose="02020603050405020304" pitchFamily="18" charset="0"/>
                        </a:rPr>
                        <a:t> Alzheimer’s Disease</a:t>
                      </a:r>
                      <a:r>
                        <a:rPr lang="en-IN" sz="1800" dirty="0">
                          <a:latin typeface="Times New Roman" panose="02020603050405020304" pitchFamily="18" charset="0"/>
                          <a:cs typeface="Times New Roman" panose="02020603050405020304" pitchFamily="18" charset="0"/>
                        </a:rPr>
                        <a:t>.</a:t>
                      </a:r>
                    </a:p>
                    <a:p>
                      <a:pPr marL="597535" marR="429260" indent="-234950" algn="just">
                        <a:lnSpc>
                          <a:spcPct val="107000"/>
                        </a:lnSpc>
                        <a:spcAft>
                          <a:spcPts val="975"/>
                        </a:spcAft>
                      </a:pP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r>
                        <a:rPr lang="en-IN" sz="1800" dirty="0">
                          <a:latin typeface="Times New Roman" panose="02020603050405020304" pitchFamily="18" charset="0"/>
                          <a:cs typeface="Times New Roman" panose="02020603050405020304" pitchFamily="18" charset="0"/>
                        </a:rPr>
                        <a:t>Siddhartha Kumar ,</a:t>
                      </a:r>
                    </a:p>
                    <a:p>
                      <a:r>
                        <a:rPr lang="en-IN" sz="1800" dirty="0" err="1">
                          <a:latin typeface="Times New Roman" panose="02020603050405020304" pitchFamily="18" charset="0"/>
                          <a:cs typeface="Times New Roman" panose="02020603050405020304" pitchFamily="18" charset="0"/>
                        </a:rPr>
                        <a:t>Abishek</a:t>
                      </a:r>
                      <a:r>
                        <a:rPr lang="en-IN" sz="1800" dirty="0">
                          <a:latin typeface="Times New Roman" panose="02020603050405020304" pitchFamily="18" charset="0"/>
                          <a:cs typeface="Times New Roman" panose="02020603050405020304" pitchFamily="18" charset="0"/>
                        </a:rPr>
                        <a:t> Singh.</a:t>
                      </a:r>
                    </a:p>
                    <a:p>
                      <a:pPr marL="635" marR="0" lvl="0" indent="-234950" algn="l" defTabSz="914400" rtl="0" eaLnBrk="1" fontAlgn="auto" latinLnBrk="0" hangingPunct="1">
                        <a:lnSpc>
                          <a:spcPct val="107000"/>
                        </a:lnSpc>
                        <a:spcBef>
                          <a:spcPts val="0"/>
                        </a:spcBef>
                        <a:spcAft>
                          <a:spcPts val="975"/>
                        </a:spcAft>
                        <a:buClrTx/>
                        <a:buSzTx/>
                        <a:buFontTx/>
                        <a:buNone/>
                        <a:tabLst/>
                        <a:defRPr/>
                      </a:pPr>
                      <a:endParaRPr lang="en-IN" sz="1800" dirty="0">
                        <a:latin typeface="Times New Roman" panose="02020603050405020304" pitchFamily="18" charset="0"/>
                        <a:cs typeface="Times New Roman" panose="02020603050405020304" pitchFamily="18" charset="0"/>
                      </a:endParaRPr>
                    </a:p>
                    <a:p>
                      <a:pPr marL="635" indent="-234950" algn="l">
                        <a:lnSpc>
                          <a:spcPct val="107000"/>
                        </a:lnSpc>
                        <a:spcAft>
                          <a:spcPts val="975"/>
                        </a:spcAft>
                      </a:pPr>
                      <a:endParaRPr lang="en-IN" sz="1200" kern="100" dirty="0">
                        <a:effectLst/>
                        <a:latin typeface="Times New Roman" panose="02020603050405020304" pitchFamily="18" charset="0"/>
                        <a:cs typeface="Times New Roman" panose="02020603050405020304" pitchFamily="18" charset="0"/>
                      </a:endParaRPr>
                    </a:p>
                  </a:txBody>
                  <a:tcPr marL="52790" marR="30061" marT="34093" marB="0"/>
                </a:tc>
                <a:tc>
                  <a:txBody>
                    <a:bodyPr/>
                    <a:lstStyle/>
                    <a:p>
                      <a:pPr marL="1270" indent="-234950" algn="l">
                        <a:lnSpc>
                          <a:spcPct val="107000"/>
                        </a:lnSpc>
                        <a:spcAft>
                          <a:spcPts val="975"/>
                        </a:spcAft>
                      </a:pPr>
                      <a:r>
                        <a:rPr lang="en-IN" sz="1800" kern="100" dirty="0">
                          <a:effectLst/>
                          <a:latin typeface="Times New Roman" panose="02020603050405020304" pitchFamily="18" charset="0"/>
                          <a:cs typeface="Times New Roman" panose="02020603050405020304" pitchFamily="18" charset="0"/>
                        </a:rPr>
                        <a:t>2023</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905" indent="-234950" algn="l">
                        <a:lnSpc>
                          <a:spcPct val="107000"/>
                        </a:lnSpc>
                        <a:spcAft>
                          <a:spcPts val="975"/>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SVM, KNN, Random Forest</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905" indent="-234950" algn="l">
                        <a:lnSpc>
                          <a:spcPct val="107000"/>
                        </a:lnSpc>
                        <a:spcAft>
                          <a:spcPts val="975"/>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Models can analyze large datasets quickly.</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2540" marR="22225" indent="-234950" algn="l">
                        <a:lnSpc>
                          <a:spcPct val="107000"/>
                        </a:lnSpc>
                        <a:spcAft>
                          <a:spcPts val="975"/>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May perform well on training data but fail to generalize to new unseen data.</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extLst>
                  <a:ext uri="{0D108BD9-81ED-4DB2-BD59-A6C34878D82A}">
                    <a16:rowId xmlns:a16="http://schemas.microsoft.com/office/drawing/2014/main" val="4164608411"/>
                  </a:ext>
                </a:extLst>
              </a:tr>
            </a:tbl>
          </a:graphicData>
        </a:graphic>
      </p:graphicFrame>
    </p:spTree>
    <p:extLst>
      <p:ext uri="{BB962C8B-B14F-4D97-AF65-F5344CB8AC3E}">
        <p14:creationId xmlns:p14="http://schemas.microsoft.com/office/powerpoint/2010/main" val="1146924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21B1125-6818-C163-229A-B204AFB10312}"/>
              </a:ext>
            </a:extLst>
          </p:cNvPr>
          <p:cNvGraphicFramePr>
            <a:graphicFrameLocks noGrp="1"/>
          </p:cNvGraphicFramePr>
          <p:nvPr>
            <p:extLst>
              <p:ext uri="{D42A27DB-BD31-4B8C-83A1-F6EECF244321}">
                <p14:modId xmlns:p14="http://schemas.microsoft.com/office/powerpoint/2010/main" val="2407845230"/>
              </p:ext>
            </p:extLst>
          </p:nvPr>
        </p:nvGraphicFramePr>
        <p:xfrm>
          <a:off x="0" y="0"/>
          <a:ext cx="12191999" cy="7183738"/>
        </p:xfrm>
        <a:graphic>
          <a:graphicData uri="http://schemas.openxmlformats.org/drawingml/2006/table">
            <a:tbl>
              <a:tblPr firstRow="1" firstCol="1" bandRow="1">
                <a:tableStyleId>{5C22544A-7EE6-4342-B048-85BDC9FD1C3A}</a:tableStyleId>
              </a:tblPr>
              <a:tblGrid>
                <a:gridCol w="765122">
                  <a:extLst>
                    <a:ext uri="{9D8B030D-6E8A-4147-A177-3AD203B41FA5}">
                      <a16:colId xmlns:a16="http://schemas.microsoft.com/office/drawing/2014/main" val="124589228"/>
                    </a:ext>
                  </a:extLst>
                </a:gridCol>
                <a:gridCol w="2476910">
                  <a:extLst>
                    <a:ext uri="{9D8B030D-6E8A-4147-A177-3AD203B41FA5}">
                      <a16:colId xmlns:a16="http://schemas.microsoft.com/office/drawing/2014/main" val="1652267319"/>
                    </a:ext>
                  </a:extLst>
                </a:gridCol>
                <a:gridCol w="1725754">
                  <a:extLst>
                    <a:ext uri="{9D8B030D-6E8A-4147-A177-3AD203B41FA5}">
                      <a16:colId xmlns:a16="http://schemas.microsoft.com/office/drawing/2014/main" val="414317190"/>
                    </a:ext>
                  </a:extLst>
                </a:gridCol>
                <a:gridCol w="1689744">
                  <a:extLst>
                    <a:ext uri="{9D8B030D-6E8A-4147-A177-3AD203B41FA5}">
                      <a16:colId xmlns:a16="http://schemas.microsoft.com/office/drawing/2014/main" val="3971709000"/>
                    </a:ext>
                  </a:extLst>
                </a:gridCol>
                <a:gridCol w="2050619">
                  <a:extLst>
                    <a:ext uri="{9D8B030D-6E8A-4147-A177-3AD203B41FA5}">
                      <a16:colId xmlns:a16="http://schemas.microsoft.com/office/drawing/2014/main" val="4043255881"/>
                    </a:ext>
                  </a:extLst>
                </a:gridCol>
                <a:gridCol w="1741925">
                  <a:extLst>
                    <a:ext uri="{9D8B030D-6E8A-4147-A177-3AD203B41FA5}">
                      <a16:colId xmlns:a16="http://schemas.microsoft.com/office/drawing/2014/main" val="322027110"/>
                    </a:ext>
                  </a:extLst>
                </a:gridCol>
                <a:gridCol w="1741925">
                  <a:extLst>
                    <a:ext uri="{9D8B030D-6E8A-4147-A177-3AD203B41FA5}">
                      <a16:colId xmlns:a16="http://schemas.microsoft.com/office/drawing/2014/main" val="2981084415"/>
                    </a:ext>
                  </a:extLst>
                </a:gridCol>
              </a:tblGrid>
              <a:tr h="728168">
                <a:tc>
                  <a:txBody>
                    <a:bodyPr/>
                    <a:lstStyle/>
                    <a:p>
                      <a:pPr marL="597535" indent="-234950" algn="l">
                        <a:lnSpc>
                          <a:spcPct val="107000"/>
                        </a:lnSpc>
                        <a:spcAft>
                          <a:spcPts val="975"/>
                        </a:spcAft>
                      </a:pP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52070" marT="59055" marB="0"/>
                </a:tc>
                <a:tc>
                  <a:txBody>
                    <a:bodyPr/>
                    <a:lstStyle/>
                    <a:p>
                      <a:pPr marL="597535" indent="-234950" algn="l">
                        <a:lnSpc>
                          <a:spcPct val="107000"/>
                        </a:lnSpc>
                        <a:spcAft>
                          <a:spcPts val="975"/>
                        </a:spcAft>
                      </a:pPr>
                      <a:r>
                        <a:rPr lang="en-IN" sz="1800" kern="100" dirty="0">
                          <a:effectLst/>
                          <a:latin typeface="Times New Roman" panose="02020603050405020304" pitchFamily="18" charset="0"/>
                          <a:cs typeface="Times New Roman" panose="02020603050405020304" pitchFamily="18" charset="0"/>
                        </a:rPr>
                        <a:t>PAPER TITLE </a:t>
                      </a:r>
                      <a:endParaRPr lang="en-IN" sz="2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635"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AUTHOR NAME </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270"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YEAR </a:t>
                      </a:r>
                      <a:endParaRPr lang="en-IN" sz="2400" kern="100" dirty="0">
                        <a:effectLst/>
                        <a:latin typeface="Times New Roman" panose="02020603050405020304" pitchFamily="18" charset="0"/>
                        <a:cs typeface="Times New Roman" panose="02020603050405020304" pitchFamily="18" charset="0"/>
                      </a:endParaRPr>
                    </a:p>
                    <a:p>
                      <a:pPr marL="1270"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PUBLISHED</a:t>
                      </a:r>
                      <a:r>
                        <a:rPr lang="en-IN" sz="1000" kern="100" dirty="0">
                          <a:effectLst/>
                          <a:latin typeface="Times New Roman" panose="02020603050405020304" pitchFamily="18" charset="0"/>
                          <a:cs typeface="Times New Roman" panose="02020603050405020304" pitchFamily="18" charset="0"/>
                        </a:rPr>
                        <a:t>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905"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TECHNIQUE USED </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905"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MERIT</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2540"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DEMERIT</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extLst>
                  <a:ext uri="{0D108BD9-81ED-4DB2-BD59-A6C34878D82A}">
                    <a16:rowId xmlns:a16="http://schemas.microsoft.com/office/drawing/2014/main" val="2693026778"/>
                  </a:ext>
                </a:extLst>
              </a:tr>
              <a:tr h="3227785">
                <a:tc>
                  <a:txBody>
                    <a:bodyPr/>
                    <a:lstStyle/>
                    <a:p>
                      <a:pPr marL="597535" indent="-234950" algn="l">
                        <a:lnSpc>
                          <a:spcPct val="107000"/>
                        </a:lnSpc>
                        <a:spcAft>
                          <a:spcPts val="975"/>
                        </a:spcAft>
                      </a:pP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0" marR="0" lvl="0" indent="0" algn="l" defTabSz="914400" rtl="0" eaLnBrk="1" fontAlgn="auto" latinLnBrk="0" hangingPunct="1">
                        <a:lnSpc>
                          <a:spcPct val="107000"/>
                        </a:lnSpc>
                        <a:spcBef>
                          <a:spcPts val="0"/>
                        </a:spcBef>
                        <a:spcAft>
                          <a:spcPts val="975"/>
                        </a:spcAft>
                        <a:buClrTx/>
                        <a:buSzTx/>
                        <a:buFontTx/>
                        <a:buNone/>
                        <a:tabLst/>
                        <a:defRPr/>
                      </a:pPr>
                      <a:r>
                        <a:rPr lang="en-US" sz="1800" dirty="0">
                          <a:latin typeface="Times New Roman" panose="02020603050405020304" pitchFamily="18" charset="0"/>
                          <a:cs typeface="Times New Roman" panose="02020603050405020304" pitchFamily="18" charset="0"/>
                        </a:rPr>
                        <a:t>Automated Medical Diagnosis of Alzheimer´s Disease </a:t>
                      </a:r>
                      <a:r>
                        <a:rPr lang="en-US" sz="1800" dirty="0" err="1">
                          <a:latin typeface="Times New Roman" panose="02020603050405020304" pitchFamily="18" charset="0"/>
                          <a:cs typeface="Times New Roman" panose="02020603050405020304" pitchFamily="18" charset="0"/>
                        </a:rPr>
                        <a:t>Usingan</a:t>
                      </a:r>
                      <a:r>
                        <a:rPr lang="en-US" sz="1800" dirty="0">
                          <a:latin typeface="Times New Roman" panose="02020603050405020304" pitchFamily="18" charset="0"/>
                          <a:cs typeface="Times New Roman" panose="02020603050405020304" pitchFamily="18" charset="0"/>
                        </a:rPr>
                        <a:t> Efficient Net Convolutional Neural Network</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r>
                        <a:rPr lang="en-IN" sz="1800" dirty="0" err="1">
                          <a:latin typeface="Times New Roman" panose="02020603050405020304" pitchFamily="18" charset="0"/>
                          <a:cs typeface="Times New Roman" panose="02020603050405020304" pitchFamily="18" charset="0"/>
                        </a:rPr>
                        <a:t>Deeviyaankar</a:t>
                      </a:r>
                      <a:endParaRPr lang="en-IN" sz="1800" dirty="0">
                        <a:latin typeface="Times New Roman" panose="02020603050405020304" pitchFamily="18" charset="0"/>
                        <a:cs typeface="Times New Roman" panose="02020603050405020304" pitchFamily="18" charset="0"/>
                      </a:endParaRPr>
                    </a:p>
                    <a:p>
                      <a:r>
                        <a:rPr lang="en-IN" sz="1800" dirty="0" err="1">
                          <a:latin typeface="Times New Roman" panose="02020603050405020304" pitchFamily="18" charset="0"/>
                          <a:cs typeface="Times New Roman" panose="02020603050405020304" pitchFamily="18" charset="0"/>
                        </a:rPr>
                        <a:t>Agarwal,Antonia</a:t>
                      </a:r>
                      <a:r>
                        <a:rPr lang="en-IN" sz="1800" dirty="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Luna. </a:t>
                      </a:r>
                    </a:p>
                  </a:txBody>
                  <a:tcPr marL="52790" marR="30061" marT="34093" marB="0"/>
                </a:tc>
                <a:tc>
                  <a:txBody>
                    <a:bodyPr/>
                    <a:lstStyle/>
                    <a:p>
                      <a:pPr marL="1270" indent="-234950" algn="l">
                        <a:lnSpc>
                          <a:spcPct val="107000"/>
                        </a:lnSpc>
                        <a:spcAft>
                          <a:spcPts val="975"/>
                        </a:spcAft>
                      </a:pPr>
                      <a:r>
                        <a:rPr lang="en-IN" sz="1800" kern="100" dirty="0">
                          <a:effectLst/>
                          <a:latin typeface="Times New Roman" panose="02020603050405020304" pitchFamily="18" charset="0"/>
                          <a:cs typeface="Times New Roman" panose="02020603050405020304" pitchFamily="18" charset="0"/>
                        </a:rPr>
                        <a:t>2023.</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905" marR="0" lvl="0" indent="-234950" algn="l" defTabSz="914400" rtl="0" eaLnBrk="1" fontAlgn="auto" latinLnBrk="0" hangingPunct="1">
                        <a:lnSpc>
                          <a:spcPct val="107000"/>
                        </a:lnSpc>
                        <a:spcBef>
                          <a:spcPts val="0"/>
                        </a:spcBef>
                        <a:spcAft>
                          <a:spcPts val="975"/>
                        </a:spcAft>
                        <a:buClrTx/>
                        <a:buSzTx/>
                        <a:buFontTx/>
                        <a:buNone/>
                        <a:tabLst/>
                        <a:defRPr/>
                      </a:pPr>
                      <a:r>
                        <a:rPr lang="en-IN" sz="1800" dirty="0">
                          <a:latin typeface="Times New Roman" panose="02020603050405020304" pitchFamily="18" charset="0"/>
                          <a:cs typeface="Times New Roman" panose="02020603050405020304" pitchFamily="18" charset="0"/>
                        </a:rPr>
                        <a:t>SVM Algorithm,</a:t>
                      </a:r>
                    </a:p>
                    <a:p>
                      <a:pPr marL="1905" marR="0" lvl="0" indent="-234950" algn="l" defTabSz="914400" rtl="0" eaLnBrk="1" fontAlgn="auto" latinLnBrk="0" hangingPunct="1">
                        <a:lnSpc>
                          <a:spcPct val="107000"/>
                        </a:lnSpc>
                        <a:spcBef>
                          <a:spcPts val="0"/>
                        </a:spcBef>
                        <a:spcAft>
                          <a:spcPts val="975"/>
                        </a:spcAft>
                        <a:buClrTx/>
                        <a:buSzTx/>
                        <a:buFontTx/>
                        <a:buNone/>
                        <a:tabLst/>
                        <a:defRPr/>
                      </a:pPr>
                      <a:r>
                        <a:rPr lang="en-IN" sz="1800" dirty="0">
                          <a:latin typeface="Times New Roman" panose="02020603050405020304" pitchFamily="18" charset="0"/>
                          <a:cs typeface="Times New Roman" panose="02020603050405020304" pitchFamily="18" charset="0"/>
                        </a:rPr>
                        <a:t>Logistic Regression.</a:t>
                      </a:r>
                    </a:p>
                    <a:p>
                      <a:pPr marL="1905" indent="-234950" algn="l">
                        <a:lnSpc>
                          <a:spcPct val="107000"/>
                        </a:lnSpc>
                        <a:spcAft>
                          <a:spcPts val="975"/>
                        </a:spcAft>
                      </a:pP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905" indent="-234950" algn="l">
                        <a:lnSpc>
                          <a:spcPct val="107000"/>
                        </a:lnSpc>
                        <a:spcAft>
                          <a:spcPts val="975"/>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Potential efficiency in analyzing large datasets.</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2540" indent="-234950" algn="l">
                        <a:lnSpc>
                          <a:spcPct val="107000"/>
                        </a:lnSpc>
                        <a:spcAft>
                          <a:spcPts val="975"/>
                        </a:spcAft>
                      </a:pPr>
                      <a:r>
                        <a:rPr lang="en-US" sz="1800" kern="100" dirty="0">
                          <a:effectLst/>
                          <a:latin typeface="Times New Roman" panose="02020603050405020304" pitchFamily="18" charset="0"/>
                          <a:cs typeface="Times New Roman" panose="02020603050405020304" pitchFamily="18" charset="0"/>
                        </a:rPr>
                        <a:t>Poor-quality or biased data can lead to inaccurate predictions.</a:t>
                      </a:r>
                      <a:endParaRPr lang="en-IN" sz="1800" kern="100" dirty="0">
                        <a:effectLst/>
                        <a:latin typeface="Times New Roman" panose="02020603050405020304" pitchFamily="18" charset="0"/>
                        <a:cs typeface="Times New Roman" panose="02020603050405020304" pitchFamily="18" charset="0"/>
                      </a:endParaRPr>
                    </a:p>
                  </a:txBody>
                  <a:tcPr marL="52790" marR="30061" marT="34093" marB="0"/>
                </a:tc>
                <a:extLst>
                  <a:ext uri="{0D108BD9-81ED-4DB2-BD59-A6C34878D82A}">
                    <a16:rowId xmlns:a16="http://schemas.microsoft.com/office/drawing/2014/main" val="233426799"/>
                  </a:ext>
                </a:extLst>
              </a:tr>
              <a:tr h="3227785">
                <a:tc>
                  <a:txBody>
                    <a:bodyPr/>
                    <a:lstStyle/>
                    <a:p>
                      <a:pPr marL="597535" indent="-234950" algn="l">
                        <a:lnSpc>
                          <a:spcPct val="107000"/>
                        </a:lnSpc>
                        <a:spcAft>
                          <a:spcPts val="975"/>
                        </a:spcAft>
                      </a:pP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0" marR="429260" indent="0" algn="l">
                        <a:lnSpc>
                          <a:spcPct val="107000"/>
                        </a:lnSpc>
                        <a:spcAft>
                          <a:spcPts val="975"/>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Early detection of Alzheimer’s disease </a:t>
                      </a:r>
                      <a:r>
                        <a:rPr lang="en-US" sz="18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basedon</a:t>
                      </a: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state-of-the-art deep learning </a:t>
                      </a:r>
                      <a:r>
                        <a:rPr lang="en-US" sz="18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approach:a</a:t>
                      </a: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comprehensive survey</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r>
                        <a:rPr lang="en-IN" sz="1800" dirty="0">
                          <a:latin typeface="Times New Roman" panose="02020603050405020304" pitchFamily="18" charset="0"/>
                          <a:cs typeface="Times New Roman" panose="02020603050405020304" pitchFamily="18" charset="0"/>
                        </a:rPr>
                        <a:t>Hossam El-Din </a:t>
                      </a:r>
                      <a:r>
                        <a:rPr lang="en-IN" sz="1800" dirty="0" err="1">
                          <a:latin typeface="Times New Roman" panose="02020603050405020304" pitchFamily="18" charset="0"/>
                          <a:cs typeface="Times New Roman" panose="02020603050405020304" pitchFamily="18" charset="0"/>
                        </a:rPr>
                        <a:t>Mustafa,Ahmed</a:t>
                      </a:r>
                      <a:r>
                        <a:rPr lang="en-IN" sz="1800" dirty="0">
                          <a:latin typeface="Times New Roman" panose="02020603050405020304" pitchFamily="18" charset="0"/>
                          <a:cs typeface="Times New Roman" panose="02020603050405020304" pitchFamily="18" charset="0"/>
                        </a:rPr>
                        <a:t> Arafa</a:t>
                      </a:r>
                    </a:p>
                    <a:p>
                      <a:pPr marL="635" marR="0" lvl="0" indent="-234950" algn="l" defTabSz="914400" rtl="0" eaLnBrk="1" fontAlgn="auto" latinLnBrk="0" hangingPunct="1">
                        <a:lnSpc>
                          <a:spcPct val="107000"/>
                        </a:lnSpc>
                        <a:spcBef>
                          <a:spcPts val="0"/>
                        </a:spcBef>
                        <a:spcAft>
                          <a:spcPts val="975"/>
                        </a:spcAft>
                        <a:buClrTx/>
                        <a:buSzTx/>
                        <a:buFontTx/>
                        <a:buNone/>
                        <a:tabLst/>
                        <a:defRPr/>
                      </a:pPr>
                      <a:endParaRPr lang="en-IN" sz="1800" dirty="0">
                        <a:latin typeface="Times New Roman" panose="02020603050405020304" pitchFamily="18" charset="0"/>
                        <a:cs typeface="Times New Roman" panose="02020603050405020304" pitchFamily="18" charset="0"/>
                      </a:endParaRPr>
                    </a:p>
                    <a:p>
                      <a:pPr marL="635" indent="-234950" algn="l">
                        <a:lnSpc>
                          <a:spcPct val="107000"/>
                        </a:lnSpc>
                        <a:spcAft>
                          <a:spcPts val="975"/>
                        </a:spcAft>
                      </a:pPr>
                      <a:endParaRPr lang="en-IN" sz="1800" kern="100" dirty="0">
                        <a:effectLst/>
                        <a:latin typeface="Times New Roman" panose="02020603050405020304" pitchFamily="18" charset="0"/>
                        <a:cs typeface="Times New Roman" panose="02020603050405020304" pitchFamily="18" charset="0"/>
                      </a:endParaRPr>
                    </a:p>
                  </a:txBody>
                  <a:tcPr marL="52790" marR="30061" marT="34093" marB="0"/>
                </a:tc>
                <a:tc>
                  <a:txBody>
                    <a:bodyPr/>
                    <a:lstStyle/>
                    <a:p>
                      <a:pPr marL="1270" indent="-234950" algn="l">
                        <a:lnSpc>
                          <a:spcPct val="107000"/>
                        </a:lnSpc>
                        <a:spcAft>
                          <a:spcPts val="975"/>
                        </a:spcAft>
                      </a:pPr>
                      <a:r>
                        <a:rPr lang="en-IN" sz="1800" kern="100" dirty="0">
                          <a:effectLst/>
                          <a:latin typeface="Times New Roman" panose="02020603050405020304" pitchFamily="18" charset="0"/>
                          <a:cs typeface="Times New Roman" panose="02020603050405020304" pitchFamily="18" charset="0"/>
                        </a:rPr>
                        <a:t>2022.</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905" indent="-234950" algn="l">
                        <a:lnSpc>
                          <a:spcPct val="107000"/>
                        </a:lnSpc>
                        <a:spcAft>
                          <a:spcPts val="975"/>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SVM,CNN.</a:t>
                      </a:r>
                    </a:p>
                  </a:txBody>
                  <a:tcPr marL="52790" marR="30061" marT="34093" marB="0"/>
                </a:tc>
                <a:tc>
                  <a:txBody>
                    <a:bodyPr/>
                    <a:lstStyle/>
                    <a:p>
                      <a:pPr marL="1905" indent="-234950" algn="l">
                        <a:lnSpc>
                          <a:spcPct val="107000"/>
                        </a:lnSpc>
                        <a:spcAft>
                          <a:spcPts val="975"/>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ML algorithms can provide an objective analysis.</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2540" marR="22225" indent="-234950" algn="l">
                        <a:lnSpc>
                          <a:spcPct val="107000"/>
                        </a:lnSpc>
                        <a:spcAft>
                          <a:spcPts val="975"/>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Lack interpretability, making it challenging  predictions.</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extLst>
                  <a:ext uri="{0D108BD9-81ED-4DB2-BD59-A6C34878D82A}">
                    <a16:rowId xmlns:a16="http://schemas.microsoft.com/office/drawing/2014/main" val="3565832468"/>
                  </a:ext>
                </a:extLst>
              </a:tr>
            </a:tbl>
          </a:graphicData>
        </a:graphic>
      </p:graphicFrame>
    </p:spTree>
    <p:extLst>
      <p:ext uri="{BB962C8B-B14F-4D97-AF65-F5344CB8AC3E}">
        <p14:creationId xmlns:p14="http://schemas.microsoft.com/office/powerpoint/2010/main" val="3676860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48C7BB-C8EE-5F63-ABE8-BFB54F02EE40}"/>
              </a:ext>
            </a:extLst>
          </p:cNvPr>
          <p:cNvSpPr txBox="1"/>
          <p:nvPr/>
        </p:nvSpPr>
        <p:spPr>
          <a:xfrm>
            <a:off x="66501" y="182880"/>
            <a:ext cx="5499412"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        SYSTEM ARCHITECTURE</a:t>
            </a:r>
          </a:p>
        </p:txBody>
      </p:sp>
      <p:pic>
        <p:nvPicPr>
          <p:cNvPr id="2" name="Picture 1">
            <a:extLst>
              <a:ext uri="{FF2B5EF4-FFF2-40B4-BE49-F238E27FC236}">
                <a16:creationId xmlns:a16="http://schemas.microsoft.com/office/drawing/2014/main" id="{05956E60-00BC-4BF1-A6FB-114513A032FB}"/>
              </a:ext>
            </a:extLst>
          </p:cNvPr>
          <p:cNvPicPr>
            <a:picLocks noChangeAspect="1"/>
          </p:cNvPicPr>
          <p:nvPr/>
        </p:nvPicPr>
        <p:blipFill>
          <a:blip r:embed="rId2"/>
          <a:stretch>
            <a:fillRect/>
          </a:stretch>
        </p:blipFill>
        <p:spPr>
          <a:xfrm>
            <a:off x="3120887" y="904756"/>
            <a:ext cx="5993296" cy="5088539"/>
          </a:xfrm>
          <a:prstGeom prst="rect">
            <a:avLst/>
          </a:prstGeom>
        </p:spPr>
      </p:pic>
    </p:spTree>
    <p:extLst>
      <p:ext uri="{BB962C8B-B14F-4D97-AF65-F5344CB8AC3E}">
        <p14:creationId xmlns:p14="http://schemas.microsoft.com/office/powerpoint/2010/main" val="2254956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CD675E-BAB5-1B83-42C9-3BC36FB5A4DB}"/>
              </a:ext>
            </a:extLst>
          </p:cNvPr>
          <p:cNvSpPr txBox="1"/>
          <p:nvPr/>
        </p:nvSpPr>
        <p:spPr>
          <a:xfrm>
            <a:off x="372823" y="165582"/>
            <a:ext cx="8880507"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       SYSTEM AND SOFTWARE SPECIFICATIONS</a:t>
            </a:r>
          </a:p>
        </p:txBody>
      </p:sp>
      <p:sp>
        <p:nvSpPr>
          <p:cNvPr id="3" name="TextBox 2">
            <a:extLst>
              <a:ext uri="{FF2B5EF4-FFF2-40B4-BE49-F238E27FC236}">
                <a16:creationId xmlns:a16="http://schemas.microsoft.com/office/drawing/2014/main" id="{57E03258-EC89-4A22-B724-F7BD75C4B215}"/>
              </a:ext>
            </a:extLst>
          </p:cNvPr>
          <p:cNvSpPr txBox="1"/>
          <p:nvPr/>
        </p:nvSpPr>
        <p:spPr>
          <a:xfrm>
            <a:off x="1033670" y="1033670"/>
            <a:ext cx="10843591" cy="609397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HARDWARE SPECIFICATIONS</a:t>
            </a:r>
          </a:p>
          <a:p>
            <a:pPr marL="6858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GPU	</a:t>
            </a:r>
          </a:p>
          <a:p>
            <a:pPr marL="6858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RAM</a:t>
            </a:r>
          </a:p>
          <a:p>
            <a:pPr marL="6858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Storage</a:t>
            </a:r>
          </a:p>
          <a:p>
            <a:pPr marL="6858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CPU</a:t>
            </a:r>
          </a:p>
          <a:p>
            <a:endParaRPr lang="en-IN" sz="2400" dirty="0">
              <a:latin typeface="Times New Roman" panose="02020603050405020304" pitchFamily="18" charset="0"/>
              <a:cs typeface="Times New Roman" panose="02020603050405020304" pitchFamily="18" charset="0"/>
            </a:endParaRPr>
          </a:p>
          <a:p>
            <a:pPr marL="536575" indent="-536575"/>
            <a:r>
              <a:rPr lang="en-IN" sz="2400" b="1" dirty="0">
                <a:latin typeface="Times New Roman" panose="02020603050405020304" pitchFamily="18" charset="0"/>
                <a:cs typeface="Times New Roman" panose="02020603050405020304" pitchFamily="18" charset="0"/>
              </a:rPr>
              <a:t>SOFTWARE SPECIFICATIONS</a:t>
            </a:r>
            <a:endParaRPr lang="en-IN" sz="2400" dirty="0">
              <a:latin typeface="Times New Roman" panose="02020603050405020304" pitchFamily="18" charset="0"/>
              <a:cs typeface="Times New Roman" panose="02020603050405020304" pitchFamily="18" charset="0"/>
            </a:endParaRPr>
          </a:p>
          <a:p>
            <a:pPr marL="6858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Operating System</a:t>
            </a:r>
          </a:p>
          <a:p>
            <a:pPr marL="6858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Deep Learning Framework</a:t>
            </a:r>
          </a:p>
          <a:p>
            <a:pPr marL="6858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Python</a:t>
            </a:r>
          </a:p>
          <a:p>
            <a:pPr marL="6858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Preprocessing Tools</a:t>
            </a:r>
            <a:endParaRPr lang="en-IN"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85875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3107</TotalTime>
  <Words>1695</Words>
  <Application>Microsoft Office PowerPoint</Application>
  <PresentationFormat>Widescreen</PresentationFormat>
  <Paragraphs>242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Lavanya ArumaDurai</dc:creator>
  <cp:lastModifiedBy>919360715692</cp:lastModifiedBy>
  <cp:revision>71</cp:revision>
  <dcterms:created xsi:type="dcterms:W3CDTF">2023-03-11T06:43:01Z</dcterms:created>
  <dcterms:modified xsi:type="dcterms:W3CDTF">2024-06-05T14:33:19Z</dcterms:modified>
</cp:coreProperties>
</file>