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7" r:id="rId1"/>
    <p:sldMasterId id="2147483751" r:id="rId2"/>
  </p:sldMasterIdLst>
  <p:notesMasterIdLst>
    <p:notesMasterId r:id="rId31"/>
  </p:notesMasterIdLst>
  <p:sldIdLst>
    <p:sldId id="333" r:id="rId3"/>
    <p:sldId id="328" r:id="rId4"/>
    <p:sldId id="335" r:id="rId5"/>
    <p:sldId id="306" r:id="rId6"/>
    <p:sldId id="274" r:id="rId7"/>
    <p:sldId id="337" r:id="rId8"/>
    <p:sldId id="330" r:id="rId9"/>
    <p:sldId id="310" r:id="rId10"/>
    <p:sldId id="309" r:id="rId11"/>
    <p:sldId id="307" r:id="rId12"/>
    <p:sldId id="308" r:id="rId13"/>
    <p:sldId id="265" r:id="rId14"/>
    <p:sldId id="339" r:id="rId15"/>
    <p:sldId id="314" r:id="rId16"/>
    <p:sldId id="317" r:id="rId17"/>
    <p:sldId id="318" r:id="rId18"/>
    <p:sldId id="324" r:id="rId19"/>
    <p:sldId id="319" r:id="rId20"/>
    <p:sldId id="329" r:id="rId21"/>
    <p:sldId id="331" r:id="rId22"/>
    <p:sldId id="321" r:id="rId23"/>
    <p:sldId id="340" r:id="rId24"/>
    <p:sldId id="332" r:id="rId25"/>
    <p:sldId id="343" r:id="rId26"/>
    <p:sldId id="336" r:id="rId27"/>
    <p:sldId id="338" r:id="rId28"/>
    <p:sldId id="327" r:id="rId29"/>
    <p:sldId id="311" r:id="rId30"/>
  </p:sldIdLst>
  <p:sldSz cx="9144000" cy="5143500" type="screen16x9"/>
  <p:notesSz cx="6858000" cy="9144000"/>
  <p:embeddedFontLst>
    <p:embeddedFont>
      <p:font typeface="Anaheim" panose="020B0604020202020204" charset="0"/>
      <p:regular r:id="rId32"/>
    </p:embeddedFont>
    <p:embeddedFont>
      <p:font typeface="Bebas Neue" panose="020B0606020202050201" pitchFamily="34" charset="0"/>
      <p:regular r:id="rId33"/>
    </p:embeddedFont>
    <p:embeddedFont>
      <p:font typeface="Montserrat Black" panose="00000A00000000000000" pitchFamily="2" charset="0"/>
      <p:bold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1737"/>
    <a:srgbClr val="BB65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6A5B2-F524-483C-8986-00B2FC17240E}">
  <a:tblStyle styleId="{8026A5B2-F524-483C-8986-00B2FC1724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22" d="100"/>
          <a:sy n="122" d="100"/>
        </p:scale>
        <p:origin x="34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3170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1734a882cf6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1734a882cf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91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1734a882cf6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1734a882cf6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1734a882cf6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1734a882cf6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21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1734a882cf6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1734a882cf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76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1734a882cf6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1734a882cf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556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1734a882cf6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1734a882cf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423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1734a882cf6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1734a882cf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58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1734a882cf6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1734a882cf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89813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587123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32150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39"/>
        <p:cNvGrpSpPr/>
        <p:nvPr/>
      </p:nvGrpSpPr>
      <p:grpSpPr>
        <a:xfrm>
          <a:off x="0" y="0"/>
          <a:ext cx="0" cy="0"/>
          <a:chOff x="0" y="0"/>
          <a:chExt cx="0" cy="0"/>
        </a:xfrm>
      </p:grpSpPr>
      <p:sp>
        <p:nvSpPr>
          <p:cNvPr id="840" name="Google Shape;840;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41" name="Google Shape;841;p23"/>
          <p:cNvSpPr txBox="1">
            <a:spLocks noGrp="1"/>
          </p:cNvSpPr>
          <p:nvPr>
            <p:ph type="subTitle" idx="1"/>
          </p:nvPr>
        </p:nvSpPr>
        <p:spPr>
          <a:xfrm>
            <a:off x="1755325" y="2204775"/>
            <a:ext cx="25950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2" name="Google Shape;842;p23"/>
          <p:cNvSpPr txBox="1">
            <a:spLocks noGrp="1"/>
          </p:cNvSpPr>
          <p:nvPr>
            <p:ph type="subTitle" idx="2"/>
          </p:nvPr>
        </p:nvSpPr>
        <p:spPr>
          <a:xfrm>
            <a:off x="4793684" y="2204775"/>
            <a:ext cx="25950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3" name="Google Shape;843;p23"/>
          <p:cNvSpPr txBox="1">
            <a:spLocks noGrp="1"/>
          </p:cNvSpPr>
          <p:nvPr>
            <p:ph type="subTitle" idx="3"/>
          </p:nvPr>
        </p:nvSpPr>
        <p:spPr>
          <a:xfrm>
            <a:off x="1755325" y="3638175"/>
            <a:ext cx="25950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4" name="Google Shape;844;p23"/>
          <p:cNvSpPr txBox="1">
            <a:spLocks noGrp="1"/>
          </p:cNvSpPr>
          <p:nvPr>
            <p:ph type="subTitle" idx="4"/>
          </p:nvPr>
        </p:nvSpPr>
        <p:spPr>
          <a:xfrm>
            <a:off x="4793684" y="3638175"/>
            <a:ext cx="25950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5" name="Google Shape;845;p23"/>
          <p:cNvSpPr txBox="1">
            <a:spLocks noGrp="1"/>
          </p:cNvSpPr>
          <p:nvPr>
            <p:ph type="subTitle" idx="5"/>
          </p:nvPr>
        </p:nvSpPr>
        <p:spPr>
          <a:xfrm>
            <a:off x="1755325" y="1747575"/>
            <a:ext cx="25950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Montserrat Black"/>
                <a:ea typeface="Montserrat Black"/>
                <a:cs typeface="Montserrat Black"/>
                <a:sym typeface="Montserrat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46" name="Google Shape;846;p23"/>
          <p:cNvSpPr txBox="1">
            <a:spLocks noGrp="1"/>
          </p:cNvSpPr>
          <p:nvPr>
            <p:ph type="subTitle" idx="6"/>
          </p:nvPr>
        </p:nvSpPr>
        <p:spPr>
          <a:xfrm>
            <a:off x="1755325" y="3180975"/>
            <a:ext cx="25950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Montserrat Black"/>
                <a:ea typeface="Montserrat Black"/>
                <a:cs typeface="Montserrat Black"/>
                <a:sym typeface="Montserrat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47" name="Google Shape;847;p23"/>
          <p:cNvSpPr txBox="1">
            <a:spLocks noGrp="1"/>
          </p:cNvSpPr>
          <p:nvPr>
            <p:ph type="subTitle" idx="7"/>
          </p:nvPr>
        </p:nvSpPr>
        <p:spPr>
          <a:xfrm>
            <a:off x="4793680" y="1747575"/>
            <a:ext cx="25950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Montserrat Black"/>
                <a:ea typeface="Montserrat Black"/>
                <a:cs typeface="Montserrat Black"/>
                <a:sym typeface="Montserrat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48" name="Google Shape;848;p23"/>
          <p:cNvSpPr txBox="1">
            <a:spLocks noGrp="1"/>
          </p:cNvSpPr>
          <p:nvPr>
            <p:ph type="subTitle" idx="8"/>
          </p:nvPr>
        </p:nvSpPr>
        <p:spPr>
          <a:xfrm>
            <a:off x="4793680" y="3180975"/>
            <a:ext cx="25950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Montserrat Black"/>
                <a:ea typeface="Montserrat Black"/>
                <a:cs typeface="Montserrat Black"/>
                <a:sym typeface="Montserrat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042531012"/>
      </p:ext>
    </p:extLst>
  </p:cSld>
  <p:clrMapOvr>
    <a:masterClrMapping/>
  </p:clrMapOvr>
  <mc:AlternateContent xmlns:mc="http://schemas.openxmlformats.org/markup-compatibility/2006" xmlns:p14="http://schemas.microsoft.com/office/powerpoint/2010/main">
    <mc:Choice Requires="p14">
      <p:transition spd="slow" p14:dur="1750">
        <p:fade thruBlk="1"/>
      </p:transition>
    </mc:Choice>
    <mc:Fallback xmlns="">
      <p:transition spd="slow">
        <p:fade thruBlk="1"/>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6"/>
        <p:cNvGrpSpPr/>
        <p:nvPr/>
      </p:nvGrpSpPr>
      <p:grpSpPr>
        <a:xfrm>
          <a:off x="0" y="0"/>
          <a:ext cx="0" cy="0"/>
          <a:chOff x="0" y="0"/>
          <a:chExt cx="0" cy="0"/>
        </a:xfrm>
      </p:grpSpPr>
      <p:sp>
        <p:nvSpPr>
          <p:cNvPr id="647" name="Google Shape;647;p16"/>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48" name="Google Shape;648;p16"/>
          <p:cNvSpPr txBox="1">
            <a:spLocks noGrp="1"/>
          </p:cNvSpPr>
          <p:nvPr>
            <p:ph type="subTitle" idx="1"/>
          </p:nvPr>
        </p:nvSpPr>
        <p:spPr>
          <a:xfrm>
            <a:off x="720000" y="1448250"/>
            <a:ext cx="44664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000"/>
              <a:buFont typeface="Anaheim"/>
              <a:buChar char="◆"/>
              <a:defRPr/>
            </a:lvl1pPr>
            <a:lvl2pPr lvl="1" algn="ctr" rtl="0">
              <a:lnSpc>
                <a:spcPct val="100000"/>
              </a:lnSpc>
              <a:spcBef>
                <a:spcPts val="0"/>
              </a:spcBef>
              <a:spcAft>
                <a:spcPts val="0"/>
              </a:spcAft>
              <a:buClr>
                <a:srgbClr val="595959"/>
              </a:buClr>
              <a:buSzPts val="1400"/>
              <a:buFont typeface="Anaheim"/>
              <a:buChar char="○"/>
              <a:defRPr/>
            </a:lvl2pPr>
            <a:lvl3pPr lvl="2" algn="ctr" rtl="0">
              <a:lnSpc>
                <a:spcPct val="100000"/>
              </a:lnSpc>
              <a:spcBef>
                <a:spcPts val="0"/>
              </a:spcBef>
              <a:spcAft>
                <a:spcPts val="0"/>
              </a:spcAft>
              <a:buClr>
                <a:srgbClr val="595959"/>
              </a:buClr>
              <a:buSzPts val="1400"/>
              <a:buFont typeface="Anaheim"/>
              <a:buChar char="■"/>
              <a:defRPr/>
            </a:lvl3pPr>
            <a:lvl4pPr lvl="3" algn="ctr" rtl="0">
              <a:lnSpc>
                <a:spcPct val="100000"/>
              </a:lnSpc>
              <a:spcBef>
                <a:spcPts val="0"/>
              </a:spcBef>
              <a:spcAft>
                <a:spcPts val="0"/>
              </a:spcAft>
              <a:buClr>
                <a:srgbClr val="595959"/>
              </a:buClr>
              <a:buSzPts val="1400"/>
              <a:buFont typeface="Anaheim"/>
              <a:buChar char="●"/>
              <a:defRPr/>
            </a:lvl4pPr>
            <a:lvl5pPr lvl="4" algn="ctr" rtl="0">
              <a:lnSpc>
                <a:spcPct val="100000"/>
              </a:lnSpc>
              <a:spcBef>
                <a:spcPts val="0"/>
              </a:spcBef>
              <a:spcAft>
                <a:spcPts val="0"/>
              </a:spcAft>
              <a:buClr>
                <a:srgbClr val="595959"/>
              </a:buClr>
              <a:buSzPts val="1400"/>
              <a:buFont typeface="Anaheim"/>
              <a:buChar char="○"/>
              <a:defRPr/>
            </a:lvl5pPr>
            <a:lvl6pPr lvl="5" algn="ctr" rtl="0">
              <a:lnSpc>
                <a:spcPct val="100000"/>
              </a:lnSpc>
              <a:spcBef>
                <a:spcPts val="0"/>
              </a:spcBef>
              <a:spcAft>
                <a:spcPts val="0"/>
              </a:spcAft>
              <a:buClr>
                <a:srgbClr val="595959"/>
              </a:buClr>
              <a:buSzPts val="1400"/>
              <a:buFont typeface="Anaheim"/>
              <a:buChar char="■"/>
              <a:defRPr/>
            </a:lvl6pPr>
            <a:lvl7pPr lvl="6" algn="ctr" rtl="0">
              <a:lnSpc>
                <a:spcPct val="100000"/>
              </a:lnSpc>
              <a:spcBef>
                <a:spcPts val="0"/>
              </a:spcBef>
              <a:spcAft>
                <a:spcPts val="0"/>
              </a:spcAft>
              <a:buClr>
                <a:srgbClr val="595959"/>
              </a:buClr>
              <a:buSzPts val="1400"/>
              <a:buFont typeface="Anaheim"/>
              <a:buChar char="●"/>
              <a:defRPr/>
            </a:lvl7pPr>
            <a:lvl8pPr lvl="7" algn="ctr" rtl="0">
              <a:lnSpc>
                <a:spcPct val="100000"/>
              </a:lnSpc>
              <a:spcBef>
                <a:spcPts val="0"/>
              </a:spcBef>
              <a:spcAft>
                <a:spcPts val="0"/>
              </a:spcAft>
              <a:buClr>
                <a:srgbClr val="595959"/>
              </a:buClr>
              <a:buSzPts val="1400"/>
              <a:buFont typeface="Anaheim"/>
              <a:buChar char="○"/>
              <a:defRPr/>
            </a:lvl8pPr>
            <a:lvl9pPr lvl="8" algn="ctr" rtl="0">
              <a:lnSpc>
                <a:spcPct val="100000"/>
              </a:lnSpc>
              <a:spcBef>
                <a:spcPts val="0"/>
              </a:spcBef>
              <a:spcAft>
                <a:spcPts val="0"/>
              </a:spcAft>
              <a:buClr>
                <a:srgbClr val="595959"/>
              </a:buClr>
              <a:buSzPts val="1400"/>
              <a:buFont typeface="Anaheim"/>
              <a:buChar char="■"/>
              <a:defRPr/>
            </a:lvl9pPr>
          </a:lstStyle>
          <a:p>
            <a:endParaRPr/>
          </a:p>
        </p:txBody>
      </p:sp>
    </p:spTree>
    <p:extLst>
      <p:ext uri="{BB962C8B-B14F-4D97-AF65-F5344CB8AC3E}">
        <p14:creationId xmlns:p14="http://schemas.microsoft.com/office/powerpoint/2010/main" val="404606230"/>
      </p:ext>
    </p:extLst>
  </p:cSld>
  <p:clrMapOvr>
    <a:masterClrMapping/>
  </p:clrMapOvr>
  <mc:AlternateContent xmlns:mc="http://schemas.openxmlformats.org/markup-compatibility/2006" xmlns:p14="http://schemas.microsoft.com/office/powerpoint/2010/main">
    <mc:Choice Requires="p14">
      <p:transition spd="slow" p14:dur="1750">
        <p:fade thruBlk="1"/>
      </p:transition>
    </mc:Choice>
    <mc:Fallback xmlns="">
      <p:transition spd="slow">
        <p:fade thruBlk="1"/>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6E4A0E-A0E8-4FB4-B442-19C983D5E2B3}" type="datetime1">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453FF-E4EC-44B1-A680-525D7E395F5C}"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337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A20B5-8698-41E8-ADCD-56DC99EBA178}" type="datetime1">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453FF-E4EC-44B1-A680-525D7E395F5C}" type="slidenum">
              <a:rPr lang="en-IN" smtClean="0"/>
              <a:t>‹#›</a:t>
            </a:fld>
            <a:endParaRPr lang="en-IN"/>
          </a:p>
        </p:txBody>
      </p:sp>
    </p:spTree>
    <p:extLst>
      <p:ext uri="{BB962C8B-B14F-4D97-AF65-F5344CB8AC3E}">
        <p14:creationId xmlns:p14="http://schemas.microsoft.com/office/powerpoint/2010/main" val="104200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95E62-F8E6-403E-9BD8-656CA3825703}" type="datetime1">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453FF-E4EC-44B1-A680-525D7E395F5C}"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76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F9BC2B-9908-497B-B59F-99A7104201BF}" type="datetime1">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B453FF-E4EC-44B1-A680-525D7E395F5C}" type="slidenum">
              <a:rPr lang="en-IN" smtClean="0"/>
              <a:t>‹#›</a:t>
            </a:fld>
            <a:endParaRPr lang="en-IN"/>
          </a:p>
        </p:txBody>
      </p:sp>
    </p:spTree>
    <p:extLst>
      <p:ext uri="{BB962C8B-B14F-4D97-AF65-F5344CB8AC3E}">
        <p14:creationId xmlns:p14="http://schemas.microsoft.com/office/powerpoint/2010/main" val="1482362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7214CE-8473-4D20-A009-DCC7BE7B49C1}" type="datetime1">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B453FF-E4EC-44B1-A680-525D7E395F5C}" type="slidenum">
              <a:rPr lang="en-IN" smtClean="0"/>
              <a:t>‹#›</a:t>
            </a:fld>
            <a:endParaRPr lang="en-IN"/>
          </a:p>
        </p:txBody>
      </p:sp>
    </p:spTree>
    <p:extLst>
      <p:ext uri="{BB962C8B-B14F-4D97-AF65-F5344CB8AC3E}">
        <p14:creationId xmlns:p14="http://schemas.microsoft.com/office/powerpoint/2010/main" val="1870593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9B038C-F33F-4835-BB88-914ECA55715C}" type="datetime1">
              <a:rPr lang="en-IN" smtClean="0"/>
              <a:t>07-05-2024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B453FF-E4EC-44B1-A680-525D7E395F5C}" type="slidenum">
              <a:rPr lang="en-IN" smtClean="0"/>
              <a:t>‹#›</a:t>
            </a:fld>
            <a:endParaRPr lang="en-IN"/>
          </a:p>
        </p:txBody>
      </p:sp>
    </p:spTree>
    <p:extLst>
      <p:ext uri="{BB962C8B-B14F-4D97-AF65-F5344CB8AC3E}">
        <p14:creationId xmlns:p14="http://schemas.microsoft.com/office/powerpoint/2010/main" val="72937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966883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617FF9A-BF1E-4DEB-AE48-19FF41598A4D}" type="datetime1">
              <a:rPr lang="en-IN" smtClean="0"/>
              <a:t>07-05-2024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2B453FF-E4EC-44B1-A680-525D7E395F5C}" type="slidenum">
              <a:rPr lang="en-IN" smtClean="0"/>
              <a:t>‹#›</a:t>
            </a:fld>
            <a:endParaRPr lang="en-IN"/>
          </a:p>
        </p:txBody>
      </p:sp>
    </p:spTree>
    <p:extLst>
      <p:ext uri="{BB962C8B-B14F-4D97-AF65-F5344CB8AC3E}">
        <p14:creationId xmlns:p14="http://schemas.microsoft.com/office/powerpoint/2010/main" val="3152561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7A16CA4-F78E-4A40-A813-F5E0AAF386B3}" type="datetime1">
              <a:rPr lang="en-IN" smtClean="0"/>
              <a:t>07-05-2024</a:t>
            </a:fld>
            <a:endParaRPr lang="en-IN"/>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B453FF-E4EC-44B1-A680-525D7E395F5C}" type="slidenum">
              <a:rPr lang="en-IN" smtClean="0"/>
              <a:t>‹#›</a:t>
            </a:fld>
            <a:endParaRPr lang="en-IN"/>
          </a:p>
        </p:txBody>
      </p:sp>
    </p:spTree>
    <p:extLst>
      <p:ext uri="{BB962C8B-B14F-4D97-AF65-F5344CB8AC3E}">
        <p14:creationId xmlns:p14="http://schemas.microsoft.com/office/powerpoint/2010/main" val="3530639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DC2576D-FB82-43D5-8AC1-A0584144DE89}" type="datetime1">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B453FF-E4EC-44B1-A680-525D7E395F5C}" type="slidenum">
              <a:rPr lang="en-IN" smtClean="0"/>
              <a:t>‹#›</a:t>
            </a:fld>
            <a:endParaRPr lang="en-IN"/>
          </a:p>
        </p:txBody>
      </p:sp>
    </p:spTree>
    <p:extLst>
      <p:ext uri="{BB962C8B-B14F-4D97-AF65-F5344CB8AC3E}">
        <p14:creationId xmlns:p14="http://schemas.microsoft.com/office/powerpoint/2010/main" val="288801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903C4-AB7F-4E99-A205-A5F85576542B}" type="datetime1">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453FF-E4EC-44B1-A680-525D7E395F5C}" type="slidenum">
              <a:rPr lang="en-IN" smtClean="0"/>
              <a:t>‹#›</a:t>
            </a:fld>
            <a:endParaRPr lang="en-IN"/>
          </a:p>
        </p:txBody>
      </p:sp>
    </p:spTree>
    <p:extLst>
      <p:ext uri="{BB962C8B-B14F-4D97-AF65-F5344CB8AC3E}">
        <p14:creationId xmlns:p14="http://schemas.microsoft.com/office/powerpoint/2010/main" val="21120540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B2CD3-367A-452F-923D-EEF71B637195}" type="datetime1">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453FF-E4EC-44B1-A680-525D7E395F5C}" type="slidenum">
              <a:rPr lang="en-IN" smtClean="0"/>
              <a:t>‹#›</a:t>
            </a:fld>
            <a:endParaRPr lang="en-IN"/>
          </a:p>
        </p:txBody>
      </p:sp>
    </p:spTree>
    <p:extLst>
      <p:ext uri="{BB962C8B-B14F-4D97-AF65-F5344CB8AC3E}">
        <p14:creationId xmlns:p14="http://schemas.microsoft.com/office/powerpoint/2010/main" val="25522085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CC6BCF-6429-406D-B480-896FDC74051C}" type="datetime1">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B453FF-E4EC-44B1-A680-525D7E395F5C}" type="slidenum">
              <a:rPr lang="en-IN" smtClean="0"/>
              <a:t>‹#›</a:t>
            </a:fld>
            <a:endParaRPr lang="en-IN"/>
          </a:p>
        </p:txBody>
      </p:sp>
    </p:spTree>
    <p:extLst>
      <p:ext uri="{BB962C8B-B14F-4D97-AF65-F5344CB8AC3E}">
        <p14:creationId xmlns:p14="http://schemas.microsoft.com/office/powerpoint/2010/main" val="198187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5669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733868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6311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567142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282560"/>
      </p:ext>
    </p:extLst>
  </p:cSld>
  <p:clrMapOvr>
    <a:masterClrMapping/>
  </p:clrMapOvr>
  <mc:AlternateContent xmlns:mc="http://schemas.openxmlformats.org/markup-compatibility/2006" xmlns:p14="http://schemas.microsoft.com/office/powerpoint/2010/main">
    <mc:Choice Requires="p14">
      <p:transition spd="slow" p14:dur="1750">
        <p:fade thruBlk="1"/>
      </p:transition>
    </mc:Choice>
    <mc:Fallback xmlns="">
      <p:transition spd="slow">
        <p:fade thruBlk="1"/>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B61BEF0D-F0BB-DE4B-95CE-6DB70DBA9567}" type="datetimeFigureOut">
              <a:rPr lang="en-US" smtClean="0"/>
              <a:pPr/>
              <a:t>5/7/2024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892500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60286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B61BEF0D-F0BB-DE4B-95CE-6DB70DBA9567}" type="datetimeFigureOut">
              <a:rPr lang="en-US" smtClean="0"/>
              <a:pPr/>
              <a:t>5/7/2024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43319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Lst>
  <mc:AlternateContent xmlns:mc="http://schemas.openxmlformats.org/markup-compatibility/2006" xmlns:p14="http://schemas.microsoft.com/office/powerpoint/2010/main">
    <mc:Choice Requires="p14">
      <p:transition spd="slow" p14:dur="1750">
        <p:fade thruBlk="1"/>
      </p:transition>
    </mc:Choice>
    <mc:Fallback xmlns="">
      <p:transition spd="slow">
        <p:fade thruBlk="1"/>
      </p:transition>
    </mc:Fallback>
  </mc:AlternateContent>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2D7ECE41-10F1-4588-8959-8E0835FD86D1}" type="datetime1">
              <a:rPr lang="en-IN" smtClean="0"/>
              <a:t>07-05-2024</a:t>
            </a:fld>
            <a:endParaRPr lang="en-IN"/>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E2B453FF-E4EC-44B1-A680-525D7E395F5C}" type="slidenum">
              <a:rPr lang="en-IN" smtClean="0"/>
              <a:t>‹#›</a:t>
            </a:fld>
            <a:endParaRPr lang="en-I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29573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05596F-3E31-0C3F-79E8-DA48E59A253F}"/>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3" name="Picture 2">
            <a:extLst>
              <a:ext uri="{FF2B5EF4-FFF2-40B4-BE49-F238E27FC236}">
                <a16:creationId xmlns:a16="http://schemas.microsoft.com/office/drawing/2014/main" id="{4E3F9E40-68F2-8927-9444-318BE7D90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38" y="546002"/>
            <a:ext cx="826384" cy="9675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2C2C555-F39A-D72D-AF87-E11EA06A5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0670" y="600582"/>
            <a:ext cx="977401" cy="8584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DF7614E-A3AF-9B75-92B3-66875427DDD4}"/>
              </a:ext>
            </a:extLst>
          </p:cNvPr>
          <p:cNvSpPr>
            <a:spLocks noChangeArrowheads="1"/>
          </p:cNvSpPr>
          <p:nvPr/>
        </p:nvSpPr>
        <p:spPr bwMode="auto">
          <a:xfrm>
            <a:off x="1798329" y="403751"/>
            <a:ext cx="59124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SRI RAMAKRISHNA ENGINEERING COLLEGE</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7FB1263-A685-3372-1536-C83278985128}"/>
              </a:ext>
            </a:extLst>
          </p:cNvPr>
          <p:cNvSpPr>
            <a:spLocks noChangeArrowheads="1"/>
          </p:cNvSpPr>
          <p:nvPr/>
        </p:nvSpPr>
        <p:spPr bwMode="auto">
          <a:xfrm>
            <a:off x="3112983" y="821080"/>
            <a:ext cx="32831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[Educational Service: SNR Sons Charitable Trust]</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147B348-2157-3768-44FF-0862522064AB}"/>
              </a:ext>
            </a:extLst>
          </p:cNvPr>
          <p:cNvSpPr>
            <a:spLocks noChangeArrowheads="1"/>
          </p:cNvSpPr>
          <p:nvPr/>
        </p:nvSpPr>
        <p:spPr bwMode="auto">
          <a:xfrm>
            <a:off x="1844469" y="1098079"/>
            <a:ext cx="582017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[Autonomous Institution, Reaccredited by NAAC with ‘A+’ Grade]</a:t>
            </a:r>
            <a:endParaRPr kumimoji="0" lang="en-US" altLang="en-US" sz="9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[Approved by AICTE and Permanently Affiliated to Anna University, Chennai]</a:t>
            </a:r>
            <a:endParaRPr kumimoji="0" lang="en-US" altLang="en-US" sz="9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[ISO 9001-2015 Certified and all eligible programmes Accredited by NBA]</a:t>
            </a:r>
            <a:endParaRPr kumimoji="0" lang="en-US" altLang="en-US" sz="9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VATTAMALAIPALAYAM, N.G.G.O. COLONY POST, COIMBATORE – 641022.</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4F69F8-2EF4-7A93-B359-6DC002923BD3}"/>
              </a:ext>
            </a:extLst>
          </p:cNvPr>
          <p:cNvSpPr txBox="1"/>
          <p:nvPr/>
        </p:nvSpPr>
        <p:spPr>
          <a:xfrm>
            <a:off x="727538" y="3445256"/>
            <a:ext cx="3918803" cy="1200329"/>
          </a:xfrm>
          <a:prstGeom prst="rect">
            <a:avLst/>
          </a:prstGeom>
          <a:noFill/>
        </p:spPr>
        <p:txBody>
          <a:bodyPr wrap="square">
            <a:spAutoFit/>
          </a:bodyPr>
          <a:lstStyle/>
          <a:p>
            <a:pPr marL="0" lvl="0" indent="0" algn="l" rtl="0">
              <a:spcBef>
                <a:spcPts val="0"/>
              </a:spcBef>
              <a:spcAft>
                <a:spcPts val="0"/>
              </a:spcAft>
              <a:buNone/>
            </a:pPr>
            <a:r>
              <a:rPr lang="en-US" dirty="0">
                <a:solidFill>
                  <a:schemeClr val="tx1">
                    <a:lumMod val="95000"/>
                  </a:schemeClr>
                </a:solidFill>
                <a:latin typeface="Times New Roman" panose="02020603050405020304" pitchFamily="18" charset="0"/>
                <a:cs typeface="Times New Roman" panose="02020603050405020304" pitchFamily="18" charset="0"/>
              </a:rPr>
              <a:t>Team members:</a:t>
            </a:r>
          </a:p>
          <a:p>
            <a:pPr marL="0" lvl="0" indent="0" algn="l" rtl="0">
              <a:spcBef>
                <a:spcPts val="0"/>
              </a:spcBef>
              <a:spcAft>
                <a:spcPts val="0"/>
              </a:spcAft>
              <a:buNone/>
            </a:pPr>
            <a:r>
              <a:rPr lang="en-US" dirty="0">
                <a:solidFill>
                  <a:schemeClr val="tx1">
                    <a:lumMod val="95000"/>
                  </a:schemeClr>
                </a:solidFill>
                <a:latin typeface="Times New Roman" panose="02020603050405020304" pitchFamily="18" charset="0"/>
                <a:cs typeface="Times New Roman" panose="02020603050405020304" pitchFamily="18" charset="0"/>
              </a:rPr>
              <a:t>BRINDHA S               (71812205017)</a:t>
            </a:r>
          </a:p>
          <a:p>
            <a:pPr marL="0" lvl="0" indent="0" algn="just" rtl="0">
              <a:spcBef>
                <a:spcPts val="0"/>
              </a:spcBef>
              <a:spcAft>
                <a:spcPts val="0"/>
              </a:spcAft>
              <a:buNone/>
            </a:pPr>
            <a:r>
              <a:rPr lang="en-US" dirty="0">
                <a:solidFill>
                  <a:schemeClr val="tx1">
                    <a:lumMod val="95000"/>
                  </a:schemeClr>
                </a:solidFill>
                <a:latin typeface="Times New Roman" panose="02020603050405020304" pitchFamily="18" charset="0"/>
                <a:cs typeface="Times New Roman" panose="02020603050405020304" pitchFamily="18" charset="0"/>
              </a:rPr>
              <a:t>MONIKA  M             (71812205057)</a:t>
            </a:r>
          </a:p>
          <a:p>
            <a:pPr marL="0" lvl="0" indent="0" algn="just" rtl="0">
              <a:spcBef>
                <a:spcPts val="0"/>
              </a:spcBef>
              <a:spcAft>
                <a:spcPts val="0"/>
              </a:spcAft>
              <a:buNone/>
            </a:pPr>
            <a:r>
              <a:rPr lang="en-US" dirty="0">
                <a:solidFill>
                  <a:schemeClr val="tx1">
                    <a:lumMod val="95000"/>
                  </a:schemeClr>
                </a:solidFill>
                <a:latin typeface="Times New Roman" panose="02020603050405020304" pitchFamily="18" charset="0"/>
                <a:cs typeface="Times New Roman" panose="02020603050405020304" pitchFamily="18" charset="0"/>
              </a:rPr>
              <a:t>MUTHUMARI  S        (71812205061)</a:t>
            </a:r>
          </a:p>
        </p:txBody>
      </p:sp>
      <p:sp>
        <p:nvSpPr>
          <p:cNvPr id="9" name="Google Shape;230;p30">
            <a:extLst>
              <a:ext uri="{FF2B5EF4-FFF2-40B4-BE49-F238E27FC236}">
                <a16:creationId xmlns:a16="http://schemas.microsoft.com/office/drawing/2014/main" id="{FA9E7BF5-4E03-F40B-A617-607FBA3ECBF3}"/>
              </a:ext>
            </a:extLst>
          </p:cNvPr>
          <p:cNvSpPr txBox="1">
            <a:spLocks/>
          </p:cNvSpPr>
          <p:nvPr/>
        </p:nvSpPr>
        <p:spPr>
          <a:xfrm>
            <a:off x="6812001" y="3445256"/>
            <a:ext cx="2331999" cy="10065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r>
              <a:rPr lang="en-US" dirty="0">
                <a:solidFill>
                  <a:schemeClr val="tx1">
                    <a:lumMod val="95000"/>
                  </a:schemeClr>
                </a:solidFill>
                <a:latin typeface="Times New Roman" panose="02020603050405020304" pitchFamily="18" charset="0"/>
                <a:cs typeface="Times New Roman" panose="02020603050405020304" pitchFamily="18" charset="0"/>
              </a:rPr>
              <a:t>Mentor:</a:t>
            </a:r>
          </a:p>
          <a:p>
            <a:r>
              <a:rPr lang="en-US" dirty="0">
                <a:solidFill>
                  <a:schemeClr val="tx1">
                    <a:lumMod val="95000"/>
                  </a:schemeClr>
                </a:solidFill>
                <a:latin typeface="Times New Roman" panose="02020603050405020304" pitchFamily="18" charset="0"/>
                <a:cs typeface="Times New Roman" panose="02020603050405020304" pitchFamily="18" charset="0"/>
              </a:rPr>
              <a:t>Dr. J. Angel Ida Chellam,</a:t>
            </a:r>
            <a:br>
              <a:rPr lang="en-US" dirty="0">
                <a:solidFill>
                  <a:schemeClr val="tx1">
                    <a:lumMod val="95000"/>
                  </a:schemeClr>
                </a:solidFill>
                <a:latin typeface="Times New Roman" panose="02020603050405020304" pitchFamily="18" charset="0"/>
                <a:cs typeface="Times New Roman" panose="02020603050405020304" pitchFamily="18" charset="0"/>
              </a:rPr>
            </a:br>
            <a:r>
              <a:rPr lang="en-US" dirty="0">
                <a:solidFill>
                  <a:schemeClr val="tx1">
                    <a:lumMod val="95000"/>
                  </a:schemeClr>
                </a:solidFill>
                <a:latin typeface="Times New Roman" panose="02020603050405020304" pitchFamily="18" charset="0"/>
                <a:cs typeface="Times New Roman" panose="02020603050405020304" pitchFamily="18" charset="0"/>
              </a:rPr>
              <a:t>Associate. Prof, IT.</a:t>
            </a:r>
          </a:p>
          <a:p>
            <a:pPr marL="0" indent="0"/>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0" name="Google Shape;1250;p35">
            <a:extLst>
              <a:ext uri="{FF2B5EF4-FFF2-40B4-BE49-F238E27FC236}">
                <a16:creationId xmlns:a16="http://schemas.microsoft.com/office/drawing/2014/main" id="{2F6A7434-9916-8099-84E0-5ABAF5EB83C1}"/>
              </a:ext>
            </a:extLst>
          </p:cNvPr>
          <p:cNvSpPr txBox="1">
            <a:spLocks/>
          </p:cNvSpPr>
          <p:nvPr/>
        </p:nvSpPr>
        <p:spPr>
          <a:xfrm>
            <a:off x="1028876" y="1735994"/>
            <a:ext cx="7234929" cy="858412"/>
          </a:xfrm>
          <a:prstGeom prst="rect">
            <a:avLst/>
          </a:prstGeom>
        </p:spPr>
        <p:txBody>
          <a:bodyPr spcFirstLastPara="1" wrap="square" lIns="91425" tIns="91425" rIns="91425" bIns="91425" anchor="b" anchorCtr="0">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lnSpc>
                <a:spcPct val="100000"/>
              </a:lnSpc>
              <a:spcBef>
                <a:spcPts val="0"/>
              </a:spcBef>
            </a:pPr>
            <a:r>
              <a:rPr lang="en-US" sz="2000" b="1" dirty="0">
                <a:latin typeface="Times New Roman" panose="02020603050405020304" pitchFamily="18" charset="0"/>
                <a:cs typeface="Times New Roman" panose="02020603050405020304" pitchFamily="18" charset="0"/>
              </a:rPr>
              <a:t>DETECTION OF TIRE DEFECTS USING DEEP LEARNING</a:t>
            </a:r>
            <a:endParaRPr lang="en-IN" sz="2000" b="1" dirty="0">
              <a:solidFill>
                <a:schemeClr val="tx1"/>
              </a:solidFill>
              <a:latin typeface="Times New Roman" panose="02020603050405020304" pitchFamily="18" charset="0"/>
              <a:ea typeface="Montserrat Black"/>
              <a:cs typeface="Times New Roman" panose="02020603050405020304" pitchFamily="18" charset="0"/>
              <a:sym typeface="Montserrat Black"/>
            </a:endParaRPr>
          </a:p>
        </p:txBody>
      </p:sp>
    </p:spTree>
    <p:extLst>
      <p:ext uri="{BB962C8B-B14F-4D97-AF65-F5344CB8AC3E}">
        <p14:creationId xmlns:p14="http://schemas.microsoft.com/office/powerpoint/2010/main" val="3667323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LITERATURE SURVEY</a:t>
            </a:r>
            <a:endParaRPr sz="24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FAA717E-4526-E041-DD53-88078F7770B1}"/>
              </a:ext>
            </a:extLst>
          </p:cNvPr>
          <p:cNvSpPr txBox="1"/>
          <p:nvPr/>
        </p:nvSpPr>
        <p:spPr>
          <a:xfrm>
            <a:off x="1224858" y="1509744"/>
            <a:ext cx="6522834" cy="3293209"/>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Analysis of the Possibilities of Tire-Defect Inspection Based on Unsupervised Learning and Deep Learning (2021)-Ivan </a:t>
            </a:r>
            <a:r>
              <a:rPr lang="en-US" sz="1600" b="1" dirty="0" err="1">
                <a:latin typeface="Times New Roman" panose="02020603050405020304" pitchFamily="18" charset="0"/>
                <a:cs typeface="Times New Roman" panose="02020603050405020304" pitchFamily="18" charset="0"/>
              </a:rPr>
              <a:t>Kuric</a:t>
            </a:r>
            <a:r>
              <a:rPr lang="en-US" sz="1600" b="1" dirty="0">
                <a:latin typeface="Times New Roman" panose="02020603050405020304" pitchFamily="18" charset="0"/>
                <a:cs typeface="Times New Roman" panose="02020603050405020304" pitchFamily="18" charset="0"/>
              </a:rPr>
              <a:t>, Jaromir </a:t>
            </a:r>
            <a:r>
              <a:rPr lang="en-US" sz="1600" b="1" dirty="0" err="1">
                <a:latin typeface="Times New Roman" panose="02020603050405020304" pitchFamily="18" charset="0"/>
                <a:cs typeface="Times New Roman" panose="02020603050405020304" pitchFamily="18" charset="0"/>
              </a:rPr>
              <a:t>Klarak</a:t>
            </a:r>
            <a:r>
              <a:rPr lang="en-US" sz="1600" b="1" dirty="0">
                <a:latin typeface="Times New Roman" panose="02020603050405020304" pitchFamily="18" charset="0"/>
                <a:cs typeface="Times New Roman" panose="02020603050405020304" pitchFamily="18" charset="0"/>
              </a:rPr>
              <a:t>, Milan </a:t>
            </a:r>
            <a:r>
              <a:rPr lang="en-US" sz="1600" b="1" dirty="0" err="1">
                <a:latin typeface="Times New Roman" panose="02020603050405020304" pitchFamily="18" charset="0"/>
                <a:cs typeface="Times New Roman" panose="02020603050405020304" pitchFamily="18" charset="0"/>
              </a:rPr>
              <a:t>Sága</a:t>
            </a:r>
            <a:r>
              <a:rPr lang="en-US" sz="1600" b="1" dirty="0">
                <a:latin typeface="Times New Roman" panose="02020603050405020304" pitchFamily="18" charset="0"/>
                <a:cs typeface="Times New Roman" panose="02020603050405020304" pitchFamily="18" charset="0"/>
              </a:rPr>
              <a:t>, Miroslav </a:t>
            </a:r>
            <a:r>
              <a:rPr lang="en-US" sz="1600" b="1" dirty="0" err="1">
                <a:latin typeface="Times New Roman" panose="02020603050405020304" pitchFamily="18" charset="0"/>
                <a:cs typeface="Times New Roman" panose="02020603050405020304" pitchFamily="18" charset="0"/>
              </a:rPr>
              <a:t>Císar</a:t>
            </a:r>
            <a:endParaRPr lang="en-US"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In this paper, - described the design of a hybrid tire inspection system utilizing both 3D and 2D data. The applied algorithm combines both supervised and unsupervised learning methods. In terms of supervised learning, it uses pattern recognition and polynomial regression, while, in terms of unsupervised learning, the DBSCAN algorithm is used for the clustering task. Polynomial regression was used to automate the process compensating for the inaccuracies. Further work should involve managing and modifying the tire inspection stand and design background in order to identify and possibly automatically separate areas of the tire sidewall from the background. </a:t>
            </a:r>
            <a:endParaRPr lang="en-IN" sz="16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008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LITERATURE SURVEY</a:t>
            </a:r>
            <a:endParaRPr sz="24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FAA717E-4526-E041-DD53-88078F7770B1}"/>
              </a:ext>
            </a:extLst>
          </p:cNvPr>
          <p:cNvSpPr txBox="1"/>
          <p:nvPr/>
        </p:nvSpPr>
        <p:spPr>
          <a:xfrm>
            <a:off x="1065574" y="1226671"/>
            <a:ext cx="7533544" cy="3416320"/>
          </a:xfrm>
          <a:prstGeom prst="rect">
            <a:avLst/>
          </a:prstGeom>
          <a:noFill/>
        </p:spPr>
        <p:txBody>
          <a:bodyPr wrap="square">
            <a:spAutoFit/>
          </a:bodyPr>
          <a:lstStyle/>
          <a:p>
            <a:pPr algn="just"/>
            <a:r>
              <a:rPr lang="en-US" b="1" dirty="0" err="1">
                <a:latin typeface="Times New Roman" panose="02020603050405020304" pitchFamily="18" charset="0"/>
                <a:cs typeface="Times New Roman" panose="02020603050405020304" pitchFamily="18" charset="0"/>
              </a:rPr>
              <a:t>Kandera</a:t>
            </a:r>
            <a:r>
              <a:rPr lang="en-US" b="1" dirty="0">
                <a:latin typeface="Times New Roman" panose="02020603050405020304" pitchFamily="18" charset="0"/>
                <a:cs typeface="Times New Roman" panose="02020603050405020304" pitchFamily="18" charset="0"/>
              </a:rPr>
              <a:t>, M. Design of Methodology for Testing and Defect Detection Using Artificial Intelligence Methods. 2020</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In this paper, we described the design of a hybrid tire inspection system utilizing both 3D and 2D data. The applied algorithm combines both supervised and unsupervised learning methods. In terms of supervised learning, it uses pattern recognition and polynomial regression, while, in terms of unsupervised learning, the DBSCAN algorithm is used for the clustering task. Polynomial regression was used to automate the process compensate in inaccuracies described . Replacing the conventional methods described . Further work should involve managing and modifying the tire inspection stand and design background in order to identify and possibly automatically separate areas of the tire sidewall from the background. </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752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LITERATURE SURVEY</a:t>
            </a:r>
            <a:endParaRPr sz="24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FAA717E-4526-E041-DD53-88078F7770B1}"/>
              </a:ext>
            </a:extLst>
          </p:cNvPr>
          <p:cNvSpPr txBox="1"/>
          <p:nvPr/>
        </p:nvSpPr>
        <p:spPr>
          <a:xfrm>
            <a:off x="1207294" y="1340643"/>
            <a:ext cx="7043737" cy="341632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Tire Defect Detection Using Fully Convolutional Network (2015), M. Win, A. </a:t>
            </a:r>
            <a:r>
              <a:rPr lang="en-US" b="1" dirty="0" err="1">
                <a:latin typeface="Times New Roman" panose="02020603050405020304" pitchFamily="18" charset="0"/>
                <a:cs typeface="Times New Roman" panose="02020603050405020304" pitchFamily="18" charset="0"/>
              </a:rPr>
              <a:t>Bushroa</a:t>
            </a:r>
            <a:r>
              <a:rPr lang="en-US" b="1" dirty="0">
                <a:latin typeface="Times New Roman" panose="02020603050405020304" pitchFamily="18" charset="0"/>
                <a:cs typeface="Times New Roman" panose="02020603050405020304" pitchFamily="18" charset="0"/>
              </a:rPr>
              <a:t>, M. Hassan, N. M. Hilman, and A. Ide-</a:t>
            </a:r>
            <a:r>
              <a:rPr lang="en-US" b="1" dirty="0" err="1">
                <a:latin typeface="Times New Roman" panose="02020603050405020304" pitchFamily="18" charset="0"/>
                <a:cs typeface="Times New Roman" panose="02020603050405020304" pitchFamily="18" charset="0"/>
              </a:rPr>
              <a:t>Ektessab</a:t>
            </a:r>
            <a:r>
              <a:rPr lang="en-US" b="1"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This paper explores the solution for the tire defect detection using FCN, which has outstanding performance in solving segmentation problems. With the feature extraction ability,VGG16 is constructed as the basic architecture to represent tire images. We fine-tune the parameters and structure of FCN to obtain coarse detection results, and refine results by a fusion strategy. Experiments show that the proposed method is applicable to more types of defects compared with traditional methods. Unlike the existing learning based method in the tire industry, our algorithm can directly segment defects, and is valid for both the sidewall and tread images.</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4D9D2-B972-84C2-D6A9-2911EFF7A5FA}"/>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BADF16F-4BE6-0C19-FF80-2AC8256A8789}"/>
              </a:ext>
            </a:extLst>
          </p:cNvPr>
          <p:cNvSpPr txBox="1">
            <a:spLocks/>
          </p:cNvSpPr>
          <p:nvPr/>
        </p:nvSpPr>
        <p:spPr>
          <a:xfrm>
            <a:off x="720000" y="539500"/>
            <a:ext cx="7710900" cy="572700"/>
          </a:xfrm>
          <a:prstGeom prst="rect">
            <a:avLst/>
          </a:prstGeom>
        </p:spPr>
        <p:txBody>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METHODOLOGY</a:t>
            </a:r>
            <a:endParaRPr lang="en-IN" sz="2400" b="1"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F9554EED-BB5E-D941-4DEE-44B3B1A00135}"/>
              </a:ext>
            </a:extLst>
          </p:cNvPr>
          <p:cNvSpPr txBox="1">
            <a:spLocks/>
          </p:cNvSpPr>
          <p:nvPr/>
        </p:nvSpPr>
        <p:spPr>
          <a:xfrm>
            <a:off x="2424494" y="1840136"/>
            <a:ext cx="4295012" cy="1941218"/>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39E7010-D0F8-A729-92CB-48E1EC06A242}"/>
              </a:ext>
            </a:extLst>
          </p:cNvPr>
          <p:cNvSpPr txBox="1"/>
          <p:nvPr/>
        </p:nvSpPr>
        <p:spPr>
          <a:xfrm>
            <a:off x="950119" y="1457325"/>
            <a:ext cx="7029450"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tire defect detection system employs the YOLOv8 algorithm to provide real-time analysis of webcam footage for identifying various types of tire abnormalities. Through a systematic approach encompassing data collection, model training, and real-time processing, the system accurately localizes and classifies defects such as cuts, bulges, and punctures. By overlaying visual indicators on the webcam feed, it offers instant feedback on detected anomalies, enabling prompt action to ensure quality control in tire manufacturing or maintenance processes. With its robust methodology and efficient implementation, the system serves as a reliable tool for enhancing safety and performance in automotive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895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0305D3-5877-BB40-73A4-56E94DCCE282}"/>
              </a:ext>
            </a:extLst>
          </p:cNvPr>
          <p:cNvSpPr>
            <a:spLocks noChangeArrowheads="1"/>
          </p:cNvSpPr>
          <p:nvPr/>
        </p:nvSpPr>
        <p:spPr bwMode="auto">
          <a:xfrm>
            <a:off x="52039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78F259CD-00F5-E907-EC12-9C09354646B1}"/>
              </a:ext>
            </a:extLst>
          </p:cNvPr>
          <p:cNvSpPr>
            <a:spLocks noChangeArrowheads="1"/>
          </p:cNvSpPr>
          <p:nvPr/>
        </p:nvSpPr>
        <p:spPr bwMode="auto">
          <a:xfrm>
            <a:off x="2879347" y="4401052"/>
            <a:ext cx="37369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Block diagram for Interactive Cooking Guide.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2">
            <a:extLst>
              <a:ext uri="{FF2B5EF4-FFF2-40B4-BE49-F238E27FC236}">
                <a16:creationId xmlns:a16="http://schemas.microsoft.com/office/drawing/2014/main" id="{9B3C4C14-295D-D4F5-BEC6-5FE6D28E2D2B}"/>
              </a:ext>
            </a:extLst>
          </p:cNvPr>
          <p:cNvPicPr>
            <a:picLocks noChangeAspect="1"/>
          </p:cNvPicPr>
          <p:nvPr/>
        </p:nvPicPr>
        <p:blipFill>
          <a:blip r:embed="rId2"/>
          <a:stretch>
            <a:fillRect/>
          </a:stretch>
        </p:blipFill>
        <p:spPr>
          <a:xfrm>
            <a:off x="3058588" y="549482"/>
            <a:ext cx="3179012" cy="3590995"/>
          </a:xfrm>
          <a:prstGeom prst="rect">
            <a:avLst/>
          </a:prstGeom>
        </p:spPr>
      </p:pic>
    </p:spTree>
    <p:extLst>
      <p:ext uri="{BB962C8B-B14F-4D97-AF65-F5344CB8AC3E}">
        <p14:creationId xmlns:p14="http://schemas.microsoft.com/office/powerpoint/2010/main" val="526523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4D9D2-B972-84C2-D6A9-2911EFF7A5FA}"/>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BADF16F-4BE6-0C19-FF80-2AC8256A8789}"/>
              </a:ext>
            </a:extLst>
          </p:cNvPr>
          <p:cNvSpPr txBox="1">
            <a:spLocks/>
          </p:cNvSpPr>
          <p:nvPr/>
        </p:nvSpPr>
        <p:spPr>
          <a:xfrm>
            <a:off x="720000" y="539500"/>
            <a:ext cx="7710900" cy="572700"/>
          </a:xfrm>
          <a:prstGeom prst="rect">
            <a:avLst/>
          </a:prstGeom>
        </p:spPr>
        <p:txBody>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F9554EED-BB5E-D941-4DEE-44B3B1A00135}"/>
              </a:ext>
            </a:extLst>
          </p:cNvPr>
          <p:cNvSpPr txBox="1">
            <a:spLocks/>
          </p:cNvSpPr>
          <p:nvPr/>
        </p:nvSpPr>
        <p:spPr>
          <a:xfrm>
            <a:off x="2424494" y="1840136"/>
            <a:ext cx="5629742" cy="1941218"/>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MODULE 1: </a:t>
            </a:r>
            <a:r>
              <a:rPr lang="en-US" sz="1800" i="0" dirty="0">
                <a:solidFill>
                  <a:schemeClr val="tx1"/>
                </a:solidFill>
                <a:effectLst/>
                <a:latin typeface="Times New Roman" panose="02020603050405020304" pitchFamily="18" charset="0"/>
                <a:cs typeface="Times New Roman" panose="02020603050405020304" pitchFamily="18" charset="0"/>
              </a:rPr>
              <a:t>Training dataset.</a:t>
            </a:r>
            <a:endParaRPr lang="en-IN" sz="1800" i="0" dirty="0">
              <a:solidFill>
                <a:schemeClr val="tx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solidFill>
                  <a:schemeClr val="tx1"/>
                </a:solidFill>
                <a:latin typeface="Times New Roman" panose="02020603050405020304" pitchFamily="18" charset="0"/>
                <a:cs typeface="Times New Roman" panose="02020603050405020304" pitchFamily="18" charset="0"/>
              </a:rPr>
              <a:t>MODULE 2: </a:t>
            </a:r>
            <a:r>
              <a:rPr lang="en-IN" sz="1800" dirty="0">
                <a:solidFill>
                  <a:schemeClr val="tx1"/>
                </a:solidFill>
                <a:latin typeface="Times New Roman" panose="02020603050405020304" pitchFamily="18" charset="0"/>
                <a:cs typeface="Times New Roman" panose="02020603050405020304" pitchFamily="18" charset="0"/>
              </a:rPr>
              <a:t>Training YOLOv8 model.</a:t>
            </a:r>
          </a:p>
          <a:p>
            <a:pPr>
              <a:buFont typeface="Arial" panose="020B0604020202020204" pitchFamily="34" charset="0"/>
              <a:buChar char="•"/>
            </a:pPr>
            <a:r>
              <a:rPr lang="en-IN" sz="1800" b="1" dirty="0">
                <a:solidFill>
                  <a:schemeClr val="tx1"/>
                </a:solidFill>
                <a:latin typeface="Times New Roman" panose="02020603050405020304" pitchFamily="18" charset="0"/>
                <a:cs typeface="Times New Roman" panose="02020603050405020304" pitchFamily="18" charset="0"/>
              </a:rPr>
              <a:t>MODULE 3:</a:t>
            </a:r>
            <a:r>
              <a:rPr lang="en-IN" sz="1800" dirty="0">
                <a:solidFill>
                  <a:schemeClr val="tx1"/>
                </a:solidFill>
                <a:latin typeface="Times New Roman" panose="02020603050405020304" pitchFamily="18" charset="0"/>
                <a:cs typeface="Times New Roman" panose="02020603050405020304" pitchFamily="18" charset="0"/>
              </a:rPr>
              <a:t> Integrating the trained model with     	             webcam.</a:t>
            </a:r>
          </a:p>
          <a:p>
            <a:pPr>
              <a:buFont typeface="Arial" panose="020B0604020202020204" pitchFamily="34" charset="0"/>
              <a:buChar char="•"/>
            </a:pPr>
            <a:r>
              <a:rPr lang="en-IN" sz="1800" b="1" dirty="0">
                <a:solidFill>
                  <a:schemeClr val="tx1"/>
                </a:solidFill>
                <a:latin typeface="Times New Roman" panose="02020603050405020304" pitchFamily="18" charset="0"/>
                <a:cs typeface="Times New Roman" panose="02020603050405020304" pitchFamily="18" charset="0"/>
              </a:rPr>
              <a:t>MODULE 4: </a:t>
            </a:r>
            <a:r>
              <a:rPr lang="en-IN" sz="1800" dirty="0">
                <a:solidFill>
                  <a:schemeClr val="tx1"/>
                </a:solidFill>
                <a:latin typeface="Times New Roman" panose="02020603050405020304" pitchFamily="18" charset="0"/>
                <a:cs typeface="Times New Roman" panose="02020603050405020304" pitchFamily="18" charset="0"/>
              </a:rPr>
              <a:t>Identifying defects with bound boxing</a:t>
            </a:r>
            <a:r>
              <a:rPr lang="en-IN" sz="1800" b="1" dirty="0">
                <a:solidFill>
                  <a:schemeClr val="tx1"/>
                </a:solidFill>
                <a:latin typeface="Times New Roman" panose="02020603050405020304" pitchFamily="18" charset="0"/>
                <a:cs typeface="Times New Roman" panose="02020603050405020304" pitchFamily="18" charset="0"/>
              </a:rPr>
              <a:t> </a:t>
            </a:r>
            <a:endParaRPr lang="en-US" sz="1800" b="1"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11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30A93-A7EB-6093-76E5-C4323294616D}"/>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ABECA7A-42ED-47E7-1DFF-FC382AAD64C1}"/>
              </a:ext>
            </a:extLst>
          </p:cNvPr>
          <p:cNvSpPr txBox="1">
            <a:spLocks/>
          </p:cNvSpPr>
          <p:nvPr/>
        </p:nvSpPr>
        <p:spPr>
          <a:xfrm>
            <a:off x="720000" y="539500"/>
            <a:ext cx="7710900" cy="572700"/>
          </a:xfrm>
          <a:prstGeom prst="rect">
            <a:avLst/>
          </a:prstGeom>
        </p:spPr>
        <p:txBody>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MODULE 1</a:t>
            </a:r>
            <a:endParaRPr lang="en-IN" sz="2400" b="1"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ECF8B79E-8E2D-EDB7-0984-AE658A287327}"/>
              </a:ext>
            </a:extLst>
          </p:cNvPr>
          <p:cNvSpPr txBox="1">
            <a:spLocks/>
          </p:cNvSpPr>
          <p:nvPr/>
        </p:nvSpPr>
        <p:spPr>
          <a:xfrm>
            <a:off x="900650" y="1770836"/>
            <a:ext cx="7530250" cy="1755588"/>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 Objective </a:t>
            </a:r>
            <a:r>
              <a:rPr lang="en-US" b="0" i="0" dirty="0">
                <a:solidFill>
                  <a:schemeClr val="tx1"/>
                </a:solidFill>
                <a:effectLst/>
                <a:latin typeface="Times New Roman" panose="02020603050405020304" pitchFamily="18" charset="0"/>
                <a:cs typeface="Times New Roman" panose="02020603050405020304" pitchFamily="18" charset="0"/>
              </a:rPr>
              <a:t>: To train the dataset for training the model.</a:t>
            </a:r>
            <a:endParaRPr lang="en-US" b="1"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 Tasks </a:t>
            </a:r>
            <a:r>
              <a:rPr lang="en-US" b="0" i="0" dirty="0">
                <a:solidFill>
                  <a:schemeClr val="tx1"/>
                </a:solidFill>
                <a:effectLst/>
                <a:latin typeface="Times New Roman" panose="02020603050405020304" pitchFamily="18" charset="0"/>
                <a:cs typeface="Times New Roman" panose="02020603050405020304" pitchFamily="18" charset="0"/>
              </a:rPr>
              <a:t>:</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13B5C75-C1D0-2022-EFF0-22495B104C04}"/>
              </a:ext>
            </a:extLst>
          </p:cNvPr>
          <p:cNvSpPr txBox="1"/>
          <p:nvPr/>
        </p:nvSpPr>
        <p:spPr>
          <a:xfrm>
            <a:off x="900650" y="1401504"/>
            <a:ext cx="753025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Training Dataset</a:t>
            </a:r>
          </a:p>
        </p:txBody>
      </p:sp>
      <p:sp>
        <p:nvSpPr>
          <p:cNvPr id="3" name="TextBox 2">
            <a:extLst>
              <a:ext uri="{FF2B5EF4-FFF2-40B4-BE49-F238E27FC236}">
                <a16:creationId xmlns:a16="http://schemas.microsoft.com/office/drawing/2014/main" id="{6C73340B-83AD-A965-F75B-E3AA59A17A9C}"/>
              </a:ext>
            </a:extLst>
          </p:cNvPr>
          <p:cNvSpPr txBox="1"/>
          <p:nvPr/>
        </p:nvSpPr>
        <p:spPr>
          <a:xfrm>
            <a:off x="1400175" y="2357438"/>
            <a:ext cx="6768891" cy="2292935"/>
          </a:xfrm>
          <a:prstGeom prst="rect">
            <a:avLst/>
          </a:prstGeom>
          <a:noFill/>
        </p:spPr>
        <p:txBody>
          <a:bodyPr wrap="square" rtlCol="0">
            <a:spAutoFit/>
          </a:bodyPr>
          <a:lstStyle/>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Data Collection: Gather a diverse dataset of images or videos showcasing various tire defects and non-defective tires.</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Preprocessing: Resize and preprocess the images to fit the input requirements of YOLOv8.Model </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Training: Train the YOLOv8 model on the preprocessed dataset to learn to detect tire defects.</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Real-time Detection: Implement a real-time video capture pipeline with OpenCV to stream webcam footage.</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Object Detection: Apply the trained YOLOv8 model to each frame of the webcam stream to detect tire defects.</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Visual Feedback: Overlay bounding boxes or labels on the webcam feed to indicate detected defects in real-time.</a:t>
            </a:r>
          </a:p>
        </p:txBody>
      </p:sp>
    </p:spTree>
    <p:extLst>
      <p:ext uri="{BB962C8B-B14F-4D97-AF65-F5344CB8AC3E}">
        <p14:creationId xmlns:p14="http://schemas.microsoft.com/office/powerpoint/2010/main" val="4020964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CF2C7A-B04A-1F02-9200-F381F1745B7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TextBox 4">
            <a:extLst>
              <a:ext uri="{FF2B5EF4-FFF2-40B4-BE49-F238E27FC236}">
                <a16:creationId xmlns:a16="http://schemas.microsoft.com/office/drawing/2014/main" id="{6D966CE3-3770-E881-7F8C-3864C66ACF4D}"/>
              </a:ext>
            </a:extLst>
          </p:cNvPr>
          <p:cNvSpPr txBox="1"/>
          <p:nvPr/>
        </p:nvSpPr>
        <p:spPr>
          <a:xfrm>
            <a:off x="2653463" y="4099096"/>
            <a:ext cx="3456309"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Training the dataset with annotated images</a:t>
            </a:r>
            <a:endParaRPr lang="en-IN" sz="1500" dirty="0">
              <a:latin typeface="Times New Roman" panose="02020603050405020304" pitchFamily="18" charset="0"/>
              <a:cs typeface="Times New Roman" panose="02020603050405020304" pitchFamily="18" charset="0"/>
            </a:endParaRPr>
          </a:p>
        </p:txBody>
      </p:sp>
      <p:pic>
        <p:nvPicPr>
          <p:cNvPr id="6" name="Picture 6">
            <a:extLst>
              <a:ext uri="{FF2B5EF4-FFF2-40B4-BE49-F238E27FC236}">
                <a16:creationId xmlns:a16="http://schemas.microsoft.com/office/drawing/2014/main" id="{DF2769AD-7C79-9307-13B6-35E88437EE2B}"/>
              </a:ext>
            </a:extLst>
          </p:cNvPr>
          <p:cNvPicPr>
            <a:picLocks noChangeAspect="1"/>
          </p:cNvPicPr>
          <p:nvPr/>
        </p:nvPicPr>
        <p:blipFill>
          <a:blip r:embed="rId2"/>
          <a:stretch>
            <a:fillRect/>
          </a:stretch>
        </p:blipFill>
        <p:spPr>
          <a:xfrm>
            <a:off x="2843845" y="365739"/>
            <a:ext cx="3456310" cy="3470446"/>
          </a:xfrm>
          <a:prstGeom prst="rect">
            <a:avLst/>
          </a:prstGeom>
        </p:spPr>
      </p:pic>
    </p:spTree>
    <p:extLst>
      <p:ext uri="{BB962C8B-B14F-4D97-AF65-F5344CB8AC3E}">
        <p14:creationId xmlns:p14="http://schemas.microsoft.com/office/powerpoint/2010/main" val="4272729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0D895-A637-1055-74FB-F536A217E23A}"/>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54F36279-C710-4191-E0E8-A1390671044C}"/>
              </a:ext>
            </a:extLst>
          </p:cNvPr>
          <p:cNvSpPr txBox="1">
            <a:spLocks/>
          </p:cNvSpPr>
          <p:nvPr/>
        </p:nvSpPr>
        <p:spPr>
          <a:xfrm>
            <a:off x="720000" y="539500"/>
            <a:ext cx="7710900" cy="572700"/>
          </a:xfrm>
          <a:prstGeom prst="rect">
            <a:avLst/>
          </a:prstGeom>
        </p:spPr>
        <p:txBody>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MODULE 2</a:t>
            </a:r>
            <a:endParaRPr lang="en-IN" sz="2400" b="1"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BBAE41BB-E1D3-5682-EF3D-A0B370CDB4C7}"/>
              </a:ext>
            </a:extLst>
          </p:cNvPr>
          <p:cNvSpPr txBox="1">
            <a:spLocks/>
          </p:cNvSpPr>
          <p:nvPr/>
        </p:nvSpPr>
        <p:spPr>
          <a:xfrm>
            <a:off x="900650" y="1758715"/>
            <a:ext cx="7530250" cy="963859"/>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 Objective </a:t>
            </a:r>
            <a:r>
              <a:rPr lang="en-US" b="0" i="0" dirty="0">
                <a:solidFill>
                  <a:schemeClr val="tx1"/>
                </a:solidFill>
                <a:effectLst/>
                <a:latin typeface="Times New Roman" panose="02020603050405020304" pitchFamily="18" charset="0"/>
                <a:cs typeface="Times New Roman" panose="02020603050405020304" pitchFamily="18" charset="0"/>
              </a:rPr>
              <a:t>: The objective is to train the YOLOv8 model to accurately detect objects in images, 	        optimizing it for robust performance in object detection task.</a:t>
            </a: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Tasks </a:t>
            </a:r>
            <a:r>
              <a:rPr lang="en-US" b="0" i="0" dirty="0">
                <a:solidFill>
                  <a:schemeClr val="tx1"/>
                </a:solidFill>
                <a:effectLst/>
                <a:latin typeface="Times New Roman" panose="02020603050405020304" pitchFamily="18" charset="0"/>
                <a:cs typeface="Times New Roman" panose="02020603050405020304" pitchFamily="18" charset="0"/>
              </a:rPr>
              <a:t>:</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E9156EF-5E78-312F-9EFC-E6496D798A9E}"/>
              </a:ext>
            </a:extLst>
          </p:cNvPr>
          <p:cNvSpPr txBox="1"/>
          <p:nvPr/>
        </p:nvSpPr>
        <p:spPr>
          <a:xfrm>
            <a:off x="806875" y="1389383"/>
            <a:ext cx="753025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Training YOLOv8 Model</a:t>
            </a:r>
          </a:p>
        </p:txBody>
      </p:sp>
      <p:sp>
        <p:nvSpPr>
          <p:cNvPr id="3" name="TextBox 2">
            <a:extLst>
              <a:ext uri="{FF2B5EF4-FFF2-40B4-BE49-F238E27FC236}">
                <a16:creationId xmlns:a16="http://schemas.microsoft.com/office/drawing/2014/main" id="{C4832608-E9D2-B2CE-D50C-B6C759A38998}"/>
              </a:ext>
            </a:extLst>
          </p:cNvPr>
          <p:cNvSpPr txBox="1"/>
          <p:nvPr/>
        </p:nvSpPr>
        <p:spPr>
          <a:xfrm>
            <a:off x="1428865" y="2784063"/>
            <a:ext cx="6712103" cy="1892826"/>
          </a:xfrm>
          <a:prstGeom prst="rect">
            <a:avLst/>
          </a:prstGeom>
          <a:noFill/>
        </p:spPr>
        <p:txBody>
          <a:bodyPr wrap="square" rtlCol="0">
            <a:spAutoFit/>
          </a:bodyPr>
          <a:lstStyle/>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Data Preparation: Preprocess the training dataset to ensure compatibility with the YOLOv8 model, including resizing images and generating corresponding label files in the YOLO format.</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Model Initialization: Initialize the YOLOv8 model with pre-trained weights, allowing for transfer learning to leverage knowledge from similar tasks.</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Training Configuration: Configure training parameters such as learning rate, batch size, and number of epochs to optimize model convergence and performance.</a:t>
            </a: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Model Training: Train the YOLOv8 model on the prepared dataset, iterating through multiple epochs to minimize the loss function and improve object detection accuracy.</a:t>
            </a:r>
            <a:endParaRPr lang="en-US" sz="1300" dirty="0"/>
          </a:p>
        </p:txBody>
      </p:sp>
    </p:spTree>
    <p:extLst>
      <p:ext uri="{BB962C8B-B14F-4D97-AF65-F5344CB8AC3E}">
        <p14:creationId xmlns:p14="http://schemas.microsoft.com/office/powerpoint/2010/main" val="3629503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D73C-F0E0-EB2C-5300-94431990277D}"/>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TRAINING IMAGES</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0484B2-F89F-C9AF-485C-DC949BA84F8A}"/>
              </a:ext>
            </a:extLst>
          </p:cNvPr>
          <p:cNvPicPr>
            <a:picLocks noChangeAspect="1"/>
          </p:cNvPicPr>
          <p:nvPr/>
        </p:nvPicPr>
        <p:blipFill>
          <a:blip r:embed="rId2"/>
          <a:stretch>
            <a:fillRect/>
          </a:stretch>
        </p:blipFill>
        <p:spPr>
          <a:xfrm>
            <a:off x="241269" y="1531434"/>
            <a:ext cx="4330731" cy="2839844"/>
          </a:xfrm>
          <a:prstGeom prst="rect">
            <a:avLst/>
          </a:prstGeom>
        </p:spPr>
      </p:pic>
      <p:pic>
        <p:nvPicPr>
          <p:cNvPr id="8" name="Picture 7">
            <a:extLst>
              <a:ext uri="{FF2B5EF4-FFF2-40B4-BE49-F238E27FC236}">
                <a16:creationId xmlns:a16="http://schemas.microsoft.com/office/drawing/2014/main" id="{BAB64BFD-8FFE-03B9-A9B1-18047BEA0500}"/>
              </a:ext>
            </a:extLst>
          </p:cNvPr>
          <p:cNvPicPr>
            <a:picLocks noChangeAspect="1"/>
          </p:cNvPicPr>
          <p:nvPr/>
        </p:nvPicPr>
        <p:blipFill>
          <a:blip r:embed="rId3"/>
          <a:stretch>
            <a:fillRect/>
          </a:stretch>
        </p:blipFill>
        <p:spPr>
          <a:xfrm>
            <a:off x="4813269" y="1531435"/>
            <a:ext cx="4156516" cy="2839844"/>
          </a:xfrm>
          <a:prstGeom prst="rect">
            <a:avLst/>
          </a:prstGeom>
        </p:spPr>
      </p:pic>
    </p:spTree>
    <p:extLst>
      <p:ext uri="{BB962C8B-B14F-4D97-AF65-F5344CB8AC3E}">
        <p14:creationId xmlns:p14="http://schemas.microsoft.com/office/powerpoint/2010/main" val="4042704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342900"/>
            <a:endParaRPr lang="en-IN" sz="1350">
              <a:solidFill>
                <a:prstClr val="white"/>
              </a:solidFill>
              <a:latin typeface="Calibri" panose="020F0502020204030204"/>
            </a:endParaRPr>
          </a:p>
        </p:txBody>
      </p:sp>
      <p:sp>
        <p:nvSpPr>
          <p:cNvPr id="13" name="Rectangle 12">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342900"/>
            <a:endParaRPr lang="en-IN" sz="1350">
              <a:solidFill>
                <a:prstClr val="white"/>
              </a:solidFill>
              <a:latin typeface="Calibri" panose="020F0502020204030204"/>
            </a:endParaRPr>
          </a:p>
        </p:txBody>
      </p:sp>
      <p:cxnSp>
        <p:nvCxnSpPr>
          <p:cNvPr id="15" name="Straight Connector 14">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36F44B95-7ED7-A8D9-9390-51F60340057C}"/>
              </a:ext>
            </a:extLst>
          </p:cNvPr>
          <p:cNvSpPr>
            <a:spLocks noGrp="1"/>
          </p:cNvSpPr>
          <p:nvPr>
            <p:ph type="title"/>
          </p:nvPr>
        </p:nvSpPr>
        <p:spPr>
          <a:xfrm>
            <a:off x="723901" y="482600"/>
            <a:ext cx="4691270" cy="3790506"/>
          </a:xfrm>
        </p:spPr>
        <p:txBody>
          <a:bodyPr vert="horz" lIns="68580" tIns="34290" rIns="68580" bIns="34290" rtlCol="0" anchor="ctr" anchorCtr="0">
            <a:normAutofit/>
          </a:bodyPr>
          <a:lstStyle/>
          <a:p>
            <a:pPr algn="r"/>
            <a:r>
              <a:rPr lang="en-US" sz="4800" dirty="0">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B953EA82-BA8C-C0F9-2E95-468DAF8EE805}"/>
              </a:ext>
            </a:extLst>
          </p:cNvPr>
          <p:cNvSpPr>
            <a:spLocks noGrp="1"/>
          </p:cNvSpPr>
          <p:nvPr>
            <p:ph type="body" idx="1"/>
          </p:nvPr>
        </p:nvSpPr>
        <p:spPr>
          <a:xfrm>
            <a:off x="5845114" y="115570"/>
            <a:ext cx="3160460" cy="4912360"/>
          </a:xfrm>
        </p:spPr>
        <p:txBody>
          <a:bodyPr vert="horz" lIns="68580" tIns="34290" rIns="68580" bIns="34290" rtlCol="0" anchor="ctr" anchorCtr="0">
            <a:normAutofit/>
          </a:bodyPr>
          <a:lstStyle/>
          <a:p>
            <a:r>
              <a:rPr lang="en-US" sz="1100" dirty="0">
                <a:latin typeface="Times New Roman" panose="02020603050405020304" pitchFamily="18" charset="0"/>
                <a:cs typeface="Times New Roman" panose="02020603050405020304" pitchFamily="18" charset="0"/>
              </a:rPr>
              <a:t>ABSTRACT</a:t>
            </a:r>
          </a:p>
          <a:p>
            <a:r>
              <a:rPr lang="en-US" sz="1100" dirty="0">
                <a:latin typeface="Times New Roman" panose="02020603050405020304" pitchFamily="18" charset="0"/>
                <a:cs typeface="Times New Roman" panose="02020603050405020304" pitchFamily="18" charset="0"/>
              </a:rPr>
              <a:t>Introduction</a:t>
            </a:r>
          </a:p>
          <a:p>
            <a:r>
              <a:rPr lang="en-US" sz="1100" dirty="0">
                <a:latin typeface="Times New Roman" panose="02020603050405020304" pitchFamily="18" charset="0"/>
                <a:cs typeface="Times New Roman" panose="02020603050405020304" pitchFamily="18" charset="0"/>
              </a:rPr>
              <a:t>Problem STATEMENT</a:t>
            </a:r>
          </a:p>
          <a:p>
            <a:r>
              <a:rPr lang="en-US" sz="1100" dirty="0">
                <a:latin typeface="Times New Roman" panose="02020603050405020304" pitchFamily="18" charset="0"/>
                <a:cs typeface="Times New Roman" panose="02020603050405020304" pitchFamily="18" charset="0"/>
              </a:rPr>
              <a:t>Problem SOLUTION</a:t>
            </a:r>
          </a:p>
          <a:p>
            <a:r>
              <a:rPr lang="en-US" sz="1100" dirty="0">
                <a:latin typeface="Times New Roman" panose="02020603050405020304" pitchFamily="18" charset="0"/>
                <a:cs typeface="Times New Roman" panose="02020603050405020304" pitchFamily="18" charset="0"/>
              </a:rPr>
              <a:t>Objectives</a:t>
            </a:r>
          </a:p>
          <a:p>
            <a:r>
              <a:rPr lang="en-US" sz="1100" dirty="0">
                <a:latin typeface="Times New Roman" panose="02020603050405020304" pitchFamily="18" charset="0"/>
                <a:cs typeface="Times New Roman" panose="02020603050405020304" pitchFamily="18" charset="0"/>
              </a:rPr>
              <a:t>Literature Survey</a:t>
            </a:r>
          </a:p>
          <a:p>
            <a:r>
              <a:rPr lang="en-US" sz="1100" dirty="0">
                <a:latin typeface="Times New Roman" panose="02020603050405020304" pitchFamily="18" charset="0"/>
                <a:cs typeface="Times New Roman" panose="02020603050405020304" pitchFamily="18" charset="0"/>
              </a:rPr>
              <a:t>Methodology</a:t>
            </a:r>
          </a:p>
          <a:p>
            <a:r>
              <a:rPr lang="en-US" sz="1100" dirty="0">
                <a:latin typeface="Times New Roman" panose="02020603050405020304" pitchFamily="18" charset="0"/>
                <a:cs typeface="Times New Roman" panose="02020603050405020304" pitchFamily="18" charset="0"/>
              </a:rPr>
              <a:t>modules</a:t>
            </a:r>
          </a:p>
          <a:p>
            <a:r>
              <a:rPr lang="en-US" sz="1100" dirty="0">
                <a:latin typeface="Times New Roman" panose="02020603050405020304" pitchFamily="18" charset="0"/>
                <a:cs typeface="Times New Roman" panose="02020603050405020304" pitchFamily="18" charset="0"/>
              </a:rPr>
              <a:t>Output screenshots</a:t>
            </a:r>
          </a:p>
          <a:p>
            <a:r>
              <a:rPr lang="en-US" sz="1100" dirty="0">
                <a:latin typeface="Times New Roman" panose="02020603050405020304" pitchFamily="18" charset="0"/>
                <a:cs typeface="Times New Roman" panose="02020603050405020304" pitchFamily="18" charset="0"/>
              </a:rPr>
              <a:t>Conclusion</a:t>
            </a:r>
          </a:p>
          <a:p>
            <a:r>
              <a:rPr lang="en-US" sz="1100" dirty="0">
                <a:latin typeface="Times New Roman" panose="02020603050405020304" pitchFamily="18" charset="0"/>
                <a:cs typeface="Times New Roman" panose="02020603050405020304" pitchFamily="18" charset="0"/>
              </a:rPr>
              <a:t>Future scope</a:t>
            </a:r>
          </a:p>
          <a:p>
            <a:r>
              <a:rPr lang="en-US" sz="1100" dirty="0">
                <a:latin typeface="Times New Roman" panose="02020603050405020304" pitchFamily="18" charset="0"/>
                <a:cs typeface="Times New Roman" panose="02020603050405020304" pitchFamily="18" charset="0"/>
              </a:rPr>
              <a:t>References</a:t>
            </a:r>
          </a:p>
          <a:p>
            <a:endParaRPr lang="en-US" sz="110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043525"/>
            <a:ext cx="0" cy="26686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342900"/>
            <a:endParaRPr lang="en-IN" sz="1350">
              <a:solidFill>
                <a:prstClr val="white"/>
              </a:solidFill>
              <a:latin typeface="Calibri" panose="020F0502020204030204"/>
            </a:endParaRPr>
          </a:p>
        </p:txBody>
      </p:sp>
      <p:sp>
        <p:nvSpPr>
          <p:cNvPr id="23" name="Rectangle 22">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47557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342900"/>
            <a:endParaRPr lang="en-IN" sz="1350">
              <a:solidFill>
                <a:prstClr val="white"/>
              </a:solidFill>
              <a:latin typeface="Calibri" panose="020F0502020204030204"/>
            </a:endParaRPr>
          </a:p>
        </p:txBody>
      </p:sp>
      <p:sp>
        <p:nvSpPr>
          <p:cNvPr id="6" name="Slide Number Placeholder 5">
            <a:extLst>
              <a:ext uri="{FF2B5EF4-FFF2-40B4-BE49-F238E27FC236}">
                <a16:creationId xmlns:a16="http://schemas.microsoft.com/office/drawing/2014/main" id="{EB1CF8F8-1112-4980-F357-97FAC263607B}"/>
              </a:ext>
            </a:extLst>
          </p:cNvPr>
          <p:cNvSpPr>
            <a:spLocks noGrp="1"/>
          </p:cNvSpPr>
          <p:nvPr>
            <p:ph type="sldNum" sz="quarter" idx="12"/>
          </p:nvPr>
        </p:nvSpPr>
        <p:spPr>
          <a:xfrm>
            <a:off x="7425344" y="4844839"/>
            <a:ext cx="984019" cy="273844"/>
          </a:xfrm>
        </p:spPr>
        <p:txBody>
          <a:bodyPr vert="horz" lIns="68580" tIns="34290" rIns="68580" bIns="34290" rtlCol="0" anchor="ctr">
            <a:normAutofit/>
          </a:bodyPr>
          <a:lstStyle/>
          <a:p>
            <a:pPr defTabSz="342900">
              <a:spcAft>
                <a:spcPts val="450"/>
              </a:spcAft>
            </a:pPr>
            <a:fld id="{D57F1E4F-1CFF-5643-939E-217C01CDF565}" type="slidenum">
              <a:rPr lang="en-US">
                <a:latin typeface="Calibri" panose="020F0502020204030204"/>
              </a:rPr>
              <a:pPr defTabSz="342900">
                <a:spcAft>
                  <a:spcPts val="450"/>
                </a:spcAft>
              </a:pPr>
              <a:t>2</a:t>
            </a:fld>
            <a:endParaRPr lang="en-US">
              <a:latin typeface="Calibri" panose="020F0502020204030204"/>
            </a:endParaRPr>
          </a:p>
        </p:txBody>
      </p:sp>
    </p:spTree>
    <p:extLst>
      <p:ext uri="{BB962C8B-B14F-4D97-AF65-F5344CB8AC3E}">
        <p14:creationId xmlns:p14="http://schemas.microsoft.com/office/powerpoint/2010/main" val="1844691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03EF83-6A87-D620-65D8-088DA6C709E4}"/>
              </a:ext>
            </a:extLst>
          </p:cNvPr>
          <p:cNvSpPr>
            <a:spLocks noGrp="1"/>
          </p:cNvSpPr>
          <p:nvPr>
            <p:ph type="sldNum" sz="quarter" idx="12"/>
          </p:nvPr>
        </p:nvSpPr>
        <p:spPr>
          <a:xfrm>
            <a:off x="7425343" y="4844838"/>
            <a:ext cx="984019" cy="273844"/>
          </a:xfrm>
        </p:spPr>
        <p:txBody>
          <a:bodyPr>
            <a:normAutofit/>
          </a:bodyPr>
          <a:lstStyle/>
          <a:p>
            <a:pPr>
              <a:spcAft>
                <a:spcPts val="600"/>
              </a:spcAft>
            </a:pPr>
            <a:fld id="{D57F1E4F-1CFF-5643-939E-217C01CDF565}" type="slidenum">
              <a:rPr lang="en-US" smtClean="0"/>
              <a:pPr>
                <a:spcAft>
                  <a:spcPts val="600"/>
                </a:spcAft>
              </a:pPr>
              <a:t>20</a:t>
            </a:fld>
            <a:endParaRPr lang="en-US"/>
          </a:p>
        </p:txBody>
      </p:sp>
      <p:sp>
        <p:nvSpPr>
          <p:cNvPr id="4" name="TextBox 3">
            <a:extLst>
              <a:ext uri="{FF2B5EF4-FFF2-40B4-BE49-F238E27FC236}">
                <a16:creationId xmlns:a16="http://schemas.microsoft.com/office/drawing/2014/main" id="{E8394C95-EC3E-E97A-58A5-8FAA4B0F042A}"/>
              </a:ext>
            </a:extLst>
          </p:cNvPr>
          <p:cNvSpPr txBox="1"/>
          <p:nvPr/>
        </p:nvSpPr>
        <p:spPr>
          <a:xfrm>
            <a:off x="725714" y="2293257"/>
            <a:ext cx="341811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YOLOv8 Model Layers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C495AF-A693-333F-2BE4-4E68C887336D}"/>
              </a:ext>
            </a:extLst>
          </p:cNvPr>
          <p:cNvPicPr>
            <a:picLocks noChangeAspect="1"/>
          </p:cNvPicPr>
          <p:nvPr/>
        </p:nvPicPr>
        <p:blipFill>
          <a:blip r:embed="rId2"/>
          <a:stretch>
            <a:fillRect/>
          </a:stretch>
        </p:blipFill>
        <p:spPr>
          <a:xfrm>
            <a:off x="3612995" y="406572"/>
            <a:ext cx="5402779" cy="3773370"/>
          </a:xfrm>
          <a:prstGeom prst="rect">
            <a:avLst/>
          </a:prstGeom>
        </p:spPr>
      </p:pic>
    </p:spTree>
    <p:extLst>
      <p:ext uri="{BB962C8B-B14F-4D97-AF65-F5344CB8AC3E}">
        <p14:creationId xmlns:p14="http://schemas.microsoft.com/office/powerpoint/2010/main" val="1574354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BF163-80A8-F672-75C5-BD52D962C842}"/>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548972AA-B400-B2DF-0E11-14C4C7A15D48}"/>
              </a:ext>
            </a:extLst>
          </p:cNvPr>
          <p:cNvSpPr txBox="1">
            <a:spLocks/>
          </p:cNvSpPr>
          <p:nvPr/>
        </p:nvSpPr>
        <p:spPr>
          <a:xfrm>
            <a:off x="720000" y="539500"/>
            <a:ext cx="7710900" cy="572700"/>
          </a:xfrm>
          <a:prstGeom prst="rect">
            <a:avLst/>
          </a:prstGeom>
        </p:spPr>
        <p:txBody>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MODULE 3</a:t>
            </a:r>
            <a:endParaRPr lang="en-IN" sz="2400" b="1"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FEC218CD-F0F8-8C6C-CB90-B53C934E3C7A}"/>
              </a:ext>
            </a:extLst>
          </p:cNvPr>
          <p:cNvSpPr txBox="1">
            <a:spLocks/>
          </p:cNvSpPr>
          <p:nvPr/>
        </p:nvSpPr>
        <p:spPr>
          <a:xfrm rot="10800000" flipV="1">
            <a:off x="900650" y="1770836"/>
            <a:ext cx="7384924" cy="2367121"/>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Tire defect detection system involves capturing video frames from the webcam in real-time. These frames are then processed using computer vision algorithms to detect and classify various types of defects, such as cuts, bulges, or tread wear, present on the surface of the tires. The system can utilize techniques like image segmentation, feature extraction, and machine learning to accurately identify and analyze defects. Upon detection, the system may provide visual feedback, such as highlighting the location and type of defect, and can also log data for further analysis or reporting. Additionally, integrating with a webcam enables seamless deployment of the defect detection system for real-world applications, such as automotive maintenance or quality control in manufacturing.</a:t>
            </a:r>
          </a:p>
        </p:txBody>
      </p:sp>
      <p:sp>
        <p:nvSpPr>
          <p:cNvPr id="2" name="TextBox 1">
            <a:extLst>
              <a:ext uri="{FF2B5EF4-FFF2-40B4-BE49-F238E27FC236}">
                <a16:creationId xmlns:a16="http://schemas.microsoft.com/office/drawing/2014/main" id="{0FEA091E-D874-E90B-D3C0-C1C100AAC962}"/>
              </a:ext>
            </a:extLst>
          </p:cNvPr>
          <p:cNvSpPr txBox="1"/>
          <p:nvPr/>
        </p:nvSpPr>
        <p:spPr>
          <a:xfrm>
            <a:off x="900650" y="1401504"/>
            <a:ext cx="7530250" cy="369332"/>
          </a:xfrm>
          <a:prstGeom prst="rect">
            <a:avLst/>
          </a:prstGeom>
          <a:noFill/>
        </p:spPr>
        <p:txBody>
          <a:bodyPr wrap="square" rtlCol="0">
            <a:spAutoFit/>
          </a:bodyPr>
          <a:lstStyle/>
          <a:p>
            <a:pPr algn="ctr"/>
            <a:r>
              <a:rPr lang="en-IN" b="1" dirty="0">
                <a:solidFill>
                  <a:schemeClr val="tx1"/>
                </a:solidFill>
                <a:latin typeface="Times New Roman" panose="02020603050405020304" pitchFamily="18" charset="0"/>
                <a:cs typeface="Times New Roman" panose="02020603050405020304" pitchFamily="18" charset="0"/>
              </a:rPr>
              <a:t>Integrating with web cam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490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BF163-80A8-F672-75C5-BD52D962C842}"/>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548972AA-B400-B2DF-0E11-14C4C7A15D48}"/>
              </a:ext>
            </a:extLst>
          </p:cNvPr>
          <p:cNvSpPr txBox="1">
            <a:spLocks/>
          </p:cNvSpPr>
          <p:nvPr/>
        </p:nvSpPr>
        <p:spPr>
          <a:xfrm>
            <a:off x="720000" y="539500"/>
            <a:ext cx="7710900" cy="572700"/>
          </a:xfrm>
          <a:prstGeom prst="rect">
            <a:avLst/>
          </a:prstGeom>
        </p:spPr>
        <p:txBody>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MODULE 4</a:t>
            </a:r>
            <a:endParaRPr lang="en-IN" sz="2400" b="1"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FEC218CD-F0F8-8C6C-CB90-B53C934E3C7A}"/>
              </a:ext>
            </a:extLst>
          </p:cNvPr>
          <p:cNvSpPr txBox="1">
            <a:spLocks/>
          </p:cNvSpPr>
          <p:nvPr/>
        </p:nvSpPr>
        <p:spPr>
          <a:xfrm rot="10800000" flipV="1">
            <a:off x="274348" y="1948205"/>
            <a:ext cx="9007437" cy="2655795"/>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Integrating webcam-based tire defect detection involves capturing live video feed and employing computer vision algorithms to analyze each frame for abnormalities like cuts, bulges, or tread wear. Through bounding box techniques, the system accurately delineates the identified defects within the video stream, offering visual cues for easy recognition. Real-time feedback with bounding boxes facilitates swift identification and assessment of tire issues, enabling timely maintenance interventions to ensure road safety and operational efficiency. This approach optimizes defect identification processes, making it applicable across diverse sectors including automotive maintenance, manufacturing quality control, and logistics. By leveraging advanced image processing techniques, the system enhances defect detection accuracy and minimizes manual inspection efforts, enhancing overall productivity and safety standards in tire-related operations.</a:t>
            </a:r>
          </a:p>
        </p:txBody>
      </p:sp>
      <p:sp>
        <p:nvSpPr>
          <p:cNvPr id="2" name="TextBox 1">
            <a:extLst>
              <a:ext uri="{FF2B5EF4-FFF2-40B4-BE49-F238E27FC236}">
                <a16:creationId xmlns:a16="http://schemas.microsoft.com/office/drawing/2014/main" id="{0FEA091E-D874-E90B-D3C0-C1C100AAC962}"/>
              </a:ext>
            </a:extLst>
          </p:cNvPr>
          <p:cNvSpPr txBox="1"/>
          <p:nvPr/>
        </p:nvSpPr>
        <p:spPr>
          <a:xfrm>
            <a:off x="900650" y="1401504"/>
            <a:ext cx="753025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Identifying Defect with bound boxing</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209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E7B86-1269-4FA0-74E7-E044AA165075}"/>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OUTPUT SCREENSHOTS</a:t>
            </a:r>
            <a:endParaRPr lang="en-IN" sz="2400" b="1" dirty="0">
              <a:latin typeface="Times New Roman" panose="02020603050405020304" pitchFamily="18" charset="0"/>
              <a:cs typeface="Times New Roman" panose="02020603050405020304" pitchFamily="18" charset="0"/>
            </a:endParaRPr>
          </a:p>
        </p:txBody>
      </p:sp>
      <p:pic>
        <p:nvPicPr>
          <p:cNvPr id="7" name="Picture 8">
            <a:extLst>
              <a:ext uri="{FF2B5EF4-FFF2-40B4-BE49-F238E27FC236}">
                <a16:creationId xmlns:a16="http://schemas.microsoft.com/office/drawing/2014/main" id="{FF474219-2D3E-AA7B-CF3E-A2360233ED03}"/>
              </a:ext>
            </a:extLst>
          </p:cNvPr>
          <p:cNvPicPr>
            <a:picLocks noChangeAspect="1"/>
          </p:cNvPicPr>
          <p:nvPr/>
        </p:nvPicPr>
        <p:blipFill>
          <a:blip r:embed="rId2"/>
          <a:stretch>
            <a:fillRect/>
          </a:stretch>
        </p:blipFill>
        <p:spPr>
          <a:xfrm>
            <a:off x="720000" y="1724150"/>
            <a:ext cx="3372339" cy="2577644"/>
          </a:xfrm>
          <a:prstGeom prst="rect">
            <a:avLst/>
          </a:prstGeom>
        </p:spPr>
      </p:pic>
      <p:pic>
        <p:nvPicPr>
          <p:cNvPr id="9" name="Picture 9">
            <a:extLst>
              <a:ext uri="{FF2B5EF4-FFF2-40B4-BE49-F238E27FC236}">
                <a16:creationId xmlns:a16="http://schemas.microsoft.com/office/drawing/2014/main" id="{6A514D3D-D49F-7751-24DC-F9CBBB9C3E10}"/>
              </a:ext>
            </a:extLst>
          </p:cNvPr>
          <p:cNvPicPr>
            <a:picLocks noChangeAspect="1"/>
          </p:cNvPicPr>
          <p:nvPr/>
        </p:nvPicPr>
        <p:blipFill>
          <a:blip r:embed="rId3"/>
          <a:stretch>
            <a:fillRect/>
          </a:stretch>
        </p:blipFill>
        <p:spPr>
          <a:xfrm>
            <a:off x="4912558" y="1727452"/>
            <a:ext cx="3269811" cy="2577644"/>
          </a:xfrm>
          <a:prstGeom prst="rect">
            <a:avLst/>
          </a:prstGeom>
        </p:spPr>
      </p:pic>
    </p:spTree>
    <p:extLst>
      <p:ext uri="{BB962C8B-B14F-4D97-AF65-F5344CB8AC3E}">
        <p14:creationId xmlns:p14="http://schemas.microsoft.com/office/powerpoint/2010/main" val="523341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06C6-137A-B6AE-5DA6-F51A196BB1E1}"/>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OUTPUT SCREENSHOTS</a:t>
            </a:r>
          </a:p>
        </p:txBody>
      </p:sp>
      <p:pic>
        <p:nvPicPr>
          <p:cNvPr id="4" name="Picture 4">
            <a:extLst>
              <a:ext uri="{FF2B5EF4-FFF2-40B4-BE49-F238E27FC236}">
                <a16:creationId xmlns:a16="http://schemas.microsoft.com/office/drawing/2014/main" id="{BC7B68D6-2086-2F33-4B1A-52907DE4B668}"/>
              </a:ext>
            </a:extLst>
          </p:cNvPr>
          <p:cNvPicPr>
            <a:picLocks noChangeAspect="1"/>
          </p:cNvPicPr>
          <p:nvPr/>
        </p:nvPicPr>
        <p:blipFill>
          <a:blip r:embed="rId2"/>
          <a:stretch>
            <a:fillRect/>
          </a:stretch>
        </p:blipFill>
        <p:spPr>
          <a:xfrm>
            <a:off x="1929807" y="1749823"/>
            <a:ext cx="5284386" cy="2605863"/>
          </a:xfrm>
          <a:prstGeom prst="rect">
            <a:avLst/>
          </a:prstGeom>
        </p:spPr>
      </p:pic>
    </p:spTree>
    <p:extLst>
      <p:ext uri="{BB962C8B-B14F-4D97-AF65-F5344CB8AC3E}">
        <p14:creationId xmlns:p14="http://schemas.microsoft.com/office/powerpoint/2010/main" val="1380448410"/>
      </p:ext>
    </p:extLst>
  </p:cSld>
  <p:clrMapOvr>
    <a:masterClrMapping/>
  </p:clrMapOvr>
  <mc:AlternateContent xmlns:mc="http://schemas.openxmlformats.org/markup-compatibility/2006" xmlns:p14="http://schemas.microsoft.com/office/powerpoint/2010/main">
    <mc:Choice Requires="p14">
      <p:transition spd="slow" p14:dur="1750">
        <p:fade thruBlk="1"/>
      </p:transition>
    </mc:Choice>
    <mc:Fallback xmlns="">
      <p:transition spd="slow">
        <p:fade thruBlk="1"/>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CB36-BC49-6F81-D063-4D0796D3BFCB}"/>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13B90C-7EA6-CF76-17A6-0F8C7CC58864}"/>
              </a:ext>
            </a:extLst>
          </p:cNvPr>
          <p:cNvSpPr>
            <a:spLocks noGrp="1"/>
          </p:cNvSpPr>
          <p:nvPr>
            <p:ph idx="1"/>
          </p:nvPr>
        </p:nvSpPr>
        <p:spPr/>
        <p:txBody>
          <a:bodyPr>
            <a:normAutofit/>
          </a:bodyPr>
          <a:lstStyle/>
          <a:p>
            <a:pPr marR="236220" algn="just">
              <a:lnSpc>
                <a:spcPct val="115000"/>
              </a:lnSpc>
              <a:spcBef>
                <a:spcPts val="240"/>
              </a:spcBef>
              <a:spcAft>
                <a:spcPts val="0"/>
              </a:spcAft>
            </a:pPr>
            <a:r>
              <a:rPr lang="en-US" sz="1800" dirty="0">
                <a:effectLst/>
                <a:latin typeface="Times New Roman" panose="02020603050405020304" pitchFamily="18" charset="0"/>
                <a:ea typeface="Times New Roman" panose="02020603050405020304" pitchFamily="18" charset="0"/>
              </a:rPr>
              <a:t>In conclusion, </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the implementation of the YOLOv8 algorithm for real-time tire defect detection has shown promising results, demonstrating the model's ability to accurately and efficiently identify defects in tires from live video feeds. By leveraging the robustness and speed of YOLOv8, we have developed a system capable of detecting various types of defects in real time, which could be invaluable for enhancing quality control processes in tire manufacturing facilities. Further optimization and integration with automated inspection systems could lead to significant improvements in efficiency and cost-effectiveness for the industry.</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7D06642-43BC-67F4-33DE-B898A0BA898C}"/>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884417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CB36-BC49-6F81-D063-4D0796D3BFCB}"/>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FUTURE SCOPE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13B90C-7EA6-CF76-17A6-0F8C7CC58864}"/>
              </a:ext>
            </a:extLst>
          </p:cNvPr>
          <p:cNvSpPr>
            <a:spLocks noGrp="1"/>
          </p:cNvSpPr>
          <p:nvPr>
            <p:ph idx="1"/>
          </p:nvPr>
        </p:nvSpPr>
        <p:spPr>
          <a:xfrm>
            <a:off x="822960" y="1384301"/>
            <a:ext cx="7543800" cy="3262040"/>
          </a:xfrm>
        </p:spPr>
        <p:txBody>
          <a:bodyPr>
            <a:normAutofit fontScale="55000" lnSpcReduction="20000"/>
          </a:bodyPr>
          <a:lstStyle/>
          <a:p>
            <a:pPr marL="342900" marR="236220" indent="-342900" algn="just">
              <a:lnSpc>
                <a:spcPct val="115000"/>
              </a:lnSpc>
              <a:spcBef>
                <a:spcPts val="240"/>
              </a:spcBef>
              <a:spcAft>
                <a:spcPts val="0"/>
              </a:spcAft>
              <a:buFont typeface="+mj-lt"/>
              <a:buAutoNum type="arabicPeriod"/>
            </a:pPr>
            <a:r>
              <a:rPr lang="en-US" sz="2900" b="1" i="0" dirty="0">
                <a:solidFill>
                  <a:srgbClr val="0D0D0D"/>
                </a:solidFill>
                <a:effectLst/>
                <a:highlight>
                  <a:srgbClr val="FFFFFF"/>
                </a:highlight>
                <a:latin typeface="Söhne"/>
              </a:rPr>
              <a:t>Enhanced Detection Capabilities</a:t>
            </a:r>
            <a:r>
              <a:rPr lang="en-US" sz="2900" b="0" i="0" dirty="0">
                <a:solidFill>
                  <a:srgbClr val="0D0D0D"/>
                </a:solidFill>
                <a:effectLst/>
                <a:highlight>
                  <a:srgbClr val="FFFFFF"/>
                </a:highlight>
                <a:latin typeface="Söhne"/>
              </a:rPr>
              <a:t>: Continuously improve the model's accuracy and robustness by expanding the dataset with more diverse examples of tire defects. This could involve collecting and labeling additional images from various sources to cover a wider range of defect types and conditions.</a:t>
            </a:r>
            <a:endParaRPr lang="en-IN" sz="2900" dirty="0">
              <a:effectLst/>
              <a:latin typeface="Times New Roman" panose="02020603050405020304" pitchFamily="18" charset="0"/>
              <a:ea typeface="Times New Roman" panose="02020603050405020304" pitchFamily="18" charset="0"/>
            </a:endParaRPr>
          </a:p>
          <a:p>
            <a:pPr marL="342900" marR="236220" indent="-342900" algn="just">
              <a:lnSpc>
                <a:spcPct val="115000"/>
              </a:lnSpc>
              <a:spcBef>
                <a:spcPts val="240"/>
              </a:spcBef>
              <a:spcAft>
                <a:spcPts val="0"/>
              </a:spcAft>
              <a:buFont typeface="+mj-lt"/>
              <a:buAutoNum type="arabicPeriod"/>
            </a:pPr>
            <a:r>
              <a:rPr lang="en-US" sz="2900" b="1" i="0" dirty="0">
                <a:solidFill>
                  <a:srgbClr val="0D0D0D"/>
                </a:solidFill>
                <a:effectLst/>
                <a:highlight>
                  <a:srgbClr val="FFFFFF"/>
                </a:highlight>
                <a:latin typeface="Söhne"/>
              </a:rPr>
              <a:t>Automated Repair and Rework</a:t>
            </a:r>
            <a:r>
              <a:rPr lang="en-US" sz="2900" b="0" i="0" dirty="0">
                <a:solidFill>
                  <a:srgbClr val="0D0D0D"/>
                </a:solidFill>
                <a:effectLst/>
                <a:highlight>
                  <a:srgbClr val="FFFFFF"/>
                </a:highlight>
                <a:latin typeface="Söhne"/>
              </a:rPr>
              <a:t>: Explore the possibility of integrating automated repair or rework systems with the defect detection system to streamline the corrective action process. This could involve robotic systems capable of repairing minor defects or automatically diverting faulty tires for manual inspection and repair.</a:t>
            </a:r>
          </a:p>
          <a:p>
            <a:pPr marL="342900" marR="236220" indent="-342900" algn="just">
              <a:lnSpc>
                <a:spcPct val="115000"/>
              </a:lnSpc>
              <a:spcBef>
                <a:spcPts val="240"/>
              </a:spcBef>
              <a:spcAft>
                <a:spcPts val="0"/>
              </a:spcAft>
              <a:buFont typeface="+mj-lt"/>
              <a:buAutoNum type="arabicPeriod"/>
            </a:pPr>
            <a:r>
              <a:rPr lang="en-US" sz="2900" b="1" i="0" dirty="0">
                <a:solidFill>
                  <a:srgbClr val="0D0D0D"/>
                </a:solidFill>
                <a:effectLst/>
                <a:highlight>
                  <a:srgbClr val="FFFFFF"/>
                </a:highlight>
                <a:latin typeface="Söhne"/>
              </a:rPr>
              <a:t>On-device Inference</a:t>
            </a:r>
            <a:r>
              <a:rPr lang="en-US" sz="2900" b="0" i="0" dirty="0">
                <a:solidFill>
                  <a:srgbClr val="0D0D0D"/>
                </a:solidFill>
                <a:effectLst/>
                <a:highlight>
                  <a:srgbClr val="FFFFFF"/>
                </a:highlight>
                <a:latin typeface="Söhne"/>
              </a:rPr>
              <a:t>: Optimize the model for deployment on edge devices such as industrial cameras or embedded systems. This would enable real-time inference directly on the device without the need for continuous internet connectivity or reliance on cloud-based processing.</a:t>
            </a:r>
          </a:p>
          <a:p>
            <a:pPr marL="342900" marR="236220" indent="-342900" algn="just">
              <a:lnSpc>
                <a:spcPct val="115000"/>
              </a:lnSpc>
              <a:spcBef>
                <a:spcPts val="240"/>
              </a:spcBef>
              <a:spcAft>
                <a:spcPts val="0"/>
              </a:spcAft>
              <a:buFont typeface="+mj-lt"/>
              <a:buAutoNum type="arabicPeriod"/>
            </a:pPr>
            <a:endParaRPr lang="en-US" sz="2300" b="0" i="0" dirty="0">
              <a:solidFill>
                <a:srgbClr val="0D0D0D"/>
              </a:solidFill>
              <a:effectLst/>
              <a:highlight>
                <a:srgbClr val="FFFFFF"/>
              </a:highlight>
              <a:latin typeface="Söhne"/>
            </a:endParaRPr>
          </a:p>
        </p:txBody>
      </p:sp>
      <p:sp>
        <p:nvSpPr>
          <p:cNvPr id="4" name="Slide Number Placeholder 3">
            <a:extLst>
              <a:ext uri="{FF2B5EF4-FFF2-40B4-BE49-F238E27FC236}">
                <a16:creationId xmlns:a16="http://schemas.microsoft.com/office/drawing/2014/main" id="{C7D06642-43BC-67F4-33DE-B898A0BA898C}"/>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37134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78B1-7436-43F0-BC1F-48AEDB1DB2B5}"/>
              </a:ext>
            </a:extLst>
          </p:cNvPr>
          <p:cNvSpPr>
            <a:spLocks noGrp="1"/>
          </p:cNvSpPr>
          <p:nvPr>
            <p:ph type="title"/>
          </p:nvPr>
        </p:nvSpPr>
        <p:spPr>
          <a:xfrm>
            <a:off x="716550" y="532356"/>
            <a:ext cx="7710900" cy="572700"/>
          </a:xfrm>
        </p:spPr>
        <p:txBody>
          <a:bodyPr/>
          <a:lstStyle/>
          <a:p>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4809A77-A82E-1126-E9CB-4671C65183DC}"/>
              </a:ext>
            </a:extLst>
          </p:cNvPr>
          <p:cNvSpPr>
            <a:spLocks noGrp="1"/>
          </p:cNvSpPr>
          <p:nvPr>
            <p:ph type="subTitle" idx="1"/>
          </p:nvPr>
        </p:nvSpPr>
        <p:spPr>
          <a:xfrm>
            <a:off x="716550" y="1340592"/>
            <a:ext cx="8170665" cy="3532338"/>
          </a:xfrm>
        </p:spPr>
        <p:txBody>
          <a:bodyPr/>
          <a:lstStyle/>
          <a:p>
            <a:pPr marL="342900" marR="108585" lvl="0" indent="-342900">
              <a:lnSpc>
                <a:spcPct val="150000"/>
              </a:lnSpc>
              <a:spcBef>
                <a:spcPts val="5"/>
              </a:spcBef>
              <a:spcAft>
                <a:spcPts val="0"/>
              </a:spcAft>
              <a:buSzPts val="1400"/>
              <a:buFont typeface="Times New Roman" panose="02020603050405020304" pitchFamily="18" charset="0"/>
              <a:buAutoNum type="arabicPeriod"/>
              <a:tabLst>
                <a:tab pos="468630" algn="l"/>
              </a:tabLst>
            </a:pPr>
            <a:r>
              <a:rPr lang="en-US" sz="1400" dirty="0">
                <a:solidFill>
                  <a:schemeClr val="tx1"/>
                </a:solidFill>
                <a:effectLst/>
                <a:latin typeface="Times New Roman" panose="02020603050405020304" pitchFamily="18" charset="0"/>
                <a:ea typeface="Times New Roman" panose="02020603050405020304" pitchFamily="18" charset="0"/>
              </a:rPr>
              <a:t>Zhao, G. &amp; Qin, S. High-precision detection of defects of tire texture through X-ray</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imaging</a:t>
            </a:r>
            <a:r>
              <a:rPr lang="en-US" sz="1400" spc="-1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based</a:t>
            </a:r>
            <a:r>
              <a:rPr lang="en-US" sz="1400" spc="-1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on</a:t>
            </a:r>
            <a:r>
              <a:rPr lang="en-US" sz="1400" spc="-1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local</a:t>
            </a:r>
            <a:r>
              <a:rPr lang="en-US" sz="1400" spc="-1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inverse</a:t>
            </a:r>
            <a:r>
              <a:rPr lang="en-US" sz="1400" spc="-1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difference</a:t>
            </a:r>
            <a:r>
              <a:rPr lang="en-US" sz="1400" spc="-3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moment</a:t>
            </a:r>
            <a:r>
              <a:rPr lang="en-US" sz="1400" spc="-1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features.</a:t>
            </a:r>
            <a:r>
              <a:rPr lang="en-US" sz="1400" spc="-2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Sensors</a:t>
            </a:r>
            <a:r>
              <a:rPr lang="en-US" sz="1400" spc="-1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18(8),</a:t>
            </a:r>
            <a:r>
              <a:rPr lang="en-US" sz="1400" spc="-2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2524</a:t>
            </a:r>
            <a:r>
              <a:rPr lang="en-US" sz="1400" spc="-1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(2018).</a:t>
            </a:r>
            <a:endParaRPr lang="en-IN" sz="1400" dirty="0">
              <a:solidFill>
                <a:schemeClr val="tx1"/>
              </a:solidFill>
              <a:effectLst/>
              <a:latin typeface="Times New Roman" panose="02020603050405020304" pitchFamily="18" charset="0"/>
              <a:ea typeface="Times New Roman" panose="02020603050405020304" pitchFamily="18" charset="0"/>
            </a:endParaRPr>
          </a:p>
          <a:p>
            <a:pPr marL="342900" marR="116840" lvl="0" indent="-342900">
              <a:lnSpc>
                <a:spcPct val="150000"/>
              </a:lnSpc>
              <a:spcAft>
                <a:spcPts val="0"/>
              </a:spcAft>
              <a:buSzPts val="1400"/>
              <a:buFont typeface="Times New Roman" panose="02020603050405020304" pitchFamily="18" charset="0"/>
              <a:buAutoNum type="arabicPeriod"/>
              <a:tabLst>
                <a:tab pos="471805" algn="l"/>
              </a:tabLst>
            </a:pPr>
            <a:r>
              <a:rPr lang="en-US" sz="1400" dirty="0">
                <a:solidFill>
                  <a:schemeClr val="tx1"/>
                </a:solidFill>
                <a:effectLst/>
                <a:latin typeface="Times New Roman" panose="02020603050405020304" pitchFamily="18" charset="0"/>
                <a:ea typeface="Times New Roman" panose="02020603050405020304" pitchFamily="18" charset="0"/>
              </a:rPr>
              <a:t>Zheng, Z. et al. Defect inspection in tire radiographic image using concise semantic</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segmentation.</a:t>
            </a:r>
            <a:r>
              <a:rPr lang="en-US" sz="1400" spc="-1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IEEE</a:t>
            </a:r>
            <a:r>
              <a:rPr lang="en-US" sz="1400" spc="-1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Access 8, 112674–112687</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(2020).</a:t>
            </a:r>
            <a:endParaRPr lang="en-IN" sz="1400" dirty="0">
              <a:solidFill>
                <a:schemeClr val="tx1"/>
              </a:solidFill>
              <a:effectLst/>
              <a:latin typeface="Times New Roman" panose="02020603050405020304" pitchFamily="18" charset="0"/>
              <a:ea typeface="Times New Roman" panose="02020603050405020304" pitchFamily="18" charset="0"/>
            </a:endParaRPr>
          </a:p>
          <a:p>
            <a:pPr marL="342900" marR="118110" lvl="0" indent="-342900">
              <a:lnSpc>
                <a:spcPct val="150000"/>
              </a:lnSpc>
              <a:spcBef>
                <a:spcPts val="5"/>
              </a:spcBef>
              <a:spcAft>
                <a:spcPts val="0"/>
              </a:spcAft>
              <a:buSzPts val="1400"/>
              <a:buFont typeface="Times New Roman" panose="02020603050405020304" pitchFamily="18" charset="0"/>
              <a:buAutoNum type="arabicPeriod"/>
              <a:tabLst>
                <a:tab pos="456565" algn="l"/>
              </a:tabLst>
            </a:pPr>
            <a:r>
              <a:rPr lang="en-US" sz="1400" dirty="0">
                <a:solidFill>
                  <a:schemeClr val="tx1"/>
                </a:solidFill>
                <a:effectLst/>
                <a:latin typeface="Times New Roman" panose="02020603050405020304" pitchFamily="18" charset="0"/>
                <a:ea typeface="Times New Roman" panose="02020603050405020304" pitchFamily="18" charset="0"/>
              </a:rPr>
              <a:t>Li, Y. et al. A novel severity calibration algorithm for defect detection by constructing</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maps.</a:t>
            </a:r>
            <a:r>
              <a:rPr lang="en-US" sz="1400" spc="-1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Inf.</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Sci.</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607,</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1600–1616</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(2022).</a:t>
            </a:r>
            <a:endParaRPr lang="en-IN" sz="1400" dirty="0">
              <a:solidFill>
                <a:schemeClr val="tx1"/>
              </a:solidFill>
              <a:effectLst/>
              <a:latin typeface="Times New Roman" panose="02020603050405020304" pitchFamily="18" charset="0"/>
              <a:ea typeface="Times New Roman" panose="02020603050405020304" pitchFamily="18" charset="0"/>
            </a:endParaRPr>
          </a:p>
          <a:p>
            <a:pPr marL="342900" marR="108585" lvl="0" indent="-342900">
              <a:lnSpc>
                <a:spcPct val="150000"/>
              </a:lnSpc>
              <a:spcAft>
                <a:spcPts val="0"/>
              </a:spcAft>
              <a:buSzPts val="1400"/>
              <a:buFont typeface="Times New Roman" panose="02020603050405020304" pitchFamily="18" charset="0"/>
              <a:buAutoNum type="arabicPeriod"/>
              <a:tabLst>
                <a:tab pos="462915" algn="l"/>
              </a:tabLst>
            </a:pPr>
            <a:r>
              <a:rPr lang="en-US" sz="1400" dirty="0">
                <a:solidFill>
                  <a:schemeClr val="tx1"/>
                </a:solidFill>
                <a:effectLst/>
                <a:latin typeface="Times New Roman" panose="02020603050405020304" pitchFamily="18" charset="0"/>
                <a:ea typeface="Times New Roman" panose="02020603050405020304" pitchFamily="18" charset="0"/>
              </a:rPr>
              <a:t>Das, S., Anandi, D. &amp; Srinivas, R. G. Applying Bayesian data mining to measure the</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effect of vehicular defects on crash severity. J. Transport. </a:t>
            </a:r>
            <a:r>
              <a:rPr lang="en-US" sz="1400" dirty="0" err="1">
                <a:solidFill>
                  <a:schemeClr val="tx1"/>
                </a:solidFill>
                <a:effectLst/>
                <a:latin typeface="Times New Roman" panose="02020603050405020304" pitchFamily="18" charset="0"/>
                <a:ea typeface="Times New Roman" panose="02020603050405020304" pitchFamily="18" charset="0"/>
              </a:rPr>
              <a:t>Saf</a:t>
            </a:r>
            <a:r>
              <a:rPr lang="en-US" sz="1400" dirty="0">
                <a:solidFill>
                  <a:schemeClr val="tx1"/>
                </a:solidFill>
                <a:effectLst/>
                <a:latin typeface="Times New Roman" panose="02020603050405020304" pitchFamily="18" charset="0"/>
                <a:ea typeface="Times New Roman" panose="02020603050405020304" pitchFamily="18" charset="0"/>
              </a:rPr>
              <a:t>. Security 13(6), 605–621</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(2021).</a:t>
            </a:r>
            <a:endParaRPr lang="en-IN" sz="1400" dirty="0">
              <a:solidFill>
                <a:schemeClr val="tx1"/>
              </a:solidFill>
              <a:effectLst/>
              <a:latin typeface="Times New Roman" panose="02020603050405020304" pitchFamily="18" charset="0"/>
              <a:ea typeface="Times New Roman" panose="02020603050405020304" pitchFamily="18" charset="0"/>
            </a:endParaRPr>
          </a:p>
          <a:p>
            <a:pPr marL="342900" marR="110490" lvl="0" indent="-342900">
              <a:lnSpc>
                <a:spcPct val="150000"/>
              </a:lnSpc>
              <a:spcAft>
                <a:spcPts val="0"/>
              </a:spcAft>
              <a:buSzPts val="1400"/>
              <a:buFont typeface="Times New Roman" panose="02020603050405020304" pitchFamily="18" charset="0"/>
              <a:buAutoNum type="arabicPeriod"/>
              <a:tabLst>
                <a:tab pos="487045" algn="l"/>
              </a:tabLst>
            </a:pPr>
            <a:r>
              <a:rPr lang="en-US" sz="1400" dirty="0" err="1">
                <a:solidFill>
                  <a:schemeClr val="tx1"/>
                </a:solidFill>
                <a:effectLst/>
                <a:latin typeface="Times New Roman" panose="02020603050405020304" pitchFamily="18" charset="0"/>
                <a:ea typeface="Times New Roman" panose="02020603050405020304" pitchFamily="18" charset="0"/>
              </a:rPr>
              <a:t>Behroozinia</a:t>
            </a:r>
            <a:r>
              <a:rPr lang="en-US" sz="1400" dirty="0">
                <a:solidFill>
                  <a:schemeClr val="tx1"/>
                </a:solidFill>
                <a:effectLst/>
                <a:latin typeface="Times New Roman" panose="02020603050405020304" pitchFamily="18" charset="0"/>
                <a:ea typeface="Times New Roman" panose="02020603050405020304" pitchFamily="18" charset="0"/>
              </a:rPr>
              <a:t>, P., </a:t>
            </a:r>
            <a:r>
              <a:rPr lang="en-US" sz="1400" dirty="0" err="1">
                <a:solidFill>
                  <a:schemeClr val="tx1"/>
                </a:solidFill>
                <a:effectLst/>
                <a:latin typeface="Times New Roman" panose="02020603050405020304" pitchFamily="18" charset="0"/>
                <a:ea typeface="Times New Roman" panose="02020603050405020304" pitchFamily="18" charset="0"/>
              </a:rPr>
              <a:t>Khaleghian</a:t>
            </a:r>
            <a:r>
              <a:rPr lang="en-US" sz="1400" dirty="0">
                <a:solidFill>
                  <a:schemeClr val="tx1"/>
                </a:solidFill>
                <a:effectLst/>
                <a:latin typeface="Times New Roman" panose="02020603050405020304" pitchFamily="18" charset="0"/>
                <a:ea typeface="Times New Roman" panose="02020603050405020304" pitchFamily="18" charset="0"/>
              </a:rPr>
              <a:t>, S., Taheri, S. &amp; </a:t>
            </a:r>
            <a:r>
              <a:rPr lang="en-US" sz="1400" dirty="0" err="1">
                <a:solidFill>
                  <a:schemeClr val="tx1"/>
                </a:solidFill>
                <a:effectLst/>
                <a:latin typeface="Times New Roman" panose="02020603050405020304" pitchFamily="18" charset="0"/>
                <a:ea typeface="Times New Roman" panose="02020603050405020304" pitchFamily="18" charset="0"/>
              </a:rPr>
              <a:t>Mirzaeifar</a:t>
            </a:r>
            <a:r>
              <a:rPr lang="en-US" sz="1400" dirty="0">
                <a:solidFill>
                  <a:schemeClr val="tx1"/>
                </a:solidFill>
                <a:effectLst/>
                <a:latin typeface="Times New Roman" panose="02020603050405020304" pitchFamily="18" charset="0"/>
                <a:ea typeface="Times New Roman" panose="02020603050405020304" pitchFamily="18" charset="0"/>
              </a:rPr>
              <a:t>, R. Damage diagnosis in</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intelligent tires using </a:t>
            </a:r>
            <a:r>
              <a:rPr lang="en-US" sz="1400" dirty="0" err="1">
                <a:solidFill>
                  <a:schemeClr val="tx1"/>
                </a:solidFill>
                <a:effectLst/>
                <a:latin typeface="Times New Roman" panose="02020603050405020304" pitchFamily="18" charset="0"/>
                <a:ea typeface="Times New Roman" panose="02020603050405020304" pitchFamily="18" charset="0"/>
              </a:rPr>
              <a:t>timedomain</a:t>
            </a:r>
            <a:r>
              <a:rPr lang="en-US" sz="1400" dirty="0">
                <a:solidFill>
                  <a:schemeClr val="tx1"/>
                </a:solidFill>
                <a:effectLst/>
                <a:latin typeface="Times New Roman" panose="02020603050405020304" pitchFamily="18" charset="0"/>
                <a:ea typeface="Times New Roman" panose="02020603050405020304" pitchFamily="18" charset="0"/>
              </a:rPr>
              <a:t> and frequency-domain analysis. Mech. Based Des.</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Struct.</a:t>
            </a:r>
            <a:r>
              <a:rPr lang="en-US" sz="1400" spc="-1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Mach.</a:t>
            </a:r>
            <a:r>
              <a:rPr lang="en-US" sz="1400" spc="-2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47(1),</a:t>
            </a:r>
            <a:r>
              <a:rPr lang="en-US" sz="1400" spc="-20"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54–66</a:t>
            </a:r>
            <a:r>
              <a:rPr lang="en-US" sz="1400" spc="5" dirty="0">
                <a:solidFill>
                  <a:schemeClr val="tx1"/>
                </a:solidFill>
                <a:effectLst/>
                <a:latin typeface="Times New Roman" panose="02020603050405020304" pitchFamily="18" charset="0"/>
                <a:ea typeface="Times New Roman" panose="02020603050405020304" pitchFamily="18" charset="0"/>
              </a:rPr>
              <a:t> </a:t>
            </a:r>
            <a:r>
              <a:rPr lang="en-US" sz="1400" dirty="0">
                <a:solidFill>
                  <a:schemeClr val="tx1"/>
                </a:solidFill>
                <a:effectLst/>
                <a:latin typeface="Times New Roman" panose="02020603050405020304" pitchFamily="18" charset="0"/>
                <a:ea typeface="Times New Roman" panose="02020603050405020304" pitchFamily="18" charset="0"/>
              </a:rPr>
              <a:t>(2019).</a:t>
            </a:r>
            <a:endParaRPr lang="en-IN" sz="1400" dirty="0">
              <a:solidFill>
                <a:schemeClr val="tx1"/>
              </a:solidFill>
              <a:effectLst/>
              <a:latin typeface="Times New Roman" panose="02020603050405020304" pitchFamily="18" charset="0"/>
              <a:ea typeface="Times New Roman" panose="02020603050405020304" pitchFamily="18" charset="0"/>
            </a:endParaRPr>
          </a:p>
          <a:p>
            <a:pPr marL="0" marR="236220" indent="0" algn="just">
              <a:lnSpc>
                <a:spcPct val="115000"/>
              </a:lnSpc>
              <a:spcBef>
                <a:spcPts val="240"/>
              </a:spcBef>
              <a:spcAft>
                <a:spcPts val="0"/>
              </a:spcAft>
              <a:buNone/>
            </a:pPr>
            <a:endParaRPr lang="en-US" sz="1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1832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6AC121-E96B-8C8C-B781-8B63CB8E3A78}"/>
              </a:ext>
            </a:extLst>
          </p:cNvPr>
          <p:cNvSpPr txBox="1"/>
          <p:nvPr/>
        </p:nvSpPr>
        <p:spPr>
          <a:xfrm>
            <a:off x="3107585" y="2279362"/>
            <a:ext cx="292883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THANK YOU !</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282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B410-D857-2632-4ED9-5FF320247197}"/>
              </a:ext>
            </a:extLst>
          </p:cNvPr>
          <p:cNvSpPr>
            <a:spLocks noGrp="1"/>
          </p:cNvSpPr>
          <p:nvPr>
            <p:ph type="title"/>
          </p:nvPr>
        </p:nvSpPr>
        <p:spPr>
          <a:xfrm>
            <a:off x="822960" y="214953"/>
            <a:ext cx="7543800" cy="726330"/>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E8AEDC-8A0B-122E-FCE3-4F4F856F6D6C}"/>
              </a:ext>
            </a:extLst>
          </p:cNvPr>
          <p:cNvSpPr>
            <a:spLocks noGrp="1"/>
          </p:cNvSpPr>
          <p:nvPr>
            <p:ph idx="1"/>
          </p:nvPr>
        </p:nvSpPr>
        <p:spPr>
          <a:xfrm>
            <a:off x="800100" y="1364456"/>
            <a:ext cx="7543800" cy="3407569"/>
          </a:xfrm>
        </p:spPr>
        <p:txBody>
          <a:bodyPr>
            <a:noAutofit/>
          </a:bodyPr>
          <a:lstStyle/>
          <a:p>
            <a:pPr marL="90170" marR="236220" indent="0" algn="just">
              <a:lnSpc>
                <a:spcPct val="100000"/>
              </a:lnSpc>
              <a:spcBef>
                <a:spcPts val="300"/>
              </a:spcBef>
              <a:spcAft>
                <a:spcPts val="0"/>
              </a:spcAft>
              <a:buNone/>
            </a:pPr>
            <a:r>
              <a:rPr lang="en-US" sz="1800" dirty="0">
                <a:solidFill>
                  <a:schemeClr val="tx1">
                    <a:lumMod val="95000"/>
                    <a:lumOff val="5000"/>
                  </a:schemeClr>
                </a:solidFill>
                <a:effectLst/>
                <a:latin typeface="Times New Roman" panose="02020603050405020304" pitchFamily="18" charset="0"/>
                <a:ea typeface="Times New Roman" panose="02020603050405020304" pitchFamily="18" charset="0"/>
              </a:rPr>
              <a:t>Tire defects, such as cuts, bulges, and punctures, pose significant safety risks to vehicles and passengers. Early detection of these defects is crucial for maintaining road safety and preventing accidents. However, manual inspection of tires for defects is time consuming, labor-intensive, and prone to human error. Therefore, there is a need for an automated tire defect detection system that can accurately and efficiently identify various  types of defects in real-time. The YOLOv8 algorithm, an evolution of the popular You Only Look Once (YOLO) object detection family, is particularly well-suited for real-time tire defect detection in images. Its key strength lies in its ability to detect multiple objects within an image simultaneously with high accuracy and speed.in the culinary preferences and skill levels.</a:t>
            </a:r>
            <a:endParaRPr lang="en-IN" sz="1800" dirty="0">
              <a:solidFill>
                <a:schemeClr val="tx1">
                  <a:lumMod val="95000"/>
                  <a:lumOff val="5000"/>
                </a:schemeClr>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E61F0680-C527-493B-C046-A9478FD90AD1}"/>
              </a:ext>
            </a:extLst>
          </p:cNvPr>
          <p:cNvSpPr>
            <a:spLocks noGrp="1"/>
          </p:cNvSpPr>
          <p:nvPr>
            <p:ph type="sldNum" sz="quarter" idx="12"/>
          </p:nvPr>
        </p:nvSpPr>
        <p:spPr/>
        <p:txBody>
          <a:bodyPr/>
          <a:lstStyle/>
          <a:p>
            <a:fld id="{E2B453FF-E4EC-44B1-A680-525D7E395F5C}" type="slidenum">
              <a:rPr lang="en-IN" smtClean="0"/>
              <a:t>3</a:t>
            </a:fld>
            <a:endParaRPr lang="en-IN"/>
          </a:p>
        </p:txBody>
      </p:sp>
    </p:spTree>
    <p:extLst>
      <p:ext uri="{BB962C8B-B14F-4D97-AF65-F5344CB8AC3E}">
        <p14:creationId xmlns:p14="http://schemas.microsoft.com/office/powerpoint/2010/main" val="77149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INTRODUCTION</a:t>
            </a:r>
            <a:endParaRPr sz="24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FAA717E-4526-E041-DD53-88078F7770B1}"/>
              </a:ext>
            </a:extLst>
          </p:cNvPr>
          <p:cNvSpPr txBox="1"/>
          <p:nvPr/>
        </p:nvSpPr>
        <p:spPr>
          <a:xfrm>
            <a:off x="921834" y="1356121"/>
            <a:ext cx="7502166" cy="3416320"/>
          </a:xfrm>
          <a:prstGeom prst="rect">
            <a:avLst/>
          </a:prstGeom>
          <a:noFill/>
        </p:spPr>
        <p:txBody>
          <a:bodyPr wrap="square">
            <a:spAutoFit/>
          </a:bodyPr>
          <a:lstStyle/>
          <a:p>
            <a:pPr lvl="0" algn="just">
              <a:buClr>
                <a:schemeClr val="lt2"/>
              </a:buClr>
              <a:buSzPts val="1100"/>
            </a:pPr>
            <a:r>
              <a:rPr lang="en-US" dirty="0">
                <a:latin typeface="Times New Roman" panose="02020603050405020304" pitchFamily="18" charset="0"/>
                <a:cs typeface="Times New Roman" panose="02020603050405020304" pitchFamily="18" charset="0"/>
              </a:rPr>
              <a:t>Tire defects are a significant concern for vehicle safety, as they can lead to accidents, breakdowns, and increased maintenance costs. Common tire defects include cuts, punctures, bulges, and uneven wear, which can compromise the structural integrity of the tire and increase the risk of blowouts. Traditional methods of detecting tire defects rely on manual inspection, which is time-consuming, labor-intensive, and prone to human error Automated tire defect detection systems use image processing techniques to analyze digital images of tires and identify defects. In which the systems can provide more accurate and consistent results compared to manual inspection methods, leading to improved safety and reduced maintenance costs. This project focuses on the development of an automated tire defect detection system using image processing techniques.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742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sp>
        <p:nvSpPr>
          <p:cNvPr id="1856" name="Google Shape;1856;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PROBLEM </a:t>
            </a:r>
            <a:r>
              <a:rPr lang="en-IN" sz="2400" b="1" dirty="0">
                <a:latin typeface="Times New Roman" panose="02020603050405020304" pitchFamily="18" charset="0"/>
                <a:cs typeface="Times New Roman" panose="02020603050405020304" pitchFamily="18" charset="0"/>
              </a:rPr>
              <a:t>STATEMENT</a:t>
            </a:r>
            <a:endParaRPr sz="2400" b="1" dirty="0">
              <a:latin typeface="Times New Roman" panose="02020603050405020304" pitchFamily="18" charset="0"/>
              <a:cs typeface="Times New Roman" panose="02020603050405020304" pitchFamily="18" charset="0"/>
            </a:endParaRPr>
          </a:p>
        </p:txBody>
      </p:sp>
      <p:sp>
        <p:nvSpPr>
          <p:cNvPr id="1857" name="Google Shape;1857;p53"/>
          <p:cNvSpPr txBox="1">
            <a:spLocks noGrp="1"/>
          </p:cNvSpPr>
          <p:nvPr>
            <p:ph type="subTitle" idx="1"/>
          </p:nvPr>
        </p:nvSpPr>
        <p:spPr>
          <a:xfrm>
            <a:off x="1089430" y="1504443"/>
            <a:ext cx="6965139" cy="165309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lt2"/>
              </a:buClr>
              <a:buSzPts val="1100"/>
              <a:buNone/>
            </a:pPr>
            <a:r>
              <a:rPr lang="en-US" sz="1800" dirty="0">
                <a:latin typeface="Times New Roman" panose="02020603050405020304" pitchFamily="18" charset="0"/>
                <a:cs typeface="Times New Roman" panose="02020603050405020304" pitchFamily="18" charset="0"/>
              </a:rPr>
              <a:t>The desire for tire defect detection arises from the critical role tires play in vehicle safety and the challenges associated with manually inspecting them. Automated tire defect detection systems aim to enhance safety by identifying defects such as bubbles, peeling, impurities, bulging, and cracks early, preventing potential hazards on the road. The systems also increase driver awareness, encourage regular tire checks, and promote adherence to proper tire change times, reducing the risk of sudden tire failures or punctures.</a:t>
            </a:r>
            <a:endPar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sp>
        <p:nvSpPr>
          <p:cNvPr id="1856" name="Google Shape;1856;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PROBLEM </a:t>
            </a:r>
            <a:r>
              <a:rPr lang="en-IN" sz="2400" b="1" dirty="0">
                <a:latin typeface="Times New Roman" panose="02020603050405020304" pitchFamily="18" charset="0"/>
                <a:cs typeface="Times New Roman" panose="02020603050405020304" pitchFamily="18" charset="0"/>
              </a:rPr>
              <a:t>SOLUTION</a:t>
            </a:r>
            <a:endParaRPr sz="2400" b="1" dirty="0">
              <a:latin typeface="Times New Roman" panose="02020603050405020304" pitchFamily="18" charset="0"/>
              <a:cs typeface="Times New Roman" panose="02020603050405020304" pitchFamily="18" charset="0"/>
            </a:endParaRPr>
          </a:p>
        </p:txBody>
      </p:sp>
      <p:sp>
        <p:nvSpPr>
          <p:cNvPr id="1857" name="Google Shape;1857;p53"/>
          <p:cNvSpPr txBox="1">
            <a:spLocks noGrp="1"/>
          </p:cNvSpPr>
          <p:nvPr>
            <p:ph type="subTitle" idx="1"/>
          </p:nvPr>
        </p:nvSpPr>
        <p:spPr>
          <a:xfrm>
            <a:off x="1089430" y="1346335"/>
            <a:ext cx="6965139" cy="309955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lt2"/>
              </a:buClr>
              <a:buSzPts val="1100"/>
              <a:buNone/>
            </a:pPr>
            <a:r>
              <a:rPr lang="en-US" sz="1800" b="0" i="0" dirty="0">
                <a:solidFill>
                  <a:schemeClr val="tx1"/>
                </a:solidFill>
                <a:effectLst/>
                <a:latin typeface="Times New Roman" panose="02020603050405020304" pitchFamily="18" charset="0"/>
                <a:cs typeface="Times New Roman" panose="02020603050405020304" pitchFamily="18" charset="0"/>
              </a:rPr>
              <a:t>Automated tire defect detection systems utilize computer vision algorithms to analyze tire surfaces for abnormalities such as bubbles, peeling, impurities, bulging, and cracks. By detecting these defects early, the systems prevent potential road hazards and enhance overall vehicle safety. Additionally, these systems raise driver awareness by providing real-time feedback on tire condition, encouraging regular tire checks. Moreover, they promote adherence to proper tire change schedules, minimizing the risk of sudden tire failures or punctures. Overall, implementing such automated systems significantly improves road safety and reduces the likelihood of accidents caused by tire defects.</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153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4A96-C093-5CAE-1E48-B5977AB52652}"/>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OBJECTIVES</a:t>
            </a:r>
            <a:endParaRPr lang="en-IN" sz="2400" b="1" dirty="0"/>
          </a:p>
        </p:txBody>
      </p:sp>
      <p:sp>
        <p:nvSpPr>
          <p:cNvPr id="3" name="Subtitle 2">
            <a:extLst>
              <a:ext uri="{FF2B5EF4-FFF2-40B4-BE49-F238E27FC236}">
                <a16:creationId xmlns:a16="http://schemas.microsoft.com/office/drawing/2014/main" id="{EE634CA9-FF1B-8726-B0B1-56EC151122CC}"/>
              </a:ext>
            </a:extLst>
          </p:cNvPr>
          <p:cNvSpPr>
            <a:spLocks noGrp="1"/>
          </p:cNvSpPr>
          <p:nvPr>
            <p:ph type="subTitle" idx="1"/>
          </p:nvPr>
        </p:nvSpPr>
        <p:spPr>
          <a:xfrm>
            <a:off x="1423164" y="1448250"/>
            <a:ext cx="6765186" cy="2883118"/>
          </a:xfrm>
        </p:spPr>
        <p:txBody>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YOLOv8 aims to precisely locate tire defects within images.</a:t>
            </a: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It categorizes defects into types like cuts, bulges, or punctures for comprehensive analysis..</a:t>
            </a: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The algorithm prioritizes fast processing to enable real-time defect detection in industrial settings.</a:t>
            </a: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It's designed to handle variations in tire appearance, noise, and environmental conditions for reliable performance.</a:t>
            </a:r>
          </a:p>
        </p:txBody>
      </p:sp>
    </p:spTree>
    <p:extLst>
      <p:ext uri="{BB962C8B-B14F-4D97-AF65-F5344CB8AC3E}">
        <p14:creationId xmlns:p14="http://schemas.microsoft.com/office/powerpoint/2010/main" val="2797806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44"/>
          <p:cNvSpPr txBox="1">
            <a:spLocks noGrp="1"/>
          </p:cNvSpPr>
          <p:nvPr>
            <p:ph type="title"/>
          </p:nvPr>
        </p:nvSpPr>
        <p:spPr>
          <a:xfrm>
            <a:off x="720000" y="539500"/>
            <a:ext cx="7704000" cy="3963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LITERATURE SURVEY</a:t>
            </a:r>
            <a:endParaRPr sz="24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FAA717E-4526-E041-DD53-88078F7770B1}"/>
              </a:ext>
            </a:extLst>
          </p:cNvPr>
          <p:cNvSpPr txBox="1"/>
          <p:nvPr/>
        </p:nvSpPr>
        <p:spPr>
          <a:xfrm>
            <a:off x="1159727" y="1495457"/>
            <a:ext cx="6749317" cy="3164969"/>
          </a:xfrm>
          <a:prstGeom prst="rect">
            <a:avLst/>
          </a:prstGeom>
          <a:noFill/>
        </p:spPr>
        <p:txBody>
          <a:bodyPr wrap="square">
            <a:spAutoFit/>
          </a:bodyPr>
          <a:lstStyle/>
          <a:p>
            <a:pPr marR="236220" algn="just">
              <a:spcBef>
                <a:spcPts val="240"/>
              </a:spcBef>
            </a:pPr>
            <a:r>
              <a:rPr lang="en-US" b="1" dirty="0">
                <a:latin typeface="Times New Roman" panose="02020603050405020304" pitchFamily="18" charset="0"/>
                <a:cs typeface="Times New Roman" panose="02020603050405020304" pitchFamily="18" charset="0"/>
              </a:rPr>
              <a:t>Research on Tire Crack Detection using Image Deep Learning method (2023)-SHIN-LIN-LIN </a:t>
            </a:r>
          </a:p>
          <a:p>
            <a:pPr marR="236220" algn="just">
              <a:spcBef>
                <a:spcPts val="240"/>
              </a:spcBef>
            </a:pPr>
            <a:r>
              <a:rPr lang="en-US" dirty="0">
                <a:latin typeface="Times New Roman" panose="02020603050405020304" pitchFamily="18" charset="0"/>
                <a:cs typeface="Times New Roman" panose="02020603050405020304" pitchFamily="18" charset="0"/>
              </a:rPr>
              <a:t>This paper proposes a high-precision tire defect detection system. Through the trained and improved deep learning Shuffle Net model, the tire images are detected for defects. Through the tire database experiment, it can be proved that the algorithm in this paper can accurately detect tire crack defects. In the research results, the classification accuracy of </a:t>
            </a:r>
            <a:r>
              <a:rPr lang="en-US" dirty="0" err="1">
                <a:latin typeface="Times New Roman" panose="02020603050405020304" pitchFamily="18" charset="0"/>
                <a:cs typeface="Times New Roman" panose="02020603050405020304" pitchFamily="18" charset="0"/>
              </a:rPr>
              <a:t>GoogLeNet</a:t>
            </a:r>
            <a:r>
              <a:rPr lang="en-US" dirty="0">
                <a:latin typeface="Times New Roman" panose="02020603050405020304" pitchFamily="18" charset="0"/>
                <a:cs typeface="Times New Roman" panose="02020603050405020304" pitchFamily="18" charset="0"/>
              </a:rPr>
              <a:t> is 82.7%, the traditional </a:t>
            </a:r>
            <a:r>
              <a:rPr lang="en-US" dirty="0" err="1">
                <a:latin typeface="Times New Roman" panose="02020603050405020304" pitchFamily="18" charset="0"/>
                <a:cs typeface="Times New Roman" panose="02020603050405020304" pitchFamily="18" charset="0"/>
              </a:rPr>
              <a:t>ShuffleNet</a:t>
            </a:r>
            <a:r>
              <a:rPr lang="en-US" dirty="0">
                <a:latin typeface="Times New Roman" panose="02020603050405020304" pitchFamily="18" charset="0"/>
                <a:cs typeface="Times New Roman" panose="02020603050405020304" pitchFamily="18" charset="0"/>
              </a:rPr>
              <a:t> is 85.3%, </a:t>
            </a:r>
            <a:r>
              <a:rPr lang="en-US" dirty="0" err="1">
                <a:latin typeface="Times New Roman" panose="02020603050405020304" pitchFamily="18" charset="0"/>
                <a:cs typeface="Times New Roman" panose="02020603050405020304" pitchFamily="18" charset="0"/>
              </a:rPr>
              <a:t>VGGNet</a:t>
            </a:r>
            <a:r>
              <a:rPr lang="en-US" dirty="0">
                <a:latin typeface="Times New Roman" panose="02020603050405020304" pitchFamily="18" charset="0"/>
                <a:cs typeface="Times New Roman" panose="02020603050405020304" pitchFamily="18" charset="0"/>
              </a:rPr>
              <a:t> is 87.3%,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is 90%, and the improved </a:t>
            </a:r>
            <a:r>
              <a:rPr lang="en-US" dirty="0" err="1">
                <a:latin typeface="Times New Roman" panose="02020603050405020304" pitchFamily="18" charset="0"/>
                <a:cs typeface="Times New Roman" panose="02020603050405020304" pitchFamily="18" charset="0"/>
              </a:rPr>
              <a:t>ShuffleNet</a:t>
            </a:r>
            <a:r>
              <a:rPr lang="en-US" dirty="0">
                <a:latin typeface="Times New Roman" panose="02020603050405020304" pitchFamily="18" charset="0"/>
                <a:cs typeface="Times New Roman" panose="02020603050405020304" pitchFamily="18" charset="0"/>
              </a:rPr>
              <a:t> is 94.7%.This research method can be used not only for driving but also for tire factories.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345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Times New Roman" panose="02020603050405020304" pitchFamily="18" charset="0"/>
                <a:cs typeface="Times New Roman" panose="02020603050405020304" pitchFamily="18" charset="0"/>
              </a:rPr>
              <a:t>LITERATURE SURVEY</a:t>
            </a:r>
            <a:endParaRPr lang="en-IN" sz="2400" dirty="0"/>
          </a:p>
        </p:txBody>
      </p:sp>
      <p:sp>
        <p:nvSpPr>
          <p:cNvPr id="19" name="TextBox 18">
            <a:extLst>
              <a:ext uri="{FF2B5EF4-FFF2-40B4-BE49-F238E27FC236}">
                <a16:creationId xmlns:a16="http://schemas.microsoft.com/office/drawing/2014/main" id="{9FAA717E-4526-E041-DD53-88078F7770B1}"/>
              </a:ext>
            </a:extLst>
          </p:cNvPr>
          <p:cNvSpPr txBox="1"/>
          <p:nvPr/>
        </p:nvSpPr>
        <p:spPr>
          <a:xfrm>
            <a:off x="985839" y="1328738"/>
            <a:ext cx="7091648" cy="341632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Tire Defect Detection Using Fully Convolutional Network (2019)-Ren Wang, </a:t>
            </a:r>
            <a:r>
              <a:rPr lang="en-US" b="1" dirty="0" err="1">
                <a:latin typeface="Times New Roman" panose="02020603050405020304" pitchFamily="18" charset="0"/>
                <a:cs typeface="Times New Roman" panose="02020603050405020304" pitchFamily="18" charset="0"/>
              </a:rPr>
              <a:t>Qiang</a:t>
            </a:r>
            <a:r>
              <a:rPr lang="en-US" b="1" dirty="0">
                <a:latin typeface="Times New Roman" panose="02020603050405020304" pitchFamily="18" charset="0"/>
                <a:cs typeface="Times New Roman" panose="02020603050405020304" pitchFamily="18" charset="0"/>
              </a:rPr>
              <a:t> Guo, </a:t>
            </a:r>
            <a:r>
              <a:rPr lang="en-US" b="1" dirty="0" err="1">
                <a:latin typeface="Times New Roman" panose="02020603050405020304" pitchFamily="18" charset="0"/>
                <a:cs typeface="Times New Roman" panose="02020603050405020304" pitchFamily="18" charset="0"/>
              </a:rPr>
              <a:t>Shanmei</a:t>
            </a:r>
            <a:r>
              <a:rPr lang="en-US" b="1" dirty="0">
                <a:latin typeface="Times New Roman" panose="02020603050405020304" pitchFamily="18" charset="0"/>
                <a:cs typeface="Times New Roman" panose="02020603050405020304" pitchFamily="18" charset="0"/>
              </a:rPr>
              <a:t> Lu, </a:t>
            </a:r>
            <a:r>
              <a:rPr lang="en-US" b="1" dirty="0" err="1">
                <a:latin typeface="Times New Roman" panose="02020603050405020304" pitchFamily="18" charset="0"/>
                <a:cs typeface="Times New Roman" panose="02020603050405020304" pitchFamily="18" charset="0"/>
              </a:rPr>
              <a:t>Caiming</a:t>
            </a:r>
            <a:r>
              <a:rPr lang="en-US" b="1" dirty="0">
                <a:latin typeface="Times New Roman" panose="02020603050405020304" pitchFamily="18" charset="0"/>
                <a:cs typeface="Times New Roman" panose="02020603050405020304" pitchFamily="18" charset="0"/>
              </a:rPr>
              <a:t> Zhang </a:t>
            </a:r>
          </a:p>
          <a:p>
            <a:pPr algn="just"/>
            <a:r>
              <a:rPr lang="en-US" dirty="0">
                <a:latin typeface="Times New Roman" panose="02020603050405020304" pitchFamily="18" charset="0"/>
                <a:cs typeface="Times New Roman" panose="02020603050405020304" pitchFamily="18" charset="0"/>
              </a:rPr>
              <a:t>This paper explores the solution for the tire defect detection using FCN, which has outstanding performance in solving segmentation problems. With the feature extraction ability, VGG16 is constructed as the basic architecture to represent tire images. We fine-tune the parameters and structure of FCN to obtain coarse detection results, and refine results by a fusion strategy. Experiments show that the proposed method is applicable to more types of defects compared with traditional methods. Unlike the existing learning based method in the tire industry, this algorithm can directly segment defects, and is valid for both the sidewall and tread images.</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280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2282</TotalTime>
  <Words>2467</Words>
  <Application>Microsoft Office PowerPoint</Application>
  <PresentationFormat>On-screen Show (16:9)</PresentationFormat>
  <Paragraphs>111</Paragraphs>
  <Slides>28</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Calibri</vt:lpstr>
      <vt:lpstr>Arial</vt:lpstr>
      <vt:lpstr>Bebas Neue</vt:lpstr>
      <vt:lpstr>Montserrat Black</vt:lpstr>
      <vt:lpstr>Anaheim</vt:lpstr>
      <vt:lpstr>Times New Roman</vt:lpstr>
      <vt:lpstr>Calibri Light</vt:lpstr>
      <vt:lpstr>Söhne</vt:lpstr>
      <vt:lpstr>Retrospect</vt:lpstr>
      <vt:lpstr>1_Retrospect</vt:lpstr>
      <vt:lpstr>PowerPoint Presentation</vt:lpstr>
      <vt:lpstr>AGENDA</vt:lpstr>
      <vt:lpstr>ABSTRACT</vt:lpstr>
      <vt:lpstr>INTRODUCTION</vt:lpstr>
      <vt:lpstr>PROBLEM STATEMENT</vt:lpstr>
      <vt:lpstr>PROBLEM SOLUTION</vt:lpstr>
      <vt:lpstr>OBJECTIVES</vt:lpstr>
      <vt:lpstr>LITERATURE SURVEY</vt:lpstr>
      <vt:lpstr>LITERATURE SURVEY</vt:lpstr>
      <vt:lpstr>LITERATURE SURVEY</vt:lpstr>
      <vt:lpstr>LITERATURE SURVEY</vt:lpstr>
      <vt:lpstr>LITERATURE SURVEY</vt:lpstr>
      <vt:lpstr>PowerPoint Presentation</vt:lpstr>
      <vt:lpstr>PowerPoint Presentation</vt:lpstr>
      <vt:lpstr>PowerPoint Presentation</vt:lpstr>
      <vt:lpstr>PowerPoint Presentation</vt:lpstr>
      <vt:lpstr>PowerPoint Presentation</vt:lpstr>
      <vt:lpstr>PowerPoint Presentation</vt:lpstr>
      <vt:lpstr>TRAINING IMAGES</vt:lpstr>
      <vt:lpstr>PowerPoint Presentation</vt:lpstr>
      <vt:lpstr>PowerPoint Presentation</vt:lpstr>
      <vt:lpstr>PowerPoint Presentation</vt:lpstr>
      <vt:lpstr>OUTPUT SCREENSHOTS</vt:lpstr>
      <vt:lpstr>OUTPUT SCREENSHOTS</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PRESCRIPTION TEXT RECOGNITION</dc:title>
  <dc:creator>Kartheepan M</dc:creator>
  <cp:lastModifiedBy>Mathan D</cp:lastModifiedBy>
  <cp:revision>28</cp:revision>
  <cp:lastPrinted>2024-04-15T06:39:26Z</cp:lastPrinted>
  <dcterms:modified xsi:type="dcterms:W3CDTF">2024-05-07T14:44:01Z</dcterms:modified>
</cp:coreProperties>
</file>