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8"/>
  </p:notesMasterIdLst>
  <p:handoutMasterIdLst>
    <p:handoutMasterId r:id="rId39"/>
  </p:handoutMasterIdLst>
  <p:sldIdLst>
    <p:sldId id="302" r:id="rId2"/>
    <p:sldId id="266" r:id="rId3"/>
    <p:sldId id="259" r:id="rId4"/>
    <p:sldId id="309" r:id="rId5"/>
    <p:sldId id="306" r:id="rId6"/>
    <p:sldId id="307" r:id="rId7"/>
    <p:sldId id="262" r:id="rId8"/>
    <p:sldId id="310" r:id="rId9"/>
    <p:sldId id="263" r:id="rId10"/>
    <p:sldId id="317" r:id="rId11"/>
    <p:sldId id="312" r:id="rId12"/>
    <p:sldId id="311" r:id="rId13"/>
    <p:sldId id="265" r:id="rId14"/>
    <p:sldId id="293" r:id="rId15"/>
    <p:sldId id="267" r:id="rId16"/>
    <p:sldId id="313" r:id="rId17"/>
    <p:sldId id="287" r:id="rId18"/>
    <p:sldId id="292" r:id="rId19"/>
    <p:sldId id="268" r:id="rId20"/>
    <p:sldId id="269" r:id="rId21"/>
    <p:sldId id="270" r:id="rId22"/>
    <p:sldId id="272" r:id="rId23"/>
    <p:sldId id="316" r:id="rId24"/>
    <p:sldId id="318" r:id="rId25"/>
    <p:sldId id="271" r:id="rId26"/>
    <p:sldId id="273" r:id="rId27"/>
    <p:sldId id="314" r:id="rId28"/>
    <p:sldId id="274" r:id="rId29"/>
    <p:sldId id="315" r:id="rId30"/>
    <p:sldId id="275" r:id="rId31"/>
    <p:sldId id="276" r:id="rId32"/>
    <p:sldId id="299" r:id="rId33"/>
    <p:sldId id="294" r:id="rId34"/>
    <p:sldId id="295" r:id="rId35"/>
    <p:sldId id="319" r:id="rId36"/>
    <p:sldId id="296" r:id="rId37"/>
  </p:sldIdLst>
  <p:sldSz cx="12192000" cy="6858000"/>
  <p:notesSz cx="7302500" cy="95885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0" autoAdjust="0"/>
    <p:restoredTop sz="94522" autoAdjust="0"/>
  </p:normalViewPr>
  <p:slideViewPr>
    <p:cSldViewPr>
      <p:cViewPr varScale="1">
        <p:scale>
          <a:sx n="88" d="100"/>
          <a:sy n="88" d="100"/>
        </p:scale>
        <p:origin x="8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 and w independent in p1? no -&gt; can compute p(t), p(w), and compute their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tags" Target="../tags/tag20.xml"/><Relationship Id="rId7" Type="http://schemas.openxmlformats.org/officeDocument/2006/relationships/image" Target="../media/image2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3.xml"/><Relationship Id="rId7" Type="http://schemas.openxmlformats.org/officeDocument/2006/relationships/image" Target="../media/image3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25.xml"/><Relationship Id="rId10" Type="http://schemas.openxmlformats.org/officeDocument/2006/relationships/image" Target="../media/image33.png"/><Relationship Id="rId4" Type="http://schemas.openxmlformats.org/officeDocument/2006/relationships/tags" Target="../tags/tag24.xml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29.xml"/><Relationship Id="rId7" Type="http://schemas.openxmlformats.org/officeDocument/2006/relationships/image" Target="../media/image52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1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6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34.xml"/><Relationship Id="rId7" Type="http://schemas.openxmlformats.org/officeDocument/2006/relationships/image" Target="../media/image5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5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9.png"/><Relationship Id="rId4" Type="http://schemas.openxmlformats.org/officeDocument/2006/relationships/tags" Target="../tags/tag35.xml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63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62.png"/><Relationship Id="rId5" Type="http://schemas.openxmlformats.org/officeDocument/2006/relationships/tags" Target="../tags/tag40.xml"/><Relationship Id="rId10" Type="http://schemas.openxmlformats.org/officeDocument/2006/relationships/image" Target="../media/image61.png"/><Relationship Id="rId4" Type="http://schemas.openxmlformats.org/officeDocument/2006/relationships/tags" Target="../tags/tag39.xml"/><Relationship Id="rId9" Type="http://schemas.openxmlformats.org/officeDocument/2006/relationships/image" Target="../media/image60.png"/><Relationship Id="rId1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44.xml"/><Relationship Id="rId7" Type="http://schemas.openxmlformats.org/officeDocument/2006/relationships/image" Target="../media/image66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65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6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47.xml"/><Relationship Id="rId7" Type="http://schemas.openxmlformats.org/officeDocument/2006/relationships/image" Target="../media/image7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50.xml"/><Relationship Id="rId7" Type="http://schemas.openxmlformats.org/officeDocument/2006/relationships/image" Target="../media/image75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74.png"/><Relationship Id="rId5" Type="http://schemas.openxmlformats.org/officeDocument/2006/relationships/image" Target="../media/image71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4.png"/><Relationship Id="rId5" Type="http://schemas.openxmlformats.org/officeDocument/2006/relationships/tags" Target="../tags/tag1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4800599" cy="34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335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3ABB21-7A42-9A4A-BAC5-7790B8C267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8200" y="4173659"/>
            <a:ext cx="2590800" cy="6631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50DDC0-95CA-D546-B7DB-0AAD881B23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8685" y="5030959"/>
            <a:ext cx="1966231" cy="6631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AE63FD-98F8-2046-9EDA-FC6D85154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1620" y="5912330"/>
            <a:ext cx="2490561" cy="6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71499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Trivial decomposition: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nets 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Ghostbusters Chain Rule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76388"/>
            <a:ext cx="460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Each sensor depends only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on where the ghost is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That means, the two sensors are conditionally independent, given the ghost position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Top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Bottom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Ghost is in the top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Givens: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cs typeface="Calibri"/>
              </a:rPr>
              <a:t>	P(  -g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0.4</a:t>
            </a:r>
            <a:b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05000"/>
            <a:ext cx="3218878" cy="4648199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802063"/>
            <a:ext cx="13589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44572"/>
              </p:ext>
            </p:extLst>
          </p:nvPr>
        </p:nvGraphicFramePr>
        <p:xfrm>
          <a:off x="5138737" y="2336796"/>
          <a:ext cx="3395663" cy="40640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Nets: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Bayes’ nets: </a:t>
            </a:r>
            <a:r>
              <a:rPr lang="en-US" sz="2400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interactions chain together to give global, indirect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 about 10 min, we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 err="1">
                <a:latin typeface="Calibri"/>
                <a:cs typeface="Calibri"/>
              </a:rPr>
              <a:t>ll</a:t>
            </a:r>
            <a:r>
              <a:rPr lang="en-US" sz="2000" dirty="0">
                <a:latin typeface="Calibri"/>
                <a:cs typeface="Calibri"/>
              </a:rPr>
              <a:t> be vague about how these interactions are specified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Similar to CSP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For now: imagine that arrows mean direct causation (in general, they don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t!)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14" y="1447800"/>
            <a:ext cx="5203085" cy="2729838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Models 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Models 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all interactions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All models are wrong; but some are useful.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     – George E. P. Box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value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 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Why is an agent using model 2 better?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Model 2: rain causes traffic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27A3E36-8380-714A-99E0-F5091A48321E}"/>
              </a:ext>
            </a:extLst>
          </p:cNvPr>
          <p:cNvSpPr/>
          <p:nvPr/>
        </p:nvSpPr>
        <p:spPr>
          <a:xfrm>
            <a:off x="1739892" y="3733800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E967E6-DC39-544F-8323-A392525B84C2}"/>
              </a:ext>
            </a:extLst>
          </p:cNvPr>
          <p:cNvSpPr/>
          <p:nvPr/>
        </p:nvSpPr>
        <p:spPr>
          <a:xfrm>
            <a:off x="3568692" y="3733800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A5F21-C81B-7D40-AF36-9AF921BF665B}"/>
              </a:ext>
            </a:extLst>
          </p:cNvPr>
          <p:cNvSpPr/>
          <p:nvPr/>
        </p:nvSpPr>
        <p:spPr>
          <a:xfrm>
            <a:off x="2730492" y="4724400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3E409-F3CE-6B41-9A44-5EB476093336}"/>
              </a:ext>
            </a:extLst>
          </p:cNvPr>
          <p:cNvSpPr/>
          <p:nvPr/>
        </p:nvSpPr>
        <p:spPr>
          <a:xfrm>
            <a:off x="1587492" y="5791200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BCE430-2C4D-6347-8B7F-FE7519235496}"/>
              </a:ext>
            </a:extLst>
          </p:cNvPr>
          <p:cNvSpPr/>
          <p:nvPr/>
        </p:nvSpPr>
        <p:spPr>
          <a:xfrm>
            <a:off x="3873492" y="5791200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CC7D8-070C-2A46-A271-61BB46676240}"/>
              </a:ext>
            </a:extLst>
          </p:cNvPr>
          <p:cNvCxnSpPr>
            <a:stCxn id="5" idx="4"/>
            <a:endCxn id="7" idx="1"/>
          </p:cNvCxnSpPr>
          <p:nvPr/>
        </p:nvCxnSpPr>
        <p:spPr>
          <a:xfrm rot="16200000" flipH="1">
            <a:off x="2513004" y="4484688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128EEE-7C18-DF45-8175-3015A6668E4D}"/>
              </a:ext>
            </a:extLst>
          </p:cNvPr>
          <p:cNvCxnSpPr>
            <a:stCxn id="6" idx="4"/>
            <a:endCxn id="7" idx="7"/>
          </p:cNvCxnSpPr>
          <p:nvPr/>
        </p:nvCxnSpPr>
        <p:spPr>
          <a:xfrm rot="5400000">
            <a:off x="3851267" y="4427538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443F5B-6BDC-A947-9108-140D7A7BFBD9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2398705" y="5292725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78EE7E-3FA9-FF49-832D-5523AF9038CD}"/>
              </a:ext>
            </a:extLst>
          </p:cNvPr>
          <p:cNvCxnSpPr>
            <a:stCxn id="7" idx="5"/>
            <a:endCxn id="9" idx="0"/>
          </p:cNvCxnSpPr>
          <p:nvPr/>
        </p:nvCxnSpPr>
        <p:spPr>
          <a:xfrm rot="16200000" flipH="1">
            <a:off x="3946518" y="5330825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621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D7C1-EBB8-884F-BCCF-7195C7C9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76A8-DE50-6B41-A059-4D079F33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>
                <a:latin typeface="Calibri"/>
                <a:cs typeface="Calibri"/>
              </a:rPr>
              <a:t>G: human’s goal / human’s reward parameters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S: state of the physical world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A: human’s action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EC2EB-EF26-1C4C-81E8-098A8D4A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3BA974-E613-9F43-9849-35E0A3B3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G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27D4700-96BB-8745-B7BA-0ABB8BB1E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S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D83B6820-A2A8-6B4A-84D8-7A50A5C2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98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D3CF36-D164-8046-8AB2-A7F83F18655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981200" y="4876800"/>
            <a:ext cx="762000" cy="20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4D8FDF-3C46-AD4C-8BC2-42858AE3E98D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743200" y="4267200"/>
            <a:ext cx="304800" cy="43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54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Cavity</a:t>
            </a: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set of nodes, one per variable X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987800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implicitly</a:t>
            </a:r>
            <a:r>
              <a:rPr lang="en-US" sz="2400" dirty="0">
                <a:latin typeface="Calibri"/>
                <a:cs typeface="Calibri"/>
              </a:rPr>
              <a:t> encode joint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a product of local conditional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5715000"/>
            <a:ext cx="4495800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276600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4191000"/>
            <a:ext cx="191136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2BC194-DB1A-1D4D-9197-B3794BE72480}"/>
              </a:ext>
            </a:extLst>
          </p:cNvPr>
          <p:cNvSpPr txBox="1"/>
          <p:nvPr/>
        </p:nvSpPr>
        <p:spPr>
          <a:xfrm>
            <a:off x="5181600" y="6103916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=P(-toothache|+cavity)P(+catch|+cavity)P(+cavity)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Why are we guaranteed that setting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results in a proper joint distribution?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 (valid for all distributions):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alibri"/>
                <a:cs typeface="Calibri"/>
              </a:rPr>
              <a:t> conditional independences: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      Consequence: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Not every BN can represent every joint distribution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topology enforces certain conditional independencies</a:t>
            </a: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4279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3200400"/>
            <a:ext cx="5115374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4677376"/>
            <a:ext cx="5078413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4147542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D3A60-8C17-5040-ABB5-0D0F12D8E6EA}"/>
              </a:ext>
            </a:extLst>
          </p:cNvPr>
          <p:cNvSpPr txBox="1"/>
          <p:nvPr/>
        </p:nvSpPr>
        <p:spPr>
          <a:xfrm>
            <a:off x="3498850" y="5037982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P(h)P(h)P(t)P(h)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545"/>
              </p:ext>
            </p:extLst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1579"/>
              </p:ext>
            </p:extLst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4009"/>
              </p:ext>
            </p:extLst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FFD946-08E6-8545-B519-A83C58BEB772}"/>
              </a:ext>
            </a:extLst>
          </p:cNvPr>
          <p:cNvSpPr txBox="1"/>
          <p:nvPr/>
        </p:nvSpPr>
        <p:spPr>
          <a:xfrm>
            <a:off x="7086600" y="2309630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P(+r)P(-t|+r) = ¼*1/4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0616"/>
              </p:ext>
            </p:extLst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6141"/>
              </p:ext>
            </p:extLst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5649"/>
              </p:ext>
            </p:extLst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E49D5F-A143-6A4B-AAD8-CD0EE048FBC5}"/>
              </a:ext>
            </a:extLst>
          </p:cNvPr>
          <p:cNvSpPr txBox="1"/>
          <p:nvPr/>
        </p:nvSpPr>
        <p:spPr>
          <a:xfrm>
            <a:off x="10287000" y="5097500"/>
            <a:ext cx="1600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P(M|A)P(J|A)P(A|B,E)P(E)P(B)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 direction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914400" y="3429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914400" y="5105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295400" y="4205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533650" y="3498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413" y="3124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2152650" y="4940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4560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2152650" y="5803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86191"/>
              </p:ext>
            </p:extLst>
          </p:nvPr>
        </p:nvGraphicFramePr>
        <p:xfrm>
          <a:off x="5638800" y="4419600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71925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95400"/>
            <a:ext cx="448597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47800"/>
            <a:ext cx="1689842" cy="16350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Reverse Traffic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Reverse causality?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914400" y="34353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914400" y="5111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295400" y="421163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04048"/>
              </p:ext>
            </p:extLst>
          </p:nvPr>
        </p:nvGraphicFramePr>
        <p:xfrm>
          <a:off x="2533650" y="350520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2152650" y="49466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2152650" y="58102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74260"/>
              </p:ext>
            </p:extLst>
          </p:nvPr>
        </p:nvGraphicFramePr>
        <p:xfrm>
          <a:off x="5638800" y="4410075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62400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588" y="313372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175" y="4562475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9601200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2D62-2380-460A-9363-D8538E70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D6AE-5CF7-4E5A-8689-A898BC8D5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content based on a course given at </a:t>
            </a:r>
            <a:r>
              <a:rPr lang="en-US"/>
              <a:t>UC Berkeley.</a:t>
            </a: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7AB71-4F82-40D9-B5EA-E76F7AD0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371600"/>
            <a:ext cx="10287000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Causality?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08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When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reflect the true causal patterns:</a:t>
            </a:r>
          </a:p>
          <a:p>
            <a:pPr lvl="8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simpler (nodes have fewer parents)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think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elicit from experts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BNs need not actually be causal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Sometimes no causal net exists over the domain (especially if variables are missing)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E.g. consider the variables </a:t>
            </a:r>
            <a:r>
              <a:rPr lang="en-US" sz="2000" i="1" dirty="0">
                <a:latin typeface="Calibri"/>
                <a:cs typeface="Calibri"/>
              </a:rPr>
              <a:t>Traffic</a:t>
            </a:r>
            <a:r>
              <a:rPr lang="en-US" sz="2000" dirty="0">
                <a:latin typeface="Calibri"/>
                <a:cs typeface="Calibri"/>
              </a:rPr>
              <a:t> and </a:t>
            </a:r>
            <a:r>
              <a:rPr lang="en-US" sz="2000" i="1" dirty="0">
                <a:latin typeface="Calibri"/>
                <a:cs typeface="Calibri"/>
              </a:rPr>
              <a:t>Drips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End up with arrows that reflect correlation, not causation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the arrows really mean?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Topology may happen to encode causal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Topology really encodes conditional independence</a:t>
            </a: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6096000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variables are </a:t>
            </a:r>
            <a:r>
              <a:rPr lang="en-US" sz="2400" i="1" dirty="0">
                <a:latin typeface="Calibri"/>
                <a:cs typeface="Calibri"/>
              </a:rPr>
              <a:t>independent</a:t>
            </a:r>
            <a:r>
              <a:rPr lang="en-US" sz="2400" dirty="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This says that their joint distribution </a:t>
            </a:r>
            <a:r>
              <a:rPr lang="en-US" sz="2000" i="1" dirty="0">
                <a:latin typeface="Calibri"/>
                <a:cs typeface="Calibri"/>
              </a:rPr>
              <a:t>factors</a:t>
            </a:r>
            <a:r>
              <a:rPr lang="en-US" sz="2000" dirty="0">
                <a:latin typeface="Calibri"/>
                <a:cs typeface="Calibri"/>
              </a:rPr>
              <a:t> into a product two simpler distributions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Another form: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Independence is a simplifying </a:t>
            </a:r>
            <a:r>
              <a:rPr lang="en-US" sz="2400" i="1" dirty="0">
                <a:latin typeface="Calibri"/>
                <a:cs typeface="Calibri"/>
              </a:rPr>
              <a:t>modeling assumption</a:t>
            </a: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>
                <a:latin typeface="Calibri"/>
                <a:cs typeface="Calibri"/>
              </a:rPr>
              <a:t>Empirical </a:t>
            </a:r>
            <a:r>
              <a:rPr lang="en-US" sz="2000" dirty="0">
                <a:latin typeface="Calibri"/>
                <a:cs typeface="Calibri"/>
              </a:rPr>
              <a:t>joint distributions: at best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close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to independent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886200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648200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34608"/>
              </p:ext>
            </p:extLst>
          </p:nvPr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476"/>
              </p:ext>
            </p:extLst>
          </p:nvPr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20077"/>
              </p:ext>
            </p:extLst>
          </p:nvPr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9775"/>
              </p:ext>
            </p:extLst>
          </p:nvPr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789" y="173116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876" y="4704552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6589" y="2853527"/>
            <a:ext cx="1298575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3122"/>
              </p:ext>
            </p:extLst>
          </p:nvPr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33116"/>
              </p:ext>
            </p:extLst>
          </p:nvPr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27875"/>
              </p:ext>
            </p:extLst>
          </p:nvPr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00200"/>
            <a:ext cx="6324599" cy="4155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latin typeface="Calibri"/>
                <a:cs typeface="Calibri"/>
              </a:rPr>
              <a:t>conditionally independent</a:t>
            </a:r>
            <a:r>
              <a:rPr lang="en-US" sz="2000" dirty="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Equivalent statements: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335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54453</TotalTime>
  <Words>1816</Words>
  <Application>Microsoft Office PowerPoint</Application>
  <PresentationFormat>Widescreen</PresentationFormat>
  <Paragraphs>574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dan-berkeley-nlp-v1</vt:lpstr>
      <vt:lpstr>CS 188: Artificial Intelligence </vt:lpstr>
      <vt:lpstr>Probabilistic Models</vt:lpstr>
      <vt:lpstr>Independence</vt:lpstr>
      <vt:lpstr>Independence</vt:lpstr>
      <vt:lpstr>Example: Independence?</vt:lpstr>
      <vt:lpstr>Example: 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Ghostbusters Chain Rule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Alarm Network</vt:lpstr>
      <vt:lpstr>Example: Alarm Network</vt:lpstr>
      <vt:lpstr>Example: Humans</vt:lpstr>
      <vt:lpstr>Example: Traffic II</vt:lpstr>
      <vt:lpstr>Bayes’ Net Semantics</vt:lpstr>
      <vt:lpstr>Bayes’ Net Semantics</vt:lpstr>
      <vt:lpstr>Probabilities in BNs</vt:lpstr>
      <vt:lpstr>Probabilities in BNs</vt:lpstr>
      <vt:lpstr>Example: Coin Flips</vt:lpstr>
      <vt:lpstr>Example: Traffic</vt:lpstr>
      <vt:lpstr>Example: Alarm Network</vt:lpstr>
      <vt:lpstr>Example: Traffic</vt:lpstr>
      <vt:lpstr>Example: Reverse Traffic</vt:lpstr>
      <vt:lpstr>Acknowledgement</vt:lpstr>
      <vt:lpstr>Causality?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Russel Pears</cp:lastModifiedBy>
  <cp:revision>3304</cp:revision>
  <cp:lastPrinted>2014-03-18T18:14:25Z</cp:lastPrinted>
  <dcterms:created xsi:type="dcterms:W3CDTF">2004-08-27T04:16:05Z</dcterms:created>
  <dcterms:modified xsi:type="dcterms:W3CDTF">2021-10-31T04:34:25Z</dcterms:modified>
</cp:coreProperties>
</file>