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Lst>
  <p:notesMasterIdLst>
    <p:notesMasterId r:id="rId79"/>
  </p:notesMasterIdLst>
  <p:handoutMasterIdLst>
    <p:handoutMasterId r:id="rId80"/>
  </p:handoutMasterIdLst>
  <p:sldIdLst>
    <p:sldId id="384" r:id="rId2"/>
    <p:sldId id="385" r:id="rId3"/>
    <p:sldId id="386" r:id="rId4"/>
    <p:sldId id="387" r:id="rId5"/>
    <p:sldId id="388" r:id="rId6"/>
    <p:sldId id="389" r:id="rId7"/>
    <p:sldId id="390" r:id="rId8"/>
    <p:sldId id="391" r:id="rId9"/>
    <p:sldId id="392" r:id="rId10"/>
    <p:sldId id="393" r:id="rId11"/>
    <p:sldId id="395" r:id="rId12"/>
    <p:sldId id="396" r:id="rId13"/>
    <p:sldId id="480" r:id="rId14"/>
    <p:sldId id="447" r:id="rId15"/>
    <p:sldId id="397" r:id="rId16"/>
    <p:sldId id="398" r:id="rId17"/>
    <p:sldId id="399" r:id="rId18"/>
    <p:sldId id="400" r:id="rId19"/>
    <p:sldId id="401" r:id="rId20"/>
    <p:sldId id="402" r:id="rId21"/>
    <p:sldId id="403" r:id="rId22"/>
    <p:sldId id="421" r:id="rId23"/>
    <p:sldId id="422" r:id="rId24"/>
    <p:sldId id="423" r:id="rId25"/>
    <p:sldId id="424" r:id="rId26"/>
    <p:sldId id="425" r:id="rId27"/>
    <p:sldId id="481" r:id="rId28"/>
    <p:sldId id="448" r:id="rId29"/>
    <p:sldId id="426" r:id="rId30"/>
    <p:sldId id="427" r:id="rId31"/>
    <p:sldId id="428" r:id="rId32"/>
    <p:sldId id="434" r:id="rId33"/>
    <p:sldId id="429" r:id="rId34"/>
    <p:sldId id="540" r:id="rId35"/>
    <p:sldId id="541" r:id="rId36"/>
    <p:sldId id="431" r:id="rId37"/>
    <p:sldId id="432" r:id="rId38"/>
    <p:sldId id="482" r:id="rId39"/>
    <p:sldId id="449" r:id="rId40"/>
    <p:sldId id="404" r:id="rId41"/>
    <p:sldId id="405" r:id="rId42"/>
    <p:sldId id="406" r:id="rId43"/>
    <p:sldId id="407" r:id="rId44"/>
    <p:sldId id="490" r:id="rId45"/>
    <p:sldId id="408" r:id="rId46"/>
    <p:sldId id="410" r:id="rId47"/>
    <p:sldId id="437" r:id="rId48"/>
    <p:sldId id="483" r:id="rId49"/>
    <p:sldId id="450" r:id="rId50"/>
    <p:sldId id="436" r:id="rId51"/>
    <p:sldId id="411" r:id="rId52"/>
    <p:sldId id="409" r:id="rId53"/>
    <p:sldId id="414" r:id="rId54"/>
    <p:sldId id="415" r:id="rId55"/>
    <p:sldId id="416" r:id="rId56"/>
    <p:sldId id="420" r:id="rId57"/>
    <p:sldId id="419" r:id="rId58"/>
    <p:sldId id="484" r:id="rId59"/>
    <p:sldId id="451" r:id="rId60"/>
    <p:sldId id="438" r:id="rId61"/>
    <p:sldId id="444" r:id="rId62"/>
    <p:sldId id="445" r:id="rId63"/>
    <p:sldId id="446" r:id="rId64"/>
    <p:sldId id="476" r:id="rId65"/>
    <p:sldId id="477" r:id="rId66"/>
    <p:sldId id="475" r:id="rId67"/>
    <p:sldId id="478" r:id="rId68"/>
    <p:sldId id="485" r:id="rId69"/>
    <p:sldId id="471" r:id="rId70"/>
    <p:sldId id="472" r:id="rId71"/>
    <p:sldId id="464" r:id="rId72"/>
    <p:sldId id="465" r:id="rId73"/>
    <p:sldId id="488" r:id="rId74"/>
    <p:sldId id="489" r:id="rId75"/>
    <p:sldId id="466" r:id="rId76"/>
    <p:sldId id="474" r:id="rId77"/>
    <p:sldId id="479" r:id="rId78"/>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3"/>
    <p:restoredTop sz="86871" autoAdjust="0"/>
  </p:normalViewPr>
  <p:slideViewPr>
    <p:cSldViewPr>
      <p:cViewPr varScale="1">
        <p:scale>
          <a:sx n="101" d="100"/>
          <a:sy n="101" d="100"/>
        </p:scale>
        <p:origin x="926" y="3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11</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12</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13</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14</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A61A37D4-2F67-9A41-B61D-68722A521FD4}" type="slidenum">
              <a:rPr lang="en-US"/>
              <a:pPr/>
              <a:t>15</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551B35A-A25C-A94E-9FD5-654338FF1842}" type="slidenum">
              <a:rPr lang="en-US"/>
              <a:pPr/>
              <a:t>16</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FDCDB1FB-B553-8842-96AB-B949BC658A96}" type="slidenum">
              <a:rPr lang="en-US"/>
              <a:pPr/>
              <a:t>17</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7FB2B866-E83E-5A43-8CC5-7901D97D29F5}" type="slidenum">
              <a:rPr lang="en-US"/>
              <a:pPr/>
              <a:t>18</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EC8F4263-5B2E-CA40-9150-52BFC1C4104E}" type="slidenum">
              <a:rPr lang="en-US"/>
              <a:pPr/>
              <a:t>19</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1ABB749-D528-AD4D-9574-3C4930FCBF69}" type="slidenum">
              <a:rPr lang="en-US"/>
              <a:pPr/>
              <a:t>20</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E357E1AA-3B5C-7144-BCE2-DB2BE2D704A0}" type="slidenum">
              <a:rPr lang="en-US"/>
              <a:pPr/>
              <a:t>3</a:t>
            </a:fld>
            <a:endParaRPr lang="en-US"/>
          </a:p>
        </p:txBody>
      </p:sp>
      <p:sp>
        <p:nvSpPr>
          <p:cNvPr id="64515" name="Rectangle 2"/>
          <p:cNvSpPr>
            <a:spLocks noGrp="1" noRot="1" noChangeAspect="1" noChangeArrowheads="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0385F8AA-3268-C048-AE98-290B11BD1BCF}" type="slidenum">
              <a:rPr lang="en-US"/>
              <a:pPr/>
              <a:t>21</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F5DA7D60-81B6-1445-80B8-DE5A6AFB51DE}" type="slidenum">
              <a:rPr lang="en-US"/>
              <a:pPr/>
              <a:t>22</a:t>
            </a:fld>
            <a:endParaRPr lang="en-US"/>
          </a:p>
        </p:txBody>
      </p:sp>
      <p:sp>
        <p:nvSpPr>
          <p:cNvPr id="123907" name="Rectangle 2"/>
          <p:cNvSpPr>
            <a:spLocks noGrp="1" noRot="1" noChangeAspect="1" noChangeArrowheads="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214F729A-4249-1742-AADD-33BB3B70F773}" type="slidenum">
              <a:rPr lang="en-US"/>
              <a:pPr/>
              <a:t>23</a:t>
            </a:fld>
            <a:endParaRPr lang="en-US"/>
          </a:p>
        </p:txBody>
      </p:sp>
      <p:sp>
        <p:nvSpPr>
          <p:cNvPr id="125955" name="Rectangle 2"/>
          <p:cNvSpPr>
            <a:spLocks noGrp="1" noRot="1" noChangeAspect="1" noChangeArrowheads="1"/>
          </p:cNvSpPr>
          <p:nvPr>
            <p:ph type="sldImg"/>
          </p:nvPr>
        </p:nvSpPr>
        <p:spPr>
          <a:solidFill>
            <a:srgbClr val="FFFFFF"/>
          </a:solidFill>
          <a:ln/>
        </p:spPr>
      </p:sp>
      <p:sp>
        <p:nvSpPr>
          <p:cNvPr id="1259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E4859A4C-9875-4B42-BF3D-1C5A14F9F2BD}" type="slidenum">
              <a:rPr lang="en-US"/>
              <a:pPr/>
              <a:t>24</a:t>
            </a:fld>
            <a:endParaRPr lang="en-US"/>
          </a:p>
        </p:txBody>
      </p:sp>
      <p:sp>
        <p:nvSpPr>
          <p:cNvPr id="128003" name="Rectangle 2"/>
          <p:cNvSpPr>
            <a:spLocks noGrp="1" noRot="1" noChangeAspect="1" noChangeArrowheads="1"/>
          </p:cNvSpPr>
          <p:nvPr>
            <p:ph type="sldImg"/>
          </p:nvPr>
        </p:nvSpPr>
        <p:spPr>
          <a:solidFill>
            <a:srgbClr val="FFFFFF"/>
          </a:solidFill>
          <a:ln/>
        </p:spPr>
      </p:sp>
      <p:sp>
        <p:nvSpPr>
          <p:cNvPr id="1280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BBE7A258-057A-1F47-A835-7E9E58AEF94B}" type="slidenum">
              <a:rPr lang="en-US"/>
              <a:pPr/>
              <a:t>25</a:t>
            </a:fld>
            <a:endParaRPr lang="en-US"/>
          </a:p>
        </p:txBody>
      </p:sp>
      <p:sp>
        <p:nvSpPr>
          <p:cNvPr id="130051" name="Rectangle 2"/>
          <p:cNvSpPr>
            <a:spLocks noGrp="1" noRot="1" noChangeAspect="1" noChangeArrowheads="1"/>
          </p:cNvSpPr>
          <p:nvPr>
            <p:ph type="sldImg"/>
          </p:nvPr>
        </p:nvSpPr>
        <p:spPr>
          <a:solidFill>
            <a:srgbClr val="FFFFFF"/>
          </a:solidFill>
          <a:ln/>
        </p:spPr>
      </p:sp>
      <p:sp>
        <p:nvSpPr>
          <p:cNvPr id="1300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27</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28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72E30983-8456-3646-A731-6FFF29DE70A4}" type="slidenum">
              <a:rPr lang="en-US"/>
              <a:pPr/>
              <a:t>29</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3A8AC387-3E46-1143-BAAD-D9B1D56CD6CB}" type="slidenum">
              <a:rPr lang="en-US"/>
              <a:pPr/>
              <a:t>30</a:t>
            </a:fld>
            <a:endParaRPr lang="en-US"/>
          </a:p>
        </p:txBody>
      </p:sp>
      <p:sp>
        <p:nvSpPr>
          <p:cNvPr id="134147" name="Rectangle 2"/>
          <p:cNvSpPr>
            <a:spLocks noGrp="1" noRot="1" noChangeAspect="1" noChangeArrowheads="1"/>
          </p:cNvSpPr>
          <p:nvPr>
            <p:ph type="sldImg"/>
          </p:nvPr>
        </p:nvSpPr>
        <p:spPr>
          <a:solidFill>
            <a:srgbClr val="FFFFFF"/>
          </a:solidFill>
          <a:ln/>
        </p:spPr>
      </p:sp>
      <p:sp>
        <p:nvSpPr>
          <p:cNvPr id="1341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EAC2B776-986B-2545-8075-7FDAA4407823}" type="slidenum">
              <a:rPr lang="en-US"/>
              <a:pPr/>
              <a:t>31</a:t>
            </a:fld>
            <a:endParaRPr lang="en-US"/>
          </a:p>
        </p:txBody>
      </p:sp>
      <p:sp>
        <p:nvSpPr>
          <p:cNvPr id="136195" name="Rectangle 2"/>
          <p:cNvSpPr>
            <a:spLocks noGrp="1" noRot="1" noChangeAspect="1" noChangeArrowheads="1"/>
          </p:cNvSpPr>
          <p:nvPr>
            <p:ph type="sldImg"/>
          </p:nvPr>
        </p:nvSpPr>
        <p:spPr>
          <a:solidFill>
            <a:srgbClr val="FFFFFF"/>
          </a:solidFill>
          <a:ln/>
        </p:spPr>
      </p:sp>
      <p:sp>
        <p:nvSpPr>
          <p:cNvPr id="1361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2223D22-0F96-2447-8062-54A2324D8AD1}" type="slidenum">
              <a:rPr lang="en-US"/>
              <a:pPr/>
              <a:t>4</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833EBD86-0A01-3B4B-B540-6B90BD60E5F2}" type="slidenum">
              <a:rPr lang="en-US"/>
              <a:pPr/>
              <a:t>33</a:t>
            </a:fld>
            <a:endParaRPr lang="en-US"/>
          </a:p>
        </p:txBody>
      </p:sp>
      <p:sp>
        <p:nvSpPr>
          <p:cNvPr id="138243" name="Rectangle 2"/>
          <p:cNvSpPr>
            <a:spLocks noGrp="1" noRot="1" noChangeAspect="1" noChangeArrowheads="1"/>
          </p:cNvSpPr>
          <p:nvPr>
            <p:ph type="sldImg"/>
          </p:nvPr>
        </p:nvSpPr>
        <p:spPr>
          <a:solidFill>
            <a:srgbClr val="FFFFFF"/>
          </a:solidFill>
          <a:ln/>
        </p:spPr>
      </p:sp>
      <p:sp>
        <p:nvSpPr>
          <p:cNvPr id="1382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17E7037-918C-AD43-B18B-F7E97BD73A15}" type="slidenum">
              <a:rPr lang="en-US"/>
              <a:pPr/>
              <a:t>34</a:t>
            </a:fld>
            <a:endParaRPr lang="en-US"/>
          </a:p>
        </p:txBody>
      </p:sp>
      <p:sp>
        <p:nvSpPr>
          <p:cNvPr id="140291" name="Rectangle 2"/>
          <p:cNvSpPr>
            <a:spLocks noGrp="1" noRot="1" noChangeAspect="1" noChangeArrowheads="1"/>
          </p:cNvSpPr>
          <p:nvPr>
            <p:ph type="sldImg"/>
          </p:nvPr>
        </p:nvSpPr>
        <p:spPr>
          <a:solidFill>
            <a:srgbClr val="FFFFFF"/>
          </a:solidFill>
          <a:ln/>
        </p:spPr>
      </p:sp>
      <p:sp>
        <p:nvSpPr>
          <p:cNvPr id="1402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6917788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17E7037-918C-AD43-B18B-F7E97BD73A15}" type="slidenum">
              <a:rPr lang="en-US"/>
              <a:pPr/>
              <a:t>35</a:t>
            </a:fld>
            <a:endParaRPr lang="en-US"/>
          </a:p>
        </p:txBody>
      </p:sp>
      <p:sp>
        <p:nvSpPr>
          <p:cNvPr id="140291" name="Rectangle 2"/>
          <p:cNvSpPr>
            <a:spLocks noGrp="1" noRot="1" noChangeAspect="1" noChangeArrowheads="1"/>
          </p:cNvSpPr>
          <p:nvPr>
            <p:ph type="sldImg"/>
          </p:nvPr>
        </p:nvSpPr>
        <p:spPr>
          <a:solidFill>
            <a:srgbClr val="FFFFFF"/>
          </a:solidFill>
          <a:ln/>
        </p:spPr>
      </p:sp>
      <p:sp>
        <p:nvSpPr>
          <p:cNvPr id="1402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264701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089A74BD-9984-AD46-A37E-56B3C0F9FC15}" type="slidenum">
              <a:rPr lang="en-US"/>
              <a:pPr/>
              <a:t>36</a:t>
            </a:fld>
            <a:endParaRPr 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C073864A-ADC2-1B43-A5CC-41DA2E2D0DBB}" type="slidenum">
              <a:rPr lang="en-US"/>
              <a:pPr/>
              <a:t>37</a:t>
            </a:fld>
            <a:endParaRPr 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38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39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4D3ED4E-DB9F-744D-9849-EACE796ACD8F}" type="slidenum">
              <a:rPr lang="en-US"/>
              <a:pPr/>
              <a:t>40</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AE80086-1B83-2040-8086-B47A972B7777}" type="slidenum">
              <a:rPr lang="en-US"/>
              <a:pPr/>
              <a:t>41</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C80D5628-1D87-E04A-B86B-0EF3EEC2AD53}" type="slidenum">
              <a:rPr lang="en-US"/>
              <a:pPr/>
              <a:t>42</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AAAF750-AC54-8649-86DE-2549480B55BA}" type="slidenum">
              <a:rPr lang="en-US"/>
              <a:pPr/>
              <a:t>5</a:t>
            </a:fld>
            <a:endParaRPr lang="en-US"/>
          </a:p>
        </p:txBody>
      </p:sp>
      <p:sp>
        <p:nvSpPr>
          <p:cNvPr id="68611" name="Rectangle 2"/>
          <p:cNvSpPr>
            <a:spLocks noGrp="1" noRot="1" noChangeAspect="1" noChangeArrowheads="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429AE968-BC95-3747-90B0-3E8B9B166255}" type="slidenum">
              <a:rPr lang="en-US"/>
              <a:pPr/>
              <a:t>43</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EF976AF8-D263-4B45-97F7-441DF3B68CF6}" type="slidenum">
              <a:rPr lang="en-US"/>
              <a:pPr/>
              <a:t>45</a:t>
            </a:fld>
            <a:endParaRPr lang="en-US"/>
          </a:p>
        </p:txBody>
      </p:sp>
      <p:sp>
        <p:nvSpPr>
          <p:cNvPr id="105475" name="Rectangle 2"/>
          <p:cNvSpPr>
            <a:spLocks noGrp="1" noRot="1" noChangeAspect="1" noChangeArrowheads="1"/>
          </p:cNvSpPr>
          <p:nvPr>
            <p:ph type="sldImg"/>
          </p:nvPr>
        </p:nvSpPr>
        <p:spPr>
          <a:solidFill>
            <a:srgbClr val="FFFFFF"/>
          </a:solidFill>
          <a:ln/>
        </p:spPr>
      </p:sp>
      <p:sp>
        <p:nvSpPr>
          <p:cNvPr id="1054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138486-EADF-6047-899A-01D4ECB9C2CD}" type="slidenum">
              <a:rPr lang="en-US" sz="1200">
                <a:latin typeface="Calibri" charset="0"/>
              </a:rPr>
              <a:pPr eaLnBrk="1" hangingPunct="1"/>
              <a:t>46</a:t>
            </a:fld>
            <a:endParaRPr lang="en-US" sz="1200">
              <a:latin typeface="Calibri" charset="0"/>
            </a:endParaRPr>
          </a:p>
        </p:txBody>
      </p:sp>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48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49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138486-EADF-6047-899A-01D4ECB9C2CD}" type="slidenum">
              <a:rPr lang="en-US" sz="1200">
                <a:latin typeface="Calibri" charset="0"/>
              </a:rPr>
              <a:pPr eaLnBrk="1" hangingPunct="1"/>
              <a:t>50</a:t>
            </a:fld>
            <a:endParaRPr lang="en-US" sz="1200">
              <a:latin typeface="Calibri" charset="0"/>
            </a:endParaRPr>
          </a:p>
        </p:txBody>
      </p:sp>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B00714BF-B725-3A42-9963-355062504B2E}" type="slidenum">
              <a:rPr lang="en-US"/>
              <a:pPr/>
              <a:t>51</a:t>
            </a:fld>
            <a:endParaRPr lang="en-US"/>
          </a:p>
        </p:txBody>
      </p:sp>
      <p:sp>
        <p:nvSpPr>
          <p:cNvPr id="111619" name="Rectangle 2"/>
          <p:cNvSpPr>
            <a:spLocks noGrp="1" noRot="1" noChangeAspect="1" noChangeArrowheads="1"/>
          </p:cNvSpPr>
          <p:nvPr>
            <p:ph type="sldImg"/>
          </p:nvPr>
        </p:nvSpPr>
        <p:spPr>
          <a:solidFill>
            <a:srgbClr val="FFFFFF"/>
          </a:solidFill>
          <a:ln/>
        </p:spPr>
      </p:sp>
      <p:sp>
        <p:nvSpPr>
          <p:cNvPr id="1116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F7CB46A-BDA9-BF4B-8B31-B0B558F3313A}" type="slidenum">
              <a:rPr lang="en-US"/>
              <a:pPr/>
              <a:t>52</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281DC2A-315A-1A4F-89A0-2FADEFC62277}" type="slidenum">
              <a:rPr lang="en-US" sz="1200">
                <a:latin typeface="Calibri" charset="0"/>
              </a:rPr>
              <a:pPr eaLnBrk="1" hangingPunct="1"/>
              <a:t>53</a:t>
            </a:fld>
            <a:endParaRPr lang="en-US" sz="1200">
              <a:latin typeface="Calibri" charset="0"/>
            </a:endParaRPr>
          </a:p>
        </p:txBody>
      </p:sp>
      <p:sp>
        <p:nvSpPr>
          <p:cNvPr id="73730"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37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0DD158-683E-CA43-8AEA-0C7A6F3C7159}" type="slidenum">
              <a:rPr lang="en-US" sz="1200">
                <a:latin typeface="Calibri" charset="0"/>
              </a:rPr>
              <a:pPr eaLnBrk="1" hangingPunct="1"/>
              <a:t>54</a:t>
            </a:fld>
            <a:endParaRPr lang="en-US" sz="1200">
              <a:latin typeface="Calibri" charset="0"/>
            </a:endParaRPr>
          </a:p>
        </p:txBody>
      </p:sp>
      <p:sp>
        <p:nvSpPr>
          <p:cNvPr id="75778"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57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C24D5933-64A4-6347-B6F5-7474C2DA1EC7}" type="slidenum">
              <a:rPr lang="en-US"/>
              <a:pPr/>
              <a:t>6</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1C26481-6374-7A4A-85A2-FE0A76AD0611}" type="slidenum">
              <a:rPr lang="en-US" sz="1200">
                <a:latin typeface="Calibri" charset="0"/>
              </a:rPr>
              <a:pPr eaLnBrk="1" hangingPunct="1"/>
              <a:t>55</a:t>
            </a:fld>
            <a:endParaRPr lang="en-US" sz="1200">
              <a:latin typeface="Calibri" charset="0"/>
            </a:endParaRPr>
          </a:p>
        </p:txBody>
      </p:sp>
      <p:sp>
        <p:nvSpPr>
          <p:cNvPr id="77826"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782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48DC6ED-55DD-354E-B142-4C651FCA36AE}" type="slidenum">
              <a:rPr lang="en-US" sz="1200">
                <a:latin typeface="Calibri" charset="0"/>
              </a:rPr>
              <a:pPr eaLnBrk="1" hangingPunct="1"/>
              <a:t>56</a:t>
            </a:fld>
            <a:endParaRPr lang="en-US" sz="1200">
              <a:latin typeface="Calibri" charset="0"/>
            </a:endParaRPr>
          </a:p>
        </p:txBody>
      </p:sp>
      <p:sp>
        <p:nvSpPr>
          <p:cNvPr id="79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987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2400" dirty="0">
                <a:latin typeface="Calibri" charset="0"/>
              </a:rPr>
              <a:t>C(want to) went from 608 to 238, </a:t>
            </a:r>
            <a:r>
              <a:rPr lang="en-US" dirty="0">
                <a:latin typeface="Calibri" charset="0"/>
              </a:rPr>
              <a:t> </a:t>
            </a:r>
            <a:r>
              <a:rPr lang="en-US" sz="2400" dirty="0">
                <a:latin typeface="Calibri" charset="0"/>
              </a:rPr>
              <a:t>P(</a:t>
            </a:r>
            <a:r>
              <a:rPr lang="en-US" sz="2400" dirty="0" err="1">
                <a:latin typeface="Calibri" charset="0"/>
              </a:rPr>
              <a:t>to|want</a:t>
            </a:r>
            <a:r>
              <a:rPr lang="en-US" sz="2400" dirty="0">
                <a:latin typeface="Calibri" charset="0"/>
              </a:rPr>
              <a:t>) from .66 to .26!</a:t>
            </a:r>
          </a:p>
          <a:p>
            <a:pPr eaLnBrk="1" hangingPunct="1"/>
            <a:r>
              <a:rPr lang="en-US" sz="2400" dirty="0">
                <a:latin typeface="Calibri" charset="0"/>
              </a:rPr>
              <a:t>Discount d= c*/c</a:t>
            </a:r>
          </a:p>
          <a:p>
            <a:pPr lvl="1" eaLnBrk="1" hangingPunct="1"/>
            <a:r>
              <a:rPr lang="en-US" sz="2000" dirty="0">
                <a:latin typeface="Calibri" charset="0"/>
              </a:rPr>
              <a:t>d for “</a:t>
            </a:r>
            <a:r>
              <a:rPr lang="en-US" sz="2000" dirty="0" err="1">
                <a:latin typeface="Calibri" charset="0"/>
              </a:rPr>
              <a:t>chinese</a:t>
            </a:r>
            <a:r>
              <a:rPr lang="en-US" sz="2000" dirty="0">
                <a:latin typeface="Calibri" charset="0"/>
              </a:rPr>
              <a:t> food” =.10!!!   A 10x reduction</a:t>
            </a:r>
          </a:p>
          <a:p>
            <a:pPr eaLnBrk="1" hangingPunct="1">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7DFC8D75-8A9A-0B40-A7CB-F4679CC4E3D2}" type="slidenum">
              <a:rPr lang="en-US"/>
              <a:pPr/>
              <a:t>57</a:t>
            </a:fld>
            <a:endParaRPr lang="en-US"/>
          </a:p>
        </p:txBody>
      </p:sp>
      <p:sp>
        <p:nvSpPr>
          <p:cNvPr id="119811" name="Rectangle 2"/>
          <p:cNvSpPr>
            <a:spLocks noGrp="1" noRot="1" noChangeAspect="1" noChangeArrowheads="1"/>
          </p:cNvSpPr>
          <p:nvPr>
            <p:ph type="sldImg"/>
          </p:nvPr>
        </p:nvSpPr>
        <p:spPr>
          <a:solidFill>
            <a:srgbClr val="FFFFFF"/>
          </a:solidFill>
          <a:ln/>
        </p:spPr>
      </p:sp>
      <p:sp>
        <p:nvSpPr>
          <p:cNvPr id="1198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58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59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084E14E-C2B8-AF4C-A6BB-263B528C3713}" type="slidenum">
              <a:rPr lang="en-US" sz="1200">
                <a:latin typeface="Calibri" charset="0"/>
              </a:rPr>
              <a:pPr eaLnBrk="1" hangingPunct="1"/>
              <a:t>60</a:t>
            </a:fld>
            <a:endParaRPr lang="en-US" sz="1200">
              <a:latin typeface="Calibri" charset="0"/>
            </a:endParaRPr>
          </a:p>
        </p:txBody>
      </p:sp>
      <p:sp>
        <p:nvSpPr>
          <p:cNvPr id="583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83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0EA890B0-808E-6E44-A4DD-EB79892851F2}" type="slidenum">
              <a:rPr lang="en-US"/>
              <a:pPr/>
              <a:t>61</a:t>
            </a:fld>
            <a:endParaRPr lang="en-US"/>
          </a:p>
        </p:txBody>
      </p:sp>
      <p:sp>
        <p:nvSpPr>
          <p:cNvPr id="169987" name="Rectangle 2"/>
          <p:cNvSpPr>
            <a:spLocks noGrp="1" noRot="1" noChangeAspect="1" noChangeArrowheads="1"/>
          </p:cNvSpPr>
          <p:nvPr>
            <p:ph type="sldImg"/>
          </p:nvPr>
        </p:nvSpPr>
        <p:spPr>
          <a:solidFill>
            <a:srgbClr val="FFFFFF"/>
          </a:solidFill>
          <a:ln/>
        </p:spPr>
      </p:sp>
      <p:sp>
        <p:nvSpPr>
          <p:cNvPr id="16998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4DFF4099-E1E8-B44C-964A-D22AD92D9128}" type="slidenum">
              <a:rPr lang="en-US"/>
              <a:pPr/>
              <a:t>63</a:t>
            </a:fld>
            <a:endParaRPr lang="en-US"/>
          </a:p>
        </p:txBody>
      </p:sp>
      <p:sp>
        <p:nvSpPr>
          <p:cNvPr id="146435" name="Rectangle 2"/>
          <p:cNvSpPr>
            <a:spLocks noGrp="1" noRot="1" noChangeAspect="1" noChangeArrowheads="1"/>
          </p:cNvSpPr>
          <p:nvPr>
            <p:ph type="sldImg"/>
          </p:nvPr>
        </p:nvSpPr>
        <p:spPr>
          <a:solidFill>
            <a:srgbClr val="FFFFFF"/>
          </a:solidFill>
          <a:ln/>
        </p:spPr>
      </p:sp>
      <p:sp>
        <p:nvSpPr>
          <p:cNvPr id="1464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AAA3172-9801-5A43-AD54-7F928A431C2A}" type="slidenum">
              <a:rPr lang="en-US" sz="1200">
                <a:latin typeface="Calibri" charset="0"/>
              </a:rPr>
              <a:pPr eaLnBrk="1" hangingPunct="1"/>
              <a:t>64</a:t>
            </a:fld>
            <a:endParaRPr lang="en-US" sz="1200">
              <a:latin typeface="Calibri" charset="0"/>
            </a:endParaRPr>
          </a:p>
        </p:txBody>
      </p:sp>
      <p:sp>
        <p:nvSpPr>
          <p:cNvPr id="890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909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AAA3172-9801-5A43-AD54-7F928A431C2A}" type="slidenum">
              <a:rPr lang="en-US" sz="1200">
                <a:latin typeface="Calibri" charset="0"/>
              </a:rPr>
              <a:pPr eaLnBrk="1" hangingPunct="1"/>
              <a:t>67</a:t>
            </a:fld>
            <a:endParaRPr lang="en-US" sz="1200">
              <a:latin typeface="Calibri" charset="0"/>
            </a:endParaRPr>
          </a:p>
        </p:txBody>
      </p:sp>
      <p:sp>
        <p:nvSpPr>
          <p:cNvPr id="890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909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FDB5D5E7-7ECC-C547-B760-70A49FF3CCB1}" type="slidenum">
              <a:rPr lang="en-US"/>
              <a:pPr/>
              <a:t>7</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68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1123724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E0A1DCE-B25E-2745-BCC8-DC7B156002CC}" type="slidenum">
              <a:rPr lang="en-US" sz="1200">
                <a:latin typeface="Calibri" charset="0"/>
              </a:rPr>
              <a:pPr eaLnBrk="1" hangingPunct="1"/>
              <a:t>70</a:t>
            </a:fld>
            <a:endParaRPr lang="en-US" sz="1200">
              <a:latin typeface="Calibri" charset="0"/>
            </a:endParaRPr>
          </a:p>
        </p:txBody>
      </p:sp>
      <p:sp>
        <p:nvSpPr>
          <p:cNvPr id="72706"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72707"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41449491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19D017-F901-9141-9593-12493BACCB70}" type="slidenum">
              <a:rPr lang="en-US" sz="1200">
                <a:latin typeface="Calibri" charset="0"/>
              </a:rPr>
              <a:pPr eaLnBrk="1" hangingPunct="1"/>
              <a:t>72</a:t>
            </a:fld>
            <a:endParaRPr lang="en-US" sz="1200">
              <a:latin typeface="Calibri"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2733293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19D017-F901-9141-9593-12493BACCB70}" type="slidenum">
              <a:rPr lang="en-US" sz="1200">
                <a:latin typeface="Calibri" charset="0"/>
              </a:rPr>
              <a:pPr eaLnBrk="1" hangingPunct="1"/>
              <a:t>73</a:t>
            </a:fld>
            <a:endParaRPr lang="en-US" sz="1200">
              <a:latin typeface="Calibri"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67884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19D017-F901-9141-9593-12493BACCB70}" type="slidenum">
              <a:rPr lang="en-US" sz="1200">
                <a:latin typeface="Calibri" charset="0"/>
              </a:rPr>
              <a:pPr eaLnBrk="1" hangingPunct="1"/>
              <a:t>74</a:t>
            </a:fld>
            <a:endParaRPr lang="en-US" sz="1200">
              <a:latin typeface="Calibri"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7225514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4187360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6C90346-8C42-B949-9ED1-59E585D457E3}" type="slidenum">
              <a:rPr lang="en-US"/>
              <a:pPr/>
              <a:t>8</a:t>
            </a:fld>
            <a:endParaRPr lang="en-US"/>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6C90346-8C42-B949-9ED1-59E585D457E3}" type="slidenum">
              <a:rPr lang="en-US"/>
              <a:pPr/>
              <a:t>9</a:t>
            </a:fld>
            <a:endParaRPr lang="en-US"/>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10</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08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154679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55073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567220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44785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17331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9/7/2022</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811518374"/>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9/7/2022</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286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018992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9/7/2022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49960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9/7/2022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64262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9/7/2022</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207071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9/7/2022</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065104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3593025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9/7/2022</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84462515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9.emf"/><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0.emf"/><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oleObject" Target="../embeddings/oleObject10.bin"/><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3" Type="http://schemas.openxmlformats.org/officeDocument/2006/relationships/hyperlink" Target="http://www.speech.sri.com/projects/sril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kheafield.com/code/kenl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tiff"/></Relationships>
</file>

<file path=ppt/slides/_rels/slide25.xml.rels><?xml version="1.0" encoding="UTF-8" standalone="yes"?>
<Relationships xmlns="http://schemas.openxmlformats.org/package/2006/relationships"><Relationship Id="rId3" Type="http://schemas.openxmlformats.org/officeDocument/2006/relationships/hyperlink" Target="http://googleresearch.blogspot.com/2006/08/all-our-n-gram-are-belong-to-you.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ngrams.googlelabs.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oleObject" Target="../embeddings/oleObject13.bin"/><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oleObject" Target="../embeddings/oleObject15.bin"/><Relationship Id="rId4" Type="http://schemas.openxmlformats.org/officeDocument/2006/relationships/image" Target="../media/image26.e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image" Target="../media/image34.png"/></Relationships>
</file>

<file path=ppt/slides/_rels/slide62.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embeddings/oleObject17.bin"/><Relationship Id="rId1" Type="http://schemas.openxmlformats.org/officeDocument/2006/relationships/slideLayout" Target="../slideLayouts/slideLayout2.xml"/><Relationship Id="rId5" Type="http://schemas.openxmlformats.org/officeDocument/2006/relationships/image" Target="../media/image38.emf"/><Relationship Id="rId4" Type="http://schemas.openxmlformats.org/officeDocument/2006/relationships/oleObject" Target="../embeddings/oleObject18.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73.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41.emf"/><Relationship Id="rId5" Type="http://schemas.openxmlformats.org/officeDocument/2006/relationships/oleObject" Target="../embeddings/oleObject23.bin"/><Relationship Id="rId4" Type="http://schemas.openxmlformats.org/officeDocument/2006/relationships/image" Target="../media/image42.e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45.emf"/><Relationship Id="rId5" Type="http://schemas.openxmlformats.org/officeDocument/2006/relationships/oleObject" Target="../embeddings/oleObject26.bin"/><Relationship Id="rId4" Type="http://schemas.openxmlformats.org/officeDocument/2006/relationships/image" Target="../media/image44.emf"/></Relationships>
</file>

<file path=ppt/slides/_rels/slide75.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oleObject" Target="../embeddings/oleObject27.bin"/><Relationship Id="rId1" Type="http://schemas.openxmlformats.org/officeDocument/2006/relationships/slideLayout" Target="../slideLayouts/slideLayout2.xml"/><Relationship Id="rId5" Type="http://schemas.openxmlformats.org/officeDocument/2006/relationships/image" Target="../media/image47.emf"/><Relationship Id="rId4" Type="http://schemas.openxmlformats.org/officeDocument/2006/relationships/oleObject" Target="../embeddings/oleObject28.bin"/></Relationships>
</file>

<file path=ppt/slides/_rels/slide76.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oleObject" Target="../embeddings/oleObject29.bin"/><Relationship Id="rId1" Type="http://schemas.openxmlformats.org/officeDocument/2006/relationships/slideLayout" Target="../slideLayouts/slideLayout2.xml"/><Relationship Id="rId5" Type="http://schemas.openxmlformats.org/officeDocument/2006/relationships/image" Target="../media/image49.emf"/><Relationship Id="rId4" Type="http://schemas.openxmlformats.org/officeDocument/2006/relationships/oleObject" Target="../embeddings/oleObject30.bin"/></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oleObject" Target="../embeddings/oleObject6.bin"/><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a:solidFill>
                <a:srgbClr val="A50021"/>
              </a:solidFill>
              <a:latin typeface="Calibri" charset="0"/>
            </a:endParaRPr>
          </a:p>
          <a:p>
            <a:pPr eaLnBrk="1" hangingPunct="1">
              <a:spcAft>
                <a:spcPts val="600"/>
              </a:spcAft>
            </a:pPr>
            <a:r>
              <a:rPr lang="en-US" sz="3200">
                <a:solidFill>
                  <a:srgbClr val="A50021"/>
                </a:solidFill>
                <a:latin typeface="Calibri" charset="0"/>
              </a:rPr>
              <a:t>Introduction to N-grams</a:t>
            </a:r>
            <a:endParaRPr lang="en-US" sz="3200">
              <a:latin typeface="Calibri" charset="0"/>
            </a:endParaRPr>
          </a:p>
          <a:p>
            <a:pPr eaLnBrk="1" hangingPunct="1"/>
            <a:endParaRPr lang="en-US">
              <a:latin typeface="Calibri" charset="0"/>
            </a:endParaRPr>
          </a:p>
        </p:txBody>
      </p:sp>
      <p:sp>
        <p:nvSpPr>
          <p:cNvPr id="2" name="Text Placeholder 1">
            <a:extLst>
              <a:ext uri="{FF2B5EF4-FFF2-40B4-BE49-F238E27FC236}">
                <a16:creationId xmlns:a16="http://schemas.microsoft.com/office/drawing/2014/main" id="{CD73FC51-B34E-684D-813A-2228CC69A29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776161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685800" y="1485900"/>
            <a:ext cx="7772400" cy="30861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2"/>
              </a:buClr>
              <a:buFont typeface="Wingdings" charset="2"/>
              <a:buBlip>
                <a:blip r:embed="rId3"/>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a:solidFill>
                <a:srgbClr val="5400A8"/>
              </a:solidFill>
              <a:latin typeface="Tahoma" charset="0"/>
            </a:endParaRPr>
          </a:p>
        </p:txBody>
      </p:sp>
      <p:sp>
        <p:nvSpPr>
          <p:cNvPr id="77829" name="Rectangle 4"/>
          <p:cNvSpPr>
            <a:spLocks noGrp="1" noChangeArrowheads="1"/>
          </p:cNvSpPr>
          <p:nvPr>
            <p:ph type="title"/>
          </p:nvPr>
        </p:nvSpPr>
        <p:spPr>
          <a:xfrm>
            <a:off x="1371600" y="133350"/>
            <a:ext cx="7467600" cy="742950"/>
          </a:xfrm>
        </p:spPr>
        <p:txBody>
          <a:bodyPr/>
          <a:lstStyle/>
          <a:p>
            <a:pPr eaLnBrk="1" hangingPunct="1"/>
            <a:r>
              <a:rPr lang="en-US" dirty="0"/>
              <a:t>Simplest case: Unigram model</a:t>
            </a:r>
          </a:p>
        </p:txBody>
      </p:sp>
      <p:sp>
        <p:nvSpPr>
          <p:cNvPr id="6" name="TextBox 5"/>
          <p:cNvSpPr txBox="1"/>
          <p:nvPr/>
        </p:nvSpPr>
        <p:spPr>
          <a:xfrm>
            <a:off x="685800" y="2792670"/>
            <a:ext cx="8077200" cy="2369880"/>
          </a:xfrm>
          <a:prstGeom prst="rect">
            <a:avLst/>
          </a:prstGeom>
          <a:noFill/>
        </p:spPr>
        <p:txBody>
          <a:bodyPr wrap="square" rtlCol="0">
            <a:spAutoFit/>
          </a:bodyPr>
          <a:lstStyle/>
          <a:p>
            <a:r>
              <a:rPr lang="en-US" sz="2000" dirty="0">
                <a:latin typeface="Courier"/>
                <a:cs typeface="Courier"/>
              </a:rPr>
              <a:t>fifth, an, of, futures, the, an, incorporated, a, a, the, inflation, most, dollars, quarter, in, is, mass</a:t>
            </a:r>
          </a:p>
          <a:p>
            <a:endParaRPr lang="en-US" sz="2000" dirty="0">
              <a:latin typeface="Courier"/>
              <a:cs typeface="Courier"/>
            </a:endParaRPr>
          </a:p>
          <a:p>
            <a:r>
              <a:rPr lang="en-US" sz="2000" dirty="0">
                <a:latin typeface="Courier"/>
                <a:cs typeface="Courier"/>
              </a:rPr>
              <a:t>thrift, did, eighty, said, hard, 'm, </a:t>
            </a:r>
            <a:r>
              <a:rPr lang="en-US" sz="2000" dirty="0" err="1">
                <a:latin typeface="Courier"/>
                <a:cs typeface="Courier"/>
              </a:rPr>
              <a:t>july</a:t>
            </a:r>
            <a:r>
              <a:rPr lang="en-US" sz="2000" dirty="0">
                <a:latin typeface="Courier"/>
                <a:cs typeface="Courier"/>
              </a:rPr>
              <a:t>, bullish</a:t>
            </a:r>
          </a:p>
          <a:p>
            <a:endParaRPr lang="en-US" sz="2400" dirty="0">
              <a:latin typeface="Courier"/>
              <a:cs typeface="Courier"/>
            </a:endParaRPr>
          </a:p>
          <a:p>
            <a:r>
              <a:rPr lang="en-US" sz="2000" dirty="0">
                <a:latin typeface="Courier"/>
                <a:cs typeface="Courier"/>
              </a:rPr>
              <a:t>that, or, limited, the</a:t>
            </a:r>
          </a:p>
        </p:txBody>
      </p:sp>
      <p:sp>
        <p:nvSpPr>
          <p:cNvPr id="7" name="TextBox 6"/>
          <p:cNvSpPr txBox="1"/>
          <p:nvPr/>
        </p:nvSpPr>
        <p:spPr>
          <a:xfrm>
            <a:off x="228600" y="2247840"/>
            <a:ext cx="6835876" cy="400110"/>
          </a:xfrm>
          <a:prstGeom prst="rect">
            <a:avLst/>
          </a:prstGeom>
          <a:noFill/>
        </p:spPr>
        <p:txBody>
          <a:bodyPr wrap="none" rtlCol="0">
            <a:spAutoFit/>
          </a:bodyPr>
          <a:lstStyle/>
          <a:p>
            <a:r>
              <a:rPr lang="en-US" sz="2000" dirty="0">
                <a:latin typeface="Calibri"/>
                <a:cs typeface="Calibri"/>
              </a:rPr>
              <a:t>Some automatically generated sentences from a unigram model</a:t>
            </a:r>
          </a:p>
        </p:txBody>
      </p:sp>
      <p:graphicFrame>
        <p:nvGraphicFramePr>
          <p:cNvPr id="8" name="Object 6"/>
          <p:cNvGraphicFramePr>
            <a:graphicFrameLocks noChangeAspect="1"/>
          </p:cNvGraphicFramePr>
          <p:nvPr>
            <p:extLst>
              <p:ext uri="{D42A27DB-BD31-4B8C-83A1-F6EECF244321}">
                <p14:modId xmlns:p14="http://schemas.microsoft.com/office/powerpoint/2010/main" val="4245319025"/>
              </p:ext>
            </p:extLst>
          </p:nvPr>
        </p:nvGraphicFramePr>
        <p:xfrm>
          <a:off x="1752600" y="1123950"/>
          <a:ext cx="4648200" cy="1047374"/>
        </p:xfrm>
        <a:graphic>
          <a:graphicData uri="http://schemas.openxmlformats.org/presentationml/2006/ole">
            <mc:AlternateContent xmlns:mc="http://schemas.openxmlformats.org/markup-compatibility/2006">
              <mc:Choice xmlns:v="urn:schemas-microsoft-com:vml" Requires="v">
                <p:oleObj name="Equation" r:id="rId4" imgW="1587500" imgH="355600" progId="Equation.3">
                  <p:embed/>
                </p:oleObj>
              </mc:Choice>
              <mc:Fallback>
                <p:oleObj name="Equation" r:id="rId4" imgW="1587500" imgH="355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123950"/>
                        <a:ext cx="4648200" cy="1047374"/>
                      </a:xfrm>
                      <a:prstGeom prst="rect">
                        <a:avLst/>
                      </a:prstGeom>
                      <a:noFill/>
                      <a:effectLst/>
                    </p:spPr>
                  </p:pic>
                </p:oleObj>
              </mc:Fallback>
            </mc:AlternateContent>
          </a:graphicData>
        </a:graphic>
      </p:graphicFrame>
    </p:spTree>
    <p:extLst>
      <p:ext uri="{BB962C8B-B14F-4D97-AF65-F5344CB8AC3E}">
        <p14:creationId xmlns:p14="http://schemas.microsoft.com/office/powerpoint/2010/main" val="645007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762000" y="1257300"/>
            <a:ext cx="7772400" cy="36576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2"/>
              </a:buClr>
              <a:buFont typeface="Wingdings" charset="2"/>
              <a:buBlip>
                <a:blip r:embed="rId3"/>
              </a:buBlip>
            </a:pPr>
            <a:r>
              <a:rPr lang="en-US" sz="2400" dirty="0">
                <a:latin typeface="Calibri"/>
                <a:cs typeface="Calibri"/>
              </a:rPr>
              <a:t>Condition on the previous word:</a:t>
            </a:r>
          </a:p>
          <a:p>
            <a:pPr marL="342900" indent="-342900">
              <a:spcBef>
                <a:spcPct val="20000"/>
              </a:spcBef>
              <a:buClr>
                <a:schemeClr val="tx2"/>
              </a:buClr>
            </a:pPr>
            <a:endParaRPr lang="en-US" sz="2400" dirty="0">
              <a:latin typeface="Tahoma" charset="0"/>
            </a:endParaRPr>
          </a:p>
          <a:p>
            <a:pPr marL="342900" indent="-342900">
              <a:spcBef>
                <a:spcPct val="20000"/>
              </a:spcBef>
              <a:buClr>
                <a:schemeClr val="tx2"/>
              </a:buClr>
            </a:pPr>
            <a:endParaRPr lang="en-US" sz="2400" dirty="0">
              <a:latin typeface="Tahoma" charset="0"/>
            </a:endParaRPr>
          </a:p>
          <a:p>
            <a:pPr marL="800100" lvl="1" indent="-342900">
              <a:spcBef>
                <a:spcPct val="20000"/>
              </a:spcBef>
              <a:buClr>
                <a:schemeClr val="tx2"/>
              </a:buClr>
              <a:buFont typeface="Wingdings" charset="2"/>
              <a:buBlip>
                <a:blip r:embed="rId3"/>
              </a:buBlip>
            </a:pPr>
            <a:endParaRPr lang="en-US" sz="2400" dirty="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dirty="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dirty="0">
              <a:solidFill>
                <a:srgbClr val="5400A8"/>
              </a:solidFill>
              <a:latin typeface="Tahoma" charset="0"/>
            </a:endParaRPr>
          </a:p>
        </p:txBody>
      </p:sp>
      <p:sp>
        <p:nvSpPr>
          <p:cNvPr id="77829" name="Rectangle 4"/>
          <p:cNvSpPr>
            <a:spLocks noGrp="1" noChangeArrowheads="1"/>
          </p:cNvSpPr>
          <p:nvPr>
            <p:ph type="title"/>
          </p:nvPr>
        </p:nvSpPr>
        <p:spPr/>
        <p:txBody>
          <a:bodyPr/>
          <a:lstStyle/>
          <a:p>
            <a:pPr eaLnBrk="1" hangingPunct="1"/>
            <a:r>
              <a:rPr lang="en-US"/>
              <a:t>Bigram model</a:t>
            </a:r>
          </a:p>
        </p:txBody>
      </p:sp>
      <p:sp>
        <p:nvSpPr>
          <p:cNvPr id="7" name="TextBox 6"/>
          <p:cNvSpPr txBox="1"/>
          <p:nvPr/>
        </p:nvSpPr>
        <p:spPr>
          <a:xfrm>
            <a:off x="228600" y="2778026"/>
            <a:ext cx="8610600" cy="2308324"/>
          </a:xfrm>
          <a:prstGeom prst="rect">
            <a:avLst/>
          </a:prstGeom>
          <a:noFill/>
        </p:spPr>
        <p:txBody>
          <a:bodyPr wrap="square" rtlCol="0">
            <a:spAutoFit/>
          </a:bodyPr>
          <a:lstStyle/>
          <a:p>
            <a:r>
              <a:rPr lang="en-US" sz="1800" dirty="0" err="1">
                <a:latin typeface="Courier"/>
                <a:cs typeface="Courier"/>
              </a:rPr>
              <a:t>texaco</a:t>
            </a:r>
            <a:r>
              <a:rPr lang="en-US" sz="1800" dirty="0">
                <a:latin typeface="Courier"/>
                <a:cs typeface="Courier"/>
              </a:rPr>
              <a:t>, rose, one, in, this, issue, is, pursuing, growth, in, a, boiler, house, said, </a:t>
            </a:r>
            <a:r>
              <a:rPr lang="en-US" sz="1800" dirty="0" err="1">
                <a:latin typeface="Courier"/>
                <a:cs typeface="Courier"/>
              </a:rPr>
              <a:t>mr.</a:t>
            </a:r>
            <a:r>
              <a:rPr lang="en-US" sz="1800" dirty="0">
                <a:latin typeface="Courier"/>
                <a:cs typeface="Courier"/>
              </a:rPr>
              <a:t>, </a:t>
            </a:r>
            <a:r>
              <a:rPr lang="en-US" sz="1800" dirty="0" err="1">
                <a:latin typeface="Courier"/>
                <a:cs typeface="Courier"/>
              </a:rPr>
              <a:t>gurria</a:t>
            </a:r>
            <a:r>
              <a:rPr lang="en-US" sz="1800" dirty="0">
                <a:latin typeface="Courier"/>
                <a:cs typeface="Courier"/>
              </a:rPr>
              <a:t>, </a:t>
            </a:r>
            <a:r>
              <a:rPr lang="en-US" sz="1800" dirty="0" err="1">
                <a:latin typeface="Courier"/>
                <a:cs typeface="Courier"/>
              </a:rPr>
              <a:t>mexico</a:t>
            </a:r>
            <a:r>
              <a:rPr lang="en-US" sz="1800" dirty="0">
                <a:latin typeface="Courier"/>
                <a:cs typeface="Courier"/>
              </a:rPr>
              <a:t>, 's, motion, control, proposal, without, permission, from, five, hundred, fifty, five, yen</a:t>
            </a:r>
          </a:p>
          <a:p>
            <a:endParaRPr lang="en-US" sz="1800" dirty="0">
              <a:latin typeface="Courier"/>
              <a:cs typeface="Courier"/>
            </a:endParaRPr>
          </a:p>
          <a:p>
            <a:r>
              <a:rPr lang="en-US" sz="1800" dirty="0">
                <a:latin typeface="Courier"/>
                <a:cs typeface="Courier"/>
              </a:rPr>
              <a:t>outside, new, car, parking, lot, of, the, agreement, reached</a:t>
            </a:r>
          </a:p>
          <a:p>
            <a:endParaRPr lang="en-US" sz="1800" dirty="0">
              <a:latin typeface="Courier"/>
              <a:cs typeface="Courier"/>
            </a:endParaRPr>
          </a:p>
          <a:p>
            <a:r>
              <a:rPr lang="en-US" sz="1800" dirty="0">
                <a:latin typeface="Courier"/>
                <a:cs typeface="Courier"/>
              </a:rPr>
              <a:t>this, would, be, a, record, </a:t>
            </a:r>
            <a:r>
              <a:rPr lang="en-US" sz="1800" dirty="0" err="1">
                <a:latin typeface="Courier"/>
                <a:cs typeface="Courier"/>
              </a:rPr>
              <a:t>november</a:t>
            </a:r>
            <a:endParaRPr lang="en-US" sz="1800" dirty="0">
              <a:latin typeface="Courier"/>
              <a:cs typeface="Courier"/>
            </a:endParaRPr>
          </a:p>
        </p:txBody>
      </p:sp>
      <p:graphicFrame>
        <p:nvGraphicFramePr>
          <p:cNvPr id="6" name="Object 3"/>
          <p:cNvGraphicFramePr>
            <a:graphicFrameLocks noChangeAspect="1"/>
          </p:cNvGraphicFramePr>
          <p:nvPr>
            <p:extLst>
              <p:ext uri="{D42A27DB-BD31-4B8C-83A1-F6EECF244321}">
                <p14:modId xmlns:p14="http://schemas.microsoft.com/office/powerpoint/2010/main" val="402550607"/>
              </p:ext>
            </p:extLst>
          </p:nvPr>
        </p:nvGraphicFramePr>
        <p:xfrm>
          <a:off x="762000" y="1885950"/>
          <a:ext cx="6745287" cy="596543"/>
        </p:xfrm>
        <a:graphic>
          <a:graphicData uri="http://schemas.openxmlformats.org/presentationml/2006/ole">
            <mc:AlternateContent xmlns:mc="http://schemas.openxmlformats.org/markup-compatibility/2006">
              <mc:Choice xmlns:v="urn:schemas-microsoft-com:vml" Requires="v">
                <p:oleObj name="Equation" r:id="rId4" imgW="2019300" imgH="177800" progId="Equation.3">
                  <p:embed/>
                </p:oleObj>
              </mc:Choice>
              <mc:Fallback>
                <p:oleObj name="Equation" r:id="rId4" imgW="2019300" imgH="177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885950"/>
                        <a:ext cx="6745287" cy="596543"/>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25928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4"/>
          <p:cNvSpPr>
            <a:spLocks noGrp="1" noChangeArrowheads="1"/>
          </p:cNvSpPr>
          <p:nvPr>
            <p:ph type="title"/>
          </p:nvPr>
        </p:nvSpPr>
        <p:spPr/>
        <p:txBody>
          <a:bodyPr/>
          <a:lstStyle/>
          <a:p>
            <a:r>
              <a:rPr lang="en-US"/>
              <a:t>N-gram models</a:t>
            </a:r>
            <a:endParaRPr lang="en-US" dirty="0"/>
          </a:p>
        </p:txBody>
      </p:sp>
      <p:sp>
        <p:nvSpPr>
          <p:cNvPr id="2" name="Content Placeholder 1"/>
          <p:cNvSpPr>
            <a:spLocks noGrp="1"/>
          </p:cNvSpPr>
          <p:nvPr>
            <p:ph idx="1"/>
          </p:nvPr>
        </p:nvSpPr>
        <p:spPr>
          <a:xfrm>
            <a:off x="914400" y="1352550"/>
            <a:ext cx="7924800" cy="3657600"/>
          </a:xfrm>
        </p:spPr>
        <p:txBody>
          <a:bodyPr/>
          <a:lstStyle/>
          <a:p>
            <a:r>
              <a:rPr lang="en-US" sz="2800" dirty="0"/>
              <a:t>We can extend to trigrams, 4-grams, 5-grams</a:t>
            </a:r>
          </a:p>
          <a:p>
            <a:r>
              <a:rPr lang="en-US" sz="2800" dirty="0"/>
              <a:t>In general this is an insufficient model of language</a:t>
            </a:r>
          </a:p>
          <a:p>
            <a:pPr lvl="1"/>
            <a:r>
              <a:rPr lang="en-US" sz="2400" dirty="0"/>
              <a:t>because language has </a:t>
            </a:r>
            <a:r>
              <a:rPr lang="en-US" sz="2400" b="1" dirty="0">
                <a:solidFill>
                  <a:srgbClr val="008000"/>
                </a:solidFill>
              </a:rPr>
              <a:t>long-distance dependencies</a:t>
            </a:r>
            <a:r>
              <a:rPr lang="en-US" sz="2400" dirty="0"/>
              <a:t>:</a:t>
            </a:r>
          </a:p>
          <a:p>
            <a:pPr marL="457200" lvl="1" indent="0">
              <a:buNone/>
            </a:pPr>
            <a:endParaRPr lang="en-US" sz="800" dirty="0"/>
          </a:p>
          <a:p>
            <a:pPr marL="457200" lvl="1" indent="0">
              <a:buNone/>
            </a:pPr>
            <a:r>
              <a:rPr lang="en-US" sz="2400" dirty="0"/>
              <a:t>“The computer which I had just put into the machine room on the fifth floor crashed.”</a:t>
            </a:r>
          </a:p>
          <a:p>
            <a:pPr lvl="1"/>
            <a:endParaRPr lang="en-US" sz="800" dirty="0"/>
          </a:p>
          <a:p>
            <a:r>
              <a:rPr lang="en-US" sz="2800" dirty="0"/>
              <a:t>But we can often get away with N-gram models</a:t>
            </a:r>
          </a:p>
        </p:txBody>
      </p:sp>
    </p:spTree>
    <p:extLst>
      <p:ext uri="{BB962C8B-B14F-4D97-AF65-F5344CB8AC3E}">
        <p14:creationId xmlns:p14="http://schemas.microsoft.com/office/powerpoint/2010/main" val="327434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a:solidFill>
                <a:srgbClr val="A50021"/>
              </a:solidFill>
              <a:latin typeface="Calibri" charset="0"/>
            </a:endParaRPr>
          </a:p>
          <a:p>
            <a:pPr eaLnBrk="1" hangingPunct="1">
              <a:spcAft>
                <a:spcPts val="600"/>
              </a:spcAft>
            </a:pPr>
            <a:r>
              <a:rPr lang="en-US" sz="3200">
                <a:solidFill>
                  <a:srgbClr val="A50021"/>
                </a:solidFill>
                <a:latin typeface="Calibri" charset="0"/>
              </a:rPr>
              <a:t>Introduction to N-grams</a:t>
            </a:r>
            <a:endParaRPr lang="en-US" sz="3200">
              <a:latin typeface="Calibri" charset="0"/>
            </a:endParaRPr>
          </a:p>
          <a:p>
            <a:pPr eaLnBrk="1" hangingPunct="1"/>
            <a:endParaRPr lang="en-US">
              <a:latin typeface="Calibri" charset="0"/>
            </a:endParaRPr>
          </a:p>
        </p:txBody>
      </p:sp>
      <p:sp>
        <p:nvSpPr>
          <p:cNvPr id="2" name="Text Placeholder 1">
            <a:extLst>
              <a:ext uri="{FF2B5EF4-FFF2-40B4-BE49-F238E27FC236}">
                <a16:creationId xmlns:a16="http://schemas.microsoft.com/office/drawing/2014/main" id="{596B5C71-F456-3F4C-9371-F57056A8112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81786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Estimating N-gram Probabilities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C68D255D-2549-BC44-83C4-4403FAB816F6}"/>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917424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a:t>Estimating bigram probabilities</a:t>
            </a:r>
          </a:p>
        </p:txBody>
      </p:sp>
      <p:sp>
        <p:nvSpPr>
          <p:cNvPr id="79878" name="Rectangle 3"/>
          <p:cNvSpPr>
            <a:spLocks noGrp="1" noChangeArrowheads="1"/>
          </p:cNvSpPr>
          <p:nvPr>
            <p:ph idx="1"/>
          </p:nvPr>
        </p:nvSpPr>
        <p:spPr/>
        <p:txBody>
          <a:bodyPr/>
          <a:lstStyle/>
          <a:p>
            <a:pPr eaLnBrk="1" hangingPunct="1"/>
            <a:r>
              <a:rPr lang="en-US">
                <a:latin typeface="Calibri" charset="0"/>
              </a:rPr>
              <a:t>The Maximum Likelihood Estimate</a:t>
            </a:r>
          </a:p>
        </p:txBody>
      </p:sp>
      <p:graphicFrame>
        <p:nvGraphicFramePr>
          <p:cNvPr id="7" name="Object 3"/>
          <p:cNvGraphicFramePr>
            <a:graphicFrameLocks noChangeAspect="1"/>
          </p:cNvGraphicFramePr>
          <p:nvPr>
            <p:extLst>
              <p:ext uri="{D42A27DB-BD31-4B8C-83A1-F6EECF244321}">
                <p14:modId xmlns:p14="http://schemas.microsoft.com/office/powerpoint/2010/main" val="3812473553"/>
              </p:ext>
            </p:extLst>
          </p:nvPr>
        </p:nvGraphicFramePr>
        <p:xfrm>
          <a:off x="1752600" y="1986333"/>
          <a:ext cx="5410200" cy="1253754"/>
        </p:xfrm>
        <a:graphic>
          <a:graphicData uri="http://schemas.openxmlformats.org/presentationml/2006/ole">
            <mc:AlternateContent xmlns:mc="http://schemas.openxmlformats.org/markup-compatibility/2006">
              <mc:Choice xmlns:v="urn:schemas-microsoft-com:vml" Requires="v">
                <p:oleObj name="Equation" r:id="rId3" imgW="1752600" imgH="406400" progId="Equation.3">
                  <p:embed/>
                </p:oleObj>
              </mc:Choice>
              <mc:Fallback>
                <p:oleObj name="Equation" r:id="rId3" imgW="17526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986333"/>
                        <a:ext cx="5410200" cy="1253754"/>
                      </a:xfrm>
                      <a:prstGeom prst="rect">
                        <a:avLst/>
                      </a:prstGeom>
                      <a:noFill/>
                      <a:ln>
                        <a:noFill/>
                      </a:ln>
                      <a:effec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00954691"/>
              </p:ext>
            </p:extLst>
          </p:nvPr>
        </p:nvGraphicFramePr>
        <p:xfrm>
          <a:off x="2109964" y="3815133"/>
          <a:ext cx="4587816" cy="1253754"/>
        </p:xfrm>
        <a:graphic>
          <a:graphicData uri="http://schemas.openxmlformats.org/presentationml/2006/ole">
            <mc:AlternateContent xmlns:mc="http://schemas.openxmlformats.org/markup-compatibility/2006">
              <mc:Choice xmlns:v="urn:schemas-microsoft-com:vml" Requires="v">
                <p:oleObj name="Equation" r:id="rId5" imgW="1485900" imgH="406400" progId="Equation.3">
                  <p:embed/>
                </p:oleObj>
              </mc:Choice>
              <mc:Fallback>
                <p:oleObj name="Equation" r:id="rId5" imgW="1485900" imgH="40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964" y="3815133"/>
                        <a:ext cx="4587816" cy="125375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42695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371600" y="205978"/>
            <a:ext cx="7391400" cy="689372"/>
          </a:xfrm>
        </p:spPr>
        <p:txBody>
          <a:bodyPr/>
          <a:lstStyle/>
          <a:p>
            <a:pPr eaLnBrk="1" hangingPunct="1"/>
            <a:r>
              <a:rPr lang="en-US" dirty="0"/>
              <a:t>An example</a:t>
            </a:r>
          </a:p>
        </p:txBody>
      </p:sp>
      <p:sp>
        <p:nvSpPr>
          <p:cNvPr id="81923" name="Rectangle 3"/>
          <p:cNvSpPr>
            <a:spLocks noGrp="1" noChangeArrowheads="1"/>
          </p:cNvSpPr>
          <p:nvPr>
            <p:ph idx="1"/>
          </p:nvPr>
        </p:nvSpPr>
        <p:spPr>
          <a:xfrm>
            <a:off x="3886200" y="1352550"/>
            <a:ext cx="5410200" cy="1524000"/>
          </a:xfrm>
        </p:spPr>
        <p:txBody>
          <a:bodyPr/>
          <a:lstStyle/>
          <a:p>
            <a:pPr eaLnBrk="1" hangingPunct="1">
              <a:lnSpc>
                <a:spcPct val="90000"/>
              </a:lnSpc>
              <a:buNone/>
            </a:pPr>
            <a:r>
              <a:rPr lang="en-US" sz="2400" dirty="0">
                <a:latin typeface="Calibri" charset="0"/>
              </a:rPr>
              <a:t>&lt;s&gt; I am Sam &lt;/s&gt;</a:t>
            </a:r>
          </a:p>
          <a:p>
            <a:pPr eaLnBrk="1" hangingPunct="1">
              <a:lnSpc>
                <a:spcPct val="90000"/>
              </a:lnSpc>
              <a:buNone/>
            </a:pPr>
            <a:r>
              <a:rPr lang="en-US" sz="2400" dirty="0">
                <a:latin typeface="Calibri" charset="0"/>
              </a:rPr>
              <a:t>&lt;s&gt; Sam I am &lt;/s&gt;</a:t>
            </a:r>
          </a:p>
          <a:p>
            <a:pPr eaLnBrk="1" hangingPunct="1">
              <a:lnSpc>
                <a:spcPct val="90000"/>
              </a:lnSpc>
              <a:buNone/>
            </a:pPr>
            <a:r>
              <a:rPr lang="en-US" sz="2400" dirty="0">
                <a:latin typeface="Calibri" charset="0"/>
              </a:rPr>
              <a:t>&lt;s&gt; I do not like green eggs and ham &lt;/s&gt;</a:t>
            </a:r>
          </a:p>
          <a:p>
            <a:pPr marL="0" indent="0" eaLnBrk="1" hangingPunct="1">
              <a:lnSpc>
                <a:spcPct val="90000"/>
              </a:lnSpc>
              <a:buNone/>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p:txBody>
      </p:sp>
      <p:pic>
        <p:nvPicPr>
          <p:cNvPr id="6" name="Picture 7" descr="sam.tiff"/>
          <p:cNvPicPr>
            <a:picLocks noChangeAspect="1"/>
          </p:cNvPicPr>
          <p:nvPr/>
        </p:nvPicPr>
        <p:blipFill>
          <a:blip r:embed="rId3"/>
          <a:srcRect/>
          <a:stretch>
            <a:fillRect/>
          </a:stretch>
        </p:blipFill>
        <p:spPr bwMode="auto">
          <a:xfrm>
            <a:off x="228600" y="3295782"/>
            <a:ext cx="8763000" cy="952368"/>
          </a:xfrm>
          <a:prstGeom prst="rect">
            <a:avLst/>
          </a:prstGeom>
          <a:noFill/>
          <a:ln w="9525">
            <a:noFill/>
            <a:miter lim="800000"/>
            <a:headEnd/>
            <a:tailEnd/>
          </a:ln>
        </p:spPr>
      </p:pic>
      <p:graphicFrame>
        <p:nvGraphicFramePr>
          <p:cNvPr id="8" name="Object 4"/>
          <p:cNvGraphicFramePr>
            <a:graphicFrameLocks noChangeAspect="1"/>
          </p:cNvGraphicFramePr>
          <p:nvPr>
            <p:extLst>
              <p:ext uri="{D42A27DB-BD31-4B8C-83A1-F6EECF244321}">
                <p14:modId xmlns:p14="http://schemas.microsoft.com/office/powerpoint/2010/main" val="2053752137"/>
              </p:ext>
            </p:extLst>
          </p:nvPr>
        </p:nvGraphicFramePr>
        <p:xfrm>
          <a:off x="152400" y="1553694"/>
          <a:ext cx="3429000" cy="937073"/>
        </p:xfrm>
        <a:graphic>
          <a:graphicData uri="http://schemas.openxmlformats.org/presentationml/2006/ole">
            <mc:AlternateContent xmlns:mc="http://schemas.openxmlformats.org/markup-compatibility/2006">
              <mc:Choice xmlns:v="urn:schemas-microsoft-com:vml" Requires="v">
                <p:oleObj name="Equation" r:id="rId4" imgW="1485900" imgH="406400" progId="Equation.3">
                  <p:embed/>
                </p:oleObj>
              </mc:Choice>
              <mc:Fallback>
                <p:oleObj name="Equation" r:id="rId4" imgW="1485900" imgH="406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53694"/>
                        <a:ext cx="3429000" cy="93707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8855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371600" y="361950"/>
            <a:ext cx="7467600" cy="742950"/>
          </a:xfrm>
        </p:spPr>
        <p:txBody>
          <a:bodyPr>
            <a:normAutofit fontScale="90000"/>
          </a:bodyPr>
          <a:lstStyle/>
          <a:p>
            <a:pPr eaLnBrk="1" hangingPunct="1"/>
            <a:r>
              <a:rPr lang="en-US" dirty="0"/>
              <a:t>More examples: </a:t>
            </a:r>
            <a:br>
              <a:rPr lang="en-US" dirty="0"/>
            </a:br>
            <a:r>
              <a:rPr lang="en-US" dirty="0"/>
              <a:t>Berkeley Restaurant Project sentences</a:t>
            </a:r>
          </a:p>
        </p:txBody>
      </p:sp>
      <p:sp>
        <p:nvSpPr>
          <p:cNvPr id="86019" name="Rectangle 3"/>
          <p:cNvSpPr>
            <a:spLocks noGrp="1" noChangeArrowheads="1"/>
          </p:cNvSpPr>
          <p:nvPr>
            <p:ph idx="1"/>
          </p:nvPr>
        </p:nvSpPr>
        <p:spPr>
          <a:xfrm>
            <a:off x="685800" y="1676400"/>
            <a:ext cx="8305800" cy="3333750"/>
          </a:xfrm>
        </p:spPr>
        <p:txBody>
          <a:bodyPr/>
          <a:lstStyle/>
          <a:p>
            <a:pPr eaLnBrk="1" hangingPunct="1"/>
            <a:r>
              <a:rPr lang="en-US" sz="2500" dirty="0">
                <a:solidFill>
                  <a:srgbClr val="330099"/>
                </a:solidFill>
                <a:latin typeface="Calibri" charset="0"/>
              </a:rPr>
              <a:t>can you tell me about any good </a:t>
            </a:r>
            <a:r>
              <a:rPr lang="en-US" sz="2500" dirty="0" err="1">
                <a:solidFill>
                  <a:srgbClr val="330099"/>
                </a:solidFill>
                <a:latin typeface="Calibri" charset="0"/>
              </a:rPr>
              <a:t>cantonese</a:t>
            </a:r>
            <a:r>
              <a:rPr lang="en-US" sz="2500" dirty="0">
                <a:solidFill>
                  <a:srgbClr val="330099"/>
                </a:solidFill>
                <a:latin typeface="Calibri" charset="0"/>
              </a:rPr>
              <a:t> restaurants close by</a:t>
            </a:r>
          </a:p>
          <a:p>
            <a:pPr eaLnBrk="1" hangingPunct="1"/>
            <a:r>
              <a:rPr lang="en-US" sz="2500" dirty="0">
                <a:solidFill>
                  <a:srgbClr val="330099"/>
                </a:solidFill>
                <a:latin typeface="Calibri" charset="0"/>
              </a:rPr>
              <a:t>mid priced </a:t>
            </a:r>
            <a:r>
              <a:rPr lang="en-US" sz="2500" dirty="0" err="1">
                <a:solidFill>
                  <a:srgbClr val="330099"/>
                </a:solidFill>
                <a:latin typeface="Calibri" charset="0"/>
              </a:rPr>
              <a:t>thai</a:t>
            </a:r>
            <a:r>
              <a:rPr lang="en-US" sz="2500" dirty="0">
                <a:solidFill>
                  <a:srgbClr val="330099"/>
                </a:solidFill>
                <a:latin typeface="Calibri" charset="0"/>
              </a:rPr>
              <a:t> food is what </a:t>
            </a:r>
            <a:r>
              <a:rPr lang="en-US" sz="2500" dirty="0" err="1">
                <a:solidFill>
                  <a:srgbClr val="330099"/>
                </a:solidFill>
                <a:latin typeface="Calibri" charset="0"/>
              </a:rPr>
              <a:t>i’m</a:t>
            </a:r>
            <a:r>
              <a:rPr lang="en-US" sz="2500" dirty="0">
                <a:solidFill>
                  <a:srgbClr val="330099"/>
                </a:solidFill>
                <a:latin typeface="Calibri" charset="0"/>
              </a:rPr>
              <a:t> looking for</a:t>
            </a:r>
          </a:p>
          <a:p>
            <a:pPr eaLnBrk="1" hangingPunct="1"/>
            <a:r>
              <a:rPr lang="en-US" sz="2500" dirty="0">
                <a:solidFill>
                  <a:srgbClr val="330099"/>
                </a:solidFill>
                <a:latin typeface="Calibri" charset="0"/>
              </a:rPr>
              <a:t>tell me about chez </a:t>
            </a:r>
            <a:r>
              <a:rPr lang="en-US" sz="2500" dirty="0" err="1">
                <a:solidFill>
                  <a:srgbClr val="330099"/>
                </a:solidFill>
                <a:latin typeface="Calibri" charset="0"/>
              </a:rPr>
              <a:t>panisse</a:t>
            </a:r>
            <a:endParaRPr lang="en-US" sz="2500" dirty="0">
              <a:solidFill>
                <a:srgbClr val="330099"/>
              </a:solidFill>
              <a:latin typeface="Calibri" charset="0"/>
            </a:endParaRPr>
          </a:p>
          <a:p>
            <a:pPr eaLnBrk="1" hangingPunct="1"/>
            <a:r>
              <a:rPr lang="en-US" sz="2500" dirty="0">
                <a:solidFill>
                  <a:srgbClr val="330099"/>
                </a:solidFill>
                <a:latin typeface="Calibri" charset="0"/>
              </a:rPr>
              <a:t>can you give me a listing of the kinds of food that are available</a:t>
            </a:r>
          </a:p>
          <a:p>
            <a:pPr eaLnBrk="1" hangingPunct="1"/>
            <a:r>
              <a:rPr lang="en-US" sz="2500" dirty="0" err="1">
                <a:solidFill>
                  <a:srgbClr val="330099"/>
                </a:solidFill>
                <a:latin typeface="Calibri" charset="0"/>
              </a:rPr>
              <a:t>i’m</a:t>
            </a:r>
            <a:r>
              <a:rPr lang="en-US" sz="2500" dirty="0">
                <a:solidFill>
                  <a:srgbClr val="330099"/>
                </a:solidFill>
                <a:latin typeface="Calibri" charset="0"/>
              </a:rPr>
              <a:t> looking for a good place to eat breakfast</a:t>
            </a:r>
          </a:p>
          <a:p>
            <a:pPr eaLnBrk="1" hangingPunct="1"/>
            <a:r>
              <a:rPr lang="en-US" sz="2500" dirty="0">
                <a:solidFill>
                  <a:srgbClr val="330099"/>
                </a:solidFill>
                <a:latin typeface="Calibri" charset="0"/>
              </a:rPr>
              <a:t>when is </a:t>
            </a:r>
            <a:r>
              <a:rPr lang="en-US" sz="2500" dirty="0" err="1">
                <a:solidFill>
                  <a:srgbClr val="330099"/>
                </a:solidFill>
                <a:latin typeface="Calibri" charset="0"/>
              </a:rPr>
              <a:t>caffe</a:t>
            </a:r>
            <a:r>
              <a:rPr lang="en-US" sz="2500" dirty="0">
                <a:solidFill>
                  <a:srgbClr val="330099"/>
                </a:solidFill>
                <a:latin typeface="Calibri" charset="0"/>
              </a:rPr>
              <a:t> </a:t>
            </a:r>
            <a:r>
              <a:rPr lang="en-US" sz="2500" dirty="0" err="1">
                <a:solidFill>
                  <a:srgbClr val="330099"/>
                </a:solidFill>
                <a:latin typeface="Calibri" charset="0"/>
              </a:rPr>
              <a:t>venezia</a:t>
            </a:r>
            <a:r>
              <a:rPr lang="en-US" sz="2500" dirty="0">
                <a:solidFill>
                  <a:srgbClr val="330099"/>
                </a:solidFill>
                <a:latin typeface="Calibri" charset="0"/>
              </a:rPr>
              <a:t> open during the day</a:t>
            </a:r>
            <a:endParaRPr lang="en-US" sz="2500" dirty="0">
              <a:solidFill>
                <a:srgbClr val="330099"/>
              </a:solidFill>
              <a:latin typeface="Verdana" charset="0"/>
            </a:endParaRPr>
          </a:p>
        </p:txBody>
      </p:sp>
    </p:spTree>
    <p:extLst>
      <p:ext uri="{BB962C8B-B14F-4D97-AF65-F5344CB8AC3E}">
        <p14:creationId xmlns:p14="http://schemas.microsoft.com/office/powerpoint/2010/main" val="272775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371600" y="228600"/>
            <a:ext cx="7467600" cy="742950"/>
          </a:xfrm>
        </p:spPr>
        <p:txBody>
          <a:bodyPr/>
          <a:lstStyle/>
          <a:p>
            <a:pPr eaLnBrk="1" hangingPunct="1"/>
            <a:r>
              <a:rPr lang="en-US" dirty="0"/>
              <a:t>Raw bigram counts</a:t>
            </a:r>
          </a:p>
        </p:txBody>
      </p:sp>
      <p:sp>
        <p:nvSpPr>
          <p:cNvPr id="88067" name="Rectangle 3"/>
          <p:cNvSpPr>
            <a:spLocks noGrp="1" noChangeArrowheads="1"/>
          </p:cNvSpPr>
          <p:nvPr>
            <p:ph idx="1"/>
          </p:nvPr>
        </p:nvSpPr>
        <p:spPr>
          <a:xfrm>
            <a:off x="304800" y="1276350"/>
            <a:ext cx="8534400" cy="3333750"/>
          </a:xfrm>
        </p:spPr>
        <p:txBody>
          <a:bodyPr/>
          <a:lstStyle/>
          <a:p>
            <a:pPr eaLnBrk="1" hangingPunct="1"/>
            <a:r>
              <a:rPr lang="en-US" dirty="0">
                <a:latin typeface="Calibri" charset="0"/>
              </a:rPr>
              <a:t>Out of 9222 sentences</a:t>
            </a:r>
          </a:p>
        </p:txBody>
      </p:sp>
      <p:pic>
        <p:nvPicPr>
          <p:cNvPr id="5" name="Picture 4" descr="berp1"/>
          <p:cNvPicPr>
            <a:picLocks noChangeAspect="1" noChangeArrowheads="1"/>
          </p:cNvPicPr>
          <p:nvPr/>
        </p:nvPicPr>
        <p:blipFill>
          <a:blip r:embed="rId3"/>
          <a:srcRect/>
          <a:stretch>
            <a:fillRect/>
          </a:stretch>
        </p:blipFill>
        <p:spPr bwMode="auto">
          <a:xfrm>
            <a:off x="304800" y="1797263"/>
            <a:ext cx="8686800" cy="3117637"/>
          </a:xfrm>
          <a:prstGeom prst="rect">
            <a:avLst/>
          </a:prstGeom>
          <a:noFill/>
          <a:ln w="9525">
            <a:noFill/>
            <a:miter lim="800000"/>
            <a:headEnd/>
            <a:tailEnd/>
          </a:ln>
        </p:spPr>
      </p:pic>
    </p:spTree>
    <p:extLst>
      <p:ext uri="{BB962C8B-B14F-4D97-AF65-F5344CB8AC3E}">
        <p14:creationId xmlns:p14="http://schemas.microsoft.com/office/powerpoint/2010/main" val="3757811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t>Raw bigram probabilities</a:t>
            </a:r>
          </a:p>
        </p:txBody>
      </p:sp>
      <p:sp>
        <p:nvSpPr>
          <p:cNvPr id="90115" name="Rectangle 3"/>
          <p:cNvSpPr>
            <a:spLocks noGrp="1" noChangeArrowheads="1"/>
          </p:cNvSpPr>
          <p:nvPr>
            <p:ph idx="1"/>
          </p:nvPr>
        </p:nvSpPr>
        <p:spPr/>
        <p:txBody>
          <a:bodyPr/>
          <a:lstStyle/>
          <a:p>
            <a:pPr eaLnBrk="1" hangingPunct="1"/>
            <a:r>
              <a:rPr lang="en-US" sz="2000" dirty="0">
                <a:latin typeface="Calibri" charset="0"/>
              </a:rPr>
              <a:t>Normalize by unigrams:</a:t>
            </a:r>
          </a:p>
          <a:p>
            <a:pPr eaLnBrk="1" hangingPunct="1"/>
            <a:endParaRPr lang="en-US" sz="2000" dirty="0">
              <a:latin typeface="Calibri" charset="0"/>
            </a:endParaRPr>
          </a:p>
          <a:p>
            <a:pPr eaLnBrk="1" hangingPunct="1">
              <a:lnSpc>
                <a:spcPct val="180000"/>
              </a:lnSpc>
            </a:pPr>
            <a:r>
              <a:rPr lang="en-US" sz="2000" dirty="0">
                <a:latin typeface="Calibri" charset="0"/>
              </a:rPr>
              <a:t>Result:</a:t>
            </a:r>
          </a:p>
        </p:txBody>
      </p:sp>
      <p:pic>
        <p:nvPicPr>
          <p:cNvPr id="6" name="Picture 4" descr="berp2"/>
          <p:cNvPicPr>
            <a:picLocks noChangeAspect="1" noChangeArrowheads="1"/>
          </p:cNvPicPr>
          <p:nvPr/>
        </p:nvPicPr>
        <p:blipFill>
          <a:blip r:embed="rId3"/>
          <a:srcRect/>
          <a:stretch>
            <a:fillRect/>
          </a:stretch>
        </p:blipFill>
        <p:spPr bwMode="auto">
          <a:xfrm>
            <a:off x="1676400" y="2635366"/>
            <a:ext cx="7010400" cy="2484190"/>
          </a:xfrm>
          <a:prstGeom prst="rect">
            <a:avLst/>
          </a:prstGeom>
          <a:noFill/>
          <a:ln w="9525">
            <a:noFill/>
            <a:miter lim="800000"/>
            <a:headEnd/>
            <a:tailEnd/>
          </a:ln>
        </p:spPr>
      </p:pic>
      <p:pic>
        <p:nvPicPr>
          <p:cNvPr id="7" name="Picture 5" descr="berp3"/>
          <p:cNvPicPr>
            <a:picLocks noChangeAspect="1" noChangeArrowheads="1"/>
          </p:cNvPicPr>
          <p:nvPr/>
        </p:nvPicPr>
        <p:blipFill>
          <a:blip r:embed="rId4"/>
          <a:srcRect/>
          <a:stretch>
            <a:fillRect/>
          </a:stretch>
        </p:blipFill>
        <p:spPr bwMode="auto">
          <a:xfrm>
            <a:off x="1905000" y="1733550"/>
            <a:ext cx="6718300" cy="617854"/>
          </a:xfrm>
          <a:prstGeom prst="rect">
            <a:avLst/>
          </a:prstGeom>
          <a:noFill/>
          <a:ln w="9525">
            <a:noFill/>
            <a:miter lim="800000"/>
            <a:headEnd/>
            <a:tailEnd/>
          </a:ln>
        </p:spPr>
      </p:pic>
    </p:spTree>
    <p:extLst>
      <p:ext uri="{BB962C8B-B14F-4D97-AF65-F5344CB8AC3E}">
        <p14:creationId xmlns:p14="http://schemas.microsoft.com/office/powerpoint/2010/main" val="3113997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Language Models</a:t>
            </a:r>
          </a:p>
        </p:txBody>
      </p:sp>
      <p:sp>
        <p:nvSpPr>
          <p:cNvPr id="3" name="Content Placeholder 2"/>
          <p:cNvSpPr>
            <a:spLocks noGrp="1"/>
          </p:cNvSpPr>
          <p:nvPr>
            <p:ph idx="1"/>
          </p:nvPr>
        </p:nvSpPr>
        <p:spPr>
          <a:xfrm>
            <a:off x="992349" y="1352550"/>
            <a:ext cx="7237251" cy="3429000"/>
          </a:xfrm>
        </p:spPr>
        <p:txBody>
          <a:bodyPr/>
          <a:lstStyle/>
          <a:p>
            <a:r>
              <a:rPr lang="en-US" sz="2800" dirty="0"/>
              <a:t>Today’s goal: assign a probability to a sentence</a:t>
            </a:r>
          </a:p>
          <a:p>
            <a:pPr lvl="3"/>
            <a:r>
              <a:rPr lang="en-US" sz="2400" dirty="0"/>
              <a:t>Machine Translation:</a:t>
            </a:r>
          </a:p>
          <a:p>
            <a:pPr lvl="4"/>
            <a:r>
              <a:rPr lang="en-US" sz="2000" dirty="0"/>
              <a:t>P(</a:t>
            </a:r>
            <a:r>
              <a:rPr lang="en-US" sz="2000" b="1" dirty="0"/>
              <a:t>high </a:t>
            </a:r>
            <a:r>
              <a:rPr lang="en-US" sz="2000" dirty="0"/>
              <a:t>winds </a:t>
            </a:r>
            <a:r>
              <a:rPr lang="en-US" sz="2000" dirty="0" err="1"/>
              <a:t>tonite</a:t>
            </a:r>
            <a:r>
              <a:rPr lang="en-US" sz="2000" dirty="0"/>
              <a:t>) &gt; P(</a:t>
            </a:r>
            <a:r>
              <a:rPr lang="en-US" sz="2000" b="1" dirty="0"/>
              <a:t>large</a:t>
            </a:r>
            <a:r>
              <a:rPr lang="en-US" sz="2000" dirty="0"/>
              <a:t> winds </a:t>
            </a:r>
            <a:r>
              <a:rPr lang="en-US" sz="2000" dirty="0" err="1"/>
              <a:t>tonite</a:t>
            </a:r>
            <a:r>
              <a:rPr lang="en-US" sz="2000" dirty="0"/>
              <a:t>)</a:t>
            </a:r>
          </a:p>
          <a:p>
            <a:pPr lvl="3"/>
            <a:r>
              <a:rPr lang="en-US" sz="2400" dirty="0"/>
              <a:t>Spell Correction</a:t>
            </a:r>
          </a:p>
          <a:p>
            <a:pPr lvl="4"/>
            <a:r>
              <a:rPr lang="en-US" sz="2000" dirty="0"/>
              <a:t>The office is about fifteen </a:t>
            </a:r>
            <a:r>
              <a:rPr lang="en-US" sz="2000" b="1" dirty="0"/>
              <a:t>minuets</a:t>
            </a:r>
            <a:r>
              <a:rPr lang="en-US" sz="2000" dirty="0"/>
              <a:t> from my house</a:t>
            </a:r>
          </a:p>
          <a:p>
            <a:pPr lvl="5"/>
            <a:r>
              <a:rPr lang="en-US" sz="1800" dirty="0"/>
              <a:t>P(about fifteen </a:t>
            </a:r>
            <a:r>
              <a:rPr lang="en-US" sz="1800" b="1" dirty="0"/>
              <a:t>minutes</a:t>
            </a:r>
            <a:r>
              <a:rPr lang="en-US" sz="1800" dirty="0"/>
              <a:t> from) &gt; P(about fifteen </a:t>
            </a:r>
            <a:r>
              <a:rPr lang="en-US" sz="1800" b="1" dirty="0"/>
              <a:t>minuets</a:t>
            </a:r>
            <a:r>
              <a:rPr lang="en-US" sz="1800" dirty="0"/>
              <a:t> from)</a:t>
            </a:r>
            <a:endParaRPr lang="en-US" sz="2000" dirty="0"/>
          </a:p>
          <a:p>
            <a:pPr lvl="3"/>
            <a:r>
              <a:rPr lang="en-US" sz="2400" dirty="0"/>
              <a:t>Speech Recognition</a:t>
            </a:r>
          </a:p>
          <a:p>
            <a:pPr lvl="4"/>
            <a:r>
              <a:rPr lang="en-US" sz="2000" dirty="0"/>
              <a:t>P(I saw a van) &gt;&gt; P(eyes awe of an)</a:t>
            </a:r>
          </a:p>
          <a:p>
            <a:pPr lvl="3"/>
            <a:r>
              <a:rPr lang="en-US" sz="2400" dirty="0"/>
              <a:t>+ Summarization, question-answering, etc., etc.!!</a:t>
            </a:r>
            <a:endParaRPr lang="en-US" sz="2000" dirty="0"/>
          </a:p>
        </p:txBody>
      </p:sp>
      <p:sp>
        <p:nvSpPr>
          <p:cNvPr id="4" name="TextBox 3"/>
          <p:cNvSpPr txBox="1"/>
          <p:nvPr/>
        </p:nvSpPr>
        <p:spPr>
          <a:xfrm>
            <a:off x="304800" y="2800350"/>
            <a:ext cx="1021684" cy="523220"/>
          </a:xfrm>
          <a:prstGeom prst="rect">
            <a:avLst/>
          </a:prstGeom>
          <a:noFill/>
        </p:spPr>
        <p:txBody>
          <a:bodyPr wrap="none" rtlCol="0">
            <a:spAutoFit/>
          </a:bodyPr>
          <a:lstStyle/>
          <a:p>
            <a:r>
              <a:rPr lang="en-US" sz="2800" dirty="0">
                <a:latin typeface="Calibri"/>
                <a:cs typeface="Calibri"/>
              </a:rPr>
              <a:t>Why?</a:t>
            </a:r>
          </a:p>
        </p:txBody>
      </p:sp>
    </p:spTree>
    <p:extLst>
      <p:ext uri="{BB962C8B-B14F-4D97-AF65-F5344CB8AC3E}">
        <p14:creationId xmlns:p14="http://schemas.microsoft.com/office/powerpoint/2010/main" val="376518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fontScale="90000"/>
          </a:bodyPr>
          <a:lstStyle/>
          <a:p>
            <a:pPr eaLnBrk="1" hangingPunct="1"/>
            <a:r>
              <a:rPr lang="en-US" dirty="0"/>
              <a:t>Bigram estimates of sentence probabilities</a:t>
            </a:r>
          </a:p>
        </p:txBody>
      </p:sp>
      <p:sp>
        <p:nvSpPr>
          <p:cNvPr id="92163" name="Rectangle 3"/>
          <p:cNvSpPr>
            <a:spLocks noGrp="1" noChangeArrowheads="1"/>
          </p:cNvSpPr>
          <p:nvPr>
            <p:ph idx="1"/>
          </p:nvPr>
        </p:nvSpPr>
        <p:spPr>
          <a:xfrm>
            <a:off x="609600" y="1352550"/>
            <a:ext cx="8534400" cy="3333750"/>
          </a:xfrm>
        </p:spPr>
        <p:txBody>
          <a:bodyPr>
            <a:normAutofit lnSpcReduction="10000"/>
          </a:bodyPr>
          <a:lstStyle/>
          <a:p>
            <a:pPr eaLnBrk="1" hangingPunct="1">
              <a:buNone/>
            </a:pPr>
            <a:r>
              <a:rPr lang="en-US" sz="2800" dirty="0">
                <a:latin typeface="Calibri" charset="0"/>
              </a:rPr>
              <a:t>P(&lt;s&gt; I want </a:t>
            </a:r>
            <a:r>
              <a:rPr lang="en-US" sz="2800" dirty="0" err="1">
                <a:latin typeface="Calibri" charset="0"/>
              </a:rPr>
              <a:t>english</a:t>
            </a:r>
            <a:r>
              <a:rPr lang="en-US" sz="2800" dirty="0">
                <a:latin typeface="Calibri" charset="0"/>
              </a:rPr>
              <a:t> food &lt;/s&gt;) =</a:t>
            </a:r>
          </a:p>
          <a:p>
            <a:pPr eaLnBrk="1" hangingPunct="1">
              <a:buFont typeface="Wingdings" charset="2"/>
              <a:buNone/>
            </a:pPr>
            <a:r>
              <a:rPr lang="en-US" sz="2800" dirty="0">
                <a:latin typeface="Calibri" charset="0"/>
              </a:rPr>
              <a:t>	P(I|&lt;s&gt;)   </a:t>
            </a:r>
          </a:p>
          <a:p>
            <a:pPr eaLnBrk="1" hangingPunct="1">
              <a:buFont typeface="Wingdings" charset="2"/>
              <a:buNone/>
            </a:pPr>
            <a:r>
              <a:rPr lang="en-US" sz="2800" dirty="0">
                <a:latin typeface="Calibri" charset="0"/>
              </a:rPr>
              <a:t> 	×  P(</a:t>
            </a:r>
            <a:r>
              <a:rPr lang="en-US" sz="2800" dirty="0" err="1">
                <a:latin typeface="Calibri" charset="0"/>
              </a:rPr>
              <a:t>want|I</a:t>
            </a:r>
            <a:r>
              <a:rPr lang="en-US" sz="2800" dirty="0">
                <a:latin typeface="Calibri" charset="0"/>
              </a:rPr>
              <a:t>)  </a:t>
            </a:r>
          </a:p>
          <a:p>
            <a:pPr>
              <a:buNone/>
            </a:pPr>
            <a:r>
              <a:rPr lang="en-US" sz="2800" dirty="0">
                <a:latin typeface="Calibri" charset="0"/>
              </a:rPr>
              <a:t>		×  P(</a:t>
            </a:r>
            <a:r>
              <a:rPr lang="en-US" sz="2800" dirty="0" err="1">
                <a:latin typeface="Calibri" charset="0"/>
              </a:rPr>
              <a:t>english|want</a:t>
            </a:r>
            <a:r>
              <a:rPr lang="en-US" sz="2800" dirty="0">
                <a:latin typeface="Calibri" charset="0"/>
              </a:rPr>
              <a:t>)   </a:t>
            </a:r>
          </a:p>
          <a:p>
            <a:pPr>
              <a:buNone/>
            </a:pPr>
            <a:r>
              <a:rPr lang="en-US" sz="2800" dirty="0">
                <a:latin typeface="Calibri" charset="0"/>
              </a:rPr>
              <a:t>		×  P(</a:t>
            </a:r>
            <a:r>
              <a:rPr lang="en-US" sz="2800" dirty="0" err="1">
                <a:latin typeface="Calibri" charset="0"/>
              </a:rPr>
              <a:t>food|english</a:t>
            </a:r>
            <a:r>
              <a:rPr lang="en-US" sz="2800" dirty="0">
                <a:latin typeface="Calibri" charset="0"/>
              </a:rPr>
              <a:t>)   </a:t>
            </a:r>
          </a:p>
          <a:p>
            <a:pPr>
              <a:buNone/>
            </a:pPr>
            <a:r>
              <a:rPr lang="en-US" sz="2800" dirty="0">
                <a:latin typeface="Calibri" charset="0"/>
              </a:rPr>
              <a:t>		×  P(&lt;/s&gt;|food)</a:t>
            </a:r>
          </a:p>
          <a:p>
            <a:pPr eaLnBrk="1" hangingPunct="1">
              <a:buFont typeface="Wingdings" charset="2"/>
              <a:buNone/>
            </a:pPr>
            <a:r>
              <a:rPr lang="en-US" sz="2800" dirty="0">
                <a:latin typeface="Calibri" charset="0"/>
              </a:rPr>
              <a:t>       =  .000031</a:t>
            </a:r>
          </a:p>
        </p:txBody>
      </p:sp>
    </p:spTree>
    <p:extLst>
      <p:ext uri="{BB962C8B-B14F-4D97-AF65-F5344CB8AC3E}">
        <p14:creationId xmlns:p14="http://schemas.microsoft.com/office/powerpoint/2010/main" val="2444774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t>What kinds of knowledge?</a:t>
            </a:r>
          </a:p>
        </p:txBody>
      </p:sp>
      <p:sp>
        <p:nvSpPr>
          <p:cNvPr id="94211" name="Rectangle 3"/>
          <p:cNvSpPr>
            <a:spLocks noGrp="1" noChangeArrowheads="1"/>
          </p:cNvSpPr>
          <p:nvPr>
            <p:ph idx="1"/>
          </p:nvPr>
        </p:nvSpPr>
        <p:spPr/>
        <p:txBody>
          <a:bodyPr>
            <a:normAutofit lnSpcReduction="10000"/>
          </a:bodyPr>
          <a:lstStyle/>
          <a:p>
            <a:pPr eaLnBrk="1" hangingPunct="1"/>
            <a:r>
              <a:rPr lang="en-US" sz="2800" dirty="0">
                <a:latin typeface="Calibri" charset="0"/>
              </a:rPr>
              <a:t>P(</a:t>
            </a:r>
            <a:r>
              <a:rPr lang="en-US" sz="2800" dirty="0" err="1">
                <a:latin typeface="Calibri" charset="0"/>
              </a:rPr>
              <a:t>english|want</a:t>
            </a:r>
            <a:r>
              <a:rPr lang="en-US" sz="2800" dirty="0">
                <a:latin typeface="Calibri" charset="0"/>
              </a:rPr>
              <a:t>)  = .0011</a:t>
            </a:r>
          </a:p>
          <a:p>
            <a:pPr eaLnBrk="1" hangingPunct="1"/>
            <a:r>
              <a:rPr lang="en-US" sz="2800" dirty="0">
                <a:latin typeface="Calibri" charset="0"/>
              </a:rPr>
              <a:t>P(</a:t>
            </a:r>
            <a:r>
              <a:rPr lang="en-US" sz="2800" dirty="0" err="1">
                <a:latin typeface="Calibri" charset="0"/>
              </a:rPr>
              <a:t>chinese|want</a:t>
            </a:r>
            <a:r>
              <a:rPr lang="en-US" sz="2800" dirty="0">
                <a:latin typeface="Calibri" charset="0"/>
              </a:rPr>
              <a:t>) =  .0065</a:t>
            </a:r>
          </a:p>
          <a:p>
            <a:pPr eaLnBrk="1" hangingPunct="1"/>
            <a:r>
              <a:rPr lang="en-US" sz="2800" dirty="0">
                <a:latin typeface="Calibri" charset="0"/>
              </a:rPr>
              <a:t>P(</a:t>
            </a:r>
            <a:r>
              <a:rPr lang="en-US" sz="2800" dirty="0" err="1">
                <a:latin typeface="Calibri" charset="0"/>
              </a:rPr>
              <a:t>to|want</a:t>
            </a:r>
            <a:r>
              <a:rPr lang="en-US" sz="2800" dirty="0">
                <a:latin typeface="Calibri" charset="0"/>
              </a:rPr>
              <a:t>) = .66</a:t>
            </a:r>
          </a:p>
          <a:p>
            <a:pPr eaLnBrk="1" hangingPunct="1"/>
            <a:r>
              <a:rPr lang="en-US" sz="2800" dirty="0">
                <a:latin typeface="Calibri" charset="0"/>
              </a:rPr>
              <a:t>P(eat | to) = .28</a:t>
            </a:r>
          </a:p>
          <a:p>
            <a:pPr eaLnBrk="1" hangingPunct="1"/>
            <a:r>
              <a:rPr lang="en-US" sz="2800" dirty="0">
                <a:latin typeface="Calibri" charset="0"/>
              </a:rPr>
              <a:t>P(food | to) = 0</a:t>
            </a:r>
          </a:p>
          <a:p>
            <a:pPr eaLnBrk="1" hangingPunct="1"/>
            <a:r>
              <a:rPr lang="en-US" sz="2800" dirty="0">
                <a:latin typeface="Calibri" charset="0"/>
              </a:rPr>
              <a:t>P(want | spend) = 0</a:t>
            </a:r>
          </a:p>
          <a:p>
            <a:pPr eaLnBrk="1" hangingPunct="1"/>
            <a:r>
              <a:rPr lang="en-US" sz="2800" dirty="0">
                <a:latin typeface="Calibri" charset="0"/>
              </a:rPr>
              <a:t>P (</a:t>
            </a:r>
            <a:r>
              <a:rPr lang="en-US" sz="2800" dirty="0" err="1">
                <a:latin typeface="Calibri" charset="0"/>
              </a:rPr>
              <a:t>i</a:t>
            </a:r>
            <a:r>
              <a:rPr lang="en-US" sz="2800" dirty="0">
                <a:latin typeface="Calibri" charset="0"/>
              </a:rPr>
              <a:t> | &lt;s&gt;) = .25</a:t>
            </a:r>
          </a:p>
        </p:txBody>
      </p:sp>
    </p:spTree>
    <p:extLst>
      <p:ext uri="{BB962C8B-B14F-4D97-AF65-F5344CB8AC3E}">
        <p14:creationId xmlns:p14="http://schemas.microsoft.com/office/powerpoint/2010/main" val="4201428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a:t>Practical Issues</a:t>
            </a:r>
          </a:p>
        </p:txBody>
      </p:sp>
      <p:sp>
        <p:nvSpPr>
          <p:cNvPr id="122883" name="Rectangle 3"/>
          <p:cNvSpPr>
            <a:spLocks noGrp="1" noChangeArrowheads="1"/>
          </p:cNvSpPr>
          <p:nvPr>
            <p:ph idx="1"/>
          </p:nvPr>
        </p:nvSpPr>
        <p:spPr/>
        <p:txBody>
          <a:bodyPr/>
          <a:lstStyle/>
          <a:p>
            <a:pPr eaLnBrk="1" hangingPunct="1"/>
            <a:r>
              <a:rPr lang="en-US" sz="3200" dirty="0">
                <a:latin typeface="Calibri" charset="0"/>
              </a:rPr>
              <a:t>We do everything in log space</a:t>
            </a:r>
          </a:p>
          <a:p>
            <a:pPr lvl="1" eaLnBrk="1" hangingPunct="1"/>
            <a:r>
              <a:rPr lang="en-US" sz="3200" dirty="0">
                <a:latin typeface="Calibri" charset="0"/>
              </a:rPr>
              <a:t>Avoid underflow</a:t>
            </a:r>
          </a:p>
          <a:p>
            <a:pPr lvl="1" eaLnBrk="1" hangingPunct="1"/>
            <a:r>
              <a:rPr lang="en-US" sz="3200" dirty="0">
                <a:latin typeface="Calibri" charset="0"/>
              </a:rPr>
              <a:t>(also adding is faster than multiplying)</a:t>
            </a:r>
          </a:p>
        </p:txBody>
      </p:sp>
      <p:graphicFrame>
        <p:nvGraphicFramePr>
          <p:cNvPr id="2" name="Object 1"/>
          <p:cNvGraphicFramePr>
            <a:graphicFrameLocks noChangeAspect="1"/>
          </p:cNvGraphicFramePr>
          <p:nvPr>
            <p:extLst>
              <p:ext uri="{D42A27DB-BD31-4B8C-83A1-F6EECF244321}">
                <p14:modId xmlns:p14="http://schemas.microsoft.com/office/powerpoint/2010/main" val="2035829793"/>
              </p:ext>
            </p:extLst>
          </p:nvPr>
        </p:nvGraphicFramePr>
        <p:xfrm>
          <a:off x="304801" y="3792217"/>
          <a:ext cx="8610600" cy="567057"/>
        </p:xfrm>
        <a:graphic>
          <a:graphicData uri="http://schemas.openxmlformats.org/presentationml/2006/ole">
            <mc:AlternateContent xmlns:mc="http://schemas.openxmlformats.org/markup-compatibility/2006">
              <mc:Choice xmlns:v="urn:schemas-microsoft-com:vml" Requires="v">
                <p:oleObj name="Equation" r:id="rId3" imgW="3276600" imgH="215900" progId="Equation.3">
                  <p:embed/>
                </p:oleObj>
              </mc:Choice>
              <mc:Fallback>
                <p:oleObj name="Equation" r:id="rId3" imgW="3276600" imgH="215900" progId="Equation.3">
                  <p:embed/>
                  <p:pic>
                    <p:nvPicPr>
                      <p:cNvPr id="0" name=""/>
                      <p:cNvPicPr/>
                      <p:nvPr/>
                    </p:nvPicPr>
                    <p:blipFill>
                      <a:blip r:embed="rId4"/>
                      <a:stretch>
                        <a:fillRect/>
                      </a:stretch>
                    </p:blipFill>
                    <p:spPr>
                      <a:xfrm>
                        <a:off x="304801" y="3792217"/>
                        <a:ext cx="8610600" cy="567057"/>
                      </a:xfrm>
                      <a:prstGeom prst="rect">
                        <a:avLst/>
                      </a:prstGeom>
                    </p:spPr>
                  </p:pic>
                </p:oleObj>
              </mc:Fallback>
            </mc:AlternateContent>
          </a:graphicData>
        </a:graphic>
      </p:graphicFrame>
    </p:spTree>
    <p:extLst>
      <p:ext uri="{BB962C8B-B14F-4D97-AF65-F5344CB8AC3E}">
        <p14:creationId xmlns:p14="http://schemas.microsoft.com/office/powerpoint/2010/main" val="3962270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a:t>Language Modeling Toolkits</a:t>
            </a:r>
          </a:p>
        </p:txBody>
      </p:sp>
      <p:sp>
        <p:nvSpPr>
          <p:cNvPr id="124931" name="Rectangle 3"/>
          <p:cNvSpPr>
            <a:spLocks noGrp="1" noChangeArrowheads="1"/>
          </p:cNvSpPr>
          <p:nvPr>
            <p:ph idx="1"/>
          </p:nvPr>
        </p:nvSpPr>
        <p:spPr>
          <a:xfrm>
            <a:off x="822960" y="1200150"/>
            <a:ext cx="7787640" cy="3429000"/>
          </a:xfrm>
        </p:spPr>
        <p:txBody>
          <a:bodyPr/>
          <a:lstStyle/>
          <a:p>
            <a:pPr eaLnBrk="1" hangingPunct="1"/>
            <a:r>
              <a:rPr lang="en-US" sz="3200" dirty="0">
                <a:latin typeface="Calibri" charset="0"/>
              </a:rPr>
              <a:t>SRILM</a:t>
            </a:r>
          </a:p>
          <a:p>
            <a:pPr lvl="1" eaLnBrk="1" hangingPunct="1"/>
            <a:r>
              <a:rPr lang="en-US" sz="3200" dirty="0">
                <a:latin typeface="Calibri" charset="0"/>
                <a:hlinkClick r:id="rId3"/>
              </a:rPr>
              <a:t>http://www.speech.sri.com/projects/srilm/</a:t>
            </a:r>
            <a:endParaRPr lang="en-US" sz="3200" dirty="0">
              <a:latin typeface="Calibri" charset="0"/>
            </a:endParaRPr>
          </a:p>
          <a:p>
            <a:r>
              <a:rPr lang="en-US" sz="3600" dirty="0" err="1">
                <a:latin typeface="Calibri" charset="0"/>
              </a:rPr>
              <a:t>KenLM</a:t>
            </a:r>
            <a:endParaRPr lang="en-US" sz="3600" dirty="0">
              <a:latin typeface="Calibri" charset="0"/>
            </a:endParaRPr>
          </a:p>
          <a:p>
            <a:pPr lvl="1" eaLnBrk="1" hangingPunct="1"/>
            <a:r>
              <a:rPr lang="en-US" sz="3200" dirty="0">
                <a:latin typeface="Calibri" charset="0"/>
                <a:hlinkClick r:id="rId4"/>
              </a:rPr>
              <a:t>https://kheafield.com/code/kenlm/</a:t>
            </a:r>
            <a:endParaRPr lang="en-US" sz="3200" dirty="0">
              <a:latin typeface="Calibri" charset="0"/>
            </a:endParaRPr>
          </a:p>
        </p:txBody>
      </p:sp>
    </p:spTree>
    <p:extLst>
      <p:ext uri="{BB962C8B-B14F-4D97-AF65-F5344CB8AC3E}">
        <p14:creationId xmlns:p14="http://schemas.microsoft.com/office/powerpoint/2010/main" val="1658209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371600" y="133350"/>
            <a:ext cx="7467600" cy="742950"/>
          </a:xfrm>
        </p:spPr>
        <p:txBody>
          <a:bodyPr/>
          <a:lstStyle/>
          <a:p>
            <a:pPr eaLnBrk="1" hangingPunct="1"/>
            <a:r>
              <a:rPr lang="en-US" dirty="0"/>
              <a:t>Google N-Gram Release, August 2006</a:t>
            </a:r>
          </a:p>
        </p:txBody>
      </p:sp>
      <p:pic>
        <p:nvPicPr>
          <p:cNvPr id="2" name="Picture 1" descr="ngram1.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387347"/>
            <a:ext cx="8915400" cy="1357082"/>
          </a:xfrm>
          <a:prstGeom prst="rect">
            <a:avLst/>
          </a:prstGeom>
        </p:spPr>
      </p:pic>
      <p:pic>
        <p:nvPicPr>
          <p:cNvPr id="3" name="Picture 2" descr="ngram2.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3671088"/>
            <a:ext cx="8915400" cy="805662"/>
          </a:xfrm>
          <a:prstGeom prst="rect">
            <a:avLst/>
          </a:prstGeom>
        </p:spPr>
      </p:pic>
      <p:sp>
        <p:nvSpPr>
          <p:cNvPr id="4" name="TextBox 3"/>
          <p:cNvSpPr txBox="1"/>
          <p:nvPr/>
        </p:nvSpPr>
        <p:spPr>
          <a:xfrm>
            <a:off x="1047460" y="2984965"/>
            <a:ext cx="492443" cy="461665"/>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58319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en-US"/>
              <a:t>Google N-Gram Release</a:t>
            </a:r>
          </a:p>
        </p:txBody>
      </p:sp>
      <p:sp>
        <p:nvSpPr>
          <p:cNvPr id="129027" name="Rectangle 3"/>
          <p:cNvSpPr>
            <a:spLocks noGrp="1" noChangeArrowheads="1"/>
          </p:cNvSpPr>
          <p:nvPr>
            <p:ph idx="1"/>
          </p:nvPr>
        </p:nvSpPr>
        <p:spPr/>
        <p:txBody>
          <a:bodyPr>
            <a:normAutofit fontScale="92500" lnSpcReduction="20000"/>
          </a:bodyPr>
          <a:lstStyle/>
          <a:p>
            <a:pPr eaLnBrk="1" hangingPunct="1">
              <a:lnSpc>
                <a:spcPct val="90000"/>
              </a:lnSpc>
            </a:pPr>
            <a:r>
              <a:rPr lang="en-US" sz="1800" dirty="0">
                <a:solidFill>
                  <a:srgbClr val="333333"/>
                </a:solidFill>
                <a:latin typeface="Courier" charset="0"/>
              </a:rPr>
              <a:t>serve as the incoming 92</a:t>
            </a:r>
          </a:p>
          <a:p>
            <a:pPr eaLnBrk="1" hangingPunct="1">
              <a:lnSpc>
                <a:spcPct val="90000"/>
              </a:lnSpc>
            </a:pPr>
            <a:r>
              <a:rPr lang="en-US" sz="1800" dirty="0">
                <a:solidFill>
                  <a:srgbClr val="333333"/>
                </a:solidFill>
                <a:latin typeface="Courier" charset="0"/>
              </a:rPr>
              <a:t>serve as the incubator 99</a:t>
            </a:r>
          </a:p>
          <a:p>
            <a:pPr eaLnBrk="1" hangingPunct="1">
              <a:lnSpc>
                <a:spcPct val="90000"/>
              </a:lnSpc>
            </a:pPr>
            <a:r>
              <a:rPr lang="en-US" sz="1800" dirty="0">
                <a:solidFill>
                  <a:srgbClr val="333333"/>
                </a:solidFill>
                <a:latin typeface="Courier" charset="0"/>
              </a:rPr>
              <a:t>serve as the independent 794</a:t>
            </a:r>
          </a:p>
          <a:p>
            <a:pPr eaLnBrk="1" hangingPunct="1">
              <a:lnSpc>
                <a:spcPct val="90000"/>
              </a:lnSpc>
            </a:pPr>
            <a:r>
              <a:rPr lang="en-US" sz="1800" dirty="0">
                <a:solidFill>
                  <a:srgbClr val="333333"/>
                </a:solidFill>
                <a:latin typeface="Courier" charset="0"/>
              </a:rPr>
              <a:t>serve as the index 223</a:t>
            </a:r>
          </a:p>
          <a:p>
            <a:pPr eaLnBrk="1" hangingPunct="1">
              <a:lnSpc>
                <a:spcPct val="90000"/>
              </a:lnSpc>
            </a:pPr>
            <a:r>
              <a:rPr lang="en-US" sz="1800" dirty="0">
                <a:solidFill>
                  <a:srgbClr val="333333"/>
                </a:solidFill>
                <a:latin typeface="Courier" charset="0"/>
              </a:rPr>
              <a:t>serve as the indication 72</a:t>
            </a:r>
          </a:p>
          <a:p>
            <a:pPr eaLnBrk="1" hangingPunct="1">
              <a:lnSpc>
                <a:spcPct val="90000"/>
              </a:lnSpc>
            </a:pPr>
            <a:r>
              <a:rPr lang="en-US" sz="1800" dirty="0">
                <a:solidFill>
                  <a:srgbClr val="333333"/>
                </a:solidFill>
                <a:latin typeface="Courier" charset="0"/>
              </a:rPr>
              <a:t>serve as the indicator 120</a:t>
            </a:r>
          </a:p>
          <a:p>
            <a:pPr eaLnBrk="1" hangingPunct="1">
              <a:lnSpc>
                <a:spcPct val="90000"/>
              </a:lnSpc>
            </a:pPr>
            <a:r>
              <a:rPr lang="en-US" sz="1800" dirty="0">
                <a:solidFill>
                  <a:srgbClr val="333333"/>
                </a:solidFill>
                <a:latin typeface="Courier" charset="0"/>
              </a:rPr>
              <a:t>serve as the indicators 45</a:t>
            </a:r>
          </a:p>
          <a:p>
            <a:pPr eaLnBrk="1" hangingPunct="1">
              <a:lnSpc>
                <a:spcPct val="90000"/>
              </a:lnSpc>
            </a:pPr>
            <a:r>
              <a:rPr lang="en-US" sz="1800" dirty="0">
                <a:solidFill>
                  <a:srgbClr val="333333"/>
                </a:solidFill>
                <a:latin typeface="Courier" charset="0"/>
              </a:rPr>
              <a:t>serve as the indispensable 111</a:t>
            </a:r>
          </a:p>
          <a:p>
            <a:pPr eaLnBrk="1" hangingPunct="1">
              <a:lnSpc>
                <a:spcPct val="90000"/>
              </a:lnSpc>
            </a:pPr>
            <a:r>
              <a:rPr lang="en-US" sz="1800" dirty="0">
                <a:solidFill>
                  <a:srgbClr val="333333"/>
                </a:solidFill>
                <a:latin typeface="Courier" charset="0"/>
              </a:rPr>
              <a:t>serve as the indispensible 40</a:t>
            </a:r>
          </a:p>
          <a:p>
            <a:pPr eaLnBrk="1" hangingPunct="1">
              <a:lnSpc>
                <a:spcPct val="90000"/>
              </a:lnSpc>
            </a:pPr>
            <a:r>
              <a:rPr lang="en-US" sz="1800" dirty="0">
                <a:solidFill>
                  <a:srgbClr val="333333"/>
                </a:solidFill>
                <a:latin typeface="Courier" charset="0"/>
              </a:rPr>
              <a:t>serve as the individual 234</a:t>
            </a:r>
          </a:p>
        </p:txBody>
      </p:sp>
      <p:sp>
        <p:nvSpPr>
          <p:cNvPr id="129028" name="TextBox 4"/>
          <p:cNvSpPr txBox="1">
            <a:spLocks noChangeArrowheads="1"/>
          </p:cNvSpPr>
          <p:nvPr/>
        </p:nvSpPr>
        <p:spPr bwMode="auto">
          <a:xfrm>
            <a:off x="152400" y="4629150"/>
            <a:ext cx="8664251" cy="338554"/>
          </a:xfrm>
          <a:prstGeom prst="rect">
            <a:avLst/>
          </a:prstGeom>
          <a:noFill/>
          <a:ln w="9525">
            <a:noFill/>
            <a:miter lim="800000"/>
            <a:headEnd/>
            <a:tailEnd/>
          </a:ln>
        </p:spPr>
        <p:txBody>
          <a:bodyPr wrap="none">
            <a:prstTxWarp prst="textNoShape">
              <a:avLst/>
            </a:prstTxWarp>
            <a:spAutoFit/>
          </a:bodyPr>
          <a:lstStyle/>
          <a:p>
            <a:r>
              <a:rPr lang="en-US" sz="1600" dirty="0">
                <a:hlinkClick r:id="rId3"/>
              </a:rPr>
              <a:t>http://googleresearch.blogspot.com/2006/08/all-our-n-gram-are-belong-to-you.html</a:t>
            </a:r>
            <a:endParaRPr lang="en-US" sz="1600" dirty="0"/>
          </a:p>
        </p:txBody>
      </p:sp>
    </p:spTree>
    <p:extLst>
      <p:ext uri="{BB962C8B-B14F-4D97-AF65-F5344CB8AC3E}">
        <p14:creationId xmlns:p14="http://schemas.microsoft.com/office/powerpoint/2010/main" val="171394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Google Book N-grams</a:t>
            </a:r>
          </a:p>
        </p:txBody>
      </p:sp>
      <p:sp>
        <p:nvSpPr>
          <p:cNvPr id="3" name="Content Placeholder 2"/>
          <p:cNvSpPr>
            <a:spLocks noGrp="1"/>
          </p:cNvSpPr>
          <p:nvPr>
            <p:ph idx="1"/>
          </p:nvPr>
        </p:nvSpPr>
        <p:spPr/>
        <p:txBody>
          <a:bodyPr/>
          <a:lstStyle/>
          <a:p>
            <a:r>
              <a:rPr lang="en-US">
                <a:hlinkClick r:id="rId2"/>
              </a:rPr>
              <a:t>http://ngrams.googlelabs.com/</a:t>
            </a:r>
            <a:endParaRPr lang="en-US"/>
          </a:p>
        </p:txBody>
      </p:sp>
    </p:spTree>
    <p:extLst>
      <p:ext uri="{BB962C8B-B14F-4D97-AF65-F5344CB8AC3E}">
        <p14:creationId xmlns:p14="http://schemas.microsoft.com/office/powerpoint/2010/main" val="458178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Estimating N-gram Probabilities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144F394C-60CC-C447-967B-7707B8B0B0F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525403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Evaluation and Perplexity</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6C492C2B-3E0B-1A47-BADF-B35BCDFB617E}"/>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621665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Evaluation: How good is our model?</a:t>
            </a:r>
            <a:endParaRPr lang="en-US" dirty="0"/>
          </a:p>
        </p:txBody>
      </p:sp>
      <p:sp>
        <p:nvSpPr>
          <p:cNvPr id="131075" name="Rectangle 3"/>
          <p:cNvSpPr>
            <a:spLocks noGrp="1" noChangeArrowheads="1"/>
          </p:cNvSpPr>
          <p:nvPr>
            <p:ph idx="1"/>
          </p:nvPr>
        </p:nvSpPr>
        <p:spPr>
          <a:xfrm>
            <a:off x="533400" y="1200150"/>
            <a:ext cx="8382000" cy="3657600"/>
          </a:xfrm>
        </p:spPr>
        <p:txBody>
          <a:bodyPr>
            <a:normAutofit fontScale="92500"/>
          </a:bodyPr>
          <a:lstStyle/>
          <a:p>
            <a:r>
              <a:rPr lang="en-US" dirty="0"/>
              <a:t>Does our language model prefer good sentences to bad ones?</a:t>
            </a:r>
          </a:p>
          <a:p>
            <a:pPr lvl="1"/>
            <a:r>
              <a:rPr lang="en-US" dirty="0"/>
              <a:t>Assign higher probability to “</a:t>
            </a:r>
            <a:r>
              <a:rPr lang="en-US" altLang="ja-JP" dirty="0"/>
              <a:t>real” or “frequently observed” sentences </a:t>
            </a:r>
          </a:p>
          <a:p>
            <a:pPr lvl="2"/>
            <a:r>
              <a:rPr lang="en-US" altLang="ja-JP" dirty="0"/>
              <a:t>Than “ungrammatical” or “rarely observed” sentences?</a:t>
            </a:r>
          </a:p>
          <a:p>
            <a:r>
              <a:rPr lang="en-US" dirty="0"/>
              <a:t>We train parameters of our model on a </a:t>
            </a:r>
            <a:r>
              <a:rPr lang="en-US" b="1" dirty="0">
                <a:solidFill>
                  <a:srgbClr val="008000"/>
                </a:solidFill>
              </a:rPr>
              <a:t>training set</a:t>
            </a:r>
            <a:r>
              <a:rPr lang="en-US" dirty="0"/>
              <a:t>.</a:t>
            </a:r>
          </a:p>
          <a:p>
            <a:r>
              <a:rPr lang="en-US" dirty="0"/>
              <a:t>We test the model’s performance on data we haven’t seen.</a:t>
            </a:r>
          </a:p>
          <a:p>
            <a:pPr lvl="1"/>
            <a:r>
              <a:rPr lang="en-US" dirty="0"/>
              <a:t>A </a:t>
            </a:r>
            <a:r>
              <a:rPr lang="en-US" b="1" dirty="0">
                <a:solidFill>
                  <a:srgbClr val="008000"/>
                </a:solidFill>
              </a:rPr>
              <a:t>test set </a:t>
            </a:r>
            <a:r>
              <a:rPr lang="en-US" dirty="0"/>
              <a:t>is an unseen dataset that is different from our training set, totally unused.</a:t>
            </a:r>
          </a:p>
          <a:p>
            <a:pPr lvl="1"/>
            <a:r>
              <a:rPr lang="en-US" dirty="0"/>
              <a:t>An </a:t>
            </a:r>
            <a:r>
              <a:rPr lang="en-US" b="1" dirty="0">
                <a:solidFill>
                  <a:srgbClr val="008000"/>
                </a:solidFill>
              </a:rPr>
              <a:t>evaluation metric </a:t>
            </a:r>
            <a:r>
              <a:rPr lang="en-US" dirty="0"/>
              <a:t>tells us how well our model does on the test set.</a:t>
            </a:r>
          </a:p>
        </p:txBody>
      </p:sp>
    </p:spTree>
    <p:extLst>
      <p:ext uri="{BB962C8B-B14F-4D97-AF65-F5344CB8AC3E}">
        <p14:creationId xmlns:p14="http://schemas.microsoft.com/office/powerpoint/2010/main" val="313447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0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07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10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107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107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1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t>Probabilistic Language Modeling</a:t>
            </a:r>
          </a:p>
        </p:txBody>
      </p:sp>
      <p:sp>
        <p:nvSpPr>
          <p:cNvPr id="63491" name="Rectangle 3"/>
          <p:cNvSpPr>
            <a:spLocks noGrp="1" noChangeArrowheads="1"/>
          </p:cNvSpPr>
          <p:nvPr>
            <p:ph idx="1"/>
          </p:nvPr>
        </p:nvSpPr>
        <p:spPr>
          <a:xfrm>
            <a:off x="533400" y="1276350"/>
            <a:ext cx="8305800" cy="3333750"/>
          </a:xfrm>
        </p:spPr>
        <p:txBody>
          <a:bodyPr>
            <a:normAutofit fontScale="92500" lnSpcReduction="10000"/>
          </a:bodyPr>
          <a:lstStyle/>
          <a:p>
            <a:pPr eaLnBrk="1" hangingPunct="1"/>
            <a:r>
              <a:rPr lang="en-US" sz="2800" dirty="0">
                <a:latin typeface="Calibri" charset="0"/>
              </a:rPr>
              <a:t>Goal: compute the probability of a sentence or sequence of words:</a:t>
            </a:r>
          </a:p>
          <a:p>
            <a:pPr lvl="1" eaLnBrk="1" hangingPunct="1">
              <a:buNone/>
            </a:pPr>
            <a:r>
              <a:rPr lang="en-US" sz="2800" dirty="0">
                <a:latin typeface="Calibri" charset="0"/>
              </a:rPr>
              <a:t>     </a:t>
            </a:r>
            <a:r>
              <a:rPr lang="en-US" dirty="0">
                <a:latin typeface="Calibri" charset="0"/>
              </a:rPr>
              <a:t>P(W) = P(w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3</a:t>
            </a:r>
            <a:r>
              <a:rPr lang="en-US" dirty="0">
                <a:latin typeface="Calibri" charset="0"/>
              </a:rPr>
              <a:t>,w</a:t>
            </a:r>
            <a:r>
              <a:rPr lang="en-US" baseline="-25000" dirty="0">
                <a:latin typeface="Calibri" charset="0"/>
              </a:rPr>
              <a:t>4</a:t>
            </a:r>
            <a:r>
              <a:rPr lang="en-US" dirty="0">
                <a:latin typeface="Calibri" charset="0"/>
              </a:rPr>
              <a:t>,w</a:t>
            </a:r>
            <a:r>
              <a:rPr lang="en-US" baseline="-25000" dirty="0">
                <a:latin typeface="Calibri" charset="0"/>
              </a:rPr>
              <a:t>5</a:t>
            </a:r>
            <a:r>
              <a:rPr lang="en-US" dirty="0">
                <a:latin typeface="Calibri" charset="0"/>
              </a:rPr>
              <a:t>…</a:t>
            </a:r>
            <a:r>
              <a:rPr lang="en-US" dirty="0" err="1">
                <a:latin typeface="Calibri" charset="0"/>
              </a:rPr>
              <a:t>w</a:t>
            </a:r>
            <a:r>
              <a:rPr lang="en-US" baseline="-25000" dirty="0" err="1">
                <a:latin typeface="Calibri" charset="0"/>
              </a:rPr>
              <a:t>n</a:t>
            </a:r>
            <a:r>
              <a:rPr lang="en-US" dirty="0">
                <a:latin typeface="Calibri" charset="0"/>
              </a:rPr>
              <a:t>)</a:t>
            </a:r>
          </a:p>
          <a:p>
            <a:pPr eaLnBrk="1" hangingPunct="1"/>
            <a:r>
              <a:rPr lang="en-US" sz="2800" dirty="0">
                <a:latin typeface="Calibri" charset="0"/>
              </a:rPr>
              <a:t>Related task: probability of an upcoming word:</a:t>
            </a:r>
          </a:p>
          <a:p>
            <a:pPr lvl="1" eaLnBrk="1" hangingPunct="1">
              <a:buNone/>
            </a:pPr>
            <a:r>
              <a:rPr lang="en-US" dirty="0">
                <a:latin typeface="Calibri" charset="0"/>
              </a:rPr>
              <a:t>      P(w</a:t>
            </a:r>
            <a:r>
              <a:rPr lang="en-US" baseline="-25000" dirty="0">
                <a:latin typeface="Calibri" charset="0"/>
              </a:rPr>
              <a:t>5</a:t>
            </a:r>
            <a:r>
              <a:rPr lang="en-US" dirty="0">
                <a:latin typeface="Calibri" charset="0"/>
              </a:rPr>
              <a:t>|w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3</a:t>
            </a:r>
            <a:r>
              <a:rPr lang="en-US" dirty="0">
                <a:latin typeface="Calibri" charset="0"/>
              </a:rPr>
              <a:t>,w</a:t>
            </a:r>
            <a:r>
              <a:rPr lang="en-US" baseline="-25000" dirty="0">
                <a:latin typeface="Calibri" charset="0"/>
              </a:rPr>
              <a:t>4</a:t>
            </a:r>
            <a:r>
              <a:rPr lang="en-US" dirty="0">
                <a:latin typeface="Calibri" charset="0"/>
              </a:rPr>
              <a:t>)</a:t>
            </a:r>
          </a:p>
          <a:p>
            <a:pPr eaLnBrk="1" hangingPunct="1"/>
            <a:r>
              <a:rPr lang="en-US" sz="2800" dirty="0">
                <a:latin typeface="Calibri" charset="0"/>
              </a:rPr>
              <a:t>A model that computes either of these:</a:t>
            </a:r>
          </a:p>
          <a:p>
            <a:pPr lvl="1" eaLnBrk="1" hangingPunct="1">
              <a:buNone/>
            </a:pPr>
            <a:r>
              <a:rPr lang="en-US" dirty="0">
                <a:latin typeface="Calibri" charset="0"/>
              </a:rPr>
              <a:t>          P(W)     or     P(w</a:t>
            </a:r>
            <a:r>
              <a:rPr lang="en-US" baseline="-25000" dirty="0">
                <a:latin typeface="Calibri" charset="0"/>
              </a:rPr>
              <a:t>n</a:t>
            </a:r>
            <a:r>
              <a:rPr lang="en-US" dirty="0">
                <a:latin typeface="Calibri" charset="0"/>
              </a:rPr>
              <a:t>|w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n-1</a:t>
            </a:r>
            <a:r>
              <a:rPr lang="en-US" dirty="0">
                <a:latin typeface="Calibri" charset="0"/>
              </a:rPr>
              <a:t>)         </a:t>
            </a:r>
            <a:r>
              <a:rPr lang="en-US" sz="2400" dirty="0">
                <a:latin typeface="Calibri" charset="0"/>
              </a:rPr>
              <a:t> is called a </a:t>
            </a:r>
            <a:r>
              <a:rPr lang="en-US" sz="2400" b="1" dirty="0">
                <a:solidFill>
                  <a:srgbClr val="A50021"/>
                </a:solidFill>
                <a:latin typeface="Calibri" charset="0"/>
              </a:rPr>
              <a:t>language model</a:t>
            </a:r>
            <a:r>
              <a:rPr lang="en-US" sz="2400" dirty="0">
                <a:latin typeface="Calibri" charset="0"/>
              </a:rPr>
              <a:t>.</a:t>
            </a:r>
          </a:p>
          <a:p>
            <a:pPr eaLnBrk="1" hangingPunct="1"/>
            <a:r>
              <a:rPr lang="en-US" sz="2400" dirty="0">
                <a:latin typeface="Calibri" charset="0"/>
              </a:rPr>
              <a:t>Better: </a:t>
            </a:r>
            <a:r>
              <a:rPr lang="en-US" sz="2400" b="1" dirty="0">
                <a:solidFill>
                  <a:srgbClr val="CC0033"/>
                </a:solidFill>
                <a:latin typeface="Calibri" charset="0"/>
              </a:rPr>
              <a:t>the grammar       </a:t>
            </a:r>
            <a:r>
              <a:rPr lang="en-US" sz="2400" dirty="0">
                <a:latin typeface="Calibri" charset="0"/>
              </a:rPr>
              <a:t>But </a:t>
            </a:r>
            <a:r>
              <a:rPr lang="en-US" sz="2400" b="1" dirty="0">
                <a:solidFill>
                  <a:srgbClr val="CC0033"/>
                </a:solidFill>
                <a:latin typeface="Calibri" charset="0"/>
              </a:rPr>
              <a:t>language model </a:t>
            </a:r>
            <a:r>
              <a:rPr lang="en-US" sz="2400" dirty="0">
                <a:latin typeface="Calibri" charset="0"/>
              </a:rPr>
              <a:t>or </a:t>
            </a:r>
            <a:r>
              <a:rPr lang="en-US" sz="2400" b="1" dirty="0">
                <a:solidFill>
                  <a:srgbClr val="CC0033"/>
                </a:solidFill>
                <a:latin typeface="Calibri" charset="0"/>
              </a:rPr>
              <a:t>LM </a:t>
            </a:r>
            <a:r>
              <a:rPr lang="en-US" sz="2400" dirty="0">
                <a:latin typeface="Calibri" charset="0"/>
              </a:rPr>
              <a:t>is standard</a:t>
            </a:r>
          </a:p>
        </p:txBody>
      </p:sp>
    </p:spTree>
    <p:extLst>
      <p:ext uri="{BB962C8B-B14F-4D97-AF65-F5344CB8AC3E}">
        <p14:creationId xmlns:p14="http://schemas.microsoft.com/office/powerpoint/2010/main" val="258637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Extrinsic evaluation of N-gram models</a:t>
            </a:r>
            <a:endParaRPr lang="en-US" dirty="0"/>
          </a:p>
        </p:txBody>
      </p:sp>
      <p:sp>
        <p:nvSpPr>
          <p:cNvPr id="133123" name="Rectangle 3"/>
          <p:cNvSpPr>
            <a:spLocks noGrp="1" noChangeArrowheads="1"/>
          </p:cNvSpPr>
          <p:nvPr>
            <p:ph idx="1"/>
          </p:nvPr>
        </p:nvSpPr>
        <p:spPr/>
        <p:txBody>
          <a:bodyPr/>
          <a:lstStyle/>
          <a:p>
            <a:r>
              <a:rPr lang="en-US" sz="2800" dirty="0"/>
              <a:t>Best evaluation for comparing models A and B</a:t>
            </a:r>
          </a:p>
          <a:p>
            <a:pPr lvl="1"/>
            <a:r>
              <a:rPr lang="en-US" sz="2400" dirty="0"/>
              <a:t>Put each model in a task</a:t>
            </a:r>
          </a:p>
          <a:p>
            <a:pPr lvl="2"/>
            <a:r>
              <a:rPr lang="en-US" sz="2400" dirty="0"/>
              <a:t> spelling corrector, speech recognizer, MT system</a:t>
            </a:r>
          </a:p>
          <a:p>
            <a:pPr lvl="1"/>
            <a:r>
              <a:rPr lang="en-US" sz="2400" dirty="0"/>
              <a:t>Run the task, get an accuracy for A and for B</a:t>
            </a:r>
          </a:p>
          <a:p>
            <a:pPr lvl="2"/>
            <a:r>
              <a:rPr lang="en-US" sz="2400" dirty="0"/>
              <a:t>How many misspelled words corrected properly</a:t>
            </a:r>
          </a:p>
          <a:p>
            <a:pPr lvl="2"/>
            <a:r>
              <a:rPr lang="en-US" sz="2400" dirty="0"/>
              <a:t>How many words translated correctly</a:t>
            </a:r>
          </a:p>
          <a:p>
            <a:pPr lvl="1"/>
            <a:r>
              <a:rPr lang="en-US" sz="2400" dirty="0"/>
              <a:t>Compare accuracy for A and B</a:t>
            </a:r>
          </a:p>
        </p:txBody>
      </p:sp>
    </p:spTree>
    <p:extLst>
      <p:ext uri="{BB962C8B-B14F-4D97-AF65-F5344CB8AC3E}">
        <p14:creationId xmlns:p14="http://schemas.microsoft.com/office/powerpoint/2010/main" val="313792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2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31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1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312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3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822960" y="361950"/>
            <a:ext cx="7330440" cy="680397"/>
          </a:xfrm>
        </p:spPr>
        <p:txBody>
          <a:bodyPr>
            <a:normAutofit fontScale="90000"/>
          </a:bodyPr>
          <a:lstStyle/>
          <a:p>
            <a:pPr eaLnBrk="1" hangingPunct="1"/>
            <a:r>
              <a:rPr lang="en-US" dirty="0"/>
              <a:t>Difficulty of extrinsic (in-vivo) evaluation of  N-gram models</a:t>
            </a:r>
          </a:p>
        </p:txBody>
      </p:sp>
      <p:sp>
        <p:nvSpPr>
          <p:cNvPr id="135171" name="Rectangle 3"/>
          <p:cNvSpPr>
            <a:spLocks noGrp="1" noChangeArrowheads="1"/>
          </p:cNvSpPr>
          <p:nvPr>
            <p:ph idx="1"/>
          </p:nvPr>
        </p:nvSpPr>
        <p:spPr/>
        <p:txBody>
          <a:bodyPr/>
          <a:lstStyle/>
          <a:p>
            <a:pPr eaLnBrk="1" hangingPunct="1">
              <a:lnSpc>
                <a:spcPct val="90000"/>
              </a:lnSpc>
            </a:pPr>
            <a:r>
              <a:rPr lang="en-US" sz="2800" dirty="0">
                <a:latin typeface="Calibri" charset="0"/>
              </a:rPr>
              <a:t>Extrinsic evaluation</a:t>
            </a:r>
          </a:p>
          <a:p>
            <a:pPr lvl="1" eaLnBrk="1" hangingPunct="1">
              <a:lnSpc>
                <a:spcPct val="90000"/>
              </a:lnSpc>
            </a:pPr>
            <a:r>
              <a:rPr lang="en-US" sz="2400" dirty="0">
                <a:latin typeface="Calibri" charset="0"/>
              </a:rPr>
              <a:t>Time-consuming; can take days or weeks</a:t>
            </a:r>
          </a:p>
          <a:p>
            <a:pPr eaLnBrk="1" hangingPunct="1">
              <a:lnSpc>
                <a:spcPct val="90000"/>
              </a:lnSpc>
            </a:pPr>
            <a:r>
              <a:rPr lang="en-US" sz="2800" dirty="0">
                <a:latin typeface="Calibri" charset="0"/>
              </a:rPr>
              <a:t>So</a:t>
            </a:r>
          </a:p>
          <a:p>
            <a:pPr lvl="1" eaLnBrk="1" hangingPunct="1">
              <a:lnSpc>
                <a:spcPct val="90000"/>
              </a:lnSpc>
            </a:pPr>
            <a:r>
              <a:rPr lang="en-US" sz="2400" dirty="0">
                <a:latin typeface="Calibri"/>
                <a:cs typeface="Calibri"/>
              </a:rPr>
              <a:t>Sometimes use </a:t>
            </a:r>
            <a:r>
              <a:rPr lang="en-US" sz="2400" b="1" dirty="0">
                <a:solidFill>
                  <a:srgbClr val="A50021"/>
                </a:solidFill>
                <a:latin typeface="Calibri"/>
                <a:cs typeface="Calibri"/>
              </a:rPr>
              <a:t>intrinsic</a:t>
            </a:r>
            <a:r>
              <a:rPr lang="en-US" sz="2400" dirty="0">
                <a:latin typeface="Calibri"/>
                <a:cs typeface="Calibri"/>
              </a:rPr>
              <a:t> evaluation: </a:t>
            </a:r>
            <a:r>
              <a:rPr lang="en-US" sz="2400" b="1" dirty="0">
                <a:latin typeface="Calibri"/>
                <a:cs typeface="Calibri"/>
              </a:rPr>
              <a:t>perplexity</a:t>
            </a:r>
          </a:p>
          <a:p>
            <a:pPr lvl="1" eaLnBrk="1" hangingPunct="1">
              <a:lnSpc>
                <a:spcPct val="90000"/>
              </a:lnSpc>
            </a:pPr>
            <a:r>
              <a:rPr lang="en-US" sz="2400" dirty="0">
                <a:latin typeface="Calibri"/>
                <a:cs typeface="Calibri"/>
              </a:rPr>
              <a:t>Bad approximation </a:t>
            </a:r>
          </a:p>
          <a:p>
            <a:pPr lvl="2">
              <a:lnSpc>
                <a:spcPct val="90000"/>
              </a:lnSpc>
            </a:pPr>
            <a:r>
              <a:rPr lang="en-US" sz="2400" dirty="0">
                <a:latin typeface="Calibri"/>
                <a:cs typeface="Calibri"/>
              </a:rPr>
              <a:t>unless the test data looks </a:t>
            </a:r>
            <a:r>
              <a:rPr lang="en-US" sz="2400" b="1" dirty="0">
                <a:latin typeface="Calibri"/>
                <a:cs typeface="Calibri"/>
              </a:rPr>
              <a:t>just</a:t>
            </a:r>
            <a:r>
              <a:rPr lang="en-US" sz="2400" dirty="0">
                <a:latin typeface="Calibri"/>
                <a:cs typeface="Calibri"/>
              </a:rPr>
              <a:t> like the training data</a:t>
            </a:r>
          </a:p>
          <a:p>
            <a:pPr lvl="2">
              <a:lnSpc>
                <a:spcPct val="90000"/>
              </a:lnSpc>
            </a:pPr>
            <a:r>
              <a:rPr lang="en-US" sz="2400" dirty="0">
                <a:latin typeface="Calibri"/>
                <a:cs typeface="Calibri"/>
              </a:rPr>
              <a:t>So </a:t>
            </a:r>
            <a:r>
              <a:rPr lang="en-US" sz="2400" b="1" dirty="0">
                <a:latin typeface="Calibri"/>
                <a:cs typeface="Calibri"/>
              </a:rPr>
              <a:t>generally only useful in pilot experiments</a:t>
            </a:r>
          </a:p>
          <a:p>
            <a:pPr lvl="1" eaLnBrk="1" hangingPunct="1">
              <a:lnSpc>
                <a:spcPct val="90000"/>
              </a:lnSpc>
            </a:pPr>
            <a:r>
              <a:rPr lang="en-US" sz="2400" dirty="0">
                <a:latin typeface="Calibri"/>
                <a:cs typeface="Calibri"/>
              </a:rPr>
              <a:t>But is helpful to think about.</a:t>
            </a:r>
          </a:p>
        </p:txBody>
      </p:sp>
    </p:spTree>
    <p:extLst>
      <p:ext uri="{BB962C8B-B14F-4D97-AF65-F5344CB8AC3E}">
        <p14:creationId xmlns:p14="http://schemas.microsoft.com/office/powerpoint/2010/main" val="212470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51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517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5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517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5171">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1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5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467600" cy="742950"/>
          </a:xfrm>
        </p:spPr>
        <p:txBody>
          <a:bodyPr/>
          <a:lstStyle/>
          <a:p>
            <a:r>
              <a:rPr lang="en-US" dirty="0"/>
              <a:t>Intuition of Perplexity</a:t>
            </a:r>
          </a:p>
        </p:txBody>
      </p:sp>
      <p:sp>
        <p:nvSpPr>
          <p:cNvPr id="3" name="Content Placeholder 2"/>
          <p:cNvSpPr>
            <a:spLocks noGrp="1"/>
          </p:cNvSpPr>
          <p:nvPr>
            <p:ph idx="1"/>
          </p:nvPr>
        </p:nvSpPr>
        <p:spPr>
          <a:xfrm>
            <a:off x="838200" y="1200150"/>
            <a:ext cx="7620001" cy="3657600"/>
          </a:xfrm>
        </p:spPr>
        <p:txBody>
          <a:bodyPr>
            <a:normAutofit fontScale="92500" lnSpcReduction="10000"/>
          </a:bodyPr>
          <a:lstStyle/>
          <a:p>
            <a:pPr>
              <a:lnSpc>
                <a:spcPct val="90000"/>
              </a:lnSpc>
            </a:pPr>
            <a:r>
              <a:rPr lang="en-US" sz="2600" dirty="0">
                <a:latin typeface="Calibri"/>
                <a:ea typeface="ＭＳ Ｐゴシック" charset="0"/>
                <a:cs typeface="Calibri"/>
              </a:rPr>
              <a:t>The </a:t>
            </a:r>
            <a:r>
              <a:rPr lang="en-US" sz="2600" b="1" dirty="0">
                <a:latin typeface="Calibri"/>
                <a:ea typeface="ＭＳ Ｐゴシック" charset="0"/>
                <a:cs typeface="Calibri"/>
              </a:rPr>
              <a:t>Shannon Game</a:t>
            </a:r>
            <a:r>
              <a:rPr lang="en-US" sz="2600" dirty="0">
                <a:latin typeface="Calibri"/>
                <a:ea typeface="ＭＳ Ｐゴシック" charset="0"/>
                <a:cs typeface="Calibri"/>
              </a:rPr>
              <a:t>:</a:t>
            </a:r>
          </a:p>
          <a:p>
            <a:pPr lvl="1">
              <a:lnSpc>
                <a:spcPct val="90000"/>
              </a:lnSpc>
            </a:pPr>
            <a:r>
              <a:rPr lang="en-US" dirty="0">
                <a:latin typeface="Calibri"/>
                <a:ea typeface="ＭＳ Ｐゴシック" charset="0"/>
                <a:cs typeface="Calibri"/>
              </a:rPr>
              <a:t>How well can we predict the next word?</a:t>
            </a: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r>
              <a:rPr lang="en-US" dirty="0">
                <a:latin typeface="Calibri"/>
                <a:ea typeface="ＭＳ Ｐゴシック" charset="0"/>
                <a:cs typeface="Calibri"/>
              </a:rPr>
              <a:t>Unigrams are terrible at this game.  (Why?)</a:t>
            </a:r>
          </a:p>
          <a:p>
            <a:pPr>
              <a:lnSpc>
                <a:spcPct val="90000"/>
              </a:lnSpc>
            </a:pPr>
            <a:r>
              <a:rPr lang="en-US" dirty="0">
                <a:latin typeface="Calibri"/>
                <a:ea typeface="ＭＳ Ｐゴシック" charset="0"/>
                <a:cs typeface="Calibri"/>
              </a:rPr>
              <a:t>A better model of a text</a:t>
            </a:r>
          </a:p>
          <a:p>
            <a:pPr lvl="1">
              <a:lnSpc>
                <a:spcPct val="90000"/>
              </a:lnSpc>
            </a:pPr>
            <a:r>
              <a:rPr lang="en-US" dirty="0">
                <a:latin typeface="Calibri"/>
                <a:ea typeface="ＭＳ Ｐゴシック" charset="0"/>
                <a:cs typeface="Calibri"/>
              </a:rPr>
              <a:t> is one which assigns a higher probability to the word that actually occurs</a:t>
            </a:r>
          </a:p>
          <a:p>
            <a:endParaRPr lang="en-US" dirty="0"/>
          </a:p>
        </p:txBody>
      </p:sp>
      <p:sp>
        <p:nvSpPr>
          <p:cNvPr id="5" name="Text Box 4"/>
          <p:cNvSpPr txBox="1">
            <a:spLocks noChangeArrowheads="1"/>
          </p:cNvSpPr>
          <p:nvPr/>
        </p:nvSpPr>
        <p:spPr bwMode="auto">
          <a:xfrm>
            <a:off x="1346200" y="1885950"/>
            <a:ext cx="4572000" cy="1192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solidFill>
                  <a:srgbClr val="FF0000"/>
                </a:solidFill>
                <a:latin typeface="Calibri"/>
                <a:cs typeface="Calibri"/>
              </a:rPr>
              <a:t>I always order pizza with cheese and ____</a:t>
            </a:r>
          </a:p>
          <a:p>
            <a:pPr eaLnBrk="1" hangingPunct="1">
              <a:spcBef>
                <a:spcPct val="50000"/>
              </a:spcBef>
            </a:pPr>
            <a:r>
              <a:rPr lang="en-US" sz="1800" dirty="0">
                <a:solidFill>
                  <a:srgbClr val="FF0000"/>
                </a:solidFill>
                <a:latin typeface="Calibri"/>
                <a:cs typeface="Calibri"/>
              </a:rPr>
              <a:t>The 33</a:t>
            </a:r>
            <a:r>
              <a:rPr lang="en-US" sz="1800" baseline="30000" dirty="0">
                <a:solidFill>
                  <a:srgbClr val="FF0000"/>
                </a:solidFill>
                <a:latin typeface="Calibri"/>
                <a:cs typeface="Calibri"/>
              </a:rPr>
              <a:t>rd</a:t>
            </a:r>
            <a:r>
              <a:rPr lang="en-US" sz="1800" dirty="0">
                <a:solidFill>
                  <a:srgbClr val="FF0000"/>
                </a:solidFill>
                <a:latin typeface="Calibri"/>
                <a:cs typeface="Calibri"/>
              </a:rPr>
              <a:t> President of the US was ____</a:t>
            </a:r>
          </a:p>
          <a:p>
            <a:pPr eaLnBrk="1" hangingPunct="1">
              <a:spcBef>
                <a:spcPct val="50000"/>
              </a:spcBef>
            </a:pPr>
            <a:r>
              <a:rPr lang="en-US" sz="1800" dirty="0">
                <a:solidFill>
                  <a:srgbClr val="FF0000"/>
                </a:solidFill>
                <a:latin typeface="Calibri"/>
                <a:cs typeface="Calibri"/>
              </a:rPr>
              <a:t>I saw a ____</a:t>
            </a:r>
          </a:p>
        </p:txBody>
      </p:sp>
      <p:sp>
        <p:nvSpPr>
          <p:cNvPr id="7" name="Text Box 6"/>
          <p:cNvSpPr txBox="1">
            <a:spLocks noChangeArrowheads="1"/>
          </p:cNvSpPr>
          <p:nvPr/>
        </p:nvSpPr>
        <p:spPr bwMode="auto">
          <a:xfrm>
            <a:off x="6568439" y="1276350"/>
            <a:ext cx="1828800" cy="25545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dirty="0"/>
              <a:t>mushrooms 0.1</a:t>
            </a:r>
          </a:p>
          <a:p>
            <a:pPr eaLnBrk="1" hangingPunct="1">
              <a:spcBef>
                <a:spcPct val="50000"/>
              </a:spcBef>
            </a:pPr>
            <a:r>
              <a:rPr lang="en-US" sz="1600" dirty="0"/>
              <a:t>pepperoni 0.1</a:t>
            </a:r>
          </a:p>
          <a:p>
            <a:pPr eaLnBrk="1" hangingPunct="1">
              <a:spcBef>
                <a:spcPct val="50000"/>
              </a:spcBef>
            </a:pPr>
            <a:r>
              <a:rPr lang="en-US" sz="1600" dirty="0"/>
              <a:t>anchovies 0.01</a:t>
            </a:r>
          </a:p>
          <a:p>
            <a:pPr eaLnBrk="1" hangingPunct="1">
              <a:spcBef>
                <a:spcPct val="50000"/>
              </a:spcBef>
            </a:pPr>
            <a:r>
              <a:rPr lang="en-US" sz="1600" dirty="0"/>
              <a:t>….</a:t>
            </a:r>
          </a:p>
          <a:p>
            <a:pPr eaLnBrk="1" hangingPunct="1">
              <a:spcBef>
                <a:spcPct val="50000"/>
              </a:spcBef>
            </a:pPr>
            <a:r>
              <a:rPr lang="en-US" sz="1600" dirty="0"/>
              <a:t>fried rice 0.0001</a:t>
            </a:r>
          </a:p>
          <a:p>
            <a:pPr eaLnBrk="1" hangingPunct="1">
              <a:spcBef>
                <a:spcPct val="50000"/>
              </a:spcBef>
            </a:pPr>
            <a:r>
              <a:rPr lang="en-US" sz="1600" dirty="0"/>
              <a:t>….</a:t>
            </a:r>
          </a:p>
          <a:p>
            <a:pPr eaLnBrk="1" hangingPunct="1">
              <a:spcBef>
                <a:spcPct val="50000"/>
              </a:spcBef>
            </a:pPr>
            <a:r>
              <a:rPr lang="en-US" sz="1600" dirty="0"/>
              <a:t>and 1e-100</a:t>
            </a:r>
          </a:p>
        </p:txBody>
      </p:sp>
      <p:sp>
        <p:nvSpPr>
          <p:cNvPr id="8" name="AutoShape 7"/>
          <p:cNvSpPr>
            <a:spLocks/>
          </p:cNvSpPr>
          <p:nvPr/>
        </p:nvSpPr>
        <p:spPr bwMode="auto">
          <a:xfrm>
            <a:off x="6263639" y="1352550"/>
            <a:ext cx="304800" cy="2362200"/>
          </a:xfrm>
          <a:prstGeom prst="leftBrace">
            <a:avLst>
              <a:gd name="adj1" fmla="val 75000"/>
              <a:gd name="adj2" fmla="val 39352"/>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52670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447800" y="133350"/>
            <a:ext cx="7467600" cy="742950"/>
          </a:xfrm>
        </p:spPr>
        <p:txBody>
          <a:bodyPr/>
          <a:lstStyle/>
          <a:p>
            <a:pPr eaLnBrk="1" hangingPunct="1"/>
            <a:r>
              <a:rPr lang="en-US" dirty="0"/>
              <a:t>Perplexity</a:t>
            </a:r>
          </a:p>
        </p:txBody>
      </p:sp>
      <p:sp>
        <p:nvSpPr>
          <p:cNvPr id="137219" name="Rectangle 3"/>
          <p:cNvSpPr>
            <a:spLocks noGrp="1" noChangeArrowheads="1"/>
          </p:cNvSpPr>
          <p:nvPr>
            <p:ph idx="1"/>
          </p:nvPr>
        </p:nvSpPr>
        <p:spPr>
          <a:xfrm>
            <a:off x="304800" y="2000256"/>
            <a:ext cx="4267200" cy="3139250"/>
          </a:xfrm>
        </p:spPr>
        <p:txBody>
          <a:bodyPr/>
          <a:lstStyle/>
          <a:p>
            <a:pPr marL="0" indent="0" eaLnBrk="1" hangingPunct="1">
              <a:buNone/>
            </a:pPr>
            <a:r>
              <a:rPr lang="en-US" sz="2000" dirty="0">
                <a:latin typeface="Calibri" charset="0"/>
              </a:rPr>
              <a:t>Perplexity is the inverse probability of the test set, normalized by the number of words:</a:t>
            </a:r>
          </a:p>
          <a:p>
            <a:pPr eaLnBrk="1" hangingPunct="1"/>
            <a:endParaRPr lang="en-US" sz="2000" dirty="0">
              <a:latin typeface="Calibri" charset="0"/>
            </a:endParaRPr>
          </a:p>
          <a:p>
            <a:pPr marL="0" indent="0" eaLnBrk="1" hangingPunct="1">
              <a:buNone/>
            </a:pPr>
            <a:r>
              <a:rPr lang="en-US" sz="2000" dirty="0">
                <a:latin typeface="Calibri" charset="0"/>
              </a:rPr>
              <a:t>                                               Chain rule:</a:t>
            </a:r>
          </a:p>
          <a:p>
            <a:pPr marL="0" indent="0">
              <a:buNone/>
            </a:pPr>
            <a:endParaRPr lang="en-US" sz="2000" dirty="0">
              <a:latin typeface="Calibri" charset="0"/>
            </a:endParaRPr>
          </a:p>
          <a:p>
            <a:pPr marL="0" indent="0" eaLnBrk="1" hangingPunct="1">
              <a:buNone/>
            </a:pPr>
            <a:r>
              <a:rPr lang="en-US" sz="2000" dirty="0">
                <a:latin typeface="Calibri" charset="0"/>
              </a:rPr>
              <a:t>                                              For bigrams:</a:t>
            </a:r>
          </a:p>
        </p:txBody>
      </p:sp>
      <p:pic>
        <p:nvPicPr>
          <p:cNvPr id="137221" name="Picture 5" descr="pp2"/>
          <p:cNvPicPr>
            <a:picLocks noChangeAspect="1" noChangeArrowheads="1"/>
          </p:cNvPicPr>
          <p:nvPr/>
        </p:nvPicPr>
        <p:blipFill>
          <a:blip r:embed="rId3"/>
          <a:srcRect/>
          <a:stretch>
            <a:fillRect/>
          </a:stretch>
        </p:blipFill>
        <p:spPr bwMode="auto">
          <a:xfrm>
            <a:off x="5692140" y="3181350"/>
            <a:ext cx="2537460" cy="714375"/>
          </a:xfrm>
          <a:prstGeom prst="rect">
            <a:avLst/>
          </a:prstGeom>
          <a:noFill/>
          <a:ln w="9525">
            <a:noFill/>
            <a:miter lim="800000"/>
            <a:headEnd/>
            <a:tailEnd/>
          </a:ln>
        </p:spPr>
      </p:pic>
      <p:pic>
        <p:nvPicPr>
          <p:cNvPr id="137222" name="Picture 6" descr="pp3"/>
          <p:cNvPicPr>
            <a:picLocks noChangeAspect="1" noChangeArrowheads="1"/>
          </p:cNvPicPr>
          <p:nvPr/>
        </p:nvPicPr>
        <p:blipFill>
          <a:blip r:embed="rId4"/>
          <a:srcRect/>
          <a:stretch>
            <a:fillRect/>
          </a:stretch>
        </p:blipFill>
        <p:spPr bwMode="auto">
          <a:xfrm>
            <a:off x="5703186" y="4095750"/>
            <a:ext cx="2249424" cy="725424"/>
          </a:xfrm>
          <a:prstGeom prst="rect">
            <a:avLst/>
          </a:prstGeom>
          <a:noFill/>
          <a:ln w="9525">
            <a:noFill/>
            <a:miter lim="800000"/>
            <a:headEnd/>
            <a:tailEnd/>
          </a:ln>
        </p:spPr>
      </p:pic>
      <p:sp>
        <p:nvSpPr>
          <p:cNvPr id="2" name="TextBox 1"/>
          <p:cNvSpPr txBox="1"/>
          <p:nvPr/>
        </p:nvSpPr>
        <p:spPr>
          <a:xfrm>
            <a:off x="304800" y="4769220"/>
            <a:ext cx="6970051" cy="369332"/>
          </a:xfrm>
          <a:prstGeom prst="rect">
            <a:avLst/>
          </a:prstGeom>
          <a:noFill/>
        </p:spPr>
        <p:txBody>
          <a:bodyPr wrap="square" rtlCol="0">
            <a:spAutoFit/>
          </a:bodyPr>
          <a:lstStyle/>
          <a:p>
            <a:r>
              <a:rPr lang="en-US" sz="1800" b="1" dirty="0">
                <a:latin typeface="Calibri"/>
                <a:cs typeface="Calibri"/>
              </a:rPr>
              <a:t>Minimizing perplexity is the same as maximizing probability</a:t>
            </a:r>
          </a:p>
        </p:txBody>
      </p:sp>
      <p:sp>
        <p:nvSpPr>
          <p:cNvPr id="8" name="Rectangle 3"/>
          <p:cNvSpPr txBox="1">
            <a:spLocks noChangeArrowheads="1"/>
          </p:cNvSpPr>
          <p:nvPr/>
        </p:nvSpPr>
        <p:spPr bwMode="auto">
          <a:xfrm>
            <a:off x="381000" y="1200150"/>
            <a:ext cx="78486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buNone/>
            </a:pPr>
            <a:r>
              <a:rPr lang="en-US" sz="2000" dirty="0">
                <a:latin typeface="Calibri" charset="0"/>
              </a:rPr>
              <a:t>The best language model is one that best predicts an unseen test set</a:t>
            </a:r>
          </a:p>
          <a:p>
            <a:pPr lvl="1"/>
            <a:r>
              <a:rPr lang="en-US" dirty="0">
                <a:latin typeface="Calibri" charset="0"/>
              </a:rPr>
              <a:t>Gives the highest P(sentence)</a:t>
            </a:r>
          </a:p>
        </p:txBody>
      </p:sp>
      <p:graphicFrame>
        <p:nvGraphicFramePr>
          <p:cNvPr id="3" name="Object 2"/>
          <p:cNvGraphicFramePr>
            <a:graphicFrameLocks noChangeAspect="1"/>
          </p:cNvGraphicFramePr>
          <p:nvPr>
            <p:extLst>
              <p:ext uri="{D42A27DB-BD31-4B8C-83A1-F6EECF244321}">
                <p14:modId xmlns:p14="http://schemas.microsoft.com/office/powerpoint/2010/main" val="2099116515"/>
              </p:ext>
            </p:extLst>
          </p:nvPr>
        </p:nvGraphicFramePr>
        <p:xfrm>
          <a:off x="5361810" y="1581150"/>
          <a:ext cx="2740269" cy="1676400"/>
        </p:xfrm>
        <a:graphic>
          <a:graphicData uri="http://schemas.openxmlformats.org/presentationml/2006/ole">
            <mc:AlternateContent xmlns:mc="http://schemas.openxmlformats.org/markup-compatibility/2006">
              <mc:Choice xmlns:v="urn:schemas-microsoft-com:vml" Requires="v">
                <p:oleObj name="Equation" r:id="rId5" imgW="2159000" imgH="1320800" progId="Equation.3">
                  <p:embed/>
                </p:oleObj>
              </mc:Choice>
              <mc:Fallback>
                <p:oleObj name="Equation" r:id="rId5" imgW="2159000" imgH="1320800" progId="Equation.3">
                  <p:embed/>
                  <p:pic>
                    <p:nvPicPr>
                      <p:cNvPr id="0" name=""/>
                      <p:cNvPicPr/>
                      <p:nvPr/>
                    </p:nvPicPr>
                    <p:blipFill>
                      <a:blip r:embed="rId6"/>
                      <a:stretch>
                        <a:fillRect/>
                      </a:stretch>
                    </p:blipFill>
                    <p:spPr>
                      <a:xfrm>
                        <a:off x="5361810" y="1581150"/>
                        <a:ext cx="2740269" cy="1676400"/>
                      </a:xfrm>
                      <a:prstGeom prst="rect">
                        <a:avLst/>
                      </a:prstGeom>
                    </p:spPr>
                  </p:pic>
                </p:oleObj>
              </mc:Fallback>
            </mc:AlternateContent>
          </a:graphicData>
        </a:graphic>
      </p:graphicFrame>
    </p:spTree>
    <p:extLst>
      <p:ext uri="{BB962C8B-B14F-4D97-AF65-F5344CB8AC3E}">
        <p14:creationId xmlns:p14="http://schemas.microsoft.com/office/powerpoint/2010/main" val="1211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72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72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721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72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fontScale="90000"/>
          </a:bodyPr>
          <a:lstStyle/>
          <a:p>
            <a:pPr eaLnBrk="1" hangingPunct="1"/>
            <a:r>
              <a:rPr lang="en-US" dirty="0"/>
              <a:t>The Shannon Game intuition for perplexity</a:t>
            </a:r>
          </a:p>
        </p:txBody>
      </p:sp>
      <p:sp>
        <p:nvSpPr>
          <p:cNvPr id="139267" name="Rectangle 3"/>
          <p:cNvSpPr>
            <a:spLocks noGrp="1" noChangeArrowheads="1"/>
          </p:cNvSpPr>
          <p:nvPr>
            <p:ph idx="1"/>
          </p:nvPr>
        </p:nvSpPr>
        <p:spPr/>
        <p:txBody>
          <a:bodyPr>
            <a:normAutofit fontScale="92500" lnSpcReduction="10000"/>
          </a:bodyPr>
          <a:lstStyle/>
          <a:p>
            <a:r>
              <a:rPr lang="en-US" sz="1800" dirty="0"/>
              <a:t>From Josh Goodman</a:t>
            </a:r>
          </a:p>
          <a:p>
            <a:r>
              <a:rPr lang="en-US" sz="1800" dirty="0">
                <a:latin typeface="Calibri" charset="0"/>
              </a:rPr>
              <a:t>Perplexity is weighted equivalent branching factor</a:t>
            </a:r>
            <a:endParaRPr lang="en-US" sz="1800" dirty="0"/>
          </a:p>
          <a:p>
            <a:pPr eaLnBrk="1" hangingPunct="1"/>
            <a:r>
              <a:rPr lang="en-US" sz="1800" dirty="0">
                <a:latin typeface="Calibri" charset="0"/>
              </a:rPr>
              <a:t>How hard is the task of recognizing digits ‘0,1,2,3,4,5,6,7,8,9’</a:t>
            </a:r>
          </a:p>
          <a:p>
            <a:pPr lvl="1"/>
            <a:r>
              <a:rPr lang="en-US" sz="1400" dirty="0">
                <a:latin typeface="Calibri" charset="0"/>
              </a:rPr>
              <a:t>Perplexity 10</a:t>
            </a:r>
          </a:p>
          <a:p>
            <a:pPr eaLnBrk="1" hangingPunct="1"/>
            <a:r>
              <a:rPr lang="en-US" sz="1800" dirty="0">
                <a:latin typeface="Calibri" charset="0"/>
              </a:rPr>
              <a:t>How hard is recognizing (30,000) names at Microsoft. </a:t>
            </a:r>
          </a:p>
          <a:p>
            <a:pPr lvl="1"/>
            <a:r>
              <a:rPr lang="en-US" sz="1400" dirty="0">
                <a:latin typeface="Calibri" charset="0"/>
              </a:rPr>
              <a:t>Perplexity = 30,000</a:t>
            </a:r>
          </a:p>
          <a:p>
            <a:pPr eaLnBrk="1" hangingPunct="1"/>
            <a:r>
              <a:rPr lang="en-US" sz="1800" dirty="0">
                <a:latin typeface="Calibri" charset="0"/>
              </a:rPr>
              <a:t>Let's imagine a call-routing phone system gets 120K calls and has to recognize</a:t>
            </a:r>
          </a:p>
          <a:p>
            <a:pPr lvl="1" eaLnBrk="1" hangingPunct="1"/>
            <a:r>
              <a:rPr lang="en-US" sz="1500" dirty="0">
                <a:latin typeface="Calibri" charset="0"/>
              </a:rPr>
              <a:t>"Operator" (let's say this occurs 1 in 4 calls)</a:t>
            </a:r>
          </a:p>
          <a:p>
            <a:pPr lvl="1" eaLnBrk="1" hangingPunct="1"/>
            <a:r>
              <a:rPr lang="en-US" sz="1500" dirty="0">
                <a:latin typeface="Calibri" charset="0"/>
              </a:rPr>
              <a:t>"Sales" (1in 4)</a:t>
            </a:r>
          </a:p>
          <a:p>
            <a:pPr lvl="1" eaLnBrk="1" hangingPunct="1"/>
            <a:r>
              <a:rPr lang="en-US" sz="1500" dirty="0">
                <a:latin typeface="Calibri" charset="0"/>
              </a:rPr>
              <a:t>"Technical Support" (1 in 4)</a:t>
            </a:r>
          </a:p>
          <a:p>
            <a:pPr lvl="1" eaLnBrk="1" hangingPunct="1"/>
            <a:r>
              <a:rPr lang="en-US" sz="1500" dirty="0">
                <a:latin typeface="Calibri" charset="0"/>
              </a:rPr>
              <a:t>30,000 different names (each name occurring 1 time in the 120K calls)</a:t>
            </a:r>
          </a:p>
          <a:p>
            <a:pPr lvl="1" eaLnBrk="1" hangingPunct="1"/>
            <a:r>
              <a:rPr lang="en-US" sz="1500" dirty="0">
                <a:latin typeface="Calibri" charset="0"/>
              </a:rPr>
              <a:t>What is the perplexity?  Next slide</a:t>
            </a:r>
          </a:p>
          <a:p>
            <a:pPr eaLnBrk="1" hangingPunct="1"/>
            <a:endParaRPr lang="en-US" sz="1350" dirty="0">
              <a:latin typeface="Calibri" charset="0"/>
            </a:endParaRPr>
          </a:p>
        </p:txBody>
      </p:sp>
    </p:spTree>
    <p:extLst>
      <p:ext uri="{BB962C8B-B14F-4D97-AF65-F5344CB8AC3E}">
        <p14:creationId xmlns:p14="http://schemas.microsoft.com/office/powerpoint/2010/main" val="3067747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fontScale="90000"/>
          </a:bodyPr>
          <a:lstStyle/>
          <a:p>
            <a:pPr eaLnBrk="1" hangingPunct="1"/>
            <a:r>
              <a:rPr lang="en-US" dirty="0"/>
              <a:t>The Shannon Game intuition for perplexity</a:t>
            </a:r>
          </a:p>
        </p:txBody>
      </p:sp>
      <p:sp>
        <p:nvSpPr>
          <p:cNvPr id="139267" name="Rectangle 3"/>
          <p:cNvSpPr>
            <a:spLocks noGrp="1" noChangeArrowheads="1"/>
          </p:cNvSpPr>
          <p:nvPr>
            <p:ph idx="1"/>
          </p:nvPr>
        </p:nvSpPr>
        <p:spPr>
          <a:xfrm>
            <a:off x="822960" y="1200150"/>
            <a:ext cx="8092440" cy="3823648"/>
          </a:xfrm>
        </p:spPr>
        <p:txBody>
          <a:bodyPr>
            <a:normAutofit fontScale="70000" lnSpcReduction="20000"/>
          </a:bodyPr>
          <a:lstStyle/>
          <a:p>
            <a:r>
              <a:rPr lang="en-US" sz="2900" dirty="0"/>
              <a:t>Josh Goodman: </a:t>
            </a:r>
            <a:r>
              <a:rPr lang="en-US" sz="2900" dirty="0">
                <a:latin typeface="Calibri" charset="0"/>
              </a:rPr>
              <a:t>imagine a call-routing phone system gets 120K calls and has to recognize</a:t>
            </a:r>
          </a:p>
          <a:p>
            <a:pPr lvl="1"/>
            <a:r>
              <a:rPr lang="en-US" sz="2600" dirty="0">
                <a:latin typeface="Calibri" charset="0"/>
              </a:rPr>
              <a:t>"Operator" (let's say this occurs 1 in 4 calls)</a:t>
            </a:r>
          </a:p>
          <a:p>
            <a:pPr lvl="1"/>
            <a:r>
              <a:rPr lang="en-US" sz="2600" dirty="0">
                <a:latin typeface="Calibri" charset="0"/>
              </a:rPr>
              <a:t>"Sales" (1in 4)</a:t>
            </a:r>
          </a:p>
          <a:p>
            <a:pPr lvl="1"/>
            <a:r>
              <a:rPr lang="en-US" sz="2600" dirty="0">
                <a:latin typeface="Calibri" charset="0"/>
              </a:rPr>
              <a:t>"Technical Support" (1 in 4)</a:t>
            </a:r>
          </a:p>
          <a:p>
            <a:pPr lvl="1"/>
            <a:r>
              <a:rPr lang="en-US" sz="2600" dirty="0">
                <a:latin typeface="Calibri" charset="0"/>
              </a:rPr>
              <a:t>30,000 different names (each name occurring 1 time in the 120K calls)</a:t>
            </a:r>
          </a:p>
          <a:p>
            <a:pPr marL="0" indent="0">
              <a:buNone/>
            </a:pPr>
            <a:r>
              <a:rPr lang="en-US" dirty="0"/>
              <a:t>We get the perplexity of this sequence of length 120Kby first multiplying 120K probabilities (90K of which are 1/4 and 30K of which are 1/120K), </a:t>
            </a:r>
            <a:r>
              <a:rPr lang="en-US" dirty="0" err="1"/>
              <a:t>nd</a:t>
            </a:r>
            <a:r>
              <a:rPr lang="en-US" dirty="0"/>
              <a:t> then taking  the inverse 120,000th root:</a:t>
            </a:r>
          </a:p>
          <a:p>
            <a:pPr marL="0" indent="0">
              <a:buNone/>
            </a:pPr>
            <a:r>
              <a:rPr lang="en-US" dirty="0"/>
              <a:t>	Perp = (¼ * ¼ * ¼* ¼ * ¼ * …. * 1/120K * 1/120K * ….)^(-1/120K)</a:t>
            </a:r>
          </a:p>
          <a:p>
            <a:pPr marL="0" indent="0">
              <a:buNone/>
            </a:pPr>
            <a:r>
              <a:rPr lang="en-US" dirty="0"/>
              <a:t>But this can be arithmetically simplified to just N = 4:  the operator (1/4), the sales (1/4), the tech support (1/4), and the 30,000 names (1/120,000):</a:t>
            </a:r>
          </a:p>
          <a:p>
            <a:pPr marL="0" indent="0">
              <a:buNone/>
            </a:pPr>
            <a:r>
              <a:rPr lang="en-US" dirty="0"/>
              <a:t>Perplexity= ((¼ * ¼ * ¼ * 1/120K)^(-1/4) = 52.6</a:t>
            </a:r>
            <a:endParaRPr lang="en-US" sz="1350" dirty="0">
              <a:latin typeface="Calibri" charset="0"/>
            </a:endParaRPr>
          </a:p>
        </p:txBody>
      </p:sp>
    </p:spTree>
    <p:extLst>
      <p:ext uri="{BB962C8B-B14F-4D97-AF65-F5344CB8AC3E}">
        <p14:creationId xmlns:p14="http://schemas.microsoft.com/office/powerpoint/2010/main" val="147260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en-US" dirty="0"/>
              <a:t>Perplexity as branching factor</a:t>
            </a:r>
          </a:p>
        </p:txBody>
      </p:sp>
      <p:sp>
        <p:nvSpPr>
          <p:cNvPr id="141315" name="Rectangle 3"/>
          <p:cNvSpPr>
            <a:spLocks noGrp="1" noChangeArrowheads="1"/>
          </p:cNvSpPr>
          <p:nvPr>
            <p:ph idx="1"/>
          </p:nvPr>
        </p:nvSpPr>
        <p:spPr/>
        <p:txBody>
          <a:bodyPr/>
          <a:lstStyle/>
          <a:p>
            <a:pPr eaLnBrk="1" hangingPunct="1"/>
            <a:r>
              <a:rPr lang="en-US" dirty="0">
                <a:latin typeface="Calibri" charset="0"/>
              </a:rPr>
              <a:t>Let’s suppose a sentence consisting of random digits</a:t>
            </a:r>
          </a:p>
          <a:p>
            <a:pPr eaLnBrk="1" hangingPunct="1"/>
            <a:r>
              <a:rPr lang="en-US" dirty="0">
                <a:latin typeface="Calibri" charset="0"/>
              </a:rPr>
              <a:t>What is the perplexity of this sentence according to a model that assign P=1/10 to each digit?</a:t>
            </a:r>
          </a:p>
        </p:txBody>
      </p:sp>
      <p:pic>
        <p:nvPicPr>
          <p:cNvPr id="141316" name="Picture 4" descr="perp"/>
          <p:cNvPicPr>
            <a:picLocks noChangeAspect="1" noChangeArrowheads="1"/>
          </p:cNvPicPr>
          <p:nvPr/>
        </p:nvPicPr>
        <p:blipFill>
          <a:blip r:embed="rId3"/>
          <a:srcRect/>
          <a:stretch>
            <a:fillRect/>
          </a:stretch>
        </p:blipFill>
        <p:spPr bwMode="auto">
          <a:xfrm>
            <a:off x="2455276" y="2952750"/>
            <a:ext cx="2894844" cy="2076302"/>
          </a:xfrm>
          <a:prstGeom prst="rect">
            <a:avLst/>
          </a:prstGeom>
          <a:noFill/>
          <a:ln w="9525">
            <a:noFill/>
            <a:miter lim="800000"/>
            <a:headEnd/>
            <a:tailEnd/>
          </a:ln>
        </p:spPr>
      </p:pic>
    </p:spTree>
    <p:extLst>
      <p:ext uri="{BB962C8B-B14F-4D97-AF65-F5344CB8AC3E}">
        <p14:creationId xmlns:p14="http://schemas.microsoft.com/office/powerpoint/2010/main" val="219741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en-US"/>
              <a:t>Lower perplexity = better model</a:t>
            </a:r>
          </a:p>
        </p:txBody>
      </p:sp>
      <p:sp>
        <p:nvSpPr>
          <p:cNvPr id="143363" name="Rectangle 3"/>
          <p:cNvSpPr>
            <a:spLocks noGrp="1" noChangeArrowheads="1"/>
          </p:cNvSpPr>
          <p:nvPr>
            <p:ph idx="1"/>
          </p:nvPr>
        </p:nvSpPr>
        <p:spPr>
          <a:xfrm>
            <a:off x="822960" y="1200150"/>
            <a:ext cx="8016240" cy="3429000"/>
          </a:xfrm>
        </p:spPr>
        <p:txBody>
          <a:bodyPr/>
          <a:lstStyle/>
          <a:p>
            <a:pPr lvl="3" eaLnBrk="1" hangingPunct="1">
              <a:buFont typeface="Wingdings" charset="2"/>
              <a:buNone/>
            </a:pPr>
            <a:endParaRPr lang="en-US" dirty="0">
              <a:latin typeface="Calibri" charset="0"/>
            </a:endParaRPr>
          </a:p>
          <a:p>
            <a:pPr eaLnBrk="1" hangingPunct="1"/>
            <a:r>
              <a:rPr lang="en-US" sz="2800" dirty="0">
                <a:latin typeface="Calibri" charset="0"/>
              </a:rPr>
              <a:t>Training 38 million words, test 1.5 million words, WSJ</a:t>
            </a:r>
          </a:p>
        </p:txBody>
      </p:sp>
      <p:graphicFrame>
        <p:nvGraphicFramePr>
          <p:cNvPr id="2" name="Table 1"/>
          <p:cNvGraphicFramePr>
            <a:graphicFrameLocks noGrp="1"/>
          </p:cNvGraphicFramePr>
          <p:nvPr>
            <p:extLst>
              <p:ext uri="{D42A27DB-BD31-4B8C-83A1-F6EECF244321}">
                <p14:modId xmlns:p14="http://schemas.microsoft.com/office/powerpoint/2010/main" val="1031344635"/>
              </p:ext>
            </p:extLst>
          </p:nvPr>
        </p:nvGraphicFramePr>
        <p:xfrm>
          <a:off x="685800" y="2647950"/>
          <a:ext cx="7391400" cy="205740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0000"/>
                    </a:ext>
                  </a:extLst>
                </a:gridCol>
                <a:gridCol w="1847850">
                  <a:extLst>
                    <a:ext uri="{9D8B030D-6E8A-4147-A177-3AD203B41FA5}">
                      <a16:colId xmlns:a16="http://schemas.microsoft.com/office/drawing/2014/main" val="20001"/>
                    </a:ext>
                  </a:extLst>
                </a:gridCol>
                <a:gridCol w="1847850">
                  <a:extLst>
                    <a:ext uri="{9D8B030D-6E8A-4147-A177-3AD203B41FA5}">
                      <a16:colId xmlns:a16="http://schemas.microsoft.com/office/drawing/2014/main" val="20002"/>
                    </a:ext>
                  </a:extLst>
                </a:gridCol>
                <a:gridCol w="1847850">
                  <a:extLst>
                    <a:ext uri="{9D8B030D-6E8A-4147-A177-3AD203B41FA5}">
                      <a16:colId xmlns:a16="http://schemas.microsoft.com/office/drawing/2014/main" val="20003"/>
                    </a:ext>
                  </a:extLst>
                </a:gridCol>
              </a:tblGrid>
              <a:tr h="990600">
                <a:tc>
                  <a:txBody>
                    <a:bodyPr/>
                    <a:lstStyle/>
                    <a:p>
                      <a:r>
                        <a:rPr lang="en-US" sz="3200" dirty="0"/>
                        <a:t>N-gram Order</a:t>
                      </a:r>
                    </a:p>
                  </a:txBody>
                  <a:tcPr/>
                </a:tc>
                <a:tc>
                  <a:txBody>
                    <a:bodyPr/>
                    <a:lstStyle/>
                    <a:p>
                      <a:r>
                        <a:rPr lang="en-US" sz="3200" dirty="0"/>
                        <a:t>Unigram</a:t>
                      </a:r>
                    </a:p>
                  </a:txBody>
                  <a:tcPr/>
                </a:tc>
                <a:tc>
                  <a:txBody>
                    <a:bodyPr/>
                    <a:lstStyle/>
                    <a:p>
                      <a:r>
                        <a:rPr lang="en-US" sz="3200" dirty="0"/>
                        <a:t>Bigram</a:t>
                      </a:r>
                    </a:p>
                  </a:txBody>
                  <a:tcPr/>
                </a:tc>
                <a:tc>
                  <a:txBody>
                    <a:bodyPr/>
                    <a:lstStyle/>
                    <a:p>
                      <a:r>
                        <a:rPr lang="en-US" sz="3200" dirty="0"/>
                        <a:t>Trigram</a:t>
                      </a:r>
                    </a:p>
                  </a:txBody>
                  <a:tcPr/>
                </a:tc>
                <a:extLst>
                  <a:ext uri="{0D108BD9-81ED-4DB2-BD59-A6C34878D82A}">
                    <a16:rowId xmlns:a16="http://schemas.microsoft.com/office/drawing/2014/main" val="10000"/>
                  </a:ext>
                </a:extLst>
              </a:tr>
              <a:tr h="990600">
                <a:tc>
                  <a:txBody>
                    <a:bodyPr/>
                    <a:lstStyle/>
                    <a:p>
                      <a:r>
                        <a:rPr lang="en-US" sz="3200" dirty="0"/>
                        <a:t>Perplexity</a:t>
                      </a:r>
                    </a:p>
                  </a:txBody>
                  <a:tcPr/>
                </a:tc>
                <a:tc>
                  <a:txBody>
                    <a:bodyPr/>
                    <a:lstStyle/>
                    <a:p>
                      <a:r>
                        <a:rPr lang="en-US" sz="3200" dirty="0"/>
                        <a:t>962</a:t>
                      </a:r>
                    </a:p>
                  </a:txBody>
                  <a:tcPr/>
                </a:tc>
                <a:tc>
                  <a:txBody>
                    <a:bodyPr/>
                    <a:lstStyle/>
                    <a:p>
                      <a:r>
                        <a:rPr lang="en-US" sz="3200" dirty="0"/>
                        <a:t>170</a:t>
                      </a:r>
                    </a:p>
                  </a:txBody>
                  <a:tcPr/>
                </a:tc>
                <a:tc>
                  <a:txBody>
                    <a:bodyPr/>
                    <a:lstStyle/>
                    <a:p>
                      <a:r>
                        <a:rPr lang="en-US" sz="3200" dirty="0"/>
                        <a:t>109</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84444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Evaluation and Perplexity</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AD2E631D-A462-C94D-BAA2-94F4D7F5676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08120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Generalization and zeros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75DC7684-97A7-1644-85FA-2670504FFE3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6768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t>How to compute P(W)</a:t>
            </a:r>
          </a:p>
        </p:txBody>
      </p:sp>
      <p:sp>
        <p:nvSpPr>
          <p:cNvPr id="65539" name="Rectangle 3"/>
          <p:cNvSpPr>
            <a:spLocks noGrp="1" noChangeArrowheads="1"/>
          </p:cNvSpPr>
          <p:nvPr>
            <p:ph idx="1"/>
          </p:nvPr>
        </p:nvSpPr>
        <p:spPr/>
        <p:txBody>
          <a:bodyPr/>
          <a:lstStyle/>
          <a:p>
            <a:pPr eaLnBrk="1" hangingPunct="1"/>
            <a:r>
              <a:rPr lang="en-US">
                <a:latin typeface="Calibri" charset="0"/>
              </a:rPr>
              <a:t>How to compute this joint probability:</a:t>
            </a:r>
          </a:p>
          <a:p>
            <a:pPr eaLnBrk="1" hangingPunct="1"/>
            <a:endParaRPr lang="en-US">
              <a:latin typeface="Calibri" charset="0"/>
            </a:endParaRPr>
          </a:p>
          <a:p>
            <a:pPr lvl="1" eaLnBrk="1" hangingPunct="1"/>
            <a:r>
              <a:rPr lang="en-US" sz="2800">
                <a:latin typeface="Calibri" charset="0"/>
              </a:rPr>
              <a:t>P(its, water, is, so, transparent, that)</a:t>
            </a:r>
          </a:p>
          <a:p>
            <a:pPr lvl="1" eaLnBrk="1" hangingPunct="1"/>
            <a:endParaRPr lang="en-US">
              <a:latin typeface="Calibri" charset="0"/>
            </a:endParaRPr>
          </a:p>
          <a:p>
            <a:pPr eaLnBrk="1" hangingPunct="1"/>
            <a:r>
              <a:rPr lang="en-US">
                <a:latin typeface="Calibri" charset="0"/>
              </a:rPr>
              <a:t>Intuition: let’s rely on the Chain Rule of Probability</a:t>
            </a:r>
          </a:p>
        </p:txBody>
      </p:sp>
    </p:spTree>
    <p:extLst>
      <p:ext uri="{BB962C8B-B14F-4D97-AF65-F5344CB8AC3E}">
        <p14:creationId xmlns:p14="http://schemas.microsoft.com/office/powerpoint/2010/main" val="39062533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dirty="0"/>
              <a:t>The Shannon Visualization Method</a:t>
            </a:r>
          </a:p>
        </p:txBody>
      </p:sp>
      <p:sp>
        <p:nvSpPr>
          <p:cNvPr id="96259" name="Rectangle 3"/>
          <p:cNvSpPr>
            <a:spLocks noGrp="1" noChangeArrowheads="1"/>
          </p:cNvSpPr>
          <p:nvPr>
            <p:ph idx="1"/>
          </p:nvPr>
        </p:nvSpPr>
        <p:spPr>
          <a:xfrm>
            <a:off x="304800" y="1352550"/>
            <a:ext cx="3886200" cy="3200400"/>
          </a:xfrm>
        </p:spPr>
        <p:txBody>
          <a:bodyPr>
            <a:noAutofit/>
          </a:bodyPr>
          <a:lstStyle/>
          <a:p>
            <a:pPr eaLnBrk="1" hangingPunct="1"/>
            <a:r>
              <a:rPr lang="en-US" sz="2000" dirty="0">
                <a:latin typeface="Calibri" charset="0"/>
              </a:rPr>
              <a:t>Choose a random bigram </a:t>
            </a:r>
          </a:p>
          <a:p>
            <a:pPr marL="0" indent="0" eaLnBrk="1" hangingPunct="1">
              <a:buNone/>
            </a:pPr>
            <a:r>
              <a:rPr lang="en-US" sz="2000" dirty="0">
                <a:latin typeface="Calibri" charset="0"/>
              </a:rPr>
              <a:t> (&lt;s&gt;, w) according to its probability</a:t>
            </a:r>
          </a:p>
          <a:p>
            <a:pPr eaLnBrk="1" hangingPunct="1"/>
            <a:r>
              <a:rPr lang="en-US" sz="2000" dirty="0">
                <a:latin typeface="Calibri" charset="0"/>
              </a:rPr>
              <a:t>Now choose a random bigram        (w, x) according to its probability</a:t>
            </a:r>
          </a:p>
          <a:p>
            <a:pPr eaLnBrk="1" hangingPunct="1"/>
            <a:r>
              <a:rPr lang="en-US" sz="2000" dirty="0">
                <a:latin typeface="Calibri" charset="0"/>
              </a:rPr>
              <a:t>And so on until we choose &lt;/s&gt;</a:t>
            </a:r>
          </a:p>
          <a:p>
            <a:pPr eaLnBrk="1" hangingPunct="1">
              <a:lnSpc>
                <a:spcPct val="90000"/>
              </a:lnSpc>
            </a:pPr>
            <a:r>
              <a:rPr lang="en-US" sz="2000" dirty="0">
                <a:latin typeface="Calibri" charset="0"/>
              </a:rPr>
              <a:t>Then string the words together</a:t>
            </a:r>
            <a:endParaRPr lang="en-US" sz="2000" dirty="0">
              <a:solidFill>
                <a:srgbClr val="A50021"/>
              </a:solidFill>
              <a:latin typeface="Calibri" charset="0"/>
            </a:endParaRPr>
          </a:p>
        </p:txBody>
      </p:sp>
      <p:sp>
        <p:nvSpPr>
          <p:cNvPr id="4" name="Rectangle 3"/>
          <p:cNvSpPr txBox="1">
            <a:spLocks noChangeArrowheads="1"/>
          </p:cNvSpPr>
          <p:nvPr/>
        </p:nvSpPr>
        <p:spPr bwMode="auto">
          <a:xfrm>
            <a:off x="4038600" y="1504950"/>
            <a:ext cx="5257800" cy="333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lnSpc>
                <a:spcPct val="90000"/>
              </a:lnSpc>
              <a:buNone/>
            </a:pPr>
            <a:r>
              <a:rPr lang="en-US" sz="1800" dirty="0">
                <a:solidFill>
                  <a:srgbClr val="A50021"/>
                </a:solidFill>
                <a:latin typeface="Courier"/>
                <a:cs typeface="Courier"/>
              </a:rPr>
              <a:t>&lt;s&gt; I</a:t>
            </a:r>
          </a:p>
          <a:p>
            <a:pPr>
              <a:lnSpc>
                <a:spcPct val="90000"/>
              </a:lnSpc>
              <a:buFont typeface="Wingdings" charset="2"/>
              <a:buNone/>
            </a:pPr>
            <a:r>
              <a:rPr lang="en-US" sz="1800" dirty="0">
                <a:solidFill>
                  <a:srgbClr val="A50021"/>
                </a:solidFill>
                <a:latin typeface="Courier"/>
                <a:cs typeface="Courier"/>
              </a:rPr>
              <a:t>    I</a:t>
            </a:r>
            <a:r>
              <a:rPr lang="en-US" sz="1800" dirty="0">
                <a:latin typeface="Courier"/>
                <a:cs typeface="Courier"/>
              </a:rPr>
              <a:t> want</a:t>
            </a:r>
          </a:p>
          <a:p>
            <a:pPr>
              <a:lnSpc>
                <a:spcPct val="90000"/>
              </a:lnSpc>
              <a:buFont typeface="Wingdings" charset="2"/>
              <a:buNone/>
            </a:pPr>
            <a:r>
              <a:rPr lang="en-US" sz="1800" dirty="0">
                <a:solidFill>
                  <a:srgbClr val="A50021"/>
                </a:solidFill>
                <a:latin typeface="Courier"/>
                <a:cs typeface="Courier"/>
              </a:rPr>
              <a:t>      want</a:t>
            </a:r>
            <a:r>
              <a:rPr lang="en-US" sz="1800" dirty="0">
                <a:latin typeface="Courier"/>
                <a:cs typeface="Courier"/>
              </a:rPr>
              <a:t> to</a:t>
            </a:r>
          </a:p>
          <a:p>
            <a:pPr>
              <a:lnSpc>
                <a:spcPct val="90000"/>
              </a:lnSpc>
              <a:buFont typeface="Wingdings" charset="2"/>
              <a:buNone/>
            </a:pPr>
            <a:r>
              <a:rPr lang="en-US" sz="1800" dirty="0">
                <a:solidFill>
                  <a:srgbClr val="A50021"/>
                </a:solidFill>
                <a:latin typeface="Courier"/>
                <a:cs typeface="Courier"/>
              </a:rPr>
              <a:t>           to</a:t>
            </a:r>
            <a:r>
              <a:rPr lang="en-US" sz="1800" dirty="0">
                <a:latin typeface="Courier"/>
                <a:cs typeface="Courier"/>
              </a:rPr>
              <a:t> eat</a:t>
            </a:r>
          </a:p>
          <a:p>
            <a:pPr>
              <a:lnSpc>
                <a:spcPct val="90000"/>
              </a:lnSpc>
              <a:buFont typeface="Wingdings" charset="2"/>
              <a:buNone/>
            </a:pPr>
            <a:r>
              <a:rPr lang="en-US" sz="1800" dirty="0">
                <a:solidFill>
                  <a:srgbClr val="A50021"/>
                </a:solidFill>
                <a:latin typeface="Courier"/>
                <a:cs typeface="Courier"/>
              </a:rPr>
              <a:t>              eat</a:t>
            </a:r>
            <a:r>
              <a:rPr lang="en-US" sz="1800" dirty="0">
                <a:latin typeface="Courier"/>
                <a:cs typeface="Courier"/>
              </a:rPr>
              <a:t> Chinese</a:t>
            </a:r>
          </a:p>
          <a:p>
            <a:pPr>
              <a:lnSpc>
                <a:spcPct val="90000"/>
              </a:lnSpc>
              <a:buFont typeface="Wingdings" charset="2"/>
              <a:buNone/>
            </a:pPr>
            <a:r>
              <a:rPr lang="en-US" sz="1800" dirty="0">
                <a:solidFill>
                  <a:srgbClr val="A50021"/>
                </a:solidFill>
                <a:latin typeface="Courier"/>
                <a:cs typeface="Courier"/>
              </a:rPr>
              <a:t>                  Chinese</a:t>
            </a:r>
            <a:r>
              <a:rPr lang="en-US" sz="1800" dirty="0">
                <a:latin typeface="Courier"/>
                <a:cs typeface="Courier"/>
              </a:rPr>
              <a:t> food</a:t>
            </a:r>
          </a:p>
          <a:p>
            <a:pPr>
              <a:lnSpc>
                <a:spcPct val="90000"/>
              </a:lnSpc>
              <a:buFont typeface="Wingdings" charset="2"/>
              <a:buNone/>
            </a:pPr>
            <a:r>
              <a:rPr lang="en-US" sz="1800" dirty="0">
                <a:solidFill>
                  <a:srgbClr val="A50021"/>
                </a:solidFill>
                <a:latin typeface="Courier"/>
                <a:cs typeface="Courier"/>
              </a:rPr>
              <a:t>                          food </a:t>
            </a:r>
            <a:r>
              <a:rPr lang="en-US" sz="1800" dirty="0">
                <a:latin typeface="Courier"/>
                <a:cs typeface="Courier"/>
              </a:rPr>
              <a:t> &lt;/s&gt;</a:t>
            </a:r>
          </a:p>
          <a:p>
            <a:pPr>
              <a:lnSpc>
                <a:spcPct val="90000"/>
              </a:lnSpc>
              <a:buFont typeface="Wingdings" charset="2"/>
              <a:buNone/>
            </a:pPr>
            <a:r>
              <a:rPr lang="en-US" sz="1800" dirty="0">
                <a:solidFill>
                  <a:srgbClr val="CC0000"/>
                </a:solidFill>
                <a:latin typeface="Courier"/>
                <a:cs typeface="Courier"/>
              </a:rPr>
              <a:t>I want to eat Chinese food</a:t>
            </a:r>
          </a:p>
          <a:p>
            <a:endParaRPr lang="en-US" sz="1800" dirty="0">
              <a:latin typeface="Calibri" charset="0"/>
            </a:endParaRPr>
          </a:p>
        </p:txBody>
      </p:sp>
    </p:spTree>
    <p:extLst>
      <p:ext uri="{BB962C8B-B14F-4D97-AF65-F5344CB8AC3E}">
        <p14:creationId xmlns:p14="http://schemas.microsoft.com/office/powerpoint/2010/main" val="157621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6259">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371600" y="133350"/>
            <a:ext cx="7467600" cy="742950"/>
          </a:xfrm>
        </p:spPr>
        <p:txBody>
          <a:bodyPr/>
          <a:lstStyle/>
          <a:p>
            <a:pPr eaLnBrk="1" hangingPunct="1"/>
            <a:r>
              <a:rPr lang="en-US" dirty="0"/>
              <a:t>Approximating Shakespeare</a:t>
            </a:r>
          </a:p>
        </p:txBody>
      </p:sp>
      <p:sp>
        <p:nvSpPr>
          <p:cNvPr id="98307" name="Content Placeholder 7"/>
          <p:cNvSpPr>
            <a:spLocks noGrp="1"/>
          </p:cNvSpPr>
          <p:nvPr>
            <p:ph idx="1"/>
          </p:nvPr>
        </p:nvSpPr>
        <p:spPr/>
        <p:txBody>
          <a:bodyPr/>
          <a:lstStyle/>
          <a:p>
            <a:pPr marL="0" indent="0" eaLnBrk="1" hangingPunct="1">
              <a:buNone/>
            </a:pPr>
            <a:r>
              <a:rPr lang="en-US" dirty="0">
                <a:latin typeface="Calibri" charset="0"/>
              </a:rPr>
              <a:t> </a:t>
            </a:r>
          </a:p>
        </p:txBody>
      </p:sp>
      <p:pic>
        <p:nvPicPr>
          <p:cNvPr id="5"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66800" y="1584989"/>
            <a:ext cx="7463322" cy="3015107"/>
          </a:xfrm>
          <a:prstGeom prst="rect">
            <a:avLst/>
          </a:prstGeom>
          <a:noFill/>
          <a:ln w="9525">
            <a:noFill/>
            <a:miter lim="800000"/>
            <a:headEnd/>
            <a:tailEnd/>
          </a:ln>
        </p:spPr>
      </p:pic>
    </p:spTree>
    <p:extLst>
      <p:ext uri="{BB962C8B-B14F-4D97-AF65-F5344CB8AC3E}">
        <p14:creationId xmlns:p14="http://schemas.microsoft.com/office/powerpoint/2010/main" val="1281553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t>Shakespeare as corpus</a:t>
            </a:r>
          </a:p>
        </p:txBody>
      </p:sp>
      <p:sp>
        <p:nvSpPr>
          <p:cNvPr id="100355" name="Rectangle 3"/>
          <p:cNvSpPr>
            <a:spLocks noGrp="1" noChangeArrowheads="1"/>
          </p:cNvSpPr>
          <p:nvPr>
            <p:ph idx="1"/>
          </p:nvPr>
        </p:nvSpPr>
        <p:spPr>
          <a:xfrm>
            <a:off x="762000" y="1352550"/>
            <a:ext cx="8077200" cy="3657600"/>
          </a:xfrm>
        </p:spPr>
        <p:txBody>
          <a:bodyPr/>
          <a:lstStyle/>
          <a:p>
            <a:pPr eaLnBrk="1" hangingPunct="1"/>
            <a:r>
              <a:rPr lang="en-US" sz="3200" dirty="0">
                <a:latin typeface="Calibri" charset="0"/>
              </a:rPr>
              <a:t>N=884,647 tokens, V=29,066</a:t>
            </a:r>
          </a:p>
          <a:p>
            <a:pPr eaLnBrk="1" hangingPunct="1"/>
            <a:r>
              <a:rPr lang="en-US" sz="3200" dirty="0">
                <a:latin typeface="Calibri" charset="0"/>
              </a:rPr>
              <a:t>Shakespeare produced 300,000 bigram types out of V</a:t>
            </a:r>
            <a:r>
              <a:rPr lang="en-US" sz="3200" baseline="30000" dirty="0">
                <a:latin typeface="Calibri" charset="0"/>
              </a:rPr>
              <a:t>2</a:t>
            </a:r>
            <a:r>
              <a:rPr lang="en-US" sz="3200" dirty="0">
                <a:latin typeface="Calibri" charset="0"/>
              </a:rPr>
              <a:t>= 844 million possible bigrams.</a:t>
            </a:r>
          </a:p>
          <a:p>
            <a:pPr lvl="1"/>
            <a:r>
              <a:rPr lang="en-US" sz="2800" dirty="0">
                <a:latin typeface="Calibri" charset="0"/>
              </a:rPr>
              <a:t>So 99.96% of the possible bigrams were never seen (have zero entries in the table)</a:t>
            </a:r>
          </a:p>
          <a:p>
            <a:pPr eaLnBrk="1" hangingPunct="1"/>
            <a:r>
              <a:rPr lang="en-US" sz="3200" dirty="0" err="1">
                <a:latin typeface="Calibri" charset="0"/>
              </a:rPr>
              <a:t>Quadrigrams</a:t>
            </a:r>
            <a:r>
              <a:rPr lang="en-US" sz="3200" dirty="0">
                <a:latin typeface="Calibri" charset="0"/>
              </a:rPr>
              <a:t> worse:   What's coming out looks like Shakespeare because it </a:t>
            </a:r>
            <a:r>
              <a:rPr lang="en-US" sz="3200" b="1" i="1" dirty="0">
                <a:latin typeface="Calibri" charset="0"/>
              </a:rPr>
              <a:t>is</a:t>
            </a:r>
            <a:r>
              <a:rPr lang="en-US" sz="3200" dirty="0">
                <a:latin typeface="Calibri" charset="0"/>
              </a:rPr>
              <a:t> Shakespeare</a:t>
            </a:r>
          </a:p>
          <a:p>
            <a:pPr eaLnBrk="1" hangingPunct="1"/>
            <a:endParaRPr lang="en-US" dirty="0">
              <a:latin typeface="Calibri" charset="0"/>
            </a:endParaRPr>
          </a:p>
        </p:txBody>
      </p:sp>
    </p:spTree>
    <p:extLst>
      <p:ext uri="{BB962C8B-B14F-4D97-AF65-F5344CB8AC3E}">
        <p14:creationId xmlns:p14="http://schemas.microsoft.com/office/powerpoint/2010/main" val="283958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822960" y="119702"/>
            <a:ext cx="7254240" cy="928048"/>
          </a:xfrm>
        </p:spPr>
        <p:txBody>
          <a:bodyPr>
            <a:normAutofit fontScale="90000"/>
          </a:bodyPr>
          <a:lstStyle/>
          <a:p>
            <a:pPr eaLnBrk="1" hangingPunct="1"/>
            <a:r>
              <a:rPr lang="en-US" dirty="0"/>
              <a:t>The Wall Street Journal is not Shakespeare (no offense)</a:t>
            </a:r>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69225" y="1504950"/>
            <a:ext cx="8150351" cy="2992517"/>
          </a:xfrm>
          <a:prstGeom prst="rect">
            <a:avLst/>
          </a:prstGeom>
          <a:noFill/>
          <a:ln w="9525">
            <a:noFill/>
            <a:miter lim="800000"/>
            <a:headEnd/>
            <a:tailEnd/>
          </a:ln>
        </p:spPr>
      </p:pic>
    </p:spTree>
    <p:extLst>
      <p:ext uri="{BB962C8B-B14F-4D97-AF65-F5344CB8AC3E}">
        <p14:creationId xmlns:p14="http://schemas.microsoft.com/office/powerpoint/2010/main" val="3090611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7150"/>
            <a:ext cx="8153400" cy="1066800"/>
          </a:xfrm>
        </p:spPr>
        <p:txBody>
          <a:bodyPr>
            <a:normAutofit fontScale="90000"/>
          </a:bodyPr>
          <a:lstStyle/>
          <a:p>
            <a:r>
              <a:rPr lang="en-US" dirty="0"/>
              <a:t>Can you guess the training set author of the LM that generated these random 3-gram sentences?</a:t>
            </a:r>
          </a:p>
        </p:txBody>
      </p:sp>
      <p:sp>
        <p:nvSpPr>
          <p:cNvPr id="3" name="Content Placeholder 2"/>
          <p:cNvSpPr>
            <a:spLocks noGrp="1"/>
          </p:cNvSpPr>
          <p:nvPr>
            <p:ph idx="1"/>
          </p:nvPr>
        </p:nvSpPr>
        <p:spPr>
          <a:xfrm>
            <a:off x="822960" y="1428750"/>
            <a:ext cx="7543801" cy="3429000"/>
          </a:xfrm>
        </p:spPr>
        <p:txBody>
          <a:bodyPr>
            <a:normAutofit fontScale="92500" lnSpcReduction="10000"/>
          </a:bodyPr>
          <a:lstStyle/>
          <a:p>
            <a:r>
              <a:rPr lang="en-US" dirty="0"/>
              <a:t>They also point to ninety nine point six billion dollars from two hundred four oh six three percent of the rates of interest stores as Mexico and gram Brazil on market conditions </a:t>
            </a:r>
          </a:p>
          <a:p>
            <a:r>
              <a:rPr lang="en-US" dirty="0"/>
              <a:t>This shall forbid it should be branded, if renown made it empty. </a:t>
            </a:r>
          </a:p>
          <a:p>
            <a:r>
              <a:rPr lang="en-US" dirty="0"/>
              <a:t>“You are uniformly charming!” cried he, with a smile of associating and now and then I bowed and they perceived a chaise and four to wish for.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44</a:t>
            </a:fld>
            <a:endParaRPr lang="en-US"/>
          </a:p>
        </p:txBody>
      </p:sp>
    </p:spTree>
    <p:extLst>
      <p:ext uri="{BB962C8B-B14F-4D97-AF65-F5344CB8AC3E}">
        <p14:creationId xmlns:p14="http://schemas.microsoft.com/office/powerpoint/2010/main" val="40559297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dirty="0"/>
              <a:t>The perils of </a:t>
            </a:r>
            <a:r>
              <a:rPr lang="en-US" dirty="0" err="1"/>
              <a:t>overfitting</a:t>
            </a:r>
            <a:endParaRPr lang="en-US" dirty="0"/>
          </a:p>
        </p:txBody>
      </p:sp>
      <p:sp>
        <p:nvSpPr>
          <p:cNvPr id="104451" name="Rectangle 3"/>
          <p:cNvSpPr>
            <a:spLocks noGrp="1" noChangeArrowheads="1"/>
          </p:cNvSpPr>
          <p:nvPr>
            <p:ph idx="1"/>
          </p:nvPr>
        </p:nvSpPr>
        <p:spPr/>
        <p:txBody>
          <a:bodyPr/>
          <a:lstStyle/>
          <a:p>
            <a:pPr eaLnBrk="1" hangingPunct="1"/>
            <a:r>
              <a:rPr lang="en-US" sz="2800" dirty="0">
                <a:latin typeface="Calibri" charset="0"/>
              </a:rPr>
              <a:t>N-grams only work well for word prediction if the test corpus looks like the training corpus</a:t>
            </a:r>
          </a:p>
          <a:p>
            <a:pPr lvl="1" eaLnBrk="1" hangingPunct="1"/>
            <a:r>
              <a:rPr lang="en-US" sz="2800" dirty="0">
                <a:latin typeface="Calibri" charset="0"/>
              </a:rPr>
              <a:t>In real life, it often doesn’t</a:t>
            </a:r>
          </a:p>
          <a:p>
            <a:pPr lvl="1" eaLnBrk="1" hangingPunct="1"/>
            <a:r>
              <a:rPr lang="en-US" sz="2800" dirty="0">
                <a:latin typeface="Calibri" charset="0"/>
              </a:rPr>
              <a:t>We need to train robust models that generalize!</a:t>
            </a:r>
          </a:p>
          <a:p>
            <a:pPr lvl="1" eaLnBrk="1" hangingPunct="1"/>
            <a:r>
              <a:rPr lang="en-US" sz="2800" dirty="0">
                <a:latin typeface="Calibri" charset="0"/>
              </a:rPr>
              <a:t>One kind of generalization: Zeros!</a:t>
            </a:r>
          </a:p>
          <a:p>
            <a:pPr lvl="2"/>
            <a:r>
              <a:rPr lang="en-US" sz="2800" dirty="0">
                <a:latin typeface="Calibri" charset="0"/>
              </a:rPr>
              <a:t>Things that don’t ever occur in the training set</a:t>
            </a:r>
          </a:p>
          <a:p>
            <a:pPr lvl="3"/>
            <a:r>
              <a:rPr lang="en-US" sz="2800" dirty="0">
                <a:latin typeface="Calibri" charset="0"/>
              </a:rPr>
              <a:t>But occur in the test set</a:t>
            </a:r>
          </a:p>
        </p:txBody>
      </p:sp>
    </p:spTree>
    <p:extLst>
      <p:ext uri="{BB962C8B-B14F-4D97-AF65-F5344CB8AC3E}">
        <p14:creationId xmlns:p14="http://schemas.microsoft.com/office/powerpoint/2010/main" val="381027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4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45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4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371600" y="133350"/>
            <a:ext cx="7467600" cy="742950"/>
          </a:xfrm>
        </p:spPr>
        <p:txBody>
          <a:bodyPr/>
          <a:lstStyle/>
          <a:p>
            <a:pPr eaLnBrk="1" hangingPunct="1"/>
            <a:r>
              <a:rPr lang="en-US" sz="3600" dirty="0">
                <a:latin typeface="Arial" charset="0"/>
                <a:ea typeface="ＭＳ Ｐゴシック" charset="0"/>
                <a:cs typeface="ＭＳ Ｐゴシック" charset="0"/>
              </a:rPr>
              <a:t>Zeros</a:t>
            </a:r>
          </a:p>
        </p:txBody>
      </p:sp>
      <p:sp>
        <p:nvSpPr>
          <p:cNvPr id="64514" name="Rectangle 3"/>
          <p:cNvSpPr>
            <a:spLocks noGrp="1" noChangeArrowheads="1"/>
          </p:cNvSpPr>
          <p:nvPr>
            <p:ph idx="1"/>
          </p:nvPr>
        </p:nvSpPr>
        <p:spPr>
          <a:xfrm>
            <a:off x="457200" y="1139890"/>
            <a:ext cx="4724400" cy="4038600"/>
          </a:xfrm>
        </p:spPr>
        <p:txBody>
          <a:bodyPr/>
          <a:lstStyle/>
          <a:p>
            <a:pPr eaLnBrk="1" hangingPunct="1">
              <a:lnSpc>
                <a:spcPct val="70000"/>
              </a:lnSpc>
            </a:pPr>
            <a:r>
              <a:rPr lang="en-US" dirty="0">
                <a:latin typeface="Calibri"/>
                <a:ea typeface="ＭＳ Ｐゴシック" charset="0"/>
                <a:cs typeface="Calibri"/>
              </a:rPr>
              <a:t>Training set:</a:t>
            </a:r>
          </a:p>
          <a:p>
            <a:pPr marL="457200" lvl="1" indent="0">
              <a:lnSpc>
                <a:spcPct val="70000"/>
              </a:lnSpc>
              <a:buNone/>
            </a:pPr>
            <a:r>
              <a:rPr lang="en-US" sz="2800" dirty="0">
                <a:latin typeface="Calibri"/>
                <a:ea typeface="ＭＳ Ｐゴシック" charset="0"/>
                <a:cs typeface="Calibri"/>
              </a:rPr>
              <a:t>… denied the allegations</a:t>
            </a:r>
          </a:p>
          <a:p>
            <a:pPr marL="457200" lvl="1" indent="0">
              <a:lnSpc>
                <a:spcPct val="70000"/>
              </a:lnSpc>
              <a:buNone/>
            </a:pPr>
            <a:r>
              <a:rPr lang="en-US" sz="2800" dirty="0">
                <a:latin typeface="Calibri"/>
                <a:ea typeface="ＭＳ Ｐゴシック" charset="0"/>
                <a:cs typeface="Calibri"/>
              </a:rPr>
              <a:t>… denied the reports</a:t>
            </a:r>
          </a:p>
          <a:p>
            <a:pPr marL="457200" lvl="1" indent="0">
              <a:lnSpc>
                <a:spcPct val="70000"/>
              </a:lnSpc>
              <a:buNone/>
            </a:pPr>
            <a:r>
              <a:rPr lang="en-US" sz="2800" dirty="0">
                <a:latin typeface="Calibri"/>
                <a:ea typeface="ＭＳ Ｐゴシック" charset="0"/>
                <a:cs typeface="Calibri"/>
              </a:rPr>
              <a:t>… denied the claims</a:t>
            </a:r>
          </a:p>
          <a:p>
            <a:pPr marL="457200" lvl="1" indent="0">
              <a:lnSpc>
                <a:spcPct val="70000"/>
              </a:lnSpc>
              <a:buNone/>
            </a:pPr>
            <a:r>
              <a:rPr lang="en-US" sz="2800" dirty="0">
                <a:latin typeface="Calibri"/>
                <a:ea typeface="ＭＳ Ｐゴシック" charset="0"/>
                <a:cs typeface="Calibri"/>
              </a:rPr>
              <a:t>… denied the request</a:t>
            </a:r>
          </a:p>
          <a:p>
            <a:pPr marL="457200" lvl="1" indent="0">
              <a:lnSpc>
                <a:spcPct val="70000"/>
              </a:lnSpc>
              <a:buNone/>
            </a:pPr>
            <a:endParaRPr lang="en-US" sz="2800" dirty="0">
              <a:latin typeface="Calibri"/>
              <a:ea typeface="ＭＳ Ｐゴシック" charset="0"/>
              <a:cs typeface="Calibri"/>
            </a:endParaRPr>
          </a:p>
          <a:p>
            <a:pPr marL="457200" lvl="1" indent="0">
              <a:lnSpc>
                <a:spcPct val="70000"/>
              </a:lnSpc>
              <a:buNone/>
            </a:pPr>
            <a:r>
              <a:rPr lang="en-US" sz="2800" dirty="0">
                <a:latin typeface="Calibri"/>
                <a:ea typeface="ＭＳ Ｐゴシック" charset="0"/>
                <a:cs typeface="Calibri"/>
              </a:rPr>
              <a:t>P(“offer” | denied the) = 0</a:t>
            </a:r>
            <a:endParaRPr lang="en-US" sz="16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buFont typeface="Wingdings" charset="0"/>
              <a:buNone/>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marL="0" indent="0" eaLnBrk="1" hangingPunct="1">
              <a:lnSpc>
                <a:spcPct val="70000"/>
              </a:lnSpc>
              <a:buNone/>
            </a:pPr>
            <a:endParaRPr lang="en-US" sz="1200" dirty="0">
              <a:latin typeface="Arial" charset="0"/>
              <a:ea typeface="ＭＳ Ｐゴシック" charset="0"/>
              <a:cs typeface="ＭＳ Ｐゴシック" charset="0"/>
            </a:endParaRPr>
          </a:p>
        </p:txBody>
      </p:sp>
      <p:sp>
        <p:nvSpPr>
          <p:cNvPr id="4" name="Rectangle 3"/>
          <p:cNvSpPr txBox="1">
            <a:spLocks noChangeArrowheads="1"/>
          </p:cNvSpPr>
          <p:nvPr/>
        </p:nvSpPr>
        <p:spPr bwMode="auto">
          <a:xfrm>
            <a:off x="4758267" y="1123950"/>
            <a:ext cx="4419600" cy="403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70000"/>
              </a:lnSpc>
            </a:pPr>
            <a:r>
              <a:rPr lang="en-US" sz="2800" dirty="0">
                <a:latin typeface="Calibri"/>
                <a:ea typeface="ＭＳ Ｐゴシック" charset="0"/>
                <a:cs typeface="Calibri"/>
              </a:rPr>
              <a:t>Test set</a:t>
            </a:r>
          </a:p>
          <a:p>
            <a:pPr marL="457200" lvl="1" indent="0">
              <a:lnSpc>
                <a:spcPct val="70000"/>
              </a:lnSpc>
              <a:buFont typeface="Times" charset="0"/>
              <a:buNone/>
            </a:pPr>
            <a:r>
              <a:rPr lang="en-US" sz="2800" dirty="0">
                <a:latin typeface="Calibri"/>
                <a:ea typeface="ＭＳ Ｐゴシック" charset="0"/>
                <a:cs typeface="Calibri"/>
              </a:rPr>
              <a:t>… denied the offer</a:t>
            </a:r>
          </a:p>
          <a:p>
            <a:pPr marL="457200" lvl="1" indent="0">
              <a:lnSpc>
                <a:spcPct val="70000"/>
              </a:lnSpc>
              <a:buFont typeface="Times" charset="0"/>
              <a:buNone/>
            </a:pPr>
            <a:r>
              <a:rPr lang="en-US" sz="2800" dirty="0">
                <a:latin typeface="Calibri"/>
                <a:ea typeface="ＭＳ Ｐゴシック" charset="0"/>
                <a:cs typeface="Calibri"/>
              </a:rPr>
              <a:t>… denied the loan</a:t>
            </a:r>
          </a:p>
        </p:txBody>
      </p:sp>
    </p:spTree>
    <p:extLst>
      <p:ext uri="{BB962C8B-B14F-4D97-AF65-F5344CB8AC3E}">
        <p14:creationId xmlns:p14="http://schemas.microsoft.com/office/powerpoint/2010/main" val="15757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5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51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uild="p"/>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probability bigrams</a:t>
            </a:r>
          </a:p>
        </p:txBody>
      </p:sp>
      <p:sp>
        <p:nvSpPr>
          <p:cNvPr id="3" name="Content Placeholder 2"/>
          <p:cNvSpPr>
            <a:spLocks noGrp="1"/>
          </p:cNvSpPr>
          <p:nvPr>
            <p:ph idx="1"/>
          </p:nvPr>
        </p:nvSpPr>
        <p:spPr/>
        <p:txBody>
          <a:bodyPr/>
          <a:lstStyle/>
          <a:p>
            <a:r>
              <a:rPr lang="en-US" dirty="0"/>
              <a:t>Bigrams with zero probability</a:t>
            </a:r>
          </a:p>
          <a:p>
            <a:pPr lvl="1"/>
            <a:r>
              <a:rPr lang="en-US" dirty="0"/>
              <a:t>mean that we will assign 0 probability to the test set!</a:t>
            </a:r>
          </a:p>
          <a:p>
            <a:r>
              <a:rPr lang="en-US" dirty="0"/>
              <a:t>And hence we cannot compute perplexity (can’t divide by 0)!</a:t>
            </a:r>
          </a:p>
        </p:txBody>
      </p:sp>
    </p:spTree>
    <p:extLst>
      <p:ext uri="{BB962C8B-B14F-4D97-AF65-F5344CB8AC3E}">
        <p14:creationId xmlns:p14="http://schemas.microsoft.com/office/powerpoint/2010/main" val="3819911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Generalization and zeros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82926F7D-D803-ED4E-A246-E4B9013D12B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904907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Smoothing: Add-one (Laplace) smoothing</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2A9808D6-B121-DE42-965B-2596B02E98A9}"/>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877524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pPr eaLnBrk="1" hangingPunct="1"/>
            <a:r>
              <a:rPr lang="en-US" dirty="0"/>
              <a:t>Reminder: The Chain Rule</a:t>
            </a:r>
          </a:p>
        </p:txBody>
      </p:sp>
      <p:sp>
        <p:nvSpPr>
          <p:cNvPr id="67589" name="Rectangle 3"/>
          <p:cNvSpPr>
            <a:spLocks noGrp="1" noChangeArrowheads="1"/>
          </p:cNvSpPr>
          <p:nvPr>
            <p:ph idx="1"/>
          </p:nvPr>
        </p:nvSpPr>
        <p:spPr>
          <a:xfrm>
            <a:off x="457200" y="1352550"/>
            <a:ext cx="8382000" cy="3657600"/>
          </a:xfrm>
        </p:spPr>
        <p:txBody>
          <a:bodyPr/>
          <a:lstStyle/>
          <a:p>
            <a:pPr eaLnBrk="1" hangingPunct="1"/>
            <a:r>
              <a:rPr lang="en-US" sz="2800" dirty="0">
                <a:latin typeface="Calibri" charset="0"/>
              </a:rPr>
              <a:t>Recall the definition of conditional probabilities</a:t>
            </a:r>
            <a:endParaRPr lang="en-US" sz="3600" dirty="0">
              <a:latin typeface="Calibri" charset="0"/>
            </a:endParaRPr>
          </a:p>
          <a:p>
            <a:pPr marL="457200" lvl="1" indent="0">
              <a:buNone/>
            </a:pPr>
            <a:r>
              <a:rPr lang="en-US" sz="2400" b="1" dirty="0">
                <a:latin typeface="Calibri" charset="0"/>
              </a:rPr>
              <a:t>p(B|A) = P(A,B)/P(A)</a:t>
            </a:r>
            <a:r>
              <a:rPr lang="en-US" sz="3600" dirty="0">
                <a:latin typeface="Calibri" charset="0"/>
              </a:rPr>
              <a:t>	</a:t>
            </a:r>
            <a:r>
              <a:rPr lang="en-US" dirty="0">
                <a:latin typeface="Calibri" charset="0"/>
              </a:rPr>
              <a:t>Rewriting:   </a:t>
            </a:r>
            <a:r>
              <a:rPr lang="en-US" sz="2400" b="1" dirty="0">
                <a:latin typeface="Calibri" charset="0"/>
              </a:rPr>
              <a:t>P(A,B) = P(A)P(B|A)</a:t>
            </a:r>
          </a:p>
          <a:p>
            <a:pPr marL="457200" lvl="1" indent="0">
              <a:buNone/>
            </a:pPr>
            <a:endParaRPr lang="en-US" dirty="0">
              <a:latin typeface="Calibri" charset="0"/>
            </a:endParaRPr>
          </a:p>
          <a:p>
            <a:r>
              <a:rPr lang="en-US" sz="2800" dirty="0">
                <a:latin typeface="Calibri" charset="0"/>
              </a:rPr>
              <a:t>More variables:</a:t>
            </a:r>
          </a:p>
          <a:p>
            <a:pPr marL="457200" lvl="1" indent="0">
              <a:buNone/>
            </a:pPr>
            <a:r>
              <a:rPr lang="en-US" sz="2400" dirty="0">
                <a:latin typeface="Calibri" charset="0"/>
              </a:rPr>
              <a:t> P(A,B,C,D) = P(A)P(B|A)P(C|A,B)P(D|A,B,C)</a:t>
            </a:r>
            <a:endParaRPr lang="en-US" sz="3200" dirty="0">
              <a:latin typeface="Calibri" charset="0"/>
            </a:endParaRPr>
          </a:p>
          <a:p>
            <a:pPr eaLnBrk="1" hangingPunct="1"/>
            <a:r>
              <a:rPr lang="en-US" sz="2800" dirty="0">
                <a:latin typeface="Calibri" charset="0"/>
              </a:rPr>
              <a:t>The Chain Rule in General</a:t>
            </a:r>
          </a:p>
          <a:p>
            <a:pPr eaLnBrk="1" hangingPunct="1">
              <a:buNone/>
            </a:pPr>
            <a:r>
              <a:rPr lang="en-US" sz="2800" dirty="0">
                <a:latin typeface="Calibri" charset="0"/>
              </a:rPr>
              <a:t>  P(x</a:t>
            </a:r>
            <a:r>
              <a:rPr lang="en-US" sz="2800" baseline="-25000" dirty="0">
                <a:latin typeface="Calibri" charset="0"/>
              </a:rPr>
              <a:t>1</a:t>
            </a:r>
            <a:r>
              <a:rPr lang="en-US" sz="2800" dirty="0">
                <a:latin typeface="Calibri" charset="0"/>
              </a:rPr>
              <a:t>,x</a:t>
            </a:r>
            <a:r>
              <a:rPr lang="en-US" sz="2800" baseline="-25000" dirty="0">
                <a:latin typeface="Calibri" charset="0"/>
              </a:rPr>
              <a:t>2</a:t>
            </a:r>
            <a:r>
              <a:rPr lang="en-US" sz="2800" dirty="0">
                <a:latin typeface="Calibri" charset="0"/>
              </a:rPr>
              <a:t>,x</a:t>
            </a:r>
            <a:r>
              <a:rPr lang="en-US" sz="2800" baseline="-25000" dirty="0">
                <a:latin typeface="Calibri" charset="0"/>
              </a:rPr>
              <a:t>3</a:t>
            </a:r>
            <a:r>
              <a:rPr lang="en-US" sz="2800" dirty="0">
                <a:latin typeface="Calibri" charset="0"/>
              </a:rPr>
              <a:t>,…,</a:t>
            </a:r>
            <a:r>
              <a:rPr lang="en-US" sz="2800" dirty="0" err="1">
                <a:latin typeface="Calibri" charset="0"/>
              </a:rPr>
              <a:t>x</a:t>
            </a:r>
            <a:r>
              <a:rPr lang="en-US" sz="2800" baseline="-25000" dirty="0" err="1">
                <a:latin typeface="Calibri" charset="0"/>
              </a:rPr>
              <a:t>n</a:t>
            </a:r>
            <a:r>
              <a:rPr lang="en-US" sz="2800" dirty="0">
                <a:latin typeface="Calibri" charset="0"/>
              </a:rPr>
              <a:t>) = P(x</a:t>
            </a:r>
            <a:r>
              <a:rPr lang="en-US" sz="2800" baseline="-25000" dirty="0">
                <a:latin typeface="Calibri" charset="0"/>
              </a:rPr>
              <a:t>1</a:t>
            </a:r>
            <a:r>
              <a:rPr lang="en-US" sz="2800" dirty="0">
                <a:latin typeface="Calibri" charset="0"/>
              </a:rPr>
              <a:t>)P(x</a:t>
            </a:r>
            <a:r>
              <a:rPr lang="en-US" sz="2800" baseline="-25000" dirty="0">
                <a:latin typeface="Calibri" charset="0"/>
              </a:rPr>
              <a:t>2</a:t>
            </a:r>
            <a:r>
              <a:rPr lang="en-US" sz="2800" dirty="0">
                <a:latin typeface="Calibri" charset="0"/>
              </a:rPr>
              <a:t>|x</a:t>
            </a:r>
            <a:r>
              <a:rPr lang="en-US" sz="2800" baseline="-25000" dirty="0">
                <a:latin typeface="Calibri" charset="0"/>
              </a:rPr>
              <a:t>1</a:t>
            </a:r>
            <a:r>
              <a:rPr lang="en-US" sz="2800" dirty="0">
                <a:latin typeface="Calibri" charset="0"/>
              </a:rPr>
              <a:t>)P(x</a:t>
            </a:r>
            <a:r>
              <a:rPr lang="en-US" sz="2800" baseline="-25000" dirty="0">
                <a:latin typeface="Calibri" charset="0"/>
              </a:rPr>
              <a:t>3</a:t>
            </a:r>
            <a:r>
              <a:rPr lang="en-US" sz="2800" dirty="0">
                <a:latin typeface="Calibri" charset="0"/>
              </a:rPr>
              <a:t>|x</a:t>
            </a:r>
            <a:r>
              <a:rPr lang="en-US" sz="2800" baseline="-25000" dirty="0">
                <a:latin typeface="Calibri" charset="0"/>
              </a:rPr>
              <a:t>1</a:t>
            </a:r>
            <a:r>
              <a:rPr lang="en-US" sz="2800" dirty="0">
                <a:latin typeface="Calibri" charset="0"/>
              </a:rPr>
              <a:t>,x</a:t>
            </a:r>
            <a:r>
              <a:rPr lang="en-US" sz="2800" baseline="-25000" dirty="0">
                <a:latin typeface="Calibri" charset="0"/>
              </a:rPr>
              <a:t>2</a:t>
            </a:r>
            <a:r>
              <a:rPr lang="en-US" sz="2800" dirty="0">
                <a:latin typeface="Calibri" charset="0"/>
              </a:rPr>
              <a:t>)…P(x</a:t>
            </a:r>
            <a:r>
              <a:rPr lang="en-US" sz="2800" baseline="-25000" dirty="0">
                <a:latin typeface="Calibri" charset="0"/>
              </a:rPr>
              <a:t>n</a:t>
            </a:r>
            <a:r>
              <a:rPr lang="en-US" sz="2800" dirty="0">
                <a:latin typeface="Calibri" charset="0"/>
              </a:rPr>
              <a:t>|x</a:t>
            </a:r>
            <a:r>
              <a:rPr lang="en-US" sz="2800" baseline="-25000" dirty="0">
                <a:latin typeface="Calibri" charset="0"/>
              </a:rPr>
              <a:t>1</a:t>
            </a:r>
            <a:r>
              <a:rPr lang="en-US" sz="2800" dirty="0">
                <a:latin typeface="Calibri" charset="0"/>
              </a:rPr>
              <a:t>,…,x</a:t>
            </a:r>
            <a:r>
              <a:rPr lang="en-US" sz="2800" baseline="-25000" dirty="0">
                <a:latin typeface="Calibri" charset="0"/>
              </a:rPr>
              <a:t>n-1</a:t>
            </a:r>
            <a:r>
              <a:rPr lang="en-US" sz="2800" dirty="0">
                <a:latin typeface="Calibri" charset="0"/>
              </a:rPr>
              <a:t>)</a:t>
            </a:r>
          </a:p>
          <a:p>
            <a:pPr eaLnBrk="1" hangingPunct="1">
              <a:buFont typeface="Wingdings" charset="2"/>
              <a:buNone/>
            </a:pPr>
            <a:endParaRPr lang="en-US" dirty="0">
              <a:latin typeface="Calibri" charset="0"/>
              <a:sym typeface="Symbol" charset="2"/>
            </a:endParaRPr>
          </a:p>
        </p:txBody>
      </p:sp>
    </p:spTree>
    <p:extLst>
      <p:ext uri="{BB962C8B-B14F-4D97-AF65-F5344CB8AC3E}">
        <p14:creationId xmlns:p14="http://schemas.microsoft.com/office/powerpoint/2010/main" val="92114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8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758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5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371600" y="133350"/>
            <a:ext cx="7467600" cy="742950"/>
          </a:xfrm>
        </p:spPr>
        <p:txBody>
          <a:bodyPr/>
          <a:lstStyle/>
          <a:p>
            <a:pPr eaLnBrk="1" hangingPunct="1"/>
            <a:r>
              <a:rPr lang="en-US" sz="2400" dirty="0">
                <a:latin typeface="Arial" charset="0"/>
                <a:ea typeface="ＭＳ Ｐゴシック" charset="0"/>
                <a:cs typeface="ＭＳ Ｐゴシック" charset="0"/>
              </a:rPr>
              <a:t>The intuition of smoothing (from Dan Klein)</a:t>
            </a:r>
          </a:p>
        </p:txBody>
      </p:sp>
      <p:sp>
        <p:nvSpPr>
          <p:cNvPr id="64514" name="Rectangle 3"/>
          <p:cNvSpPr>
            <a:spLocks noGrp="1" noChangeArrowheads="1"/>
          </p:cNvSpPr>
          <p:nvPr>
            <p:ph idx="1"/>
          </p:nvPr>
        </p:nvSpPr>
        <p:spPr>
          <a:xfrm>
            <a:off x="609600" y="1139890"/>
            <a:ext cx="8229600" cy="4038600"/>
          </a:xfrm>
        </p:spPr>
        <p:txBody>
          <a:bodyPr/>
          <a:lstStyle/>
          <a:p>
            <a:pPr eaLnBrk="1" hangingPunct="1">
              <a:lnSpc>
                <a:spcPct val="70000"/>
              </a:lnSpc>
            </a:pPr>
            <a:r>
              <a:rPr lang="en-US" sz="1800" dirty="0">
                <a:latin typeface="Calibri"/>
                <a:ea typeface="ＭＳ Ｐゴシック" charset="0"/>
                <a:cs typeface="Calibri"/>
              </a:rPr>
              <a:t>When we have sparse statistics:</a:t>
            </a:r>
          </a:p>
          <a:p>
            <a:pPr eaLnBrk="1" hangingPunct="1">
              <a:lnSpc>
                <a:spcPct val="70000"/>
              </a:lnSpc>
            </a:pPr>
            <a:endParaRPr lang="en-US" sz="1400" dirty="0">
              <a:latin typeface="Calibri"/>
              <a:ea typeface="ＭＳ Ｐゴシック" charset="0"/>
              <a:cs typeface="Calibri"/>
            </a:endParaRPr>
          </a:p>
          <a:p>
            <a:pPr marL="0" indent="0" eaLnBrk="1" hangingPunct="1">
              <a:lnSpc>
                <a:spcPct val="70000"/>
              </a:lnSpc>
              <a:buNone/>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300" dirty="0">
              <a:latin typeface="Calibri"/>
              <a:ea typeface="ＭＳ Ｐゴシック" charset="0"/>
              <a:cs typeface="Calibri"/>
            </a:endParaRPr>
          </a:p>
          <a:p>
            <a:pPr eaLnBrk="1" hangingPunct="1">
              <a:lnSpc>
                <a:spcPct val="70000"/>
              </a:lnSpc>
              <a:buFont typeface="Wingdings" charset="0"/>
              <a:buNone/>
            </a:pPr>
            <a:endParaRPr lang="en-US" sz="1400" dirty="0">
              <a:latin typeface="Calibri"/>
              <a:ea typeface="ＭＳ Ｐゴシック" charset="0"/>
              <a:cs typeface="Calibri"/>
            </a:endParaRPr>
          </a:p>
          <a:p>
            <a:pPr eaLnBrk="1" hangingPunct="1">
              <a:lnSpc>
                <a:spcPct val="70000"/>
              </a:lnSpc>
            </a:pPr>
            <a:r>
              <a:rPr lang="en-US" sz="1800" dirty="0">
                <a:latin typeface="Calibri"/>
                <a:ea typeface="ＭＳ Ｐゴシック" charset="0"/>
                <a:cs typeface="Calibri"/>
              </a:rPr>
              <a:t>Steal probability mass to generalize better</a:t>
            </a: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marL="0" indent="0" eaLnBrk="1" hangingPunct="1">
              <a:lnSpc>
                <a:spcPct val="70000"/>
              </a:lnSpc>
              <a:buNone/>
            </a:pPr>
            <a:endParaRPr lang="en-US" sz="1400" dirty="0">
              <a:latin typeface="Calibri"/>
              <a:ea typeface="ＭＳ Ｐゴシック" charset="0"/>
              <a:cs typeface="Calibri"/>
            </a:endParaRPr>
          </a:p>
        </p:txBody>
      </p:sp>
      <p:sp>
        <p:nvSpPr>
          <p:cNvPr id="64515" name="Text Box 4"/>
          <p:cNvSpPr txBox="1">
            <a:spLocks noChangeArrowheads="1"/>
          </p:cNvSpPr>
          <p:nvPr/>
        </p:nvSpPr>
        <p:spPr bwMode="auto">
          <a:xfrm>
            <a:off x="1447800" y="1428750"/>
            <a:ext cx="2438400"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latin typeface="Calibri"/>
                <a:cs typeface="Calibri"/>
              </a:rPr>
              <a:t>P(w | denied the)</a:t>
            </a:r>
          </a:p>
          <a:p>
            <a:pPr eaLnBrk="1" hangingPunct="1"/>
            <a:r>
              <a:rPr lang="en-US" sz="1600" dirty="0">
                <a:latin typeface="Calibri"/>
                <a:cs typeface="Calibri"/>
              </a:rPr>
              <a:t>  3 allegations</a:t>
            </a:r>
          </a:p>
          <a:p>
            <a:pPr eaLnBrk="1" hangingPunct="1"/>
            <a:r>
              <a:rPr lang="en-US" sz="1600" dirty="0">
                <a:latin typeface="Calibri"/>
                <a:cs typeface="Calibri"/>
              </a:rPr>
              <a:t>  2 reports</a:t>
            </a:r>
          </a:p>
          <a:p>
            <a:pPr eaLnBrk="1" hangingPunct="1"/>
            <a:r>
              <a:rPr lang="en-US" sz="1600" dirty="0">
                <a:latin typeface="Calibri"/>
                <a:cs typeface="Calibri"/>
              </a:rPr>
              <a:t>  1 claims</a:t>
            </a:r>
          </a:p>
          <a:p>
            <a:pPr eaLnBrk="1" hangingPunct="1"/>
            <a:r>
              <a:rPr lang="en-US" sz="1600" dirty="0">
                <a:latin typeface="Calibri"/>
                <a:cs typeface="Calibri"/>
              </a:rPr>
              <a:t>  1 request</a:t>
            </a:r>
          </a:p>
          <a:p>
            <a:pPr eaLnBrk="1" hangingPunct="1"/>
            <a:endParaRPr lang="en-US" sz="400" dirty="0">
              <a:latin typeface="Calibri"/>
              <a:cs typeface="Calibri"/>
            </a:endParaRPr>
          </a:p>
          <a:p>
            <a:pPr eaLnBrk="1" hangingPunct="1"/>
            <a:r>
              <a:rPr lang="en-US" sz="1600" dirty="0">
                <a:latin typeface="Calibri"/>
                <a:cs typeface="Calibri"/>
              </a:rPr>
              <a:t>  7 total</a:t>
            </a:r>
          </a:p>
        </p:txBody>
      </p:sp>
      <p:sp>
        <p:nvSpPr>
          <p:cNvPr id="64541" name="Text Box 30"/>
          <p:cNvSpPr txBox="1">
            <a:spLocks noChangeArrowheads="1"/>
          </p:cNvSpPr>
          <p:nvPr/>
        </p:nvSpPr>
        <p:spPr bwMode="auto">
          <a:xfrm>
            <a:off x="1524000" y="3333750"/>
            <a:ext cx="2438400" cy="1877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latin typeface="Calibri"/>
                <a:cs typeface="Calibri"/>
              </a:rPr>
              <a:t>P(w | denied the)</a:t>
            </a:r>
          </a:p>
          <a:p>
            <a:pPr eaLnBrk="1" hangingPunct="1"/>
            <a:r>
              <a:rPr lang="en-US" sz="1600" dirty="0">
                <a:latin typeface="Calibri"/>
                <a:cs typeface="Calibri"/>
              </a:rPr>
              <a:t>  2.5 allegations</a:t>
            </a:r>
          </a:p>
          <a:p>
            <a:pPr eaLnBrk="1" hangingPunct="1"/>
            <a:r>
              <a:rPr lang="en-US" sz="1600" dirty="0">
                <a:latin typeface="Calibri"/>
                <a:cs typeface="Calibri"/>
              </a:rPr>
              <a:t>  1.5 reports</a:t>
            </a:r>
          </a:p>
          <a:p>
            <a:pPr eaLnBrk="1" hangingPunct="1"/>
            <a:r>
              <a:rPr lang="en-US" sz="1600" dirty="0">
                <a:latin typeface="Calibri"/>
                <a:cs typeface="Calibri"/>
              </a:rPr>
              <a:t>  0.5 claims</a:t>
            </a:r>
          </a:p>
          <a:p>
            <a:pPr eaLnBrk="1" hangingPunct="1"/>
            <a:r>
              <a:rPr lang="en-US" sz="1600" dirty="0">
                <a:latin typeface="Calibri"/>
                <a:cs typeface="Calibri"/>
              </a:rPr>
              <a:t>  0.5 request</a:t>
            </a:r>
          </a:p>
          <a:p>
            <a:pPr eaLnBrk="1" hangingPunct="1"/>
            <a:r>
              <a:rPr lang="en-US" sz="1600" dirty="0">
                <a:latin typeface="Calibri"/>
                <a:cs typeface="Calibri"/>
              </a:rPr>
              <a:t>  </a:t>
            </a:r>
            <a:r>
              <a:rPr lang="en-US" sz="1600" dirty="0">
                <a:solidFill>
                  <a:srgbClr val="CC0000"/>
                </a:solidFill>
                <a:latin typeface="Calibri"/>
                <a:cs typeface="Calibri"/>
              </a:rPr>
              <a:t>2 other</a:t>
            </a:r>
          </a:p>
          <a:p>
            <a:pPr eaLnBrk="1" hangingPunct="1"/>
            <a:endParaRPr lang="en-US" sz="400" dirty="0">
              <a:latin typeface="Calibri"/>
              <a:cs typeface="Calibri"/>
            </a:endParaRPr>
          </a:p>
          <a:p>
            <a:pPr eaLnBrk="1" hangingPunct="1"/>
            <a:r>
              <a:rPr lang="en-US" sz="1600" dirty="0">
                <a:latin typeface="Calibri"/>
                <a:cs typeface="Calibri"/>
              </a:rPr>
              <a:t>  7 total</a:t>
            </a:r>
          </a:p>
        </p:txBody>
      </p:sp>
      <p:sp>
        <p:nvSpPr>
          <p:cNvPr id="41" name="Rectangle 14"/>
          <p:cNvSpPr>
            <a:spLocks noChangeArrowheads="1"/>
          </p:cNvSpPr>
          <p:nvPr/>
        </p:nvSpPr>
        <p:spPr bwMode="auto">
          <a:xfrm>
            <a:off x="4724400" y="1123950"/>
            <a:ext cx="3962400" cy="167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2" name="Rectangle 15"/>
          <p:cNvSpPr>
            <a:spLocks noChangeArrowheads="1"/>
          </p:cNvSpPr>
          <p:nvPr/>
        </p:nvSpPr>
        <p:spPr bwMode="auto">
          <a:xfrm rot="16200000">
            <a:off x="4305300" y="1847850"/>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allegations</a:t>
            </a:r>
          </a:p>
        </p:txBody>
      </p:sp>
      <p:sp>
        <p:nvSpPr>
          <p:cNvPr id="43" name="Rectangle 16"/>
          <p:cNvSpPr>
            <a:spLocks noChangeArrowheads="1"/>
          </p:cNvSpPr>
          <p:nvPr/>
        </p:nvSpPr>
        <p:spPr bwMode="auto">
          <a:xfrm rot="16200000">
            <a:off x="4991100" y="2076450"/>
            <a:ext cx="10668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reports</a:t>
            </a:r>
          </a:p>
        </p:txBody>
      </p:sp>
      <p:sp>
        <p:nvSpPr>
          <p:cNvPr id="44" name="Rectangle 17"/>
          <p:cNvSpPr>
            <a:spLocks noChangeArrowheads="1"/>
          </p:cNvSpPr>
          <p:nvPr/>
        </p:nvSpPr>
        <p:spPr bwMode="auto">
          <a:xfrm rot="16200000">
            <a:off x="5676900" y="230505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claims</a:t>
            </a:r>
          </a:p>
        </p:txBody>
      </p:sp>
      <p:sp>
        <p:nvSpPr>
          <p:cNvPr id="45" name="Text Box 18"/>
          <p:cNvSpPr txBox="1">
            <a:spLocks noChangeArrowheads="1"/>
          </p:cNvSpPr>
          <p:nvPr/>
        </p:nvSpPr>
        <p:spPr bwMode="auto">
          <a:xfrm rot="16200000">
            <a:off x="6423025" y="2052638"/>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attack</a:t>
            </a:r>
          </a:p>
        </p:txBody>
      </p:sp>
      <p:sp>
        <p:nvSpPr>
          <p:cNvPr id="46" name="Rectangle 19"/>
          <p:cNvSpPr>
            <a:spLocks noChangeArrowheads="1"/>
          </p:cNvSpPr>
          <p:nvPr/>
        </p:nvSpPr>
        <p:spPr bwMode="auto">
          <a:xfrm rot="16200000">
            <a:off x="6134100" y="230505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sz="1200"/>
              <a:t>request</a:t>
            </a:r>
          </a:p>
        </p:txBody>
      </p:sp>
      <p:sp>
        <p:nvSpPr>
          <p:cNvPr id="47" name="Text Box 20"/>
          <p:cNvSpPr txBox="1">
            <a:spLocks noChangeArrowheads="1"/>
          </p:cNvSpPr>
          <p:nvPr/>
        </p:nvSpPr>
        <p:spPr bwMode="auto">
          <a:xfrm rot="16200000">
            <a:off x="6804025" y="20605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man</a:t>
            </a:r>
          </a:p>
        </p:txBody>
      </p:sp>
      <p:sp>
        <p:nvSpPr>
          <p:cNvPr id="48" name="Text Box 21"/>
          <p:cNvSpPr txBox="1">
            <a:spLocks noChangeArrowheads="1"/>
          </p:cNvSpPr>
          <p:nvPr/>
        </p:nvSpPr>
        <p:spPr bwMode="auto">
          <a:xfrm rot="16200000">
            <a:off x="7185025" y="20605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outcome</a:t>
            </a:r>
          </a:p>
        </p:txBody>
      </p:sp>
      <p:sp>
        <p:nvSpPr>
          <p:cNvPr id="49" name="Text Box 22"/>
          <p:cNvSpPr txBox="1">
            <a:spLocks noChangeArrowheads="1"/>
          </p:cNvSpPr>
          <p:nvPr/>
        </p:nvSpPr>
        <p:spPr bwMode="auto">
          <a:xfrm>
            <a:off x="8001000" y="211455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3200"/>
              <a:t>…</a:t>
            </a:r>
          </a:p>
        </p:txBody>
      </p:sp>
      <p:sp>
        <p:nvSpPr>
          <p:cNvPr id="50" name="Rectangle 5"/>
          <p:cNvSpPr>
            <a:spLocks noChangeArrowheads="1"/>
          </p:cNvSpPr>
          <p:nvPr/>
        </p:nvSpPr>
        <p:spPr bwMode="auto">
          <a:xfrm>
            <a:off x="4724400" y="3333750"/>
            <a:ext cx="3962400" cy="167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 name="Rectangle 6"/>
          <p:cNvSpPr>
            <a:spLocks noChangeArrowheads="1"/>
          </p:cNvSpPr>
          <p:nvPr/>
        </p:nvSpPr>
        <p:spPr bwMode="auto">
          <a:xfrm rot="16200000">
            <a:off x="4305300" y="4057650"/>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allegations</a:t>
            </a:r>
          </a:p>
        </p:txBody>
      </p:sp>
      <p:sp>
        <p:nvSpPr>
          <p:cNvPr id="52" name="Rectangle 7"/>
          <p:cNvSpPr>
            <a:spLocks noChangeArrowheads="1"/>
          </p:cNvSpPr>
          <p:nvPr/>
        </p:nvSpPr>
        <p:spPr bwMode="auto">
          <a:xfrm rot="16200000">
            <a:off x="4991100" y="4286250"/>
            <a:ext cx="10668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400"/>
          </a:p>
        </p:txBody>
      </p:sp>
      <p:sp>
        <p:nvSpPr>
          <p:cNvPr id="53" name="Rectangle 8"/>
          <p:cNvSpPr>
            <a:spLocks noChangeArrowheads="1"/>
          </p:cNvSpPr>
          <p:nvPr/>
        </p:nvSpPr>
        <p:spPr bwMode="auto">
          <a:xfrm rot="16200000">
            <a:off x="5676900" y="4514850"/>
            <a:ext cx="6096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400"/>
          </a:p>
        </p:txBody>
      </p:sp>
      <p:sp>
        <p:nvSpPr>
          <p:cNvPr id="54" name="Text Box 9"/>
          <p:cNvSpPr txBox="1">
            <a:spLocks noChangeArrowheads="1"/>
          </p:cNvSpPr>
          <p:nvPr/>
        </p:nvSpPr>
        <p:spPr bwMode="auto">
          <a:xfrm rot="16200000">
            <a:off x="6346825" y="41941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attack</a:t>
            </a:r>
          </a:p>
        </p:txBody>
      </p:sp>
      <p:sp>
        <p:nvSpPr>
          <p:cNvPr id="55" name="Rectangle 10"/>
          <p:cNvSpPr>
            <a:spLocks noChangeArrowheads="1"/>
          </p:cNvSpPr>
          <p:nvPr/>
        </p:nvSpPr>
        <p:spPr bwMode="auto">
          <a:xfrm rot="16200000">
            <a:off x="6134100" y="4514850"/>
            <a:ext cx="6096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200"/>
          </a:p>
        </p:txBody>
      </p:sp>
      <p:sp>
        <p:nvSpPr>
          <p:cNvPr id="56" name="Text Box 11"/>
          <p:cNvSpPr txBox="1">
            <a:spLocks noChangeArrowheads="1"/>
          </p:cNvSpPr>
          <p:nvPr/>
        </p:nvSpPr>
        <p:spPr bwMode="auto">
          <a:xfrm rot="16200000">
            <a:off x="6759575" y="41941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man</a:t>
            </a:r>
          </a:p>
        </p:txBody>
      </p:sp>
      <p:sp>
        <p:nvSpPr>
          <p:cNvPr id="57" name="Text Box 12"/>
          <p:cNvSpPr txBox="1">
            <a:spLocks noChangeArrowheads="1"/>
          </p:cNvSpPr>
          <p:nvPr/>
        </p:nvSpPr>
        <p:spPr bwMode="auto">
          <a:xfrm rot="16200000">
            <a:off x="7216775" y="41941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outcome</a:t>
            </a:r>
          </a:p>
        </p:txBody>
      </p:sp>
      <p:sp>
        <p:nvSpPr>
          <p:cNvPr id="58" name="Text Box 13"/>
          <p:cNvSpPr txBox="1">
            <a:spLocks noChangeArrowheads="1"/>
          </p:cNvSpPr>
          <p:nvPr/>
        </p:nvSpPr>
        <p:spPr bwMode="auto">
          <a:xfrm>
            <a:off x="8001000" y="432435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3200"/>
              <a:t>…</a:t>
            </a:r>
          </a:p>
        </p:txBody>
      </p:sp>
      <p:sp>
        <p:nvSpPr>
          <p:cNvPr id="59" name="Rectangle 23"/>
          <p:cNvSpPr>
            <a:spLocks noChangeArrowheads="1"/>
          </p:cNvSpPr>
          <p:nvPr/>
        </p:nvSpPr>
        <p:spPr bwMode="auto">
          <a:xfrm rot="16200000">
            <a:off x="4419600" y="4171950"/>
            <a:ext cx="1295400" cy="381000"/>
          </a:xfrm>
          <a:prstGeom prst="rect">
            <a:avLst/>
          </a:prstGeom>
          <a:solidFill>
            <a:srgbClr val="FF9999"/>
          </a:solidFill>
          <a:ln w="9525">
            <a:solidFill>
              <a:schemeClr val="tx1"/>
            </a:solidFill>
            <a:miter lim="800000"/>
            <a:headEnd/>
            <a:tailEnd/>
          </a:ln>
        </p:spPr>
        <p:txBody>
          <a:bodyPr wrap="none" anchor="ctr"/>
          <a:lstStyle/>
          <a:p>
            <a:pPr algn="ctr"/>
            <a:r>
              <a:rPr lang="en-US" sz="1400"/>
              <a:t>allegations</a:t>
            </a:r>
          </a:p>
        </p:txBody>
      </p:sp>
      <p:sp>
        <p:nvSpPr>
          <p:cNvPr id="60" name="Rectangle 24"/>
          <p:cNvSpPr>
            <a:spLocks noChangeArrowheads="1"/>
          </p:cNvSpPr>
          <p:nvPr/>
        </p:nvSpPr>
        <p:spPr bwMode="auto">
          <a:xfrm rot="16200000">
            <a:off x="5105400" y="4400550"/>
            <a:ext cx="838200" cy="381000"/>
          </a:xfrm>
          <a:prstGeom prst="rect">
            <a:avLst/>
          </a:prstGeom>
          <a:solidFill>
            <a:srgbClr val="FF9999"/>
          </a:solidFill>
          <a:ln w="9525">
            <a:solidFill>
              <a:schemeClr val="tx1"/>
            </a:solidFill>
            <a:miter lim="800000"/>
            <a:headEnd/>
            <a:tailEnd/>
          </a:ln>
        </p:spPr>
        <p:txBody>
          <a:bodyPr wrap="none" anchor="ctr"/>
          <a:lstStyle/>
          <a:p>
            <a:pPr algn="ctr"/>
            <a:r>
              <a:rPr lang="en-US" sz="1400"/>
              <a:t>reports</a:t>
            </a:r>
          </a:p>
        </p:txBody>
      </p:sp>
      <p:sp>
        <p:nvSpPr>
          <p:cNvPr id="61" name="Rectangle 25"/>
          <p:cNvSpPr>
            <a:spLocks noChangeArrowheads="1"/>
          </p:cNvSpPr>
          <p:nvPr/>
        </p:nvSpPr>
        <p:spPr bwMode="auto">
          <a:xfrm rot="16200000">
            <a:off x="5753100" y="4591050"/>
            <a:ext cx="457200" cy="381000"/>
          </a:xfrm>
          <a:prstGeom prst="rect">
            <a:avLst/>
          </a:prstGeom>
          <a:solidFill>
            <a:srgbClr val="FF9999"/>
          </a:solidFill>
          <a:ln w="9525">
            <a:solidFill>
              <a:schemeClr val="tx1"/>
            </a:solidFill>
            <a:miter lim="800000"/>
            <a:headEnd/>
            <a:tailEnd/>
          </a:ln>
        </p:spPr>
        <p:txBody>
          <a:bodyPr wrap="none" anchor="ctr"/>
          <a:lstStyle/>
          <a:p>
            <a:pPr algn="ctr"/>
            <a:r>
              <a:rPr lang="en-US" sz="1200"/>
              <a:t>claims</a:t>
            </a:r>
          </a:p>
        </p:txBody>
      </p:sp>
      <p:sp>
        <p:nvSpPr>
          <p:cNvPr id="62" name="Rectangle 26"/>
          <p:cNvSpPr>
            <a:spLocks noChangeArrowheads="1"/>
          </p:cNvSpPr>
          <p:nvPr/>
        </p:nvSpPr>
        <p:spPr bwMode="auto">
          <a:xfrm rot="16200000">
            <a:off x="6210300" y="4591050"/>
            <a:ext cx="457200" cy="381000"/>
          </a:xfrm>
          <a:prstGeom prst="rect">
            <a:avLst/>
          </a:prstGeom>
          <a:solidFill>
            <a:srgbClr val="FF9999"/>
          </a:solidFill>
          <a:ln w="9525">
            <a:solidFill>
              <a:schemeClr val="tx1"/>
            </a:solidFill>
            <a:miter lim="800000"/>
            <a:headEnd/>
            <a:tailEnd/>
          </a:ln>
        </p:spPr>
        <p:txBody>
          <a:bodyPr wrap="none" anchor="ctr"/>
          <a:lstStyle/>
          <a:p>
            <a:pPr algn="ctr"/>
            <a:r>
              <a:rPr lang="en-US" sz="1000"/>
              <a:t>request</a:t>
            </a:r>
          </a:p>
        </p:txBody>
      </p:sp>
      <p:sp>
        <p:nvSpPr>
          <p:cNvPr id="63" name="Rectangle 27"/>
          <p:cNvSpPr>
            <a:spLocks noChangeArrowheads="1"/>
          </p:cNvSpPr>
          <p:nvPr/>
        </p:nvSpPr>
        <p:spPr bwMode="auto">
          <a:xfrm rot="16200000">
            <a:off x="68580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
        <p:nvSpPr>
          <p:cNvPr id="64" name="Rectangle 28"/>
          <p:cNvSpPr>
            <a:spLocks noChangeArrowheads="1"/>
          </p:cNvSpPr>
          <p:nvPr/>
        </p:nvSpPr>
        <p:spPr bwMode="auto">
          <a:xfrm rot="16200000">
            <a:off x="73152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
        <p:nvSpPr>
          <p:cNvPr id="65" name="Rectangle 29"/>
          <p:cNvSpPr>
            <a:spLocks noChangeArrowheads="1"/>
          </p:cNvSpPr>
          <p:nvPr/>
        </p:nvSpPr>
        <p:spPr bwMode="auto">
          <a:xfrm rot="16200000">
            <a:off x="77724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Tree>
    <p:extLst>
      <p:ext uri="{BB962C8B-B14F-4D97-AF65-F5344CB8AC3E}">
        <p14:creationId xmlns:p14="http://schemas.microsoft.com/office/powerpoint/2010/main" val="9640728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828800" y="3110"/>
            <a:ext cx="7162800" cy="968440"/>
          </a:xfrm>
        </p:spPr>
        <p:txBody>
          <a:bodyPr/>
          <a:lstStyle/>
          <a:p>
            <a:pPr eaLnBrk="1" hangingPunct="1"/>
            <a:r>
              <a:rPr lang="en-US" dirty="0"/>
              <a:t>Add-one estimation</a:t>
            </a:r>
          </a:p>
        </p:txBody>
      </p:sp>
      <p:sp>
        <p:nvSpPr>
          <p:cNvPr id="110595" name="Rectangle 3"/>
          <p:cNvSpPr>
            <a:spLocks noGrp="1" noChangeArrowheads="1"/>
          </p:cNvSpPr>
          <p:nvPr>
            <p:ph idx="1"/>
          </p:nvPr>
        </p:nvSpPr>
        <p:spPr/>
        <p:txBody>
          <a:bodyPr>
            <a:normAutofit fontScale="92500" lnSpcReduction="10000"/>
          </a:bodyPr>
          <a:lstStyle/>
          <a:p>
            <a:pPr eaLnBrk="1" hangingPunct="1"/>
            <a:r>
              <a:rPr lang="en-US" sz="2800" dirty="0">
                <a:latin typeface="Calibri" charset="0"/>
              </a:rPr>
              <a:t>Also called Laplace smoothing</a:t>
            </a:r>
          </a:p>
          <a:p>
            <a:pPr eaLnBrk="1" hangingPunct="1"/>
            <a:r>
              <a:rPr lang="en-US" sz="2800" dirty="0">
                <a:latin typeface="Calibri" charset="0"/>
              </a:rPr>
              <a:t>Pretend we saw each word one more time than we did</a:t>
            </a:r>
          </a:p>
          <a:p>
            <a:pPr eaLnBrk="1" hangingPunct="1"/>
            <a:r>
              <a:rPr lang="en-US" sz="2800" dirty="0">
                <a:latin typeface="Calibri" charset="0"/>
              </a:rPr>
              <a:t>Just add one to all the counts!</a:t>
            </a:r>
          </a:p>
          <a:p>
            <a:pPr eaLnBrk="1" hangingPunct="1"/>
            <a:endParaRPr lang="en-US" sz="2800" dirty="0">
              <a:latin typeface="Calibri" charset="0"/>
            </a:endParaRPr>
          </a:p>
          <a:p>
            <a:pPr eaLnBrk="1" hangingPunct="1"/>
            <a:r>
              <a:rPr lang="en-US" sz="2800" dirty="0">
                <a:latin typeface="Calibri" charset="0"/>
              </a:rPr>
              <a:t>MLE estimate:</a:t>
            </a:r>
          </a:p>
          <a:p>
            <a:pPr eaLnBrk="1" hangingPunct="1"/>
            <a:endParaRPr lang="en-US" sz="2800" dirty="0">
              <a:latin typeface="Calibri" charset="0"/>
            </a:endParaRPr>
          </a:p>
          <a:p>
            <a:pPr eaLnBrk="1" hangingPunct="1"/>
            <a:r>
              <a:rPr lang="en-US" sz="2800" dirty="0">
                <a:latin typeface="Calibri" charset="0"/>
              </a:rPr>
              <a:t>Add-1 estimate:</a:t>
            </a:r>
          </a:p>
          <a:p>
            <a:pPr eaLnBrk="1" hangingPunct="1"/>
            <a:endParaRPr lang="en-US" sz="2800" dirty="0">
              <a:latin typeface="Calibri" charset="0"/>
            </a:endParaRPr>
          </a:p>
        </p:txBody>
      </p:sp>
      <p:graphicFrame>
        <p:nvGraphicFramePr>
          <p:cNvPr id="9" name="Object 4"/>
          <p:cNvGraphicFramePr>
            <a:graphicFrameLocks noChangeAspect="1"/>
          </p:cNvGraphicFramePr>
          <p:nvPr>
            <p:extLst>
              <p:ext uri="{D42A27DB-BD31-4B8C-83A1-F6EECF244321}">
                <p14:modId xmlns:p14="http://schemas.microsoft.com/office/powerpoint/2010/main" val="2090706786"/>
              </p:ext>
            </p:extLst>
          </p:nvPr>
        </p:nvGraphicFramePr>
        <p:xfrm>
          <a:off x="4038600" y="2871787"/>
          <a:ext cx="3721100" cy="995363"/>
        </p:xfrm>
        <a:graphic>
          <a:graphicData uri="http://schemas.openxmlformats.org/presentationml/2006/ole">
            <mc:AlternateContent xmlns:mc="http://schemas.openxmlformats.org/markup-compatibility/2006">
              <mc:Choice xmlns:v="urn:schemas-microsoft-com:vml" Requires="v">
                <p:oleObj name="Equation" r:id="rId3" imgW="1612900" imgH="431800" progId="Equation.3">
                  <p:embed/>
                </p:oleObj>
              </mc:Choice>
              <mc:Fallback>
                <p:oleObj name="Equation" r:id="rId3" imgW="1612900" imgH="431800" progId="Equation.3">
                  <p:embed/>
                  <p:pic>
                    <p:nvPicPr>
                      <p:cNvPr id="0" name=""/>
                      <p:cNvPicPr>
                        <a:picLocks noChangeAspect="1" noChangeArrowheads="1"/>
                      </p:cNvPicPr>
                      <p:nvPr/>
                    </p:nvPicPr>
                    <p:blipFill>
                      <a:blip r:embed="rId4"/>
                      <a:srcRect/>
                      <a:stretch>
                        <a:fillRect/>
                      </a:stretch>
                    </p:blipFill>
                    <p:spPr bwMode="auto">
                      <a:xfrm>
                        <a:off x="4038600" y="2871787"/>
                        <a:ext cx="3721100" cy="995363"/>
                      </a:xfrm>
                      <a:prstGeom prst="rect">
                        <a:avLst/>
                      </a:prstGeom>
                      <a:noFill/>
                      <a:ln>
                        <a:noFill/>
                      </a:ln>
                      <a:effectLst/>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3565020588"/>
              </p:ext>
            </p:extLst>
          </p:nvPr>
        </p:nvGraphicFramePr>
        <p:xfrm>
          <a:off x="3921125" y="4090988"/>
          <a:ext cx="4249738" cy="995362"/>
        </p:xfrm>
        <a:graphic>
          <a:graphicData uri="http://schemas.openxmlformats.org/presentationml/2006/ole">
            <mc:AlternateContent xmlns:mc="http://schemas.openxmlformats.org/markup-compatibility/2006">
              <mc:Choice xmlns:v="urn:schemas-microsoft-com:vml" Requires="v">
                <p:oleObj name="Equation" r:id="rId5" imgW="1841500" imgH="431800" progId="Equation.3">
                  <p:embed/>
                </p:oleObj>
              </mc:Choice>
              <mc:Fallback>
                <p:oleObj name="Equation" r:id="rId5" imgW="1841500" imgH="431800" progId="Equation.3">
                  <p:embed/>
                  <p:pic>
                    <p:nvPicPr>
                      <p:cNvPr id="0" name=""/>
                      <p:cNvPicPr>
                        <a:picLocks noChangeAspect="1" noChangeArrowheads="1"/>
                      </p:cNvPicPr>
                      <p:nvPr/>
                    </p:nvPicPr>
                    <p:blipFill>
                      <a:blip r:embed="rId6"/>
                      <a:srcRect/>
                      <a:stretch>
                        <a:fillRect/>
                      </a:stretch>
                    </p:blipFill>
                    <p:spPr bwMode="auto">
                      <a:xfrm>
                        <a:off x="3921125" y="4090988"/>
                        <a:ext cx="4249738" cy="9953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6237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59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05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Maximum Likelihood Estimates</a:t>
            </a:r>
          </a:p>
        </p:txBody>
      </p:sp>
      <p:sp>
        <p:nvSpPr>
          <p:cNvPr id="83971" name="Rectangle 3"/>
          <p:cNvSpPr>
            <a:spLocks noGrp="1" noChangeArrowheads="1"/>
          </p:cNvSpPr>
          <p:nvPr>
            <p:ph idx="1"/>
          </p:nvPr>
        </p:nvSpPr>
        <p:spPr>
          <a:xfrm>
            <a:off x="304800" y="1276350"/>
            <a:ext cx="8534400" cy="3657600"/>
          </a:xfrm>
        </p:spPr>
        <p:txBody>
          <a:bodyPr/>
          <a:lstStyle/>
          <a:p>
            <a:pPr eaLnBrk="1" hangingPunct="1"/>
            <a:r>
              <a:rPr lang="en-US" sz="2000" dirty="0">
                <a:latin typeface="Calibri" charset="0"/>
              </a:rPr>
              <a:t>The maximum likelihood estimate</a:t>
            </a:r>
          </a:p>
          <a:p>
            <a:pPr lvl="1"/>
            <a:r>
              <a:rPr lang="en-US" sz="1800" dirty="0">
                <a:latin typeface="Calibri" charset="0"/>
              </a:rPr>
              <a:t>of some parameter of a model M from a training set T</a:t>
            </a:r>
          </a:p>
          <a:p>
            <a:pPr lvl="1" eaLnBrk="1" hangingPunct="1"/>
            <a:r>
              <a:rPr lang="en-US" sz="1800" dirty="0">
                <a:latin typeface="Calibri" charset="0"/>
              </a:rPr>
              <a:t>maximizes the likelihood of the training set T given the model M</a:t>
            </a:r>
          </a:p>
          <a:p>
            <a:pPr eaLnBrk="1" hangingPunct="1"/>
            <a:r>
              <a:rPr lang="en-US" sz="2000" dirty="0">
                <a:latin typeface="Calibri" charset="0"/>
              </a:rPr>
              <a:t>Suppose the word “bagel” occurs 400 times in a corpus of a million words</a:t>
            </a:r>
          </a:p>
          <a:p>
            <a:pPr eaLnBrk="1" hangingPunct="1"/>
            <a:r>
              <a:rPr lang="en-US" sz="2000" dirty="0">
                <a:latin typeface="Calibri" charset="0"/>
              </a:rPr>
              <a:t>What is the probability that a random word from some other text will be “bagel”?</a:t>
            </a:r>
          </a:p>
          <a:p>
            <a:pPr eaLnBrk="1" hangingPunct="1"/>
            <a:r>
              <a:rPr lang="en-US" sz="2000" dirty="0">
                <a:latin typeface="Calibri" charset="0"/>
              </a:rPr>
              <a:t>MLE estimate is 400/1,000,000 = .0004</a:t>
            </a:r>
          </a:p>
          <a:p>
            <a:r>
              <a:rPr lang="en-US" sz="2200" dirty="0">
                <a:latin typeface="Calibri" charset="0"/>
              </a:rPr>
              <a:t>This may be a bad estimate for some other corpus</a:t>
            </a:r>
          </a:p>
          <a:p>
            <a:pPr lvl="1"/>
            <a:r>
              <a:rPr lang="en-US" sz="1800" dirty="0">
                <a:latin typeface="Calibri" charset="0"/>
              </a:rPr>
              <a:t>But it is the </a:t>
            </a:r>
            <a:r>
              <a:rPr lang="en-US" sz="1800" b="1" dirty="0">
                <a:latin typeface="Calibri" charset="0"/>
              </a:rPr>
              <a:t>estimate</a:t>
            </a:r>
            <a:r>
              <a:rPr lang="en-US" sz="1800" dirty="0">
                <a:latin typeface="Calibri" charset="0"/>
              </a:rPr>
              <a:t> that makes it </a:t>
            </a:r>
            <a:r>
              <a:rPr lang="en-US" sz="1800" b="1" dirty="0">
                <a:latin typeface="Calibri" charset="0"/>
              </a:rPr>
              <a:t>most likely</a:t>
            </a:r>
            <a:r>
              <a:rPr lang="en-US" sz="1800" dirty="0">
                <a:latin typeface="Calibri" charset="0"/>
              </a:rPr>
              <a:t> that “bagel” will occur 400 times in a million word corpus.</a:t>
            </a:r>
            <a:endParaRPr lang="en-US" sz="2400" dirty="0">
              <a:latin typeface="Calibri" charset="0"/>
            </a:endParaRPr>
          </a:p>
        </p:txBody>
      </p:sp>
    </p:spTree>
    <p:extLst>
      <p:ext uri="{BB962C8B-B14F-4D97-AF65-F5344CB8AC3E}">
        <p14:creationId xmlns:p14="http://schemas.microsoft.com/office/powerpoint/2010/main" val="133293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9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39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39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822959" y="291845"/>
            <a:ext cx="7543800" cy="680397"/>
          </a:xfrm>
        </p:spPr>
        <p:txBody>
          <a:bodyPr>
            <a:normAutofit fontScale="90000"/>
          </a:bodyPr>
          <a:lstStyle/>
          <a:p>
            <a:pPr eaLnBrk="1" hangingPunct="1"/>
            <a:r>
              <a:rPr lang="en-US" dirty="0">
                <a:ea typeface="ＭＳ Ｐゴシック" charset="0"/>
                <a:cs typeface="ＭＳ Ｐゴシック" charset="0"/>
              </a:rPr>
              <a:t>Berkeley Restaurant Corpus: Laplace smoothed bigram counts</a:t>
            </a:r>
          </a:p>
        </p:txBody>
      </p:sp>
      <p:pic>
        <p:nvPicPr>
          <p:cNvPr id="5" name="Picture 4" descr="addone4"/>
          <p:cNvPicPr>
            <a:picLocks noChangeAspect="1" noChangeArrowheads="1"/>
          </p:cNvPicPr>
          <p:nvPr/>
        </p:nvPicPr>
        <p:blipFill>
          <a:blip r:embed="rId3"/>
          <a:srcRect/>
          <a:stretch>
            <a:fillRect/>
          </a:stretch>
        </p:blipFill>
        <p:spPr bwMode="auto">
          <a:xfrm>
            <a:off x="457200" y="1807064"/>
            <a:ext cx="8610600" cy="3063386"/>
          </a:xfrm>
          <a:prstGeom prst="rect">
            <a:avLst/>
          </a:prstGeom>
          <a:noFill/>
          <a:ln w="9525">
            <a:noFill/>
            <a:miter lim="800000"/>
            <a:headEnd/>
            <a:tailEnd/>
          </a:ln>
        </p:spPr>
      </p:pic>
    </p:spTree>
    <p:extLst>
      <p:ext uri="{BB962C8B-B14F-4D97-AF65-F5344CB8AC3E}">
        <p14:creationId xmlns:p14="http://schemas.microsoft.com/office/powerpoint/2010/main" val="27987197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Laplace-smoothed bigrams</a:t>
            </a:r>
          </a:p>
        </p:txBody>
      </p:sp>
      <p:pic>
        <p:nvPicPr>
          <p:cNvPr id="6" name="Picture 4" descr="addone6"/>
          <p:cNvPicPr>
            <a:picLocks noChangeAspect="1" noChangeArrowheads="1"/>
          </p:cNvPicPr>
          <p:nvPr/>
        </p:nvPicPr>
        <p:blipFill>
          <a:blip r:embed="rId3"/>
          <a:srcRect/>
          <a:stretch>
            <a:fillRect/>
          </a:stretch>
        </p:blipFill>
        <p:spPr bwMode="auto">
          <a:xfrm>
            <a:off x="1524000" y="1322510"/>
            <a:ext cx="5486400" cy="1173039"/>
          </a:xfrm>
          <a:prstGeom prst="rect">
            <a:avLst/>
          </a:prstGeom>
          <a:noFill/>
          <a:ln w="9525">
            <a:noFill/>
            <a:miter lim="800000"/>
            <a:headEnd/>
            <a:tailEnd/>
          </a:ln>
        </p:spPr>
      </p:pic>
      <p:pic>
        <p:nvPicPr>
          <p:cNvPr id="7" name="Picture 5" descr="laplace2"/>
          <p:cNvPicPr>
            <a:picLocks noChangeAspect="1" noChangeArrowheads="1"/>
          </p:cNvPicPr>
          <p:nvPr/>
        </p:nvPicPr>
        <p:blipFill>
          <a:blip r:embed="rId4"/>
          <a:srcRect/>
          <a:stretch>
            <a:fillRect/>
          </a:stretch>
        </p:blipFill>
        <p:spPr bwMode="auto">
          <a:xfrm>
            <a:off x="304800" y="2647950"/>
            <a:ext cx="8568505" cy="2313199"/>
          </a:xfrm>
          <a:prstGeom prst="rect">
            <a:avLst/>
          </a:prstGeom>
          <a:noFill/>
          <a:ln w="9525">
            <a:noFill/>
            <a:miter lim="800000"/>
            <a:headEnd/>
            <a:tailEnd/>
          </a:ln>
        </p:spPr>
      </p:pic>
    </p:spTree>
    <p:extLst>
      <p:ext uri="{BB962C8B-B14F-4D97-AF65-F5344CB8AC3E}">
        <p14:creationId xmlns:p14="http://schemas.microsoft.com/office/powerpoint/2010/main" val="15557678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1371600" y="57150"/>
            <a:ext cx="7467600" cy="742950"/>
          </a:xfrm>
        </p:spPr>
        <p:txBody>
          <a:bodyPr/>
          <a:lstStyle/>
          <a:p>
            <a:pPr eaLnBrk="1" hangingPunct="1"/>
            <a:r>
              <a:rPr lang="en-US" dirty="0">
                <a:ea typeface="ＭＳ Ｐゴシック" charset="0"/>
                <a:cs typeface="ＭＳ Ｐゴシック" charset="0"/>
              </a:rPr>
              <a:t>Reconstituted counts</a:t>
            </a:r>
          </a:p>
        </p:txBody>
      </p:sp>
      <p:pic>
        <p:nvPicPr>
          <p:cNvPr id="6" name="Picture 4" descr="addone8"/>
          <p:cNvPicPr>
            <a:picLocks noChangeAspect="1" noChangeArrowheads="1"/>
          </p:cNvPicPr>
          <p:nvPr/>
        </p:nvPicPr>
        <p:blipFill>
          <a:blip r:embed="rId3"/>
          <a:srcRect/>
          <a:stretch>
            <a:fillRect/>
          </a:stretch>
        </p:blipFill>
        <p:spPr bwMode="auto">
          <a:xfrm>
            <a:off x="1524000" y="1123950"/>
            <a:ext cx="5715848" cy="1022014"/>
          </a:xfrm>
          <a:prstGeom prst="rect">
            <a:avLst/>
          </a:prstGeom>
          <a:noFill/>
          <a:ln w="9525">
            <a:noFill/>
            <a:miter lim="800000"/>
            <a:headEnd/>
            <a:tailEnd/>
          </a:ln>
        </p:spPr>
      </p:pic>
      <p:pic>
        <p:nvPicPr>
          <p:cNvPr id="7" name="Picture 5" descr="laplace3"/>
          <p:cNvPicPr>
            <a:picLocks noChangeAspect="1" noChangeArrowheads="1"/>
          </p:cNvPicPr>
          <p:nvPr/>
        </p:nvPicPr>
        <p:blipFill>
          <a:blip r:embed="rId4"/>
          <a:srcRect/>
          <a:stretch>
            <a:fillRect/>
          </a:stretch>
        </p:blipFill>
        <p:spPr bwMode="auto">
          <a:xfrm>
            <a:off x="304800" y="2326524"/>
            <a:ext cx="8534400" cy="2847763"/>
          </a:xfrm>
          <a:prstGeom prst="rect">
            <a:avLst/>
          </a:prstGeom>
          <a:noFill/>
          <a:ln w="9525">
            <a:noFill/>
            <a:miter lim="800000"/>
            <a:headEnd/>
            <a:tailEnd/>
          </a:ln>
        </p:spPr>
      </p:pic>
    </p:spTree>
    <p:extLst>
      <p:ext uri="{BB962C8B-B14F-4D97-AF65-F5344CB8AC3E}">
        <p14:creationId xmlns:p14="http://schemas.microsoft.com/office/powerpoint/2010/main" val="16627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1371600" y="26263"/>
            <a:ext cx="7467600" cy="742950"/>
          </a:xfrm>
        </p:spPr>
        <p:txBody>
          <a:bodyPr/>
          <a:lstStyle/>
          <a:p>
            <a:pPr eaLnBrk="1" hangingPunct="1"/>
            <a:r>
              <a:rPr lang="en-US" dirty="0">
                <a:ea typeface="ＭＳ Ｐゴシック" charset="0"/>
                <a:cs typeface="ＭＳ Ｐゴシック" charset="0"/>
              </a:rPr>
              <a:t>Compare with raw bigram counts</a:t>
            </a:r>
          </a:p>
        </p:txBody>
      </p:sp>
      <p:pic>
        <p:nvPicPr>
          <p:cNvPr id="5" name="Picture 4" descr="ber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942" y="819150"/>
            <a:ext cx="6157258" cy="220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laplace3"/>
          <p:cNvPicPr>
            <a:picLocks noChangeAspect="1" noChangeArrowheads="1"/>
          </p:cNvPicPr>
          <p:nvPr/>
        </p:nvPicPr>
        <p:blipFill>
          <a:blip r:embed="rId4"/>
          <a:srcRect/>
          <a:stretch>
            <a:fillRect/>
          </a:stretch>
        </p:blipFill>
        <p:spPr bwMode="auto">
          <a:xfrm>
            <a:off x="1905000" y="3007678"/>
            <a:ext cx="6400800" cy="2135822"/>
          </a:xfrm>
          <a:prstGeom prst="rect">
            <a:avLst/>
          </a:prstGeom>
          <a:noFill/>
          <a:ln w="9525">
            <a:noFill/>
            <a:miter lim="800000"/>
            <a:headEnd/>
            <a:tailEnd/>
          </a:ln>
        </p:spPr>
      </p:pic>
    </p:spTree>
    <p:extLst>
      <p:ext uri="{BB962C8B-B14F-4D97-AF65-F5344CB8AC3E}">
        <p14:creationId xmlns:p14="http://schemas.microsoft.com/office/powerpoint/2010/main" val="29763143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dirty="0"/>
              <a:t>Add-1 estimation is a blunt instrument</a:t>
            </a:r>
          </a:p>
        </p:txBody>
      </p:sp>
      <p:sp>
        <p:nvSpPr>
          <p:cNvPr id="118787" name="Rectangle 3"/>
          <p:cNvSpPr>
            <a:spLocks noGrp="1" noChangeArrowheads="1"/>
          </p:cNvSpPr>
          <p:nvPr>
            <p:ph idx="1"/>
          </p:nvPr>
        </p:nvSpPr>
        <p:spPr/>
        <p:txBody>
          <a:bodyPr/>
          <a:lstStyle/>
          <a:p>
            <a:pPr eaLnBrk="1" hangingPunct="1"/>
            <a:r>
              <a:rPr lang="en-US" sz="2400" dirty="0">
                <a:latin typeface="Calibri" charset="0"/>
              </a:rPr>
              <a:t>So add-1 isn’t used for N-grams: </a:t>
            </a:r>
          </a:p>
          <a:p>
            <a:pPr lvl="1"/>
            <a:r>
              <a:rPr lang="en-US" sz="2000" dirty="0">
                <a:latin typeface="Calibri" charset="0"/>
              </a:rPr>
              <a:t>We’ll see better methods</a:t>
            </a:r>
          </a:p>
          <a:p>
            <a:pPr eaLnBrk="1" hangingPunct="1"/>
            <a:r>
              <a:rPr lang="en-US" sz="2400" dirty="0">
                <a:latin typeface="Calibri" charset="0"/>
              </a:rPr>
              <a:t>But add-1 is used to smooth other NLP models</a:t>
            </a:r>
          </a:p>
          <a:p>
            <a:pPr lvl="1"/>
            <a:r>
              <a:rPr lang="en-US" sz="2400" dirty="0">
                <a:latin typeface="Calibri" charset="0"/>
              </a:rPr>
              <a:t>For text classification </a:t>
            </a:r>
          </a:p>
          <a:p>
            <a:pPr lvl="1" eaLnBrk="1" hangingPunct="1"/>
            <a:r>
              <a:rPr lang="en-US" sz="2400" dirty="0">
                <a:latin typeface="Calibri" charset="0"/>
              </a:rPr>
              <a:t>In domains where the number of zeros isn’t so huge.</a:t>
            </a:r>
          </a:p>
        </p:txBody>
      </p:sp>
    </p:spTree>
    <p:extLst>
      <p:ext uri="{BB962C8B-B14F-4D97-AF65-F5344CB8AC3E}">
        <p14:creationId xmlns:p14="http://schemas.microsoft.com/office/powerpoint/2010/main" val="294404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7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8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Smoothing: Add-one (Laplace) smoothing</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A2A2B9DC-6D0B-8842-AF05-118CB1B96FD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571807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dirty="0"/>
            </a:br>
            <a:r>
              <a:rPr lang="en-US" sz="4400" dirty="0"/>
              <a:t>Language Modeling</a:t>
            </a:r>
            <a:endParaRPr sz="4400" dirty="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Interpolation, </a:t>
            </a:r>
            <a:r>
              <a:rPr lang="en-US" sz="3200" dirty="0" err="1">
                <a:solidFill>
                  <a:srgbClr val="A50021"/>
                </a:solidFill>
                <a:latin typeface="Calibri" charset="0"/>
              </a:rPr>
              <a:t>Backoff</a:t>
            </a:r>
            <a:r>
              <a:rPr lang="en-US" sz="3200" dirty="0">
                <a:solidFill>
                  <a:srgbClr val="A50021"/>
                </a:solidFill>
                <a:latin typeface="Calibri" charset="0"/>
              </a:rPr>
              <a:t>, and Web-Scale LMs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EDD2919C-A195-D44C-8BC6-DA092DDE66A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0999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361950"/>
            <a:ext cx="7543800" cy="680397"/>
          </a:xfrm>
        </p:spPr>
        <p:txBody>
          <a:bodyPr>
            <a:normAutofit fontScale="90000"/>
          </a:bodyPr>
          <a:lstStyle/>
          <a:p>
            <a:pPr eaLnBrk="1" hangingPunct="1"/>
            <a:r>
              <a:rPr lang="en-US" sz="3600" dirty="0"/>
              <a:t>The Chain Rule applied to compute joint probability of words in sentence</a:t>
            </a:r>
          </a:p>
        </p:txBody>
      </p:sp>
      <p:sp>
        <p:nvSpPr>
          <p:cNvPr id="69635" name="Rectangle 3"/>
          <p:cNvSpPr>
            <a:spLocks noGrp="1" noChangeArrowheads="1"/>
          </p:cNvSpPr>
          <p:nvPr>
            <p:ph idx="1"/>
          </p:nvPr>
        </p:nvSpPr>
        <p:spPr>
          <a:xfrm>
            <a:off x="822960" y="1200150"/>
            <a:ext cx="8168640" cy="3429000"/>
          </a:xfrm>
        </p:spPr>
        <p:txBody>
          <a:bodyPr>
            <a:normAutofit lnSpcReduction="10000"/>
          </a:bodyPr>
          <a:lstStyle/>
          <a:p>
            <a:pPr eaLnBrk="1" hangingPunct="1"/>
            <a:endParaRPr lang="en-US" dirty="0">
              <a:latin typeface="Calibri" charset="0"/>
            </a:endParaRPr>
          </a:p>
          <a:p>
            <a:pPr eaLnBrk="1" hangingPunct="1">
              <a:buNone/>
            </a:pPr>
            <a:endParaRPr lang="en-US" dirty="0">
              <a:latin typeface="Calibri" charset="0"/>
            </a:endParaRPr>
          </a:p>
          <a:p>
            <a:pPr eaLnBrk="1" hangingPunct="1">
              <a:buNone/>
            </a:pPr>
            <a:endParaRPr lang="en-US" sz="2800" dirty="0">
              <a:latin typeface="Calibri" charset="0"/>
            </a:endParaRPr>
          </a:p>
          <a:p>
            <a:pPr eaLnBrk="1" hangingPunct="1">
              <a:buNone/>
            </a:pPr>
            <a:endParaRPr lang="en-US" sz="2800" dirty="0">
              <a:latin typeface="Calibri" charset="0"/>
            </a:endParaRPr>
          </a:p>
          <a:p>
            <a:pPr eaLnBrk="1" hangingPunct="1">
              <a:buNone/>
            </a:pPr>
            <a:r>
              <a:rPr lang="en-US" sz="2800" dirty="0">
                <a:latin typeface="Calibri" charset="0"/>
              </a:rPr>
              <a:t>P(“its water is so transparent”) =</a:t>
            </a:r>
          </a:p>
          <a:p>
            <a:pPr eaLnBrk="1" hangingPunct="1">
              <a:buFont typeface="Times" charset="0"/>
              <a:buNone/>
            </a:pPr>
            <a:r>
              <a:rPr lang="en-US" dirty="0">
                <a:latin typeface="Calibri" charset="0"/>
              </a:rPr>
              <a:t>	</a:t>
            </a:r>
            <a:r>
              <a:rPr lang="en-US" sz="2800" dirty="0">
                <a:solidFill>
                  <a:srgbClr val="404040"/>
                </a:solidFill>
                <a:latin typeface="Calibri" charset="0"/>
              </a:rPr>
              <a:t>P(its) × P(</a:t>
            </a:r>
            <a:r>
              <a:rPr lang="en-US" sz="2800" dirty="0" err="1">
                <a:solidFill>
                  <a:srgbClr val="404040"/>
                </a:solidFill>
                <a:latin typeface="Calibri" charset="0"/>
              </a:rPr>
              <a:t>water|its</a:t>
            </a:r>
            <a:r>
              <a:rPr lang="en-US" sz="2800" dirty="0">
                <a:solidFill>
                  <a:srgbClr val="404040"/>
                </a:solidFill>
                <a:latin typeface="Calibri" charset="0"/>
              </a:rPr>
              <a:t>) ×  P(</a:t>
            </a:r>
            <a:r>
              <a:rPr lang="en-US" sz="2800" dirty="0" err="1">
                <a:solidFill>
                  <a:srgbClr val="404040"/>
                </a:solidFill>
                <a:latin typeface="Calibri" charset="0"/>
              </a:rPr>
              <a:t>is|its</a:t>
            </a:r>
            <a:r>
              <a:rPr lang="en-US" sz="2800" dirty="0">
                <a:solidFill>
                  <a:srgbClr val="404040"/>
                </a:solidFill>
                <a:latin typeface="Calibri" charset="0"/>
              </a:rPr>
              <a:t> water) </a:t>
            </a:r>
          </a:p>
          <a:p>
            <a:pPr eaLnBrk="1" hangingPunct="1">
              <a:buFont typeface="Times" charset="0"/>
              <a:buNone/>
            </a:pPr>
            <a:r>
              <a:rPr lang="en-US" sz="2800" dirty="0">
                <a:solidFill>
                  <a:srgbClr val="404040"/>
                </a:solidFill>
                <a:latin typeface="Calibri" charset="0"/>
              </a:rPr>
              <a:t>         ×  P(</a:t>
            </a:r>
            <a:r>
              <a:rPr lang="en-US" sz="2800" dirty="0" err="1">
                <a:solidFill>
                  <a:srgbClr val="404040"/>
                </a:solidFill>
                <a:latin typeface="Calibri" charset="0"/>
              </a:rPr>
              <a:t>so|its</a:t>
            </a:r>
            <a:r>
              <a:rPr lang="en-US" sz="2800" dirty="0">
                <a:solidFill>
                  <a:srgbClr val="404040"/>
                </a:solidFill>
                <a:latin typeface="Calibri" charset="0"/>
              </a:rPr>
              <a:t> water is) ×  P(</a:t>
            </a:r>
            <a:r>
              <a:rPr lang="en-US" sz="2800" dirty="0" err="1">
                <a:solidFill>
                  <a:srgbClr val="404040"/>
                </a:solidFill>
                <a:latin typeface="Calibri" charset="0"/>
              </a:rPr>
              <a:t>transparent|its</a:t>
            </a:r>
            <a:r>
              <a:rPr lang="en-US" sz="2800" dirty="0">
                <a:solidFill>
                  <a:srgbClr val="404040"/>
                </a:solidFill>
                <a:latin typeface="Calibri" charset="0"/>
              </a:rPr>
              <a:t> water is so)</a:t>
            </a:r>
          </a:p>
        </p:txBody>
      </p:sp>
      <p:graphicFrame>
        <p:nvGraphicFramePr>
          <p:cNvPr id="5" name="Object 2"/>
          <p:cNvGraphicFramePr>
            <a:graphicFrameLocks noChangeAspect="1"/>
          </p:cNvGraphicFramePr>
          <p:nvPr>
            <p:extLst>
              <p:ext uri="{D42A27DB-BD31-4B8C-83A1-F6EECF244321}">
                <p14:modId xmlns:p14="http://schemas.microsoft.com/office/powerpoint/2010/main" val="1756636526"/>
              </p:ext>
            </p:extLst>
          </p:nvPr>
        </p:nvGraphicFramePr>
        <p:xfrm>
          <a:off x="1295400" y="1809750"/>
          <a:ext cx="6553200" cy="979487"/>
        </p:xfrm>
        <a:graphic>
          <a:graphicData uri="http://schemas.openxmlformats.org/presentationml/2006/ole">
            <mc:AlternateContent xmlns:mc="http://schemas.openxmlformats.org/markup-compatibility/2006">
              <mc:Choice xmlns:v="urn:schemas-microsoft-com:vml" Requires="v">
                <p:oleObj name="Equation" r:id="rId3" imgW="2387600" imgH="355600" progId="Equation.3">
                  <p:embed/>
                </p:oleObj>
              </mc:Choice>
              <mc:Fallback>
                <p:oleObj name="Equation" r:id="rId3" imgW="2387600" imgH="355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809750"/>
                        <a:ext cx="6553200" cy="979487"/>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10962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US" dirty="0" err="1">
                <a:ea typeface="ＭＳ Ｐゴシック" charset="0"/>
                <a:cs typeface="ＭＳ Ｐゴシック" charset="0"/>
              </a:rPr>
              <a:t>Backoff</a:t>
            </a:r>
            <a:r>
              <a:rPr lang="en-US" dirty="0">
                <a:ea typeface="ＭＳ Ｐゴシック" charset="0"/>
                <a:cs typeface="ＭＳ Ｐゴシック" charset="0"/>
              </a:rPr>
              <a:t> and Interpolation</a:t>
            </a:r>
          </a:p>
        </p:txBody>
      </p:sp>
      <p:sp>
        <p:nvSpPr>
          <p:cNvPr id="57346" name="Rectangle 3"/>
          <p:cNvSpPr>
            <a:spLocks noGrp="1" noChangeArrowheads="1"/>
          </p:cNvSpPr>
          <p:nvPr>
            <p:ph idx="1"/>
          </p:nvPr>
        </p:nvSpPr>
        <p:spPr>
          <a:xfrm>
            <a:off x="609600" y="1352550"/>
            <a:ext cx="8534400" cy="3657600"/>
          </a:xfrm>
        </p:spPr>
        <p:txBody>
          <a:bodyPr>
            <a:normAutofit fontScale="92500" lnSpcReduction="10000"/>
          </a:bodyPr>
          <a:lstStyle/>
          <a:p>
            <a:pPr eaLnBrk="1" hangingPunct="1"/>
            <a:r>
              <a:rPr lang="en-US" dirty="0">
                <a:ea typeface="ＭＳ Ｐゴシック" charset="0"/>
              </a:rPr>
              <a:t>Sometimes it helps to use </a:t>
            </a:r>
            <a:r>
              <a:rPr lang="en-US" b="1" dirty="0">
                <a:ea typeface="ＭＳ Ｐゴシック" charset="0"/>
              </a:rPr>
              <a:t>less</a:t>
            </a:r>
            <a:r>
              <a:rPr lang="en-US" dirty="0">
                <a:ea typeface="ＭＳ Ｐゴシック" charset="0"/>
              </a:rPr>
              <a:t> context</a:t>
            </a:r>
            <a:endParaRPr lang="en-US" altLang="ja-JP" dirty="0">
              <a:ea typeface="ＭＳ Ｐゴシック" charset="0"/>
            </a:endParaRPr>
          </a:p>
          <a:p>
            <a:pPr lvl="1" eaLnBrk="1" hangingPunct="1"/>
            <a:r>
              <a:rPr lang="en-US" dirty="0">
                <a:ea typeface="ＭＳ Ｐゴシック" charset="0"/>
              </a:rPr>
              <a:t>Condition on less context for contexts you haven’</a:t>
            </a:r>
            <a:r>
              <a:rPr lang="en-US" altLang="ja-JP" dirty="0">
                <a:ea typeface="ＭＳ Ｐゴシック" charset="0"/>
              </a:rPr>
              <a:t>t learned much about </a:t>
            </a:r>
            <a:endParaRPr lang="en-US" b="1" dirty="0">
              <a:ea typeface="ＭＳ Ｐゴシック" charset="0"/>
            </a:endParaRPr>
          </a:p>
          <a:p>
            <a:pPr eaLnBrk="1" hangingPunct="1"/>
            <a:r>
              <a:rPr lang="en-US" b="1" dirty="0" err="1">
                <a:ea typeface="ＭＳ Ｐゴシック" charset="0"/>
              </a:rPr>
              <a:t>Backoff</a:t>
            </a:r>
            <a:r>
              <a:rPr lang="en-US" b="1" dirty="0">
                <a:ea typeface="ＭＳ Ｐゴシック" charset="0"/>
              </a:rPr>
              <a:t>: </a:t>
            </a:r>
          </a:p>
          <a:p>
            <a:pPr lvl="1"/>
            <a:r>
              <a:rPr lang="en-US" dirty="0">
                <a:ea typeface="ＭＳ Ｐゴシック" charset="0"/>
              </a:rPr>
              <a:t>use trigram if you have good evidence,</a:t>
            </a:r>
          </a:p>
          <a:p>
            <a:pPr lvl="1"/>
            <a:r>
              <a:rPr lang="en-US" dirty="0">
                <a:ea typeface="ＭＳ Ｐゴシック" charset="0"/>
              </a:rPr>
              <a:t>otherwise bigram, otherwise unigram</a:t>
            </a:r>
          </a:p>
          <a:p>
            <a:pPr eaLnBrk="1" hangingPunct="1"/>
            <a:r>
              <a:rPr lang="en-US" b="1" dirty="0">
                <a:ea typeface="ＭＳ Ｐゴシック" charset="0"/>
              </a:rPr>
              <a:t>Interpolation: </a:t>
            </a:r>
          </a:p>
          <a:p>
            <a:pPr lvl="1"/>
            <a:r>
              <a:rPr lang="en-US" dirty="0">
                <a:ea typeface="ＭＳ Ｐゴシック" charset="0"/>
              </a:rPr>
              <a:t>mix unigram, bigram, trigram</a:t>
            </a:r>
          </a:p>
          <a:p>
            <a:pPr lvl="1"/>
            <a:endParaRPr lang="en-US" dirty="0">
              <a:ea typeface="ＭＳ Ｐゴシック" charset="0"/>
            </a:endParaRPr>
          </a:p>
          <a:p>
            <a:r>
              <a:rPr lang="en-US" dirty="0">
                <a:ea typeface="ＭＳ Ｐゴシック" charset="0"/>
              </a:rPr>
              <a:t>Interpolation works better</a:t>
            </a:r>
          </a:p>
        </p:txBody>
      </p:sp>
    </p:spTree>
    <p:extLst>
      <p:ext uri="{BB962C8B-B14F-4D97-AF65-F5344CB8AC3E}">
        <p14:creationId xmlns:p14="http://schemas.microsoft.com/office/powerpoint/2010/main" val="106670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3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4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34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3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r>
              <a:rPr lang="en-US" dirty="0"/>
              <a:t>Linear Interpolation</a:t>
            </a:r>
          </a:p>
        </p:txBody>
      </p:sp>
      <p:sp>
        <p:nvSpPr>
          <p:cNvPr id="168963" name="Rectangle 3"/>
          <p:cNvSpPr>
            <a:spLocks noGrp="1" noChangeArrowheads="1"/>
          </p:cNvSpPr>
          <p:nvPr>
            <p:ph idx="1"/>
          </p:nvPr>
        </p:nvSpPr>
        <p:spPr>
          <a:xfrm>
            <a:off x="228600" y="1352550"/>
            <a:ext cx="8534400" cy="3333750"/>
          </a:xfrm>
        </p:spPr>
        <p:txBody>
          <a:bodyPr/>
          <a:lstStyle/>
          <a:p>
            <a:pPr eaLnBrk="1" hangingPunct="1"/>
            <a:r>
              <a:rPr lang="en-US" sz="2800" dirty="0">
                <a:latin typeface="Calibri" charset="0"/>
              </a:rPr>
              <a:t>Simple interpolation</a:t>
            </a:r>
          </a:p>
          <a:p>
            <a:pPr eaLnBrk="1" hangingPunct="1"/>
            <a:endParaRPr lang="en-US" sz="2800" dirty="0">
              <a:latin typeface="Calibri" charset="0"/>
            </a:endParaRPr>
          </a:p>
          <a:p>
            <a:pPr marL="0" indent="0" eaLnBrk="1" hangingPunct="1">
              <a:buNone/>
            </a:pPr>
            <a:endParaRPr lang="en-US" sz="2800" dirty="0">
              <a:latin typeface="Calibri" charset="0"/>
            </a:endParaRPr>
          </a:p>
          <a:p>
            <a:pPr eaLnBrk="1" hangingPunct="1"/>
            <a:r>
              <a:rPr lang="en-US" sz="2800" dirty="0">
                <a:latin typeface="Calibri" charset="0"/>
              </a:rPr>
              <a:t>Lambdas conditional on context:</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62200" y="1949271"/>
            <a:ext cx="3657600" cy="991518"/>
          </a:xfrm>
          <a:prstGeom prst="rect">
            <a:avLst/>
          </a:prstGeom>
          <a:noFill/>
          <a:ln w="9525">
            <a:noFill/>
            <a:miter lim="800000"/>
            <a:headEnd/>
            <a:tailEnd/>
          </a:ln>
        </p:spPr>
      </p:pic>
      <p:pic>
        <p:nvPicPr>
          <p:cNvPr id="8" name="Picture 5" descr="interp2"/>
          <p:cNvPicPr>
            <a:picLocks noChangeAspect="1" noChangeArrowheads="1"/>
          </p:cNvPicPr>
          <p:nvPr/>
        </p:nvPicPr>
        <p:blipFill>
          <a:blip r:embed="rId4"/>
          <a:srcRect/>
          <a:stretch>
            <a:fillRect/>
          </a:stretch>
        </p:blipFill>
        <p:spPr bwMode="auto">
          <a:xfrm>
            <a:off x="2590800" y="3486150"/>
            <a:ext cx="4992027" cy="1424645"/>
          </a:xfrm>
          <a:prstGeom prst="rect">
            <a:avLst/>
          </a:prstGeom>
          <a:noFill/>
          <a:ln w="9525">
            <a:noFill/>
            <a:miter lim="800000"/>
            <a:headEnd/>
            <a:tailEnd/>
          </a:ln>
        </p:spPr>
      </p:pic>
      <p:pic>
        <p:nvPicPr>
          <p:cNvPr id="9" name="Picture 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010400" y="2076244"/>
            <a:ext cx="1331728" cy="812029"/>
          </a:xfrm>
          <a:prstGeom prst="rect">
            <a:avLst/>
          </a:prstGeom>
          <a:noFill/>
          <a:ln w="9525">
            <a:noFill/>
            <a:miter lim="800000"/>
            <a:headEnd/>
            <a:tailEnd/>
          </a:ln>
        </p:spPr>
      </p:pic>
    </p:spTree>
    <p:extLst>
      <p:ext uri="{BB962C8B-B14F-4D97-AF65-F5344CB8AC3E}">
        <p14:creationId xmlns:p14="http://schemas.microsoft.com/office/powerpoint/2010/main" val="275699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96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en-US" dirty="0"/>
              <a:t>How to set the lambdas?</a:t>
            </a:r>
          </a:p>
        </p:txBody>
      </p:sp>
      <p:sp>
        <p:nvSpPr>
          <p:cNvPr id="171011" name="Rectangle 3"/>
          <p:cNvSpPr>
            <a:spLocks noGrp="1" noChangeArrowheads="1"/>
          </p:cNvSpPr>
          <p:nvPr>
            <p:ph idx="1"/>
          </p:nvPr>
        </p:nvSpPr>
        <p:spPr>
          <a:xfrm>
            <a:off x="381000" y="1276350"/>
            <a:ext cx="8763000" cy="3733800"/>
          </a:xfrm>
        </p:spPr>
        <p:txBody>
          <a:bodyPr/>
          <a:lstStyle/>
          <a:p>
            <a:pPr eaLnBrk="1" hangingPunct="1"/>
            <a:r>
              <a:rPr lang="en-US" dirty="0">
                <a:latin typeface="Calibri" charset="0"/>
              </a:rPr>
              <a:t>Use a </a:t>
            </a:r>
            <a:r>
              <a:rPr lang="en-US" b="1" dirty="0">
                <a:latin typeface="Calibri" charset="0"/>
              </a:rPr>
              <a:t>held-out</a:t>
            </a:r>
            <a:r>
              <a:rPr lang="en-US" dirty="0">
                <a:latin typeface="Calibri" charset="0"/>
              </a:rPr>
              <a:t> corpus</a:t>
            </a:r>
          </a:p>
          <a:p>
            <a:pPr eaLnBrk="1" hangingPunct="1"/>
            <a:endParaRPr lang="en-US" dirty="0">
              <a:latin typeface="Calibri" charset="0"/>
            </a:endParaRPr>
          </a:p>
          <a:p>
            <a:pPr eaLnBrk="1" hangingPunct="1"/>
            <a:endParaRPr lang="en-US" dirty="0">
              <a:latin typeface="Calibri" charset="0"/>
            </a:endParaRPr>
          </a:p>
          <a:p>
            <a:pPr eaLnBrk="1" hangingPunct="1"/>
            <a:r>
              <a:rPr lang="en-US" dirty="0">
                <a:latin typeface="Calibri" charset="0"/>
              </a:rPr>
              <a:t>Choose </a:t>
            </a:r>
            <a:r>
              <a:rPr lang="en-US" dirty="0" err="1">
                <a:latin typeface="Calibri" charset="0"/>
              </a:rPr>
              <a:t>λs</a:t>
            </a:r>
            <a:r>
              <a:rPr lang="en-US" dirty="0">
                <a:latin typeface="Calibri" charset="0"/>
              </a:rPr>
              <a:t> to maximize the probability of held-out data:</a:t>
            </a:r>
          </a:p>
          <a:p>
            <a:pPr lvl="1" eaLnBrk="1" hangingPunct="1"/>
            <a:r>
              <a:rPr lang="en-US" sz="2400" dirty="0">
                <a:latin typeface="Calibri" charset="0"/>
              </a:rPr>
              <a:t>Fix the N-gram probabilities (on the training data)</a:t>
            </a:r>
          </a:p>
          <a:p>
            <a:pPr lvl="1"/>
            <a:r>
              <a:rPr lang="en-US" sz="2400" dirty="0">
                <a:latin typeface="Calibri" charset="0"/>
              </a:rPr>
              <a:t>Then search for </a:t>
            </a:r>
            <a:r>
              <a:rPr lang="en-US" sz="2400" dirty="0" err="1">
                <a:latin typeface="Calibri" charset="0"/>
              </a:rPr>
              <a:t>λs</a:t>
            </a:r>
            <a:r>
              <a:rPr lang="en-US" sz="2400" dirty="0">
                <a:latin typeface="Calibri" charset="0"/>
              </a:rPr>
              <a:t> that give largest probability to held-out set:</a:t>
            </a:r>
          </a:p>
          <a:p>
            <a:pPr lvl="1" eaLnBrk="1" hangingPunct="1"/>
            <a:endParaRPr lang="en-US" sz="2400" dirty="0">
              <a:latin typeface="Calibri" charset="0"/>
            </a:endParaRPr>
          </a:p>
        </p:txBody>
      </p:sp>
      <p:sp>
        <p:nvSpPr>
          <p:cNvPr id="4" name="Round Single Corner Rectangle 3"/>
          <p:cNvSpPr/>
          <p:nvPr/>
        </p:nvSpPr>
        <p:spPr>
          <a:xfrm>
            <a:off x="533400" y="1733550"/>
            <a:ext cx="3505200" cy="762000"/>
          </a:xfrm>
          <a:prstGeom prst="round1Rect">
            <a:avLst>
              <a:gd name="adj" fmla="val 0"/>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Training Data</a:t>
            </a:r>
          </a:p>
        </p:txBody>
      </p:sp>
      <p:sp>
        <p:nvSpPr>
          <p:cNvPr id="5" name="Round Single Corner Rectangle 4"/>
          <p:cNvSpPr/>
          <p:nvPr/>
        </p:nvSpPr>
        <p:spPr>
          <a:xfrm>
            <a:off x="4267200" y="1733550"/>
            <a:ext cx="1325217" cy="762000"/>
          </a:xfrm>
          <a:prstGeom prst="round1Rect">
            <a:avLst>
              <a:gd name="adj" fmla="val 0"/>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Held-Out Data</a:t>
            </a:r>
          </a:p>
        </p:txBody>
      </p:sp>
      <p:sp>
        <p:nvSpPr>
          <p:cNvPr id="6" name="Round Single Corner Rectangle 5"/>
          <p:cNvSpPr/>
          <p:nvPr/>
        </p:nvSpPr>
        <p:spPr>
          <a:xfrm>
            <a:off x="5791200" y="1733550"/>
            <a:ext cx="1482436" cy="762000"/>
          </a:xfrm>
          <a:prstGeom prst="round1Rect">
            <a:avLst>
              <a:gd name="adj" fmla="val 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Test </a:t>
            </a:r>
          </a:p>
          <a:p>
            <a:pPr algn="ctr"/>
            <a:r>
              <a:rPr lang="en-US" sz="2400" dirty="0"/>
              <a:t>Data</a:t>
            </a:r>
          </a:p>
        </p:txBody>
      </p:sp>
      <p:graphicFrame>
        <p:nvGraphicFramePr>
          <p:cNvPr id="7" name="Object 2"/>
          <p:cNvGraphicFramePr>
            <a:graphicFrameLocks noChangeAspect="1"/>
          </p:cNvGraphicFramePr>
          <p:nvPr>
            <p:extLst>
              <p:ext uri="{D42A27DB-BD31-4B8C-83A1-F6EECF244321}">
                <p14:modId xmlns:p14="http://schemas.microsoft.com/office/powerpoint/2010/main" val="3004164987"/>
              </p:ext>
            </p:extLst>
          </p:nvPr>
        </p:nvGraphicFramePr>
        <p:xfrm>
          <a:off x="1219200" y="4171950"/>
          <a:ext cx="6723063" cy="779462"/>
        </p:xfrm>
        <a:graphic>
          <a:graphicData uri="http://schemas.openxmlformats.org/presentationml/2006/ole">
            <mc:AlternateContent xmlns:mc="http://schemas.openxmlformats.org/markup-compatibility/2006">
              <mc:Choice xmlns:v="urn:schemas-microsoft-com:vml" Requires="v">
                <p:oleObj name="Equation" r:id="rId2" imgW="3149600" imgH="368300" progId="Equation.3">
                  <p:embed/>
                </p:oleObj>
              </mc:Choice>
              <mc:Fallback>
                <p:oleObj name="Equation" r:id="rId2" imgW="3149600" imgH="368300" progId="Equation.3">
                  <p:embed/>
                  <p:pic>
                    <p:nvPicPr>
                      <p:cNvPr id="0" name=""/>
                      <p:cNvPicPr>
                        <a:picLocks noChangeAspect="1" noChangeArrowheads="1"/>
                      </p:cNvPicPr>
                      <p:nvPr/>
                    </p:nvPicPr>
                    <p:blipFill>
                      <a:blip r:embed="rId3"/>
                      <a:srcRect/>
                      <a:stretch>
                        <a:fillRect/>
                      </a:stretch>
                    </p:blipFill>
                    <p:spPr bwMode="auto">
                      <a:xfrm>
                        <a:off x="1219200" y="4171950"/>
                        <a:ext cx="6723063" cy="779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311015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822960" y="119702"/>
            <a:ext cx="7543800" cy="851848"/>
          </a:xfrm>
        </p:spPr>
        <p:txBody>
          <a:bodyPr>
            <a:normAutofit fontScale="90000"/>
          </a:bodyPr>
          <a:lstStyle/>
          <a:p>
            <a:pPr eaLnBrk="1" hangingPunct="1"/>
            <a:r>
              <a:rPr lang="en-US" dirty="0"/>
              <a:t>Unknown words: Open versus closed vocabulary tasks</a:t>
            </a:r>
          </a:p>
        </p:txBody>
      </p:sp>
      <p:sp>
        <p:nvSpPr>
          <p:cNvPr id="145411" name="Rectangle 3"/>
          <p:cNvSpPr>
            <a:spLocks noGrp="1" noChangeArrowheads="1"/>
          </p:cNvSpPr>
          <p:nvPr>
            <p:ph idx="1"/>
          </p:nvPr>
        </p:nvSpPr>
        <p:spPr>
          <a:xfrm>
            <a:off x="304800" y="1200150"/>
            <a:ext cx="8534400" cy="3943350"/>
          </a:xfrm>
        </p:spPr>
        <p:txBody>
          <a:bodyPr>
            <a:normAutofit fontScale="92500" lnSpcReduction="10000"/>
          </a:bodyPr>
          <a:lstStyle/>
          <a:p>
            <a:pPr eaLnBrk="1" hangingPunct="1">
              <a:lnSpc>
                <a:spcPct val="90000"/>
              </a:lnSpc>
            </a:pPr>
            <a:r>
              <a:rPr lang="en-US" sz="2000" dirty="0">
                <a:latin typeface="Calibri" charset="0"/>
              </a:rPr>
              <a:t>If we know all the words in advanced</a:t>
            </a:r>
          </a:p>
          <a:p>
            <a:pPr lvl="1" eaLnBrk="1" hangingPunct="1">
              <a:lnSpc>
                <a:spcPct val="90000"/>
              </a:lnSpc>
            </a:pPr>
            <a:r>
              <a:rPr lang="en-US" sz="1800" dirty="0">
                <a:latin typeface="Calibri" charset="0"/>
              </a:rPr>
              <a:t>Vocabulary V is fixed</a:t>
            </a:r>
          </a:p>
          <a:p>
            <a:pPr lvl="1" eaLnBrk="1" hangingPunct="1">
              <a:lnSpc>
                <a:spcPct val="90000"/>
              </a:lnSpc>
            </a:pPr>
            <a:r>
              <a:rPr lang="en-US" sz="1800" dirty="0">
                <a:latin typeface="Calibri" charset="0"/>
              </a:rPr>
              <a:t>Closed vocabulary task</a:t>
            </a:r>
          </a:p>
          <a:p>
            <a:pPr eaLnBrk="1" hangingPunct="1">
              <a:lnSpc>
                <a:spcPct val="90000"/>
              </a:lnSpc>
            </a:pPr>
            <a:r>
              <a:rPr lang="en-US" sz="2000" dirty="0">
                <a:latin typeface="Calibri" charset="0"/>
              </a:rPr>
              <a:t>Often we don’t know this</a:t>
            </a:r>
          </a:p>
          <a:p>
            <a:pPr lvl="1" eaLnBrk="1" hangingPunct="1">
              <a:lnSpc>
                <a:spcPct val="90000"/>
              </a:lnSpc>
            </a:pPr>
            <a:r>
              <a:rPr lang="en-US" sz="1800" b="1" dirty="0">
                <a:latin typeface="Calibri" charset="0"/>
              </a:rPr>
              <a:t>Out Of Vocabulary</a:t>
            </a:r>
            <a:r>
              <a:rPr lang="en-US" sz="1800" dirty="0">
                <a:latin typeface="Calibri" charset="0"/>
              </a:rPr>
              <a:t> = OOV words</a:t>
            </a:r>
          </a:p>
          <a:p>
            <a:pPr lvl="1" eaLnBrk="1" hangingPunct="1">
              <a:lnSpc>
                <a:spcPct val="90000"/>
              </a:lnSpc>
            </a:pPr>
            <a:r>
              <a:rPr lang="en-US" sz="1800" dirty="0">
                <a:latin typeface="Calibri" charset="0"/>
              </a:rPr>
              <a:t>Open vocabulary task</a:t>
            </a:r>
          </a:p>
          <a:p>
            <a:pPr eaLnBrk="1" hangingPunct="1">
              <a:lnSpc>
                <a:spcPct val="90000"/>
              </a:lnSpc>
            </a:pPr>
            <a:r>
              <a:rPr lang="en-US" sz="2000" dirty="0">
                <a:latin typeface="Calibri" charset="0"/>
              </a:rPr>
              <a:t>Instead: create an unknown word token &lt;UNK&gt;</a:t>
            </a:r>
          </a:p>
          <a:p>
            <a:pPr lvl="1" eaLnBrk="1" hangingPunct="1">
              <a:lnSpc>
                <a:spcPct val="90000"/>
              </a:lnSpc>
            </a:pPr>
            <a:r>
              <a:rPr lang="en-US" sz="1800" dirty="0">
                <a:latin typeface="Calibri" charset="0"/>
              </a:rPr>
              <a:t>Training of &lt;UNK&gt; probabilities</a:t>
            </a:r>
          </a:p>
          <a:p>
            <a:pPr lvl="2" eaLnBrk="1" hangingPunct="1">
              <a:lnSpc>
                <a:spcPct val="90000"/>
              </a:lnSpc>
            </a:pPr>
            <a:r>
              <a:rPr lang="en-US" sz="1600" dirty="0">
                <a:latin typeface="Calibri" charset="0"/>
              </a:rPr>
              <a:t>Create a fixed lexicon L of size V</a:t>
            </a:r>
          </a:p>
          <a:p>
            <a:pPr lvl="2" eaLnBrk="1" hangingPunct="1">
              <a:lnSpc>
                <a:spcPct val="90000"/>
              </a:lnSpc>
            </a:pPr>
            <a:r>
              <a:rPr lang="en-US" sz="1600" dirty="0">
                <a:latin typeface="Calibri" charset="0"/>
              </a:rPr>
              <a:t>At text normalization phase, any training word not in L changed to  &lt;UNK&gt;</a:t>
            </a:r>
          </a:p>
          <a:p>
            <a:pPr lvl="2" eaLnBrk="1" hangingPunct="1">
              <a:lnSpc>
                <a:spcPct val="90000"/>
              </a:lnSpc>
            </a:pPr>
            <a:r>
              <a:rPr lang="en-US" sz="1600" dirty="0">
                <a:latin typeface="Calibri" charset="0"/>
              </a:rPr>
              <a:t>Now we train its probabilities like a normal word</a:t>
            </a:r>
          </a:p>
          <a:p>
            <a:pPr lvl="1" eaLnBrk="1" hangingPunct="1">
              <a:lnSpc>
                <a:spcPct val="90000"/>
              </a:lnSpc>
            </a:pPr>
            <a:r>
              <a:rPr lang="en-US" sz="1800" dirty="0">
                <a:latin typeface="Calibri" charset="0"/>
              </a:rPr>
              <a:t>At decoding time</a:t>
            </a:r>
          </a:p>
          <a:p>
            <a:pPr lvl="2" eaLnBrk="1" hangingPunct="1">
              <a:lnSpc>
                <a:spcPct val="90000"/>
              </a:lnSpc>
            </a:pPr>
            <a:r>
              <a:rPr lang="en-US" sz="1600" dirty="0">
                <a:latin typeface="Calibri" charset="0"/>
              </a:rPr>
              <a:t>If text input: Use UNK probabilities for any word not in training</a:t>
            </a:r>
          </a:p>
        </p:txBody>
      </p:sp>
    </p:spTree>
    <p:extLst>
      <p:ext uri="{BB962C8B-B14F-4D97-AF65-F5344CB8AC3E}">
        <p14:creationId xmlns:p14="http://schemas.microsoft.com/office/powerpoint/2010/main" val="11309949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r>
              <a:rPr lang="en-US"/>
              <a:t>Huge web-scale n-grams</a:t>
            </a:r>
            <a:endParaRPr lang="en-US" dirty="0"/>
          </a:p>
        </p:txBody>
      </p:sp>
      <p:sp>
        <p:nvSpPr>
          <p:cNvPr id="88066" name="Rectangle 3"/>
          <p:cNvSpPr>
            <a:spLocks noGrp="1" noChangeArrowheads="1"/>
          </p:cNvSpPr>
          <p:nvPr>
            <p:ph idx="1"/>
          </p:nvPr>
        </p:nvSpPr>
        <p:spPr>
          <a:xfrm>
            <a:off x="304800" y="1276350"/>
            <a:ext cx="8534400" cy="3333750"/>
          </a:xfrm>
        </p:spPr>
        <p:txBody>
          <a:bodyPr>
            <a:normAutofit fontScale="85000" lnSpcReduction="20000"/>
          </a:bodyPr>
          <a:lstStyle/>
          <a:p>
            <a:pPr>
              <a:lnSpc>
                <a:spcPct val="90000"/>
              </a:lnSpc>
            </a:pPr>
            <a:r>
              <a:rPr lang="en-US" dirty="0"/>
              <a:t>How to deal with, e.g., Google N-gram corpus</a:t>
            </a:r>
          </a:p>
          <a:p>
            <a:pPr>
              <a:lnSpc>
                <a:spcPct val="90000"/>
              </a:lnSpc>
            </a:pPr>
            <a:r>
              <a:rPr lang="en-US" dirty="0"/>
              <a:t>Pruning</a:t>
            </a:r>
          </a:p>
          <a:p>
            <a:pPr lvl="1">
              <a:lnSpc>
                <a:spcPct val="90000"/>
              </a:lnSpc>
            </a:pPr>
            <a:r>
              <a:rPr lang="en-US" dirty="0"/>
              <a:t>Only store N-grams with count &gt; threshold.</a:t>
            </a:r>
          </a:p>
          <a:p>
            <a:pPr lvl="2">
              <a:lnSpc>
                <a:spcPct val="90000"/>
              </a:lnSpc>
            </a:pPr>
            <a:r>
              <a:rPr lang="en-US" dirty="0"/>
              <a:t>Remove singletons of higher-order n-grams</a:t>
            </a:r>
          </a:p>
          <a:p>
            <a:pPr lvl="1">
              <a:lnSpc>
                <a:spcPct val="90000"/>
              </a:lnSpc>
            </a:pPr>
            <a:r>
              <a:rPr lang="en-US" dirty="0"/>
              <a:t>Entropy-based pruning</a:t>
            </a:r>
          </a:p>
          <a:p>
            <a:pPr>
              <a:lnSpc>
                <a:spcPct val="90000"/>
              </a:lnSpc>
            </a:pPr>
            <a:r>
              <a:rPr lang="en-US" dirty="0"/>
              <a:t>Efficiency</a:t>
            </a:r>
          </a:p>
          <a:p>
            <a:pPr lvl="1">
              <a:lnSpc>
                <a:spcPct val="90000"/>
              </a:lnSpc>
            </a:pPr>
            <a:r>
              <a:rPr lang="en-US" dirty="0"/>
              <a:t>Efficient data structures like tries</a:t>
            </a:r>
          </a:p>
          <a:p>
            <a:pPr lvl="1">
              <a:lnSpc>
                <a:spcPct val="90000"/>
              </a:lnSpc>
            </a:pPr>
            <a:r>
              <a:rPr lang="en-US" dirty="0"/>
              <a:t>Bloom filters: approximate language models</a:t>
            </a:r>
          </a:p>
          <a:p>
            <a:pPr lvl="1">
              <a:lnSpc>
                <a:spcPct val="90000"/>
              </a:lnSpc>
            </a:pPr>
            <a:r>
              <a:rPr lang="en-US" dirty="0"/>
              <a:t>Store words as indexes, not strings</a:t>
            </a:r>
          </a:p>
          <a:p>
            <a:pPr lvl="2">
              <a:lnSpc>
                <a:spcPct val="90000"/>
              </a:lnSpc>
            </a:pPr>
            <a:r>
              <a:rPr lang="en-US" dirty="0"/>
              <a:t>Use Huffman coding to fit large numbers of words into two bytes</a:t>
            </a:r>
          </a:p>
          <a:p>
            <a:pPr lvl="1">
              <a:lnSpc>
                <a:spcPct val="90000"/>
              </a:lnSpc>
            </a:pPr>
            <a:r>
              <a:rPr lang="en-US" dirty="0"/>
              <a:t>Quantize probabilities (4-8 bits instead of 8-byte float)</a:t>
            </a:r>
          </a:p>
          <a:p>
            <a:pPr lvl="1"/>
            <a:endParaRPr lang="en-US" dirty="0"/>
          </a:p>
        </p:txBody>
      </p:sp>
    </p:spTree>
    <p:extLst>
      <p:ext uri="{BB962C8B-B14F-4D97-AF65-F5344CB8AC3E}">
        <p14:creationId xmlns:p14="http://schemas.microsoft.com/office/powerpoint/2010/main" val="29209510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806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06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806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06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06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06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06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806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Smoothing for Web-scale N-grams</a:t>
            </a:r>
          </a:p>
        </p:txBody>
      </p:sp>
      <p:sp>
        <p:nvSpPr>
          <p:cNvPr id="3" name="Content Placeholder 2"/>
          <p:cNvSpPr>
            <a:spLocks noGrp="1"/>
          </p:cNvSpPr>
          <p:nvPr>
            <p:ph idx="1"/>
          </p:nvPr>
        </p:nvSpPr>
        <p:spPr/>
        <p:txBody>
          <a:bodyPr/>
          <a:lstStyle/>
          <a:p>
            <a:r>
              <a:rPr lang="en-US" sz="2800" dirty="0"/>
              <a:t>“Stupid </a:t>
            </a:r>
            <a:r>
              <a:rPr lang="en-US" sz="2800" dirty="0" err="1"/>
              <a:t>backoff</a:t>
            </a:r>
            <a:r>
              <a:rPr lang="en-US" sz="2800" dirty="0"/>
              <a:t>” (</a:t>
            </a:r>
            <a:r>
              <a:rPr lang="en-US" sz="2800" dirty="0" err="1"/>
              <a:t>Brants</a:t>
            </a:r>
            <a:r>
              <a:rPr lang="en-US" sz="2800" dirty="0"/>
              <a:t> </a:t>
            </a:r>
            <a:r>
              <a:rPr lang="en-US" sz="2800" i="1" dirty="0"/>
              <a:t>et al</a:t>
            </a:r>
            <a:r>
              <a:rPr lang="en-US" sz="2800" dirty="0"/>
              <a:t>. 2007)</a:t>
            </a:r>
          </a:p>
          <a:p>
            <a:r>
              <a:rPr lang="en-US" sz="2800" dirty="0"/>
              <a:t>No discounting, just use relative frequencies </a:t>
            </a:r>
          </a:p>
          <a:p>
            <a:pPr marL="457200" lvl="1" indent="0">
              <a:buNone/>
            </a:pP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773418438"/>
              </p:ext>
            </p:extLst>
          </p:nvPr>
        </p:nvGraphicFramePr>
        <p:xfrm>
          <a:off x="1255713" y="2495550"/>
          <a:ext cx="5861050" cy="1524000"/>
        </p:xfrm>
        <a:graphic>
          <a:graphicData uri="http://schemas.openxmlformats.org/presentationml/2006/ole">
            <mc:AlternateContent xmlns:mc="http://schemas.openxmlformats.org/markup-compatibility/2006">
              <mc:Choice xmlns:v="urn:schemas-microsoft-com:vml" Requires="v">
                <p:oleObj name="Equation" r:id="rId2" imgW="3175000" imgH="825500" progId="Equation.3">
                  <p:embed/>
                </p:oleObj>
              </mc:Choice>
              <mc:Fallback>
                <p:oleObj name="Equation" r:id="rId2" imgW="3175000" imgH="825500" progId="Equation.3">
                  <p:embed/>
                  <p:pic>
                    <p:nvPicPr>
                      <p:cNvPr id="0" name=""/>
                      <p:cNvPicPr/>
                      <p:nvPr/>
                    </p:nvPicPr>
                    <p:blipFill>
                      <a:blip r:embed="rId3"/>
                      <a:stretch>
                        <a:fillRect/>
                      </a:stretch>
                    </p:blipFill>
                    <p:spPr>
                      <a:xfrm>
                        <a:off x="1255713" y="2495550"/>
                        <a:ext cx="5861050" cy="15240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6020148"/>
              </p:ext>
            </p:extLst>
          </p:nvPr>
        </p:nvGraphicFramePr>
        <p:xfrm>
          <a:off x="1535113" y="4171950"/>
          <a:ext cx="2106612" cy="742950"/>
        </p:xfrm>
        <a:graphic>
          <a:graphicData uri="http://schemas.openxmlformats.org/presentationml/2006/ole">
            <mc:AlternateContent xmlns:mc="http://schemas.openxmlformats.org/markup-compatibility/2006">
              <mc:Choice xmlns:v="urn:schemas-microsoft-com:vml" Requires="v">
                <p:oleObj name="Equation" r:id="rId4" imgW="1117600" imgH="393700" progId="Equation.3">
                  <p:embed/>
                </p:oleObj>
              </mc:Choice>
              <mc:Fallback>
                <p:oleObj name="Equation" r:id="rId4" imgW="1117600" imgH="393700" progId="Equation.3">
                  <p:embed/>
                  <p:pic>
                    <p:nvPicPr>
                      <p:cNvPr id="0" name=""/>
                      <p:cNvPicPr/>
                      <p:nvPr/>
                    </p:nvPicPr>
                    <p:blipFill>
                      <a:blip r:embed="rId5"/>
                      <a:stretch>
                        <a:fillRect/>
                      </a:stretch>
                    </p:blipFill>
                    <p:spPr>
                      <a:xfrm>
                        <a:off x="1535113" y="4171950"/>
                        <a:ext cx="2106612" cy="742950"/>
                      </a:xfrm>
                      <a:prstGeom prst="rect">
                        <a:avLst/>
                      </a:prstGeom>
                    </p:spPr>
                  </p:pic>
                </p:oleObj>
              </mc:Fallback>
            </mc:AlternateContent>
          </a:graphicData>
        </a:graphic>
      </p:graphicFrame>
    </p:spTree>
    <p:extLst>
      <p:ext uri="{BB962C8B-B14F-4D97-AF65-F5344CB8AC3E}">
        <p14:creationId xmlns:p14="http://schemas.microsoft.com/office/powerpoint/2010/main" val="32852934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N-gram Smoothing Summary</a:t>
            </a:r>
          </a:p>
        </p:txBody>
      </p:sp>
      <p:sp>
        <p:nvSpPr>
          <p:cNvPr id="3" name="Content Placeholder 2"/>
          <p:cNvSpPr>
            <a:spLocks noGrp="1"/>
          </p:cNvSpPr>
          <p:nvPr>
            <p:ph idx="1"/>
          </p:nvPr>
        </p:nvSpPr>
        <p:spPr/>
        <p:txBody>
          <a:bodyPr/>
          <a:lstStyle/>
          <a:p>
            <a:r>
              <a:rPr lang="en-US" sz="2800" dirty="0"/>
              <a:t>Add-1 smoothing:</a:t>
            </a:r>
          </a:p>
          <a:p>
            <a:pPr lvl="1"/>
            <a:r>
              <a:rPr lang="en-US" sz="2400" dirty="0"/>
              <a:t>OK for text categorization, not for language modeling</a:t>
            </a:r>
          </a:p>
          <a:p>
            <a:r>
              <a:rPr lang="en-US" sz="2800" dirty="0"/>
              <a:t>The most commonly used method:</a:t>
            </a:r>
          </a:p>
          <a:p>
            <a:pPr lvl="1"/>
            <a:r>
              <a:rPr lang="en-US" sz="2400" dirty="0"/>
              <a:t>Extended Interpolated </a:t>
            </a:r>
            <a:r>
              <a:rPr lang="en-US" sz="2400" dirty="0" err="1"/>
              <a:t>Kneser</a:t>
            </a:r>
            <a:r>
              <a:rPr lang="en-US" sz="2400" dirty="0"/>
              <a:t>-Ney</a:t>
            </a:r>
          </a:p>
          <a:p>
            <a:r>
              <a:rPr lang="en-US" sz="2800" dirty="0"/>
              <a:t>For very large N-grams like the Web:</a:t>
            </a:r>
          </a:p>
          <a:p>
            <a:pPr lvl="1"/>
            <a:r>
              <a:rPr lang="en-US" sz="2400" dirty="0"/>
              <a:t>Stupid </a:t>
            </a:r>
            <a:r>
              <a:rPr lang="en-US" sz="2400" dirty="0" err="1"/>
              <a:t>backoff</a:t>
            </a:r>
            <a:endParaRPr lang="en-US" sz="2400"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66</a:t>
            </a:fld>
            <a:endParaRPr lang="en-US"/>
          </a:p>
        </p:txBody>
      </p:sp>
    </p:spTree>
    <p:extLst>
      <p:ext uri="{BB962C8B-B14F-4D97-AF65-F5344CB8AC3E}">
        <p14:creationId xmlns:p14="http://schemas.microsoft.com/office/powerpoint/2010/main" val="10894872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Advanced Language Modeling</a:t>
            </a:r>
          </a:p>
        </p:txBody>
      </p:sp>
      <p:sp>
        <p:nvSpPr>
          <p:cNvPr id="88066" name="Rectangle 3"/>
          <p:cNvSpPr>
            <a:spLocks noGrp="1" noChangeArrowheads="1"/>
          </p:cNvSpPr>
          <p:nvPr>
            <p:ph idx="1"/>
          </p:nvPr>
        </p:nvSpPr>
        <p:spPr>
          <a:xfrm>
            <a:off x="304800" y="1352550"/>
            <a:ext cx="8839200" cy="3505200"/>
          </a:xfrm>
        </p:spPr>
        <p:txBody>
          <a:bodyPr>
            <a:normAutofit lnSpcReduction="10000"/>
          </a:bodyPr>
          <a:lstStyle/>
          <a:p>
            <a:r>
              <a:rPr lang="en-US" dirty="0">
                <a:ea typeface="ＭＳ Ｐゴシック" charset="0"/>
                <a:cs typeface="Calibri"/>
              </a:rPr>
              <a:t>Discriminative models:</a:t>
            </a:r>
          </a:p>
          <a:p>
            <a:pPr lvl="1"/>
            <a:r>
              <a:rPr lang="en-US" dirty="0">
                <a:ea typeface="ＭＳ Ｐゴシック" charset="0"/>
                <a:cs typeface="Calibri"/>
              </a:rPr>
              <a:t> choose n-gram weights to improve a task, not to fit the  training set</a:t>
            </a:r>
          </a:p>
          <a:p>
            <a:r>
              <a:rPr lang="en-US" dirty="0">
                <a:ea typeface="ＭＳ Ｐゴシック" charset="0"/>
                <a:cs typeface="Calibri"/>
              </a:rPr>
              <a:t>Parsing-based models</a:t>
            </a:r>
            <a:endParaRPr lang="en-US" dirty="0">
              <a:latin typeface="Calibri"/>
              <a:ea typeface="ＭＳ Ｐゴシック" charset="0"/>
              <a:cs typeface="Calibri"/>
            </a:endParaRPr>
          </a:p>
          <a:p>
            <a:pPr eaLnBrk="1" hangingPunct="1"/>
            <a:r>
              <a:rPr lang="en-US" dirty="0">
                <a:latin typeface="Calibri"/>
                <a:ea typeface="ＭＳ Ｐゴシック" charset="0"/>
                <a:cs typeface="Calibri"/>
              </a:rPr>
              <a:t>Caching Models</a:t>
            </a:r>
          </a:p>
          <a:p>
            <a:pPr lvl="1" eaLnBrk="1" hangingPunct="1"/>
            <a:r>
              <a:rPr lang="en-US" dirty="0">
                <a:latin typeface="Calibri"/>
                <a:ea typeface="ＭＳ Ｐゴシック" charset="0"/>
                <a:cs typeface="Calibri"/>
              </a:rPr>
              <a:t>Recently used words are more likely to appear</a:t>
            </a:r>
          </a:p>
          <a:p>
            <a:pPr lvl="1" eaLnBrk="1" hangingPunct="1"/>
            <a:endParaRPr lang="en-US" dirty="0">
              <a:latin typeface="Calibri"/>
              <a:ea typeface="ＭＳ Ｐゴシック" charset="0"/>
              <a:cs typeface="Calibri"/>
            </a:endParaRPr>
          </a:p>
          <a:p>
            <a:pPr marL="457200" lvl="1" indent="0" eaLnBrk="1" hangingPunct="1">
              <a:buNone/>
            </a:pPr>
            <a:endParaRPr lang="en-US" dirty="0">
              <a:latin typeface="Calibri"/>
              <a:ea typeface="ＭＳ Ｐゴシック" charset="0"/>
              <a:cs typeface="Calibri"/>
            </a:endParaRPr>
          </a:p>
          <a:p>
            <a:pPr lvl="1" eaLnBrk="1" hangingPunct="1"/>
            <a:r>
              <a:rPr lang="en-US" dirty="0">
                <a:latin typeface="Calibri"/>
                <a:ea typeface="ＭＳ Ｐゴシック" charset="0"/>
                <a:cs typeface="Calibri"/>
              </a:rPr>
              <a:t>These turned out to perform very poorly for speech recognition (why?)</a:t>
            </a:r>
            <a:endParaRPr lang="en-US" sz="2400" dirty="0">
              <a:latin typeface="Calibri"/>
              <a:ea typeface="ＭＳ Ｐゴシック" charset="0"/>
              <a:cs typeface="Calibri"/>
            </a:endParaRPr>
          </a:p>
          <a:p>
            <a:pPr marL="0" indent="0" eaLnBrk="1" hangingPunct="1">
              <a:buNone/>
            </a:pPr>
            <a:endParaRPr lang="en-US" sz="1800" dirty="0">
              <a:latin typeface="Calibri"/>
              <a:ea typeface="ＭＳ Ｐゴシック" charset="0"/>
              <a:cs typeface="Calibri"/>
            </a:endParaRPr>
          </a:p>
        </p:txBody>
      </p:sp>
      <p:graphicFrame>
        <p:nvGraphicFramePr>
          <p:cNvPr id="88067" name="Object 2"/>
          <p:cNvGraphicFramePr>
            <a:graphicFrameLocks noChangeAspect="1"/>
          </p:cNvGraphicFramePr>
          <p:nvPr>
            <p:extLst>
              <p:ext uri="{D42A27DB-BD31-4B8C-83A1-F6EECF244321}">
                <p14:modId xmlns:p14="http://schemas.microsoft.com/office/powerpoint/2010/main" val="332281131"/>
              </p:ext>
            </p:extLst>
          </p:nvPr>
        </p:nvGraphicFramePr>
        <p:xfrm>
          <a:off x="1676400" y="3562350"/>
          <a:ext cx="5245100" cy="617381"/>
        </p:xfrm>
        <a:graphic>
          <a:graphicData uri="http://schemas.openxmlformats.org/presentationml/2006/ole">
            <mc:AlternateContent xmlns:mc="http://schemas.openxmlformats.org/markup-compatibility/2006">
              <mc:Choice xmlns:v="urn:schemas-microsoft-com:vml" Requires="v">
                <p:oleObj name="Equation" r:id="rId3" imgW="3670300" imgH="431800" progId="Equation.3">
                  <p:embed/>
                </p:oleObj>
              </mc:Choice>
              <mc:Fallback>
                <p:oleObj name="Equation" r:id="rId3" imgW="3670300" imgH="431800" progId="Equation.3">
                  <p:embed/>
                  <p:pic>
                    <p:nvPicPr>
                      <p:cNvPr id="0" name=""/>
                      <p:cNvPicPr>
                        <a:picLocks noChangeAspect="1" noChangeArrowheads="1"/>
                      </p:cNvPicPr>
                      <p:nvPr/>
                    </p:nvPicPr>
                    <p:blipFill>
                      <a:blip r:embed="rId4"/>
                      <a:srcRect/>
                      <a:stretch>
                        <a:fillRect/>
                      </a:stretch>
                    </p:blipFill>
                    <p:spPr bwMode="auto">
                      <a:xfrm>
                        <a:off x="1676400" y="3562350"/>
                        <a:ext cx="5245100" cy="61738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85266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06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dirty="0"/>
            </a:br>
            <a:r>
              <a:rPr lang="en-US" sz="4400" dirty="0"/>
              <a:t>Language Modeling</a:t>
            </a:r>
            <a:endParaRPr sz="4400" dirty="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Interpolation, </a:t>
            </a:r>
            <a:r>
              <a:rPr lang="en-US" sz="3200" dirty="0" err="1">
                <a:solidFill>
                  <a:srgbClr val="A50021"/>
                </a:solidFill>
                <a:latin typeface="Calibri" charset="0"/>
              </a:rPr>
              <a:t>Backoff</a:t>
            </a:r>
            <a:r>
              <a:rPr lang="en-US" sz="3200" dirty="0">
                <a:solidFill>
                  <a:srgbClr val="A50021"/>
                </a:solidFill>
                <a:latin typeface="Calibri" charset="0"/>
              </a:rPr>
              <a:t>, and Web-Scale LMs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E2FC5D34-24AA-3548-9AD6-8B550D57511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574433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pPr eaLnBrk="1" hangingPunct="1"/>
            <a:r>
              <a:rPr lang="en-US" sz="4400" dirty="0">
                <a:ea typeface="ＭＳ Ｐゴシック" charset="0"/>
                <a:cs typeface="ＭＳ Ｐゴシック" charset="0"/>
              </a:rPr>
              <a:t>Language Modeling</a:t>
            </a:r>
          </a:p>
        </p:txBody>
      </p:sp>
      <p:sp>
        <p:nvSpPr>
          <p:cNvPr id="16387" name="Rectangle 6"/>
          <p:cNvSpPr>
            <a:spLocks noGrp="1" noChangeArrowheads="1"/>
          </p:cNvSpPr>
          <p:nvPr>
            <p:ph idx="1"/>
          </p:nvPr>
        </p:nvSpPr>
        <p:spPr/>
        <p:txBody>
          <a:bodyPr/>
          <a:lstStyle/>
          <a:p>
            <a:pPr eaLnBrk="1" hangingPunct="1">
              <a:buFont typeface="Times" charset="0"/>
              <a:buNone/>
            </a:pPr>
            <a:r>
              <a:rPr lang="en-US" sz="3200" dirty="0">
                <a:solidFill>
                  <a:srgbClr val="800000"/>
                </a:solidFill>
                <a:latin typeface="+mj-lt"/>
                <a:ea typeface="ＭＳ Ｐゴシック" charset="0"/>
                <a:cs typeface="ＭＳ Ｐゴシック" charset="0"/>
              </a:rPr>
              <a:t>Advanced: </a:t>
            </a:r>
          </a:p>
          <a:p>
            <a:pPr eaLnBrk="1" hangingPunct="1">
              <a:buFont typeface="Times" charset="0"/>
              <a:buNone/>
            </a:pPr>
            <a:r>
              <a:rPr lang="en-US" sz="3200" dirty="0" err="1">
                <a:solidFill>
                  <a:srgbClr val="800000"/>
                </a:solidFill>
                <a:latin typeface="+mj-lt"/>
                <a:ea typeface="ＭＳ Ｐゴシック" charset="0"/>
                <a:cs typeface="ＭＳ Ｐゴシック" charset="0"/>
              </a:rPr>
              <a:t>Kneser</a:t>
            </a:r>
            <a:r>
              <a:rPr lang="en-US" sz="3200" dirty="0">
                <a:solidFill>
                  <a:srgbClr val="800000"/>
                </a:solidFill>
                <a:latin typeface="+mj-lt"/>
                <a:ea typeface="ＭＳ Ｐゴシック" charset="0"/>
                <a:cs typeface="ＭＳ Ｐゴシック" charset="0"/>
              </a:rPr>
              <a:t>-Ney Smoothing</a:t>
            </a:r>
          </a:p>
        </p:txBody>
      </p:sp>
      <p:sp>
        <p:nvSpPr>
          <p:cNvPr id="2" name="Text Placeholder 1">
            <a:extLst>
              <a:ext uri="{FF2B5EF4-FFF2-40B4-BE49-F238E27FC236}">
                <a16:creationId xmlns:a16="http://schemas.microsoft.com/office/drawing/2014/main" id="{1EA6C160-48DE-E948-8187-A667BC9A274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4381859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t>How to estimate these probabilities</a:t>
            </a:r>
          </a:p>
        </p:txBody>
      </p:sp>
      <p:sp>
        <p:nvSpPr>
          <p:cNvPr id="71683" name="Rectangle 3"/>
          <p:cNvSpPr>
            <a:spLocks noGrp="1" noChangeArrowheads="1"/>
          </p:cNvSpPr>
          <p:nvPr>
            <p:ph idx="1"/>
          </p:nvPr>
        </p:nvSpPr>
        <p:spPr/>
        <p:txBody>
          <a:bodyPr>
            <a:normAutofit fontScale="92500" lnSpcReduction="20000"/>
          </a:bodyPr>
          <a:lstStyle/>
          <a:p>
            <a:pPr eaLnBrk="1" hangingPunct="1"/>
            <a:r>
              <a:rPr lang="en-US" dirty="0">
                <a:latin typeface="Calibri" charset="0"/>
              </a:rPr>
              <a:t>Could we just count and divide?</a:t>
            </a: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r>
              <a:rPr lang="en-US" sz="2600" dirty="0">
                <a:latin typeface="Calibri" charset="0"/>
              </a:rPr>
              <a:t>No!  Too many possible sentences!</a:t>
            </a:r>
          </a:p>
          <a:p>
            <a:pPr eaLnBrk="1" hangingPunct="1"/>
            <a:r>
              <a:rPr lang="en-US" sz="2600" dirty="0">
                <a:latin typeface="Calibri" charset="0"/>
              </a:rPr>
              <a:t>We’ll never see enough data for estimating these</a:t>
            </a:r>
          </a:p>
          <a:p>
            <a:pPr eaLnBrk="1" hangingPunct="1"/>
            <a:endParaRPr lang="en-US" dirty="0">
              <a:latin typeface="Calibri" charset="0"/>
            </a:endParaRPr>
          </a:p>
          <a:p>
            <a:pPr lvl="1" eaLnBrk="1" hangingPunct="1"/>
            <a:endParaRPr lang="en-US" dirty="0">
              <a:latin typeface="Calibri" charset="0"/>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978242266"/>
              </p:ext>
            </p:extLst>
          </p:nvPr>
        </p:nvGraphicFramePr>
        <p:xfrm>
          <a:off x="1447800" y="1809750"/>
          <a:ext cx="6019800" cy="1994447"/>
        </p:xfrm>
        <a:graphic>
          <a:graphicData uri="http://schemas.openxmlformats.org/presentationml/2006/ole">
            <mc:AlternateContent xmlns:mc="http://schemas.openxmlformats.org/markup-compatibility/2006">
              <mc:Choice xmlns:v="urn:schemas-microsoft-com:vml" Requires="v">
                <p:oleObj name="Equation" r:id="rId3" imgW="2578100" imgH="850900" progId="Equation.3">
                  <p:embed/>
                </p:oleObj>
              </mc:Choice>
              <mc:Fallback>
                <p:oleObj name="Equation" r:id="rId3" imgW="2578100" imgH="850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809750"/>
                        <a:ext cx="6019800" cy="1994447"/>
                      </a:xfrm>
                      <a:prstGeom prst="rect">
                        <a:avLst/>
                      </a:prstGeom>
                      <a:noFill/>
                      <a:effectLst/>
                    </p:spPr>
                  </p:pic>
                </p:oleObj>
              </mc:Fallback>
            </mc:AlternateContent>
          </a:graphicData>
        </a:graphic>
      </p:graphicFrame>
    </p:spTree>
    <p:extLst>
      <p:ext uri="{BB962C8B-B14F-4D97-AF65-F5344CB8AC3E}">
        <p14:creationId xmlns:p14="http://schemas.microsoft.com/office/powerpoint/2010/main" val="221114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1371600" y="285750"/>
            <a:ext cx="7467600" cy="742950"/>
          </a:xfrm>
        </p:spPr>
        <p:txBody>
          <a:bodyPr>
            <a:normAutofit fontScale="90000"/>
          </a:bodyPr>
          <a:lstStyle/>
          <a:p>
            <a:pPr eaLnBrk="1" hangingPunct="1"/>
            <a:r>
              <a:rPr lang="en-US" dirty="0">
                <a:ea typeface="ＭＳ Ｐゴシック" charset="0"/>
                <a:cs typeface="ＭＳ Ｐゴシック" charset="0"/>
              </a:rPr>
              <a:t>Absolute discounting: just subtract a little from each count</a:t>
            </a:r>
          </a:p>
        </p:txBody>
      </p:sp>
      <p:sp>
        <p:nvSpPr>
          <p:cNvPr id="71682" name="Rectangle 3"/>
          <p:cNvSpPr>
            <a:spLocks noGrp="1" noChangeArrowheads="1"/>
          </p:cNvSpPr>
          <p:nvPr>
            <p:ph type="body" idx="1"/>
          </p:nvPr>
        </p:nvSpPr>
        <p:spPr>
          <a:xfrm>
            <a:off x="228600" y="1200150"/>
            <a:ext cx="5486400" cy="4419600"/>
          </a:xfrm>
        </p:spPr>
        <p:txBody>
          <a:bodyPr>
            <a:normAutofit/>
          </a:bodyPr>
          <a:lstStyle/>
          <a:p>
            <a:pPr eaLnBrk="1" hangingPunct="1">
              <a:lnSpc>
                <a:spcPct val="90000"/>
              </a:lnSpc>
            </a:pPr>
            <a:r>
              <a:rPr lang="en-US" sz="2200" dirty="0">
                <a:latin typeface="Calibri"/>
                <a:ea typeface="ＭＳ Ｐゴシック" charset="0"/>
                <a:cs typeface="Calibri"/>
              </a:rPr>
              <a:t>Suppose we wanted to subtract a little from a count of 4 to save probability mass for the zeros</a:t>
            </a:r>
          </a:p>
          <a:p>
            <a:pPr eaLnBrk="1" hangingPunct="1">
              <a:lnSpc>
                <a:spcPct val="90000"/>
              </a:lnSpc>
            </a:pPr>
            <a:r>
              <a:rPr lang="en-US" sz="2200" dirty="0">
                <a:latin typeface="Calibri"/>
                <a:ea typeface="ＭＳ Ｐゴシック" charset="0"/>
                <a:cs typeface="Calibri"/>
              </a:rPr>
              <a:t>How much to subtract ?</a:t>
            </a:r>
          </a:p>
          <a:p>
            <a:pPr>
              <a:lnSpc>
                <a:spcPct val="90000"/>
              </a:lnSpc>
            </a:pPr>
            <a:endParaRPr lang="en-US" sz="1300" dirty="0">
              <a:ea typeface="ＭＳ Ｐゴシック" charset="0"/>
              <a:cs typeface="Calibri"/>
            </a:endParaRPr>
          </a:p>
          <a:p>
            <a:pPr>
              <a:lnSpc>
                <a:spcPct val="90000"/>
              </a:lnSpc>
            </a:pPr>
            <a:r>
              <a:rPr lang="en-US" sz="2200" dirty="0">
                <a:ea typeface="ＭＳ Ｐゴシック" charset="0"/>
                <a:cs typeface="Calibri"/>
              </a:rPr>
              <a:t>Church and Gale (1991)’s clever idea</a:t>
            </a:r>
          </a:p>
          <a:p>
            <a:pPr>
              <a:lnSpc>
                <a:spcPct val="90000"/>
              </a:lnSpc>
            </a:pPr>
            <a:r>
              <a:rPr lang="en-US" sz="2200" dirty="0">
                <a:ea typeface="ＭＳ Ｐゴシック" charset="0"/>
                <a:cs typeface="Calibri"/>
              </a:rPr>
              <a:t>Divide up 22 million words of AP Newswire</a:t>
            </a:r>
          </a:p>
          <a:p>
            <a:pPr lvl="1">
              <a:lnSpc>
                <a:spcPct val="90000"/>
              </a:lnSpc>
            </a:pPr>
            <a:r>
              <a:rPr lang="en-US" sz="2200" dirty="0">
                <a:ea typeface="ＭＳ Ｐゴシック" charset="0"/>
                <a:cs typeface="Calibri"/>
              </a:rPr>
              <a:t>Training and held-out set</a:t>
            </a:r>
          </a:p>
          <a:p>
            <a:pPr lvl="1">
              <a:lnSpc>
                <a:spcPct val="90000"/>
              </a:lnSpc>
            </a:pPr>
            <a:r>
              <a:rPr lang="en-US" sz="2200" dirty="0">
                <a:ea typeface="ＭＳ Ｐゴシック" charset="0"/>
                <a:cs typeface="Calibri"/>
              </a:rPr>
              <a:t>for each bigram in the training set</a:t>
            </a:r>
          </a:p>
          <a:p>
            <a:pPr lvl="1">
              <a:lnSpc>
                <a:spcPct val="90000"/>
              </a:lnSpc>
            </a:pPr>
            <a:r>
              <a:rPr lang="en-US" sz="2200" dirty="0">
                <a:ea typeface="ＭＳ Ｐゴシック" charset="0"/>
                <a:cs typeface="Calibri"/>
              </a:rPr>
              <a:t>see the actual count in the held-out set!</a:t>
            </a:r>
            <a:endParaRPr lang="en-US" sz="2000" baseline="-25000" dirty="0">
              <a:latin typeface="Calibri"/>
              <a:ea typeface="ＭＳ Ｐゴシック" charset="0"/>
              <a:cs typeface="Calibri"/>
            </a:endParaRPr>
          </a:p>
          <a:p>
            <a:pPr eaLnBrk="1" hangingPunct="1">
              <a:lnSpc>
                <a:spcPct val="90000"/>
              </a:lnSpc>
            </a:pPr>
            <a:r>
              <a:rPr lang="en-US" sz="2000" dirty="0">
                <a:latin typeface="Calibri"/>
                <a:ea typeface="ＭＳ Ｐゴシック" charset="0"/>
                <a:cs typeface="Calibri"/>
              </a:rPr>
              <a:t>It sure looks like c* = (c - .75)</a:t>
            </a:r>
          </a:p>
          <a:p>
            <a:pPr eaLnBrk="1" hangingPunct="1">
              <a:lnSpc>
                <a:spcPct val="90000"/>
              </a:lnSpc>
            </a:pPr>
            <a:endParaRPr lang="en-US" sz="2000" dirty="0">
              <a:latin typeface="Calibri"/>
              <a:ea typeface="ＭＳ Ｐゴシック" charset="0"/>
              <a:cs typeface="Calibri"/>
            </a:endParaRPr>
          </a:p>
        </p:txBody>
      </p:sp>
      <p:graphicFrame>
        <p:nvGraphicFramePr>
          <p:cNvPr id="1472517" name="Group 5"/>
          <p:cNvGraphicFramePr>
            <a:graphicFrameLocks noGrp="1"/>
          </p:cNvGraphicFramePr>
          <p:nvPr/>
        </p:nvGraphicFramePr>
        <p:xfrm>
          <a:off x="5867400" y="1200150"/>
          <a:ext cx="3200400" cy="3717036"/>
        </p:xfrm>
        <a:graphic>
          <a:graphicData uri="http://schemas.openxmlformats.org/drawingml/2006/table">
            <a:tbl>
              <a:tblPr/>
              <a:tblGrid>
                <a:gridCol w="14224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Bigram count in training</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Bigram count in </a:t>
                      </a:r>
                      <a:r>
                        <a:rPr kumimoji="0" lang="en-US" sz="1800" b="0" i="0" u="none" strike="noStrike" cap="none" normalizeH="0" baseline="0" dirty="0" err="1">
                          <a:ln>
                            <a:noFill/>
                          </a:ln>
                          <a:solidFill>
                            <a:schemeClr val="tx1"/>
                          </a:solidFill>
                          <a:effectLst/>
                          <a:latin typeface="Calibri"/>
                          <a:ea typeface="ＭＳ Ｐゴシック" charset="-128"/>
                          <a:cs typeface="Calibri"/>
                        </a:rPr>
                        <a:t>heldout</a:t>
                      </a:r>
                      <a:r>
                        <a:rPr kumimoji="0" lang="en-US" sz="1800" b="0" i="0" u="none" strike="noStrike" cap="none" normalizeH="0" baseline="0" dirty="0">
                          <a:ln>
                            <a:noFill/>
                          </a:ln>
                          <a:solidFill>
                            <a:schemeClr val="tx1"/>
                          </a:solidFill>
                          <a:effectLst/>
                          <a:latin typeface="Calibri"/>
                          <a:ea typeface="ＭＳ Ｐゴシック" charset="-128"/>
                          <a:cs typeface="Calibri"/>
                        </a:rPr>
                        <a:t> set</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0</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.0000270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1</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0.448</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2</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1.25</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3</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2.24</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4</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3.23</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5</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4.21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6</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5.23</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7</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6.21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8</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7.21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9</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8.26</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508182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16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8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8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68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725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68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72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charset="0"/>
                <a:cs typeface="ＭＳ Ｐゴシック" charset="0"/>
              </a:rPr>
              <a:t>Absolute Discounting Interpolation</a:t>
            </a:r>
            <a:endParaRPr lang="en-US" dirty="0"/>
          </a:p>
        </p:txBody>
      </p:sp>
      <p:sp>
        <p:nvSpPr>
          <p:cNvPr id="3" name="Content Placeholder 2"/>
          <p:cNvSpPr>
            <a:spLocks noGrp="1"/>
          </p:cNvSpPr>
          <p:nvPr>
            <p:ph idx="1"/>
          </p:nvPr>
        </p:nvSpPr>
        <p:spPr>
          <a:xfrm>
            <a:off x="304800" y="1352550"/>
            <a:ext cx="8534400" cy="3790950"/>
          </a:xfrm>
        </p:spPr>
        <p:txBody>
          <a:bodyPr/>
          <a:lstStyle/>
          <a:p>
            <a:r>
              <a:rPr lang="en-US" sz="2600" dirty="0">
                <a:ea typeface="ＭＳ Ｐゴシック" charset="0"/>
                <a:cs typeface="Calibri"/>
              </a:rPr>
              <a:t>Save ourselves some time and just subtract 0.75 (or some d)!</a:t>
            </a:r>
          </a:p>
          <a:p>
            <a:pPr lvl="1"/>
            <a:endParaRPr lang="en-US" sz="2400" dirty="0">
              <a:ea typeface="ＭＳ Ｐゴシック" charset="0"/>
              <a:cs typeface="Calibri"/>
            </a:endParaRPr>
          </a:p>
          <a:p>
            <a:pPr lvl="1"/>
            <a:endParaRPr lang="en-US" sz="2400" dirty="0">
              <a:ea typeface="ＭＳ Ｐゴシック" charset="0"/>
              <a:cs typeface="Calibri"/>
            </a:endParaRPr>
          </a:p>
          <a:p>
            <a:pPr lvl="1"/>
            <a:endParaRPr lang="en-US" sz="2400" dirty="0">
              <a:ea typeface="ＭＳ Ｐゴシック" charset="0"/>
              <a:cs typeface="Calibri"/>
            </a:endParaRPr>
          </a:p>
          <a:p>
            <a:pPr lvl="1"/>
            <a:endParaRPr lang="en-US" sz="2400" dirty="0">
              <a:ea typeface="ＭＳ Ｐゴシック" charset="0"/>
              <a:cs typeface="Calibri"/>
            </a:endParaRPr>
          </a:p>
          <a:p>
            <a:pPr marL="342900" lvl="1" indent="-342900">
              <a:buClr>
                <a:srgbClr val="CC0000"/>
              </a:buClr>
            </a:pPr>
            <a:r>
              <a:rPr lang="en-US" sz="2400" dirty="0">
                <a:ea typeface="ＭＳ Ｐゴシック" charset="0"/>
                <a:cs typeface="Calibri"/>
              </a:rPr>
              <a:t>(Maybe keeping a couple extra values of d for counts 1 and 2)</a:t>
            </a:r>
            <a:endParaRPr lang="en-US" sz="2800" dirty="0">
              <a:ea typeface="ＭＳ Ｐゴシック" charset="0"/>
              <a:cs typeface="Calibri"/>
            </a:endParaRPr>
          </a:p>
          <a:p>
            <a:r>
              <a:rPr lang="en-US" sz="2800" dirty="0">
                <a:ea typeface="ＭＳ Ｐゴシック" charset="0"/>
                <a:cs typeface="Calibri"/>
              </a:rPr>
              <a:t>But should we really just use the regular unigram P(w)?</a:t>
            </a:r>
            <a:endParaRPr lang="en-US" sz="3600" dirty="0">
              <a:cs typeface="Calibri"/>
            </a:endParaRPr>
          </a:p>
          <a:p>
            <a:pPr lvl="1"/>
            <a:endParaRPr lang="en-US" sz="1600" dirty="0">
              <a:ea typeface="ＭＳ Ｐゴシック" charset="0"/>
              <a:cs typeface="Calibri"/>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71</a:t>
            </a:fld>
            <a:endParaRPr lang="en-US" dirty="0"/>
          </a:p>
        </p:txBody>
      </p:sp>
      <p:graphicFrame>
        <p:nvGraphicFramePr>
          <p:cNvPr id="6" name="Object 2"/>
          <p:cNvGraphicFramePr>
            <a:graphicFrameLocks noChangeAspect="1"/>
          </p:cNvGraphicFramePr>
          <p:nvPr/>
        </p:nvGraphicFramePr>
        <p:xfrm>
          <a:off x="396875" y="2190750"/>
          <a:ext cx="8197850" cy="1093788"/>
        </p:xfrm>
        <a:graphic>
          <a:graphicData uri="http://schemas.openxmlformats.org/presentationml/2006/ole">
            <mc:AlternateContent xmlns:mc="http://schemas.openxmlformats.org/markup-compatibility/2006">
              <mc:Choice xmlns:v="urn:schemas-microsoft-com:vml" Requires="v">
                <p:oleObj name="Equation" r:id="rId2" imgW="3238500" imgH="431800" progId="Equation.3">
                  <p:embed/>
                </p:oleObj>
              </mc:Choice>
              <mc:Fallback>
                <p:oleObj name="Equation" r:id="rId2" imgW="3238500" imgH="431800" progId="Equation.3">
                  <p:embed/>
                  <p:pic>
                    <p:nvPicPr>
                      <p:cNvPr id="6" name="Object 2"/>
                      <p:cNvPicPr>
                        <a:picLocks noChangeAspect="1" noChangeArrowheads="1"/>
                      </p:cNvPicPr>
                      <p:nvPr/>
                    </p:nvPicPr>
                    <p:blipFill>
                      <a:blip r:embed="rId3"/>
                      <a:srcRect/>
                      <a:stretch>
                        <a:fillRect/>
                      </a:stretch>
                    </p:blipFill>
                    <p:spPr bwMode="auto">
                      <a:xfrm>
                        <a:off x="396875" y="2190750"/>
                        <a:ext cx="8197850" cy="1093788"/>
                      </a:xfrm>
                      <a:prstGeom prst="rect">
                        <a:avLst/>
                      </a:prstGeom>
                      <a:noFill/>
                      <a:ln>
                        <a:noFill/>
                      </a:ln>
                    </p:spPr>
                  </p:pic>
                </p:oleObj>
              </mc:Fallback>
            </mc:AlternateContent>
          </a:graphicData>
        </a:graphic>
      </p:graphicFrame>
      <p:sp>
        <p:nvSpPr>
          <p:cNvPr id="5" name="TextBox 4"/>
          <p:cNvSpPr txBox="1"/>
          <p:nvPr/>
        </p:nvSpPr>
        <p:spPr>
          <a:xfrm>
            <a:off x="3657600" y="1885950"/>
            <a:ext cx="2287518" cy="369332"/>
          </a:xfrm>
          <a:prstGeom prst="rect">
            <a:avLst/>
          </a:prstGeom>
          <a:noFill/>
        </p:spPr>
        <p:txBody>
          <a:bodyPr wrap="none" rtlCol="0">
            <a:spAutoFit/>
          </a:bodyPr>
          <a:lstStyle/>
          <a:p>
            <a:r>
              <a:rPr lang="en-US" sz="1800" dirty="0">
                <a:solidFill>
                  <a:srgbClr val="FF0000"/>
                </a:solidFill>
              </a:rPr>
              <a:t>discounted bigram</a:t>
            </a:r>
          </a:p>
        </p:txBody>
      </p:sp>
      <p:sp>
        <p:nvSpPr>
          <p:cNvPr id="7" name="TextBox 6"/>
          <p:cNvSpPr txBox="1"/>
          <p:nvPr/>
        </p:nvSpPr>
        <p:spPr>
          <a:xfrm>
            <a:off x="7848600" y="3116818"/>
            <a:ext cx="1119267" cy="369332"/>
          </a:xfrm>
          <a:prstGeom prst="rect">
            <a:avLst/>
          </a:prstGeom>
          <a:noFill/>
        </p:spPr>
        <p:txBody>
          <a:bodyPr wrap="none" rtlCol="0">
            <a:spAutoFit/>
          </a:bodyPr>
          <a:lstStyle/>
          <a:p>
            <a:r>
              <a:rPr lang="en-US" sz="1800" dirty="0">
                <a:solidFill>
                  <a:srgbClr val="FF0000"/>
                </a:solidFill>
              </a:rPr>
              <a:t>unigram</a:t>
            </a:r>
          </a:p>
        </p:txBody>
      </p:sp>
      <p:sp>
        <p:nvSpPr>
          <p:cNvPr id="8" name="TextBox 7"/>
          <p:cNvSpPr txBox="1"/>
          <p:nvPr/>
        </p:nvSpPr>
        <p:spPr>
          <a:xfrm>
            <a:off x="6553200" y="1962150"/>
            <a:ext cx="1941106" cy="307777"/>
          </a:xfrm>
          <a:prstGeom prst="rect">
            <a:avLst/>
          </a:prstGeom>
          <a:noFill/>
        </p:spPr>
        <p:txBody>
          <a:bodyPr wrap="none" rtlCol="0">
            <a:spAutoFit/>
          </a:bodyPr>
          <a:lstStyle/>
          <a:p>
            <a:r>
              <a:rPr lang="en-US" sz="1400" dirty="0">
                <a:solidFill>
                  <a:srgbClr val="FF0000"/>
                </a:solidFill>
              </a:rPr>
              <a:t>Interpolation weight</a:t>
            </a:r>
          </a:p>
        </p:txBody>
      </p:sp>
      <p:cxnSp>
        <p:nvCxnSpPr>
          <p:cNvPr id="10" name="Straight Arrow Connector 9"/>
          <p:cNvCxnSpPr/>
          <p:nvPr/>
        </p:nvCxnSpPr>
        <p:spPr bwMode="auto">
          <a:xfrm flipH="1">
            <a:off x="7162800" y="2266950"/>
            <a:ext cx="228600" cy="3048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13" name="Straight Arrow Connector 12"/>
          <p:cNvCxnSpPr/>
          <p:nvPr/>
        </p:nvCxnSpPr>
        <p:spPr bwMode="auto">
          <a:xfrm flipH="1" flipV="1">
            <a:off x="8077200" y="2952750"/>
            <a:ext cx="228600" cy="2286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spTree>
    <p:extLst>
      <p:ext uri="{BB962C8B-B14F-4D97-AF65-F5344CB8AC3E}">
        <p14:creationId xmlns:p14="http://schemas.microsoft.com/office/powerpoint/2010/main" val="235550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a:xfrm>
            <a:off x="457200" y="1047750"/>
            <a:ext cx="8686800" cy="3333750"/>
          </a:xfrm>
        </p:spPr>
        <p:txBody>
          <a:bodyPr>
            <a:normAutofit fontScale="85000" lnSpcReduction="10000"/>
          </a:bodyPr>
          <a:lstStyle/>
          <a:p>
            <a:pPr eaLnBrk="1" hangingPunct="1"/>
            <a:r>
              <a:rPr lang="en-US" altLang="ja-JP" dirty="0">
                <a:latin typeface="Calibri"/>
                <a:ea typeface="ＭＳ Ｐゴシック" charset="0"/>
                <a:cs typeface="Calibri"/>
              </a:rPr>
              <a:t>Better estimate for probabilities of lower-order unigrams!</a:t>
            </a:r>
          </a:p>
          <a:p>
            <a:pPr lvl="1"/>
            <a:r>
              <a:rPr lang="en-US" dirty="0">
                <a:latin typeface="Calibri"/>
                <a:ea typeface="ＭＳ Ｐゴシック" charset="0"/>
                <a:cs typeface="Calibri"/>
              </a:rPr>
              <a:t>Shannon game:  </a:t>
            </a:r>
            <a:r>
              <a:rPr lang="en-US" i="1" dirty="0"/>
              <a:t>I can’t see without my reading</a:t>
            </a:r>
            <a:r>
              <a:rPr lang="en-US" i="1" dirty="0">
                <a:latin typeface="Calibri"/>
                <a:ea typeface="ＭＳ Ｐゴシック" charset="0"/>
                <a:cs typeface="Calibri"/>
              </a:rPr>
              <a:t>___________</a:t>
            </a:r>
            <a:r>
              <a:rPr lang="en-US" dirty="0">
                <a:latin typeface="Calibri"/>
                <a:ea typeface="ＭＳ Ｐゴシック" charset="0"/>
                <a:cs typeface="Calibri"/>
              </a:rPr>
              <a:t>?</a:t>
            </a:r>
          </a:p>
          <a:p>
            <a:pPr lvl="1" eaLnBrk="1" hangingPunct="1"/>
            <a:r>
              <a:rPr lang="en-US" altLang="ja-JP" dirty="0">
                <a:latin typeface="Calibri"/>
                <a:ea typeface="ＭＳ Ｐゴシック" charset="0"/>
                <a:cs typeface="Calibri"/>
              </a:rPr>
              <a:t>“Kong” turns out to be more common than “glasses”</a:t>
            </a:r>
          </a:p>
          <a:p>
            <a:pPr lvl="1" eaLnBrk="1" hangingPunct="1"/>
            <a:r>
              <a:rPr lang="en-US" dirty="0">
                <a:latin typeface="Calibri"/>
                <a:ea typeface="ＭＳ Ｐゴシック" charset="0"/>
                <a:cs typeface="Calibri"/>
              </a:rPr>
              <a:t>… but “</a:t>
            </a:r>
            <a:r>
              <a:rPr lang="en-US" altLang="ja-JP" dirty="0">
                <a:latin typeface="Calibri"/>
                <a:ea typeface="ＭＳ Ｐゴシック" charset="0"/>
                <a:cs typeface="Calibri"/>
              </a:rPr>
              <a:t>Kong” always follows “Hong”</a:t>
            </a:r>
          </a:p>
          <a:p>
            <a:r>
              <a:rPr lang="en-US" altLang="ja-JP" dirty="0">
                <a:latin typeface="Calibri"/>
                <a:ea typeface="ＭＳ Ｐゴシック" charset="0"/>
                <a:cs typeface="Calibri"/>
              </a:rPr>
              <a:t>The unigram is useful exactly when we haven’t seen this bigram!</a:t>
            </a:r>
          </a:p>
          <a:p>
            <a:r>
              <a:rPr lang="en-US" altLang="ja-JP" dirty="0">
                <a:latin typeface="Calibri"/>
                <a:ea typeface="ＭＳ Ｐゴシック" charset="0"/>
                <a:cs typeface="Calibri"/>
              </a:rPr>
              <a:t>Instead of  P(w): “How likely is w”</a:t>
            </a:r>
          </a:p>
          <a:p>
            <a:r>
              <a:rPr lang="en-US" altLang="ja-JP" dirty="0" err="1">
                <a:latin typeface="Calibri"/>
                <a:ea typeface="ＭＳ Ｐゴシック" charset="0"/>
                <a:cs typeface="Calibri"/>
              </a:rPr>
              <a:t>P</a:t>
            </a:r>
            <a:r>
              <a:rPr lang="en-US" altLang="ja-JP" baseline="-25000" dirty="0" err="1">
                <a:latin typeface="Calibri"/>
                <a:ea typeface="ＭＳ Ｐゴシック" charset="0"/>
                <a:cs typeface="Calibri"/>
              </a:rPr>
              <a:t>continuation</a:t>
            </a:r>
            <a:r>
              <a:rPr lang="en-US" altLang="ja-JP" dirty="0">
                <a:latin typeface="Calibri"/>
                <a:ea typeface="ＭＳ Ｐゴシック" charset="0"/>
                <a:cs typeface="Calibri"/>
              </a:rPr>
              <a:t>(w):  “How likely is w to appear as a novel continuation?</a:t>
            </a:r>
          </a:p>
          <a:p>
            <a:pPr lvl="1"/>
            <a:r>
              <a:rPr lang="en-US" dirty="0">
                <a:latin typeface="Calibri"/>
                <a:ea typeface="ＭＳ Ｐゴシック" charset="0"/>
                <a:cs typeface="Calibri"/>
              </a:rPr>
              <a:t>For each word, count the number of bigram types it completes</a:t>
            </a:r>
          </a:p>
          <a:p>
            <a:pPr lvl="1" eaLnBrk="1" hangingPunct="1"/>
            <a:r>
              <a:rPr lang="en-US" dirty="0">
                <a:latin typeface="Calibri"/>
                <a:ea typeface="ＭＳ Ｐゴシック" charset="0"/>
                <a:cs typeface="Calibri"/>
              </a:rPr>
              <a:t>Every bigram type was a novel continuation the first time it was seen</a:t>
            </a:r>
          </a:p>
        </p:txBody>
      </p:sp>
      <p:sp>
        <p:nvSpPr>
          <p:cNvPr id="3" name="TextBox 2"/>
          <p:cNvSpPr txBox="1"/>
          <p:nvPr/>
        </p:nvSpPr>
        <p:spPr>
          <a:xfrm>
            <a:off x="5867400" y="1288018"/>
            <a:ext cx="656270" cy="369332"/>
          </a:xfrm>
          <a:prstGeom prst="rect">
            <a:avLst/>
          </a:prstGeom>
          <a:noFill/>
        </p:spPr>
        <p:txBody>
          <a:bodyPr wrap="none" rtlCol="0">
            <a:spAutoFit/>
          </a:bodyPr>
          <a:lstStyle/>
          <a:p>
            <a:r>
              <a:rPr lang="en-US" sz="1800" i="1" dirty="0">
                <a:solidFill>
                  <a:srgbClr val="3366FF"/>
                </a:solidFill>
                <a:latin typeface="+mn-lt"/>
              </a:rPr>
              <a:t>Kong</a:t>
            </a:r>
          </a:p>
        </p:txBody>
      </p:sp>
      <p:sp>
        <p:nvSpPr>
          <p:cNvPr id="75777" name="Rectangle 2"/>
          <p:cNvSpPr>
            <a:spLocks noGrp="1" noChangeArrowheads="1"/>
          </p:cNvSpPr>
          <p:nvPr>
            <p:ph type="title"/>
          </p:nvPr>
        </p:nvSpPr>
        <p:spPr>
          <a:xfrm>
            <a:off x="1371600" y="285750"/>
            <a:ext cx="7467600" cy="742950"/>
          </a:xfrm>
        </p:spPr>
        <p:txBody>
          <a:bodyPr/>
          <a:lstStyle/>
          <a:p>
            <a:pPr eaLnBrk="1" hangingPunct="1"/>
            <a:r>
              <a:rPr lang="en-US" dirty="0" err="1">
                <a:ea typeface="ＭＳ Ｐゴシック" charset="0"/>
                <a:cs typeface="ＭＳ Ｐゴシック" charset="0"/>
              </a:rPr>
              <a:t>Kneser</a:t>
            </a:r>
            <a:r>
              <a:rPr lang="en-US" dirty="0">
                <a:ea typeface="ＭＳ Ｐゴシック" charset="0"/>
                <a:cs typeface="ＭＳ Ｐゴシック" charset="0"/>
              </a:rPr>
              <a:t>-Ney Smoothing I</a:t>
            </a:r>
          </a:p>
        </p:txBody>
      </p:sp>
      <p:sp>
        <p:nvSpPr>
          <p:cNvPr id="2" name="TextBox 1"/>
          <p:cNvSpPr txBox="1"/>
          <p:nvPr/>
        </p:nvSpPr>
        <p:spPr>
          <a:xfrm>
            <a:off x="5895697" y="1288018"/>
            <a:ext cx="911215" cy="369332"/>
          </a:xfrm>
          <a:prstGeom prst="rect">
            <a:avLst/>
          </a:prstGeom>
          <a:noFill/>
        </p:spPr>
        <p:txBody>
          <a:bodyPr wrap="none" rtlCol="0">
            <a:spAutoFit/>
          </a:bodyPr>
          <a:lstStyle/>
          <a:p>
            <a:r>
              <a:rPr lang="en-US" sz="1800" i="1" dirty="0">
                <a:solidFill>
                  <a:srgbClr val="3366FF"/>
                </a:solidFill>
                <a:latin typeface="+mn-lt"/>
              </a:rPr>
              <a:t>glasses</a:t>
            </a:r>
          </a:p>
        </p:txBody>
      </p:sp>
      <p:graphicFrame>
        <p:nvGraphicFramePr>
          <p:cNvPr id="8" name="Object 2"/>
          <p:cNvGraphicFramePr>
            <a:graphicFrameLocks noChangeAspect="1"/>
          </p:cNvGraphicFramePr>
          <p:nvPr/>
        </p:nvGraphicFramePr>
        <p:xfrm>
          <a:off x="1981200" y="4689475"/>
          <a:ext cx="4605337" cy="454025"/>
        </p:xfrm>
        <a:graphic>
          <a:graphicData uri="http://schemas.openxmlformats.org/presentationml/2006/ole">
            <mc:AlternateContent xmlns:mc="http://schemas.openxmlformats.org/markup-compatibility/2006">
              <mc:Choice xmlns:v="urn:schemas-microsoft-com:vml" Requires="v">
                <p:oleObj name="Equation" r:id="rId3" imgW="2451100" imgH="241300" progId="Equation.3">
                  <p:embed/>
                </p:oleObj>
              </mc:Choice>
              <mc:Fallback>
                <p:oleObj name="Equation" r:id="rId3" imgW="2451100" imgH="241300" progId="Equation.3">
                  <p:embed/>
                  <p:pic>
                    <p:nvPicPr>
                      <p:cNvPr id="8" name="Object 2"/>
                      <p:cNvPicPr>
                        <a:picLocks noChangeAspect="1" noChangeArrowheads="1"/>
                      </p:cNvPicPr>
                      <p:nvPr/>
                    </p:nvPicPr>
                    <p:blipFill>
                      <a:blip r:embed="rId4"/>
                      <a:srcRect/>
                      <a:stretch>
                        <a:fillRect/>
                      </a:stretch>
                    </p:blipFill>
                    <p:spPr bwMode="auto">
                      <a:xfrm>
                        <a:off x="1981200" y="4689475"/>
                        <a:ext cx="4605337" cy="4540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823314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77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77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778">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5778">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778">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5778">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5778">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1371600" y="285750"/>
            <a:ext cx="7467600" cy="742950"/>
          </a:xfrm>
        </p:spPr>
        <p:txBody>
          <a:bodyPr/>
          <a:lstStyle/>
          <a:p>
            <a:pPr eaLnBrk="1" hangingPunct="1"/>
            <a:r>
              <a:rPr lang="en-US" dirty="0" err="1">
                <a:ea typeface="ＭＳ Ｐゴシック" charset="0"/>
                <a:cs typeface="ＭＳ Ｐゴシック" charset="0"/>
              </a:rPr>
              <a:t>Kneser</a:t>
            </a:r>
            <a:r>
              <a:rPr lang="en-US" dirty="0">
                <a:ea typeface="ＭＳ Ｐゴシック" charset="0"/>
                <a:cs typeface="ＭＳ Ｐゴシック" charset="0"/>
              </a:rPr>
              <a:t>-Ney Smoothing II</a:t>
            </a:r>
          </a:p>
        </p:txBody>
      </p:sp>
      <p:sp>
        <p:nvSpPr>
          <p:cNvPr id="75778" name="Rectangle 3"/>
          <p:cNvSpPr>
            <a:spLocks noGrp="1" noChangeArrowheads="1"/>
          </p:cNvSpPr>
          <p:nvPr>
            <p:ph type="body" idx="1"/>
          </p:nvPr>
        </p:nvSpPr>
        <p:spPr>
          <a:xfrm>
            <a:off x="457200" y="1276350"/>
            <a:ext cx="8534400" cy="3333750"/>
          </a:xfrm>
        </p:spPr>
        <p:txBody>
          <a:bodyPr/>
          <a:lstStyle/>
          <a:p>
            <a:pPr eaLnBrk="1" hangingPunct="1"/>
            <a:r>
              <a:rPr lang="en-US" sz="2000" dirty="0">
                <a:latin typeface="Calibri"/>
                <a:ea typeface="ＭＳ Ｐゴシック" charset="0"/>
                <a:cs typeface="Calibri"/>
              </a:rPr>
              <a:t>How many times does w appear as a novel continuation:</a:t>
            </a:r>
          </a:p>
          <a:p>
            <a:pPr eaLnBrk="1" hangingPunct="1"/>
            <a:endParaRPr lang="en-US" sz="2000" dirty="0">
              <a:latin typeface="Calibri"/>
              <a:ea typeface="ＭＳ Ｐゴシック" charset="0"/>
              <a:cs typeface="Calibri"/>
            </a:endParaRPr>
          </a:p>
          <a:p>
            <a:endParaRPr lang="en-US" sz="2000" dirty="0">
              <a:ea typeface="ＭＳ Ｐゴシック" charset="0"/>
              <a:cs typeface="Calibri"/>
            </a:endParaRPr>
          </a:p>
          <a:p>
            <a:r>
              <a:rPr lang="en-US" sz="2000" dirty="0">
                <a:ea typeface="ＭＳ Ｐゴシック" charset="0"/>
                <a:cs typeface="Calibri"/>
              </a:rPr>
              <a:t>Normalized by the total number of word bigram types</a:t>
            </a: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p:txBody>
      </p:sp>
      <p:graphicFrame>
        <p:nvGraphicFramePr>
          <p:cNvPr id="75779" name="Object 2"/>
          <p:cNvGraphicFramePr>
            <a:graphicFrameLocks noChangeAspect="1"/>
          </p:cNvGraphicFramePr>
          <p:nvPr/>
        </p:nvGraphicFramePr>
        <p:xfrm>
          <a:off x="974725" y="3678238"/>
          <a:ext cx="6832600" cy="1179512"/>
        </p:xfrm>
        <a:graphic>
          <a:graphicData uri="http://schemas.openxmlformats.org/presentationml/2006/ole">
            <mc:AlternateContent xmlns:mc="http://schemas.openxmlformats.org/markup-compatibility/2006">
              <mc:Choice xmlns:v="urn:schemas-microsoft-com:vml" Requires="v">
                <p:oleObj name="Equation" r:id="rId3" imgW="2794000" imgH="482600" progId="Equation.3">
                  <p:embed/>
                </p:oleObj>
              </mc:Choice>
              <mc:Fallback>
                <p:oleObj name="Equation" r:id="rId3" imgW="2794000" imgH="482600" progId="Equation.3">
                  <p:embed/>
                  <p:pic>
                    <p:nvPicPr>
                      <p:cNvPr id="75779" name="Object 2"/>
                      <p:cNvPicPr>
                        <a:picLocks noChangeAspect="1" noChangeArrowheads="1"/>
                      </p:cNvPicPr>
                      <p:nvPr/>
                    </p:nvPicPr>
                    <p:blipFill>
                      <a:blip r:embed="rId4"/>
                      <a:srcRect/>
                      <a:stretch>
                        <a:fillRect/>
                      </a:stretch>
                    </p:blipFill>
                    <p:spPr bwMode="auto">
                      <a:xfrm>
                        <a:off x="974725" y="3678238"/>
                        <a:ext cx="6832600" cy="1179512"/>
                      </a:xfrm>
                      <a:prstGeom prst="rect">
                        <a:avLst/>
                      </a:prstGeom>
                      <a:noFill/>
                      <a:ln>
                        <a:noFill/>
                      </a:ln>
                    </p:spPr>
                  </p:pic>
                </p:oleObj>
              </mc:Fallback>
            </mc:AlternateContent>
          </a:graphicData>
        </a:graphic>
      </p:graphicFrame>
      <p:graphicFrame>
        <p:nvGraphicFramePr>
          <p:cNvPr id="7" name="Object 2"/>
          <p:cNvGraphicFramePr>
            <a:graphicFrameLocks noChangeAspect="1"/>
          </p:cNvGraphicFramePr>
          <p:nvPr/>
        </p:nvGraphicFramePr>
        <p:xfrm>
          <a:off x="1676400" y="1733550"/>
          <a:ext cx="4605337" cy="454025"/>
        </p:xfrm>
        <a:graphic>
          <a:graphicData uri="http://schemas.openxmlformats.org/presentationml/2006/ole">
            <mc:AlternateContent xmlns:mc="http://schemas.openxmlformats.org/markup-compatibility/2006">
              <mc:Choice xmlns:v="urn:schemas-microsoft-com:vml" Requires="v">
                <p:oleObj name="Equation" r:id="rId5" imgW="2451100" imgH="241300" progId="Equation.3">
                  <p:embed/>
                </p:oleObj>
              </mc:Choice>
              <mc:Fallback>
                <p:oleObj name="Equation" r:id="rId5" imgW="2451100" imgH="241300" progId="Equation.3">
                  <p:embed/>
                  <p:pic>
                    <p:nvPicPr>
                      <p:cNvPr id="7" name="Object 2"/>
                      <p:cNvPicPr>
                        <a:picLocks noChangeAspect="1" noChangeArrowheads="1"/>
                      </p:cNvPicPr>
                      <p:nvPr/>
                    </p:nvPicPr>
                    <p:blipFill>
                      <a:blip r:embed="rId6"/>
                      <a:srcRect/>
                      <a:stretch>
                        <a:fillRect/>
                      </a:stretch>
                    </p:blipFill>
                    <p:spPr bwMode="auto">
                      <a:xfrm>
                        <a:off x="1676400" y="1733550"/>
                        <a:ext cx="4605337" cy="454025"/>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nvGraphicFramePr>
        <p:xfrm>
          <a:off x="2026320" y="2919413"/>
          <a:ext cx="3612480" cy="566737"/>
        </p:xfrm>
        <a:graphic>
          <a:graphicData uri="http://schemas.openxmlformats.org/presentationml/2006/ole">
            <mc:AlternateContent xmlns:mc="http://schemas.openxmlformats.org/markup-compatibility/2006">
              <mc:Choice xmlns:v="urn:schemas-microsoft-com:vml" Requires="v">
                <p:oleObj name="Equation" r:id="rId7" imgW="1701800" imgH="266700" progId="Equation.3">
                  <p:embed/>
                </p:oleObj>
              </mc:Choice>
              <mc:Fallback>
                <p:oleObj name="Equation" r:id="rId7" imgW="1701800" imgH="266700" progId="Equation.3">
                  <p:embed/>
                  <p:pic>
                    <p:nvPicPr>
                      <p:cNvPr id="4" name="Object 3"/>
                      <p:cNvPicPr/>
                      <p:nvPr/>
                    </p:nvPicPr>
                    <p:blipFill>
                      <a:blip r:embed="rId8"/>
                      <a:stretch>
                        <a:fillRect/>
                      </a:stretch>
                    </p:blipFill>
                    <p:spPr>
                      <a:xfrm>
                        <a:off x="2026320" y="2919413"/>
                        <a:ext cx="3612480" cy="566737"/>
                      </a:xfrm>
                      <a:prstGeom prst="rect">
                        <a:avLst/>
                      </a:prstGeom>
                    </p:spPr>
                  </p:pic>
                </p:oleObj>
              </mc:Fallback>
            </mc:AlternateContent>
          </a:graphicData>
        </a:graphic>
      </p:graphicFrame>
    </p:spTree>
    <p:extLst>
      <p:ext uri="{BB962C8B-B14F-4D97-AF65-F5344CB8AC3E}">
        <p14:creationId xmlns:p14="http://schemas.microsoft.com/office/powerpoint/2010/main" val="38419610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7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1371600" y="285750"/>
            <a:ext cx="7467600" cy="742950"/>
          </a:xfrm>
        </p:spPr>
        <p:txBody>
          <a:bodyPr/>
          <a:lstStyle/>
          <a:p>
            <a:pPr eaLnBrk="1" hangingPunct="1"/>
            <a:r>
              <a:rPr lang="en-US" dirty="0" err="1">
                <a:ea typeface="ＭＳ Ｐゴシック" charset="0"/>
                <a:cs typeface="ＭＳ Ｐゴシック" charset="0"/>
              </a:rPr>
              <a:t>Kneser</a:t>
            </a:r>
            <a:r>
              <a:rPr lang="en-US" dirty="0">
                <a:ea typeface="ＭＳ Ｐゴシック" charset="0"/>
                <a:cs typeface="ＭＳ Ｐゴシック" charset="0"/>
              </a:rPr>
              <a:t>-Ney Smoothing III</a:t>
            </a:r>
          </a:p>
        </p:txBody>
      </p:sp>
      <p:sp>
        <p:nvSpPr>
          <p:cNvPr id="75778" name="Rectangle 3"/>
          <p:cNvSpPr>
            <a:spLocks noGrp="1" noChangeArrowheads="1"/>
          </p:cNvSpPr>
          <p:nvPr>
            <p:ph type="body" idx="1"/>
          </p:nvPr>
        </p:nvSpPr>
        <p:spPr>
          <a:xfrm>
            <a:off x="457200" y="1200150"/>
            <a:ext cx="8534400" cy="4343400"/>
          </a:xfrm>
        </p:spPr>
        <p:txBody>
          <a:bodyPr>
            <a:normAutofit/>
          </a:bodyPr>
          <a:lstStyle/>
          <a:p>
            <a:pPr eaLnBrk="1" hangingPunct="1"/>
            <a:r>
              <a:rPr lang="en-US" sz="2000" dirty="0">
                <a:latin typeface="Calibri"/>
                <a:ea typeface="ＭＳ Ｐゴシック" charset="0"/>
                <a:cs typeface="Calibri"/>
              </a:rPr>
              <a:t>Alternative metaphor: The number of  # of word types seen to precede w</a:t>
            </a: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eaLnBrk="1" hangingPunct="1"/>
            <a:r>
              <a:rPr lang="en-US" sz="2000" dirty="0">
                <a:latin typeface="Calibri"/>
                <a:ea typeface="ＭＳ Ｐゴシック" charset="0"/>
                <a:cs typeface="Calibri"/>
              </a:rPr>
              <a:t>normalized by the # of words preceding all words:</a:t>
            </a: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marL="0" indent="0" eaLnBrk="1" hangingPunct="1">
              <a:buNone/>
            </a:pPr>
            <a:endParaRPr lang="en-US" sz="2000" dirty="0">
              <a:latin typeface="Calibri"/>
              <a:ea typeface="ＭＳ Ｐゴシック" charset="0"/>
              <a:cs typeface="Calibri"/>
            </a:endParaRPr>
          </a:p>
          <a:p>
            <a:pPr eaLnBrk="1" hangingPunct="1"/>
            <a:r>
              <a:rPr lang="en-US" sz="2000" dirty="0">
                <a:latin typeface="Calibri"/>
                <a:ea typeface="ＭＳ Ｐゴシック" charset="0"/>
                <a:cs typeface="Calibri"/>
              </a:rPr>
              <a:t>A frequent word (Kong) occurring in only one context (Hong) will have a low continuation probability</a:t>
            </a: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p:txBody>
      </p:sp>
      <p:graphicFrame>
        <p:nvGraphicFramePr>
          <p:cNvPr id="11" name="Object 2"/>
          <p:cNvGraphicFramePr>
            <a:graphicFrameLocks noChangeAspect="1"/>
          </p:cNvGraphicFramePr>
          <p:nvPr>
            <p:extLst>
              <p:ext uri="{D42A27DB-BD31-4B8C-83A1-F6EECF244321}">
                <p14:modId xmlns:p14="http://schemas.microsoft.com/office/powerpoint/2010/main" val="1494293560"/>
              </p:ext>
            </p:extLst>
          </p:nvPr>
        </p:nvGraphicFramePr>
        <p:xfrm>
          <a:off x="1270794" y="2937142"/>
          <a:ext cx="5511800" cy="1195388"/>
        </p:xfrm>
        <a:graphic>
          <a:graphicData uri="http://schemas.openxmlformats.org/presentationml/2006/ole">
            <mc:AlternateContent xmlns:mc="http://schemas.openxmlformats.org/markup-compatibility/2006">
              <mc:Choice xmlns:v="urn:schemas-microsoft-com:vml" Requires="v">
                <p:oleObj name="Equation" r:id="rId3" imgW="2692400" imgH="584200" progId="Equation.3">
                  <p:embed/>
                </p:oleObj>
              </mc:Choice>
              <mc:Fallback>
                <p:oleObj name="Equation" r:id="rId3" imgW="2692400" imgH="584200" progId="Equation.3">
                  <p:embed/>
                  <p:pic>
                    <p:nvPicPr>
                      <p:cNvPr id="11" name="Object 2"/>
                      <p:cNvPicPr>
                        <a:picLocks noChangeAspect="1" noChangeArrowheads="1"/>
                      </p:cNvPicPr>
                      <p:nvPr/>
                    </p:nvPicPr>
                    <p:blipFill>
                      <a:blip r:embed="rId4"/>
                      <a:srcRect/>
                      <a:stretch>
                        <a:fillRect/>
                      </a:stretch>
                    </p:blipFill>
                    <p:spPr bwMode="auto">
                      <a:xfrm>
                        <a:off x="1270794" y="2937142"/>
                        <a:ext cx="5511800" cy="1195388"/>
                      </a:xfrm>
                      <a:prstGeom prst="rect">
                        <a:avLst/>
                      </a:prstGeom>
                      <a:noFill/>
                      <a:ln>
                        <a:noFill/>
                      </a:ln>
                    </p:spPr>
                  </p:pic>
                </p:oleObj>
              </mc:Fallback>
            </mc:AlternateContent>
          </a:graphicData>
        </a:graphic>
      </p:graphicFrame>
      <p:graphicFrame>
        <p:nvGraphicFramePr>
          <p:cNvPr id="8" name="Object 2"/>
          <p:cNvGraphicFramePr>
            <a:graphicFrameLocks noChangeAspect="1"/>
          </p:cNvGraphicFramePr>
          <p:nvPr/>
        </p:nvGraphicFramePr>
        <p:xfrm>
          <a:off x="2590800" y="1809750"/>
          <a:ext cx="2871788" cy="457200"/>
        </p:xfrm>
        <a:graphic>
          <a:graphicData uri="http://schemas.openxmlformats.org/presentationml/2006/ole">
            <mc:AlternateContent xmlns:mc="http://schemas.openxmlformats.org/markup-compatibility/2006">
              <mc:Choice xmlns:v="urn:schemas-microsoft-com:vml" Requires="v">
                <p:oleObj name="Equation" r:id="rId5" imgW="1358900" imgH="215900" progId="Equation.3">
                  <p:embed/>
                </p:oleObj>
              </mc:Choice>
              <mc:Fallback>
                <p:oleObj name="Equation" r:id="rId5" imgW="1358900" imgH="215900" progId="Equation.3">
                  <p:embed/>
                  <p:pic>
                    <p:nvPicPr>
                      <p:cNvPr id="8" name="Object 2"/>
                      <p:cNvPicPr>
                        <a:picLocks noChangeAspect="1" noChangeArrowheads="1"/>
                      </p:cNvPicPr>
                      <p:nvPr/>
                    </p:nvPicPr>
                    <p:blipFill>
                      <a:blip r:embed="rId6"/>
                      <a:srcRect/>
                      <a:stretch>
                        <a:fillRect/>
                      </a:stretch>
                    </p:blipFill>
                    <p:spPr bwMode="auto">
                      <a:xfrm>
                        <a:off x="2590800" y="1809750"/>
                        <a:ext cx="2871788" cy="457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916886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7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a typeface="ＭＳ Ｐゴシック" charset="0"/>
                <a:cs typeface="ＭＳ Ｐゴシック" charset="0"/>
              </a:rPr>
              <a:t>Kneser</a:t>
            </a:r>
            <a:r>
              <a:rPr lang="en-US" dirty="0">
                <a:ea typeface="ＭＳ Ｐゴシック" charset="0"/>
                <a:cs typeface="ＭＳ Ｐゴシック" charset="0"/>
              </a:rPr>
              <a:t>-Ney Smoothing IV</a:t>
            </a:r>
            <a:endParaRPr lang="en-US" dirty="0"/>
          </a:p>
        </p:txBody>
      </p:sp>
      <p:sp>
        <p:nvSpPr>
          <p:cNvPr id="3" name="Content Placeholder 2"/>
          <p:cNvSpPr>
            <a:spLocks noGrp="1"/>
          </p:cNvSpPr>
          <p:nvPr>
            <p:ph idx="1"/>
          </p:nvPr>
        </p:nvSpPr>
        <p:spPr/>
        <p:txBody>
          <a:bodyPr/>
          <a:lstStyle/>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marL="457200" lvl="1" indent="0">
              <a:buNone/>
            </a:pPr>
            <a:endParaRPr lang="en-US" sz="1600" dirty="0">
              <a:ea typeface="ＭＳ Ｐゴシック" charset="0"/>
              <a:cs typeface="Calibri"/>
            </a:endParaRPr>
          </a:p>
          <a:p>
            <a:pPr lvl="1"/>
            <a:endParaRPr lang="en-US" sz="1600" dirty="0">
              <a:ea typeface="ＭＳ Ｐゴシック" charset="0"/>
              <a:cs typeface="Calibri"/>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75</a:t>
            </a:fld>
            <a:endParaRPr lang="en-US" dirty="0"/>
          </a:p>
        </p:txBody>
      </p:sp>
      <p:graphicFrame>
        <p:nvGraphicFramePr>
          <p:cNvPr id="5" name="Object 2"/>
          <p:cNvGraphicFramePr>
            <a:graphicFrameLocks noChangeAspect="1"/>
          </p:cNvGraphicFramePr>
          <p:nvPr/>
        </p:nvGraphicFramePr>
        <p:xfrm>
          <a:off x="401638" y="1504950"/>
          <a:ext cx="8097837" cy="923925"/>
        </p:xfrm>
        <a:graphic>
          <a:graphicData uri="http://schemas.openxmlformats.org/presentationml/2006/ole">
            <mc:AlternateContent xmlns:mc="http://schemas.openxmlformats.org/markup-compatibility/2006">
              <mc:Choice xmlns:v="urn:schemas-microsoft-com:vml" Requires="v">
                <p:oleObj name="Equation" r:id="rId2" imgW="3784600" imgH="431800" progId="Equation.3">
                  <p:embed/>
                </p:oleObj>
              </mc:Choice>
              <mc:Fallback>
                <p:oleObj name="Equation" r:id="rId2" imgW="3784600" imgH="431800" progId="Equation.3">
                  <p:embed/>
                  <p:pic>
                    <p:nvPicPr>
                      <p:cNvPr id="5" name="Object 2"/>
                      <p:cNvPicPr>
                        <a:picLocks noChangeAspect="1" noChangeArrowheads="1"/>
                      </p:cNvPicPr>
                      <p:nvPr/>
                    </p:nvPicPr>
                    <p:blipFill>
                      <a:blip r:embed="rId3"/>
                      <a:srcRect/>
                      <a:stretch>
                        <a:fillRect/>
                      </a:stretch>
                    </p:blipFill>
                    <p:spPr bwMode="auto">
                      <a:xfrm>
                        <a:off x="401638" y="1504950"/>
                        <a:ext cx="8097837"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2"/>
          <p:cNvGraphicFramePr>
            <a:graphicFrameLocks noChangeAspect="1"/>
          </p:cNvGraphicFramePr>
          <p:nvPr/>
        </p:nvGraphicFramePr>
        <p:xfrm>
          <a:off x="1524000" y="3181350"/>
          <a:ext cx="4729740" cy="933450"/>
        </p:xfrm>
        <a:graphic>
          <a:graphicData uri="http://schemas.openxmlformats.org/presentationml/2006/ole">
            <mc:AlternateContent xmlns:mc="http://schemas.openxmlformats.org/markup-compatibility/2006">
              <mc:Choice xmlns:v="urn:schemas-microsoft-com:vml" Requires="v">
                <p:oleObj name="Equation" r:id="rId4" imgW="2184400" imgH="431800" progId="Equation.3">
                  <p:embed/>
                </p:oleObj>
              </mc:Choice>
              <mc:Fallback>
                <p:oleObj name="Equation" r:id="rId4" imgW="2184400" imgH="431800" progId="Equation.3">
                  <p:embed/>
                  <p:pic>
                    <p:nvPicPr>
                      <p:cNvPr id="8" name="Object 2"/>
                      <p:cNvPicPr>
                        <a:picLocks noChangeAspect="1" noChangeArrowheads="1"/>
                      </p:cNvPicPr>
                      <p:nvPr/>
                    </p:nvPicPr>
                    <p:blipFill>
                      <a:blip r:embed="rId5"/>
                      <a:srcRect/>
                      <a:stretch>
                        <a:fillRect/>
                      </a:stretch>
                    </p:blipFill>
                    <p:spPr bwMode="auto">
                      <a:xfrm>
                        <a:off x="1524000" y="3181350"/>
                        <a:ext cx="4729740" cy="933450"/>
                      </a:xfrm>
                      <a:prstGeom prst="rect">
                        <a:avLst/>
                      </a:prstGeom>
                      <a:noFill/>
                      <a:ln>
                        <a:noFill/>
                      </a:ln>
                    </p:spPr>
                  </p:pic>
                </p:oleObj>
              </mc:Fallback>
            </mc:AlternateContent>
          </a:graphicData>
        </a:graphic>
      </p:graphicFrame>
      <p:sp>
        <p:nvSpPr>
          <p:cNvPr id="9" name="TextBox 8"/>
          <p:cNvSpPr txBox="1"/>
          <p:nvPr/>
        </p:nvSpPr>
        <p:spPr>
          <a:xfrm>
            <a:off x="457200" y="2647950"/>
            <a:ext cx="6414098" cy="369332"/>
          </a:xfrm>
          <a:prstGeom prst="rect">
            <a:avLst/>
          </a:prstGeom>
          <a:noFill/>
        </p:spPr>
        <p:txBody>
          <a:bodyPr wrap="none" rtlCol="0">
            <a:spAutoFit/>
          </a:bodyPr>
          <a:lstStyle/>
          <a:p>
            <a:r>
              <a:rPr lang="en-US" sz="1800" dirty="0" err="1">
                <a:latin typeface="+mn-lt"/>
              </a:rPr>
              <a:t>λ</a:t>
            </a:r>
            <a:r>
              <a:rPr lang="en-US" sz="1800" dirty="0">
                <a:latin typeface="+mn-lt"/>
              </a:rPr>
              <a:t> is a normalizing constant; the probability mass we’ve discounted</a:t>
            </a:r>
          </a:p>
        </p:txBody>
      </p:sp>
      <p:sp>
        <p:nvSpPr>
          <p:cNvPr id="6" name="TextBox 5"/>
          <p:cNvSpPr txBox="1"/>
          <p:nvPr/>
        </p:nvSpPr>
        <p:spPr>
          <a:xfrm>
            <a:off x="685800" y="4400550"/>
            <a:ext cx="2610410" cy="338554"/>
          </a:xfrm>
          <a:prstGeom prst="rect">
            <a:avLst/>
          </a:prstGeom>
          <a:noFill/>
        </p:spPr>
        <p:txBody>
          <a:bodyPr wrap="none" rtlCol="0">
            <a:spAutoFit/>
          </a:bodyPr>
          <a:lstStyle/>
          <a:p>
            <a:r>
              <a:rPr lang="en-US" sz="1600" dirty="0">
                <a:solidFill>
                  <a:srgbClr val="FF0000"/>
                </a:solidFill>
              </a:rPr>
              <a:t>the normalized discount</a:t>
            </a:r>
          </a:p>
        </p:txBody>
      </p:sp>
      <p:sp>
        <p:nvSpPr>
          <p:cNvPr id="12" name="TextBox 11"/>
          <p:cNvSpPr txBox="1"/>
          <p:nvPr/>
        </p:nvSpPr>
        <p:spPr>
          <a:xfrm>
            <a:off x="4114800" y="4248150"/>
            <a:ext cx="4419600" cy="738664"/>
          </a:xfrm>
          <a:prstGeom prst="rect">
            <a:avLst/>
          </a:prstGeom>
          <a:noFill/>
        </p:spPr>
        <p:txBody>
          <a:bodyPr wrap="square" rtlCol="0">
            <a:spAutoFit/>
          </a:bodyPr>
          <a:lstStyle/>
          <a:p>
            <a:r>
              <a:rPr lang="en-US" sz="1400" dirty="0">
                <a:solidFill>
                  <a:srgbClr val="FF0000"/>
                </a:solidFill>
              </a:rPr>
              <a:t>The number of word types that can follow w</a:t>
            </a:r>
            <a:r>
              <a:rPr lang="en-US" sz="1400" baseline="-25000" dirty="0">
                <a:solidFill>
                  <a:srgbClr val="FF0000"/>
                </a:solidFill>
              </a:rPr>
              <a:t>i-1</a:t>
            </a:r>
            <a:r>
              <a:rPr lang="en-US" sz="1400" dirty="0">
                <a:solidFill>
                  <a:srgbClr val="FF0000"/>
                </a:solidFill>
              </a:rPr>
              <a:t> </a:t>
            </a:r>
          </a:p>
          <a:p>
            <a:r>
              <a:rPr lang="en-US" sz="1400" dirty="0">
                <a:solidFill>
                  <a:srgbClr val="FF0000"/>
                </a:solidFill>
              </a:rPr>
              <a:t>= # of word types we discounted</a:t>
            </a:r>
          </a:p>
          <a:p>
            <a:r>
              <a:rPr lang="en-US" sz="1400" dirty="0">
                <a:solidFill>
                  <a:srgbClr val="FF0000"/>
                </a:solidFill>
              </a:rPr>
              <a:t>= # of times we applied normalized discount</a:t>
            </a:r>
          </a:p>
        </p:txBody>
      </p:sp>
      <p:cxnSp>
        <p:nvCxnSpPr>
          <p:cNvPr id="14" name="Straight Arrow Connector 13"/>
          <p:cNvCxnSpPr/>
          <p:nvPr/>
        </p:nvCxnSpPr>
        <p:spPr bwMode="auto">
          <a:xfrm flipV="1">
            <a:off x="2362200" y="3943350"/>
            <a:ext cx="304800" cy="3810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16" name="Straight Arrow Connector 15"/>
          <p:cNvCxnSpPr/>
          <p:nvPr/>
        </p:nvCxnSpPr>
        <p:spPr bwMode="auto">
          <a:xfrm flipH="1" flipV="1">
            <a:off x="4648200" y="3943350"/>
            <a:ext cx="76200" cy="3810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spTree>
    <p:extLst>
      <p:ext uri="{BB962C8B-B14F-4D97-AF65-F5344CB8AC3E}">
        <p14:creationId xmlns:p14="http://schemas.microsoft.com/office/powerpoint/2010/main" val="403452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ea typeface="ＭＳ Ｐゴシック" charset="0"/>
                <a:cs typeface="ＭＳ Ｐゴシック" charset="0"/>
              </a:rPr>
              <a:t>Kneser</a:t>
            </a:r>
            <a:r>
              <a:rPr lang="en-US" dirty="0">
                <a:ea typeface="ＭＳ Ｐゴシック" charset="0"/>
                <a:cs typeface="ＭＳ Ｐゴシック" charset="0"/>
              </a:rPr>
              <a:t>-Ney Smoothing: Recursive formulation</a:t>
            </a:r>
            <a:endParaRPr lang="en-US" dirty="0"/>
          </a:p>
        </p:txBody>
      </p:sp>
      <p:sp>
        <p:nvSpPr>
          <p:cNvPr id="3" name="Content Placeholder 2"/>
          <p:cNvSpPr>
            <a:spLocks noGrp="1"/>
          </p:cNvSpPr>
          <p:nvPr>
            <p:ph idx="1"/>
          </p:nvPr>
        </p:nvSpPr>
        <p:spPr>
          <a:xfrm>
            <a:off x="304800" y="1352550"/>
            <a:ext cx="8534400" cy="3581400"/>
          </a:xfrm>
        </p:spPr>
        <p:txBody>
          <a:bodyPr/>
          <a:lstStyle/>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marL="457200" lvl="1" indent="0">
              <a:buNone/>
            </a:pPr>
            <a:endParaRPr lang="en-US" sz="1600" dirty="0">
              <a:ea typeface="ＭＳ Ｐゴシック" charset="0"/>
              <a:cs typeface="Calibri"/>
            </a:endParaRPr>
          </a:p>
          <a:p>
            <a:pPr lvl="1"/>
            <a:endParaRPr lang="en-US" sz="1600" dirty="0">
              <a:ea typeface="ＭＳ Ｐゴシック" charset="0"/>
              <a:cs typeface="Calibri"/>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76</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3954476183"/>
              </p:ext>
            </p:extLst>
          </p:nvPr>
        </p:nvGraphicFramePr>
        <p:xfrm>
          <a:off x="312737" y="1617663"/>
          <a:ext cx="8831263" cy="1004887"/>
        </p:xfrm>
        <a:graphic>
          <a:graphicData uri="http://schemas.openxmlformats.org/presentationml/2006/ole">
            <mc:AlternateContent xmlns:mc="http://schemas.openxmlformats.org/markup-compatibility/2006">
              <mc:Choice xmlns:v="urn:schemas-microsoft-com:vml" Requires="v">
                <p:oleObj name="Equation" r:id="rId2" imgW="4127500" imgH="469900" progId="Equation.3">
                  <p:embed/>
                </p:oleObj>
              </mc:Choice>
              <mc:Fallback>
                <p:oleObj name="Equation" r:id="rId2" imgW="4127500" imgH="469900" progId="Equation.3">
                  <p:embed/>
                  <p:pic>
                    <p:nvPicPr>
                      <p:cNvPr id="5" name="Object 2"/>
                      <p:cNvPicPr>
                        <a:picLocks noChangeAspect="1" noChangeArrowheads="1"/>
                      </p:cNvPicPr>
                      <p:nvPr/>
                    </p:nvPicPr>
                    <p:blipFill>
                      <a:blip r:embed="rId3"/>
                      <a:srcRect/>
                      <a:stretch>
                        <a:fillRect/>
                      </a:stretch>
                    </p:blipFill>
                    <p:spPr bwMode="auto">
                      <a:xfrm>
                        <a:off x="312737" y="1617663"/>
                        <a:ext cx="8831263" cy="1004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2"/>
          <p:cNvGraphicFramePr>
            <a:graphicFrameLocks noChangeAspect="1"/>
          </p:cNvGraphicFramePr>
          <p:nvPr/>
        </p:nvGraphicFramePr>
        <p:xfrm>
          <a:off x="1263650" y="2921000"/>
          <a:ext cx="6711950" cy="1168400"/>
        </p:xfrm>
        <a:graphic>
          <a:graphicData uri="http://schemas.openxmlformats.org/presentationml/2006/ole">
            <mc:AlternateContent xmlns:mc="http://schemas.openxmlformats.org/markup-compatibility/2006">
              <mc:Choice xmlns:v="urn:schemas-microsoft-com:vml" Requires="v">
                <p:oleObj name="Equation" r:id="rId4" imgW="3136900" imgH="546100" progId="Equation.3">
                  <p:embed/>
                </p:oleObj>
              </mc:Choice>
              <mc:Fallback>
                <p:oleObj name="Equation" r:id="rId4" imgW="3136900" imgH="546100" progId="Equation.3">
                  <p:embed/>
                  <p:pic>
                    <p:nvPicPr>
                      <p:cNvPr id="10" name="Object 2"/>
                      <p:cNvPicPr>
                        <a:picLocks noChangeAspect="1" noChangeArrowheads="1"/>
                      </p:cNvPicPr>
                      <p:nvPr/>
                    </p:nvPicPr>
                    <p:blipFill>
                      <a:blip r:embed="rId5"/>
                      <a:srcRect/>
                      <a:stretch>
                        <a:fillRect/>
                      </a:stretch>
                    </p:blipFill>
                    <p:spPr bwMode="auto">
                      <a:xfrm>
                        <a:off x="1263650" y="2921000"/>
                        <a:ext cx="6711950" cy="1168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304800" y="4476750"/>
            <a:ext cx="7582236" cy="369332"/>
          </a:xfrm>
          <a:prstGeom prst="rect">
            <a:avLst/>
          </a:prstGeom>
          <a:noFill/>
        </p:spPr>
        <p:txBody>
          <a:bodyPr wrap="none" rtlCol="0">
            <a:spAutoFit/>
          </a:bodyPr>
          <a:lstStyle/>
          <a:p>
            <a:r>
              <a:rPr lang="en-US" sz="1800" dirty="0"/>
              <a:t>Continuation count = Number of unique single word contexts for </a:t>
            </a:r>
            <a:r>
              <a:rPr lang="en-US" sz="1800" dirty="0">
                <a:latin typeface="Wingdings"/>
                <a:ea typeface="Wingdings"/>
                <a:cs typeface="Wingdings"/>
                <a:sym typeface="Wingdings"/>
              </a:rPr>
              <a:t></a:t>
            </a:r>
            <a:endParaRPr lang="en-US" sz="1800" dirty="0"/>
          </a:p>
        </p:txBody>
      </p:sp>
    </p:spTree>
    <p:extLst>
      <p:ext uri="{BB962C8B-B14F-4D97-AF65-F5344CB8AC3E}">
        <p14:creationId xmlns:p14="http://schemas.microsoft.com/office/powerpoint/2010/main" val="2556385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400" dirty="0">
                <a:ea typeface="ＭＳ Ｐゴシック" charset="0"/>
                <a:cs typeface="ＭＳ Ｐゴシック" charset="0"/>
              </a:rPr>
              <a:t>Language Modeling</a:t>
            </a:r>
          </a:p>
        </p:txBody>
      </p:sp>
      <p:sp>
        <p:nvSpPr>
          <p:cNvPr id="16387" name="Rectangle 6"/>
          <p:cNvSpPr>
            <a:spLocks noGrp="1" noChangeArrowheads="1"/>
          </p:cNvSpPr>
          <p:nvPr>
            <p:ph idx="1"/>
          </p:nvPr>
        </p:nvSpPr>
        <p:spPr/>
        <p:txBody>
          <a:bodyPr/>
          <a:lstStyle/>
          <a:p>
            <a:pPr eaLnBrk="1" hangingPunct="1">
              <a:buFont typeface="Times" charset="0"/>
              <a:buNone/>
            </a:pPr>
            <a:r>
              <a:rPr lang="en-US" sz="3200" dirty="0">
                <a:solidFill>
                  <a:srgbClr val="800000"/>
                </a:solidFill>
                <a:ea typeface="ＭＳ Ｐゴシック" charset="0"/>
                <a:cs typeface="ＭＳ Ｐゴシック" charset="0"/>
              </a:rPr>
              <a:t>Advanced: </a:t>
            </a:r>
          </a:p>
          <a:p>
            <a:pPr eaLnBrk="1" hangingPunct="1">
              <a:buFont typeface="Times" charset="0"/>
              <a:buNone/>
            </a:pPr>
            <a:r>
              <a:rPr lang="en-US" sz="3200" dirty="0" err="1">
                <a:solidFill>
                  <a:srgbClr val="800000"/>
                </a:solidFill>
                <a:ea typeface="ＭＳ Ｐゴシック" charset="0"/>
                <a:cs typeface="ＭＳ Ｐゴシック" charset="0"/>
              </a:rPr>
              <a:t>Kneser</a:t>
            </a:r>
            <a:r>
              <a:rPr lang="en-US" sz="3200" dirty="0">
                <a:solidFill>
                  <a:srgbClr val="800000"/>
                </a:solidFill>
                <a:ea typeface="ＭＳ Ｐゴシック" charset="0"/>
                <a:cs typeface="ＭＳ Ｐゴシック" charset="0"/>
              </a:rPr>
              <a:t>-</a:t>
            </a:r>
            <a:r>
              <a:rPr lang="en-US" sz="3200">
                <a:solidFill>
                  <a:srgbClr val="800000"/>
                </a:solidFill>
                <a:ea typeface="ＭＳ Ｐゴシック" charset="0"/>
                <a:cs typeface="ＭＳ Ｐゴシック" charset="0"/>
              </a:rPr>
              <a:t>Ney Smoothing</a:t>
            </a:r>
            <a:endParaRPr lang="en-US" sz="3200" dirty="0">
              <a:solidFill>
                <a:srgbClr val="800000"/>
              </a:solidFill>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C14E509C-955E-E747-9D06-644488A2F2BF}"/>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57134306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71600" y="285750"/>
            <a:ext cx="7467600" cy="742950"/>
          </a:xfrm>
        </p:spPr>
        <p:txBody>
          <a:bodyPr/>
          <a:lstStyle/>
          <a:p>
            <a:pPr eaLnBrk="1" hangingPunct="1"/>
            <a:r>
              <a:rPr lang="en-US"/>
              <a:t>Markov Assumption</a:t>
            </a:r>
          </a:p>
        </p:txBody>
      </p:sp>
      <p:sp>
        <p:nvSpPr>
          <p:cNvPr id="75779" name="Rectangle 3"/>
          <p:cNvSpPr>
            <a:spLocks noGrp="1" noChangeArrowheads="1"/>
          </p:cNvSpPr>
          <p:nvPr>
            <p:ph idx="1"/>
          </p:nvPr>
        </p:nvSpPr>
        <p:spPr>
          <a:xfrm>
            <a:off x="294671" y="1510116"/>
            <a:ext cx="7543801" cy="3429000"/>
          </a:xfrm>
        </p:spPr>
        <p:txBody>
          <a:bodyPr/>
          <a:lstStyle/>
          <a:p>
            <a:pPr eaLnBrk="1" hangingPunct="1"/>
            <a:r>
              <a:rPr lang="en-US" sz="3600" dirty="0">
                <a:latin typeface="Calibri" charset="0"/>
              </a:rPr>
              <a:t>Simplifying assumption:</a:t>
            </a:r>
          </a:p>
          <a:p>
            <a:pPr marL="457200" lvl="1" indent="0" eaLnBrk="1" hangingPunct="1">
              <a:buNone/>
            </a:pPr>
            <a:endParaRPr lang="en-US" sz="3600" dirty="0">
              <a:latin typeface="Calibri" charset="0"/>
            </a:endParaRPr>
          </a:p>
          <a:p>
            <a:pPr marL="457200" lvl="1" indent="0" eaLnBrk="1" hangingPunct="1">
              <a:buNone/>
            </a:pPr>
            <a:endParaRPr lang="en-US" sz="3200" dirty="0">
              <a:solidFill>
                <a:srgbClr val="A50021"/>
              </a:solidFill>
              <a:latin typeface="Calibri" charset="0"/>
            </a:endParaRPr>
          </a:p>
          <a:p>
            <a:pPr eaLnBrk="1" hangingPunct="1"/>
            <a:r>
              <a:rPr lang="en-US" sz="3600" dirty="0">
                <a:latin typeface="Calibri" charset="0"/>
              </a:rPr>
              <a:t>Or maybe</a:t>
            </a:r>
          </a:p>
          <a:p>
            <a:pPr eaLnBrk="1" hangingPunct="1"/>
            <a:endParaRPr lang="en-US" dirty="0">
              <a:latin typeface="Calibri" charset="0"/>
            </a:endParaRPr>
          </a:p>
          <a:p>
            <a:pPr eaLnBrk="1" hangingPunct="1">
              <a:buFont typeface="Wingdings" charset="2"/>
              <a:buNone/>
            </a:pPr>
            <a:endParaRPr lang="en-US" dirty="0">
              <a:latin typeface="Calibri" charset="0"/>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3765157444"/>
              </p:ext>
            </p:extLst>
          </p:nvPr>
        </p:nvGraphicFramePr>
        <p:xfrm>
          <a:off x="457200" y="2471251"/>
          <a:ext cx="7696200" cy="1014899"/>
        </p:xfrm>
        <a:graphic>
          <a:graphicData uri="http://schemas.openxmlformats.org/presentationml/2006/ole">
            <mc:AlternateContent xmlns:mc="http://schemas.openxmlformats.org/markup-compatibility/2006">
              <mc:Choice xmlns:v="urn:schemas-microsoft-com:vml" Requires="v">
                <p:oleObj name="Equation" r:id="rId3" imgW="3187700" imgH="419100" progId="Equation.3">
                  <p:embed/>
                </p:oleObj>
              </mc:Choice>
              <mc:Fallback>
                <p:oleObj name="Equation" r:id="rId3" imgW="31877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471251"/>
                        <a:ext cx="7696200" cy="1014899"/>
                      </a:xfrm>
                      <a:prstGeom prst="rect">
                        <a:avLst/>
                      </a:prstGeom>
                      <a:noFill/>
                      <a:effec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731164689"/>
              </p:ext>
            </p:extLst>
          </p:nvPr>
        </p:nvGraphicFramePr>
        <p:xfrm>
          <a:off x="228600" y="4182281"/>
          <a:ext cx="8915400" cy="961219"/>
        </p:xfrm>
        <a:graphic>
          <a:graphicData uri="http://schemas.openxmlformats.org/presentationml/2006/ole">
            <mc:AlternateContent xmlns:mc="http://schemas.openxmlformats.org/markup-compatibility/2006">
              <mc:Choice xmlns:v="urn:schemas-microsoft-com:vml" Requires="v">
                <p:oleObj name="Equation" r:id="rId5" imgW="3898900" imgH="419100" progId="Equation.3">
                  <p:embed/>
                </p:oleObj>
              </mc:Choice>
              <mc:Fallback>
                <p:oleObj name="Equation" r:id="rId5" imgW="38989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4182281"/>
                        <a:ext cx="8915400" cy="961219"/>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pic>
        <p:nvPicPr>
          <p:cNvPr id="2" name="Picture 1" descr="225px-AAMarkov.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86600" y="133350"/>
            <a:ext cx="1475075" cy="1920875"/>
          </a:xfrm>
          <a:prstGeom prst="rect">
            <a:avLst/>
          </a:prstGeom>
        </p:spPr>
      </p:pic>
      <p:sp>
        <p:nvSpPr>
          <p:cNvPr id="3" name="TextBox 2"/>
          <p:cNvSpPr txBox="1"/>
          <p:nvPr/>
        </p:nvSpPr>
        <p:spPr>
          <a:xfrm>
            <a:off x="7169180" y="1928396"/>
            <a:ext cx="1441420" cy="338554"/>
          </a:xfrm>
          <a:prstGeom prst="rect">
            <a:avLst/>
          </a:prstGeom>
          <a:noFill/>
        </p:spPr>
        <p:txBody>
          <a:bodyPr wrap="none" rtlCol="0">
            <a:spAutoFit/>
          </a:bodyPr>
          <a:lstStyle/>
          <a:p>
            <a:r>
              <a:rPr lang="en-US" sz="1600" dirty="0">
                <a:latin typeface="Calibri"/>
                <a:cs typeface="Calibri"/>
              </a:rPr>
              <a:t>Andrei Markov</a:t>
            </a:r>
          </a:p>
        </p:txBody>
      </p:sp>
    </p:spTree>
    <p:extLst>
      <p:ext uri="{BB962C8B-B14F-4D97-AF65-F5344CB8AC3E}">
        <p14:creationId xmlns:p14="http://schemas.microsoft.com/office/powerpoint/2010/main" val="104366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71600" y="285750"/>
            <a:ext cx="7467600" cy="742950"/>
          </a:xfrm>
        </p:spPr>
        <p:txBody>
          <a:bodyPr/>
          <a:lstStyle/>
          <a:p>
            <a:pPr eaLnBrk="1" hangingPunct="1"/>
            <a:r>
              <a:rPr lang="en-US" dirty="0"/>
              <a:t>Markov Assumption</a:t>
            </a:r>
          </a:p>
        </p:txBody>
      </p:sp>
      <p:sp>
        <p:nvSpPr>
          <p:cNvPr id="75779" name="Rectangle 3"/>
          <p:cNvSpPr>
            <a:spLocks noGrp="1" noChangeArrowheads="1"/>
          </p:cNvSpPr>
          <p:nvPr>
            <p:ph idx="1"/>
          </p:nvPr>
        </p:nvSpPr>
        <p:spPr/>
        <p:txBody>
          <a:bodyPr/>
          <a:lstStyle/>
          <a:p>
            <a:endParaRPr lang="en-US" sz="3600" dirty="0"/>
          </a:p>
          <a:p>
            <a:endParaRPr lang="en-US" sz="3200" dirty="0"/>
          </a:p>
          <a:p>
            <a:r>
              <a:rPr lang="en-US" sz="3200" dirty="0"/>
              <a:t>In other words, we approximate each component in the product</a:t>
            </a:r>
            <a:endParaRPr lang="en-US" sz="3200" dirty="0">
              <a:latin typeface="Calibri" charset="0"/>
            </a:endParaRPr>
          </a:p>
          <a:p>
            <a:pPr eaLnBrk="1" hangingPunct="1"/>
            <a:endParaRPr lang="en-US" sz="3600" dirty="0">
              <a:latin typeface="Calibri" charset="0"/>
            </a:endParaRPr>
          </a:p>
          <a:p>
            <a:pPr lvl="1" eaLnBrk="1" hangingPunct="1"/>
            <a:endParaRPr lang="en-US" sz="3600" dirty="0">
              <a:solidFill>
                <a:srgbClr val="A50021"/>
              </a:solidFill>
              <a:latin typeface="Calibri" charset="0"/>
            </a:endParaRPr>
          </a:p>
          <a:p>
            <a:pPr eaLnBrk="1" hangingPunct="1"/>
            <a:endParaRPr lang="en-US" dirty="0">
              <a:latin typeface="Calibri" charset="0"/>
            </a:endParaRPr>
          </a:p>
          <a:p>
            <a:pPr eaLnBrk="1" hangingPunct="1">
              <a:buFont typeface="Wingdings" charset="2"/>
              <a:buNone/>
            </a:pPr>
            <a:endParaRPr lang="en-US" dirty="0">
              <a:latin typeface="Calibri" charset="0"/>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4077115639"/>
              </p:ext>
            </p:extLst>
          </p:nvPr>
        </p:nvGraphicFramePr>
        <p:xfrm>
          <a:off x="838200" y="1428750"/>
          <a:ext cx="7104063" cy="1087437"/>
        </p:xfrm>
        <a:graphic>
          <a:graphicData uri="http://schemas.openxmlformats.org/presentationml/2006/ole">
            <mc:AlternateContent xmlns:mc="http://schemas.openxmlformats.org/markup-compatibility/2006">
              <mc:Choice xmlns:v="urn:schemas-microsoft-com:vml" Requires="v">
                <p:oleObj name="Equation" r:id="rId3" imgW="2336800" imgH="355600" progId="Equation.3">
                  <p:embed/>
                </p:oleObj>
              </mc:Choice>
              <mc:Fallback>
                <p:oleObj name="Equation" r:id="rId3" imgW="2336800" imgH="355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428750"/>
                        <a:ext cx="7104063" cy="1087437"/>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272657802"/>
              </p:ext>
            </p:extLst>
          </p:nvPr>
        </p:nvGraphicFramePr>
        <p:xfrm>
          <a:off x="539750" y="3790950"/>
          <a:ext cx="8604250" cy="630237"/>
        </p:xfrm>
        <a:graphic>
          <a:graphicData uri="http://schemas.openxmlformats.org/presentationml/2006/ole">
            <mc:AlternateContent xmlns:mc="http://schemas.openxmlformats.org/markup-compatibility/2006">
              <mc:Choice xmlns:v="urn:schemas-microsoft-com:vml" Requires="v">
                <p:oleObj name="Equation" r:id="rId5" imgW="2438400" imgH="177800" progId="Equation.3">
                  <p:embed/>
                </p:oleObj>
              </mc:Choice>
              <mc:Fallback>
                <p:oleObj name="Equation" r:id="rId5" imgW="2438400" imgH="177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3790950"/>
                        <a:ext cx="8604250" cy="630237"/>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9116890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3373</Words>
  <Application>Microsoft Office PowerPoint</Application>
  <PresentationFormat>On-screen Show (16:9)</PresentationFormat>
  <Paragraphs>666</Paragraphs>
  <Slides>77</Slides>
  <Notes>66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88" baseType="lpstr">
      <vt:lpstr>Courier</vt:lpstr>
      <vt:lpstr>Arial</vt:lpstr>
      <vt:lpstr>Calibri</vt:lpstr>
      <vt:lpstr>Calibri Light</vt:lpstr>
      <vt:lpstr>Lucida Sans</vt:lpstr>
      <vt:lpstr>Tahoma</vt:lpstr>
      <vt:lpstr>Times</vt:lpstr>
      <vt:lpstr>Verdana</vt:lpstr>
      <vt:lpstr>Wingdings</vt:lpstr>
      <vt:lpstr>Retrospect</vt:lpstr>
      <vt:lpstr>Equation</vt:lpstr>
      <vt:lpstr> Language Modeling</vt:lpstr>
      <vt:lpstr>Probabilistic Language Models</vt:lpstr>
      <vt:lpstr>Probabilistic Language Modeling</vt:lpstr>
      <vt:lpstr>How to compute P(W)</vt:lpstr>
      <vt:lpstr>Reminder: The Chain Rule</vt:lpstr>
      <vt:lpstr>The Chain Rule applied to compute joint probability of words in sentence</vt:lpstr>
      <vt:lpstr>How to estimate these probabilities</vt:lpstr>
      <vt:lpstr>Markov Assumption</vt:lpstr>
      <vt:lpstr>Markov Assumption</vt:lpstr>
      <vt:lpstr>Simplest case: Unigram model</vt:lpstr>
      <vt:lpstr>Bigram model</vt:lpstr>
      <vt:lpstr>N-gram models</vt:lpstr>
      <vt:lpstr> Language Modeling</vt:lpstr>
      <vt:lpstr> Language Modeling</vt:lpstr>
      <vt:lpstr>Estimating bigram probabilities</vt:lpstr>
      <vt:lpstr>An example</vt:lpstr>
      <vt:lpstr>More examples:  Berkeley Restaurant Project sentences</vt:lpstr>
      <vt:lpstr>Raw bigram counts</vt:lpstr>
      <vt:lpstr>Raw bigram probabilities</vt:lpstr>
      <vt:lpstr>Bigram estimates of sentence probabilities</vt:lpstr>
      <vt:lpstr>What kinds of knowledge?</vt:lpstr>
      <vt:lpstr>Practical Issues</vt:lpstr>
      <vt:lpstr>Language Modeling Toolkits</vt:lpstr>
      <vt:lpstr>Google N-Gram Release, August 2006</vt:lpstr>
      <vt:lpstr>Google N-Gram Release</vt:lpstr>
      <vt:lpstr>Google Book N-grams</vt:lpstr>
      <vt:lpstr> Language Modeling</vt:lpstr>
      <vt:lpstr> Language Modeling</vt:lpstr>
      <vt:lpstr>Evaluation: How good is our model?</vt:lpstr>
      <vt:lpstr>Extrinsic evaluation of N-gram models</vt:lpstr>
      <vt:lpstr>Difficulty of extrinsic (in-vivo) evaluation of  N-gram models</vt:lpstr>
      <vt:lpstr>Intuition of Perplexity</vt:lpstr>
      <vt:lpstr>Perplexity</vt:lpstr>
      <vt:lpstr>The Shannon Game intuition for perplexity</vt:lpstr>
      <vt:lpstr>The Shannon Game intuition for perplexity</vt:lpstr>
      <vt:lpstr>Perplexity as branching factor</vt:lpstr>
      <vt:lpstr>Lower perplexity = better model</vt:lpstr>
      <vt:lpstr> Language Modeling</vt:lpstr>
      <vt:lpstr> Language Modeling</vt:lpstr>
      <vt:lpstr>The Shannon Visualization Method</vt:lpstr>
      <vt:lpstr>Approximating Shakespeare</vt:lpstr>
      <vt:lpstr>Shakespeare as corpus</vt:lpstr>
      <vt:lpstr>The Wall Street Journal is not Shakespeare (no offense)</vt:lpstr>
      <vt:lpstr>Can you guess the training set author of the LM that generated these random 3-gram sentences?</vt:lpstr>
      <vt:lpstr>The perils of overfitting</vt:lpstr>
      <vt:lpstr>Zeros</vt:lpstr>
      <vt:lpstr>Zero probability bigrams</vt:lpstr>
      <vt:lpstr> Language Modeling</vt:lpstr>
      <vt:lpstr> Language Modeling</vt:lpstr>
      <vt:lpstr>The intuition of smoothing (from Dan Klein)</vt:lpstr>
      <vt:lpstr>Add-one estimation</vt:lpstr>
      <vt:lpstr>Maximum Likelihood Estimates</vt:lpstr>
      <vt:lpstr>Berkeley Restaurant Corpus: Laplace smoothed bigram counts</vt:lpstr>
      <vt:lpstr>Laplace-smoothed bigrams</vt:lpstr>
      <vt:lpstr>Reconstituted counts</vt:lpstr>
      <vt:lpstr>Compare with raw bigram counts</vt:lpstr>
      <vt:lpstr>Add-1 estimation is a blunt instrument</vt:lpstr>
      <vt:lpstr> Language Modeling</vt:lpstr>
      <vt:lpstr> Language Modeling</vt:lpstr>
      <vt:lpstr>Backoff and Interpolation</vt:lpstr>
      <vt:lpstr>Linear Interpolation</vt:lpstr>
      <vt:lpstr>How to set the lambdas?</vt:lpstr>
      <vt:lpstr>Unknown words: Open versus closed vocabulary tasks</vt:lpstr>
      <vt:lpstr>Huge web-scale n-grams</vt:lpstr>
      <vt:lpstr>Smoothing for Web-scale N-grams</vt:lpstr>
      <vt:lpstr>N-gram Smoothing Summary</vt:lpstr>
      <vt:lpstr>Advanced Language Modeling</vt:lpstr>
      <vt:lpstr> Language Modeling</vt:lpstr>
      <vt:lpstr>Language Modeling</vt:lpstr>
      <vt:lpstr>Absolute discounting: just subtract a little from each count</vt:lpstr>
      <vt:lpstr>Absolute Discounting Interpolation</vt:lpstr>
      <vt:lpstr>Kneser-Ney Smoothing I</vt:lpstr>
      <vt:lpstr>Kneser-Ney Smoothing II</vt:lpstr>
      <vt:lpstr>Kneser-Ney Smoothing III</vt:lpstr>
      <vt:lpstr>Kneser-Ney Smoothing IV</vt:lpstr>
      <vt:lpstr>Kneser-Ney Smoothing: Recursive formulation</vt:lpstr>
      <vt:lpstr>Language Modeling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Modeling</dc:title>
  <dc:subject>Speech and Language Processing</dc:subject>
  <dc:creator>Dan Jurafsky</dc:creator>
  <cp:keywords/>
  <dc:description/>
  <cp:lastModifiedBy>murali</cp:lastModifiedBy>
  <cp:revision>196</cp:revision>
  <cp:lastPrinted>2019-01-09T00:29:37Z</cp:lastPrinted>
  <dcterms:created xsi:type="dcterms:W3CDTF">2010-04-19T15:31:24Z</dcterms:created>
  <dcterms:modified xsi:type="dcterms:W3CDTF">2022-09-07T18:14:59Z</dcterms:modified>
  <cp:category/>
</cp:coreProperties>
</file>