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bc02ebc3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bc02ebc3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bb657bf21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bb657bf21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b9f2eb64c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b9f2eb64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b9cdbcba5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b9cdbcba5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bc02ebc38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bc02ebc38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bc02ebc38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bc02ebc38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9cdbcba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b9cdbcba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9cdbcba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9cdbcba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9cdbcba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9cdbcba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9cdbcba5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b9cdbcba5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9cdbcba5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b9cdbcba5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9cdbcba5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9cdbcba5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b9f2eb64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b9f2eb64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bae3a77a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bae3a77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D6u-Aw32vSJXfyY9yQpjJOiqUELo_3W0/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hyperlink" Target="http://drive.google.com/file/d/1zCXLCz9ulGrMLs04RhPaK3CzW9lpKn_j/view" TargetMode="External"/><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aotyTby_EByLfi-MuQ5PCwZTPvIyej4b/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rUMkN9oT82WOZ70c3cNVqtLJpVSVAvXb/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VpCO33bqQ7jMFohRye6iM1P3zhB7WOp-/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9aX0prfqXDAm3y7Nci9PIXHLjPMmShbd/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_QvFe0HqGAYK7i7MNHKGRxHjawr5D3Al/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hyperlink" Target="http://drive.google.com/file/d/1HNSEfDtVDpZ-jzQiqT4mnqY87YCrc0wi/view"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hyperlink" Target="http://drive.google.com/file/d/1RXxeByG04-M6DMbZ6XNGrp7sAJ4XAh7p/view" TargetMode="External"/><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drive.google.com/file/d/14uI0GsTzWLyN7qYg0X9E8Hi0t3RgdKLJ/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g_0Vvb61gFzoDtupSDOsTpCntStPQ39I/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Di-DGQcJZdRKsdWOlgF-b0x9oRU6yoyi/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hyperlink" Target="http://drive.google.com/file/d/1sk-DVh2yQDyAuwsKjtZfAPgLm0FVfYJX/view" TargetMode="External"/><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hyperlink" Target="http://drive.google.com/file/d/18fdTwZfIVQ9QgfqCf2EjwYAjIU34gf6P/view" TargetMode="External"/><Relationship Id="rId5" Type="http://schemas.openxmlformats.org/officeDocument/2006/relationships/image" Target="../media/image1.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hyperlink" Target="http://drive.google.com/file/d/193dfWsXL7wvcLPK4Ut4Xq1ERw-J9wLAS/view"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Analyzing Student Test Scores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Caleb Andree, Chiamaka Ebulu, Josephine Ekenya, Zain Zaidi</a:t>
            </a:r>
            <a:endParaRPr/>
          </a:p>
        </p:txBody>
      </p:sp>
      <p:pic>
        <p:nvPicPr>
          <p:cNvPr id="130" name="Google Shape;130;p13" title="Title Page.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819150" y="494625"/>
            <a:ext cx="7505700" cy="6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Lunch and Test Scores Analysis</a:t>
            </a:r>
            <a:endParaRPr/>
          </a:p>
        </p:txBody>
      </p:sp>
      <p:sp>
        <p:nvSpPr>
          <p:cNvPr id="202" name="Google Shape;202;p22"/>
          <p:cNvSpPr txBox="1"/>
          <p:nvPr>
            <p:ph idx="1" type="body"/>
          </p:nvPr>
        </p:nvSpPr>
        <p:spPr>
          <a:xfrm>
            <a:off x="577325" y="1161825"/>
            <a:ext cx="3102000" cy="3291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When checking for assumptions to make prior to data analysis, there were no extreme outliers visible.</a:t>
            </a:r>
            <a:endParaRPr/>
          </a:p>
          <a:p>
            <a:pPr indent="-311150" lvl="0" marL="457200" rtl="0" algn="l">
              <a:spcBef>
                <a:spcPts val="0"/>
              </a:spcBef>
              <a:spcAft>
                <a:spcPts val="0"/>
              </a:spcAft>
              <a:buSzPts val="1300"/>
              <a:buChar char="-"/>
            </a:pPr>
            <a:r>
              <a:rPr lang="en"/>
              <a:t>The P-Value was much less than 0.05, meaning it was statistically significant</a:t>
            </a:r>
            <a:endParaRPr/>
          </a:p>
          <a:p>
            <a:pPr indent="-311150" lvl="0" marL="457200" rtl="0" algn="l">
              <a:spcBef>
                <a:spcPts val="0"/>
              </a:spcBef>
              <a:spcAft>
                <a:spcPts val="0"/>
              </a:spcAft>
              <a:buSzPts val="1300"/>
              <a:buChar char="-"/>
            </a:pPr>
            <a:r>
              <a:rPr lang="en"/>
              <a:t>The normality in the QQ plot on the right shows that the data is normally distributed</a:t>
            </a:r>
            <a:endParaRPr/>
          </a:p>
          <a:p>
            <a:pPr indent="-311150" lvl="0" marL="457200" rtl="0" algn="l">
              <a:spcBef>
                <a:spcPts val="0"/>
              </a:spcBef>
              <a:spcAft>
                <a:spcPts val="0"/>
              </a:spcAft>
              <a:buSzPts val="1300"/>
              <a:buChar char="-"/>
            </a:pPr>
            <a:r>
              <a:rPr lang="en"/>
              <a:t>The Independent T-Test Showed a correlation between the type of lunch a student </a:t>
            </a:r>
            <a:r>
              <a:rPr lang="en"/>
              <a:t>receives</a:t>
            </a:r>
            <a:r>
              <a:rPr lang="en"/>
              <a:t> and their test score (see boxplot)</a:t>
            </a:r>
            <a:endParaRPr/>
          </a:p>
        </p:txBody>
      </p:sp>
      <p:pic>
        <p:nvPicPr>
          <p:cNvPr id="203" name="Google Shape;203;p22"/>
          <p:cNvPicPr preferRelativeResize="0"/>
          <p:nvPr/>
        </p:nvPicPr>
        <p:blipFill>
          <a:blip r:embed="rId3">
            <a:alphaModFix/>
          </a:blip>
          <a:stretch>
            <a:fillRect/>
          </a:stretch>
        </p:blipFill>
        <p:spPr>
          <a:xfrm>
            <a:off x="3738700" y="1211225"/>
            <a:ext cx="2702076" cy="2851849"/>
          </a:xfrm>
          <a:prstGeom prst="rect">
            <a:avLst/>
          </a:prstGeom>
          <a:noFill/>
          <a:ln>
            <a:noFill/>
          </a:ln>
        </p:spPr>
      </p:pic>
      <p:pic>
        <p:nvPicPr>
          <p:cNvPr id="204" name="Google Shape;204;p22"/>
          <p:cNvPicPr preferRelativeResize="0"/>
          <p:nvPr/>
        </p:nvPicPr>
        <p:blipFill>
          <a:blip r:embed="rId4">
            <a:alphaModFix/>
          </a:blip>
          <a:stretch>
            <a:fillRect/>
          </a:stretch>
        </p:blipFill>
        <p:spPr>
          <a:xfrm>
            <a:off x="6440775" y="1161824"/>
            <a:ext cx="2286800" cy="2828500"/>
          </a:xfrm>
          <a:prstGeom prst="rect">
            <a:avLst/>
          </a:prstGeom>
          <a:noFill/>
          <a:ln>
            <a:noFill/>
          </a:ln>
        </p:spPr>
      </p:pic>
      <p:pic>
        <p:nvPicPr>
          <p:cNvPr id="205" name="Google Shape;205;p22" title="Analysis.mp3">
            <a:hlinkClick r:id="rId5"/>
          </p:cNvPr>
          <p:cNvPicPr preferRelativeResize="0"/>
          <p:nvPr/>
        </p:nvPicPr>
        <p:blipFill>
          <a:blip r:embed="rId6">
            <a:alphaModFix/>
          </a:blip>
          <a:stretch>
            <a:fillRect/>
          </a:stretch>
        </p:blipFill>
        <p:spPr>
          <a:xfrm>
            <a:off x="365875" y="360275"/>
            <a:ext cx="547350" cy="54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624750" y="470425"/>
            <a:ext cx="78945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Interpretation of the Test Results - Test Preparation</a:t>
            </a:r>
            <a:endParaRPr sz="2600"/>
          </a:p>
        </p:txBody>
      </p:sp>
      <p:sp>
        <p:nvSpPr>
          <p:cNvPr id="211" name="Google Shape;211;p23"/>
          <p:cNvSpPr txBox="1"/>
          <p:nvPr>
            <p:ph idx="1" type="body"/>
          </p:nvPr>
        </p:nvSpPr>
        <p:spPr>
          <a:xfrm>
            <a:off x="819150" y="14250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There is a direct correlation between </a:t>
            </a:r>
            <a:r>
              <a:rPr lang="en" sz="1500"/>
              <a:t>whether</a:t>
            </a:r>
            <a:r>
              <a:rPr lang="en" sz="1500"/>
              <a:t> or not a student takes a test preparation course and their test grade</a:t>
            </a:r>
            <a:endParaRPr sz="1500"/>
          </a:p>
          <a:p>
            <a:pPr indent="-323850" lvl="0" marL="457200" rtl="0" algn="l">
              <a:spcBef>
                <a:spcPts val="0"/>
              </a:spcBef>
              <a:spcAft>
                <a:spcPts val="0"/>
              </a:spcAft>
              <a:buSzPts val="1500"/>
              <a:buChar char="●"/>
            </a:pPr>
            <a:r>
              <a:rPr lang="en" sz="1500"/>
              <a:t>There is a higher test average for those who take a test preparation course</a:t>
            </a:r>
            <a:endParaRPr sz="1500"/>
          </a:p>
          <a:p>
            <a:pPr indent="-323850" lvl="0" marL="457200" rtl="0" algn="l">
              <a:spcBef>
                <a:spcPts val="0"/>
              </a:spcBef>
              <a:spcAft>
                <a:spcPts val="0"/>
              </a:spcAft>
              <a:buSzPts val="1500"/>
              <a:buChar char="●"/>
            </a:pPr>
            <a:r>
              <a:rPr lang="en" sz="1500"/>
              <a:t>With a mean score of 218 for those who have taken a test preparation </a:t>
            </a:r>
            <a:r>
              <a:rPr lang="en" sz="1500"/>
              <a:t>course, this is higher than the average for those who have not taken a test prep course, with a mean score of 195</a:t>
            </a:r>
            <a:endParaRPr sz="1500"/>
          </a:p>
          <a:p>
            <a:pPr indent="-323850" lvl="0" marL="457200" rtl="0" algn="l">
              <a:spcBef>
                <a:spcPts val="0"/>
              </a:spcBef>
              <a:spcAft>
                <a:spcPts val="0"/>
              </a:spcAft>
              <a:buSzPts val="1500"/>
              <a:buChar char="●"/>
            </a:pPr>
            <a:r>
              <a:rPr lang="en" sz="1500"/>
              <a:t>Students who wish to do better on the test should take a course prior to taking the test</a:t>
            </a:r>
            <a:endParaRPr sz="1500"/>
          </a:p>
        </p:txBody>
      </p:sp>
      <p:pic>
        <p:nvPicPr>
          <p:cNvPr id="212" name="Google Shape;212;p23" title="Interpretation slide.mp3">
            <a:hlinkClick r:id="rId3"/>
          </p:cNvPr>
          <p:cNvPicPr preferRelativeResize="0"/>
          <p:nvPr/>
        </p:nvPicPr>
        <p:blipFill>
          <a:blip r:embed="rId4">
            <a:alphaModFix/>
          </a:blip>
          <a:stretch>
            <a:fillRect/>
          </a:stretch>
        </p:blipFill>
        <p:spPr>
          <a:xfrm>
            <a:off x="294075" y="4428625"/>
            <a:ext cx="457200"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486300" y="740338"/>
            <a:ext cx="8657700" cy="6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Interpretation of the Test Results - Parental Level of Education</a:t>
            </a:r>
            <a:endParaRPr sz="2300"/>
          </a:p>
        </p:txBody>
      </p:sp>
      <p:sp>
        <p:nvSpPr>
          <p:cNvPr id="218" name="Google Shape;218;p24"/>
          <p:cNvSpPr txBox="1"/>
          <p:nvPr>
            <p:ph idx="1" type="body"/>
          </p:nvPr>
        </p:nvSpPr>
        <p:spPr>
          <a:xfrm>
            <a:off x="819150" y="1574675"/>
            <a:ext cx="7505700" cy="2913900"/>
          </a:xfrm>
          <a:prstGeom prst="rect">
            <a:avLst/>
          </a:prstGeom>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None/>
            </a:pPr>
            <a:r>
              <a:rPr lang="en" sz="1725"/>
              <a:t>Looking at the boxplot that compares the parental level of education to the corresponding students test scores, students whose parents have only obtained a high school diploma (or did not finish high school) seem to have lower test scores than the students whose parents </a:t>
            </a:r>
            <a:r>
              <a:rPr lang="en" sz="1725"/>
              <a:t>attended college. Especially if they went on to obtain an associates, bachelors or masters degree.</a:t>
            </a:r>
            <a:endParaRPr sz="1725"/>
          </a:p>
          <a:p>
            <a:pPr indent="0" lvl="0" marL="0" rtl="0" algn="l">
              <a:lnSpc>
                <a:spcPct val="115000"/>
              </a:lnSpc>
              <a:spcBef>
                <a:spcPts val="1200"/>
              </a:spcBef>
              <a:spcAft>
                <a:spcPts val="0"/>
              </a:spcAft>
              <a:buNone/>
            </a:pPr>
            <a:r>
              <a:rPr lang="en" sz="1725"/>
              <a:t>After running Tukey’s multiple comparisons test, there was a significant difference between multiple groups that further emphasizes the differences in test scores between the students in each level of education category.</a:t>
            </a:r>
            <a:endParaRPr sz="1725"/>
          </a:p>
          <a:p>
            <a:pPr indent="0" lvl="0" marL="0" rtl="0" algn="l">
              <a:spcBef>
                <a:spcPts val="0"/>
              </a:spcBef>
              <a:spcAft>
                <a:spcPts val="0"/>
              </a:spcAft>
              <a:buNone/>
            </a:pPr>
            <a:r>
              <a:t/>
            </a:r>
            <a:endParaRPr sz="15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pic>
        <p:nvPicPr>
          <p:cNvPr id="219" name="Google Shape;219;p24" title="Slide 10 Edited.mp3">
            <a:hlinkClick r:id="rId3"/>
          </p:cNvPr>
          <p:cNvPicPr preferRelativeResize="0"/>
          <p:nvPr/>
        </p:nvPicPr>
        <p:blipFill>
          <a:blip r:embed="rId4">
            <a:alphaModFix/>
          </a:blip>
          <a:stretch>
            <a:fillRect/>
          </a:stretch>
        </p:blipFill>
        <p:spPr>
          <a:xfrm>
            <a:off x="285550" y="249225"/>
            <a:ext cx="457200"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819150" y="397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Interpretation of the Test Results - Gender</a:t>
            </a:r>
            <a:endParaRPr/>
          </a:p>
        </p:txBody>
      </p:sp>
      <p:sp>
        <p:nvSpPr>
          <p:cNvPr id="225" name="Google Shape;225;p25"/>
          <p:cNvSpPr txBox="1"/>
          <p:nvPr>
            <p:ph idx="1" type="body"/>
          </p:nvPr>
        </p:nvSpPr>
        <p:spPr>
          <a:xfrm>
            <a:off x="819150" y="14098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population for the female test group was 483 and the population for the male test group was 517 </a:t>
            </a:r>
            <a:endParaRPr/>
          </a:p>
          <a:p>
            <a:pPr indent="-311150" lvl="0" marL="457200" rtl="0" algn="l">
              <a:spcBef>
                <a:spcPts val="0"/>
              </a:spcBef>
              <a:spcAft>
                <a:spcPts val="0"/>
              </a:spcAft>
              <a:buSzPts val="1300"/>
              <a:buChar char="●"/>
            </a:pPr>
            <a:r>
              <a:rPr lang="en"/>
              <a:t>T</a:t>
            </a:r>
            <a:r>
              <a:rPr lang="en"/>
              <a:t>he mean score of 207 for the female test group is higher than the mean score of 200 for the male test group</a:t>
            </a:r>
            <a:endParaRPr/>
          </a:p>
          <a:p>
            <a:pPr indent="-311150" lvl="0" marL="457200" rtl="0" algn="l">
              <a:spcBef>
                <a:spcPts val="0"/>
              </a:spcBef>
              <a:spcAft>
                <a:spcPts val="0"/>
              </a:spcAft>
              <a:buSzPts val="1300"/>
              <a:buChar char="●"/>
            </a:pPr>
            <a:r>
              <a:rPr lang="en"/>
              <a:t>After checking all </a:t>
            </a:r>
            <a:r>
              <a:rPr lang="en"/>
              <a:t>assumptions</a:t>
            </a:r>
            <a:r>
              <a:rPr lang="en"/>
              <a:t> and computing the Independent Two-Sample T test, we can note that there is a difference in test scores between the two groups, with </a:t>
            </a:r>
            <a:r>
              <a:rPr lang="en"/>
              <a:t>female</a:t>
            </a:r>
            <a:r>
              <a:rPr lang="en"/>
              <a:t> students performing better on average</a:t>
            </a:r>
            <a:endParaRPr/>
          </a:p>
        </p:txBody>
      </p:sp>
      <p:pic>
        <p:nvPicPr>
          <p:cNvPr id="226" name="Google Shape;226;p25" title="New Recording 4.mp3">
            <a:hlinkClick r:id="rId3"/>
          </p:cNvPr>
          <p:cNvPicPr preferRelativeResize="0"/>
          <p:nvPr/>
        </p:nvPicPr>
        <p:blipFill>
          <a:blip r:embed="rId4">
            <a:alphaModFix/>
          </a:blip>
          <a:stretch>
            <a:fillRect/>
          </a:stretch>
        </p:blipFill>
        <p:spPr>
          <a:xfrm>
            <a:off x="219650" y="233800"/>
            <a:ext cx="457200" cy="45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746525" y="422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Interpretation of the Test Results - Lunch</a:t>
            </a:r>
            <a:endParaRPr/>
          </a:p>
        </p:txBody>
      </p:sp>
      <p:sp>
        <p:nvSpPr>
          <p:cNvPr id="232" name="Google Shape;232;p26"/>
          <p:cNvSpPr txBox="1"/>
          <p:nvPr>
            <p:ph idx="1" type="body"/>
          </p:nvPr>
        </p:nvSpPr>
        <p:spPr>
          <a:xfrm>
            <a:off x="746525" y="14703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When looking at the boxplot for lunch and its effect on test scores, we can see a clear difference in that the averages, extremes, and lower points. </a:t>
            </a:r>
            <a:endParaRPr sz="1500"/>
          </a:p>
          <a:p>
            <a:pPr indent="-323850" lvl="0" marL="457200" rtl="0" algn="l">
              <a:spcBef>
                <a:spcPts val="0"/>
              </a:spcBef>
              <a:spcAft>
                <a:spcPts val="0"/>
              </a:spcAft>
              <a:buSzPts val="1500"/>
              <a:buChar char="-"/>
            </a:pPr>
            <a:r>
              <a:rPr lang="en" sz="1500"/>
              <a:t>Those with standard lunch are regularly scoring </a:t>
            </a:r>
            <a:r>
              <a:rPr lang="en" sz="1500"/>
              <a:t>higher</a:t>
            </a:r>
            <a:r>
              <a:rPr lang="en" sz="1500"/>
              <a:t> than those on free/reduced lunch. Even the only outlier amongst the standard lunch group is higher than the lowest extreme for those with free/reduced lunch. </a:t>
            </a:r>
            <a:endParaRPr sz="1500"/>
          </a:p>
          <a:p>
            <a:pPr indent="-323850" lvl="0" marL="457200" rtl="0" algn="l">
              <a:spcBef>
                <a:spcPts val="0"/>
              </a:spcBef>
              <a:spcAft>
                <a:spcPts val="0"/>
              </a:spcAft>
              <a:buSzPts val="1500"/>
              <a:buChar char="-"/>
            </a:pPr>
            <a:r>
              <a:rPr lang="en" sz="1500"/>
              <a:t>The results align with the predicted normal distribution that is visible in the normality plot, meaning the results are statistically normal.</a:t>
            </a:r>
            <a:endParaRPr sz="1500"/>
          </a:p>
        </p:txBody>
      </p:sp>
      <p:pic>
        <p:nvPicPr>
          <p:cNvPr id="233" name="Google Shape;233;p26" title="Interpretation.mp3">
            <a:hlinkClick r:id="rId3"/>
          </p:cNvPr>
          <p:cNvPicPr preferRelativeResize="0"/>
          <p:nvPr/>
        </p:nvPicPr>
        <p:blipFill>
          <a:blip r:embed="rId4">
            <a:alphaModFix/>
          </a:blip>
          <a:stretch>
            <a:fillRect/>
          </a:stretch>
        </p:blipFill>
        <p:spPr>
          <a:xfrm>
            <a:off x="282850" y="311125"/>
            <a:ext cx="523625" cy="523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819150" y="2767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Interpretation of Test Results and </a:t>
            </a:r>
            <a:r>
              <a:rPr lang="en"/>
              <a:t>Suggestions</a:t>
            </a:r>
            <a:r>
              <a:rPr lang="en"/>
              <a:t> </a:t>
            </a:r>
            <a:endParaRPr/>
          </a:p>
        </p:txBody>
      </p:sp>
      <p:sp>
        <p:nvSpPr>
          <p:cNvPr id="239" name="Google Shape;239;p27"/>
          <p:cNvSpPr txBox="1"/>
          <p:nvPr>
            <p:ph idx="1" type="body"/>
          </p:nvPr>
        </p:nvSpPr>
        <p:spPr>
          <a:xfrm>
            <a:off x="750350" y="1291900"/>
            <a:ext cx="7804500" cy="3415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S</a:t>
            </a:r>
            <a:r>
              <a:rPr lang="en" sz="1200"/>
              <a:t>tudents from a better financial background perform better on tests, with female students performing better overall </a:t>
            </a:r>
            <a:endParaRPr sz="1200"/>
          </a:p>
          <a:p>
            <a:pPr indent="-304800" lvl="1" marL="914400" rtl="0" algn="l">
              <a:lnSpc>
                <a:spcPct val="115000"/>
              </a:lnSpc>
              <a:spcBef>
                <a:spcPts val="0"/>
              </a:spcBef>
              <a:spcAft>
                <a:spcPts val="0"/>
              </a:spcAft>
              <a:buSzPts val="1200"/>
              <a:buChar char="○"/>
            </a:pPr>
            <a:r>
              <a:rPr lang="en" sz="1200"/>
              <a:t>There is a higher test average for those who take a test preparation course</a:t>
            </a:r>
            <a:endParaRPr sz="1200"/>
          </a:p>
          <a:p>
            <a:pPr indent="-304800" lvl="1" marL="914400" rtl="0" algn="l">
              <a:lnSpc>
                <a:spcPct val="115000"/>
              </a:lnSpc>
              <a:spcBef>
                <a:spcPts val="0"/>
              </a:spcBef>
              <a:spcAft>
                <a:spcPts val="0"/>
              </a:spcAft>
              <a:buSzPts val="1200"/>
              <a:buChar char="○"/>
            </a:pPr>
            <a:r>
              <a:rPr lang="en" sz="1200"/>
              <a:t>Students whose parents have obtained an associates, bachelors or masters degree scored better than students whose parents only obtained a high school diploma (or did not finish high school) </a:t>
            </a:r>
            <a:endParaRPr sz="1200"/>
          </a:p>
          <a:p>
            <a:pPr indent="-304800" lvl="1" marL="914400" rtl="0" algn="l">
              <a:spcBef>
                <a:spcPts val="0"/>
              </a:spcBef>
              <a:spcAft>
                <a:spcPts val="0"/>
              </a:spcAft>
              <a:buSzPts val="1200"/>
              <a:buChar char="○"/>
            </a:pPr>
            <a:r>
              <a:rPr lang="en" sz="1200"/>
              <a:t>Those with standard lunch are regularly scoring higher than those on free/reduced lunch</a:t>
            </a:r>
            <a:endParaRPr sz="1200"/>
          </a:p>
          <a:p>
            <a:pPr indent="-304800" lvl="0" marL="457200" rtl="0" algn="l">
              <a:lnSpc>
                <a:spcPct val="115000"/>
              </a:lnSpc>
              <a:spcBef>
                <a:spcPts val="0"/>
              </a:spcBef>
              <a:spcAft>
                <a:spcPts val="0"/>
              </a:spcAft>
              <a:buSzPts val="1200"/>
              <a:buChar char="●"/>
            </a:pPr>
            <a:r>
              <a:rPr lang="en" sz="1200"/>
              <a:t>We suggest the development of a test preparation course for students from lower income backgrounds who wish to do better on the test </a:t>
            </a:r>
            <a:endParaRPr sz="1200"/>
          </a:p>
          <a:p>
            <a:pPr indent="-304800" lvl="0" marL="457200" rtl="0" algn="l">
              <a:lnSpc>
                <a:spcPct val="115000"/>
              </a:lnSpc>
              <a:spcBef>
                <a:spcPts val="0"/>
              </a:spcBef>
              <a:spcAft>
                <a:spcPts val="0"/>
              </a:spcAft>
              <a:buSzPts val="1200"/>
              <a:buChar char="●"/>
            </a:pPr>
            <a:r>
              <a:rPr lang="en" sz="1200"/>
              <a:t>We suggest schools working more closely with students whose parents have not obtained any college degree</a:t>
            </a:r>
            <a:endParaRPr sz="1200"/>
          </a:p>
          <a:p>
            <a:pPr indent="-304800" lvl="0" marL="457200" rtl="0" algn="l">
              <a:lnSpc>
                <a:spcPct val="115000"/>
              </a:lnSpc>
              <a:spcBef>
                <a:spcPts val="0"/>
              </a:spcBef>
              <a:spcAft>
                <a:spcPts val="0"/>
              </a:spcAft>
              <a:buSzPts val="1200"/>
              <a:buChar char="●"/>
            </a:pPr>
            <a:r>
              <a:rPr lang="en" sz="1200"/>
              <a:t>We suggest that more research be conducted to better understand why female students perform better than male students</a:t>
            </a:r>
            <a:endParaRPr sz="1200"/>
          </a:p>
          <a:p>
            <a:pPr indent="-304800" lvl="0" marL="457200" rtl="0" algn="l">
              <a:lnSpc>
                <a:spcPct val="115000"/>
              </a:lnSpc>
              <a:spcBef>
                <a:spcPts val="0"/>
              </a:spcBef>
              <a:spcAft>
                <a:spcPts val="0"/>
              </a:spcAft>
              <a:buSzPts val="1200"/>
              <a:buChar char="●"/>
            </a:pPr>
            <a:r>
              <a:rPr lang="en" sz="1200"/>
              <a:t>We suggest that more research be conducted to understand the correlation between poor test scores and receiving free/reduced meals from school.</a:t>
            </a:r>
            <a:endParaRPr sz="1200"/>
          </a:p>
          <a:p>
            <a:pPr indent="-304800" lvl="1" marL="914400" rtl="0" algn="l">
              <a:lnSpc>
                <a:spcPct val="115000"/>
              </a:lnSpc>
              <a:spcBef>
                <a:spcPts val="0"/>
              </a:spcBef>
              <a:spcAft>
                <a:spcPts val="0"/>
              </a:spcAft>
              <a:buSzPts val="1200"/>
              <a:buChar char="○"/>
            </a:pPr>
            <a:r>
              <a:rPr lang="en" sz="1200"/>
              <a:t>Some further research questions could include: how are the learning styles of female students different from male students? What are the study habits of students whose parents have college degrees compared to those that don’t? How does whether a student pays full price for their meals correlate to higher test scores?</a:t>
            </a:r>
            <a:endParaRPr sz="1200"/>
          </a:p>
        </p:txBody>
      </p:sp>
      <p:pic>
        <p:nvPicPr>
          <p:cNvPr id="240" name="Google Shape;240;p27" title="New Recording 6.m4a.mp3">
            <a:hlinkClick r:id="rId3"/>
          </p:cNvPr>
          <p:cNvPicPr preferRelativeResize="0"/>
          <p:nvPr/>
        </p:nvPicPr>
        <p:blipFill>
          <a:blip r:embed="rId4">
            <a:alphaModFix/>
          </a:blip>
          <a:stretch>
            <a:fillRect/>
          </a:stretch>
        </p:blipFill>
        <p:spPr>
          <a:xfrm>
            <a:off x="304800" y="276775"/>
            <a:ext cx="445550" cy="445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Dataset</a:t>
            </a:r>
            <a:endParaRPr/>
          </a:p>
        </p:txBody>
      </p:sp>
      <p:sp>
        <p:nvSpPr>
          <p:cNvPr id="136" name="Google Shape;136;p14"/>
          <p:cNvSpPr txBox="1"/>
          <p:nvPr>
            <p:ph idx="1" type="body"/>
          </p:nvPr>
        </p:nvSpPr>
        <p:spPr>
          <a:xfrm>
            <a:off x="819150" y="1990725"/>
            <a:ext cx="29700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Consists</a:t>
            </a:r>
            <a:r>
              <a:rPr lang="en"/>
              <a:t> of 1000 student scores on a variety of subjects</a:t>
            </a:r>
            <a:endParaRPr/>
          </a:p>
          <a:p>
            <a:pPr indent="-311150" lvl="0" marL="457200" rtl="0" algn="l">
              <a:spcBef>
                <a:spcPts val="0"/>
              </a:spcBef>
              <a:spcAft>
                <a:spcPts val="0"/>
              </a:spcAft>
              <a:buSzPts val="1300"/>
              <a:buChar char="●"/>
            </a:pPr>
            <a:r>
              <a:rPr lang="en"/>
              <a:t>Contains information about the student’s parental level of education, lunch type and if they completed a test prep course</a:t>
            </a:r>
            <a:endParaRPr/>
          </a:p>
          <a:p>
            <a:pPr indent="-311150" lvl="0" marL="457200" rtl="0" algn="l">
              <a:spcBef>
                <a:spcPts val="0"/>
              </a:spcBef>
              <a:spcAft>
                <a:spcPts val="0"/>
              </a:spcAft>
              <a:buSzPts val="1300"/>
              <a:buChar char="●"/>
            </a:pPr>
            <a:r>
              <a:rPr lang="en"/>
              <a:t> </a:t>
            </a:r>
            <a:r>
              <a:rPr lang="en"/>
              <a:t>Math, reading and writing scores were all summed together in a “sum.scores” column</a:t>
            </a:r>
            <a:endParaRPr/>
          </a:p>
        </p:txBody>
      </p:sp>
      <p:pic>
        <p:nvPicPr>
          <p:cNvPr id="137" name="Google Shape;137;p14"/>
          <p:cNvPicPr preferRelativeResize="0"/>
          <p:nvPr/>
        </p:nvPicPr>
        <p:blipFill>
          <a:blip r:embed="rId3">
            <a:alphaModFix/>
          </a:blip>
          <a:stretch>
            <a:fillRect/>
          </a:stretch>
        </p:blipFill>
        <p:spPr>
          <a:xfrm>
            <a:off x="3981575" y="461550"/>
            <a:ext cx="4662051" cy="4166925"/>
          </a:xfrm>
          <a:prstGeom prst="rect">
            <a:avLst/>
          </a:prstGeom>
          <a:noFill/>
          <a:ln>
            <a:noFill/>
          </a:ln>
        </p:spPr>
      </p:pic>
      <p:pic>
        <p:nvPicPr>
          <p:cNvPr id="138" name="Google Shape;138;p14" title="Our Dataset slide.mp3">
            <a:hlinkClick r:id="rId4"/>
          </p:cNvPr>
          <p:cNvPicPr preferRelativeResize="0"/>
          <p:nvPr/>
        </p:nvPicPr>
        <p:blipFill>
          <a:blip r:embed="rId5">
            <a:alphaModFix/>
          </a:blip>
          <a:stretch>
            <a:fillRect/>
          </a:stretch>
        </p:blipFill>
        <p:spPr>
          <a:xfrm>
            <a:off x="152400" y="4780875"/>
            <a:ext cx="210225" cy="21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Statistics for the Dataset</a:t>
            </a:r>
            <a:endParaRPr/>
          </a:p>
        </p:txBody>
      </p:sp>
      <p:sp>
        <p:nvSpPr>
          <p:cNvPr id="144" name="Google Shape;144;p15"/>
          <p:cNvSpPr txBox="1"/>
          <p:nvPr>
            <p:ph idx="1" type="body"/>
          </p:nvPr>
        </p:nvSpPr>
        <p:spPr>
          <a:xfrm>
            <a:off x="241875" y="1938900"/>
            <a:ext cx="3214200" cy="229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After exploring the data, we found trends that pointed towards students performing better after completing test preparation courses</a:t>
            </a:r>
            <a:endParaRPr/>
          </a:p>
          <a:p>
            <a:pPr indent="-311150" lvl="0" marL="457200" rtl="0" algn="l">
              <a:spcBef>
                <a:spcPts val="0"/>
              </a:spcBef>
              <a:spcAft>
                <a:spcPts val="0"/>
              </a:spcAft>
              <a:buSzPts val="1300"/>
              <a:buChar char="●"/>
            </a:pPr>
            <a:r>
              <a:rPr lang="en"/>
              <a:t>335 students took a test prep course, with the mean of the scores being 218</a:t>
            </a:r>
            <a:endParaRPr/>
          </a:p>
          <a:p>
            <a:pPr indent="-311150" lvl="0" marL="457200" rtl="0" algn="l">
              <a:spcBef>
                <a:spcPts val="0"/>
              </a:spcBef>
              <a:spcAft>
                <a:spcPts val="0"/>
              </a:spcAft>
              <a:buSzPts val="1300"/>
              <a:buChar char="●"/>
            </a:pPr>
            <a:r>
              <a:rPr lang="en"/>
              <a:t>665 students did not take a test prep course, with the mean of the scores being 195</a:t>
            </a:r>
            <a:endParaRPr/>
          </a:p>
        </p:txBody>
      </p:sp>
      <p:pic>
        <p:nvPicPr>
          <p:cNvPr id="145" name="Google Shape;145;p15"/>
          <p:cNvPicPr preferRelativeResize="0"/>
          <p:nvPr/>
        </p:nvPicPr>
        <p:blipFill>
          <a:blip r:embed="rId3">
            <a:alphaModFix/>
          </a:blip>
          <a:stretch>
            <a:fillRect/>
          </a:stretch>
        </p:blipFill>
        <p:spPr>
          <a:xfrm>
            <a:off x="3456075" y="2023388"/>
            <a:ext cx="3214200" cy="2210937"/>
          </a:xfrm>
          <a:prstGeom prst="rect">
            <a:avLst/>
          </a:prstGeom>
          <a:noFill/>
          <a:ln>
            <a:noFill/>
          </a:ln>
        </p:spPr>
      </p:pic>
      <p:pic>
        <p:nvPicPr>
          <p:cNvPr id="146" name="Google Shape;146;p15"/>
          <p:cNvPicPr preferRelativeResize="0"/>
          <p:nvPr/>
        </p:nvPicPr>
        <p:blipFill>
          <a:blip r:embed="rId4">
            <a:alphaModFix/>
          </a:blip>
          <a:stretch>
            <a:fillRect/>
          </a:stretch>
        </p:blipFill>
        <p:spPr>
          <a:xfrm>
            <a:off x="6670275" y="1924175"/>
            <a:ext cx="2233050" cy="2409350"/>
          </a:xfrm>
          <a:prstGeom prst="rect">
            <a:avLst/>
          </a:prstGeom>
          <a:noFill/>
          <a:ln>
            <a:noFill/>
          </a:ln>
        </p:spPr>
      </p:pic>
      <p:pic>
        <p:nvPicPr>
          <p:cNvPr id="147" name="Google Shape;147;p15" title="Slide 3.mp3">
            <a:hlinkClick r:id="rId5"/>
          </p:cNvPr>
          <p:cNvPicPr preferRelativeResize="0"/>
          <p:nvPr/>
        </p:nvPicPr>
        <p:blipFill>
          <a:blip r:embed="rId6">
            <a:alphaModFix/>
          </a:blip>
          <a:stretch>
            <a:fillRect/>
          </a:stretch>
        </p:blipFill>
        <p:spPr>
          <a:xfrm>
            <a:off x="241875" y="225025"/>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Descriptive Statistics</a:t>
            </a:r>
            <a:endParaRPr/>
          </a:p>
        </p:txBody>
      </p:sp>
      <p:sp>
        <p:nvSpPr>
          <p:cNvPr id="153" name="Google Shape;153;p16"/>
          <p:cNvSpPr txBox="1"/>
          <p:nvPr>
            <p:ph idx="1" type="body"/>
          </p:nvPr>
        </p:nvSpPr>
        <p:spPr>
          <a:xfrm>
            <a:off x="819150" y="1990725"/>
            <a:ext cx="43245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Boxplot showing the difference in test scores of students who have free/reduced lunch compared to the standard lunch type</a:t>
            </a:r>
            <a:endParaRPr/>
          </a:p>
          <a:p>
            <a:pPr indent="-311150" lvl="0" marL="457200" rtl="0" algn="l">
              <a:spcBef>
                <a:spcPts val="0"/>
              </a:spcBef>
              <a:spcAft>
                <a:spcPts val="0"/>
              </a:spcAft>
              <a:buSzPts val="1300"/>
              <a:buChar char="●"/>
            </a:pPr>
            <a:r>
              <a:rPr lang="en"/>
              <a:t>There is a trend showing that students with the standard lunch type perform better on the test</a:t>
            </a:r>
            <a:endParaRPr/>
          </a:p>
          <a:p>
            <a:pPr indent="-311150" lvl="0" marL="457200" rtl="0" algn="l">
              <a:spcBef>
                <a:spcPts val="0"/>
              </a:spcBef>
              <a:spcAft>
                <a:spcPts val="0"/>
              </a:spcAft>
              <a:buSzPts val="1300"/>
              <a:buChar char="●"/>
            </a:pPr>
            <a:r>
              <a:rPr lang="en"/>
              <a:t>348 students have free/reduced lunch, with a mean score 183</a:t>
            </a:r>
            <a:endParaRPr/>
          </a:p>
          <a:p>
            <a:pPr indent="-311150" lvl="0" marL="457200" rtl="0" algn="l">
              <a:spcBef>
                <a:spcPts val="0"/>
              </a:spcBef>
              <a:spcAft>
                <a:spcPts val="0"/>
              </a:spcAft>
              <a:buSzPts val="1300"/>
              <a:buChar char="●"/>
            </a:pPr>
            <a:r>
              <a:rPr lang="en"/>
              <a:t>652 students have the standard lunch type, with a mean test score of 214</a:t>
            </a:r>
            <a:endParaRPr/>
          </a:p>
        </p:txBody>
      </p:sp>
      <p:pic>
        <p:nvPicPr>
          <p:cNvPr id="154" name="Google Shape;154;p16"/>
          <p:cNvPicPr preferRelativeResize="0"/>
          <p:nvPr/>
        </p:nvPicPr>
        <p:blipFill>
          <a:blip r:embed="rId3">
            <a:alphaModFix/>
          </a:blip>
          <a:stretch>
            <a:fillRect/>
          </a:stretch>
        </p:blipFill>
        <p:spPr>
          <a:xfrm>
            <a:off x="5581275" y="1169300"/>
            <a:ext cx="3226625" cy="3481350"/>
          </a:xfrm>
          <a:prstGeom prst="rect">
            <a:avLst/>
          </a:prstGeom>
          <a:noFill/>
          <a:ln>
            <a:noFill/>
          </a:ln>
        </p:spPr>
      </p:pic>
      <p:pic>
        <p:nvPicPr>
          <p:cNvPr id="155" name="Google Shape;155;p16" title="Slide 4.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and Research Questions</a:t>
            </a:r>
            <a:endParaRPr/>
          </a:p>
        </p:txBody>
      </p:sp>
      <p:sp>
        <p:nvSpPr>
          <p:cNvPr id="161" name="Google Shape;161;p17"/>
          <p:cNvSpPr txBox="1"/>
          <p:nvPr>
            <p:ph idx="1" type="body"/>
          </p:nvPr>
        </p:nvSpPr>
        <p:spPr>
          <a:xfrm>
            <a:off x="819150" y="1553550"/>
            <a:ext cx="7505700" cy="2885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Do factors like lunch type, taking test preparation courses, and parental education have an effect on the test scores of students?</a:t>
            </a:r>
            <a:endParaRPr sz="1200"/>
          </a:p>
          <a:p>
            <a:pPr indent="-292100" lvl="1" marL="914400" rtl="0" algn="l">
              <a:spcBef>
                <a:spcPts val="0"/>
              </a:spcBef>
              <a:spcAft>
                <a:spcPts val="0"/>
              </a:spcAft>
              <a:buSzPts val="1000"/>
              <a:buChar char="○"/>
            </a:pPr>
            <a:r>
              <a:rPr lang="en" sz="1000"/>
              <a:t>We are interested in seeing if all of these variables combined have a difference on the performance of students on the test</a:t>
            </a:r>
            <a:endParaRPr sz="1000"/>
          </a:p>
          <a:p>
            <a:pPr indent="-304800" lvl="0" marL="457200" rtl="0" algn="l">
              <a:spcBef>
                <a:spcPts val="0"/>
              </a:spcBef>
              <a:spcAft>
                <a:spcPts val="0"/>
              </a:spcAft>
              <a:buSzPts val="1200"/>
              <a:buChar char="●"/>
            </a:pPr>
            <a:r>
              <a:rPr lang="en" sz="1200"/>
              <a:t>Hypothesis: There is a higher test average with students who have better financial circumstances (standard priced lunches, higher parental education, affording test prep courses)</a:t>
            </a:r>
            <a:endParaRPr sz="1200"/>
          </a:p>
          <a:p>
            <a:pPr indent="-292100" lvl="1" marL="914400" rtl="0" algn="l">
              <a:spcBef>
                <a:spcPts val="0"/>
              </a:spcBef>
              <a:spcAft>
                <a:spcPts val="0"/>
              </a:spcAft>
              <a:buSzPts val="1000"/>
              <a:buChar char="○"/>
            </a:pPr>
            <a:r>
              <a:rPr lang="en" sz="1000"/>
              <a:t>Dependent variable: Student Test average</a:t>
            </a:r>
            <a:endParaRPr sz="1000"/>
          </a:p>
          <a:p>
            <a:pPr indent="-292100" lvl="1" marL="914400" rtl="0" algn="l">
              <a:spcBef>
                <a:spcPts val="0"/>
              </a:spcBef>
              <a:spcAft>
                <a:spcPts val="0"/>
              </a:spcAft>
              <a:buSzPts val="1000"/>
              <a:buChar char="○"/>
            </a:pPr>
            <a:r>
              <a:rPr lang="en" sz="1000"/>
              <a:t>Independent variables: Financial circumstances (Lunch type, parental education, test prep courses)</a:t>
            </a:r>
            <a:endParaRPr sz="1000"/>
          </a:p>
          <a:p>
            <a:pPr indent="-304800" lvl="0" marL="457200" rtl="0" algn="l">
              <a:spcBef>
                <a:spcPts val="0"/>
              </a:spcBef>
              <a:spcAft>
                <a:spcPts val="0"/>
              </a:spcAft>
              <a:buSzPts val="1200"/>
              <a:buChar char="●"/>
            </a:pPr>
            <a:r>
              <a:rPr lang="en" sz="1200"/>
              <a:t>Is there a difference in the test scores between female and male students? </a:t>
            </a:r>
            <a:endParaRPr sz="1200"/>
          </a:p>
          <a:p>
            <a:pPr indent="-304800" lvl="1" marL="914400" rtl="0" algn="l">
              <a:spcBef>
                <a:spcPts val="0"/>
              </a:spcBef>
              <a:spcAft>
                <a:spcPts val="0"/>
              </a:spcAft>
              <a:buSzPts val="1200"/>
              <a:buChar char="○"/>
            </a:pPr>
            <a:r>
              <a:rPr lang="en" sz="1200"/>
              <a:t>We are interested in seeing how the test scores between female and male students compare with one another</a:t>
            </a:r>
            <a:endParaRPr sz="1200"/>
          </a:p>
          <a:p>
            <a:pPr indent="-292100" lvl="0" marL="457200" rtl="0" algn="l">
              <a:spcBef>
                <a:spcPts val="0"/>
              </a:spcBef>
              <a:spcAft>
                <a:spcPts val="0"/>
              </a:spcAft>
              <a:buSzPts val="1000"/>
              <a:buChar char="●"/>
            </a:pPr>
            <a:r>
              <a:rPr lang="en" sz="1200"/>
              <a:t>Hypothesis: There is a difference in the test performance between female and male students</a:t>
            </a:r>
            <a:endParaRPr sz="1200"/>
          </a:p>
          <a:p>
            <a:pPr indent="-304800" lvl="1" marL="914400" rtl="0" algn="l">
              <a:spcBef>
                <a:spcPts val="0"/>
              </a:spcBef>
              <a:spcAft>
                <a:spcPts val="0"/>
              </a:spcAft>
              <a:buSzPts val="1200"/>
              <a:buChar char="○"/>
            </a:pPr>
            <a:r>
              <a:rPr lang="en" sz="1200"/>
              <a:t>Dependent variable: Student Test Average </a:t>
            </a:r>
            <a:endParaRPr sz="1200"/>
          </a:p>
          <a:p>
            <a:pPr indent="-304800" lvl="1" marL="914400" rtl="0" algn="l">
              <a:spcBef>
                <a:spcPts val="0"/>
              </a:spcBef>
              <a:spcAft>
                <a:spcPts val="0"/>
              </a:spcAft>
              <a:buSzPts val="1200"/>
              <a:buChar char="○"/>
            </a:pPr>
            <a:r>
              <a:rPr lang="en" sz="1200"/>
              <a:t>Independent variable: Gender (Female and Male)</a:t>
            </a:r>
            <a:endParaRPr sz="12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300"/>
          </a:p>
        </p:txBody>
      </p:sp>
      <p:pic>
        <p:nvPicPr>
          <p:cNvPr id="162" name="Google Shape;162;p17" title="Slide 5.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Methods Chosen</a:t>
            </a:r>
            <a:endParaRPr/>
          </a:p>
        </p:txBody>
      </p:sp>
      <p:sp>
        <p:nvSpPr>
          <p:cNvPr id="168" name="Google Shape;168;p18"/>
          <p:cNvSpPr txBox="1"/>
          <p:nvPr>
            <p:ph idx="1" type="body"/>
          </p:nvPr>
        </p:nvSpPr>
        <p:spPr>
          <a:xfrm>
            <a:off x="819150" y="1627650"/>
            <a:ext cx="7505700" cy="2668800"/>
          </a:xfrm>
          <a:prstGeom prst="rect">
            <a:avLst/>
          </a:prstGeom>
        </p:spPr>
        <p:txBody>
          <a:bodyPr anchorCtr="0" anchor="t" bIns="91425" lIns="91425" spcFirstLastPara="1" rIns="91425" wrap="square" tIns="91425">
            <a:normAutofit fontScale="25000" lnSpcReduction="20000"/>
          </a:bodyPr>
          <a:lstStyle/>
          <a:p>
            <a:pPr indent="-322384" lvl="0" marL="457200" rtl="0" algn="l">
              <a:spcBef>
                <a:spcPts val="0"/>
              </a:spcBef>
              <a:spcAft>
                <a:spcPts val="0"/>
              </a:spcAft>
              <a:buSzPct val="100000"/>
              <a:buChar char="●"/>
            </a:pPr>
            <a:r>
              <a:rPr lang="en" sz="5907"/>
              <a:t>Since there are multiple independent variables with a variety of conditions, we will be performing multiple significance tests for each category (test prep, lunch type, parental level of education, gender)</a:t>
            </a:r>
            <a:endParaRPr sz="5907"/>
          </a:p>
          <a:p>
            <a:pPr indent="-322384" lvl="0" marL="457200" rtl="0" algn="l">
              <a:spcBef>
                <a:spcPts val="0"/>
              </a:spcBef>
              <a:spcAft>
                <a:spcPts val="0"/>
              </a:spcAft>
              <a:buSzPct val="100000"/>
              <a:buChar char="●"/>
            </a:pPr>
            <a:r>
              <a:rPr lang="en" sz="5907"/>
              <a:t>For the test preparation category, we will be conducting an Independent T-test and analyzing the test scores for that category</a:t>
            </a:r>
            <a:endParaRPr sz="5907"/>
          </a:p>
          <a:p>
            <a:pPr indent="-322384" lvl="0" marL="457200" rtl="0" algn="l">
              <a:spcBef>
                <a:spcPts val="0"/>
              </a:spcBef>
              <a:spcAft>
                <a:spcPts val="0"/>
              </a:spcAft>
              <a:buSzPct val="100000"/>
              <a:buChar char="●"/>
            </a:pPr>
            <a:r>
              <a:rPr lang="en" sz="5907"/>
              <a:t>For the parental level of education category, we will be conducting a One Way Anova test and analyzing the scores from that category</a:t>
            </a:r>
            <a:endParaRPr sz="5907"/>
          </a:p>
          <a:p>
            <a:pPr indent="-322384" lvl="0" marL="457200" rtl="0" algn="l">
              <a:spcBef>
                <a:spcPts val="0"/>
              </a:spcBef>
              <a:spcAft>
                <a:spcPts val="0"/>
              </a:spcAft>
              <a:buSzPct val="100000"/>
              <a:buChar char="●"/>
            </a:pPr>
            <a:r>
              <a:rPr lang="en" sz="5907"/>
              <a:t>For the gender category, we will be conducting an </a:t>
            </a:r>
            <a:r>
              <a:rPr lang="en" sz="5907"/>
              <a:t>Independent</a:t>
            </a:r>
            <a:r>
              <a:rPr lang="en" sz="5907"/>
              <a:t> two-sample T-test and </a:t>
            </a:r>
            <a:r>
              <a:rPr lang="en" sz="5907"/>
              <a:t>analyzing</a:t>
            </a:r>
            <a:r>
              <a:rPr lang="en" sz="5907"/>
              <a:t> the test scores for that category</a:t>
            </a:r>
            <a:endParaRPr sz="5907"/>
          </a:p>
          <a:p>
            <a:pPr indent="-322384" lvl="0" marL="457200" rtl="0" algn="l">
              <a:spcBef>
                <a:spcPts val="0"/>
              </a:spcBef>
              <a:spcAft>
                <a:spcPts val="0"/>
              </a:spcAft>
              <a:buSzPct val="100000"/>
              <a:buChar char="●"/>
            </a:pPr>
            <a:r>
              <a:rPr lang="en" sz="5907"/>
              <a:t>For the lunch category, we will be conducting an </a:t>
            </a:r>
            <a:r>
              <a:rPr lang="en" sz="5907"/>
              <a:t>Independent</a:t>
            </a:r>
            <a:r>
              <a:rPr lang="en" sz="5907"/>
              <a:t> T-test and analyzing the test scores for that category</a:t>
            </a:r>
            <a:endParaRPr sz="5907"/>
          </a:p>
          <a:p>
            <a:pPr indent="0" lvl="0" marL="457200" rtl="0" algn="l">
              <a:spcBef>
                <a:spcPts val="1200"/>
              </a:spcBef>
              <a:spcAft>
                <a:spcPts val="1200"/>
              </a:spcAft>
              <a:buNone/>
            </a:pPr>
            <a:r>
              <a:t/>
            </a:r>
            <a:endParaRPr/>
          </a:p>
        </p:txBody>
      </p:sp>
      <p:pic>
        <p:nvPicPr>
          <p:cNvPr id="169" name="Google Shape;169;p18" title="Slide 6.mp3">
            <a:hlinkClick r:id="rId3"/>
          </p:cNvPr>
          <p:cNvPicPr preferRelativeResize="0"/>
          <p:nvPr/>
        </p:nvPicPr>
        <p:blipFill>
          <a:blip r:embed="rId4">
            <a:alphaModFix/>
          </a:blip>
          <a:stretch>
            <a:fillRect/>
          </a:stretch>
        </p:blipFill>
        <p:spPr>
          <a:xfrm>
            <a:off x="225025" y="225000"/>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Preparation and Test Scores Analysis</a:t>
            </a:r>
            <a:endParaRPr/>
          </a:p>
        </p:txBody>
      </p:sp>
      <p:sp>
        <p:nvSpPr>
          <p:cNvPr id="175" name="Google Shape;175;p19"/>
          <p:cNvSpPr txBox="1"/>
          <p:nvPr>
            <p:ph idx="1" type="body"/>
          </p:nvPr>
        </p:nvSpPr>
        <p:spPr>
          <a:xfrm>
            <a:off x="207200" y="1731838"/>
            <a:ext cx="2790000" cy="281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After checking all assumptions, the test was able to be conducted</a:t>
            </a:r>
            <a:endParaRPr/>
          </a:p>
          <a:p>
            <a:pPr indent="-311150" lvl="0" marL="457200" rtl="0" algn="l">
              <a:spcBef>
                <a:spcPts val="0"/>
              </a:spcBef>
              <a:spcAft>
                <a:spcPts val="0"/>
              </a:spcAft>
              <a:buSzPts val="1300"/>
              <a:buChar char="●"/>
            </a:pPr>
            <a:r>
              <a:rPr lang="en"/>
              <a:t>Independent T-test shows a p-value of less than 0.05, which means the data is statistically significant</a:t>
            </a:r>
            <a:endParaRPr/>
          </a:p>
          <a:p>
            <a:pPr indent="-311150" lvl="0" marL="457200" rtl="0" algn="l">
              <a:spcBef>
                <a:spcPts val="0"/>
              </a:spcBef>
              <a:spcAft>
                <a:spcPts val="0"/>
              </a:spcAft>
              <a:buSzPts val="1300"/>
              <a:buChar char="●"/>
            </a:pPr>
            <a:r>
              <a:rPr lang="en"/>
              <a:t>Indicates that there is a relationship between student test scores and test preparation courses completed</a:t>
            </a:r>
            <a:endParaRPr/>
          </a:p>
        </p:txBody>
      </p:sp>
      <p:pic>
        <p:nvPicPr>
          <p:cNvPr id="176" name="Google Shape;176;p19"/>
          <p:cNvPicPr preferRelativeResize="0"/>
          <p:nvPr/>
        </p:nvPicPr>
        <p:blipFill>
          <a:blip r:embed="rId3">
            <a:alphaModFix/>
          </a:blip>
          <a:stretch>
            <a:fillRect/>
          </a:stretch>
        </p:blipFill>
        <p:spPr>
          <a:xfrm>
            <a:off x="3278475" y="1406513"/>
            <a:ext cx="2708725" cy="3463150"/>
          </a:xfrm>
          <a:prstGeom prst="rect">
            <a:avLst/>
          </a:prstGeom>
          <a:noFill/>
          <a:ln>
            <a:noFill/>
          </a:ln>
        </p:spPr>
      </p:pic>
      <p:pic>
        <p:nvPicPr>
          <p:cNvPr id="177" name="Google Shape;177;p19"/>
          <p:cNvPicPr preferRelativeResize="0"/>
          <p:nvPr/>
        </p:nvPicPr>
        <p:blipFill>
          <a:blip r:embed="rId4">
            <a:alphaModFix/>
          </a:blip>
          <a:stretch>
            <a:fillRect/>
          </a:stretch>
        </p:blipFill>
        <p:spPr>
          <a:xfrm>
            <a:off x="5987200" y="1406525"/>
            <a:ext cx="2841850" cy="3139040"/>
          </a:xfrm>
          <a:prstGeom prst="rect">
            <a:avLst/>
          </a:prstGeom>
          <a:noFill/>
          <a:ln>
            <a:noFill/>
          </a:ln>
        </p:spPr>
      </p:pic>
      <p:pic>
        <p:nvPicPr>
          <p:cNvPr id="178" name="Google Shape;178;p19" title="Slide 7.mp3">
            <a:hlinkClick r:id="rId5"/>
          </p:cNvPr>
          <p:cNvPicPr preferRelativeResize="0"/>
          <p:nvPr/>
        </p:nvPicPr>
        <p:blipFill>
          <a:blip r:embed="rId6">
            <a:alphaModFix/>
          </a:blip>
          <a:stretch>
            <a:fillRect/>
          </a:stretch>
        </p:blipFill>
        <p:spPr>
          <a:xfrm>
            <a:off x="361950" y="249225"/>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372450" y="300950"/>
            <a:ext cx="8399100" cy="55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Parental Level of Education and Test Scores Analysis</a:t>
            </a:r>
            <a:endParaRPr/>
          </a:p>
        </p:txBody>
      </p:sp>
      <p:sp>
        <p:nvSpPr>
          <p:cNvPr id="184" name="Google Shape;184;p20"/>
          <p:cNvSpPr txBox="1"/>
          <p:nvPr>
            <p:ph idx="1" type="body"/>
          </p:nvPr>
        </p:nvSpPr>
        <p:spPr>
          <a:xfrm>
            <a:off x="372450" y="1161750"/>
            <a:ext cx="2993100" cy="2820000"/>
          </a:xfrm>
          <a:prstGeom prst="rect">
            <a:avLst/>
          </a:prstGeom>
        </p:spPr>
        <p:txBody>
          <a:bodyPr anchorCtr="0" anchor="t" bIns="91425" lIns="91425" spcFirstLastPara="1" rIns="91425" wrap="square" tIns="91425">
            <a:noAutofit/>
          </a:bodyPr>
          <a:lstStyle/>
          <a:p>
            <a:pPr indent="-324167" lvl="0" marL="457200" rtl="0" algn="l">
              <a:spcBef>
                <a:spcPts val="0"/>
              </a:spcBef>
              <a:spcAft>
                <a:spcPts val="0"/>
              </a:spcAft>
              <a:buSzPts val="1505"/>
              <a:buChar char="●"/>
            </a:pPr>
            <a:r>
              <a:rPr lang="en" sz="1505"/>
              <a:t>After checking all the assumptions there are no extreme outliers</a:t>
            </a:r>
            <a:endParaRPr sz="1505"/>
          </a:p>
          <a:p>
            <a:pPr indent="-324167" lvl="0" marL="457200" rtl="0" algn="l">
              <a:spcBef>
                <a:spcPts val="0"/>
              </a:spcBef>
              <a:spcAft>
                <a:spcPts val="0"/>
              </a:spcAft>
              <a:buSzPts val="1505"/>
              <a:buChar char="●"/>
            </a:pPr>
            <a:r>
              <a:rPr lang="en" sz="1505"/>
              <a:t>The P-value after running the anova test was less than 0.05 which is statistically significant.</a:t>
            </a:r>
            <a:endParaRPr sz="1505"/>
          </a:p>
          <a:p>
            <a:pPr indent="-324167" lvl="0" marL="457200" rtl="0" algn="l">
              <a:spcBef>
                <a:spcPts val="0"/>
              </a:spcBef>
              <a:spcAft>
                <a:spcPts val="0"/>
              </a:spcAft>
              <a:buSzPts val="1505"/>
              <a:buChar char="●"/>
            </a:pPr>
            <a:r>
              <a:rPr lang="en" sz="1505"/>
              <a:t>After completing the One Way Anova test, it is to be suggested that parental level of education affects the students test scores </a:t>
            </a:r>
            <a:endParaRPr sz="1505"/>
          </a:p>
        </p:txBody>
      </p:sp>
      <p:pic>
        <p:nvPicPr>
          <p:cNvPr id="185" name="Google Shape;185;p20"/>
          <p:cNvPicPr preferRelativeResize="0"/>
          <p:nvPr/>
        </p:nvPicPr>
        <p:blipFill>
          <a:blip r:embed="rId3">
            <a:alphaModFix/>
          </a:blip>
          <a:stretch>
            <a:fillRect/>
          </a:stretch>
        </p:blipFill>
        <p:spPr>
          <a:xfrm>
            <a:off x="3858250" y="859250"/>
            <a:ext cx="4711101" cy="2113001"/>
          </a:xfrm>
          <a:prstGeom prst="rect">
            <a:avLst/>
          </a:prstGeom>
          <a:noFill/>
          <a:ln>
            <a:noFill/>
          </a:ln>
        </p:spPr>
      </p:pic>
      <p:pic>
        <p:nvPicPr>
          <p:cNvPr id="186" name="Google Shape;186;p20" title="Slide 8.mp3">
            <a:hlinkClick r:id="rId4"/>
          </p:cNvPr>
          <p:cNvPicPr preferRelativeResize="0"/>
          <p:nvPr/>
        </p:nvPicPr>
        <p:blipFill>
          <a:blip r:embed="rId5">
            <a:alphaModFix/>
          </a:blip>
          <a:stretch>
            <a:fillRect/>
          </a:stretch>
        </p:blipFill>
        <p:spPr>
          <a:xfrm>
            <a:off x="261325" y="4381500"/>
            <a:ext cx="457200" cy="457200"/>
          </a:xfrm>
          <a:prstGeom prst="rect">
            <a:avLst/>
          </a:prstGeom>
          <a:noFill/>
          <a:ln>
            <a:noFill/>
          </a:ln>
        </p:spPr>
      </p:pic>
      <p:pic>
        <p:nvPicPr>
          <p:cNvPr id="187" name="Google Shape;187;p20"/>
          <p:cNvPicPr preferRelativeResize="0"/>
          <p:nvPr/>
        </p:nvPicPr>
        <p:blipFill>
          <a:blip r:embed="rId6">
            <a:alphaModFix/>
          </a:blip>
          <a:stretch>
            <a:fillRect/>
          </a:stretch>
        </p:blipFill>
        <p:spPr>
          <a:xfrm>
            <a:off x="3858250" y="2972250"/>
            <a:ext cx="4845851" cy="186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819150" y="470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Gender and Test Scores Analysis</a:t>
            </a:r>
            <a:endParaRPr/>
          </a:p>
        </p:txBody>
      </p:sp>
      <p:sp>
        <p:nvSpPr>
          <p:cNvPr id="193" name="Google Shape;193;p21"/>
          <p:cNvSpPr txBox="1"/>
          <p:nvPr>
            <p:ph idx="1" type="body"/>
          </p:nvPr>
        </p:nvSpPr>
        <p:spPr>
          <a:xfrm>
            <a:off x="609600" y="1294563"/>
            <a:ext cx="2644800" cy="2448000"/>
          </a:xfrm>
          <a:prstGeom prst="rect">
            <a:avLst/>
          </a:prstGeom>
        </p:spPr>
        <p:txBody>
          <a:bodyPr anchorCtr="0" anchor="t" bIns="91425" lIns="91425" spcFirstLastPara="1" rIns="91425" wrap="square" tIns="91425">
            <a:noAutofit/>
          </a:bodyPr>
          <a:lstStyle/>
          <a:p>
            <a:pPr indent="-311467" lvl="0" marL="457200" rtl="0" algn="l">
              <a:lnSpc>
                <a:spcPct val="95000"/>
              </a:lnSpc>
              <a:spcBef>
                <a:spcPts val="0"/>
              </a:spcBef>
              <a:spcAft>
                <a:spcPts val="0"/>
              </a:spcAft>
              <a:buSzPts val="1305"/>
              <a:buChar char="●"/>
            </a:pPr>
            <a:r>
              <a:rPr lang="en" sz="1305"/>
              <a:t>While checking for assumptions, two outliers were identified among the test scores for the female group, but they were not extreme </a:t>
            </a:r>
            <a:endParaRPr sz="1305"/>
          </a:p>
          <a:p>
            <a:pPr indent="-311467" lvl="0" marL="457200" rtl="0" algn="l">
              <a:lnSpc>
                <a:spcPct val="95000"/>
              </a:lnSpc>
              <a:spcBef>
                <a:spcPts val="0"/>
              </a:spcBef>
              <a:spcAft>
                <a:spcPts val="0"/>
              </a:spcAft>
              <a:buSzPts val="1305"/>
              <a:buChar char="●"/>
            </a:pPr>
            <a:r>
              <a:rPr lang="en" sz="1305"/>
              <a:t>The P-value was 0.010, which is  significantly smaller than 0.05 </a:t>
            </a:r>
            <a:endParaRPr sz="1305"/>
          </a:p>
          <a:p>
            <a:pPr indent="-311467" lvl="0" marL="457200" rtl="0" algn="l">
              <a:lnSpc>
                <a:spcPct val="95000"/>
              </a:lnSpc>
              <a:spcBef>
                <a:spcPts val="0"/>
              </a:spcBef>
              <a:spcAft>
                <a:spcPts val="0"/>
              </a:spcAft>
              <a:buSzPts val="1305"/>
              <a:buChar char="●"/>
            </a:pPr>
            <a:r>
              <a:rPr lang="en" sz="1305"/>
              <a:t>The normality test indicated that the data was normally distributed  </a:t>
            </a:r>
            <a:endParaRPr sz="1305"/>
          </a:p>
          <a:p>
            <a:pPr indent="-311467" lvl="0" marL="457200" rtl="0" algn="l">
              <a:lnSpc>
                <a:spcPct val="95000"/>
              </a:lnSpc>
              <a:spcBef>
                <a:spcPts val="0"/>
              </a:spcBef>
              <a:spcAft>
                <a:spcPts val="0"/>
              </a:spcAft>
              <a:buSzPts val="1305"/>
              <a:buChar char="●"/>
            </a:pPr>
            <a:r>
              <a:rPr lang="en" sz="1305"/>
              <a:t>The Independent Two-Sample T test </a:t>
            </a:r>
            <a:r>
              <a:rPr lang="en" sz="1305"/>
              <a:t>indicates</a:t>
            </a:r>
            <a:r>
              <a:rPr lang="en" sz="1305"/>
              <a:t> that there is a significant difference in test scores </a:t>
            </a:r>
            <a:r>
              <a:rPr lang="en" sz="1305"/>
              <a:t>between</a:t>
            </a:r>
            <a:r>
              <a:rPr lang="en" sz="1305"/>
              <a:t> the female and male student population</a:t>
            </a:r>
            <a:endParaRPr sz="1305"/>
          </a:p>
        </p:txBody>
      </p:sp>
      <p:pic>
        <p:nvPicPr>
          <p:cNvPr id="194" name="Google Shape;194;p21"/>
          <p:cNvPicPr preferRelativeResize="0"/>
          <p:nvPr/>
        </p:nvPicPr>
        <p:blipFill>
          <a:blip r:embed="rId3">
            <a:alphaModFix/>
          </a:blip>
          <a:stretch>
            <a:fillRect/>
          </a:stretch>
        </p:blipFill>
        <p:spPr>
          <a:xfrm>
            <a:off x="3474900" y="1294575"/>
            <a:ext cx="2644803" cy="3261101"/>
          </a:xfrm>
          <a:prstGeom prst="rect">
            <a:avLst/>
          </a:prstGeom>
          <a:noFill/>
          <a:ln>
            <a:noFill/>
          </a:ln>
        </p:spPr>
      </p:pic>
      <p:pic>
        <p:nvPicPr>
          <p:cNvPr id="195" name="Google Shape;195;p21"/>
          <p:cNvPicPr preferRelativeResize="0"/>
          <p:nvPr/>
        </p:nvPicPr>
        <p:blipFill>
          <a:blip r:embed="rId4">
            <a:alphaModFix/>
          </a:blip>
          <a:stretch>
            <a:fillRect/>
          </a:stretch>
        </p:blipFill>
        <p:spPr>
          <a:xfrm>
            <a:off x="6193200" y="1294575"/>
            <a:ext cx="2593101" cy="3093149"/>
          </a:xfrm>
          <a:prstGeom prst="rect">
            <a:avLst/>
          </a:prstGeom>
          <a:noFill/>
          <a:ln>
            <a:noFill/>
          </a:ln>
        </p:spPr>
      </p:pic>
      <p:pic>
        <p:nvPicPr>
          <p:cNvPr id="196" name="Google Shape;196;p21" title="New Recording 3.mp3">
            <a:hlinkClick r:id="rId5"/>
          </p:cNvPr>
          <p:cNvPicPr preferRelativeResize="0"/>
          <p:nvPr/>
        </p:nvPicPr>
        <p:blipFill>
          <a:blip r:embed="rId6">
            <a:alphaModFix/>
          </a:blip>
          <a:stretch>
            <a:fillRect/>
          </a:stretch>
        </p:blipFill>
        <p:spPr>
          <a:xfrm>
            <a:off x="361950" y="21290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