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82" r:id="rId5"/>
    <p:sldId id="283" r:id="rId6"/>
    <p:sldId id="287" r:id="rId7"/>
    <p:sldId id="288" r:id="rId8"/>
    <p:sldId id="285" r:id="rId9"/>
    <p:sldId id="293" r:id="rId10"/>
    <p:sldId id="294" r:id="rId11"/>
    <p:sldId id="286" r:id="rId12"/>
    <p:sldId id="289" r:id="rId13"/>
    <p:sldId id="291" r:id="rId14"/>
    <p:sldId id="292" r:id="rId15"/>
    <p:sldId id="290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Anh Phan" initials="HAP" lastIdx="11" clrIdx="0">
    <p:extLst>
      <p:ext uri="{19B8F6BF-5375-455C-9EA6-DF929625EA0E}">
        <p15:presenceInfo xmlns:p15="http://schemas.microsoft.com/office/powerpoint/2012/main" userId="d38f13d4d01eb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435A-9F2E-4E79-BEB1-7CBF2818AD5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05A8A-9D8E-46C7-ABAE-705E1984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5A8A-9D8E-46C7-ABAE-705E19844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44C-5601-4847-9578-4E9CD6AEFFEA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CA1-DEC7-440D-A3A7-55B0A4E147E3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B57F-2139-4B58-9312-F02D19B0448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917D-80F0-48F7-8CEE-0221D5C24C41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29F-ABE5-46DF-B58B-C9E2E27B95E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C401-FBD3-4A55-8074-0872D6C1067D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E2C-331A-4B1E-AB50-B13E1DDDDFF9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1E53-9B94-4361-8F01-8CAFEE02899E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99E1-64DC-4CE1-9B88-F8A3AF08A588}" type="datetime1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465C2E8-A37B-4BD0-BC61-90BA910C4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C84A-E2A1-439E-B3FD-9E6BE2B1AC0E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ACD-63E1-45E2-A2C4-24F9CC481281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3F605C-E30A-4D81-B2B2-7A33C05FEF2A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465C2E8-A37B-4BD0-BC61-90BA910C4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3.gif"/><Relationship Id="rId7" Type="http://schemas.openxmlformats.org/officeDocument/2006/relationships/image" Target="../media/image17.png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551061" y="2212042"/>
            <a:ext cx="7969623" cy="22053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N</a:t>
            </a:r>
            <a:r>
              <a:rPr lang="vi-VN" sz="4000" b="1" dirty="0" smtClean="0">
                <a:solidFill>
                  <a:srgbClr val="002060"/>
                </a:solidFill>
                <a:latin typeface="+mn-lt"/>
              </a:rPr>
              <a:t>onlinear </a:t>
            </a:r>
            <a:r>
              <a:rPr lang="vi-VN" sz="4000" b="1" dirty="0">
                <a:solidFill>
                  <a:srgbClr val="002060"/>
                </a:solidFill>
                <a:latin typeface="+mn-lt"/>
              </a:rPr>
              <a:t>model predictive-based control for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O</a:t>
            </a:r>
            <a:r>
              <a:rPr lang="vi-VN" sz="4000" b="1" dirty="0" smtClean="0">
                <a:solidFill>
                  <a:srgbClr val="002060"/>
                </a:solidFill>
                <a:latin typeface="+mn-lt"/>
              </a:rPr>
              <a:t>mni </a:t>
            </a:r>
            <a:r>
              <a:rPr lang="vi-VN" sz="4000" b="1" dirty="0">
                <a:solidFill>
                  <a:srgbClr val="002060"/>
                </a:solidFill>
                <a:latin typeface="+mn-lt"/>
              </a:rPr>
              <a:t>wheeled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vi-VN" sz="4000" b="1" dirty="0" smtClean="0">
                <a:solidFill>
                  <a:srgbClr val="002060"/>
                </a:solidFill>
                <a:latin typeface="+mn-lt"/>
              </a:rPr>
              <a:t>obile </a:t>
            </a:r>
            <a:r>
              <a:rPr lang="en-US" sz="4000" b="1" dirty="0" smtClean="0">
                <a:solidFill>
                  <a:srgbClr val="002060"/>
                </a:solidFill>
                <a:latin typeface="+mn-lt"/>
              </a:rPr>
              <a:t>R</a:t>
            </a:r>
            <a:r>
              <a:rPr lang="vi-VN" sz="4000" b="1" dirty="0" smtClean="0">
                <a:solidFill>
                  <a:srgbClr val="002060"/>
                </a:solidFill>
                <a:latin typeface="+mn-lt"/>
              </a:rPr>
              <a:t>obot</a:t>
            </a:r>
            <a:endParaRPr sz="4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Google Shape;301;p43"/>
          <p:cNvSpPr txBox="1">
            <a:spLocks/>
          </p:cNvSpPr>
          <p:nvPr/>
        </p:nvSpPr>
        <p:spPr>
          <a:xfrm flipH="1">
            <a:off x="1122560" y="4417359"/>
            <a:ext cx="6826623" cy="585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Bui Duy Nam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0" t="18040" r="21961" b="22157"/>
          <a:stretch/>
        </p:blipFill>
        <p:spPr>
          <a:xfrm>
            <a:off x="7806292" y="510988"/>
            <a:ext cx="909976" cy="907002"/>
          </a:xfrm>
          <a:prstGeom prst="rect">
            <a:avLst/>
          </a:prstGeom>
        </p:spPr>
      </p:pic>
      <p:pic>
        <p:nvPicPr>
          <p:cNvPr id="3074" name="Picture 2" descr="http://vnu.edu.vn/home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6" y="510989"/>
            <a:ext cx="2514866" cy="9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01;p43"/>
          <p:cNvSpPr txBox="1">
            <a:spLocks/>
          </p:cNvSpPr>
          <p:nvPr/>
        </p:nvSpPr>
        <p:spPr>
          <a:xfrm flipH="1">
            <a:off x="2918011" y="510988"/>
            <a:ext cx="4888279" cy="1035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 smtClean="0">
                <a:latin typeface="+mn-lt"/>
              </a:rPr>
              <a:t>VIETNAM NATIONAL UNIVERSITY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+mn-lt"/>
              </a:rPr>
              <a:t>UNIVERSITY OF ENGINEERING AND TECHNOLOGY</a:t>
            </a:r>
            <a:endParaRPr lang="vi-VN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3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19" y="2895298"/>
            <a:ext cx="5361561" cy="2905427"/>
          </a:xfrm>
          <a:prstGeom prst="rect">
            <a:avLst/>
          </a:prstGeom>
        </p:spPr>
      </p:pic>
      <p:sp>
        <p:nvSpPr>
          <p:cNvPr id="6" name="Google Shape;301;p43"/>
          <p:cNvSpPr txBox="1">
            <a:spLocks/>
          </p:cNvSpPr>
          <p:nvPr/>
        </p:nvSpPr>
        <p:spPr>
          <a:xfrm flipH="1">
            <a:off x="2704303" y="5850405"/>
            <a:ext cx="3709988" cy="3419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block diagram of MPC</a:t>
            </a:r>
          </a:p>
        </p:txBody>
      </p:sp>
      <p:sp>
        <p:nvSpPr>
          <p:cNvPr id="7" name="Google Shape;301;p43"/>
          <p:cNvSpPr txBox="1">
            <a:spLocks/>
          </p:cNvSpPr>
          <p:nvPr/>
        </p:nvSpPr>
        <p:spPr>
          <a:xfrm flipH="1">
            <a:off x="523873" y="1014226"/>
            <a:ext cx="8070848" cy="18810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Solve of the MPC includes: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 on model along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time horizon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function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 get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control signal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states and controls, the horizon moves toward the future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01;p43"/>
              <p:cNvSpPr txBox="1">
                <a:spLocks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cost function of the problem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vi-VN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– Euclidean form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𝑸𝒙</m:t>
                    </m:r>
                  </m:oMath>
                </a14:m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</m:t>
                    </m:r>
                  </m:oMath>
                </a14:m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– positive diagonal matrices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endParaRPr lang="vi-VN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  <a:blipFill>
                <a:blip r:embed="rId2"/>
                <a:stretch>
                  <a:fillRect l="-839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9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01;p43"/>
              <p:cNvSpPr txBox="1">
                <a:spLocks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b="1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b="1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.1. Trajectory tracking problem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cost function: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  <a:blipFill>
                <a:blip r:embed="rId2"/>
                <a:stretch>
                  <a:fillRect l="-839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5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p:sp>
        <p:nvSpPr>
          <p:cNvPr id="5" name="Google Shape;301;p43"/>
          <p:cNvSpPr txBox="1">
            <a:spLocks/>
          </p:cNvSpPr>
          <p:nvPr/>
        </p:nvSpPr>
        <p:spPr>
          <a:xfrm flipH="1">
            <a:off x="523874" y="1070280"/>
            <a:ext cx="7991474" cy="415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.1. Trajectory tracking problem</a:t>
            </a:r>
          </a:p>
        </p:txBody>
      </p:sp>
      <p:pic>
        <p:nvPicPr>
          <p:cNvPr id="8" name="track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224088"/>
            <a:ext cx="4698365" cy="431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65" y="1485900"/>
            <a:ext cx="3816983" cy="2310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64" y="3981303"/>
            <a:ext cx="3816983" cy="2310754"/>
          </a:xfrm>
          <a:prstGeom prst="rect">
            <a:avLst/>
          </a:prstGeom>
        </p:spPr>
      </p:pic>
      <p:sp>
        <p:nvSpPr>
          <p:cNvPr id="11" name="Google Shape;301;p43"/>
          <p:cNvSpPr txBox="1">
            <a:spLocks/>
          </p:cNvSpPr>
          <p:nvPr/>
        </p:nvSpPr>
        <p:spPr>
          <a:xfrm flipH="1">
            <a:off x="4751862" y="3668066"/>
            <a:ext cx="3709988" cy="2489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vi-V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signals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301;p43"/>
          <p:cNvSpPr txBox="1">
            <a:spLocks/>
          </p:cNvSpPr>
          <p:nvPr/>
        </p:nvSpPr>
        <p:spPr>
          <a:xfrm flipH="1">
            <a:off x="4751861" y="6292057"/>
            <a:ext cx="3709988" cy="4294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vi-V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301;p43"/>
              <p:cNvSpPr txBox="1">
                <a:spLocks/>
              </p:cNvSpPr>
              <p:nvPr/>
            </p:nvSpPr>
            <p:spPr>
              <a:xfrm flipH="1">
                <a:off x="523872" y="1550194"/>
                <a:ext cx="4174491" cy="67389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tracking results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𝑟𝑎𝑑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2" y="1550194"/>
                <a:ext cx="4174491" cy="673894"/>
              </a:xfrm>
              <a:prstGeom prst="rect">
                <a:avLst/>
              </a:prstGeom>
              <a:blipFill>
                <a:blip r:embed="rId7"/>
                <a:stretch>
                  <a:fillRect l="-1606" t="-2703" b="-26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2704" y="2859089"/>
            <a:ext cx="9144000" cy="3862387"/>
            <a:chOff x="0" y="2224088"/>
            <a:chExt cx="9144000" cy="38623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4088"/>
              <a:ext cx="4698364" cy="35237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455" y="2224088"/>
              <a:ext cx="4808545" cy="3520422"/>
            </a:xfrm>
            <a:prstGeom prst="rect">
              <a:avLst/>
            </a:prstGeom>
          </p:spPr>
        </p:pic>
        <p:sp>
          <p:nvSpPr>
            <p:cNvPr id="8" name="Google Shape;301;p43"/>
            <p:cNvSpPr txBox="1">
              <a:spLocks/>
            </p:cNvSpPr>
            <p:nvPr/>
          </p:nvSpPr>
          <p:spPr>
            <a:xfrm flipH="1">
              <a:off x="494188" y="5744510"/>
              <a:ext cx="3709988" cy="34196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  <a:spcAft>
                  <a:spcPts val="1200"/>
                </a:spcAft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Tracked paths</a:t>
              </a:r>
            </a:p>
          </p:txBody>
        </p:sp>
        <p:sp>
          <p:nvSpPr>
            <p:cNvPr id="9" name="Google Shape;301;p43"/>
            <p:cNvSpPr txBox="1">
              <a:spLocks/>
            </p:cNvSpPr>
            <p:nvPr/>
          </p:nvSpPr>
          <p:spPr>
            <a:xfrm flipH="1">
              <a:off x="4884733" y="5744509"/>
              <a:ext cx="3709988" cy="34196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  <a:spcAft>
                  <a:spcPts val="1200"/>
                </a:spcAft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Tracked errors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p:sp>
        <p:nvSpPr>
          <p:cNvPr id="4" name="Google Shape;301;p43"/>
          <p:cNvSpPr txBox="1">
            <a:spLocks/>
          </p:cNvSpPr>
          <p:nvPr/>
        </p:nvSpPr>
        <p:spPr>
          <a:xfrm flipH="1">
            <a:off x="523874" y="1070280"/>
            <a:ext cx="7991474" cy="415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.1. Trajectory tracking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301;p43"/>
              <p:cNvSpPr txBox="1">
                <a:spLocks/>
              </p:cNvSpPr>
              <p:nvPr/>
            </p:nvSpPr>
            <p:spPr>
              <a:xfrm flipH="1">
                <a:off x="523872" y="1550194"/>
                <a:ext cx="8070848" cy="673894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comparison between MPC and other controller methods (Sliding Mode Control (SMC) and </a:t>
                </a: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Dynamic </a:t>
                </a:r>
                <a:r>
                  <a:rPr lang="en-US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Surface </a:t>
                </a: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Control - DSC) with contraints.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𝑟𝑎𝑑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m:oMathPara>
                </a14:m>
                <a:endPara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2" y="1550194"/>
                <a:ext cx="8070848" cy="673894"/>
              </a:xfrm>
              <a:prstGeom prst="rect">
                <a:avLst/>
              </a:prstGeom>
              <a:blipFill>
                <a:blip r:embed="rId4"/>
                <a:stretch>
                  <a:fillRect l="-831" t="-2703" r="-755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2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01;p43"/>
              <p:cNvSpPr txBox="1">
                <a:spLocks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b="1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3.2. Obstacle Avoiding problem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position and radius of the obstacle.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target position.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cost function: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subject to: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≥0</m:t>
                      </m:r>
                    </m:oMath>
                  </m:oMathPara>
                </a14:m>
                <a:endPara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4" y="1070280"/>
                <a:ext cx="7991474" cy="5116208"/>
              </a:xfrm>
              <a:prstGeom prst="rect">
                <a:avLst/>
              </a:prstGeom>
              <a:blipFill>
                <a:blip r:embed="rId2"/>
                <a:stretch>
                  <a:fillRect l="-839" t="-358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p:sp>
        <p:nvSpPr>
          <p:cNvPr id="4" name="Google Shape;301;p43"/>
          <p:cNvSpPr txBox="1">
            <a:spLocks/>
          </p:cNvSpPr>
          <p:nvPr/>
        </p:nvSpPr>
        <p:spPr>
          <a:xfrm flipH="1">
            <a:off x="523874" y="1070280"/>
            <a:ext cx="7991474" cy="4727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3.2. Obstacle Avoiding problem</a:t>
            </a:r>
          </a:p>
        </p:txBody>
      </p:sp>
      <p:pic>
        <p:nvPicPr>
          <p:cNvPr id="8" name="obstac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3874" y="1543049"/>
            <a:ext cx="3725063" cy="3458987"/>
          </a:xfrm>
          <a:prstGeom prst="rect">
            <a:avLst/>
          </a:prstGeom>
        </p:spPr>
      </p:pic>
      <p:pic>
        <p:nvPicPr>
          <p:cNvPr id="9" name="tracking_obs_avoi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32017" y="1543050"/>
            <a:ext cx="4611983" cy="3458987"/>
          </a:xfrm>
          <a:prstGeom prst="rect">
            <a:avLst/>
          </a:prstGeom>
        </p:spPr>
      </p:pic>
      <p:sp>
        <p:nvSpPr>
          <p:cNvPr id="10" name="Google Shape;301;p43"/>
          <p:cNvSpPr txBox="1">
            <a:spLocks/>
          </p:cNvSpPr>
          <p:nvPr/>
        </p:nvSpPr>
        <p:spPr>
          <a:xfrm flipH="1">
            <a:off x="1220978" y="5002036"/>
            <a:ext cx="2330851" cy="5700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Move to target position and avoid obstacle</a:t>
            </a:r>
          </a:p>
        </p:txBody>
      </p:sp>
      <p:sp>
        <p:nvSpPr>
          <p:cNvPr id="11" name="Google Shape;301;p43"/>
          <p:cNvSpPr txBox="1">
            <a:spLocks/>
          </p:cNvSpPr>
          <p:nvPr/>
        </p:nvSpPr>
        <p:spPr>
          <a:xfrm flipH="1">
            <a:off x="5672582" y="5002035"/>
            <a:ext cx="2330851" cy="5700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the desired path and avoid obstacle</a:t>
            </a:r>
          </a:p>
        </p:txBody>
      </p:sp>
    </p:spTree>
    <p:extLst>
      <p:ext uri="{BB962C8B-B14F-4D97-AF65-F5344CB8AC3E}">
        <p14:creationId xmlns:p14="http://schemas.microsoft.com/office/powerpoint/2010/main" val="26607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TABLE OF CONTENTS</a:t>
            </a: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74" y="1615559"/>
            <a:ext cx="4796313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basic concepts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b="1" dirty="0" smtClean="0">
                <a:solidFill>
                  <a:srgbClr val="002060"/>
                </a:solidFill>
              </a:rPr>
              <a:t>The Robot modeling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b="1" dirty="0" smtClean="0">
                <a:solidFill>
                  <a:srgbClr val="002060"/>
                </a:solidFill>
              </a:rPr>
              <a:t>The control problems</a:t>
            </a:r>
          </a:p>
          <a:p>
            <a:pPr indent="514350">
              <a:lnSpc>
                <a:spcPct val="150000"/>
              </a:lnSpc>
            </a:pPr>
            <a:r>
              <a:rPr lang="en-US" sz="2800" dirty="0" smtClean="0"/>
              <a:t>3.1. Tajectory Tracking</a:t>
            </a:r>
          </a:p>
          <a:p>
            <a:pPr indent="514350">
              <a:lnSpc>
                <a:spcPct val="150000"/>
              </a:lnSpc>
            </a:pPr>
            <a:r>
              <a:rPr lang="en-US" sz="2800" dirty="0" smtClean="0"/>
              <a:t>3.2. Obstacle Avoiding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63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991971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1. THE BASIC CONCEPTS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931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1. THE BASIC CONCEPTS</a:t>
            </a:r>
            <a:endParaRPr lang="en-US" sz="3600" b="1" dirty="0"/>
          </a:p>
        </p:txBody>
      </p:sp>
      <p:pic>
        <p:nvPicPr>
          <p:cNvPr id="1026" name="Picture 2" descr="Schematic representation of the driving scenario. | Download Scientific 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4" b="-1"/>
          <a:stretch/>
        </p:blipFill>
        <p:spPr bwMode="auto">
          <a:xfrm>
            <a:off x="523875" y="1655903"/>
            <a:ext cx="8096250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01;p43"/>
          <p:cNvSpPr txBox="1">
            <a:spLocks/>
          </p:cNvSpPr>
          <p:nvPr/>
        </p:nvSpPr>
        <p:spPr>
          <a:xfrm flipH="1">
            <a:off x="523875" y="1070281"/>
            <a:ext cx="6826623" cy="585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In case of Self-driving Cars</a:t>
            </a:r>
            <a:endParaRPr lang="vi-VN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Google Shape;301;p43"/>
          <p:cNvSpPr txBox="1">
            <a:spLocks/>
          </p:cNvSpPr>
          <p:nvPr/>
        </p:nvSpPr>
        <p:spPr>
          <a:xfrm flipH="1">
            <a:off x="523873" y="4844562"/>
            <a:ext cx="7991476" cy="16276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 Use a 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simple model 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(kinetic, dynamic) of the process to </a:t>
            </a:r>
            <a:r>
              <a:rPr lang="en-US" sz="2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predict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its 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likely future 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and choose the </a:t>
            </a:r>
            <a:r>
              <a:rPr lang="en-US" sz="2000" b="1" dirty="0" smtClean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good control action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.</a:t>
            </a:r>
            <a:endParaRPr lang="vi-VN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1. THE BASIC CONCEPTS</a:t>
            </a:r>
            <a:endParaRPr lang="en-US" sz="3600" b="1" dirty="0"/>
          </a:p>
        </p:txBody>
      </p:sp>
      <p:sp>
        <p:nvSpPr>
          <p:cNvPr id="5" name="Google Shape;301;p43"/>
          <p:cNvSpPr txBox="1">
            <a:spLocks/>
          </p:cNvSpPr>
          <p:nvPr/>
        </p:nvSpPr>
        <p:spPr>
          <a:xfrm flipH="1">
            <a:off x="523874" y="1070281"/>
            <a:ext cx="7991474" cy="35874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 of other control methods: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Linear control methods: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longer effective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trajectory is a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The other control methods: not consider the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the process.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Predictive-based Control method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control signal by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series of N future horizon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the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as: velocity limit, safe operating.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991971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2</a:t>
            </a:r>
            <a:r>
              <a:rPr lang="en-US" sz="3600" b="1" dirty="0" smtClean="0"/>
              <a:t>. THE ROBOT MODELING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2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2</a:t>
            </a:r>
            <a:r>
              <a:rPr lang="en-US" sz="3600" b="1" dirty="0" smtClean="0"/>
              <a:t>. THE ROBOT MODELING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7" y="874059"/>
            <a:ext cx="3757613" cy="3469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01;p43"/>
              <p:cNvSpPr txBox="1">
                <a:spLocks/>
              </p:cNvSpPr>
              <p:nvPr/>
            </p:nvSpPr>
            <p:spPr>
              <a:xfrm flipH="1">
                <a:off x="523873" y="1070280"/>
                <a:ext cx="4862513" cy="515906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Robot state: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control signal: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Forward kinematic: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vi-VN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𝑯𝒖</m:t>
                      </m:r>
                    </m:oMath>
                  </m:oMathPara>
                </a14:m>
                <a:endPara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integrated method – Euler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Constaints:</a:t>
                </a:r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𝑥𝑚𝑖𝑛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𝑦𝑚𝑖𝑛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vi-V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Google Shape;301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3873" y="1070280"/>
                <a:ext cx="4862513" cy="5159069"/>
              </a:xfrm>
              <a:prstGeom prst="rect">
                <a:avLst/>
              </a:prstGeom>
              <a:blipFill>
                <a:blip r:embed="rId3"/>
                <a:stretch>
                  <a:fillRect l="-1378"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991971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3. THE CONTROL PROBLEMS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14414" y="3866030"/>
            <a:ext cx="4534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 Trajectory Tracking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 Obstacles Avoiding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/>
              <a:t>3</a:t>
            </a:r>
            <a:r>
              <a:rPr lang="en-US" sz="3600" b="1" dirty="0" smtClean="0"/>
              <a:t>. THE CONTROL PROBLEMS</a:t>
            </a:r>
            <a:endParaRPr lang="en-US" sz="3600" b="1" dirty="0"/>
          </a:p>
        </p:txBody>
      </p:sp>
      <p:sp>
        <p:nvSpPr>
          <p:cNvPr id="7" name="Google Shape;301;p43"/>
          <p:cNvSpPr txBox="1">
            <a:spLocks/>
          </p:cNvSpPr>
          <p:nvPr/>
        </p:nvSpPr>
        <p:spPr>
          <a:xfrm flipH="1">
            <a:off x="523873" y="1014226"/>
            <a:ext cx="8070848" cy="4923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idea of MPC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Model Predictive Control - MPC technology from ABB - What is new"/>
          <p:cNvSpPr>
            <a:spLocks noChangeAspect="1" noChangeArrowheads="1"/>
          </p:cNvSpPr>
          <p:nvPr/>
        </p:nvSpPr>
        <p:spPr bwMode="auto">
          <a:xfrm>
            <a:off x="155575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odel Predictive Control - MPC technology from ABB - What is 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31" y="1538195"/>
            <a:ext cx="5863137" cy="42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9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393</Words>
  <Application>Microsoft Office PowerPoint</Application>
  <PresentationFormat>On-screen Show (4:3)</PresentationFormat>
  <Paragraphs>104</Paragraphs>
  <Slides>16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Nonlinear model predictive-based control for Omni wheeled Mobile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81</cp:revision>
  <dcterms:created xsi:type="dcterms:W3CDTF">2020-12-14T09:35:29Z</dcterms:created>
  <dcterms:modified xsi:type="dcterms:W3CDTF">2021-09-26T13:10:27Z</dcterms:modified>
</cp:coreProperties>
</file>