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3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àng Anh Phan" initials="HAP" lastIdx="11" clrIdx="0">
    <p:extLst>
      <p:ext uri="{19B8F6BF-5375-455C-9EA6-DF929625EA0E}">
        <p15:presenceInfo xmlns:p15="http://schemas.microsoft.com/office/powerpoint/2012/main" userId="d38f13d4d01ebf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435A-9F2E-4E79-BEB1-7CBF2818AD57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05A8A-9D8E-46C7-ABAE-705E19844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805A8A-9D8E-46C7-ABAE-705E19844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F44C-5601-4847-9578-4E9CD6AEFFE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20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CA1-DEC7-440D-A3A7-55B0A4E147E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B57F-2139-4B58-9312-F02D19B0448D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8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A917D-80F0-48F7-8CEE-0221D5C24C4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27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3D29F-ABE5-46DF-B58B-C9E2E27B95ED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C401-FBD3-4A55-8074-0872D6C1067D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8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E2C-331A-4B1E-AB50-B13E1DDDDFF9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9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91E53-9B94-4361-8F01-8CAFEE02899E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0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99E1-64DC-4CE1-9B88-F8A3AF08A588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8465C2E8-A37B-4BD0-BC61-90BA910C4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7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C84A-E2A1-439E-B3FD-9E6BE2B1AC0E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AACD-63E1-45E2-A2C4-24F9CC481281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63F605C-E30A-4D81-B2B2-7A33C05FEF2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465C2E8-A37B-4BD0-BC61-90BA910C42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7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1;p43"/>
          <p:cNvSpPr txBox="1">
            <a:spLocks noGrp="1"/>
          </p:cNvSpPr>
          <p:nvPr>
            <p:ph type="ctrTitle"/>
          </p:nvPr>
        </p:nvSpPr>
        <p:spPr>
          <a:xfrm flipH="1">
            <a:off x="551061" y="2212042"/>
            <a:ext cx="7969623" cy="220531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>
                <a:solidFill>
                  <a:srgbClr val="002060"/>
                </a:solidFill>
              </a:rPr>
              <a:t>LYAPUNOV-BASED </a:t>
            </a:r>
            <a:r>
              <a:rPr lang="en-US" sz="3600" b="1" dirty="0" smtClean="0">
                <a:solidFill>
                  <a:srgbClr val="002060"/>
                </a:solidFill>
              </a:rPr>
              <a:t>NONLINEAR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MODEL </a:t>
            </a:r>
            <a:r>
              <a:rPr lang="en-US" sz="3600" b="1" dirty="0">
                <a:solidFill>
                  <a:srgbClr val="002060"/>
                </a:solidFill>
              </a:rPr>
              <a:t>PREDICTIVE </a:t>
            </a:r>
            <a:r>
              <a:rPr lang="en-US" sz="3600" b="1" dirty="0" smtClean="0">
                <a:solidFill>
                  <a:srgbClr val="002060"/>
                </a:solidFill>
              </a:rPr>
              <a:t>CONTROL (LNMPC)</a:t>
            </a:r>
            <a:br>
              <a:rPr lang="en-US" sz="3600" b="1" dirty="0" smtClean="0">
                <a:solidFill>
                  <a:srgbClr val="002060"/>
                </a:solidFill>
              </a:rPr>
            </a:br>
            <a:r>
              <a:rPr lang="en-US" sz="3600" b="1" dirty="0" smtClean="0">
                <a:solidFill>
                  <a:srgbClr val="002060"/>
                </a:solidFill>
              </a:rPr>
              <a:t>FOR </a:t>
            </a:r>
            <a:r>
              <a:rPr lang="en-US" sz="3600" b="1" dirty="0">
                <a:solidFill>
                  <a:srgbClr val="002060"/>
                </a:solidFill>
              </a:rPr>
              <a:t>THE THREE WHEELED </a:t>
            </a:r>
            <a:r>
              <a:rPr lang="en-US" sz="3600" b="1" dirty="0" smtClean="0">
                <a:solidFill>
                  <a:srgbClr val="002060"/>
                </a:solidFill>
              </a:rPr>
              <a:t>OMNI-DIRECTIONAL </a:t>
            </a:r>
            <a:r>
              <a:rPr lang="en-US" sz="3600" b="1" dirty="0">
                <a:solidFill>
                  <a:srgbClr val="002060"/>
                </a:solidFill>
              </a:rPr>
              <a:t>MOBILE ROBOT</a:t>
            </a:r>
            <a:endParaRPr sz="3600" b="1" dirty="0">
              <a:solidFill>
                <a:srgbClr val="002060"/>
              </a:solidFill>
            </a:endParaRPr>
          </a:p>
        </p:txBody>
      </p:sp>
      <p:sp>
        <p:nvSpPr>
          <p:cNvPr id="5" name="Google Shape;301;p43"/>
          <p:cNvSpPr txBox="1">
            <a:spLocks/>
          </p:cNvSpPr>
          <p:nvPr/>
        </p:nvSpPr>
        <p:spPr>
          <a:xfrm flipH="1">
            <a:off x="1122560" y="5560359"/>
            <a:ext cx="6826623" cy="5856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Bui Duy Nam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0" t="18040" r="21961" b="22157"/>
          <a:stretch/>
        </p:blipFill>
        <p:spPr>
          <a:xfrm>
            <a:off x="7806292" y="510988"/>
            <a:ext cx="909976" cy="907002"/>
          </a:xfrm>
          <a:prstGeom prst="rect">
            <a:avLst/>
          </a:prstGeom>
        </p:spPr>
      </p:pic>
      <p:pic>
        <p:nvPicPr>
          <p:cNvPr id="3074" name="Picture 2" descr="http://vnu.edu.vn/home/images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46" y="510989"/>
            <a:ext cx="2514866" cy="90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01;p43"/>
          <p:cNvSpPr txBox="1">
            <a:spLocks/>
          </p:cNvSpPr>
          <p:nvPr/>
        </p:nvSpPr>
        <p:spPr>
          <a:xfrm flipH="1">
            <a:off x="2918011" y="510988"/>
            <a:ext cx="4888279" cy="10354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000" b="1" dirty="0" smtClean="0">
                <a:latin typeface="+mn-lt"/>
              </a:rPr>
              <a:t>VIETNAM NATIONAL UNIVERSITY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+mn-lt"/>
              </a:rPr>
              <a:t>UNIVERSITY OF ENGINEERING AND TECHNOLOGY</a:t>
            </a:r>
            <a:endParaRPr lang="vi-VN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31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1. THE BASIC CONCEPTS</a:t>
            </a:r>
            <a:endParaRPr lang="en-US" sz="3600" b="1" dirty="0"/>
          </a:p>
        </p:txBody>
      </p:sp>
      <p:sp>
        <p:nvSpPr>
          <p:cNvPr id="5" name="Google Shape;301;p43"/>
          <p:cNvSpPr txBox="1">
            <a:spLocks/>
          </p:cNvSpPr>
          <p:nvPr/>
        </p:nvSpPr>
        <p:spPr>
          <a:xfrm flipH="1">
            <a:off x="523874" y="1070280"/>
            <a:ext cx="7991474" cy="464471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control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(PID, LQR):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implement but not efficient with nonlinear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models.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control methods: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Backstepping control (BSC): Exploits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those nonlinear points in the system dynamics and increases the robustness but the 'explosion of terms' phenomena under uncertainty cause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decrease quality.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Sliding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Mode Control (SMC):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Insensitive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model uncertainties but the chattering phenomenon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destroy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system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Optimal control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(MPC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Handle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bounded control signals, constrained conditions but difficult to analyze the system's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stability.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Lyapunov-based Nonlinear model predictive control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(LNMPC) is proposed to prove the stability of MPC.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2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3520" y="1079718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model: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3" y="1479828"/>
            <a:ext cx="4953691" cy="10860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2. THE DYNAMIC MODEL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13520" y="2565830"/>
                <a:ext cx="7788542" cy="235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robot position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is the robot velocity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forward kinamtic matrix</a:t>
                </a:r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mass matrix</a:t>
                </a:r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visco friction matrix</a:t>
                </a:r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the coulomb friction matrix</a:t>
                </a:r>
              </a:p>
              <a:p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 smtClean="0"/>
                  <a:t> is the transfer </a:t>
                </a:r>
                <a:r>
                  <a:rPr lang="en-US" sz="2000" dirty="0" smtClean="0"/>
                  <a:t>matrix remap </a:t>
                </a:r>
                <a:r>
                  <a:rPr lang="en-US" sz="2000" dirty="0" smtClean="0"/>
                  <a:t>from wheel forces to robot forces</a:t>
                </a:r>
                <a:endParaRPr lang="en-US" sz="2000" b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0" y="2565830"/>
                <a:ext cx="7788542" cy="2354042"/>
              </a:xfrm>
              <a:prstGeom prst="rect">
                <a:avLst/>
              </a:prstGeom>
              <a:blipFill>
                <a:blip r:embed="rId3"/>
                <a:stretch>
                  <a:fillRect l="-782" t="-1554" b="-3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60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45" y="5510033"/>
            <a:ext cx="6839905" cy="12955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0" y="1302499"/>
            <a:ext cx="8211696" cy="355332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3. THE CONTROLLER DESIGN</a:t>
            </a:r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513520" y="902389"/>
            <a:ext cx="1989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LNMPC problem: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66151" y="4855820"/>
            <a:ext cx="8211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 on the Lyapunov theorem  is satisfied via Sliding Mode Control (SMC), 3.10e is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37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4. RESULTS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74" y="1442948"/>
            <a:ext cx="5210902" cy="12860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3520" y="902389"/>
            <a:ext cx="26071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constraints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58" y="3129112"/>
            <a:ext cx="5077534" cy="156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54834" y="2729002"/>
            <a:ext cx="25247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desired trajectory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06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9" y="4254157"/>
            <a:ext cx="8068801" cy="246731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2" y="874059"/>
            <a:ext cx="7840718" cy="33800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4. RESULTS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5474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581333"/>
            <a:ext cx="7754432" cy="40677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4. RESULTS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694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26" y="1156537"/>
            <a:ext cx="7868748" cy="538237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4. RESULTS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6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C2E8-A37B-4BD0-BC61-90BA910C42E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15" y="976411"/>
            <a:ext cx="7840169" cy="52775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87405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r>
              <a:rPr lang="en-US" sz="3600" b="1" dirty="0" smtClean="0"/>
              <a:t>4. RESULTS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726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</TotalTime>
  <Words>196</Words>
  <Application>Microsoft Office PowerPoint</Application>
  <PresentationFormat>On-screen Show 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LYAPUNOV-BASED NONLINEAR MODEL PREDICTIVE CONTROL (LNMPC) FOR THE THREE WHEELED OMNI-DIRECTIONAL MOBILE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Duy Nam</dc:creator>
  <cp:lastModifiedBy>Bùi Duy Nam</cp:lastModifiedBy>
  <cp:revision>90</cp:revision>
  <dcterms:created xsi:type="dcterms:W3CDTF">2020-12-14T09:35:29Z</dcterms:created>
  <dcterms:modified xsi:type="dcterms:W3CDTF">2021-11-23T16:09:07Z</dcterms:modified>
</cp:coreProperties>
</file>