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72"/>
  </p:normalViewPr>
  <p:slideViewPr>
    <p:cSldViewPr snapToGrid="0">
      <p:cViewPr varScale="1">
        <p:scale>
          <a:sx n="112" d="100"/>
          <a:sy n="112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A06A-B2A9-F29A-B98F-290700D46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E1A72-3961-0CEE-A5A4-33A5EB29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52D7B-84BF-389B-76BF-7F98BE36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296E-A86F-5E4E-8637-1913D1ED784D}" type="datetimeFigureOut">
              <a:rPr lang="en-SI" smtClean="0"/>
              <a:t>20. 5. 25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EDEED-049D-14D9-39AF-74627782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1487-A463-5C24-3A9E-2D1B88C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3BD8-C944-4E44-B354-CD2D1E56403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9384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4665-F9FB-55E7-7E5D-EE389936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9664E-37AD-6897-3F8F-B551FDB2B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88A48-EA92-A722-88F0-E22906C2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296E-A86F-5E4E-8637-1913D1ED784D}" type="datetimeFigureOut">
              <a:rPr lang="en-SI" smtClean="0"/>
              <a:t>20. 5. 25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274F5-8133-5B49-090B-5246ED58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06CEA-5A35-D3AC-9227-BEA66E4E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3BD8-C944-4E44-B354-CD2D1E56403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161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BA3AD-5B1E-1933-F30D-9DE67D16C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F7A35-D79F-CE1F-3126-5560E9249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35671-B0FA-E150-3EC4-E73E5A8D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296E-A86F-5E4E-8637-1913D1ED784D}" type="datetimeFigureOut">
              <a:rPr lang="en-SI" smtClean="0"/>
              <a:t>20. 5. 25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82E60-32CF-20E9-41CE-55FB08C1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605A4-D199-A5DF-49C9-0E1A3DF4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3BD8-C944-4E44-B354-CD2D1E56403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8006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806A-84F8-DB3D-BE5B-1297430C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D3066-C73A-ADC1-0144-0F08D6F1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E53B3-C90F-56EF-A972-4BE388A8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296E-A86F-5E4E-8637-1913D1ED784D}" type="datetimeFigureOut">
              <a:rPr lang="en-SI" smtClean="0"/>
              <a:t>20. 5. 25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E045-7CAB-A986-6061-E2B5D045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D859-1B57-A95F-7460-298B6411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3BD8-C944-4E44-B354-CD2D1E56403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7538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4D97-B3A4-6A4D-7D21-8E5FDE2A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08EB2-A5E9-5332-9933-17D4F3BB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7C204-B588-8D16-EC2A-F1A1307F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296E-A86F-5E4E-8637-1913D1ED784D}" type="datetimeFigureOut">
              <a:rPr lang="en-SI" smtClean="0"/>
              <a:t>20. 5. 25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135F9-5B84-5C6C-234B-6CDA6714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8112-AE58-8DC1-1089-899D6F43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3BD8-C944-4E44-B354-CD2D1E56403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5424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101D-77A4-1E81-B19A-245104E2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C967C-BD67-7403-D01C-3A3CFF864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105DC-5534-A838-9F8E-11B4B9C75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A823B-1374-AB64-3737-9F4DD2C4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296E-A86F-5E4E-8637-1913D1ED784D}" type="datetimeFigureOut">
              <a:rPr lang="en-SI" smtClean="0"/>
              <a:t>20. 5. 25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F5C33-1A92-134D-4512-8185AFC0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AE296-4D27-6797-369B-A77A2D6B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3BD8-C944-4E44-B354-CD2D1E56403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9931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3A67-2DB3-F245-2138-E373ACDB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91BA1-8097-7E13-49CE-EE5FE56D2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F7DE2-4716-8C9B-B125-23A44F504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632D1-65ED-A3FC-8A46-3569C62CC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D920E-15FA-B4A8-A403-3296E392B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AAF35-FF34-2283-E0E4-249AB1B2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296E-A86F-5E4E-8637-1913D1ED784D}" type="datetimeFigureOut">
              <a:rPr lang="en-SI" smtClean="0"/>
              <a:t>20. 5. 25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FD1CF-C447-F796-694C-B3EC625F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C5D76-B2FB-1B39-1EE1-A9D470A3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3BD8-C944-4E44-B354-CD2D1E56403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7659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C986-0E2C-32FD-0AC0-A1224FB8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11FED-48F0-734E-2365-67E64AFA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296E-A86F-5E4E-8637-1913D1ED784D}" type="datetimeFigureOut">
              <a:rPr lang="en-SI" smtClean="0"/>
              <a:t>20. 5. 25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FA4C3-1322-F2D8-1FBC-27D69D87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4F0C3-A1E6-EC58-52A3-6616D06A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3BD8-C944-4E44-B354-CD2D1E56403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8742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A6302-9D1C-6AAE-C060-945F9C96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296E-A86F-5E4E-8637-1913D1ED784D}" type="datetimeFigureOut">
              <a:rPr lang="en-SI" smtClean="0"/>
              <a:t>20. 5. 25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AEEE0-972B-0844-0886-5B4CC2A2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7534-D70A-C683-7CAB-06ABC310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3BD8-C944-4E44-B354-CD2D1E56403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342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B2CB-E891-6D4D-C714-549ECC75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F48B-64D5-DD83-5DE3-1B9A95622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9BAF8-1396-6E48-C2CB-0F535DBF4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694D3-778D-55CB-467F-D331213C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296E-A86F-5E4E-8637-1913D1ED784D}" type="datetimeFigureOut">
              <a:rPr lang="en-SI" smtClean="0"/>
              <a:t>20. 5. 25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2A642-A203-C104-E77F-91DE628A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4309F-B26E-40B5-0F79-658C8840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3BD8-C944-4E44-B354-CD2D1E56403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8807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495-1DC2-1440-0CD1-2F8C157A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D7E68-6702-18EB-A3BF-D513579D0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7A561-D5AC-E47C-A637-938DF7937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0117C-AC49-1136-F33E-96734C7C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296E-A86F-5E4E-8637-1913D1ED784D}" type="datetimeFigureOut">
              <a:rPr lang="en-SI" smtClean="0"/>
              <a:t>20. 5. 25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B7994-9AC6-E257-37A1-A61E6DA4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6390D-C190-D082-9150-70A255B6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3BD8-C944-4E44-B354-CD2D1E56403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4936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B4CD1-1759-3EDF-3192-E886D1C0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94EAF-F7CE-1C0E-60BA-D96A149B6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862D6-810D-A1ED-6A67-6F4FC18D5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2296E-A86F-5E4E-8637-1913D1ED784D}" type="datetimeFigureOut">
              <a:rPr lang="en-SI" smtClean="0"/>
              <a:t>20. 5. 25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751D9-23B0-BA31-9400-92CB5830E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BB46-6910-4196-F91A-5CE4DB312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E73BD8-C944-4E44-B354-CD2D1E56403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8571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9046-222A-ED7E-8E9C-F39C3D4B1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I" dirty="0"/>
              <a:t>Fakeddit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476DF-603B-3DA7-6A40-E6304B02B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A4C5F-5F21-A0BE-399C-FBBA6B398185}"/>
              </a:ext>
            </a:extLst>
          </p:cNvPr>
          <p:cNvSpPr txBox="1"/>
          <p:nvPr/>
        </p:nvSpPr>
        <p:spPr>
          <a:xfrm>
            <a:off x="9658350" y="6206490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/>
              <a:t>Brin Soko, </a:t>
            </a:r>
            <a:fld id="{6B4BA82A-95BD-B645-B0F3-2075250B9C8F}" type="datetime1">
              <a:rPr lang="en-US" smtClean="0"/>
              <a:t>5/21/25</a:t>
            </a:fld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97873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AE8F-0214-F38F-99FB-5A142D74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Kaj so lažne novice?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9433-35BE-A62E-DAF0-77576B5D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Lažne</a:t>
            </a:r>
            <a:r>
              <a:rPr lang="en-GB" b="1" dirty="0"/>
              <a:t> novice (fake news)</a:t>
            </a:r>
            <a:r>
              <a:rPr lang="en-GB" dirty="0"/>
              <a:t> so </a:t>
            </a:r>
            <a:r>
              <a:rPr lang="en-GB" dirty="0" err="1"/>
              <a:t>namensko</a:t>
            </a:r>
            <a:r>
              <a:rPr lang="en-GB" dirty="0"/>
              <a:t> </a:t>
            </a:r>
            <a:r>
              <a:rPr lang="en-GB" dirty="0" err="1"/>
              <a:t>zavajajoče</a:t>
            </a:r>
            <a:r>
              <a:rPr lang="en-GB" dirty="0"/>
              <a:t> </a:t>
            </a:r>
            <a:r>
              <a:rPr lang="en-GB" dirty="0" err="1"/>
              <a:t>informacije</a:t>
            </a:r>
            <a:r>
              <a:rPr lang="en-GB" dirty="0"/>
              <a:t>, </a:t>
            </a:r>
            <a:r>
              <a:rPr lang="en-GB" dirty="0" err="1"/>
              <a:t>pogosto</a:t>
            </a:r>
            <a:r>
              <a:rPr lang="en-GB" dirty="0"/>
              <a:t> </a:t>
            </a:r>
            <a:r>
              <a:rPr lang="en-GB" dirty="0" err="1"/>
              <a:t>širjene</a:t>
            </a:r>
            <a:r>
              <a:rPr lang="en-GB" dirty="0"/>
              <a:t> </a:t>
            </a:r>
            <a:r>
              <a:rPr lang="en-GB" dirty="0" err="1"/>
              <a:t>preko</a:t>
            </a:r>
            <a:r>
              <a:rPr lang="en-GB" dirty="0"/>
              <a:t> </a:t>
            </a:r>
            <a:r>
              <a:rPr lang="en-GB" dirty="0" err="1"/>
              <a:t>družbenih</a:t>
            </a:r>
            <a:r>
              <a:rPr lang="en-GB" dirty="0"/>
              <a:t> </a:t>
            </a:r>
            <a:r>
              <a:rPr lang="en-GB" dirty="0" err="1"/>
              <a:t>omrežij</a:t>
            </a:r>
            <a:r>
              <a:rPr lang="en-GB" dirty="0"/>
              <a:t>.</a:t>
            </a:r>
          </a:p>
          <a:p>
            <a:r>
              <a:rPr lang="en-GB" dirty="0" err="1"/>
              <a:t>Ročno</a:t>
            </a:r>
            <a:r>
              <a:rPr lang="en-GB" dirty="0"/>
              <a:t> </a:t>
            </a:r>
            <a:r>
              <a:rPr lang="en-GB" dirty="0" err="1"/>
              <a:t>preverjanje</a:t>
            </a:r>
            <a:r>
              <a:rPr lang="en-GB" dirty="0"/>
              <a:t> </a:t>
            </a:r>
            <a:r>
              <a:rPr lang="en-GB" dirty="0" err="1"/>
              <a:t>informacij</a:t>
            </a:r>
            <a:r>
              <a:rPr lang="en-GB" dirty="0"/>
              <a:t> je </a:t>
            </a:r>
            <a:r>
              <a:rPr lang="en-GB" dirty="0" err="1"/>
              <a:t>zamudno</a:t>
            </a:r>
            <a:r>
              <a:rPr lang="en-GB" dirty="0"/>
              <a:t> in </a:t>
            </a:r>
            <a:r>
              <a:rPr lang="en-GB" dirty="0" err="1"/>
              <a:t>nepregledno</a:t>
            </a:r>
            <a:r>
              <a:rPr lang="en-GB" dirty="0"/>
              <a:t> → </a:t>
            </a:r>
            <a:r>
              <a:rPr lang="en-GB" dirty="0" err="1"/>
              <a:t>potreba</a:t>
            </a:r>
            <a:r>
              <a:rPr lang="en-GB" dirty="0"/>
              <a:t> po </a:t>
            </a:r>
            <a:r>
              <a:rPr lang="en-GB" b="1" dirty="0" err="1"/>
              <a:t>avtomatizirani</a:t>
            </a:r>
            <a:r>
              <a:rPr lang="en-GB" b="1" dirty="0"/>
              <a:t> </a:t>
            </a:r>
            <a:r>
              <a:rPr lang="en-GB" b="1" dirty="0" err="1"/>
              <a:t>klasifikaciji</a:t>
            </a:r>
            <a:r>
              <a:rPr lang="en-GB" dirty="0"/>
              <a:t>.</a:t>
            </a:r>
          </a:p>
          <a:p>
            <a:r>
              <a:rPr lang="en-GB" dirty="0" err="1"/>
              <a:t>Tradicionalni</a:t>
            </a:r>
            <a:r>
              <a:rPr lang="en-GB" dirty="0"/>
              <a:t> </a:t>
            </a:r>
            <a:r>
              <a:rPr lang="en-GB" dirty="0" err="1"/>
              <a:t>pristopi</a:t>
            </a:r>
            <a:r>
              <a:rPr lang="en-GB" dirty="0"/>
              <a:t> </a:t>
            </a:r>
            <a:r>
              <a:rPr lang="en-GB" dirty="0" err="1"/>
              <a:t>uporabljajo</a:t>
            </a:r>
            <a:r>
              <a:rPr lang="en-GB" dirty="0"/>
              <a:t> </a:t>
            </a:r>
            <a:r>
              <a:rPr lang="en-GB" b="1" dirty="0" err="1"/>
              <a:t>samo</a:t>
            </a:r>
            <a:r>
              <a:rPr lang="en-GB" b="1" dirty="0"/>
              <a:t> </a:t>
            </a:r>
            <a:r>
              <a:rPr lang="en-GB" b="1" dirty="0" err="1"/>
              <a:t>besedilo</a:t>
            </a:r>
            <a:r>
              <a:rPr lang="en-GB" dirty="0"/>
              <a:t> — a </a:t>
            </a:r>
            <a:r>
              <a:rPr lang="en-GB" dirty="0" err="1"/>
              <a:t>slike</a:t>
            </a:r>
            <a:r>
              <a:rPr lang="en-GB" dirty="0"/>
              <a:t> </a:t>
            </a:r>
            <a:r>
              <a:rPr lang="en-GB" dirty="0" err="1"/>
              <a:t>igrajo</a:t>
            </a:r>
            <a:r>
              <a:rPr lang="en-GB" dirty="0"/>
              <a:t> </a:t>
            </a:r>
            <a:r>
              <a:rPr lang="en-GB" dirty="0" err="1"/>
              <a:t>pomembno</a:t>
            </a:r>
            <a:r>
              <a:rPr lang="en-GB" dirty="0"/>
              <a:t> </a:t>
            </a:r>
            <a:r>
              <a:rPr lang="en-GB" dirty="0" err="1"/>
              <a:t>vlogo</a:t>
            </a:r>
            <a:r>
              <a:rPr lang="en-GB" dirty="0"/>
              <a:t> </a:t>
            </a:r>
            <a:r>
              <a:rPr lang="en-GB" dirty="0" err="1"/>
              <a:t>pri</a:t>
            </a:r>
            <a:r>
              <a:rPr lang="en-GB" dirty="0"/>
              <a:t> </a:t>
            </a:r>
            <a:r>
              <a:rPr lang="en-GB" dirty="0" err="1"/>
              <a:t>vplivanju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uporabnike</a:t>
            </a:r>
            <a:r>
              <a:rPr lang="en-GB" dirty="0"/>
              <a:t>.</a:t>
            </a:r>
          </a:p>
          <a:p>
            <a:r>
              <a:rPr lang="en-GB" dirty="0" err="1"/>
              <a:t>Naš</a:t>
            </a:r>
            <a:r>
              <a:rPr lang="en-GB" dirty="0"/>
              <a:t> </a:t>
            </a:r>
            <a:r>
              <a:rPr lang="en-GB" dirty="0" err="1"/>
              <a:t>pristop</a:t>
            </a:r>
            <a:r>
              <a:rPr lang="en-GB" dirty="0"/>
              <a:t> </a:t>
            </a:r>
            <a:r>
              <a:rPr lang="en-GB" dirty="0" err="1"/>
              <a:t>združuje</a:t>
            </a:r>
            <a:r>
              <a:rPr lang="en-GB" dirty="0"/>
              <a:t> </a:t>
            </a:r>
            <a:r>
              <a:rPr lang="en-GB" b="1" dirty="0" err="1"/>
              <a:t>sliko</a:t>
            </a:r>
            <a:r>
              <a:rPr lang="en-GB" b="1" dirty="0"/>
              <a:t> in </a:t>
            </a:r>
            <a:r>
              <a:rPr lang="en-GB" b="1" dirty="0" err="1"/>
              <a:t>naslov</a:t>
            </a:r>
            <a:r>
              <a:rPr lang="en-GB" b="1" dirty="0"/>
              <a:t> novice</a:t>
            </a:r>
            <a:r>
              <a:rPr lang="en-GB" dirty="0"/>
              <a:t> → </a:t>
            </a:r>
            <a:r>
              <a:rPr lang="en-GB" b="1" dirty="0" err="1"/>
              <a:t>večmodalna</a:t>
            </a:r>
            <a:r>
              <a:rPr lang="en-GB" b="1" dirty="0"/>
              <a:t> </a:t>
            </a:r>
            <a:r>
              <a:rPr lang="en-GB" b="1" dirty="0" err="1"/>
              <a:t>analiza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389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1C3D-4DCB-A859-EA7F-939528C2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Struktura</a:t>
            </a:r>
            <a:r>
              <a:rPr lang="en-GB" b="1" dirty="0"/>
              <a:t> in </a:t>
            </a:r>
            <a:r>
              <a:rPr lang="en-GB" b="1" dirty="0" err="1"/>
              <a:t>razdelitev</a:t>
            </a:r>
            <a:r>
              <a:rPr lang="en-GB" b="1" dirty="0"/>
              <a:t> </a:t>
            </a:r>
            <a:r>
              <a:rPr lang="en-GB" b="1" dirty="0" err="1"/>
              <a:t>podatkov</a:t>
            </a:r>
            <a:br>
              <a:rPr lang="en-GB" dirty="0"/>
            </a:b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F9D6-2E57-079D-A871-E6495587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Vsak</a:t>
            </a:r>
            <a:r>
              <a:rPr lang="en-GB" dirty="0"/>
              <a:t> primer </a:t>
            </a:r>
            <a:r>
              <a:rPr lang="en-GB" dirty="0" err="1"/>
              <a:t>vsebuje</a:t>
            </a:r>
            <a:r>
              <a:rPr lang="en-GB" dirty="0"/>
              <a:t>:</a:t>
            </a:r>
          </a:p>
          <a:p>
            <a:r>
              <a:rPr lang="en-GB" b="1" dirty="0"/>
              <a:t>ID novice</a:t>
            </a:r>
            <a:r>
              <a:rPr lang="en-GB" dirty="0"/>
              <a:t> – </a:t>
            </a:r>
            <a:r>
              <a:rPr lang="en-GB" dirty="0" err="1"/>
              <a:t>enolični</a:t>
            </a:r>
            <a:r>
              <a:rPr lang="en-GB" dirty="0"/>
              <a:t> </a:t>
            </a:r>
            <a:r>
              <a:rPr lang="en-GB" dirty="0" err="1"/>
              <a:t>identifikator</a:t>
            </a:r>
            <a:r>
              <a:rPr lang="en-GB" dirty="0"/>
              <a:t> </a:t>
            </a:r>
            <a:r>
              <a:rPr lang="en-GB" dirty="0" err="1"/>
              <a:t>primera</a:t>
            </a:r>
            <a:endParaRPr lang="en-GB" dirty="0"/>
          </a:p>
          <a:p>
            <a:r>
              <a:rPr lang="en-GB" b="1" dirty="0" err="1"/>
              <a:t>Naslov</a:t>
            </a:r>
            <a:r>
              <a:rPr lang="en-GB" b="1" dirty="0"/>
              <a:t> novice</a:t>
            </a:r>
            <a:r>
              <a:rPr lang="en-GB" dirty="0"/>
              <a:t> – </a:t>
            </a:r>
            <a:r>
              <a:rPr lang="en-GB" dirty="0" err="1"/>
              <a:t>kratek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(</a:t>
            </a:r>
            <a:r>
              <a:rPr lang="en-GB" dirty="0" err="1"/>
              <a:t>običajno</a:t>
            </a:r>
            <a:r>
              <a:rPr lang="en-GB" dirty="0"/>
              <a:t> 5–15 </a:t>
            </a:r>
            <a:r>
              <a:rPr lang="en-GB" dirty="0" err="1"/>
              <a:t>besed</a:t>
            </a:r>
            <a:r>
              <a:rPr lang="en-GB" dirty="0"/>
              <a:t>)</a:t>
            </a:r>
          </a:p>
          <a:p>
            <a:r>
              <a:rPr lang="en-GB" b="1" dirty="0" err="1"/>
              <a:t>Slika</a:t>
            </a:r>
            <a:r>
              <a:rPr lang="en-GB" dirty="0"/>
              <a:t> – </a:t>
            </a:r>
            <a:r>
              <a:rPr lang="en-GB" dirty="0" err="1"/>
              <a:t>povezana</a:t>
            </a:r>
            <a:r>
              <a:rPr lang="en-GB" dirty="0"/>
              <a:t> s </a:t>
            </a:r>
            <a:r>
              <a:rPr lang="en-GB" dirty="0" err="1"/>
              <a:t>člankom</a:t>
            </a:r>
            <a:r>
              <a:rPr lang="en-GB" dirty="0"/>
              <a:t>, </a:t>
            </a:r>
            <a:r>
              <a:rPr lang="en-GB" dirty="0" err="1"/>
              <a:t>pogosto</a:t>
            </a:r>
            <a:r>
              <a:rPr lang="en-GB" dirty="0"/>
              <a:t> </a:t>
            </a:r>
            <a:r>
              <a:rPr lang="en-GB" dirty="0" err="1"/>
              <a:t>zavajajoča</a:t>
            </a:r>
            <a:endParaRPr lang="en-GB" dirty="0"/>
          </a:p>
          <a:p>
            <a:r>
              <a:rPr lang="en-GB" b="1" dirty="0" err="1"/>
              <a:t>Oznaka</a:t>
            </a:r>
            <a:r>
              <a:rPr lang="en-GB" b="1" dirty="0"/>
              <a:t> (label):</a:t>
            </a:r>
            <a:endParaRPr lang="en-GB" dirty="0"/>
          </a:p>
          <a:p>
            <a:r>
              <a:rPr lang="en-GB" dirty="0"/>
              <a:t>0: </a:t>
            </a:r>
            <a:r>
              <a:rPr lang="en-GB" dirty="0" err="1"/>
              <a:t>resnična</a:t>
            </a:r>
            <a:r>
              <a:rPr lang="en-GB" dirty="0"/>
              <a:t> </a:t>
            </a:r>
            <a:r>
              <a:rPr lang="en-GB" dirty="0" err="1"/>
              <a:t>novica</a:t>
            </a:r>
            <a:endParaRPr lang="en-GB" dirty="0"/>
          </a:p>
          <a:p>
            <a:r>
              <a:rPr lang="en-GB" dirty="0"/>
              <a:t>1: </a:t>
            </a:r>
            <a:r>
              <a:rPr lang="en-GB" dirty="0" err="1"/>
              <a:t>lažna</a:t>
            </a:r>
            <a:r>
              <a:rPr lang="en-GB" dirty="0"/>
              <a:t> </a:t>
            </a:r>
            <a:r>
              <a:rPr lang="en-GB" dirty="0" err="1"/>
              <a:t>novica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01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F724-C558-44F7-4EDC-D82879BF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Delitev</a:t>
            </a:r>
            <a:r>
              <a:rPr lang="en-GB" b="1" dirty="0"/>
              <a:t> </a:t>
            </a:r>
            <a:r>
              <a:rPr lang="en-GB" b="1" dirty="0" err="1"/>
              <a:t>podatkov</a:t>
            </a:r>
            <a:r>
              <a:rPr lang="en-GB" b="1" dirty="0"/>
              <a:t> </a:t>
            </a:r>
            <a:r>
              <a:rPr lang="en-GB" b="1" dirty="0" err="1"/>
              <a:t>na</a:t>
            </a:r>
            <a:r>
              <a:rPr lang="en-GB" b="1" dirty="0"/>
              <a:t> </a:t>
            </a:r>
            <a:r>
              <a:rPr lang="en-GB" b="1" dirty="0" err="1"/>
              <a:t>množice</a:t>
            </a:r>
            <a:r>
              <a:rPr lang="en-GB" b="1" dirty="0"/>
              <a:t>: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FA671-0B63-F27B-75D3-57348C565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Približno</a:t>
            </a:r>
            <a:r>
              <a:rPr lang="en-GB" dirty="0"/>
              <a:t> </a:t>
            </a:r>
            <a:r>
              <a:rPr lang="en-GB" b="1" dirty="0"/>
              <a:t>680.000 </a:t>
            </a:r>
            <a:r>
              <a:rPr lang="en-GB" b="1" dirty="0" err="1"/>
              <a:t>primerov</a:t>
            </a:r>
            <a:endParaRPr lang="en-GB" dirty="0"/>
          </a:p>
          <a:p>
            <a:endParaRPr lang="en-SI" dirty="0"/>
          </a:p>
          <a:p>
            <a:endParaRPr lang="en-SI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8C4481-4324-8274-52E7-3D8F263BB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32283"/>
              </p:ext>
            </p:extLst>
          </p:nvPr>
        </p:nvGraphicFramePr>
        <p:xfrm>
          <a:off x="838200" y="2477728"/>
          <a:ext cx="4913670" cy="3170904"/>
        </p:xfrm>
        <a:graphic>
          <a:graphicData uri="http://schemas.openxmlformats.org/drawingml/2006/table">
            <a:tbl>
              <a:tblPr/>
              <a:tblGrid>
                <a:gridCol w="1637890">
                  <a:extLst>
                    <a:ext uri="{9D8B030D-6E8A-4147-A177-3AD203B41FA5}">
                      <a16:colId xmlns:a16="http://schemas.microsoft.com/office/drawing/2014/main" val="2715220727"/>
                    </a:ext>
                  </a:extLst>
                </a:gridCol>
                <a:gridCol w="1637890">
                  <a:extLst>
                    <a:ext uri="{9D8B030D-6E8A-4147-A177-3AD203B41FA5}">
                      <a16:colId xmlns:a16="http://schemas.microsoft.com/office/drawing/2014/main" val="4270912900"/>
                    </a:ext>
                  </a:extLst>
                </a:gridCol>
                <a:gridCol w="1637890">
                  <a:extLst>
                    <a:ext uri="{9D8B030D-6E8A-4147-A177-3AD203B41FA5}">
                      <a16:colId xmlns:a16="http://schemas.microsoft.com/office/drawing/2014/main" val="2660015754"/>
                    </a:ext>
                  </a:extLst>
                </a:gridCol>
              </a:tblGrid>
              <a:tr h="7521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Množica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Število primerov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Namen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228501"/>
                  </a:ext>
                </a:extLst>
              </a:tr>
              <a:tr h="7521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Učna (train)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I" dirty="0"/>
                        <a:t>~564.000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Učenje modela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457705"/>
                  </a:ext>
                </a:extLst>
              </a:tr>
              <a:tr h="7521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Validacijska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I"/>
                        <a:t>~59.300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Nastavitev parametrov / tuning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834389"/>
                  </a:ext>
                </a:extLst>
              </a:tr>
              <a:tr h="7521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Testna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I"/>
                        <a:t>~59.300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 err="1"/>
                        <a:t>Končna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ocena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modela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9008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E4DA70-5013-4670-01DC-3B2E3D2EE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32208"/>
              </p:ext>
            </p:extLst>
          </p:nvPr>
        </p:nvGraphicFramePr>
        <p:xfrm>
          <a:off x="6268065" y="2477728"/>
          <a:ext cx="5257800" cy="36576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736041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63221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ID novice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c0xdqy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75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 err="1"/>
                        <a:t>Naslov</a:t>
                      </a:r>
                      <a:r>
                        <a:rPr lang="en-GB" b="1" dirty="0"/>
                        <a:t>: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Trump Accuses Iran, He Has One Problem: His Own Credibility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26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 err="1"/>
                        <a:t>Slika</a:t>
                      </a:r>
                      <a:r>
                        <a:rPr lang="en-GB" b="1" dirty="0"/>
                        <a:t>:</a:t>
                      </a:r>
                    </a:p>
                    <a:p>
                      <a:pPr>
                        <a:buNone/>
                      </a:pPr>
                      <a:endParaRPr lang="en-GB" b="1" dirty="0"/>
                    </a:p>
                    <a:p>
                      <a:pPr>
                        <a:buNone/>
                      </a:pPr>
                      <a:endParaRPr lang="en-GB" b="1" dirty="0"/>
                    </a:p>
                    <a:p>
                      <a:pPr>
                        <a:buNone/>
                      </a:pPr>
                      <a:endParaRPr lang="en-GB" b="1" dirty="0"/>
                    </a:p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dirty="0"/>
                    </a:p>
                    <a:p>
                      <a:pPr>
                        <a:buNone/>
                      </a:pPr>
                      <a:endParaRPr lang="en-GB" dirty="0"/>
                    </a:p>
                    <a:p>
                      <a:pPr>
                        <a:buNone/>
                      </a:pPr>
                      <a:endParaRPr lang="en-GB" dirty="0"/>
                    </a:p>
                    <a:p>
                      <a:pPr>
                        <a:buNone/>
                      </a:pPr>
                      <a:endParaRPr lang="en-GB" dirty="0"/>
                    </a:p>
                    <a:p>
                      <a:pPr>
                        <a:buNone/>
                      </a:pPr>
                      <a:endParaRPr lang="en-GB" dirty="0"/>
                    </a:p>
                    <a:p>
                      <a:pPr>
                        <a:buNone/>
                      </a:pPr>
                      <a:endParaRPr lang="en-GB" dirty="0"/>
                    </a:p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536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Oznaka: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 err="1"/>
                        <a:t>Lažna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novica</a:t>
                      </a:r>
                      <a:r>
                        <a:rPr lang="en-GB" dirty="0"/>
                        <a:t> (label = 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453946"/>
                  </a:ext>
                </a:extLst>
              </a:tr>
            </a:tbl>
          </a:graphicData>
        </a:graphic>
      </p:graphicFrame>
      <p:pic>
        <p:nvPicPr>
          <p:cNvPr id="1026" name="Picture 2" descr="CDN media">
            <a:extLst>
              <a:ext uri="{FF2B5EF4-FFF2-40B4-BE49-F238E27FC236}">
                <a16:creationId xmlns:a16="http://schemas.microsoft.com/office/drawing/2014/main" id="{AEB20F92-997F-CBDE-92FE-1F3A0A130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56" t="8343" r="8773"/>
          <a:stretch>
            <a:fillRect/>
          </a:stretch>
        </p:blipFill>
        <p:spPr bwMode="auto">
          <a:xfrm>
            <a:off x="9222659" y="4001294"/>
            <a:ext cx="1592826" cy="159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9297-2E00-7F74-76E0-5F65CAA9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Večmodalna</a:t>
            </a:r>
            <a:r>
              <a:rPr lang="en-GB" b="1" dirty="0"/>
              <a:t> </a:t>
            </a:r>
            <a:r>
              <a:rPr lang="en-GB" b="1" dirty="0" err="1"/>
              <a:t>metoda</a:t>
            </a:r>
            <a:r>
              <a:rPr lang="en-GB" b="1" dirty="0"/>
              <a:t> </a:t>
            </a:r>
            <a:r>
              <a:rPr lang="en-GB" b="1" dirty="0" err="1"/>
              <a:t>klasifikacije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738A-CB3F-3A70-286C-5F1FB7F6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1. </a:t>
            </a:r>
            <a:r>
              <a:rPr lang="en-GB" b="1" dirty="0" err="1"/>
              <a:t>Pridobivanje</a:t>
            </a:r>
            <a:r>
              <a:rPr lang="en-GB" b="1" dirty="0"/>
              <a:t> </a:t>
            </a:r>
            <a:r>
              <a:rPr lang="en-GB" b="1" dirty="0" err="1"/>
              <a:t>značilk</a:t>
            </a:r>
            <a:r>
              <a:rPr lang="en-GB" b="1" dirty="0"/>
              <a:t> (</a:t>
            </a:r>
            <a:r>
              <a:rPr lang="en-GB" b="1" dirty="0" err="1"/>
              <a:t>embeddingov</a:t>
            </a:r>
            <a:r>
              <a:rPr lang="en-GB" b="1" dirty="0"/>
              <a:t>):</a:t>
            </a:r>
            <a:endParaRPr lang="en-GB" dirty="0"/>
          </a:p>
          <a:p>
            <a:r>
              <a:rPr lang="en-GB" b="1" dirty="0" err="1"/>
              <a:t>Besedilo</a:t>
            </a:r>
            <a:r>
              <a:rPr lang="en-GB" b="1" dirty="0"/>
              <a:t> (</a:t>
            </a:r>
            <a:r>
              <a:rPr lang="en-GB" b="1" dirty="0" err="1"/>
              <a:t>naslov</a:t>
            </a:r>
            <a:r>
              <a:rPr lang="en-GB" b="1" dirty="0"/>
              <a:t>):</a:t>
            </a:r>
            <a:endParaRPr lang="en-GB" dirty="0"/>
          </a:p>
          <a:p>
            <a:pPr lvl="1"/>
            <a:r>
              <a:rPr lang="en-GB" dirty="0" err="1"/>
              <a:t>Uporabljen</a:t>
            </a:r>
            <a:r>
              <a:rPr lang="en-GB" dirty="0"/>
              <a:t> model: </a:t>
            </a:r>
            <a:r>
              <a:rPr lang="en-GB" b="1" dirty="0" err="1"/>
              <a:t>DistilBERT</a:t>
            </a:r>
            <a:r>
              <a:rPr lang="en-GB" dirty="0"/>
              <a:t> (</a:t>
            </a:r>
            <a:r>
              <a:rPr lang="en-GB" dirty="0" err="1"/>
              <a:t>HuggingFace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Izhod</a:t>
            </a:r>
            <a:r>
              <a:rPr lang="en-GB" dirty="0"/>
              <a:t>: </a:t>
            </a:r>
            <a:r>
              <a:rPr lang="en-GB" dirty="0" err="1"/>
              <a:t>Povprečni</a:t>
            </a:r>
            <a:r>
              <a:rPr lang="en-GB" dirty="0"/>
              <a:t> </a:t>
            </a:r>
            <a:r>
              <a:rPr lang="en-GB" dirty="0" err="1"/>
              <a:t>vektor</a:t>
            </a:r>
            <a:r>
              <a:rPr lang="en-GB" dirty="0"/>
              <a:t> </a:t>
            </a:r>
            <a:r>
              <a:rPr lang="en-GB" dirty="0" err="1"/>
              <a:t>zadnjega</a:t>
            </a:r>
            <a:r>
              <a:rPr lang="en-GB" dirty="0"/>
              <a:t> </a:t>
            </a:r>
            <a:r>
              <a:rPr lang="en-GB" dirty="0" err="1"/>
              <a:t>sloja</a:t>
            </a:r>
            <a:r>
              <a:rPr lang="en-GB" dirty="0"/>
              <a:t> (</a:t>
            </a:r>
            <a:r>
              <a:rPr lang="en-GB" dirty="0" err="1"/>
              <a:t>dimenzija</a:t>
            </a:r>
            <a:r>
              <a:rPr lang="en-GB" dirty="0"/>
              <a:t>: 768)</a:t>
            </a:r>
          </a:p>
          <a:p>
            <a:r>
              <a:rPr lang="en-GB" b="1" dirty="0" err="1"/>
              <a:t>Slika</a:t>
            </a:r>
            <a:r>
              <a:rPr lang="en-GB" b="1" dirty="0"/>
              <a:t>:</a:t>
            </a:r>
            <a:endParaRPr lang="en-GB" dirty="0"/>
          </a:p>
          <a:p>
            <a:pPr lvl="1"/>
            <a:r>
              <a:rPr lang="en-GB" dirty="0" err="1"/>
              <a:t>Uporabljen</a:t>
            </a:r>
            <a:r>
              <a:rPr lang="en-GB" dirty="0"/>
              <a:t> model: </a:t>
            </a:r>
            <a:r>
              <a:rPr lang="en-GB" b="1" dirty="0"/>
              <a:t>CLIP (</a:t>
            </a:r>
            <a:r>
              <a:rPr lang="en-GB" b="1" dirty="0" err="1"/>
              <a:t>ViT</a:t>
            </a:r>
            <a:r>
              <a:rPr lang="en-GB" b="1" dirty="0"/>
              <a:t>-B/32)</a:t>
            </a:r>
            <a:endParaRPr lang="en-GB" dirty="0"/>
          </a:p>
          <a:p>
            <a:pPr lvl="1"/>
            <a:r>
              <a:rPr lang="en-GB" dirty="0" err="1"/>
              <a:t>Izhod</a:t>
            </a:r>
            <a:r>
              <a:rPr lang="en-GB" dirty="0"/>
              <a:t>: </a:t>
            </a:r>
            <a:r>
              <a:rPr lang="en-GB" dirty="0" err="1"/>
              <a:t>Vizualni</a:t>
            </a:r>
            <a:r>
              <a:rPr lang="en-GB" dirty="0"/>
              <a:t> embedding (</a:t>
            </a:r>
            <a:r>
              <a:rPr lang="en-GB" dirty="0" err="1"/>
              <a:t>dimenzija</a:t>
            </a:r>
            <a:r>
              <a:rPr lang="en-GB" dirty="0"/>
              <a:t>: 512)</a:t>
            </a:r>
          </a:p>
          <a:p>
            <a:r>
              <a:rPr lang="en-GB" b="1" dirty="0"/>
              <a:t>2. </a:t>
            </a:r>
            <a:r>
              <a:rPr lang="en-GB" b="1" dirty="0" err="1"/>
              <a:t>Združevanje</a:t>
            </a:r>
            <a:r>
              <a:rPr lang="en-GB" b="1" dirty="0"/>
              <a:t> </a:t>
            </a:r>
            <a:r>
              <a:rPr lang="en-GB" b="1" dirty="0" err="1"/>
              <a:t>značilk</a:t>
            </a:r>
            <a:r>
              <a:rPr lang="en-GB" b="1" dirty="0"/>
              <a:t>:</a:t>
            </a:r>
            <a:endParaRPr lang="en-GB" dirty="0"/>
          </a:p>
          <a:p>
            <a:pPr lvl="1"/>
            <a:r>
              <a:rPr lang="en-GB" dirty="0" err="1"/>
              <a:t>text_embed</a:t>
            </a:r>
            <a:r>
              <a:rPr lang="en-GB" dirty="0"/>
              <a:t> + </a:t>
            </a:r>
            <a:r>
              <a:rPr lang="en-GB" dirty="0" err="1"/>
              <a:t>image_embed</a:t>
            </a:r>
            <a:r>
              <a:rPr lang="en-GB" dirty="0"/>
              <a:t> → </a:t>
            </a:r>
            <a:r>
              <a:rPr lang="en-GB" dirty="0" err="1"/>
              <a:t>skupen</a:t>
            </a:r>
            <a:r>
              <a:rPr lang="en-GB" dirty="0"/>
              <a:t> </a:t>
            </a:r>
            <a:r>
              <a:rPr lang="en-GB" dirty="0" err="1"/>
              <a:t>vektor</a:t>
            </a:r>
            <a:r>
              <a:rPr lang="en-GB" dirty="0"/>
              <a:t> </a:t>
            </a:r>
            <a:r>
              <a:rPr lang="en-GB" dirty="0" err="1"/>
              <a:t>dolžine</a:t>
            </a:r>
            <a:r>
              <a:rPr lang="en-GB" dirty="0"/>
              <a:t> </a:t>
            </a:r>
            <a:r>
              <a:rPr lang="en-GB" b="1" dirty="0"/>
              <a:t>1280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16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DBC5-D89C-99C5-F41C-C68CA7C8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EC7B8-46DD-4866-8DE8-1B57F4A99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3. </a:t>
            </a:r>
            <a:r>
              <a:rPr lang="en-GB" b="1" dirty="0" err="1"/>
              <a:t>Trening</a:t>
            </a:r>
            <a:r>
              <a:rPr lang="en-GB" b="1" dirty="0"/>
              <a:t>:</a:t>
            </a:r>
            <a:endParaRPr lang="en-GB" dirty="0"/>
          </a:p>
          <a:p>
            <a:pPr lvl="1"/>
            <a:r>
              <a:rPr lang="en-GB" dirty="0" err="1"/>
              <a:t>Funkcija</a:t>
            </a:r>
            <a:r>
              <a:rPr lang="en-GB" dirty="0"/>
              <a:t> </a:t>
            </a:r>
            <a:r>
              <a:rPr lang="en-GB" dirty="0" err="1"/>
              <a:t>izgube</a:t>
            </a:r>
            <a:r>
              <a:rPr lang="en-GB" dirty="0"/>
              <a:t>: </a:t>
            </a:r>
            <a:r>
              <a:rPr lang="en-GB" b="1" dirty="0" err="1"/>
              <a:t>BCEWithLogitsLoss</a:t>
            </a:r>
            <a:endParaRPr lang="en-GB" dirty="0"/>
          </a:p>
          <a:p>
            <a:pPr lvl="1"/>
            <a:r>
              <a:rPr lang="en-GB" dirty="0" err="1"/>
              <a:t>Optimizator</a:t>
            </a:r>
            <a:r>
              <a:rPr lang="en-GB" dirty="0"/>
              <a:t>: </a:t>
            </a:r>
            <a:r>
              <a:rPr lang="en-GB" b="1" dirty="0"/>
              <a:t>Adam</a:t>
            </a:r>
            <a:endParaRPr lang="en-GB" dirty="0"/>
          </a:p>
          <a:p>
            <a:pPr lvl="1"/>
            <a:r>
              <a:rPr lang="en-GB" dirty="0" err="1"/>
              <a:t>Število</a:t>
            </a:r>
            <a:r>
              <a:rPr lang="en-GB" dirty="0"/>
              <a:t> </a:t>
            </a:r>
            <a:r>
              <a:rPr lang="en-GB" dirty="0" err="1"/>
              <a:t>epoh</a:t>
            </a:r>
            <a:r>
              <a:rPr lang="en-GB" dirty="0"/>
              <a:t>: </a:t>
            </a:r>
            <a:r>
              <a:rPr lang="en-GB" b="1" dirty="0"/>
              <a:t>10</a:t>
            </a:r>
            <a:endParaRPr lang="en-GB" dirty="0"/>
          </a:p>
          <a:p>
            <a:pPr lvl="1"/>
            <a:r>
              <a:rPr lang="en-GB" dirty="0"/>
              <a:t>Batch size: </a:t>
            </a:r>
            <a:r>
              <a:rPr lang="en-GB" b="1" dirty="0"/>
              <a:t>32</a:t>
            </a:r>
            <a:endParaRPr lang="en-GB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57085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D87E-A790-6670-F4BE-9DC26C65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SI" dirty="0"/>
            </a:br>
            <a:r>
              <a:rPr lang="en-SI" dirty="0"/>
              <a:t>Rezultati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2706D6-468F-32B2-79C4-CB8DF5AD9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156798"/>
              </p:ext>
            </p:extLst>
          </p:nvPr>
        </p:nvGraphicFramePr>
        <p:xfrm>
          <a:off x="838200" y="1690688"/>
          <a:ext cx="2819400" cy="182880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377207519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132208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 err="1"/>
                        <a:t>Metrika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Rezultat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946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Točnost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I"/>
                        <a:t>87,9 %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828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 err="1"/>
                        <a:t>Preciznost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I" dirty="0"/>
                        <a:t>83,5 %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08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 err="1"/>
                        <a:t>Priklic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I" dirty="0"/>
                        <a:t>83,4 %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733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F1 rezultat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I" b="1" dirty="0"/>
                        <a:t>83,2 %</a:t>
                      </a:r>
                      <a:endParaRPr lang="en-SI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665093"/>
                  </a:ext>
                </a:extLst>
              </a:tr>
            </a:tbl>
          </a:graphicData>
        </a:graphic>
      </p:graphicFrame>
      <p:pic>
        <p:nvPicPr>
          <p:cNvPr id="6" name="Picture 5" descr="A graph of loss and loss&#10;&#10;AI-generated content may be incorrect.">
            <a:extLst>
              <a:ext uri="{FF2B5EF4-FFF2-40B4-BE49-F238E27FC236}">
                <a16:creationId xmlns:a16="http://schemas.microsoft.com/office/drawing/2014/main" id="{05EB6243-CB0B-16DF-1FDC-358FC7F60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182" y="1690688"/>
            <a:ext cx="8341613" cy="34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3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C135-6F77-92E9-4CD8-C96DFFE0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Možne izboljšave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074D-E700-49AC-3BB2-33814418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I" b="1" dirty="0"/>
          </a:p>
          <a:p>
            <a:r>
              <a:rPr lang="en-GB" dirty="0" err="1"/>
              <a:t>Uporaba</a:t>
            </a:r>
            <a:r>
              <a:rPr lang="en-GB" dirty="0"/>
              <a:t> </a:t>
            </a:r>
            <a:r>
              <a:rPr lang="en-GB" dirty="0" err="1"/>
              <a:t>naprednih</a:t>
            </a:r>
            <a:r>
              <a:rPr lang="en-GB" dirty="0"/>
              <a:t> </a:t>
            </a:r>
            <a:r>
              <a:rPr lang="en-GB" dirty="0" err="1"/>
              <a:t>multimodalnih</a:t>
            </a:r>
            <a:r>
              <a:rPr lang="en-GB" dirty="0"/>
              <a:t> Transformer </a:t>
            </a:r>
            <a:r>
              <a:rPr lang="en-GB" dirty="0" err="1"/>
              <a:t>arhitektur</a:t>
            </a:r>
            <a:r>
              <a:rPr lang="en-GB" dirty="0"/>
              <a:t> (</a:t>
            </a:r>
            <a:r>
              <a:rPr lang="en-GB" dirty="0" err="1"/>
              <a:t>npr</a:t>
            </a:r>
            <a:r>
              <a:rPr lang="en-GB" dirty="0"/>
              <a:t>. FLAVA, BLIP-2)</a:t>
            </a:r>
          </a:p>
          <a:p>
            <a:r>
              <a:rPr lang="en-GB" dirty="0" err="1"/>
              <a:t>Razširitev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b="1" dirty="0" err="1"/>
              <a:t>več</a:t>
            </a:r>
            <a:r>
              <a:rPr lang="en-GB" b="1" dirty="0"/>
              <a:t> </a:t>
            </a:r>
            <a:r>
              <a:rPr lang="en-GB" b="1" dirty="0" err="1"/>
              <a:t>razredov</a:t>
            </a:r>
            <a:r>
              <a:rPr lang="en-GB" dirty="0"/>
              <a:t> (</a:t>
            </a:r>
            <a:r>
              <a:rPr lang="en-GB" dirty="0" err="1"/>
              <a:t>npr</a:t>
            </a:r>
            <a:r>
              <a:rPr lang="en-GB" dirty="0"/>
              <a:t>. </a:t>
            </a:r>
            <a:r>
              <a:rPr lang="en-GB" dirty="0" err="1"/>
              <a:t>satira</a:t>
            </a:r>
            <a:r>
              <a:rPr lang="en-GB" dirty="0"/>
              <a:t>, propaganda, clickbait)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93198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4F08-20C0-8CAD-11E3-760F92C0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Zaključek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7C99-A11B-9E01-88D3-06991284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Uspešno</a:t>
            </a:r>
            <a:r>
              <a:rPr lang="en-GB" dirty="0"/>
              <a:t> </a:t>
            </a:r>
            <a:r>
              <a:rPr lang="en-GB" dirty="0" err="1"/>
              <a:t>smo</a:t>
            </a:r>
            <a:r>
              <a:rPr lang="en-GB" dirty="0"/>
              <a:t> </a:t>
            </a:r>
            <a:r>
              <a:rPr lang="en-GB" dirty="0" err="1"/>
              <a:t>razvili</a:t>
            </a:r>
            <a:r>
              <a:rPr lang="en-GB" dirty="0"/>
              <a:t> model za </a:t>
            </a:r>
            <a:r>
              <a:rPr lang="en-GB" dirty="0" err="1"/>
              <a:t>klasifikacijo</a:t>
            </a:r>
            <a:r>
              <a:rPr lang="en-GB" dirty="0"/>
              <a:t> </a:t>
            </a:r>
            <a:r>
              <a:rPr lang="en-GB" dirty="0" err="1"/>
              <a:t>lažnih</a:t>
            </a:r>
            <a:r>
              <a:rPr lang="en-GB" dirty="0"/>
              <a:t> </a:t>
            </a:r>
            <a:r>
              <a:rPr lang="en-GB" dirty="0" err="1"/>
              <a:t>novic</a:t>
            </a:r>
            <a:r>
              <a:rPr lang="en-GB" dirty="0"/>
              <a:t>, ki </a:t>
            </a:r>
            <a:r>
              <a:rPr lang="en-GB" dirty="0" err="1"/>
              <a:t>uporablja</a:t>
            </a:r>
            <a:r>
              <a:rPr lang="en-GB" dirty="0"/>
              <a:t> </a:t>
            </a:r>
            <a:r>
              <a:rPr lang="en-GB" b="1" dirty="0" err="1"/>
              <a:t>večmodalne</a:t>
            </a:r>
            <a:r>
              <a:rPr lang="en-GB" b="1" dirty="0"/>
              <a:t> </a:t>
            </a:r>
            <a:r>
              <a:rPr lang="en-GB" b="1" dirty="0" err="1"/>
              <a:t>podatke</a:t>
            </a:r>
            <a:r>
              <a:rPr lang="en-GB" dirty="0"/>
              <a:t> (</a:t>
            </a:r>
            <a:r>
              <a:rPr lang="en-GB" dirty="0" err="1"/>
              <a:t>naslov</a:t>
            </a:r>
            <a:r>
              <a:rPr lang="en-GB" dirty="0"/>
              <a:t> + </a:t>
            </a:r>
            <a:r>
              <a:rPr lang="en-GB" dirty="0" err="1"/>
              <a:t>sliko</a:t>
            </a:r>
            <a:r>
              <a:rPr lang="en-GB" dirty="0"/>
              <a:t>).</a:t>
            </a:r>
          </a:p>
          <a:p>
            <a:r>
              <a:rPr lang="en-GB" dirty="0"/>
              <a:t>Model </a:t>
            </a:r>
            <a:r>
              <a:rPr lang="en-GB" dirty="0" err="1"/>
              <a:t>temelji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b="1" dirty="0" err="1"/>
              <a:t>predtrenirani</a:t>
            </a:r>
            <a:r>
              <a:rPr lang="en-GB" b="1" dirty="0"/>
              <a:t> </a:t>
            </a:r>
            <a:r>
              <a:rPr lang="en-GB" b="1" dirty="0" err="1"/>
              <a:t>arhitekturi</a:t>
            </a:r>
            <a:r>
              <a:rPr lang="en-GB" dirty="0"/>
              <a:t> (CLIP, </a:t>
            </a:r>
            <a:r>
              <a:rPr lang="en-GB" dirty="0" err="1"/>
              <a:t>DistilBERT</a:t>
            </a:r>
            <a:r>
              <a:rPr lang="en-GB" dirty="0"/>
              <a:t>), </a:t>
            </a:r>
            <a:r>
              <a:rPr lang="en-GB" dirty="0" err="1"/>
              <a:t>kar</a:t>
            </a:r>
            <a:r>
              <a:rPr lang="en-GB" dirty="0"/>
              <a:t> </a:t>
            </a:r>
            <a:r>
              <a:rPr lang="en-GB" dirty="0" err="1"/>
              <a:t>omogoča</a:t>
            </a:r>
            <a:r>
              <a:rPr lang="en-GB" dirty="0"/>
              <a:t> </a:t>
            </a:r>
            <a:r>
              <a:rPr lang="en-GB" dirty="0" err="1"/>
              <a:t>hitro</a:t>
            </a:r>
            <a:r>
              <a:rPr lang="en-GB" dirty="0"/>
              <a:t> in </a:t>
            </a:r>
            <a:r>
              <a:rPr lang="en-GB" dirty="0" err="1"/>
              <a:t>učinkovito</a:t>
            </a:r>
            <a:r>
              <a:rPr lang="en-GB" dirty="0"/>
              <a:t> </a:t>
            </a:r>
            <a:r>
              <a:rPr lang="en-GB" dirty="0" err="1"/>
              <a:t>obdelavo</a:t>
            </a:r>
            <a:r>
              <a:rPr lang="en-GB" dirty="0"/>
              <a:t> </a:t>
            </a:r>
            <a:r>
              <a:rPr lang="en-GB" dirty="0" err="1"/>
              <a:t>vhodov</a:t>
            </a:r>
            <a:r>
              <a:rPr lang="en-GB" dirty="0"/>
              <a:t>.</a:t>
            </a:r>
          </a:p>
          <a:p>
            <a:r>
              <a:rPr lang="en-GB" dirty="0"/>
              <a:t>Na </a:t>
            </a:r>
            <a:r>
              <a:rPr lang="en-GB" dirty="0" err="1"/>
              <a:t>testnih</a:t>
            </a:r>
            <a:r>
              <a:rPr lang="en-GB" dirty="0"/>
              <a:t> </a:t>
            </a:r>
            <a:r>
              <a:rPr lang="en-GB" dirty="0" err="1"/>
              <a:t>podatkih</a:t>
            </a:r>
            <a:r>
              <a:rPr lang="en-GB" dirty="0"/>
              <a:t> je </a:t>
            </a:r>
            <a:r>
              <a:rPr lang="en-GB" dirty="0" err="1"/>
              <a:t>dosegel</a:t>
            </a:r>
            <a:r>
              <a:rPr lang="en-GB" dirty="0"/>
              <a:t>:</a:t>
            </a:r>
          </a:p>
          <a:p>
            <a:pPr lvl="1"/>
            <a:r>
              <a:rPr lang="en-GB" b="1" dirty="0" err="1"/>
              <a:t>Točnost</a:t>
            </a:r>
            <a:r>
              <a:rPr lang="en-GB" b="1" dirty="0"/>
              <a:t>:</a:t>
            </a:r>
            <a:r>
              <a:rPr lang="en-GB" dirty="0"/>
              <a:t> 87,9 %</a:t>
            </a:r>
          </a:p>
          <a:p>
            <a:pPr lvl="1"/>
            <a:r>
              <a:rPr lang="en-GB" b="1" dirty="0"/>
              <a:t>F1 </a:t>
            </a:r>
            <a:r>
              <a:rPr lang="en-GB" b="1" dirty="0" err="1"/>
              <a:t>rezultat</a:t>
            </a:r>
            <a:r>
              <a:rPr lang="en-GB" b="1" dirty="0"/>
              <a:t>:</a:t>
            </a:r>
            <a:r>
              <a:rPr lang="en-GB" dirty="0"/>
              <a:t> 83,2 %</a:t>
            </a:r>
          </a:p>
          <a:p>
            <a:r>
              <a:rPr lang="en-GB"/>
              <a:t>Predlagane</a:t>
            </a:r>
            <a:r>
              <a:rPr lang="en-GB" dirty="0"/>
              <a:t> </a:t>
            </a:r>
            <a:r>
              <a:rPr lang="en-GB" dirty="0" err="1"/>
              <a:t>izboljšave</a:t>
            </a:r>
            <a:r>
              <a:rPr lang="en-GB" dirty="0"/>
              <a:t> </a:t>
            </a:r>
            <a:r>
              <a:rPr lang="en-GB" dirty="0" err="1"/>
              <a:t>vključujejo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bolj</a:t>
            </a:r>
            <a:r>
              <a:rPr lang="en-GB" dirty="0"/>
              <a:t> </a:t>
            </a:r>
            <a:r>
              <a:rPr lang="en-GB" dirty="0" err="1"/>
              <a:t>napredne</a:t>
            </a:r>
            <a:r>
              <a:rPr lang="en-GB" dirty="0"/>
              <a:t> </a:t>
            </a:r>
            <a:r>
              <a:rPr lang="en-GB" dirty="0" err="1"/>
              <a:t>arhitekture</a:t>
            </a:r>
            <a:r>
              <a:rPr lang="en-GB" dirty="0"/>
              <a:t>,</a:t>
            </a:r>
          </a:p>
          <a:p>
            <a:pPr lvl="1"/>
            <a:r>
              <a:rPr lang="en-GB" dirty="0" err="1"/>
              <a:t>širitev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več</a:t>
            </a:r>
            <a:r>
              <a:rPr lang="en-GB" dirty="0"/>
              <a:t> </a:t>
            </a:r>
            <a:r>
              <a:rPr lang="en-GB" dirty="0" err="1"/>
              <a:t>klasifikacijskih</a:t>
            </a:r>
            <a:r>
              <a:rPr lang="en-GB" dirty="0"/>
              <a:t> </a:t>
            </a:r>
            <a:r>
              <a:rPr lang="en-GB" dirty="0" err="1"/>
              <a:t>razredov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18285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373</Words>
  <Application>Microsoft Macintosh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Fakeddit</vt:lpstr>
      <vt:lpstr>Kaj so lažne novice?</vt:lpstr>
      <vt:lpstr>Struktura in razdelitev podatkov </vt:lpstr>
      <vt:lpstr>Delitev podatkov na množice:</vt:lpstr>
      <vt:lpstr>Večmodalna metoda klasifikacije</vt:lpstr>
      <vt:lpstr>PowerPoint Presentation</vt:lpstr>
      <vt:lpstr> Rezultati</vt:lpstr>
      <vt:lpstr>Možne izboljšave</vt:lpstr>
      <vt:lpstr>Zaključek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Soko, Brin</dc:creator>
  <cp:lastModifiedBy>Soko, Brin</cp:lastModifiedBy>
  <cp:revision>3</cp:revision>
  <dcterms:created xsi:type="dcterms:W3CDTF">2025-05-20T13:20:43Z</dcterms:created>
  <dcterms:modified xsi:type="dcterms:W3CDTF">2025-05-21T15:09:38Z</dcterms:modified>
</cp:coreProperties>
</file>