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68" r:id="rId3"/>
    <p:sldId id="275" r:id="rId4"/>
    <p:sldId id="257" r:id="rId5"/>
    <p:sldId id="258" r:id="rId6"/>
    <p:sldId id="266" r:id="rId7"/>
    <p:sldId id="267" r:id="rId8"/>
    <p:sldId id="259" r:id="rId9"/>
    <p:sldId id="276" r:id="rId10"/>
    <p:sldId id="261" r:id="rId11"/>
    <p:sldId id="262" r:id="rId12"/>
    <p:sldId id="270" r:id="rId13"/>
    <p:sldId id="277" r:id="rId14"/>
    <p:sldId id="263" r:id="rId15"/>
    <p:sldId id="264" r:id="rId16"/>
    <p:sldId id="265" r:id="rId17"/>
    <p:sldId id="269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BE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1" d="100"/>
          <a:sy n="71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524556-C3AC-4338-A3F3-BDFB283966F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F4E4F83-70D9-48D1-B7C8-7A76C71802A2}">
      <dgm:prSet phldrT="[Texte]"/>
      <dgm:spPr>
        <a:solidFill>
          <a:schemeClr val="tx2">
            <a:lumMod val="10000"/>
          </a:schemeClr>
        </a:solidFill>
        <a:ln>
          <a:solidFill>
            <a:schemeClr val="accent2"/>
          </a:solidFill>
        </a:ln>
      </dgm:spPr>
      <dgm:t>
        <a:bodyPr/>
        <a:lstStyle/>
        <a:p>
          <a:r>
            <a:rPr lang="fr-FR" dirty="0" smtClean="0"/>
            <a:t>NLP</a:t>
          </a:r>
          <a:endParaRPr lang="fr-FR" dirty="0"/>
        </a:p>
      </dgm:t>
    </dgm:pt>
    <dgm:pt modelId="{BD801B18-D6B5-4BD7-9707-014DEADD9F5A}" type="parTrans" cxnId="{E929E7D1-F608-45F2-9B10-D333C554AA1D}">
      <dgm:prSet/>
      <dgm:spPr/>
      <dgm:t>
        <a:bodyPr/>
        <a:lstStyle/>
        <a:p>
          <a:endParaRPr lang="fr-FR"/>
        </a:p>
      </dgm:t>
    </dgm:pt>
    <dgm:pt modelId="{16B2D6F8-6480-46DD-A24B-B257CEF7E8DA}" type="sibTrans" cxnId="{E929E7D1-F608-45F2-9B10-D333C554AA1D}">
      <dgm:prSet/>
      <dgm:spPr/>
      <dgm:t>
        <a:bodyPr/>
        <a:lstStyle/>
        <a:p>
          <a:endParaRPr lang="fr-FR"/>
        </a:p>
      </dgm:t>
    </dgm:pt>
    <dgm:pt modelId="{1DE668ED-F44B-4FAE-BD3D-A2AC18CC4CA0}">
      <dgm:prSet phldrT="[Texte]"/>
      <dgm:spPr>
        <a:solidFill>
          <a:schemeClr val="tx2">
            <a:lumMod val="10000"/>
          </a:schemeClr>
        </a:solidFill>
        <a:ln>
          <a:solidFill>
            <a:srgbClr val="50BEA3"/>
          </a:solidFill>
        </a:ln>
      </dgm:spPr>
      <dgm:t>
        <a:bodyPr/>
        <a:lstStyle/>
        <a:p>
          <a:r>
            <a:rPr lang="fr-FR" dirty="0" smtClean="0"/>
            <a:t>Finance</a:t>
          </a:r>
          <a:endParaRPr lang="fr-FR" dirty="0"/>
        </a:p>
      </dgm:t>
    </dgm:pt>
    <dgm:pt modelId="{6DDE265D-90CC-46C4-B727-EC5F6C78BFAF}" type="parTrans" cxnId="{519822F8-39DD-4A26-8DB2-262C0A762508}">
      <dgm:prSet/>
      <dgm:spPr/>
      <dgm:t>
        <a:bodyPr/>
        <a:lstStyle/>
        <a:p>
          <a:endParaRPr lang="fr-FR"/>
        </a:p>
      </dgm:t>
    </dgm:pt>
    <dgm:pt modelId="{521E7C29-E555-471A-96FA-D24A2226FD07}" type="sibTrans" cxnId="{519822F8-39DD-4A26-8DB2-262C0A762508}">
      <dgm:prSet/>
      <dgm:spPr/>
      <dgm:t>
        <a:bodyPr/>
        <a:lstStyle/>
        <a:p>
          <a:endParaRPr lang="fr-FR"/>
        </a:p>
      </dgm:t>
    </dgm:pt>
    <dgm:pt modelId="{E3162948-4212-4EB6-BC87-A47661EAB15D}">
      <dgm:prSet phldrT="[Texte]"/>
      <dgm:spPr>
        <a:solidFill>
          <a:schemeClr val="tx2">
            <a:lumMod val="10000"/>
          </a:schemeClr>
        </a:solidFill>
        <a:ln>
          <a:solidFill>
            <a:srgbClr val="50BEA3"/>
          </a:solidFill>
        </a:ln>
      </dgm:spPr>
      <dgm:t>
        <a:bodyPr/>
        <a:lstStyle/>
        <a:p>
          <a:r>
            <a:rPr lang="fr-FR" dirty="0" smtClean="0"/>
            <a:t>Robotiques </a:t>
          </a:r>
          <a:endParaRPr lang="fr-FR" dirty="0"/>
        </a:p>
      </dgm:t>
    </dgm:pt>
    <dgm:pt modelId="{65306AF2-965A-47B6-9799-03CFCA96665F}" type="parTrans" cxnId="{AF36D33C-A20E-4684-8EE9-5437602037FC}">
      <dgm:prSet/>
      <dgm:spPr/>
      <dgm:t>
        <a:bodyPr/>
        <a:lstStyle/>
        <a:p>
          <a:endParaRPr lang="fr-FR"/>
        </a:p>
      </dgm:t>
    </dgm:pt>
    <dgm:pt modelId="{93683DDF-657D-4280-B37C-5B156A939FAF}" type="sibTrans" cxnId="{AF36D33C-A20E-4684-8EE9-5437602037FC}">
      <dgm:prSet/>
      <dgm:spPr/>
      <dgm:t>
        <a:bodyPr/>
        <a:lstStyle/>
        <a:p>
          <a:endParaRPr lang="fr-FR"/>
        </a:p>
      </dgm:t>
    </dgm:pt>
    <dgm:pt modelId="{604B17F6-4579-4243-A8B4-05756ED6AABC}">
      <dgm:prSet phldrT="[Texte]"/>
      <dgm:spPr>
        <a:solidFill>
          <a:schemeClr val="tx2">
            <a:lumMod val="10000"/>
          </a:schemeClr>
        </a:solidFill>
        <a:ln>
          <a:solidFill>
            <a:srgbClr val="50BEA3"/>
          </a:solidFill>
        </a:ln>
      </dgm:spPr>
      <dgm:t>
        <a:bodyPr/>
        <a:lstStyle/>
        <a:p>
          <a:r>
            <a:rPr lang="fr-FR" dirty="0" smtClean="0"/>
            <a:t>Jeux</a:t>
          </a:r>
          <a:endParaRPr lang="fr-FR" dirty="0"/>
        </a:p>
      </dgm:t>
    </dgm:pt>
    <dgm:pt modelId="{A4147F43-8039-4C9E-9149-3319E0F94F50}" type="parTrans" cxnId="{AAE432E5-A086-4380-9DA2-A72AD5EE13E8}">
      <dgm:prSet/>
      <dgm:spPr/>
      <dgm:t>
        <a:bodyPr/>
        <a:lstStyle/>
        <a:p>
          <a:endParaRPr lang="fr-FR"/>
        </a:p>
      </dgm:t>
    </dgm:pt>
    <dgm:pt modelId="{CF1E041D-E27A-4110-95DC-6C0EEC650B18}" type="sibTrans" cxnId="{AAE432E5-A086-4380-9DA2-A72AD5EE13E8}">
      <dgm:prSet/>
      <dgm:spPr/>
      <dgm:t>
        <a:bodyPr/>
        <a:lstStyle/>
        <a:p>
          <a:endParaRPr lang="fr-FR"/>
        </a:p>
      </dgm:t>
    </dgm:pt>
    <dgm:pt modelId="{71B0D090-D25A-44F0-BF0C-8697806204F2}">
      <dgm:prSet phldrT="[Texte]"/>
      <dgm:spPr>
        <a:solidFill>
          <a:schemeClr val="tx2">
            <a:lumMod val="10000"/>
          </a:schemeClr>
        </a:solidFill>
        <a:ln>
          <a:solidFill>
            <a:srgbClr val="50BEA3"/>
          </a:solidFill>
        </a:ln>
      </dgm:spPr>
      <dgm:t>
        <a:bodyPr/>
        <a:lstStyle/>
        <a:p>
          <a:r>
            <a:rPr lang="fr-FR" dirty="0" smtClean="0"/>
            <a:t>Soins de santé</a:t>
          </a:r>
          <a:endParaRPr lang="fr-FR" dirty="0"/>
        </a:p>
      </dgm:t>
    </dgm:pt>
    <dgm:pt modelId="{82FA048F-43CC-439C-9D2E-486CC11106BD}" type="parTrans" cxnId="{6CC724BF-5194-427D-AD1F-9082ACB93C49}">
      <dgm:prSet/>
      <dgm:spPr/>
      <dgm:t>
        <a:bodyPr/>
        <a:lstStyle/>
        <a:p>
          <a:endParaRPr lang="fr-FR"/>
        </a:p>
      </dgm:t>
    </dgm:pt>
    <dgm:pt modelId="{BE157EAD-7E99-4575-928B-BF24ECD3B661}" type="sibTrans" cxnId="{6CC724BF-5194-427D-AD1F-9082ACB93C49}">
      <dgm:prSet/>
      <dgm:spPr/>
      <dgm:t>
        <a:bodyPr/>
        <a:lstStyle/>
        <a:p>
          <a:endParaRPr lang="fr-FR"/>
        </a:p>
      </dgm:t>
    </dgm:pt>
    <dgm:pt modelId="{5457C0FA-34D1-4B37-943B-CFC12357146D}" type="pres">
      <dgm:prSet presAssocID="{5B524556-C3AC-4338-A3F3-BDFB283966F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00C44D7-EC5E-4F82-8906-787E20CEAE2A}" type="pres">
      <dgm:prSet presAssocID="{DF4E4F83-70D9-48D1-B7C8-7A76C71802A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69B7B36-D133-461F-A41B-5E16B2B623DE}" type="pres">
      <dgm:prSet presAssocID="{16B2D6F8-6480-46DD-A24B-B257CEF7E8DA}" presName="sibTrans" presStyleCnt="0"/>
      <dgm:spPr/>
    </dgm:pt>
    <dgm:pt modelId="{A8682EB9-19B3-4846-BDA4-E991D9B60756}" type="pres">
      <dgm:prSet presAssocID="{1DE668ED-F44B-4FAE-BD3D-A2AC18CC4CA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E3223D-4372-4542-86E0-098EAFB8F7FB}" type="pres">
      <dgm:prSet presAssocID="{521E7C29-E555-471A-96FA-D24A2226FD07}" presName="sibTrans" presStyleCnt="0"/>
      <dgm:spPr/>
    </dgm:pt>
    <dgm:pt modelId="{9C6830AB-E7F0-4670-8D49-85DCAFEB645C}" type="pres">
      <dgm:prSet presAssocID="{E3162948-4212-4EB6-BC87-A47661EAB15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9E3EB22-D2E0-41CB-92F0-0CEAA8467E20}" type="pres">
      <dgm:prSet presAssocID="{93683DDF-657D-4280-B37C-5B156A939FAF}" presName="sibTrans" presStyleCnt="0"/>
      <dgm:spPr/>
    </dgm:pt>
    <dgm:pt modelId="{F6C61E39-BEF9-4A09-846A-F7C911168B5D}" type="pres">
      <dgm:prSet presAssocID="{604B17F6-4579-4243-A8B4-05756ED6AAB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8D8F658-32C7-432E-AD6A-80DF1E1A9934}" type="pres">
      <dgm:prSet presAssocID="{CF1E041D-E27A-4110-95DC-6C0EEC650B18}" presName="sibTrans" presStyleCnt="0"/>
      <dgm:spPr/>
    </dgm:pt>
    <dgm:pt modelId="{AC684EB1-17D1-4C0B-93EE-60C9D79CF5EB}" type="pres">
      <dgm:prSet presAssocID="{71B0D090-D25A-44F0-BF0C-8697806204F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F36D33C-A20E-4684-8EE9-5437602037FC}" srcId="{5B524556-C3AC-4338-A3F3-BDFB283966FF}" destId="{E3162948-4212-4EB6-BC87-A47661EAB15D}" srcOrd="2" destOrd="0" parTransId="{65306AF2-965A-47B6-9799-03CFCA96665F}" sibTransId="{93683DDF-657D-4280-B37C-5B156A939FAF}"/>
    <dgm:cxn modelId="{AF73F5BF-2393-455B-9C15-5B2E3910601C}" type="presOf" srcId="{E3162948-4212-4EB6-BC87-A47661EAB15D}" destId="{9C6830AB-E7F0-4670-8D49-85DCAFEB645C}" srcOrd="0" destOrd="0" presId="urn:microsoft.com/office/officeart/2005/8/layout/default"/>
    <dgm:cxn modelId="{6CC724BF-5194-427D-AD1F-9082ACB93C49}" srcId="{5B524556-C3AC-4338-A3F3-BDFB283966FF}" destId="{71B0D090-D25A-44F0-BF0C-8697806204F2}" srcOrd="4" destOrd="0" parTransId="{82FA048F-43CC-439C-9D2E-486CC11106BD}" sibTransId="{BE157EAD-7E99-4575-928B-BF24ECD3B661}"/>
    <dgm:cxn modelId="{519822F8-39DD-4A26-8DB2-262C0A762508}" srcId="{5B524556-C3AC-4338-A3F3-BDFB283966FF}" destId="{1DE668ED-F44B-4FAE-BD3D-A2AC18CC4CA0}" srcOrd="1" destOrd="0" parTransId="{6DDE265D-90CC-46C4-B727-EC5F6C78BFAF}" sibTransId="{521E7C29-E555-471A-96FA-D24A2226FD07}"/>
    <dgm:cxn modelId="{A7566C93-6BBB-4260-B639-6D9DF66992D2}" type="presOf" srcId="{604B17F6-4579-4243-A8B4-05756ED6AABC}" destId="{F6C61E39-BEF9-4A09-846A-F7C911168B5D}" srcOrd="0" destOrd="0" presId="urn:microsoft.com/office/officeart/2005/8/layout/default"/>
    <dgm:cxn modelId="{724B3537-B824-451D-AF2D-2FC7D4E20531}" type="presOf" srcId="{5B524556-C3AC-4338-A3F3-BDFB283966FF}" destId="{5457C0FA-34D1-4B37-943B-CFC12357146D}" srcOrd="0" destOrd="0" presId="urn:microsoft.com/office/officeart/2005/8/layout/default"/>
    <dgm:cxn modelId="{23803D57-76E7-4086-8288-626693CE526A}" type="presOf" srcId="{71B0D090-D25A-44F0-BF0C-8697806204F2}" destId="{AC684EB1-17D1-4C0B-93EE-60C9D79CF5EB}" srcOrd="0" destOrd="0" presId="urn:microsoft.com/office/officeart/2005/8/layout/default"/>
    <dgm:cxn modelId="{E929E7D1-F608-45F2-9B10-D333C554AA1D}" srcId="{5B524556-C3AC-4338-A3F3-BDFB283966FF}" destId="{DF4E4F83-70D9-48D1-B7C8-7A76C71802A2}" srcOrd="0" destOrd="0" parTransId="{BD801B18-D6B5-4BD7-9707-014DEADD9F5A}" sibTransId="{16B2D6F8-6480-46DD-A24B-B257CEF7E8DA}"/>
    <dgm:cxn modelId="{AAE432E5-A086-4380-9DA2-A72AD5EE13E8}" srcId="{5B524556-C3AC-4338-A3F3-BDFB283966FF}" destId="{604B17F6-4579-4243-A8B4-05756ED6AABC}" srcOrd="3" destOrd="0" parTransId="{A4147F43-8039-4C9E-9149-3319E0F94F50}" sibTransId="{CF1E041D-E27A-4110-95DC-6C0EEC650B18}"/>
    <dgm:cxn modelId="{0E284FC2-0FA4-4F33-B2BA-C1A67381394B}" type="presOf" srcId="{DF4E4F83-70D9-48D1-B7C8-7A76C71802A2}" destId="{600C44D7-EC5E-4F82-8906-787E20CEAE2A}" srcOrd="0" destOrd="0" presId="urn:microsoft.com/office/officeart/2005/8/layout/default"/>
    <dgm:cxn modelId="{F7CA7417-2A3D-4C4D-B3B2-D90AD0ED1811}" type="presOf" srcId="{1DE668ED-F44B-4FAE-BD3D-A2AC18CC4CA0}" destId="{A8682EB9-19B3-4846-BDA4-E991D9B60756}" srcOrd="0" destOrd="0" presId="urn:microsoft.com/office/officeart/2005/8/layout/default"/>
    <dgm:cxn modelId="{58C2A1A9-D130-4B89-9C0C-0580BFE48781}" type="presParOf" srcId="{5457C0FA-34D1-4B37-943B-CFC12357146D}" destId="{600C44D7-EC5E-4F82-8906-787E20CEAE2A}" srcOrd="0" destOrd="0" presId="urn:microsoft.com/office/officeart/2005/8/layout/default"/>
    <dgm:cxn modelId="{65D4916E-9075-4D9E-BC8B-657A7927101B}" type="presParOf" srcId="{5457C0FA-34D1-4B37-943B-CFC12357146D}" destId="{469B7B36-D133-461F-A41B-5E16B2B623DE}" srcOrd="1" destOrd="0" presId="urn:microsoft.com/office/officeart/2005/8/layout/default"/>
    <dgm:cxn modelId="{09AC242D-B878-458B-A75E-D4E30CED8072}" type="presParOf" srcId="{5457C0FA-34D1-4B37-943B-CFC12357146D}" destId="{A8682EB9-19B3-4846-BDA4-E991D9B60756}" srcOrd="2" destOrd="0" presId="urn:microsoft.com/office/officeart/2005/8/layout/default"/>
    <dgm:cxn modelId="{876DE4D3-B3A5-4F9C-93C1-BD278D121EFD}" type="presParOf" srcId="{5457C0FA-34D1-4B37-943B-CFC12357146D}" destId="{F4E3223D-4372-4542-86E0-098EAFB8F7FB}" srcOrd="3" destOrd="0" presId="urn:microsoft.com/office/officeart/2005/8/layout/default"/>
    <dgm:cxn modelId="{367232D1-75A9-49D4-B2BE-C77411DD4CDD}" type="presParOf" srcId="{5457C0FA-34D1-4B37-943B-CFC12357146D}" destId="{9C6830AB-E7F0-4670-8D49-85DCAFEB645C}" srcOrd="4" destOrd="0" presId="urn:microsoft.com/office/officeart/2005/8/layout/default"/>
    <dgm:cxn modelId="{AEB1AF1F-BEB9-4ED3-B3F1-963767A7E8C0}" type="presParOf" srcId="{5457C0FA-34D1-4B37-943B-CFC12357146D}" destId="{59E3EB22-D2E0-41CB-92F0-0CEAA8467E20}" srcOrd="5" destOrd="0" presId="urn:microsoft.com/office/officeart/2005/8/layout/default"/>
    <dgm:cxn modelId="{CCC7053D-BDB5-4FC7-BADE-F834ECFBD4B6}" type="presParOf" srcId="{5457C0FA-34D1-4B37-943B-CFC12357146D}" destId="{F6C61E39-BEF9-4A09-846A-F7C911168B5D}" srcOrd="6" destOrd="0" presId="urn:microsoft.com/office/officeart/2005/8/layout/default"/>
    <dgm:cxn modelId="{AA44A96C-70BB-4AED-B64D-120CB049109C}" type="presParOf" srcId="{5457C0FA-34D1-4B37-943B-CFC12357146D}" destId="{48D8F658-32C7-432E-AD6A-80DF1E1A9934}" srcOrd="7" destOrd="0" presId="urn:microsoft.com/office/officeart/2005/8/layout/default"/>
    <dgm:cxn modelId="{47B6F0B6-C257-43C5-B22F-95C46EFA27A5}" type="presParOf" srcId="{5457C0FA-34D1-4B37-943B-CFC12357146D}" destId="{AC684EB1-17D1-4C0B-93EE-60C9D79CF5E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C44D7-EC5E-4F82-8906-787E20CEAE2A}">
      <dsp:nvSpPr>
        <dsp:cNvPr id="0" name=""/>
        <dsp:cNvSpPr/>
      </dsp:nvSpPr>
      <dsp:spPr>
        <a:xfrm>
          <a:off x="0" y="566115"/>
          <a:ext cx="2539999" cy="1524000"/>
        </a:xfrm>
        <a:prstGeom prst="rect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smtClean="0"/>
            <a:t>NLP</a:t>
          </a:r>
          <a:endParaRPr lang="fr-FR" sz="3400" kern="1200" dirty="0"/>
        </a:p>
      </dsp:txBody>
      <dsp:txXfrm>
        <a:off x="0" y="566115"/>
        <a:ext cx="2539999" cy="1524000"/>
      </dsp:txXfrm>
    </dsp:sp>
    <dsp:sp modelId="{A8682EB9-19B3-4846-BDA4-E991D9B60756}">
      <dsp:nvSpPr>
        <dsp:cNvPr id="0" name=""/>
        <dsp:cNvSpPr/>
      </dsp:nvSpPr>
      <dsp:spPr>
        <a:xfrm>
          <a:off x="2794000" y="566115"/>
          <a:ext cx="2539999" cy="1524000"/>
        </a:xfrm>
        <a:prstGeom prst="rect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rgbClr val="50BEA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smtClean="0"/>
            <a:t>Finance</a:t>
          </a:r>
          <a:endParaRPr lang="fr-FR" sz="3400" kern="1200" dirty="0"/>
        </a:p>
      </dsp:txBody>
      <dsp:txXfrm>
        <a:off x="2794000" y="566115"/>
        <a:ext cx="2539999" cy="1524000"/>
      </dsp:txXfrm>
    </dsp:sp>
    <dsp:sp modelId="{9C6830AB-E7F0-4670-8D49-85DCAFEB645C}">
      <dsp:nvSpPr>
        <dsp:cNvPr id="0" name=""/>
        <dsp:cNvSpPr/>
      </dsp:nvSpPr>
      <dsp:spPr>
        <a:xfrm>
          <a:off x="5587999" y="566115"/>
          <a:ext cx="2539999" cy="1524000"/>
        </a:xfrm>
        <a:prstGeom prst="rect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rgbClr val="50BEA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smtClean="0"/>
            <a:t>Robotiques </a:t>
          </a:r>
          <a:endParaRPr lang="fr-FR" sz="3400" kern="1200" dirty="0"/>
        </a:p>
      </dsp:txBody>
      <dsp:txXfrm>
        <a:off x="5587999" y="566115"/>
        <a:ext cx="2539999" cy="1524000"/>
      </dsp:txXfrm>
    </dsp:sp>
    <dsp:sp modelId="{F6C61E39-BEF9-4A09-846A-F7C911168B5D}">
      <dsp:nvSpPr>
        <dsp:cNvPr id="0" name=""/>
        <dsp:cNvSpPr/>
      </dsp:nvSpPr>
      <dsp:spPr>
        <a:xfrm>
          <a:off x="1397000" y="2344116"/>
          <a:ext cx="2539999" cy="1524000"/>
        </a:xfrm>
        <a:prstGeom prst="rect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rgbClr val="50BEA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smtClean="0"/>
            <a:t>Jeux</a:t>
          </a:r>
          <a:endParaRPr lang="fr-FR" sz="3400" kern="1200" dirty="0"/>
        </a:p>
      </dsp:txBody>
      <dsp:txXfrm>
        <a:off x="1397000" y="2344116"/>
        <a:ext cx="2539999" cy="1524000"/>
      </dsp:txXfrm>
    </dsp:sp>
    <dsp:sp modelId="{AC684EB1-17D1-4C0B-93EE-60C9D79CF5EB}">
      <dsp:nvSpPr>
        <dsp:cNvPr id="0" name=""/>
        <dsp:cNvSpPr/>
      </dsp:nvSpPr>
      <dsp:spPr>
        <a:xfrm>
          <a:off x="4191000" y="2344116"/>
          <a:ext cx="2539999" cy="1524000"/>
        </a:xfrm>
        <a:prstGeom prst="rect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rgbClr val="50BEA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smtClean="0"/>
            <a:t>Soins de santé</a:t>
          </a:r>
          <a:endParaRPr lang="fr-FR" sz="3400" kern="1200" dirty="0"/>
        </a:p>
      </dsp:txBody>
      <dsp:txXfrm>
        <a:off x="4191000" y="2344116"/>
        <a:ext cx="2539999" cy="152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BFF7A-8BEC-414F-81C0-02157803E334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8E018-67C9-4971-9FC9-D537748CF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471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8E018-67C9-4971-9FC9-D537748CF24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406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8E018-67C9-4971-9FC9-D537748CF24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98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95269" y="630448"/>
            <a:ext cx="9001462" cy="2387600"/>
          </a:xfrm>
        </p:spPr>
        <p:txBody>
          <a:bodyPr/>
          <a:lstStyle/>
          <a:p>
            <a:r>
              <a:rPr lang="fr-FR" dirty="0" smtClean="0"/>
              <a:t>L’Apprentissage par renforcement</a:t>
            </a:r>
            <a:br>
              <a:rPr lang="fr-FR" dirty="0" smtClean="0"/>
            </a:br>
            <a:r>
              <a:rPr lang="fr-FR" dirty="0" smtClean="0"/>
              <a:t>profond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95269" y="3215671"/>
            <a:ext cx="9001462" cy="1655762"/>
          </a:xfrm>
        </p:spPr>
        <p:txBody>
          <a:bodyPr/>
          <a:lstStyle/>
          <a:p>
            <a:r>
              <a:rPr lang="fr-FR" dirty="0" smtClean="0"/>
              <a:t>Elaboré par : Brinssi Alaaeddine</a:t>
            </a:r>
          </a:p>
          <a:p>
            <a:r>
              <a:rPr lang="fr-FR" dirty="0" smtClean="0"/>
              <a:t>Encadré par :Ghazi Bel Mufti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8" y="4370774"/>
            <a:ext cx="4452812" cy="185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1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3491" y="312221"/>
            <a:ext cx="10353761" cy="1326321"/>
          </a:xfrm>
        </p:spPr>
        <p:txBody>
          <a:bodyPr>
            <a:normAutofit/>
          </a:bodyPr>
          <a:lstStyle/>
          <a:p>
            <a:r>
              <a:rPr lang="fr-FR" dirty="0" smtClean="0"/>
              <a:t>Exploration/exploitation</a:t>
            </a:r>
            <a:br>
              <a:rPr lang="fr-FR" dirty="0" smtClean="0"/>
            </a:br>
            <a:r>
              <a:rPr lang="el-GR" b="0" dirty="0">
                <a:effectLst/>
              </a:rPr>
              <a:t> </a:t>
            </a:r>
            <a:r>
              <a:rPr lang="az-Cyrl-AZ" b="0" i="1" dirty="0">
                <a:effectLst/>
              </a:rPr>
              <a:t>Є</a:t>
            </a:r>
            <a:r>
              <a:rPr lang="fr-FR" dirty="0" smtClean="0"/>
              <a:t>-greedy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162" y="3675322"/>
            <a:ext cx="1821120" cy="18211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519" y="4571015"/>
            <a:ext cx="861273" cy="86127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854072" y="64886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-10-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6070893" y="2393577"/>
            <a:ext cx="0" cy="32945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004732" y="2407025"/>
            <a:ext cx="3039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L’Exploration   </a:t>
            </a:r>
            <a:r>
              <a:rPr lang="az-Cyrl-AZ" sz="2800" i="1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Є</a:t>
            </a:r>
            <a:endParaRPr lang="fr-FR" sz="2800" dirty="0"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51543" y="2407026"/>
            <a:ext cx="411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L’Exploitation   Greedy</a:t>
            </a:r>
            <a:endParaRPr lang="fr-FR" sz="2800" dirty="0"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312" y="3526776"/>
            <a:ext cx="2654104" cy="190551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98" y="4571014"/>
            <a:ext cx="861273" cy="861273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 flipH="1">
            <a:off x="6548718" y="4303059"/>
            <a:ext cx="1519517" cy="13850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6541994" y="4303059"/>
            <a:ext cx="1511517" cy="13850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contenu 2"/>
          <p:cNvSpPr>
            <a:spLocks noGrp="1"/>
          </p:cNvSpPr>
          <p:nvPr>
            <p:ph idx="1"/>
          </p:nvPr>
        </p:nvSpPr>
        <p:spPr>
          <a:xfrm>
            <a:off x="1821321" y="3118765"/>
            <a:ext cx="8499144" cy="727819"/>
          </a:xfrm>
        </p:spPr>
        <p:txBody>
          <a:bodyPr>
            <a:noAutofit/>
          </a:bodyPr>
          <a:lstStyle/>
          <a:p>
            <a:r>
              <a:rPr lang="fr-FR" sz="2400" dirty="0" smtClean="0">
                <a:latin typeface="Bahnschrift SemiBold" panose="020B0502040204020203" pitchFamily="34" charset="0"/>
              </a:rPr>
              <a:t>Comment l’agent prend ses actions dans l’environnement ?</a:t>
            </a:r>
            <a:endParaRPr lang="fr-FR" sz="2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2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63" y="4339331"/>
            <a:ext cx="8318787" cy="1956578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878724" y="518717"/>
            <a:ext cx="647772" cy="159462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3782876" y="1878280"/>
            <a:ext cx="546410" cy="23417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3032364" y="808649"/>
            <a:ext cx="620255" cy="130469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5090923" y="1329432"/>
            <a:ext cx="512956" cy="78390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5772177" y="1316029"/>
            <a:ext cx="546409" cy="79731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7145462" y="1580653"/>
            <a:ext cx="557561" cy="51052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7883049" y="1097378"/>
            <a:ext cx="602166" cy="99560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9350315" y="1850533"/>
            <a:ext cx="611408" cy="24064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10100112" y="620128"/>
            <a:ext cx="636585" cy="147285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Flèche droite 62"/>
          <p:cNvSpPr/>
          <p:nvPr/>
        </p:nvSpPr>
        <p:spPr>
          <a:xfrm>
            <a:off x="2377856" y="1364481"/>
            <a:ext cx="526995" cy="280509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Flèche droite 64"/>
          <p:cNvSpPr/>
          <p:nvPr/>
        </p:nvSpPr>
        <p:spPr>
          <a:xfrm>
            <a:off x="4459544" y="1364481"/>
            <a:ext cx="526995" cy="280509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Flèche droite 65"/>
          <p:cNvSpPr/>
          <p:nvPr/>
        </p:nvSpPr>
        <p:spPr>
          <a:xfrm>
            <a:off x="6490954" y="1364481"/>
            <a:ext cx="526995" cy="280509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Flèche droite 66"/>
          <p:cNvSpPr/>
          <p:nvPr/>
        </p:nvSpPr>
        <p:spPr>
          <a:xfrm>
            <a:off x="8632846" y="1364481"/>
            <a:ext cx="526995" cy="280509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867" y="2696740"/>
            <a:ext cx="3600895" cy="707025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923" y="3540083"/>
            <a:ext cx="6960774" cy="662930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1017552" y="2684306"/>
            <a:ext cx="356839" cy="30108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/>
          <p:cNvSpPr txBox="1"/>
          <p:nvPr/>
        </p:nvSpPr>
        <p:spPr>
          <a:xfrm>
            <a:off x="1571708" y="2679727"/>
            <a:ext cx="164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Exploration: </a:t>
            </a:r>
            <a:r>
              <a:rPr lang="az-Cyrl-AZ" i="1" dirty="0" smtClean="0"/>
              <a:t>Є</a:t>
            </a:r>
            <a:endParaRPr lang="fr-FR" dirty="0"/>
          </a:p>
        </p:txBody>
      </p:sp>
      <p:sp>
        <p:nvSpPr>
          <p:cNvPr id="73" name="Rectangle 72"/>
          <p:cNvSpPr/>
          <p:nvPr/>
        </p:nvSpPr>
        <p:spPr>
          <a:xfrm>
            <a:off x="1024190" y="3138328"/>
            <a:ext cx="356839" cy="30108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>
            <a:off x="1571708" y="3108362"/>
            <a:ext cx="2330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Exploitation: greedy</a:t>
            </a:r>
            <a:endParaRPr lang="fr-FR" dirty="0"/>
          </a:p>
        </p:txBody>
      </p:sp>
      <p:sp>
        <p:nvSpPr>
          <p:cNvPr id="75" name="ZoneTexte 74"/>
          <p:cNvSpPr txBox="1"/>
          <p:nvPr/>
        </p:nvSpPr>
        <p:spPr>
          <a:xfrm>
            <a:off x="5854072" y="64886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-11-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819" y="1774103"/>
            <a:ext cx="66865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3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5" grpId="0" animBg="1"/>
      <p:bldP spid="66" grpId="0" animBg="1"/>
      <p:bldP spid="67" grpId="0" animBg="1"/>
      <p:bldP spid="71" grpId="0" animBg="1"/>
      <p:bldP spid="72" grpId="0"/>
      <p:bldP spid="73" grpId="0" animBg="1"/>
      <p:bldP spid="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321367" y="548655"/>
            <a:ext cx="11870633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smtClean="0"/>
              <a:t>Réseau de neurone</a:t>
            </a:r>
            <a:endParaRPr lang="fr-FR" sz="4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072" y="1844281"/>
            <a:ext cx="5024099" cy="330808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854072" y="64886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-12-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148" y="1960412"/>
            <a:ext cx="3543795" cy="2553056"/>
          </a:xfrm>
          <a:prstGeom prst="rect">
            <a:avLst/>
          </a:prstGeom>
        </p:spPr>
      </p:pic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2460205" y="3185276"/>
            <a:ext cx="7557854" cy="593348"/>
          </a:xfrm>
        </p:spPr>
        <p:txBody>
          <a:bodyPr>
            <a:noAutofit/>
          </a:bodyPr>
          <a:lstStyle/>
          <a:p>
            <a:r>
              <a:rPr lang="fr-FR" sz="4000" dirty="0" smtClean="0">
                <a:latin typeface="Bahnschrift SemiBold" panose="020B0502040204020203" pitchFamily="34" charset="0"/>
              </a:rPr>
              <a:t>D’où provient le terme profond ?</a:t>
            </a:r>
            <a:endParaRPr lang="fr-FR" sz="4000" dirty="0">
              <a:latin typeface="Bahnschrift SemiBold" panose="020B0502040204020203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18955" y="5419464"/>
            <a:ext cx="442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Apprentissage par renforcement    +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521331" y="5419464"/>
            <a:ext cx="299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Apprentissage profond  =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367626" y="5419464"/>
            <a:ext cx="481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Apprentissage par renforcement profond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506825" y="5832518"/>
            <a:ext cx="301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Q-learning </a:t>
            </a:r>
            <a:r>
              <a:rPr lang="fr-FR" dirty="0" smtClean="0"/>
              <a:t>                         + 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942943" y="5830828"/>
            <a:ext cx="299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Deep </a:t>
            </a:r>
            <a:r>
              <a:rPr lang="fr-FR" dirty="0" smtClean="0"/>
              <a:t>Learning         =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7938518" y="5830828"/>
            <a:ext cx="481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Deep </a:t>
            </a:r>
            <a:r>
              <a:rPr lang="fr-FR" dirty="0"/>
              <a:t>Q-learning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50" y="1874976"/>
            <a:ext cx="4179293" cy="278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5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build="p"/>
      <p:bldP spid="3" grpId="0"/>
      <p:bldP spid="9" grpId="0"/>
      <p:bldP spid="10" grpId="0"/>
      <p:bldP spid="11" grpId="0"/>
      <p:bldP spid="1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 dirty="0" smtClean="0"/>
              <a:t>Q-Learning et réseau de neurone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591218" y="2354871"/>
            <a:ext cx="1186067" cy="8757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>
                    <a:lumMod val="10000"/>
                  </a:schemeClr>
                </a:solidFill>
              </a:rPr>
              <a:t>état</a:t>
            </a:r>
            <a:endParaRPr lang="fr-FR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" name="Organigramme : Décision 5"/>
          <p:cNvSpPr/>
          <p:nvPr/>
        </p:nvSpPr>
        <p:spPr>
          <a:xfrm>
            <a:off x="2419442" y="2309648"/>
            <a:ext cx="1568313" cy="966818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2">
                    <a:lumMod val="10000"/>
                  </a:schemeClr>
                </a:solidFill>
              </a:rPr>
              <a:t>dense</a:t>
            </a:r>
            <a:endParaRPr lang="fr-FR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" name="Organigramme : Décision 6"/>
          <p:cNvSpPr/>
          <p:nvPr/>
        </p:nvSpPr>
        <p:spPr>
          <a:xfrm>
            <a:off x="4284545" y="2309344"/>
            <a:ext cx="1568313" cy="966818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2">
                    <a:lumMod val="10000"/>
                  </a:schemeClr>
                </a:solidFill>
              </a:rPr>
              <a:t>dense</a:t>
            </a:r>
          </a:p>
        </p:txBody>
      </p:sp>
      <p:cxnSp>
        <p:nvCxnSpPr>
          <p:cNvPr id="17" name="Connecteur droit avec flèche 16"/>
          <p:cNvCxnSpPr>
            <a:stCxn id="5" idx="6"/>
          </p:cNvCxnSpPr>
          <p:nvPr/>
        </p:nvCxnSpPr>
        <p:spPr>
          <a:xfrm>
            <a:off x="1777285" y="2792753"/>
            <a:ext cx="642157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3821611" y="2792753"/>
            <a:ext cx="476518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2159343" y="1883278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Couches cachées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4744734" y="187240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Q(s)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821611" y="3759267"/>
            <a:ext cx="623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C’est quoi l’utilité du réseau de neurone  ? 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5852858" y="2792753"/>
            <a:ext cx="642157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12" y="2067944"/>
            <a:ext cx="1251321" cy="12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7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9" grpId="0"/>
      <p:bldP spid="20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6311" y="399435"/>
            <a:ext cx="10353761" cy="1326321"/>
          </a:xfrm>
        </p:spPr>
        <p:txBody>
          <a:bodyPr/>
          <a:lstStyle/>
          <a:p>
            <a:r>
              <a:rPr lang="fr-FR" dirty="0" smtClean="0"/>
              <a:t>Récompense espérée 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182" y="1671428"/>
            <a:ext cx="3046867" cy="2009166"/>
          </a:xfrm>
        </p:spPr>
      </p:pic>
      <p:sp>
        <p:nvSpPr>
          <p:cNvPr id="7" name="Flèche droite 6"/>
          <p:cNvSpPr/>
          <p:nvPr/>
        </p:nvSpPr>
        <p:spPr>
          <a:xfrm>
            <a:off x="8309399" y="2133160"/>
            <a:ext cx="1944710" cy="87576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 rot="10800000">
            <a:off x="6198817" y="2133160"/>
            <a:ext cx="1944710" cy="87576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7089369" y="1849875"/>
            <a:ext cx="241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actions possibles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077757" y="430118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</a:t>
            </a:r>
            <a:r>
              <a:rPr lang="fr-FR" baseline="-25000" dirty="0" smtClean="0"/>
              <a:t>t+2</a:t>
            </a:r>
            <a:endParaRPr lang="fr-FR" baseline="-25000" dirty="0"/>
          </a:p>
        </p:txBody>
      </p:sp>
      <p:sp>
        <p:nvSpPr>
          <p:cNvPr id="12" name="Flèche droite 11"/>
          <p:cNvSpPr/>
          <p:nvPr/>
        </p:nvSpPr>
        <p:spPr>
          <a:xfrm>
            <a:off x="2335361" y="3804713"/>
            <a:ext cx="562332" cy="484632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6838672" y="4122506"/>
            <a:ext cx="137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gamma</a:t>
            </a:r>
            <a:endParaRPr lang="fr-FR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035" y="5304570"/>
            <a:ext cx="5689686" cy="719026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10417280" y="5380425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Q-</a:t>
            </a:r>
            <a:r>
              <a:rPr lang="fr-FR" dirty="0" err="1" smtClean="0"/>
              <a:t>functio</a:t>
            </a:r>
            <a:r>
              <a:rPr lang="fr-FR" dirty="0" err="1"/>
              <a:t>n</a:t>
            </a:r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527" y="4012753"/>
            <a:ext cx="2843593" cy="620146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5854072" y="64886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-13-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404889" y="5149592"/>
            <a:ext cx="39839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récompenses espérées</a:t>
            </a:r>
          </a:p>
          <a:p>
            <a:r>
              <a:rPr lang="fr-FR" dirty="0" smtClean="0"/>
              <a:t>Sachant que a t=0 l’agent est à l’Etat</a:t>
            </a:r>
          </a:p>
          <a:p>
            <a:r>
              <a:rPr lang="fr-FR" dirty="0" smtClean="0"/>
              <a:t>S</a:t>
            </a:r>
            <a:r>
              <a:rPr lang="fr-FR" baseline="-25000" dirty="0" smtClean="0"/>
              <a:t>t</a:t>
            </a:r>
            <a:r>
              <a:rPr lang="fr-FR" dirty="0" smtClean="0"/>
              <a:t> et prend l’action a</a:t>
            </a:r>
            <a:r>
              <a:rPr lang="fr-FR" baseline="-25000" dirty="0" smtClean="0"/>
              <a:t>t</a:t>
            </a:r>
          </a:p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2265542" y="428046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</a:t>
            </a:r>
            <a:r>
              <a:rPr lang="fr-FR" baseline="-25000" dirty="0" smtClean="0"/>
              <a:t>t+1</a:t>
            </a:r>
            <a:endParaRPr lang="fr-FR" baseline="-25000" dirty="0"/>
          </a:p>
        </p:txBody>
      </p:sp>
      <p:sp>
        <p:nvSpPr>
          <p:cNvPr id="26" name="Flèche droite 25"/>
          <p:cNvSpPr/>
          <p:nvPr/>
        </p:nvSpPr>
        <p:spPr>
          <a:xfrm>
            <a:off x="3099489" y="3795831"/>
            <a:ext cx="562332" cy="484632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droite 26"/>
          <p:cNvSpPr/>
          <p:nvPr/>
        </p:nvSpPr>
        <p:spPr>
          <a:xfrm rot="10800000">
            <a:off x="3927668" y="3795831"/>
            <a:ext cx="562332" cy="484632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 droite 27"/>
          <p:cNvSpPr/>
          <p:nvPr/>
        </p:nvSpPr>
        <p:spPr>
          <a:xfrm>
            <a:off x="4789117" y="3804713"/>
            <a:ext cx="562332" cy="484632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3933437" y="426710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</a:t>
            </a:r>
            <a:r>
              <a:rPr lang="fr-FR" baseline="-25000" dirty="0" smtClean="0"/>
              <a:t>t+3</a:t>
            </a:r>
            <a:endParaRPr lang="fr-FR" baseline="-25000" dirty="0"/>
          </a:p>
        </p:txBody>
      </p:sp>
      <p:sp>
        <p:nvSpPr>
          <p:cNvPr id="30" name="ZoneTexte 29"/>
          <p:cNvSpPr txBox="1"/>
          <p:nvPr/>
        </p:nvSpPr>
        <p:spPr>
          <a:xfrm>
            <a:off x="4770539" y="430311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</a:t>
            </a:r>
            <a:r>
              <a:rPr lang="fr-FR" baseline="-25000" dirty="0" smtClean="0"/>
              <a:t>t+4</a:t>
            </a:r>
            <a:endParaRPr lang="fr-FR" baseline="-25000" dirty="0"/>
          </a:p>
        </p:txBody>
      </p:sp>
      <p:sp>
        <p:nvSpPr>
          <p:cNvPr id="31" name="ZoneTexte 30"/>
          <p:cNvSpPr txBox="1"/>
          <p:nvPr/>
        </p:nvSpPr>
        <p:spPr>
          <a:xfrm>
            <a:off x="268427" y="4191082"/>
            <a:ext cx="1997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Récompenses de chaque action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920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1" grpId="0"/>
      <p:bldP spid="12" grpId="0" animBg="1"/>
      <p:bldP spid="18" grpId="0"/>
      <p:bldP spid="20" grpId="0"/>
      <p:bldP spid="23" grpId="0"/>
      <p:bldP spid="24" grpId="0"/>
      <p:bldP spid="26" grpId="0" animBg="1"/>
      <p:bldP spid="27" grpId="0" animBg="1"/>
      <p:bldP spid="28" grpId="0" animBg="1"/>
      <p:bldP spid="29" grpId="0"/>
      <p:bldP spid="3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Equation de Bellman 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297" y="2180987"/>
            <a:ext cx="6768390" cy="573067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912" y="3140225"/>
            <a:ext cx="7893159" cy="59683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4809652"/>
            <a:ext cx="10654046" cy="862480"/>
          </a:xfrm>
          <a:prstGeom prst="rect">
            <a:avLst/>
          </a:prstGeom>
        </p:spPr>
      </p:pic>
      <p:sp>
        <p:nvSpPr>
          <p:cNvPr id="7" name="Flèche vers le bas 6"/>
          <p:cNvSpPr/>
          <p:nvPr/>
        </p:nvSpPr>
        <p:spPr>
          <a:xfrm>
            <a:off x="5440291" y="3899869"/>
            <a:ext cx="914400" cy="746974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854072" y="64886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-14-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332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Q-Learning et réseau de neurone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854072" y="64886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-15-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591218" y="2354871"/>
            <a:ext cx="1186067" cy="8757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>
                    <a:lumMod val="10000"/>
                  </a:schemeClr>
                </a:solidFill>
              </a:rPr>
              <a:t>état</a:t>
            </a:r>
            <a:endParaRPr lang="fr-FR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Organigramme : Décision 7"/>
          <p:cNvSpPr/>
          <p:nvPr/>
        </p:nvSpPr>
        <p:spPr>
          <a:xfrm>
            <a:off x="2419442" y="2309648"/>
            <a:ext cx="1568313" cy="966818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2">
                    <a:lumMod val="10000"/>
                  </a:schemeClr>
                </a:solidFill>
              </a:rPr>
              <a:t>dense</a:t>
            </a:r>
            <a:endParaRPr lang="fr-FR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Organigramme : Décision 8"/>
          <p:cNvSpPr/>
          <p:nvPr/>
        </p:nvSpPr>
        <p:spPr>
          <a:xfrm>
            <a:off x="4284545" y="2309344"/>
            <a:ext cx="1568313" cy="966818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2">
                    <a:lumMod val="10000"/>
                  </a:schemeClr>
                </a:solidFill>
              </a:rPr>
              <a:t>dense</a:t>
            </a:r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5788021" y="2906219"/>
            <a:ext cx="605307" cy="399244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5852858" y="3734008"/>
            <a:ext cx="597186" cy="478286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4262838" y="3888969"/>
            <a:ext cx="1568313" cy="9907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>
                    <a:lumMod val="10000"/>
                  </a:schemeClr>
                </a:solidFill>
              </a:rPr>
              <a:t>Les actions</a:t>
            </a:r>
            <a:endParaRPr lang="fr-FR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6865960" y="3553136"/>
            <a:ext cx="397725" cy="1433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rganigramme : Décision 18"/>
          <p:cNvSpPr/>
          <p:nvPr/>
        </p:nvSpPr>
        <p:spPr>
          <a:xfrm>
            <a:off x="7263685" y="3069726"/>
            <a:ext cx="1568313" cy="966818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8624416" y="3809883"/>
            <a:ext cx="605307" cy="399244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8615581" y="4588369"/>
            <a:ext cx="614142" cy="476998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7500736" y="4879744"/>
            <a:ext cx="1094209" cy="85386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>
                    <a:lumMod val="10000"/>
                  </a:schemeClr>
                </a:solidFill>
              </a:rPr>
              <a:t>T</a:t>
            </a:r>
            <a:endParaRPr lang="fr-FR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9567430" y="4426699"/>
            <a:ext cx="694819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7" idx="6"/>
          </p:cNvCxnSpPr>
          <p:nvPr/>
        </p:nvCxnSpPr>
        <p:spPr>
          <a:xfrm>
            <a:off x="1777285" y="2792753"/>
            <a:ext cx="642157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3821611" y="2792753"/>
            <a:ext cx="476518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2159343" y="1883278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Couches cachées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4744734" y="187240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Q(s)</a:t>
            </a:r>
            <a:endParaRPr lang="fr-FR" dirty="0"/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02948" y="3419475"/>
            <a:ext cx="469900" cy="267321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7580822" y="1820906"/>
            <a:ext cx="934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Q(s , a)</a:t>
            </a:r>
            <a:endParaRPr lang="fr-FR" dirty="0"/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723" y="4285489"/>
            <a:ext cx="252713" cy="252713"/>
          </a:xfrm>
          <a:prstGeom prst="rect">
            <a:avLst/>
          </a:prstGeom>
        </p:spPr>
      </p:pic>
      <p:sp>
        <p:nvSpPr>
          <p:cNvPr id="41" name="ZoneTexte 40"/>
          <p:cNvSpPr txBox="1"/>
          <p:nvPr/>
        </p:nvSpPr>
        <p:spPr>
          <a:xfrm>
            <a:off x="7655186" y="5859887"/>
            <a:ext cx="86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Target</a:t>
            </a:r>
            <a:endParaRPr lang="fr-FR" dirty="0"/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74" y="3322073"/>
            <a:ext cx="411935" cy="411935"/>
          </a:xfrm>
          <a:prstGeom prst="rect">
            <a:avLst/>
          </a:prstGeom>
        </p:spPr>
      </p:pic>
      <p:sp>
        <p:nvSpPr>
          <p:cNvPr id="43" name="ZoneTexte 42"/>
          <p:cNvSpPr txBox="1"/>
          <p:nvPr/>
        </p:nvSpPr>
        <p:spPr>
          <a:xfrm>
            <a:off x="4542755" y="506536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One-hot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10347243" y="420389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(..)</a:t>
            </a:r>
            <a:r>
              <a:rPr lang="fr-FR" baseline="30000" dirty="0" smtClean="0"/>
              <a:t>2</a:t>
            </a:r>
            <a:endParaRPr lang="fr-FR" baseline="30000" dirty="0"/>
          </a:p>
        </p:txBody>
      </p:sp>
      <p:sp>
        <p:nvSpPr>
          <p:cNvPr id="45" name="ZoneTexte 44"/>
          <p:cNvSpPr txBox="1"/>
          <p:nvPr/>
        </p:nvSpPr>
        <p:spPr>
          <a:xfrm>
            <a:off x="10148488" y="321314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PERTE</a:t>
            </a:r>
          </a:p>
        </p:txBody>
      </p:sp>
      <p:sp>
        <p:nvSpPr>
          <p:cNvPr id="46" name="Égal 45"/>
          <p:cNvSpPr/>
          <p:nvPr/>
        </p:nvSpPr>
        <p:spPr>
          <a:xfrm rot="5400000">
            <a:off x="10430410" y="3884231"/>
            <a:ext cx="314926" cy="410961"/>
          </a:xfrm>
          <a:prstGeom prst="mathEqual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10423404" y="354547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10587871" y="4826868"/>
            <a:ext cx="0" cy="1402351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1184251" y="6229219"/>
            <a:ext cx="9403620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1184251" y="3305463"/>
            <a:ext cx="0" cy="292375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80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3" grpId="0" animBg="1"/>
      <p:bldP spid="38" grpId="0"/>
      <p:bldP spid="41" grpId="0"/>
      <p:bldP spid="43" grpId="0"/>
      <p:bldP spid="44" grpId="0"/>
      <p:bldP spid="45" grpId="0"/>
      <p:bldP spid="46" grpId="0" animBg="1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854072" y="64886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-16-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70" y="4777939"/>
            <a:ext cx="9956382" cy="101755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32" y="2421229"/>
            <a:ext cx="10196119" cy="1090247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 dirty="0" smtClean="0"/>
              <a:t>Résultat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150773" y="1935921"/>
            <a:ext cx="430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Sans réseau de neurone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2150773" y="4200519"/>
            <a:ext cx="430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Avec réseau de neurone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240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2127" y="377780"/>
            <a:ext cx="10353761" cy="1326321"/>
          </a:xfrm>
        </p:spPr>
        <p:txBody>
          <a:bodyPr/>
          <a:lstStyle/>
          <a:p>
            <a:r>
              <a:rPr lang="fr-FR" dirty="0" smtClean="0"/>
              <a:t>Les applications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854072" y="64886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-17-</a:t>
            </a:r>
            <a:endParaRPr lang="fr-FR" dirty="0"/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3665940582"/>
              </p:ext>
            </p:extLst>
          </p:nvPr>
        </p:nvGraphicFramePr>
        <p:xfrm>
          <a:off x="2032000" y="1704101"/>
          <a:ext cx="8128000" cy="4434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631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854072" y="64886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-18-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028556" y="3309727"/>
            <a:ext cx="4169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Exploration/Exploitation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3966039" y="2308351"/>
            <a:ext cx="4169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P</a:t>
            </a:r>
            <a:r>
              <a:rPr lang="fr-FR" sz="2400" dirty="0" smtClean="0"/>
              <a:t>rincipes</a:t>
            </a:r>
            <a:endParaRPr lang="fr-FR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3449912" y="4311103"/>
            <a:ext cx="562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L’utilisation de réseau de neurone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3449912" y="5312479"/>
            <a:ext cx="562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Les données d’apprentissage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0522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2357" y="223838"/>
            <a:ext cx="10353761" cy="1326321"/>
          </a:xfrm>
        </p:spPr>
        <p:txBody>
          <a:bodyPr/>
          <a:lstStyle/>
          <a:p>
            <a:r>
              <a:rPr lang="fr-FR" dirty="0" smtClean="0"/>
              <a:t>Plan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42409" y="2368086"/>
            <a:ext cx="4611663" cy="2903877"/>
          </a:xfrm>
        </p:spPr>
        <p:txBody>
          <a:bodyPr lIns="0" tIns="0" rIns="0" bIns="0">
            <a:normAutofit/>
          </a:bodyPr>
          <a:lstStyle/>
          <a:p>
            <a:r>
              <a:rPr lang="fr-FR" dirty="0" smtClean="0"/>
              <a:t>1)Introduction</a:t>
            </a:r>
          </a:p>
          <a:p>
            <a:r>
              <a:rPr lang="fr-FR" dirty="0" smtClean="0"/>
              <a:t>2)Problématique</a:t>
            </a:r>
          </a:p>
          <a:p>
            <a:r>
              <a:rPr lang="fr-FR" dirty="0" smtClean="0"/>
              <a:t>3)L’apprentissage automatique</a:t>
            </a:r>
          </a:p>
          <a:p>
            <a:r>
              <a:rPr lang="fr-FR" dirty="0" smtClean="0"/>
              <a:t>4)L’apprentissage par renforcement</a:t>
            </a:r>
          </a:p>
          <a:p>
            <a:r>
              <a:rPr lang="fr-FR" dirty="0" smtClean="0"/>
              <a:t>5)Exemples</a:t>
            </a:r>
          </a:p>
          <a:p>
            <a:r>
              <a:rPr lang="fr-FR" dirty="0" smtClean="0"/>
              <a:t>6)Q-Learning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327278" y="2368086"/>
            <a:ext cx="4620666" cy="3023865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7)Exploration/Exploitation </a:t>
            </a:r>
          </a:p>
          <a:p>
            <a:r>
              <a:rPr lang="fr-FR" dirty="0" smtClean="0"/>
              <a:t>8)Récompenses Espérées</a:t>
            </a:r>
          </a:p>
          <a:p>
            <a:r>
              <a:rPr lang="fr-FR" dirty="0"/>
              <a:t>9</a:t>
            </a:r>
            <a:r>
              <a:rPr lang="fr-FR" dirty="0" smtClean="0"/>
              <a:t>)Equation de Bellman</a:t>
            </a:r>
          </a:p>
          <a:p>
            <a:r>
              <a:rPr lang="fr-FR" dirty="0" smtClean="0"/>
              <a:t>10)Q-Learning et réseau de neurone</a:t>
            </a:r>
          </a:p>
          <a:p>
            <a:r>
              <a:rPr lang="fr-FR" dirty="0" smtClean="0"/>
              <a:t>11)Résultats </a:t>
            </a:r>
          </a:p>
          <a:p>
            <a:r>
              <a:rPr lang="fr-FR" dirty="0" smtClean="0"/>
              <a:t>12)Les applications</a:t>
            </a:r>
          </a:p>
          <a:p>
            <a:r>
              <a:rPr lang="fr-FR" dirty="0" smtClean="0"/>
              <a:t>13)Conclusion 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6019237" y="2368086"/>
            <a:ext cx="18492" cy="290387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854072" y="648866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-2-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25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8036" y="2618704"/>
            <a:ext cx="10353761" cy="1326321"/>
          </a:xfrm>
        </p:spPr>
        <p:txBody>
          <a:bodyPr/>
          <a:lstStyle/>
          <a:p>
            <a:r>
              <a:rPr lang="fr-FR" dirty="0" smtClean="0"/>
              <a:t>Merci de votre attention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847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318983"/>
            <a:ext cx="10353761" cy="1326321"/>
          </a:xfrm>
        </p:spPr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383" y="1522107"/>
            <a:ext cx="5744583" cy="359036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854072" y="648866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-3-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937439" y="5431238"/>
            <a:ext cx="6373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L’intelligence artificielle a dépassé l’intelligence humaine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326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5854072" y="648866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-4-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34" y="3677294"/>
            <a:ext cx="5284038" cy="251995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278" y="3677294"/>
            <a:ext cx="4766295" cy="2519958"/>
          </a:xfrm>
          <a:prstGeom prst="rect">
            <a:avLst/>
          </a:prstGeom>
        </p:spPr>
      </p:pic>
      <p:pic>
        <p:nvPicPr>
          <p:cNvPr id="7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38" y="614039"/>
            <a:ext cx="4850421" cy="2771840"/>
          </a:xfrm>
        </p:spPr>
      </p:pic>
    </p:spTree>
    <p:extLst>
      <p:ext uri="{BB962C8B-B14F-4D97-AF65-F5344CB8AC3E}">
        <p14:creationId xmlns:p14="http://schemas.microsoft.com/office/powerpoint/2010/main" val="408387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4" y="2211974"/>
            <a:ext cx="10353762" cy="3695136"/>
          </a:xfrm>
        </p:spPr>
        <p:txBody>
          <a:bodyPr/>
          <a:lstStyle/>
          <a:p>
            <a:r>
              <a:rPr lang="fr-FR" dirty="0"/>
              <a:t>Comment se </a:t>
            </a:r>
            <a:r>
              <a:rPr lang="fr-FR" dirty="0" smtClean="0"/>
              <a:t>distingue </a:t>
            </a:r>
            <a:r>
              <a:rPr lang="fr-FR" dirty="0"/>
              <a:t>l’ </a:t>
            </a:r>
            <a:r>
              <a:rPr lang="fr-FR" dirty="0" smtClean="0"/>
              <a:t>apprentissage  </a:t>
            </a:r>
            <a:r>
              <a:rPr lang="fr-FR" dirty="0"/>
              <a:t>par </a:t>
            </a:r>
            <a:r>
              <a:rPr lang="fr-FR" dirty="0" smtClean="0"/>
              <a:t> renforcement  profond des </a:t>
            </a:r>
            <a:r>
              <a:rPr lang="fr-FR" dirty="0"/>
              <a:t>autres modes d’apprentissage </a:t>
            </a:r>
            <a:r>
              <a:rPr lang="fr-FR" dirty="0" smtClean="0"/>
              <a:t>?</a:t>
            </a:r>
          </a:p>
          <a:p>
            <a:r>
              <a:rPr lang="fr-FR" dirty="0" smtClean="0"/>
              <a:t>Sur </a:t>
            </a:r>
            <a:r>
              <a:rPr lang="fr-FR" dirty="0"/>
              <a:t>quels principes repose </a:t>
            </a:r>
            <a:r>
              <a:rPr lang="fr-FR" dirty="0" smtClean="0"/>
              <a:t>l’ apprentissage par renforcement profond ? </a:t>
            </a:r>
            <a:endParaRPr lang="fr-FR" dirty="0"/>
          </a:p>
          <a:p>
            <a:r>
              <a:rPr lang="fr-FR" dirty="0" smtClean="0"/>
              <a:t>Quels </a:t>
            </a:r>
            <a:r>
              <a:rPr lang="fr-FR" dirty="0"/>
              <a:t>sont les domaines d’application auxquels il s’applique 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116" y="3669972"/>
            <a:ext cx="2707785" cy="270778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854072" y="648866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-5-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72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L’Apprentissage automatique</a:t>
            </a: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1197735" y="4108359"/>
            <a:ext cx="2511380" cy="1275009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Apprentissage</a:t>
            </a:r>
          </a:p>
          <a:p>
            <a:pPr algn="ctr"/>
            <a:r>
              <a:rPr lang="fr-FR" dirty="0" smtClean="0"/>
              <a:t>Supervisé 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4711521" y="4108358"/>
            <a:ext cx="2511380" cy="1275009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Apprentissage</a:t>
            </a:r>
          </a:p>
          <a:p>
            <a:pPr algn="ctr"/>
            <a:r>
              <a:rPr lang="fr-FR" dirty="0" smtClean="0"/>
              <a:t>Non Supervisé 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8225307" y="4108358"/>
            <a:ext cx="2511380" cy="1275009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Apprentissage</a:t>
            </a:r>
          </a:p>
          <a:p>
            <a:pPr algn="ctr"/>
            <a:r>
              <a:rPr lang="fr-FR" dirty="0" smtClean="0"/>
              <a:t>Par renforcement</a:t>
            </a:r>
            <a:endParaRPr lang="fr-FR" dirty="0"/>
          </a:p>
        </p:txBody>
      </p:sp>
      <p:sp>
        <p:nvSpPr>
          <p:cNvPr id="7" name="Flèche vers le bas 6"/>
          <p:cNvSpPr/>
          <p:nvPr/>
        </p:nvSpPr>
        <p:spPr>
          <a:xfrm>
            <a:off x="2176529" y="3700527"/>
            <a:ext cx="425003" cy="407831"/>
          </a:xfrm>
          <a:prstGeom prst="downArrow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>
            <a:off x="2175154" y="5383369"/>
            <a:ext cx="425003" cy="407831"/>
          </a:xfrm>
          <a:prstGeom prst="downArrow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vers le bas 8"/>
          <p:cNvSpPr/>
          <p:nvPr/>
        </p:nvSpPr>
        <p:spPr>
          <a:xfrm>
            <a:off x="5754709" y="3700527"/>
            <a:ext cx="425003" cy="407831"/>
          </a:xfrm>
          <a:prstGeom prst="down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vers le bas 9"/>
          <p:cNvSpPr/>
          <p:nvPr/>
        </p:nvSpPr>
        <p:spPr>
          <a:xfrm>
            <a:off x="5754709" y="5383368"/>
            <a:ext cx="425003" cy="407831"/>
          </a:xfrm>
          <a:prstGeom prst="down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998382" y="3331195"/>
            <a:ext cx="77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(x , y)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667288" y="332025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 x )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228065" y="5840640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(x</a:t>
            </a:r>
            <a:r>
              <a:rPr lang="fr-FR" baseline="-25000" dirty="0" smtClean="0"/>
              <a:t>1</a:t>
            </a:r>
            <a:r>
              <a:rPr lang="fr-FR" dirty="0" smtClean="0"/>
              <a:t>,x</a:t>
            </a:r>
            <a:r>
              <a:rPr lang="fr-FR" baseline="-25000" dirty="0" smtClean="0"/>
              <a:t>2</a:t>
            </a:r>
            <a:r>
              <a:rPr lang="fr-FR" dirty="0" smtClean="0"/>
              <a:t>,x</a:t>
            </a:r>
            <a:r>
              <a:rPr lang="fr-FR" baseline="-25000" dirty="0" smtClean="0"/>
              <a:t>3</a:t>
            </a:r>
            <a:r>
              <a:rPr lang="fr-FR" dirty="0" smtClean="0"/>
              <a:t>…)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013193" y="5829700"/>
            <a:ext cx="82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(x’ , y</a:t>
            </a:r>
            <a:r>
              <a:rPr lang="fr-FR" dirty="0"/>
              <a:t>)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027" y="4058918"/>
            <a:ext cx="1251321" cy="1250324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5854072" y="648866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-6-</a:t>
            </a:r>
            <a:endParaRPr lang="fr-FR" dirty="0"/>
          </a:p>
        </p:txBody>
      </p:sp>
      <p:sp>
        <p:nvSpPr>
          <p:cNvPr id="22" name="Flèche droite 21"/>
          <p:cNvSpPr/>
          <p:nvPr/>
        </p:nvSpPr>
        <p:spPr>
          <a:xfrm rot="5400000">
            <a:off x="5290715" y="2031715"/>
            <a:ext cx="1377210" cy="1008529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droite 22"/>
          <p:cNvSpPr/>
          <p:nvPr/>
        </p:nvSpPr>
        <p:spPr>
          <a:xfrm rot="3158755">
            <a:off x="6980220" y="2075988"/>
            <a:ext cx="1377210" cy="1008529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droite 23"/>
          <p:cNvSpPr/>
          <p:nvPr/>
        </p:nvSpPr>
        <p:spPr>
          <a:xfrm rot="8039696">
            <a:off x="3578784" y="2120989"/>
            <a:ext cx="1377210" cy="1008529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98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22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3" y="2626760"/>
            <a:ext cx="10353761" cy="1326321"/>
          </a:xfrm>
        </p:spPr>
        <p:txBody>
          <a:bodyPr>
            <a:normAutofit/>
          </a:bodyPr>
          <a:lstStyle/>
          <a:p>
            <a:r>
              <a:rPr lang="fr-FR" dirty="0"/>
              <a:t>L’apprentissage par renforcement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791" y="1935921"/>
            <a:ext cx="1807768" cy="120652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567597" y="3262242"/>
            <a:ext cx="3046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Exemple d’agent : un robot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4834984" y="4752304"/>
            <a:ext cx="2511380" cy="114622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Environnement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9179799" y="3544685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action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362949" y="3406185"/>
            <a:ext cx="1579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Nouveau État</a:t>
            </a:r>
          </a:p>
          <a:p>
            <a:r>
              <a:rPr lang="fr-FR" dirty="0"/>
              <a:t>R</a:t>
            </a:r>
            <a:r>
              <a:rPr lang="fr-FR" dirty="0" smtClean="0"/>
              <a:t>écompense</a:t>
            </a:r>
            <a:endParaRPr lang="fr-FR" dirty="0"/>
          </a:p>
        </p:txBody>
      </p:sp>
      <p:sp>
        <p:nvSpPr>
          <p:cNvPr id="29" name="Virage 28"/>
          <p:cNvSpPr/>
          <p:nvPr/>
        </p:nvSpPr>
        <p:spPr>
          <a:xfrm rot="8016734">
            <a:off x="6486787" y="2568295"/>
            <a:ext cx="2509185" cy="2728004"/>
          </a:xfrm>
          <a:prstGeom prst="ben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Virage 29"/>
          <p:cNvSpPr/>
          <p:nvPr/>
        </p:nvSpPr>
        <p:spPr>
          <a:xfrm rot="19295832">
            <a:off x="3149175" y="2380848"/>
            <a:ext cx="2509185" cy="2728004"/>
          </a:xfrm>
          <a:prstGeom prst="ben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5854072" y="648866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-7-</a:t>
            </a:r>
            <a:endParaRPr lang="fr-FR" dirty="0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913794" y="3317598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profond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40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7 L -0.00326 -0.2953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-1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  <p:bldP spid="27" grpId="0"/>
      <p:bldP spid="28" grpId="0"/>
      <p:bldP spid="29" grpId="0" animBg="1"/>
      <p:bldP spid="3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339144"/>
            <a:ext cx="10353761" cy="1326321"/>
          </a:xfrm>
        </p:spPr>
        <p:txBody>
          <a:bodyPr/>
          <a:lstStyle/>
          <a:p>
            <a:r>
              <a:rPr lang="fr-FR" dirty="0" smtClean="0"/>
              <a:t>Exemples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854072" y="648866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-8-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062318" y="1941560"/>
            <a:ext cx="217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Agent :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273" y="1476004"/>
            <a:ext cx="1736158" cy="130044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244" y="1428922"/>
            <a:ext cx="1612065" cy="131496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062317" y="5386956"/>
            <a:ext cx="685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Récompense</a:t>
            </a:r>
            <a:r>
              <a:rPr lang="fr-FR" dirty="0" smtClean="0"/>
              <a:t> :  +2  ,  +1  ,   0  ,  -3  …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062317" y="4679162"/>
            <a:ext cx="685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Action </a:t>
            </a:r>
            <a:r>
              <a:rPr lang="fr-FR" dirty="0" smtClean="0"/>
              <a:t>:   à gauche, à droite , vers le haut , vers le bas, tourner…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1062317" y="3476263"/>
            <a:ext cx="217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Environnement: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104" y="2967393"/>
            <a:ext cx="1552496" cy="141561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244" y="2977978"/>
            <a:ext cx="1572566" cy="1405029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706" y="1453275"/>
            <a:ext cx="1286262" cy="1350869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6" y="3023650"/>
            <a:ext cx="1362722" cy="136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9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976310" y="260971"/>
            <a:ext cx="10353761" cy="1326321"/>
          </a:xfrm>
        </p:spPr>
        <p:txBody>
          <a:bodyPr/>
          <a:lstStyle/>
          <a:p>
            <a:r>
              <a:rPr lang="fr-FR" dirty="0" smtClean="0"/>
              <a:t>Q-Learning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3" y="4101121"/>
            <a:ext cx="5262217" cy="225124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390" y="1359544"/>
            <a:ext cx="3543795" cy="255305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507" y="1480930"/>
            <a:ext cx="2534938" cy="250907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854072" y="648866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</a:t>
            </a:r>
            <a:r>
              <a:rPr lang="fr-FR" dirty="0"/>
              <a:t>9</a:t>
            </a:r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9" name="Flèche droite 8"/>
          <p:cNvSpPr/>
          <p:nvPr/>
        </p:nvSpPr>
        <p:spPr>
          <a:xfrm rot="16200000">
            <a:off x="5522051" y="2655757"/>
            <a:ext cx="562332" cy="484632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 rot="5400000">
            <a:off x="6140057" y="2664219"/>
            <a:ext cx="562332" cy="484632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 rot="10800000">
            <a:off x="6909192" y="2664219"/>
            <a:ext cx="562332" cy="484632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droite 13"/>
          <p:cNvSpPr/>
          <p:nvPr/>
        </p:nvSpPr>
        <p:spPr>
          <a:xfrm>
            <a:off x="7738272" y="2657742"/>
            <a:ext cx="562332" cy="484632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5413087" y="2020259"/>
            <a:ext cx="282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L’ensemble des actions: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9214341" y="5025294"/>
            <a:ext cx="196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Q-Value</a:t>
            </a:r>
            <a:endParaRPr lang="fr-FR" dirty="0"/>
          </a:p>
        </p:txBody>
      </p: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2186479" y="3495820"/>
            <a:ext cx="8469487" cy="969865"/>
          </a:xfrm>
        </p:spPr>
        <p:txBody>
          <a:bodyPr>
            <a:normAutofit/>
          </a:bodyPr>
          <a:lstStyle/>
          <a:p>
            <a:r>
              <a:rPr lang="fr-FR" sz="2400" dirty="0" smtClean="0">
                <a:latin typeface="Bahnschrift SemiBold" panose="020B0502040204020203" pitchFamily="34" charset="0"/>
              </a:rPr>
              <a:t>Ce que fait réellement l’apprentissage par renforcement ?</a:t>
            </a:r>
            <a:endParaRPr lang="fr-FR" sz="2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35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0" grpId="0" animBg="1"/>
      <p:bldP spid="11" grpId="0" animBg="1"/>
      <p:bldP spid="14" grpId="0" animBg="1"/>
      <p:bldP spid="2" grpId="0"/>
      <p:bldP spid="3" grpId="0"/>
      <p:bldP spid="1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</Template>
  <TotalTime>17278</TotalTime>
  <Words>366</Words>
  <Application>Microsoft Office PowerPoint</Application>
  <PresentationFormat>Grand écran</PresentationFormat>
  <Paragraphs>136</Paragraphs>
  <Slides>20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Arial</vt:lpstr>
      <vt:lpstr>Bahnschrift SemiBold</vt:lpstr>
      <vt:lpstr>Bookman Old Style</vt:lpstr>
      <vt:lpstr>Calibri</vt:lpstr>
      <vt:lpstr>Lato Heavy</vt:lpstr>
      <vt:lpstr>Rockwell</vt:lpstr>
      <vt:lpstr>Damask</vt:lpstr>
      <vt:lpstr>L’Apprentissage par renforcement profond </vt:lpstr>
      <vt:lpstr>Plan </vt:lpstr>
      <vt:lpstr>Introduction</vt:lpstr>
      <vt:lpstr>Présentation PowerPoint</vt:lpstr>
      <vt:lpstr>Problématique</vt:lpstr>
      <vt:lpstr>L’Apprentissage automatique</vt:lpstr>
      <vt:lpstr>L’apprentissage par renforcement</vt:lpstr>
      <vt:lpstr>Exemples</vt:lpstr>
      <vt:lpstr>Q-Learning </vt:lpstr>
      <vt:lpstr>Exploration/exploitation  Є-greedy</vt:lpstr>
      <vt:lpstr>Présentation PowerPoint</vt:lpstr>
      <vt:lpstr>Présentation PowerPoint</vt:lpstr>
      <vt:lpstr>Q-Learning et réseau de neurone</vt:lpstr>
      <vt:lpstr>Récompense espérée </vt:lpstr>
      <vt:lpstr>Equation de Bellman </vt:lpstr>
      <vt:lpstr>Q-Learning et réseau de neurone</vt:lpstr>
      <vt:lpstr>Résultat</vt:lpstr>
      <vt:lpstr>Les applications</vt:lpstr>
      <vt:lpstr>conclusion</vt:lpstr>
      <vt:lpstr>Merci de votre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122</cp:revision>
  <dcterms:created xsi:type="dcterms:W3CDTF">2021-09-16T16:27:26Z</dcterms:created>
  <dcterms:modified xsi:type="dcterms:W3CDTF">2021-11-18T09:10:39Z</dcterms:modified>
</cp:coreProperties>
</file>