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60" r:id="rId3"/>
    <p:sldId id="267" r:id="rId4"/>
    <p:sldId id="268" r:id="rId5"/>
    <p:sldId id="269" r:id="rId6"/>
    <p:sldId id="270" r:id="rId7"/>
    <p:sldId id="271" r:id="rId8"/>
    <p:sldId id="272" r:id="rId9"/>
    <p:sldId id="273" r:id="rId10"/>
    <p:sldId id="261" r:id="rId11"/>
    <p:sldId id="275" r:id="rId12"/>
    <p:sldId id="274" r:id="rId13"/>
    <p:sldId id="265" r:id="rId14"/>
    <p:sldId id="277" r:id="rId15"/>
    <p:sldId id="276"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E2ECB-3739-4091-BB3D-0B022F54630B}" v="2" dt="2023-06-16T07:55:22.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736" autoAdjust="0"/>
  </p:normalViewPr>
  <p:slideViewPr>
    <p:cSldViewPr snapToGrid="0">
      <p:cViewPr varScale="1">
        <p:scale>
          <a:sx n="55" d="100"/>
          <a:sy n="55" d="100"/>
        </p:scale>
        <p:origin x="10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on Dutt" userId="5f00d53f5cc676f9" providerId="LiveId" clId="{A6E2FC7C-43DA-4D15-8D6D-653D9A73C6C9}"/>
    <pc:docChg chg="custSel delSld modSld">
      <pc:chgData name="Rion Dutt" userId="5f00d53f5cc676f9" providerId="LiveId" clId="{A6E2FC7C-43DA-4D15-8D6D-653D9A73C6C9}" dt="2023-06-16T06:41:26.410" v="224" actId="20577"/>
      <pc:docMkLst>
        <pc:docMk/>
      </pc:docMkLst>
      <pc:sldChg chg="modSp mod">
        <pc:chgData name="Rion Dutt" userId="5f00d53f5cc676f9" providerId="LiveId" clId="{A6E2FC7C-43DA-4D15-8D6D-653D9A73C6C9}" dt="2023-06-16T06:41:26.410" v="224" actId="20577"/>
        <pc:sldMkLst>
          <pc:docMk/>
          <pc:sldMk cId="3525010274" sldId="261"/>
        </pc:sldMkLst>
        <pc:spChg chg="mod">
          <ac:chgData name="Rion Dutt" userId="5f00d53f5cc676f9" providerId="LiveId" clId="{A6E2FC7C-43DA-4D15-8D6D-653D9A73C6C9}" dt="2023-06-16T06:38:53.395" v="18" actId="20577"/>
          <ac:spMkLst>
            <pc:docMk/>
            <pc:sldMk cId="3525010274" sldId="261"/>
            <ac:spMk id="2" creationId="{8D6D1308-5BC0-49C4-939B-F7B70D3450AB}"/>
          </ac:spMkLst>
        </pc:spChg>
        <pc:spChg chg="mod">
          <ac:chgData name="Rion Dutt" userId="5f00d53f5cc676f9" providerId="LiveId" clId="{A6E2FC7C-43DA-4D15-8D6D-653D9A73C6C9}" dt="2023-06-16T06:41:26.410" v="224" actId="20577"/>
          <ac:spMkLst>
            <pc:docMk/>
            <pc:sldMk cId="3525010274" sldId="261"/>
            <ac:spMk id="3" creationId="{C160A32D-546A-47DE-9352-6494616D7890}"/>
          </ac:spMkLst>
        </pc:spChg>
      </pc:sldChg>
      <pc:sldChg chg="delSp mod">
        <pc:chgData name="Rion Dutt" userId="5f00d53f5cc676f9" providerId="LiveId" clId="{A6E2FC7C-43DA-4D15-8D6D-653D9A73C6C9}" dt="2023-06-16T06:38:27.298" v="8" actId="478"/>
        <pc:sldMkLst>
          <pc:docMk/>
          <pc:sldMk cId="504552817" sldId="265"/>
        </pc:sldMkLst>
        <pc:picChg chg="del">
          <ac:chgData name="Rion Dutt" userId="5f00d53f5cc676f9" providerId="LiveId" clId="{A6E2FC7C-43DA-4D15-8D6D-653D9A73C6C9}" dt="2023-06-16T06:38:26.794" v="7" actId="478"/>
          <ac:picMkLst>
            <pc:docMk/>
            <pc:sldMk cId="504552817" sldId="265"/>
            <ac:picMk id="6" creationId="{529B205A-5DED-4DBE-B747-2BD6E506D9E3}"/>
          </ac:picMkLst>
        </pc:picChg>
        <pc:picChg chg="del">
          <ac:chgData name="Rion Dutt" userId="5f00d53f5cc676f9" providerId="LiveId" clId="{A6E2FC7C-43DA-4D15-8D6D-653D9A73C6C9}" dt="2023-06-16T06:38:27.298" v="8" actId="478"/>
          <ac:picMkLst>
            <pc:docMk/>
            <pc:sldMk cId="504552817" sldId="265"/>
            <ac:picMk id="9" creationId="{2F791369-E135-45DE-84ED-F70F7AC9A3EF}"/>
          </ac:picMkLst>
        </pc:picChg>
      </pc:sldChg>
      <pc:sldChg chg="del">
        <pc:chgData name="Rion Dutt" userId="5f00d53f5cc676f9" providerId="LiveId" clId="{A6E2FC7C-43DA-4D15-8D6D-653D9A73C6C9}" dt="2023-06-16T06:38:14.337" v="6" actId="2696"/>
        <pc:sldMkLst>
          <pc:docMk/>
          <pc:sldMk cId="1323321644" sldId="266"/>
        </pc:sldMkLst>
      </pc:sldChg>
      <pc:sldChg chg="delSp modSp mod delAnim">
        <pc:chgData name="Rion Dutt" userId="5f00d53f5cc676f9" providerId="LiveId" clId="{A6E2FC7C-43DA-4D15-8D6D-653D9A73C6C9}" dt="2023-06-16T06:38:03.160" v="5" actId="6549"/>
        <pc:sldMkLst>
          <pc:docMk/>
          <pc:sldMk cId="497893735" sldId="274"/>
        </pc:sldMkLst>
        <pc:spChg chg="mod">
          <ac:chgData name="Rion Dutt" userId="5f00d53f5cc676f9" providerId="LiveId" clId="{A6E2FC7C-43DA-4D15-8D6D-653D9A73C6C9}" dt="2023-06-16T06:38:03.160" v="5" actId="6549"/>
          <ac:spMkLst>
            <pc:docMk/>
            <pc:sldMk cId="497893735" sldId="274"/>
            <ac:spMk id="7" creationId="{060FD00E-02D3-C1FA-F47A-0B94BA5B18D1}"/>
          </ac:spMkLst>
        </pc:spChg>
        <pc:picChg chg="del">
          <ac:chgData name="Rion Dutt" userId="5f00d53f5cc676f9" providerId="LiveId" clId="{A6E2FC7C-43DA-4D15-8D6D-653D9A73C6C9}" dt="2023-06-16T06:37:59.627" v="4" actId="478"/>
          <ac:picMkLst>
            <pc:docMk/>
            <pc:sldMk cId="497893735" sldId="274"/>
            <ac:picMk id="9" creationId="{9C69BD28-1DC9-4A71-A4D8-BF66A693823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5:05:53.210"/>
    </inkml:context>
    <inkml:brush xml:id="br0">
      <inkml:brushProperty name="width" value="0.1" units="cm"/>
      <inkml:brushProperty name="height" value="0.1" units="cm"/>
      <inkml:brushProperty name="color" value="#66CC00"/>
    </inkml:brush>
  </inkml:definitions>
  <inkml:trace contextRef="#ctx0" brushRef="#br0">278 76 24575,'0'88'0,"-18"123"0,5-114 0,4-24 0,-3 0 0,-34 115 0,10-44 0,17-60 0,5-20 0,-4 70 0,11-78 0,-13 213 0,9-107 0,-2 15 0,4-86 0,4 1 0,7 103 0,0-49 0,-1-119 0,-2 0 0,-1 0 0,-11 50 0,6-36 0,2 0 0,2 0 0,2 0 0,5 56 0,-2 2 0,-2-92 0,0 0 0,0 0 0,0 0 0,1 0 0,0-1 0,1 1 0,-1 0 0,5 9 0,-5-13 0,1-1 0,0 0 0,-1 0 0,1 0 0,0 0 0,1 0 0,-1 0 0,0 0 0,0-1 0,1 1 0,-1-1 0,1 1 0,-1-1 0,1 0 0,0 0 0,-1 0 0,1-1 0,0 1 0,0-1 0,0 1 0,0-1 0,-1 0 0,5 0 0,23 2 0,0-2 0,0-1 0,0-1 0,0-1 0,-1-2 0,1-1 0,36-13 0,-30 9 0,0 1 0,1 2 0,43-4 0,-47 7 0,140-15 0,24-6 0,-131 17 0,1 3 0,113 6 0,-62 2 0,463-3 0,-552-2 0,53-9 0,-52 6 0,50-3 0,793 9 0,-826-3 0,48-8 0,-49 4 0,54-1 0,-23 8 0,-16 1 0,0-3 0,109-15 0,-120 9 0,0 3 0,0 2 0,67 5 0,83-4 0,-192-1 0,1 0 0,-1 0 0,1-1 0,-1 0 0,0-1 0,0 0 0,0 0 0,-1-1 0,0 0 0,8-6 0,35-20 0,-46 28 0,0 1 0,0 0 0,-1-1 0,1 0 0,-1 0 0,0 0 0,0 0 0,0-1 0,0 1 0,0-1 0,-1 0 0,0 1 0,1-1 0,-2 0 0,1-1 0,0 1 0,-1 0 0,1 0 0,-1-1 0,1-8 0,-1-8 0,1 0 0,-2-1 0,-4-27 0,1 0 0,1 14 0,-11-61 0,9 73 0,1 3 0,-8-40 0,3 0 0,0-65 0,6 104 0,0 1 0,-9-40 0,1 13 0,1-3 0,3 24 0,2 0 0,-2-44 0,5 54 0,0 1 0,-1-1 0,-1 1 0,-1-1 0,0 1 0,-9-21 0,3 6 0,6 13 0,0 1 0,2-1 0,0 0 0,1-1 0,0 1 0,3-24 0,0 23 0,-2 0 0,0-1 0,-1 1 0,-1 0 0,-5-24 0,-1 3 0,2-1 0,2 0 0,1 0 0,2 0 0,5-43 0,-1-15 0,-2 3 0,-3-106 0,-9 114 0,5 50 0,-2-60 0,9 81 0,-1 1 0,-1 0 0,0 0 0,-1 0 0,-1 0 0,0 1 0,-1-1 0,-1 1 0,-8-18 0,-11-26 0,17 39 0,0-1 0,-2 1 0,-18-29 0,23 43 0,0 0 0,0 0 0,0 1 0,0-1 0,-1 1 0,0 0 0,0 0 0,0 0 0,0 1 0,0 0 0,-1 0 0,0 0 0,1 1 0,-1 0 0,0 0 0,-10-2 0,-80-17 0,61 11 0,0 3 0,0 1 0,-57-3 0,-2794 11 0,2868-1 0,0 1 0,-34 8 0,32-6 0,1 0 0,-26 0 0,-127-4-1365,151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5:06:19.392"/>
    </inkml:context>
    <inkml:brush xml:id="br0">
      <inkml:brushProperty name="width" value="0.1" units="cm"/>
      <inkml:brushProperty name="height" value="0.1" units="cm"/>
      <inkml:brushProperty name="color" value="#66CC00"/>
    </inkml:brush>
  </inkml:definitions>
  <inkml:trace contextRef="#ctx0" brushRef="#br0">1130 10 24575,'0'0'0,"0"-1"0,0 1 0,0 0 0,0 0 0,0-1 0,1 1 0,-1 0 0,0-1 0,0 1 0,-1 0 0,1-1 0,0 1 0,0 0 0,0-1 0,0 1 0,0 0 0,0 0 0,0-1 0,0 1 0,-1 0 0,1-1 0,0 1 0,0 0 0,0 0 0,-1-1 0,1 1 0,0 0 0,0 0 0,-1 0 0,1-1 0,0 1 0,0 0 0,-1 0 0,1 0 0,0 0 0,-1-1 0,-11 8 0,-12 20 0,21-25 0,-3 7 0,0 0 0,0 1 0,1-1 0,0 1 0,1 0 0,0 0 0,-4 14 0,-14 80 0,17-78 0,-7 30 0,-2-1 0,-28 72 0,15-47 0,17-48 0,-2 0 0,-27 56 0,29-69 0,2 0 0,0 1 0,-9 39 0,13-41 0,-1 0 0,0-1 0,-2 1 0,0-1 0,-17 29 0,14-28 0,0 0 0,2 0 0,0 1 0,1 0 0,-7 31 0,7-23 0,-1-1 0,-14 30 0,15-42 0,1 0 0,1 1 0,0-1 0,1 1 0,-4 25 0,0 6 0,-2 0 0,-3-1 0,-20 51 0,-30 89 0,14-35 0,-2 26 0,3-7 0,32-118 0,-10 59 0,17-68 0,-1-1 0,-30 78 0,30-93 0,1 1 0,1 0 0,-5 37 0,-13 46 0,12-63 0,2 0 0,2 1 0,-5 82 0,4-54 0,-2 21 0,10-60 0,-10 50 0,5-39 0,6-39 0,0 0 0,-1 0 0,0-1 0,-1 1 0,-5 9 0,5-10 0,-1 1 0,2 0 0,-1 0 0,1 0 0,-1 9 0,-2 35 0,4-1 0,4 80 0,1-24 0,-3 360 0,-1-449 0,-1-1 0,-8 34 0,6-33 0,0 1 0,-1 25 0,5-13 0,-1 11 0,-12 79 0,12-116 0,0-1 0,0 1 0,0-1 0,1 0 0,0 1 0,0-1 0,0 1 0,0-1 0,1 1 0,0-1 0,2 6 0,-2-8 0,1-1 0,-1 0 0,1 0 0,0 0 0,0 0 0,0 0 0,0 0 0,0 0 0,0-1 0,0 1 0,0-1 0,1 0 0,-1 1 0,0-1 0,1 0 0,-1 0 0,1-1 0,0 1 0,-1 0 0,1-1 0,0 0 0,-1 1 0,1-1 0,4-1 0,248 0 0,-96-2 0,-16 5 0,161-5 0,-215-9 0,-59 7 0,55-3 0,2229 6 0,-1101 5 0,834-3 0,-2018 1 0,54 11 0,21 1 0,693-11 0,-387-5 0,-248 16 0,5-1 0,-144-11 0,0 2 0,29 5 0,-28-3 0,0-2 0,25 1 0,1037-4 0,-1045 1 0,53 10 0,31 2 0,-86-12 0,13 0 0,88 11 0,-69-3 0,0-4 0,113-7 0,-60 0 0,957 2 0,-1062-1 0,0-1 0,31-7 0,34-4 0,651 11 0,-360 5 0,45-3 0,-402-1 0,0-1 0,34-8 0,-33 5 0,1 2 0,25-2 0,88 7 0,55-4 0,-185 2 0,1-1 0,-1 1 0,1-1 0,-1 0 0,1 0 0,-1 0 0,0 0 0,0-1 0,1 1 0,-1-1 0,0 0 0,-1 0 0,1 0 0,0 0 0,0-1 0,-1 1 0,1-1 0,-1 1 0,0-1 0,0 0 0,0 0 0,0 0 0,-1 0 0,1 0 0,-1 0 0,1-1 0,-1 1 0,0 0 0,-1-1 0,2-3 0,0-13 0,0 1 0,-2 0 0,0-1 0,-4-28 0,1-2 0,5-116 0,-5-111 0,-3 238 0,-16-60 0,2 16 0,-7-42 0,18 78 0,-2 1 0,-20-53 0,10 54 0,-4-15 0,-1-62 0,21 98 0,-1 0 0,-2 1 0,0 0 0,-13-25 0,12 27 0,0 1 0,1-2 0,1 1 0,1-1 0,-4-28 0,-16-96 0,5 40 0,12 70 0,2 0 0,1 0 0,-1-46 0,9-485 0,-1 541 0,2 1 0,1 0 0,13-46 0,-10 47 0,-1-2 0,-1 1 0,2-48 0,-8-718 0,-1 771 0,0-1 0,-2 0 0,0 1 0,-2 0 0,-13-36 0,10 33 0,1 0 0,2-1 0,-7-42 0,1-29 0,5 41 0,-1-69 0,9 103 0,-1 0 0,-1 0 0,-1 0 0,-1 0 0,-10-38 0,10 51 0,1 1 0,-1-1 0,-1 1 0,1 0 0,-1 0 0,0 0 0,-1 0 0,1 1 0,-1 0 0,0 0 0,0 0 0,-1 0 0,1 1 0,-1 0 0,0 0 0,0 0 0,-1 1 0,1 0 0,-1 0 0,-10-2 0,-28-9 0,16 4 0,0 1 0,0 1 0,-1 2 0,0 1 0,-41-2 0,7 8 0,28 1 0,-1-2 0,0-2 0,-71-12 0,66 7 0,0 2 0,-1 2 0,1 2 0,-50 5 0,-7-1 0,-4636-3 0,4716 1 0,0 1 0,-31 7 0,-34 3 0,-88-14 0,-75 4 0,181 11 0,48-9 0,0-1 0,-28 2 0,-656-3 0,343-4 0,-1541 2 0,1882-1 0,0-1 0,-34-8 0,33 6 0,0 0 0,-26-1 0,-129 7 0,-71-4 0,172-10 0,50 8 0,0 0 0,-30 0 0,-81 6 0,-103-4 0,164-10 0,50 8 0,1 0 0,-32-1 0,-711 6 0,736-2 0,-54-11 0,54 7 0,-52-3 0,44 6 0,-69-12 0,95 12 0,-39-3-1,0 2 0,-76 4 0,38 1-1361,67-2-5464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5:09:36.739"/>
    </inkml:context>
    <inkml:brush xml:id="br0">
      <inkml:brushProperty name="width" value="0.025" units="cm"/>
      <inkml:brushProperty name="height" value="0.025" units="cm"/>
      <inkml:brushProperty name="color" value="#66CC00"/>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5:06:28.810"/>
    </inkml:context>
    <inkml:brush xml:id="br0">
      <inkml:brushProperty name="width" value="0.1" units="cm"/>
      <inkml:brushProperty name="height" value="0.1" units="cm"/>
      <inkml:brushProperty name="color" value="#66CC00"/>
    </inkml:brush>
  </inkml:definitions>
  <inkml:trace contextRef="#ctx0" brushRef="#br0">570 127 24575,'-3'0'0,"1"1"0,0 0 0,0-1 0,0 1 0,0 0 0,0 0 0,0 0 0,0 0 0,0 0 0,1 1 0,-1-1 0,0 1 0,1-1 0,-1 1 0,1-1 0,-1 1 0,1 0 0,0 0 0,0 0 0,0 0 0,-2 4 0,-20 51 0,18-41 0,-4 10 0,2 1 0,0 0 0,2 0 0,-2 31 0,4-38 0,-1 0 0,-2-1 0,-11 30 0,-5 16 0,8 3 0,-8 92 0,19-126 0,-3 42 0,5-50 0,-1 1 0,-1 0 0,-14 50 0,-25 98 0,1-5 0,27-119 0,3 1 0,-7 65 0,14-91 0,-2-1 0,-1 0 0,0 0 0,-21 42 0,22-52 0,-6 20 0,1 0 0,-11 65 0,16-66 0,-1-1 0,-2 0 0,-20 51 0,16-51 0,1 0 0,1 1 0,2 0 0,2 1 0,1 0 0,-2 39 0,7-68 0,1 0 0,0 0 0,0 0 0,1 0 0,-1 0 0,1 0 0,0 0 0,1-1 0,-1 1 0,1 0 0,1-1 0,4 11 0,-4-13 0,0 1 0,0-1 0,0 0 0,1 0 0,-1-1 0,0 1 0,1-1 0,0 0 0,0 0 0,0 0 0,-1 0 0,2 0 0,-1-1 0,0 0 0,0 0 0,0 0 0,1 0 0,6-1 0,61 3 0,-49-3 0,-1 1 0,1 1 0,25 5 0,-3 0 0,1-1 0,0-3 0,0-2 0,46-5 0,12 1 0,43 1 0,159 5 0,-222 9 0,-55-7 0,51 2 0,1351-8 0,-1412 2 0,-1 1 0,33 8 0,33 2 0,650-10 0,-358-4 0,1069 2 0,-1414 1 0,55 11 0,-54-7 0,52 3 0,1376-7 0,-677-3 0,-755 0 0,56-9 0,-56 6 0,54-3 0,584 9 0,-641-3 0,0-1 0,33-7 0,5-1 0,1 1 0,-39 5 0,1 1 0,32-1 0,461 6 0,-501-2 0,0-1 0,34-8 0,-32 6 0,0 0 0,24-1 0,7 5 0,-21 0 0,0-1 0,-1-1 0,39-9 0,-26 5 0,2 1 0,-1 2 0,0 2 0,46 4 0,10 0 0,45-1 0,156-5 0,-297 3 0,1-1 0,-1 1 0,1-1 0,-1 0 0,0 0 0,1 0 0,-1-1 0,0 1 0,0-1 0,0 0 0,0 1 0,0-1 0,0-1 0,0 1 0,0 0 0,-1-1 0,0 1 0,1-1 0,-1 0 0,0 0 0,0 0 0,0 0 0,-1 0 0,1 0 0,-1 0 0,0-1 0,0 1 0,0-1 0,0 1 0,0-5 0,2-13 0,-2 1 0,0-1 0,-1 1 0,-4-27 0,1 1 0,3-422 0,1 449 0,0 0 0,9-32 0,2-32 0,-10-601 0,-4 331 0,0 332 0,0 0 0,-9-38 0,1 13 0,6 29 0,0 1 0,-1 1 0,-1-1 0,-11-21 0,10 25 0,1-1 0,1 1 0,0-1 0,1 0 0,0 0 0,1-1 0,-2-17 0,6-17 0,0 35 0,-1 0 0,0-1 0,0 1 0,-2 0 0,-3-18 0,4 28 0,1 0 0,-2 0 0,1 0 0,0 0 0,-1 1 0,1-1 0,-1 0 0,0 1 0,0-1 0,0 1 0,0 0 0,0-1 0,0 1 0,-1 0 0,1 0 0,-1 1 0,1-1 0,-1 1 0,0-1 0,0 1 0,0 0 0,1 0 0,-1 0 0,0 0 0,-1 0 0,1 1 0,-5-1 0,-77-2 0,62 4 0,0-2 0,0 0 0,-32-7 0,11 1 0,0 2 0,0 2 0,-86 6 0,31-1 0,-4117-2 0,4198-1 0,0-1 0,-34-8 0,33 6 0,-1 0 0,-26-1 0,-720 3 0,373 5 0,-3257-3 0,3632 1 0,0 1 0,-34 8 0,33-6 0,-1 0 0,-25 1 0,-226-6-1365,250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5:06:38.004"/>
    </inkml:context>
    <inkml:brush xml:id="br0">
      <inkml:brushProperty name="width" value="0.1" units="cm"/>
      <inkml:brushProperty name="height" value="0.1" units="cm"/>
      <inkml:brushProperty name="color" value="#66CC00"/>
    </inkml:brush>
  </inkml:definitions>
  <inkml:trace contextRef="#ctx0" brushRef="#br0">618 0 24575,'-4'0'0,"0"1"0,0-1 0,1 1 0,-1 0 0,0 0 0,0 0 0,1 0 0,-1 1 0,1-1 0,-1 1 0,1 0 0,0 0 0,-6 5 0,-35 39 0,18-16 0,-5 6 0,0 2 0,-27 46 0,53-76 0,-77 112 0,70-101 0,1 1 0,0 0 0,2 1 0,0 0 0,-8 27 0,6-15 0,-19 39 0,18-46 0,2 0 0,-13 51 0,14-45 0,-20 51 0,26-77 0,1 0 0,0 0 0,1 0 0,-1 0 0,1 1 0,1-1 0,-1 0 0,1 1 0,0-1 0,0 1 0,1-1 0,0 1 0,3 9 0,-2-1 0,-1-3 0,-1 0 0,0 0 0,-1 0 0,0-1 0,-3 16 0,-3 26 0,-6 41 0,8-69 0,1 1 0,0 27 0,2-12 0,-3 0 0,-13 58 0,10-59 0,1-1 0,-2 71 0,10 1346 0,-2-1453 0,1 0 0,0-1 0,0 1 0,0 0 0,0 0 0,0 0 0,0 0 0,1-1 0,-1 1 0,1 0 0,0 0 0,0-1 0,0 1 0,0-1 0,1 1 0,-1-1 0,1 1 0,-1-1 0,1 0 0,0 0 0,0 1 0,0-1 0,0-1 0,0 1 0,0 0 0,1 0 0,-1-1 0,1 0 0,-1 1 0,1-1 0,-1 0 0,1 0 0,0 0 0,-1 0 0,1-1 0,0 1 0,0-1 0,0 0 0,-1 0 0,7 0 0,86 10 0,-52-5 0,44 1 0,1369-7 0,-1428 2 0,56 11 0,-56-7 0,54 3 0,584-9 0,-648 0 0,0-1 0,34-8 0,-32 6 0,-1 0 0,26-1 0,6 5 0,-21 0 0,-1-1 0,1-2 0,37-7 0,-58 8 0,30-8 0,0 2 0,1 1 0,70-2 0,-41 8 0,110-15 0,-119 9 0,37-7 0,-73 10 0,1 0 0,29 1 0,-38 3 0,0-1 0,1 0 0,-1-1 0,0-1 0,0-1 0,0 0 0,19-8 0,-23 7 0,0 1 0,0 1 0,0 0 0,0 1 0,1 0 0,-1 1 0,20 0 0,8-1 0,-38 2 0,0 0 0,0-1 0,1 1 0,-1-1 0,0 1 0,0-1 0,1 0 0,-1 0 0,0 0 0,0 0 0,0 0 0,0-1 0,0 1 0,-1-1 0,1 1 0,0-1 0,-1 1 0,1-1 0,-1 0 0,1 0 0,1-3 0,-1 0 0,1-1 0,-1 1 0,-1-1 0,1 1 0,-1-1 0,0 0 0,0 1 0,0-11 0,-2-2 0,0 0 0,0 1 0,-2-1 0,-9-34 0,6 23 0,0 0 0,2-1 0,2 1 0,0-1 0,6-56 0,-2 38 0,-4-50 0,-10 24 0,7 52 0,2-1 0,-2-31 0,6-366 0,0 401 0,1 1 0,7-33 0,4-33 0,-13 68 0,1-12 0,0-1 0,2 1 0,7-29 0,-5 24 0,-1 0 0,-1-1 0,-2 0 0,-4-45 0,1 31 0,4-51 0,0 86 0,1-1 0,0 1 0,1 0 0,10-22 0,7-26 0,7-85 0,-23 120 0,1-1 0,1 1 0,1 0 0,20-41 0,12-37 0,-33 82 0,-1-1 0,-1 0 0,-1-1 0,-1 1 0,0-30 0,-2 42 0,1-1 0,-1 1 0,2-1 0,0 1 0,0 0 0,9-19 0,-7 18 0,-1 0 0,0 0 0,0 0 0,-2 0 0,1 0 0,0-15 0,-2 5 0,0 9 0,0 1 0,-1 0 0,-1 0 0,-3-18 0,4 27 0,-1 1 0,1-1 0,-1 1 0,0 0 0,0-1 0,0 1 0,0 0 0,-1 0 0,1-1 0,-1 1 0,1 0 0,-1 0 0,0 0 0,1 1 0,-1-1 0,0 0 0,0 1 0,0-1 0,-1 1 0,1 0 0,0 0 0,0 0 0,-1 0 0,1 0 0,-1 0 0,-3-1 0,-11 0 0,1 1 0,-1 1 0,-20 1 0,23 0 0,-1 0 0,1-1 0,0-1 0,0 0 0,-17-5 0,-14-2 0,1 2 0,-1 2 0,0 1 0,-76 7 0,16-2 0,-3076-2 0,3137-4-1365,28-1-5461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5:07:00.960"/>
    </inkml:context>
    <inkml:brush xml:id="br0">
      <inkml:brushProperty name="width" value="0.1" units="cm"/>
      <inkml:brushProperty name="height" value="0.1" units="cm"/>
      <inkml:brushProperty name="color" value="#66CC00"/>
    </inkml:brush>
  </inkml:definitions>
  <inkml:trace contextRef="#ctx0" brushRef="#br0">1703 0 24575,'-1'1'0,"1"0"0,0 0 0,-1 1 0,1-1 0,-1 0 0,0 0 0,1-1 0,-1 1 0,0 0 0,0 0 0,1 0 0,-1 0 0,0-1 0,0 1 0,0 0 0,0-1 0,0 1 0,0 0 0,0-1 0,0 0 0,0 1 0,0-1 0,-1 0 0,1 1 0,0-1 0,0 0 0,-2 0 0,-37 5 0,35-5 0,-429 3 0,223-6 0,-381 3 0,576 0 0,0-2 0,-29-6 0,34 5 0,-1 1 0,0 0 0,0 1 0,-18 0 0,25 2 0,-1-1 0,1 1 0,1 0 0,-1 1 0,0 0 0,0-1 0,0 1 0,1 1 0,-1-1 0,1 1 0,0 0 0,0 0 0,0 0 0,-6 6 0,-5 9 0,1 1 0,0 1 0,2 0 0,0 0 0,-17 44 0,19-38 0,1 0 0,1 0 0,2 1 0,1 0 0,-3 34 0,-3 7 0,7-43 0,0 1 0,0 28 0,3 1317 0,3-621 0,-2-738 0,1-1 0,0 0 0,1 0 0,0 0 0,1 0 0,0 0 0,8 17 0,-10-24 0,1 0 0,0 0 0,1 0 0,-1 0 0,1 0 0,0 0 0,0-1 0,0 1 0,0-1 0,0 0 0,1 0 0,-1 0 0,1 0 0,0-1 0,0 1 0,0-1 0,0 0 0,1 0 0,-1-1 0,8 3 0,32 0 0,-1-2 0,68-5 0,-12-1 0,-77 4 0,1-1 0,-1-1 0,44-10 0,21 0 0,-69 11 0,1-1 0,-1-1 0,0-1 0,32-10 0,-33 8 0,1 1 0,-1 0 0,1 1 0,0 1 0,30-1 0,96 6 0,-52 1 0,500-3 0,-588 0 0,0 0 0,0 0 0,1 0 0,-1-1 0,0 0 0,0 0 0,0 0 0,0 0 0,0 0 0,6-4 0,-9 5 0,0-1 0,0 0 0,0 0 0,0 0 0,0-1 0,0 1 0,-1 0 0,1 0 0,0 0 0,-1-1 0,1 1 0,0 0 0,-1-1 0,0 1 0,1 0 0,-1-1 0,0 1 0,1-1 0,-1 1 0,0 0 0,0-1 0,0 1 0,-1-1 0,1 1 0,0-1 0,0 1 0,-1 0 0,1-1 0,-1 1 0,1 0 0,-1-1 0,0 1 0,1 0 0,-2-2 0,-25-52 0,18 40 0,1-1 0,0 0 0,2-1 0,0 1 0,0-1 0,2 0 0,0 0 0,1-1 0,-1-17 0,4-1268 0,2 557 0,-1 728 0,1-1 0,7-32 0,3-33 0,-12-63-1365,0 126-5461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5:07:10.553"/>
    </inkml:context>
    <inkml:brush xml:id="br0">
      <inkml:brushProperty name="width" value="0.1" units="cm"/>
      <inkml:brushProperty name="height" value="0.1" units="cm"/>
      <inkml:brushProperty name="color" value="#66CC00"/>
    </inkml:brush>
  </inkml:definitions>
  <inkml:trace contextRef="#ctx0" brushRef="#br0">3 1 24575,'-1'70'0,"0"-10"0,2-1 0,15 98 0,5-67 0,58 150 0,-42-139 0,11 57 0,43 82 0,-36-75 0,-7-19 0,8 46 0,15 1 0,-57-158 0,-4-12 0,11 45 0,-5-12 0,2-1 0,40 84 0,-42-103 0,4 13 0,-8-20 0,1 0 0,19 31 0,-25-47 0,0-1 0,-1 1 0,-1 0 0,7 24 0,-5-15 0,-3-10 0,1-2 0,1 1 0,0 0 0,0-1 0,9 11 0,20 34 0,-18-24 0,2-1 0,34 46 0,-49-71 0,32 52 0,-27-42 0,0 0 0,1 0 0,15 17 0,20 31 0,-9-10 0,-28-42 0,-1 1 0,0-1 0,-1 1 0,0 1 0,-1-1 0,7 24 0,-8-22 0,1 1 0,1-1 0,0 0 0,15 25 0,3 7 0,-23-42 0,1 0 0,-1 0 0,1 0 0,-1 0 0,1-1 0,0 1 0,1-1 0,-1 1 0,1-1 0,-1 1 0,1-1 0,0 0 0,0-1 0,0 1 0,0 0 0,1-1 0,-1 0 0,1 1 0,0-1 0,0-1 0,-1 1 0,1-1 0,0 1 0,0-1 0,6 1 0,45 2 0,101-6 0,-46-1 0,-5 1 0,111 4 0,-128 10 0,-51-6 0,60 1 0,-47-7 0,1-2 0,0 3 0,93 14 0,-83-7 0,0-2 0,0-4 0,76-5 0,-13 0 0,-46 3 0,-1-2 0,-1 4 0,82 13 0,-80-7 0,-1-3 0,110-6 0,-58-2 0,466 3 0,-568 2 0,55 9 0,21 2 0,748-11 0,-415-5 0,3072 3 0,-3472 2 0,52 9 0,-51-5 0,48 1 0,1539-6 0,-761-3 0,-833 0 0,53-9 0,-52 6 0,50-3 0,-33 9 0,-16 0 0,-1-2 0,0-1 0,58-11 0,-56 8 0,-1 1 0,1 1 0,0 2 0,50 4 0,-36-1 0,52-4 0,-93 1 0,0 0 0,0 0 0,0-1 0,-1 1 0,1-1 0,0-1 0,-1 1 0,1-1 0,-1 0 0,0 0 0,0 0 0,0-1 0,0 1 0,-1-1 0,0-1 0,1 1 0,-1-1 0,-1 1 0,4-6 0,5-10 0,-1-1 0,-1 0 0,13-38 0,14-28 0,-21 58 0,0-1 0,-2 0 0,-2-1 0,0 0 0,-2-1 0,10-55 0,-15 60 0,2 0 0,17-42 0,-7 23 0,4-23 0,26-66 0,-36 105 0,-1-1 0,-2 0 0,-1 0 0,-1 0 0,-2-1 0,-1 0 0,-1-43 0,-3 27 0,-1 8 0,2 0 0,2 1 0,12-76 0,-7 72 0,-2 1 0,-2-1 0,-2 0 0,-4-47 0,0-10 0,3-615 0,1 703 0,0 0 0,1-1 0,1 1 0,0 0 0,1 0 0,7-17 0,-6 16 0,0 0 0,-1 0 0,0 0 0,-1-1 0,1-14 0,1-16 0,18-73 0,-1 7 0,-19 95 0,1-1 0,0 1 0,9-18 0,-8 21 0,-1-1 0,0 1 0,0-1 0,-1 0 0,2-18 0,-4-36 0,-1 39 0,0 1 0,7-39 0,-6 65 0,-1 0 0,0-1 0,0 1 0,0-1 0,-1 1 0,1-1 0,0 1 0,0 0 0,-1-1 0,1 1 0,-1-1 0,1 1 0,-1 0 0,0 0 0,0-1 0,1 1 0,-1 0 0,0 0 0,0 0 0,0 0 0,0 0 0,0 0 0,0 0 0,0 0 0,-1 0 0,1 0 0,0 1 0,-1-1 0,1 1 0,0-1 0,-1 1 0,1-1 0,0 1 0,-1 0 0,1-1 0,-1 1 0,1 0 0,-1 0 0,-1 0 0,-12-1 0,0 0 0,0 2 0,-16 1 0,14-1 0,-29 1 0,1-1 0,-1-3 0,-72-12 0,63 6 0,0 3 0,1 2 0,-82 6 0,20 0 0,-3130-3 0,3216 2 0,-56 9 0,55-6 0,-53 3 0,-631-9 0,686 3 0,-53 9 0,52-6 0,-51 2 0,-579-8 0,616 3 0,-49 9 0,50-5 0,-54 1 0,-1530-8 0,1601-1 0,1 0 0,-27-7 0,-47-3 0,-435 11 0,257 2 0,247-2 0,-53-10 0,53 6 0,-52-3 0,-1829 7 0,892 3 0,991-3 0,-55-11 0,54 7 0,-53-3 0,-1125 9-1365,1186-1-5461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A6299-7A63-4FC8-886A-E58BA71A02EB}"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B270E-4899-414D-8B1C-3DDCB385C580}" type="slidenum">
              <a:rPr lang="en-US" smtClean="0"/>
              <a:t>‹#›</a:t>
            </a:fld>
            <a:endParaRPr lang="en-US"/>
          </a:p>
        </p:txBody>
      </p:sp>
    </p:spTree>
    <p:extLst>
      <p:ext uri="{BB962C8B-B14F-4D97-AF65-F5344CB8AC3E}">
        <p14:creationId xmlns:p14="http://schemas.microsoft.com/office/powerpoint/2010/main" val="5999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Rion Dutt, and For my project, I decided to research the </a:t>
            </a:r>
            <a:r>
              <a:rPr lang="en-US" dirty="0" err="1"/>
              <a:t>wii</a:t>
            </a:r>
            <a:r>
              <a:rPr lang="en-US" dirty="0"/>
              <a:t> sports Enigma machines.</a:t>
            </a:r>
          </a:p>
        </p:txBody>
      </p:sp>
      <p:sp>
        <p:nvSpPr>
          <p:cNvPr id="4" name="Slide Number Placeholder 3"/>
          <p:cNvSpPr>
            <a:spLocks noGrp="1"/>
          </p:cNvSpPr>
          <p:nvPr>
            <p:ph type="sldNum" sz="quarter" idx="5"/>
          </p:nvPr>
        </p:nvSpPr>
        <p:spPr/>
        <p:txBody>
          <a:bodyPr/>
          <a:lstStyle/>
          <a:p>
            <a:fld id="{5B4B270E-4899-414D-8B1C-3DDCB385C580}" type="slidenum">
              <a:rPr lang="en-US" smtClean="0"/>
              <a:t>1</a:t>
            </a:fld>
            <a:endParaRPr lang="en-US"/>
          </a:p>
        </p:txBody>
      </p:sp>
    </p:spTree>
    <p:extLst>
      <p:ext uri="{BB962C8B-B14F-4D97-AF65-F5344CB8AC3E}">
        <p14:creationId xmlns:p14="http://schemas.microsoft.com/office/powerpoint/2010/main" val="2025414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4B270E-4899-414D-8B1C-3DDCB385C580}" type="slidenum">
              <a:rPr lang="en-US" smtClean="0"/>
              <a:t>10</a:t>
            </a:fld>
            <a:endParaRPr lang="en-US"/>
          </a:p>
        </p:txBody>
      </p:sp>
    </p:spTree>
    <p:extLst>
      <p:ext uri="{BB962C8B-B14F-4D97-AF65-F5344CB8AC3E}">
        <p14:creationId xmlns:p14="http://schemas.microsoft.com/office/powerpoint/2010/main" val="418553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snippets of my 300+ lines of code. Left is encryption, right is update detection. If any of this seems interesting to you, I’d be more than happy to show any of you the code.</a:t>
            </a:r>
          </a:p>
        </p:txBody>
      </p:sp>
      <p:sp>
        <p:nvSpPr>
          <p:cNvPr id="4" name="Slide Number Placeholder 3"/>
          <p:cNvSpPr>
            <a:spLocks noGrp="1"/>
          </p:cNvSpPr>
          <p:nvPr>
            <p:ph type="sldNum" sz="quarter" idx="5"/>
          </p:nvPr>
        </p:nvSpPr>
        <p:spPr/>
        <p:txBody>
          <a:bodyPr/>
          <a:lstStyle/>
          <a:p>
            <a:fld id="{5B4B270E-4899-414D-8B1C-3DDCB385C580}" type="slidenum">
              <a:rPr lang="en-US" smtClean="0"/>
              <a:t>11</a:t>
            </a:fld>
            <a:endParaRPr lang="en-US"/>
          </a:p>
        </p:txBody>
      </p:sp>
    </p:spTree>
    <p:extLst>
      <p:ext uri="{BB962C8B-B14F-4D97-AF65-F5344CB8AC3E}">
        <p14:creationId xmlns:p14="http://schemas.microsoft.com/office/powerpoint/2010/main" val="2687546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familiarize myself with the machine’s inner workings, I decided to code a simulation of it. It features easy to use encryption, authentic wirings, rotor stepping, and rotor setting. It lacks a plugboard for time &amp; sanity reasons, but it’s something I wouldn’t be opposed to adding in the future. The compiled program is free to download, both in a compiled .exe windows executable file, and its source code, for those who’d like to see the work that went into simulating this machine.</a:t>
            </a:r>
          </a:p>
        </p:txBody>
      </p:sp>
      <p:sp>
        <p:nvSpPr>
          <p:cNvPr id="4" name="Slide Number Placeholder 3"/>
          <p:cNvSpPr>
            <a:spLocks noGrp="1"/>
          </p:cNvSpPr>
          <p:nvPr>
            <p:ph type="sldNum" sz="quarter" idx="5"/>
          </p:nvPr>
        </p:nvSpPr>
        <p:spPr/>
        <p:txBody>
          <a:bodyPr/>
          <a:lstStyle/>
          <a:p>
            <a:fld id="{5B4B270E-4899-414D-8B1C-3DDCB385C580}" type="slidenum">
              <a:rPr lang="en-US" smtClean="0"/>
              <a:t>12</a:t>
            </a:fld>
            <a:endParaRPr lang="en-US"/>
          </a:p>
        </p:txBody>
      </p:sp>
    </p:spTree>
    <p:extLst>
      <p:ext uri="{BB962C8B-B14F-4D97-AF65-F5344CB8AC3E}">
        <p14:creationId xmlns:p14="http://schemas.microsoft.com/office/powerpoint/2010/main" val="34884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snippets of my 300+ lines of code. Left is encryption, right is update detection. If any of this seems interesting to you, I’d be more than happy to show any of you the code.</a:t>
            </a:r>
          </a:p>
        </p:txBody>
      </p:sp>
      <p:sp>
        <p:nvSpPr>
          <p:cNvPr id="4" name="Slide Number Placeholder 3"/>
          <p:cNvSpPr>
            <a:spLocks noGrp="1"/>
          </p:cNvSpPr>
          <p:nvPr>
            <p:ph type="sldNum" sz="quarter" idx="5"/>
          </p:nvPr>
        </p:nvSpPr>
        <p:spPr/>
        <p:txBody>
          <a:bodyPr/>
          <a:lstStyle/>
          <a:p>
            <a:fld id="{5B4B270E-4899-414D-8B1C-3DDCB385C580}" type="slidenum">
              <a:rPr lang="en-US" smtClean="0"/>
              <a:t>13</a:t>
            </a:fld>
            <a:endParaRPr lang="en-US"/>
          </a:p>
        </p:txBody>
      </p:sp>
    </p:spTree>
    <p:extLst>
      <p:ext uri="{BB962C8B-B14F-4D97-AF65-F5344CB8AC3E}">
        <p14:creationId xmlns:p14="http://schemas.microsoft.com/office/powerpoint/2010/main" val="141914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snippets of my 300+ lines of code. Left is encryption, right is update detection. If any of this seems interesting to you, I’d be more than happy to show any of you the code.</a:t>
            </a:r>
          </a:p>
        </p:txBody>
      </p:sp>
      <p:sp>
        <p:nvSpPr>
          <p:cNvPr id="4" name="Slide Number Placeholder 3"/>
          <p:cNvSpPr>
            <a:spLocks noGrp="1"/>
          </p:cNvSpPr>
          <p:nvPr>
            <p:ph type="sldNum" sz="quarter" idx="5"/>
          </p:nvPr>
        </p:nvSpPr>
        <p:spPr/>
        <p:txBody>
          <a:bodyPr/>
          <a:lstStyle/>
          <a:p>
            <a:fld id="{5B4B270E-4899-414D-8B1C-3DDCB385C580}" type="slidenum">
              <a:rPr lang="en-US" smtClean="0"/>
              <a:t>14</a:t>
            </a:fld>
            <a:endParaRPr lang="en-US"/>
          </a:p>
        </p:txBody>
      </p:sp>
    </p:spTree>
    <p:extLst>
      <p:ext uri="{BB962C8B-B14F-4D97-AF65-F5344CB8AC3E}">
        <p14:creationId xmlns:p14="http://schemas.microsoft.com/office/powerpoint/2010/main" val="4127536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snippets of my 300+ lines of code. Left is encryption, right is update detection. If any of this seems interesting to you, I’d be more than happy to show any of you the code.</a:t>
            </a:r>
          </a:p>
        </p:txBody>
      </p:sp>
      <p:sp>
        <p:nvSpPr>
          <p:cNvPr id="4" name="Slide Number Placeholder 3"/>
          <p:cNvSpPr>
            <a:spLocks noGrp="1"/>
          </p:cNvSpPr>
          <p:nvPr>
            <p:ph type="sldNum" sz="quarter" idx="5"/>
          </p:nvPr>
        </p:nvSpPr>
        <p:spPr/>
        <p:txBody>
          <a:bodyPr/>
          <a:lstStyle/>
          <a:p>
            <a:fld id="{5B4B270E-4899-414D-8B1C-3DDCB385C580}" type="slidenum">
              <a:rPr lang="en-US" smtClean="0"/>
              <a:t>15</a:t>
            </a:fld>
            <a:endParaRPr lang="en-US"/>
          </a:p>
        </p:txBody>
      </p:sp>
    </p:spTree>
    <p:extLst>
      <p:ext uri="{BB962C8B-B14F-4D97-AF65-F5344CB8AC3E}">
        <p14:creationId xmlns:p14="http://schemas.microsoft.com/office/powerpoint/2010/main" val="1004673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4B270E-4899-414D-8B1C-3DDCB385C580}" type="slidenum">
              <a:rPr lang="en-US" smtClean="0"/>
              <a:t>16</a:t>
            </a:fld>
            <a:endParaRPr lang="en-US"/>
          </a:p>
        </p:txBody>
      </p:sp>
    </p:spTree>
    <p:extLst>
      <p:ext uri="{BB962C8B-B14F-4D97-AF65-F5344CB8AC3E}">
        <p14:creationId xmlns:p14="http://schemas.microsoft.com/office/powerpoint/2010/main" val="15478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were the enigma machines? Well, they were a </a:t>
            </a:r>
            <a:r>
              <a:rPr lang="en-US" dirty="0">
                <a:solidFill>
                  <a:schemeClr val="bg1"/>
                </a:solidFill>
                <a:latin typeface="Consolas" panose="020B0609020204030204" pitchFamily="49" charset="0"/>
              </a:rPr>
              <a:t>SERIES OF ENCRYPTION/DECRYPTION CIPHER devices used for military and commercial purposes by axis powers during World War 2, but the invention of the machine dates back to the end of </a:t>
            </a:r>
            <a:r>
              <a:rPr lang="en-US" dirty="0" err="1">
                <a:solidFill>
                  <a:schemeClr val="bg1"/>
                </a:solidFill>
                <a:latin typeface="Consolas" panose="020B0609020204030204" pitchFamily="49" charset="0"/>
              </a:rPr>
              <a:t>wwi</a:t>
            </a:r>
            <a:r>
              <a:rPr lang="en-US" dirty="0">
                <a:solidFill>
                  <a:schemeClr val="bg1"/>
                </a:solidFill>
                <a:latin typeface="Consolas" panose="020B0609020204030204" pitchFamily="49" charset="0"/>
              </a:rPr>
              <a:t>. The machines were typically typewriter sized and encased in a case made of oak wood. Even if you haven’t heard of the machine, you’ve almost certainly heard of Alan Turing, who was instrumental in the cracking of the enigma code at Bletchley Park.</a:t>
            </a:r>
            <a:endParaRPr lang="en-US" dirty="0"/>
          </a:p>
        </p:txBody>
      </p:sp>
      <p:sp>
        <p:nvSpPr>
          <p:cNvPr id="4" name="Slide Number Placeholder 3"/>
          <p:cNvSpPr>
            <a:spLocks noGrp="1"/>
          </p:cNvSpPr>
          <p:nvPr>
            <p:ph type="sldNum" sz="quarter" idx="5"/>
          </p:nvPr>
        </p:nvSpPr>
        <p:spPr/>
        <p:txBody>
          <a:bodyPr/>
          <a:lstStyle/>
          <a:p>
            <a:fld id="{5B4B270E-4899-414D-8B1C-3DDCB385C580}" type="slidenum">
              <a:rPr lang="en-US" smtClean="0"/>
              <a:t>2</a:t>
            </a:fld>
            <a:endParaRPr lang="en-US"/>
          </a:p>
        </p:txBody>
      </p:sp>
    </p:spTree>
    <p:extLst>
      <p:ext uri="{BB962C8B-B14F-4D97-AF65-F5344CB8AC3E}">
        <p14:creationId xmlns:p14="http://schemas.microsoft.com/office/powerpoint/2010/main" val="2551297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parts</a:t>
            </a:r>
          </a:p>
        </p:txBody>
      </p:sp>
      <p:sp>
        <p:nvSpPr>
          <p:cNvPr id="4" name="Slide Number Placeholder 3"/>
          <p:cNvSpPr>
            <a:spLocks noGrp="1"/>
          </p:cNvSpPr>
          <p:nvPr>
            <p:ph type="sldNum" sz="quarter" idx="5"/>
          </p:nvPr>
        </p:nvSpPr>
        <p:spPr/>
        <p:txBody>
          <a:bodyPr/>
          <a:lstStyle/>
          <a:p>
            <a:fld id="{5B4B270E-4899-414D-8B1C-3DDCB385C580}" type="slidenum">
              <a:rPr lang="en-US" smtClean="0"/>
              <a:t>3</a:t>
            </a:fld>
            <a:endParaRPr lang="en-US"/>
          </a:p>
        </p:txBody>
      </p:sp>
    </p:spTree>
    <p:extLst>
      <p:ext uri="{BB962C8B-B14F-4D97-AF65-F5344CB8AC3E}">
        <p14:creationId xmlns:p14="http://schemas.microsoft.com/office/powerpoint/2010/main" val="3941740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battery here in the top right. It used standard commonly available 4.5-volt batteries.</a:t>
            </a:r>
          </a:p>
        </p:txBody>
      </p:sp>
      <p:sp>
        <p:nvSpPr>
          <p:cNvPr id="4" name="Slide Number Placeholder 3"/>
          <p:cNvSpPr>
            <a:spLocks noGrp="1"/>
          </p:cNvSpPr>
          <p:nvPr>
            <p:ph type="sldNum" sz="quarter" idx="5"/>
          </p:nvPr>
        </p:nvSpPr>
        <p:spPr/>
        <p:txBody>
          <a:bodyPr/>
          <a:lstStyle/>
          <a:p>
            <a:fld id="{5B4B270E-4899-414D-8B1C-3DDCB385C580}" type="slidenum">
              <a:rPr lang="en-US" smtClean="0"/>
              <a:t>4</a:t>
            </a:fld>
            <a:endParaRPr lang="en-US"/>
          </a:p>
        </p:txBody>
      </p:sp>
    </p:spTree>
    <p:extLst>
      <p:ext uri="{BB962C8B-B14F-4D97-AF65-F5344CB8AC3E}">
        <p14:creationId xmlns:p14="http://schemas.microsoft.com/office/powerpoint/2010/main" val="144924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keyboard, the input of the machine.. It featured 26 keys for each letter of the alphabet, and no space or punctuation. In their place, they would use more uncommonly used letters such as X.</a:t>
            </a:r>
          </a:p>
        </p:txBody>
      </p:sp>
      <p:sp>
        <p:nvSpPr>
          <p:cNvPr id="4" name="Slide Number Placeholder 3"/>
          <p:cNvSpPr>
            <a:spLocks noGrp="1"/>
          </p:cNvSpPr>
          <p:nvPr>
            <p:ph type="sldNum" sz="quarter" idx="5"/>
          </p:nvPr>
        </p:nvSpPr>
        <p:spPr/>
        <p:txBody>
          <a:bodyPr/>
          <a:lstStyle/>
          <a:p>
            <a:fld id="{5B4B270E-4899-414D-8B1C-3DDCB385C580}" type="slidenum">
              <a:rPr lang="en-US" smtClean="0"/>
              <a:t>5</a:t>
            </a:fld>
            <a:endParaRPr lang="en-US"/>
          </a:p>
        </p:txBody>
      </p:sp>
    </p:spTree>
    <p:extLst>
      <p:ext uri="{BB962C8B-B14F-4D97-AF65-F5344CB8AC3E}">
        <p14:creationId xmlns:p14="http://schemas.microsoft.com/office/powerpoint/2010/main" val="366647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t>
            </a:r>
            <a:r>
              <a:rPr lang="en-US" dirty="0" err="1"/>
              <a:t>lampboard</a:t>
            </a:r>
            <a:r>
              <a:rPr lang="en-US" dirty="0"/>
              <a:t>, the output of the machine. 26 keys for each letter of the alphabet, once a character finishes the encryption process, it would light one the corresponding key and the operator would be written down.</a:t>
            </a:r>
          </a:p>
        </p:txBody>
      </p:sp>
      <p:sp>
        <p:nvSpPr>
          <p:cNvPr id="4" name="Slide Number Placeholder 3"/>
          <p:cNvSpPr>
            <a:spLocks noGrp="1"/>
          </p:cNvSpPr>
          <p:nvPr>
            <p:ph type="sldNum" sz="quarter" idx="5"/>
          </p:nvPr>
        </p:nvSpPr>
        <p:spPr/>
        <p:txBody>
          <a:bodyPr/>
          <a:lstStyle/>
          <a:p>
            <a:fld id="{5B4B270E-4899-414D-8B1C-3DDCB385C580}" type="slidenum">
              <a:rPr lang="en-US" smtClean="0"/>
              <a:t>6</a:t>
            </a:fld>
            <a:endParaRPr lang="en-US"/>
          </a:p>
        </p:txBody>
      </p:sp>
    </p:spTree>
    <p:extLst>
      <p:ext uri="{BB962C8B-B14F-4D97-AF65-F5344CB8AC3E}">
        <p14:creationId xmlns:p14="http://schemas.microsoft.com/office/powerpoint/2010/main" val="377288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rotors, the main bulk of the encryption process. The 3 or 4 rotors would have 26 inputs and 26 outputs, with wires rearranging and reassigning the charges. After a key is pressed, a mechanical pawl rotates the third rotor. Every 26 incrementations of the third rotor, the second rotates. After 26 of #2’s #1 would rotate. This is what made the enigma code so complex. Here’s a little chart I made of the Enigma M3 rotor wirings at a default rotation.</a:t>
            </a:r>
          </a:p>
        </p:txBody>
      </p:sp>
      <p:sp>
        <p:nvSpPr>
          <p:cNvPr id="4" name="Slide Number Placeholder 3"/>
          <p:cNvSpPr>
            <a:spLocks noGrp="1"/>
          </p:cNvSpPr>
          <p:nvPr>
            <p:ph type="sldNum" sz="quarter" idx="5"/>
          </p:nvPr>
        </p:nvSpPr>
        <p:spPr/>
        <p:txBody>
          <a:bodyPr/>
          <a:lstStyle/>
          <a:p>
            <a:fld id="{5B4B270E-4899-414D-8B1C-3DDCB385C580}" type="slidenum">
              <a:rPr lang="en-US" smtClean="0"/>
              <a:t>7</a:t>
            </a:fld>
            <a:endParaRPr lang="en-US"/>
          </a:p>
        </p:txBody>
      </p:sp>
    </p:spTree>
    <p:extLst>
      <p:ext uri="{BB962C8B-B14F-4D97-AF65-F5344CB8AC3E}">
        <p14:creationId xmlns:p14="http://schemas.microsoft.com/office/powerpoint/2010/main" val="3715670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Highlighted now if the reflector, the midpoint of the encryption process that I’ll expand on later. Listed are two reflector model wirings, notice the symmetricity. </a:t>
            </a:r>
          </a:p>
        </p:txBody>
      </p:sp>
      <p:sp>
        <p:nvSpPr>
          <p:cNvPr id="4" name="Slide Number Placeholder 3"/>
          <p:cNvSpPr>
            <a:spLocks noGrp="1"/>
          </p:cNvSpPr>
          <p:nvPr>
            <p:ph type="sldNum" sz="quarter" idx="5"/>
          </p:nvPr>
        </p:nvSpPr>
        <p:spPr/>
        <p:txBody>
          <a:bodyPr/>
          <a:lstStyle/>
          <a:p>
            <a:fld id="{5B4B270E-4899-414D-8B1C-3DDCB385C580}" type="slidenum">
              <a:rPr lang="en-US" smtClean="0"/>
              <a:t>8</a:t>
            </a:fld>
            <a:endParaRPr lang="en-US"/>
          </a:p>
        </p:txBody>
      </p:sp>
    </p:spTree>
    <p:extLst>
      <p:ext uri="{BB962C8B-B14F-4D97-AF65-F5344CB8AC3E}">
        <p14:creationId xmlns:p14="http://schemas.microsoft.com/office/powerpoint/2010/main" val="2437317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here is the plugboard, another, but nonessential layer of encryption. Plugging two points together would take the input letter and assign it to the output letter. If Q and E were connected, a q charge coming through would exit as an E charge, and an E charge passing through would become a Q charge.</a:t>
            </a:r>
          </a:p>
        </p:txBody>
      </p:sp>
      <p:sp>
        <p:nvSpPr>
          <p:cNvPr id="4" name="Slide Number Placeholder 3"/>
          <p:cNvSpPr>
            <a:spLocks noGrp="1"/>
          </p:cNvSpPr>
          <p:nvPr>
            <p:ph type="sldNum" sz="quarter" idx="5"/>
          </p:nvPr>
        </p:nvSpPr>
        <p:spPr/>
        <p:txBody>
          <a:bodyPr/>
          <a:lstStyle/>
          <a:p>
            <a:fld id="{5B4B270E-4899-414D-8B1C-3DDCB385C580}" type="slidenum">
              <a:rPr lang="en-US" smtClean="0"/>
              <a:t>9</a:t>
            </a:fld>
            <a:endParaRPr lang="en-US"/>
          </a:p>
        </p:txBody>
      </p:sp>
    </p:spTree>
    <p:extLst>
      <p:ext uri="{BB962C8B-B14F-4D97-AF65-F5344CB8AC3E}">
        <p14:creationId xmlns:p14="http://schemas.microsoft.com/office/powerpoint/2010/main" val="1798270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8546-1DDA-4B2B-8564-194D24973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53FF1-5C8D-4F22-A354-15ACF828C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E2D70-1154-488F-81FF-074F6EE8E197}"/>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5" name="Footer Placeholder 4">
            <a:extLst>
              <a:ext uri="{FF2B5EF4-FFF2-40B4-BE49-F238E27FC236}">
                <a16:creationId xmlns:a16="http://schemas.microsoft.com/office/drawing/2014/main" id="{6C1E74A9-26CB-459A-AA15-6AC5BB6CB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82CD1-70A3-4B1E-86BE-1528CC6B83B1}"/>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116380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C93F-9217-4B19-9BA8-D07E43A2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27359A-A6A7-479A-8F72-3AB824A12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27623-69EC-4D83-BA4B-881BE49085F4}"/>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5" name="Footer Placeholder 4">
            <a:extLst>
              <a:ext uri="{FF2B5EF4-FFF2-40B4-BE49-F238E27FC236}">
                <a16:creationId xmlns:a16="http://schemas.microsoft.com/office/drawing/2014/main" id="{1F56ABB8-F123-4E6B-932D-228335E5B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8307F-7FD3-44DF-8943-2DB09E3D183A}"/>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222464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82B22B-F914-4B6F-9059-F89A965887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31084-CB05-47CF-8BA3-6C56FDE4A8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581C9-D8DA-41B3-9E76-6807779A2B51}"/>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5" name="Footer Placeholder 4">
            <a:extLst>
              <a:ext uri="{FF2B5EF4-FFF2-40B4-BE49-F238E27FC236}">
                <a16:creationId xmlns:a16="http://schemas.microsoft.com/office/drawing/2014/main" id="{06462D68-9CB3-43A7-B2A8-4AA933E01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59253-B2AB-43D1-AE0C-5E0A42084D25}"/>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193508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BDBA-122E-448A-AF26-BF9AB53F4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CEBF9-0768-4EF8-8A19-6CFA77D65D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02622-0EA2-4963-A933-8CBCC8F85369}"/>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5" name="Footer Placeholder 4">
            <a:extLst>
              <a:ext uri="{FF2B5EF4-FFF2-40B4-BE49-F238E27FC236}">
                <a16:creationId xmlns:a16="http://schemas.microsoft.com/office/drawing/2014/main" id="{14D41C60-DC65-4C73-8D32-A49CE71F6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92517-CC15-421B-A1FC-9B63A3EAD4F3}"/>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62431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9E41-5356-4B74-9836-5EC7B6CA5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DEC40A-0D65-4ABA-B6C3-AC01B06EA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7E0043-A308-4DE4-8338-A01FF9FA339D}"/>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5" name="Footer Placeholder 4">
            <a:extLst>
              <a:ext uri="{FF2B5EF4-FFF2-40B4-BE49-F238E27FC236}">
                <a16:creationId xmlns:a16="http://schemas.microsoft.com/office/drawing/2014/main" id="{F438ECF1-BAB8-4322-901C-6219005BD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F4179-3D92-4377-8D99-DAA400008241}"/>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260307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85A4-FEE1-48CB-ABF1-F86947477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10C5B-1DD3-4213-BF19-B0E5C2C35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AE924-B69B-4EF5-80CF-4892607D59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2FD714-E352-439D-88FC-537B04F40DD4}"/>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6" name="Footer Placeholder 5">
            <a:extLst>
              <a:ext uri="{FF2B5EF4-FFF2-40B4-BE49-F238E27FC236}">
                <a16:creationId xmlns:a16="http://schemas.microsoft.com/office/drawing/2014/main" id="{DD0D17BB-6E04-4F7A-BE29-5C6EF3C8BC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BC608-A0C1-4889-9107-63F8A5310AB7}"/>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190501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8D94-9A45-4ACC-8F82-8A3285D60B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05E037-F2B6-4141-A65B-024631860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83D76F-C56C-4E12-B09F-FEE832335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234E3-1C0D-4603-8D33-42A13D9CA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67F17-0D64-4039-8A24-F796DF3928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3EF78C-50FF-43A9-ACD0-ADCF3CACE6F4}"/>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8" name="Footer Placeholder 7">
            <a:extLst>
              <a:ext uri="{FF2B5EF4-FFF2-40B4-BE49-F238E27FC236}">
                <a16:creationId xmlns:a16="http://schemas.microsoft.com/office/drawing/2014/main" id="{AFC2E971-72C3-4D94-8B3D-2CA4FCADB1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3D1E5E-8501-4CFA-94D7-0CF69878453F}"/>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286322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E9E1-F599-4A0B-A190-19B32705FC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20C0BC-89D2-4285-97D1-3921A29CFCBA}"/>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4" name="Footer Placeholder 3">
            <a:extLst>
              <a:ext uri="{FF2B5EF4-FFF2-40B4-BE49-F238E27FC236}">
                <a16:creationId xmlns:a16="http://schemas.microsoft.com/office/drawing/2014/main" id="{07586A3C-AFCC-4BA9-B97E-68A379706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28F2E2-9881-49E8-A57C-90640F369381}"/>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39539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0571C-4224-4595-BB68-92A37FE4214A}"/>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3" name="Footer Placeholder 2">
            <a:extLst>
              <a:ext uri="{FF2B5EF4-FFF2-40B4-BE49-F238E27FC236}">
                <a16:creationId xmlns:a16="http://schemas.microsoft.com/office/drawing/2014/main" id="{140734C1-A16E-48E2-83D4-108963DF4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6914F0-5B85-41AB-A3FB-E9556778165D}"/>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190561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6008-4EDD-4D58-BC78-348AD288B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A140A9-F85D-462D-8FC5-D3DB40E1E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35C251-81B6-442D-A6B3-7C55708EC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4B1A3-1A6E-4485-A580-C34B70380954}"/>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6" name="Footer Placeholder 5">
            <a:extLst>
              <a:ext uri="{FF2B5EF4-FFF2-40B4-BE49-F238E27FC236}">
                <a16:creationId xmlns:a16="http://schemas.microsoft.com/office/drawing/2014/main" id="{41286060-5D5B-4731-8841-2A355CDAB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17ECE-AEBD-4F61-A969-64C3DC2D7EA5}"/>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394595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CB02-FBB6-444B-B1A3-4FEE6FCC4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03E17A-D75F-4A98-B39A-19AE31464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54C087-83D4-4D5A-B81B-F8EEBB075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42524-16CE-4ACA-B99F-FB395B649F1B}"/>
              </a:ext>
            </a:extLst>
          </p:cNvPr>
          <p:cNvSpPr>
            <a:spLocks noGrp="1"/>
          </p:cNvSpPr>
          <p:nvPr>
            <p:ph type="dt" sz="half" idx="10"/>
          </p:nvPr>
        </p:nvSpPr>
        <p:spPr/>
        <p:txBody>
          <a:bodyPr/>
          <a:lstStyle/>
          <a:p>
            <a:fld id="{EEBCDEDB-A029-4B1E-8A75-490BC26D2C6B}" type="datetimeFigureOut">
              <a:rPr lang="en-US" smtClean="0"/>
              <a:t>6/16/2023</a:t>
            </a:fld>
            <a:endParaRPr lang="en-US"/>
          </a:p>
        </p:txBody>
      </p:sp>
      <p:sp>
        <p:nvSpPr>
          <p:cNvPr id="6" name="Footer Placeholder 5">
            <a:extLst>
              <a:ext uri="{FF2B5EF4-FFF2-40B4-BE49-F238E27FC236}">
                <a16:creationId xmlns:a16="http://schemas.microsoft.com/office/drawing/2014/main" id="{193A20A5-489D-41F3-A06C-4F0F28280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12E75-31C9-422C-8B2F-0B29A5FD520B}"/>
              </a:ext>
            </a:extLst>
          </p:cNvPr>
          <p:cNvSpPr>
            <a:spLocks noGrp="1"/>
          </p:cNvSpPr>
          <p:nvPr>
            <p:ph type="sldNum" sz="quarter" idx="12"/>
          </p:nvPr>
        </p:nvSpPr>
        <p:spPr/>
        <p:txBody>
          <a:bodyPr/>
          <a:lstStyle/>
          <a:p>
            <a:fld id="{ACF10B0C-4017-4DF5-8CC9-A768D9AB52BF}" type="slidenum">
              <a:rPr lang="en-US" smtClean="0"/>
              <a:t>‹#›</a:t>
            </a:fld>
            <a:endParaRPr lang="en-US"/>
          </a:p>
        </p:txBody>
      </p:sp>
    </p:spTree>
    <p:extLst>
      <p:ext uri="{BB962C8B-B14F-4D97-AF65-F5344CB8AC3E}">
        <p14:creationId xmlns:p14="http://schemas.microsoft.com/office/powerpoint/2010/main" val="251197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3AB65-300E-4A5C-8606-5C1787429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AE45A3-3792-4F06-A520-88D383D3D8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57AC2-E800-4935-990B-96FABFEC14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CDEDB-A029-4B1E-8A75-490BC26D2C6B}" type="datetimeFigureOut">
              <a:rPr lang="en-US" smtClean="0"/>
              <a:t>6/16/2023</a:t>
            </a:fld>
            <a:endParaRPr lang="en-US"/>
          </a:p>
        </p:txBody>
      </p:sp>
      <p:sp>
        <p:nvSpPr>
          <p:cNvPr id="5" name="Footer Placeholder 4">
            <a:extLst>
              <a:ext uri="{FF2B5EF4-FFF2-40B4-BE49-F238E27FC236}">
                <a16:creationId xmlns:a16="http://schemas.microsoft.com/office/drawing/2014/main" id="{3CFAB181-48A7-41B0-BBF2-5021F8CA0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6186BA-B535-476B-8433-9056248D3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10B0C-4017-4DF5-8CC9-A768D9AB52BF}" type="slidenum">
              <a:rPr lang="en-US" smtClean="0"/>
              <a:t>‹#›</a:t>
            </a:fld>
            <a:endParaRPr lang="en-US"/>
          </a:p>
        </p:txBody>
      </p:sp>
    </p:spTree>
    <p:extLst>
      <p:ext uri="{BB962C8B-B14F-4D97-AF65-F5344CB8AC3E}">
        <p14:creationId xmlns:p14="http://schemas.microsoft.com/office/powerpoint/2010/main" val="4183693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Oak Wood Texture Images | Free Vector, PNG &amp; PSD Background &amp; Texture  Photos - rawpixel">
            <a:extLst>
              <a:ext uri="{FF2B5EF4-FFF2-40B4-BE49-F238E27FC236}">
                <a16:creationId xmlns:a16="http://schemas.microsoft.com/office/drawing/2014/main" id="{EA16B1E5-9A32-4788-AB75-71CEC08671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473C697-0FAE-4FCF-AA1B-7DB49354A84E}"/>
              </a:ext>
            </a:extLst>
          </p:cNvPr>
          <p:cNvSpPr>
            <a:spLocks noGrp="1"/>
          </p:cNvSpPr>
          <p:nvPr>
            <p:ph type="ctrTitle"/>
          </p:nvPr>
        </p:nvSpPr>
        <p:spPr>
          <a:xfrm>
            <a:off x="1784430" y="1587524"/>
            <a:ext cx="8637608" cy="1828952"/>
          </a:xfrm>
        </p:spPr>
        <p:txBody>
          <a:bodyPr/>
          <a:lstStyle/>
          <a:p>
            <a:endParaRPr lang="en-US"/>
          </a:p>
        </p:txBody>
      </p:sp>
      <p:sp>
        <p:nvSpPr>
          <p:cNvPr id="3" name="Subtitle 2">
            <a:extLst>
              <a:ext uri="{FF2B5EF4-FFF2-40B4-BE49-F238E27FC236}">
                <a16:creationId xmlns:a16="http://schemas.microsoft.com/office/drawing/2014/main" id="{CB9FF544-B939-4F30-8188-2C24BD9B9AC4}"/>
              </a:ext>
            </a:extLst>
          </p:cNvPr>
          <p:cNvSpPr>
            <a:spLocks noGrp="1"/>
          </p:cNvSpPr>
          <p:nvPr>
            <p:ph type="subTitle" idx="1"/>
          </p:nvPr>
        </p:nvSpPr>
        <p:spPr>
          <a:xfrm>
            <a:off x="1784430" y="3924620"/>
            <a:ext cx="8637608" cy="1268348"/>
          </a:xfrm>
        </p:spPr>
        <p:txBody>
          <a:bodyPr/>
          <a:lstStyle/>
          <a:p>
            <a:endParaRPr lang="en-US"/>
          </a:p>
        </p:txBody>
      </p:sp>
      <p:pic>
        <p:nvPicPr>
          <p:cNvPr id="10" name="Picture 9" descr="A picture containing text, clipart&#10;&#10;Description automatically generated">
            <a:extLst>
              <a:ext uri="{FF2B5EF4-FFF2-40B4-BE49-F238E27FC236}">
                <a16:creationId xmlns:a16="http://schemas.microsoft.com/office/drawing/2014/main" id="{530C7A39-39CE-45A2-BD64-1208D8111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284" y="5090682"/>
            <a:ext cx="3736321" cy="419479"/>
          </a:xfrm>
          <a:prstGeom prst="rect">
            <a:avLst/>
          </a:prstGeom>
        </p:spPr>
      </p:pic>
      <p:pic>
        <p:nvPicPr>
          <p:cNvPr id="2050" name="Picture 2">
            <a:extLst>
              <a:ext uri="{FF2B5EF4-FFF2-40B4-BE49-F238E27FC236}">
                <a16:creationId xmlns:a16="http://schemas.microsoft.com/office/drawing/2014/main" id="{5D6FD762-DDAF-47DA-BB6F-8E5F3F39AC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241" y="312516"/>
            <a:ext cx="11516810" cy="6227180"/>
          </a:xfrm>
          <a:prstGeom prst="rect">
            <a:avLst/>
          </a:prstGeom>
          <a:noFill/>
          <a:effectLst>
            <a:outerShdw blurRad="50800" sx="103000" sy="103000" algn="ctr" rotWithShape="0">
              <a:srgbClr val="000000">
                <a:alpha val="43137"/>
              </a:srgbClr>
            </a:outerShdw>
          </a:effectLst>
        </p:spPr>
      </p:pic>
      <p:pic>
        <p:nvPicPr>
          <p:cNvPr id="16" name="Picture 15" descr="White text on a black background&#10;&#10;Description automatically generated">
            <a:extLst>
              <a:ext uri="{FF2B5EF4-FFF2-40B4-BE49-F238E27FC236}">
                <a16:creationId xmlns:a16="http://schemas.microsoft.com/office/drawing/2014/main" id="{1D41ED9B-84F3-4303-94CA-F9638620A2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3742" y="3924620"/>
            <a:ext cx="6169132" cy="134594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8173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DA5594-26CD-4681-A2E5-5B7062A7B3E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65125"/>
            <a:ext cx="10515600"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6"/>
            <a:ext cx="10515600" cy="1032851"/>
          </a:xfrm>
        </p:spPr>
        <p:txBody>
          <a:bodyPr>
            <a:normAutofit/>
          </a:bodyPr>
          <a:lstStyle/>
          <a:p>
            <a:r>
              <a:rPr lang="en-US" sz="5400" dirty="0">
                <a:solidFill>
                  <a:schemeClr val="bg1">
                    <a:lumMod val="95000"/>
                  </a:schemeClr>
                </a:solidFill>
                <a:latin typeface="Consolas" panose="020B0609020204030204" pitchFamily="49" charset="0"/>
              </a:rPr>
              <a:t>&gt; THE ROTORS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5094896"/>
          </a:xfrm>
          <a:noFill/>
        </p:spPr>
        <p:txBody>
          <a:bodyPr>
            <a:noAutofit/>
          </a:bodyPr>
          <a:lstStyle/>
          <a:p>
            <a:pPr marL="0" indent="0">
              <a:buNone/>
            </a:pPr>
            <a:r>
              <a:rPr lang="en-US" dirty="0">
                <a:solidFill>
                  <a:schemeClr val="bg1"/>
                </a:solidFill>
                <a:latin typeface="Consolas" panose="020B0609020204030204" pitchFamily="49" charset="0"/>
              </a:rPr>
              <a:t> &gt; INPUT ON ONE END, OUTPUT ON THE OTHER</a:t>
            </a:r>
          </a:p>
          <a:p>
            <a:pPr marL="0" indent="0">
              <a:buNone/>
            </a:pPr>
            <a:r>
              <a:rPr lang="en-US" dirty="0">
                <a:solidFill>
                  <a:schemeClr val="bg1"/>
                </a:solidFill>
                <a:latin typeface="Consolas" panose="020B0609020204030204" pitchFamily="49" charset="0"/>
              </a:rPr>
              <a:t> &gt; INSIDE EACH ROTOR ARE 26 WIRES </a:t>
            </a:r>
          </a:p>
          <a:p>
            <a:pPr marL="0" indent="0">
              <a:buNone/>
            </a:pPr>
            <a:r>
              <a:rPr lang="en-US" dirty="0">
                <a:solidFill>
                  <a:schemeClr val="bg1"/>
                </a:solidFill>
                <a:latin typeface="Consolas" panose="020B0609020204030204" pitchFamily="49" charset="0"/>
              </a:rPr>
              <a:t> &gt; AFTER EACH KEY INPUT, THE ROTOR WIRINGS WOULD INCREMENT</a:t>
            </a:r>
          </a:p>
        </p:txBody>
      </p:sp>
    </p:spTree>
    <p:extLst>
      <p:ext uri="{BB962C8B-B14F-4D97-AF65-F5344CB8AC3E}">
        <p14:creationId xmlns:p14="http://schemas.microsoft.com/office/powerpoint/2010/main" val="352501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DA5594-26CD-4681-A2E5-5B7062A7B3E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65125"/>
            <a:ext cx="10515600"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6"/>
            <a:ext cx="10515600" cy="1032851"/>
          </a:xfrm>
        </p:spPr>
        <p:txBody>
          <a:bodyPr>
            <a:normAutofit/>
          </a:bodyPr>
          <a:lstStyle/>
          <a:p>
            <a:r>
              <a:rPr lang="en-US" sz="5400" dirty="0">
                <a:solidFill>
                  <a:schemeClr val="bg1">
                    <a:lumMod val="95000"/>
                  </a:schemeClr>
                </a:solidFill>
                <a:latin typeface="Consolas" panose="020B0609020204030204" pitchFamily="49" charset="0"/>
              </a:rPr>
              <a:t>&gt; THE ROTORS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a:noFill/>
        </p:spPr>
        <p:txBody>
          <a:bodyPr>
            <a:normAutofit/>
          </a:bodyPr>
          <a:lstStyle/>
          <a:p>
            <a:pPr marL="0" indent="0">
              <a:buNone/>
            </a:pPr>
            <a:r>
              <a:rPr lang="en-US" dirty="0">
                <a:solidFill>
                  <a:schemeClr val="bg1"/>
                </a:solidFill>
                <a:latin typeface="Consolas" panose="020B0609020204030204" pitchFamily="49" charset="0"/>
              </a:rPr>
              <a:t>  </a:t>
            </a:r>
          </a:p>
        </p:txBody>
      </p:sp>
      <p:sp>
        <p:nvSpPr>
          <p:cNvPr id="7" name="Content Placeholder 2">
            <a:extLst>
              <a:ext uri="{FF2B5EF4-FFF2-40B4-BE49-F238E27FC236}">
                <a16:creationId xmlns:a16="http://schemas.microsoft.com/office/drawing/2014/main" id="{060FD00E-02D3-C1FA-F47A-0B94BA5B18D1}"/>
              </a:ext>
            </a:extLst>
          </p:cNvPr>
          <p:cNvSpPr txBox="1">
            <a:spLocks/>
          </p:cNvSpPr>
          <p:nvPr/>
        </p:nvSpPr>
        <p:spPr>
          <a:xfrm>
            <a:off x="838199" y="1397978"/>
            <a:ext cx="10515600" cy="477898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Consolas" panose="020B0609020204030204" pitchFamily="49" charset="0"/>
              </a:rPr>
              <a:t> </a:t>
            </a:r>
            <a:endParaRPr lang="en-US" sz="1400" dirty="0">
              <a:solidFill>
                <a:schemeClr val="bg1"/>
              </a:solidFill>
              <a:latin typeface="Consolas" panose="020B0609020204030204" pitchFamily="49" charset="0"/>
            </a:endParaRPr>
          </a:p>
        </p:txBody>
      </p:sp>
      <p:pic>
        <p:nvPicPr>
          <p:cNvPr id="6" name="Picture 5">
            <a:extLst>
              <a:ext uri="{FF2B5EF4-FFF2-40B4-BE49-F238E27FC236}">
                <a16:creationId xmlns:a16="http://schemas.microsoft.com/office/drawing/2014/main" id="{3CD2C3C6-FF4F-4C66-BA3B-19AF61160A5C}"/>
              </a:ext>
            </a:extLst>
          </p:cNvPr>
          <p:cNvPicPr>
            <a:picLocks noChangeAspect="1"/>
          </p:cNvPicPr>
          <p:nvPr/>
        </p:nvPicPr>
        <p:blipFill>
          <a:blip r:embed="rId5"/>
          <a:stretch>
            <a:fillRect/>
          </a:stretch>
        </p:blipFill>
        <p:spPr>
          <a:xfrm>
            <a:off x="1954649" y="1397977"/>
            <a:ext cx="8282701" cy="4915274"/>
          </a:xfrm>
          <a:prstGeom prst="rect">
            <a:avLst/>
          </a:prstGeom>
        </p:spPr>
      </p:pic>
    </p:spTree>
    <p:extLst>
      <p:ext uri="{BB962C8B-B14F-4D97-AF65-F5344CB8AC3E}">
        <p14:creationId xmlns:p14="http://schemas.microsoft.com/office/powerpoint/2010/main" val="4828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DA5594-26CD-4681-A2E5-5B7062A7B3E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65125"/>
            <a:ext cx="10515600"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6"/>
            <a:ext cx="10515600" cy="1032851"/>
          </a:xfrm>
        </p:spPr>
        <p:txBody>
          <a:bodyPr>
            <a:normAutofit fontScale="90000"/>
          </a:bodyPr>
          <a:lstStyle/>
          <a:p>
            <a:r>
              <a:rPr lang="en-US" sz="5400" dirty="0">
                <a:solidFill>
                  <a:schemeClr val="bg1">
                    <a:lumMod val="95000"/>
                  </a:schemeClr>
                </a:solidFill>
                <a:latin typeface="Consolas" panose="020B0609020204030204" pitchFamily="49" charset="0"/>
              </a:rPr>
              <a:t>&gt; MAKING MY OWN ENIGMA MACHINE</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a:noFill/>
        </p:spPr>
        <p:txBody>
          <a:bodyPr>
            <a:normAutofit/>
          </a:bodyPr>
          <a:lstStyle/>
          <a:p>
            <a:pPr marL="0" indent="0">
              <a:buNone/>
            </a:pPr>
            <a:r>
              <a:rPr lang="en-US" dirty="0">
                <a:solidFill>
                  <a:schemeClr val="bg1"/>
                </a:solidFill>
                <a:latin typeface="Consolas" panose="020B0609020204030204" pitchFamily="49" charset="0"/>
              </a:rPr>
              <a:t>  </a:t>
            </a:r>
          </a:p>
        </p:txBody>
      </p:sp>
      <p:sp>
        <p:nvSpPr>
          <p:cNvPr id="7" name="Content Placeholder 2">
            <a:extLst>
              <a:ext uri="{FF2B5EF4-FFF2-40B4-BE49-F238E27FC236}">
                <a16:creationId xmlns:a16="http://schemas.microsoft.com/office/drawing/2014/main" id="{060FD00E-02D3-C1FA-F47A-0B94BA5B18D1}"/>
              </a:ext>
            </a:extLst>
          </p:cNvPr>
          <p:cNvSpPr txBox="1">
            <a:spLocks/>
          </p:cNvSpPr>
          <p:nvPr/>
        </p:nvSpPr>
        <p:spPr>
          <a:xfrm>
            <a:off x="838199" y="1397978"/>
            <a:ext cx="10515600" cy="477898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Consolas" panose="020B0609020204030204" pitchFamily="49" charset="0"/>
              </a:rPr>
              <a:t> </a:t>
            </a:r>
          </a:p>
          <a:p>
            <a:pPr marL="0" indent="0">
              <a:buFont typeface="Arial" panose="020B0604020202020204" pitchFamily="34" charset="0"/>
              <a:buNone/>
            </a:pPr>
            <a:endParaRPr lang="en-US" sz="1400" dirty="0">
              <a:solidFill>
                <a:schemeClr val="bg1"/>
              </a:solidFill>
              <a:latin typeface="Consolas" panose="020B0609020204030204" pitchFamily="49" charset="0"/>
            </a:endParaRPr>
          </a:p>
        </p:txBody>
      </p:sp>
      <p:pic>
        <p:nvPicPr>
          <p:cNvPr id="5" name="Picture 4">
            <a:extLst>
              <a:ext uri="{FF2B5EF4-FFF2-40B4-BE49-F238E27FC236}">
                <a16:creationId xmlns:a16="http://schemas.microsoft.com/office/drawing/2014/main" id="{7CD70D64-7EAC-39B1-0EA6-4FD9B4C75C49}"/>
              </a:ext>
            </a:extLst>
          </p:cNvPr>
          <p:cNvPicPr>
            <a:picLocks noChangeAspect="1"/>
          </p:cNvPicPr>
          <p:nvPr/>
        </p:nvPicPr>
        <p:blipFill>
          <a:blip r:embed="rId5"/>
          <a:stretch>
            <a:fillRect/>
          </a:stretch>
        </p:blipFill>
        <p:spPr>
          <a:xfrm>
            <a:off x="1300480" y="2533132"/>
            <a:ext cx="9591038" cy="1791734"/>
          </a:xfrm>
          <a:prstGeom prst="rect">
            <a:avLst/>
          </a:prstGeom>
        </p:spPr>
      </p:pic>
    </p:spTree>
    <p:extLst>
      <p:ext uri="{BB962C8B-B14F-4D97-AF65-F5344CB8AC3E}">
        <p14:creationId xmlns:p14="http://schemas.microsoft.com/office/powerpoint/2010/main" val="497893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DA5594-26CD-4681-A2E5-5B7062A7B3E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65125"/>
            <a:ext cx="10515600"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6"/>
            <a:ext cx="10515600" cy="1032851"/>
          </a:xfrm>
        </p:spPr>
        <p:txBody>
          <a:bodyPr>
            <a:normAutofit fontScale="90000"/>
          </a:bodyPr>
          <a:lstStyle/>
          <a:p>
            <a:r>
              <a:rPr lang="en-US" sz="5400" dirty="0">
                <a:solidFill>
                  <a:schemeClr val="bg1">
                    <a:lumMod val="95000"/>
                  </a:schemeClr>
                </a:solidFill>
                <a:latin typeface="Consolas" panose="020B0609020204030204" pitchFamily="49" charset="0"/>
              </a:rPr>
              <a:t>&gt; MAKING MY OWN ENIGMA MACHINE</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a:noFill/>
        </p:spPr>
        <p:txBody>
          <a:bodyPr>
            <a:normAutofit/>
          </a:bodyPr>
          <a:lstStyle/>
          <a:p>
            <a:pPr marL="0" indent="0">
              <a:buNone/>
            </a:pPr>
            <a:r>
              <a:rPr lang="en-US" dirty="0">
                <a:solidFill>
                  <a:schemeClr val="bg1"/>
                </a:solidFill>
                <a:latin typeface="Consolas" panose="020B0609020204030204" pitchFamily="49" charset="0"/>
              </a:rPr>
              <a:t>  </a:t>
            </a:r>
          </a:p>
        </p:txBody>
      </p:sp>
      <p:sp>
        <p:nvSpPr>
          <p:cNvPr id="7" name="Content Placeholder 2">
            <a:extLst>
              <a:ext uri="{FF2B5EF4-FFF2-40B4-BE49-F238E27FC236}">
                <a16:creationId xmlns:a16="http://schemas.microsoft.com/office/drawing/2014/main" id="{060FD00E-02D3-C1FA-F47A-0B94BA5B18D1}"/>
              </a:ext>
            </a:extLst>
          </p:cNvPr>
          <p:cNvSpPr txBox="1">
            <a:spLocks/>
          </p:cNvSpPr>
          <p:nvPr/>
        </p:nvSpPr>
        <p:spPr>
          <a:xfrm>
            <a:off x="838199" y="1397978"/>
            <a:ext cx="10515600" cy="477898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Consolas" panose="020B0609020204030204" pitchFamily="49" charset="0"/>
              </a:rPr>
              <a:t> </a:t>
            </a:r>
            <a:endParaRPr lang="en-US" sz="1400" dirty="0">
              <a:solidFill>
                <a:schemeClr val="bg1"/>
              </a:solidFill>
              <a:latin typeface="Consolas" panose="020B0609020204030204" pitchFamily="49" charset="0"/>
            </a:endParaRPr>
          </a:p>
        </p:txBody>
      </p:sp>
      <p:pic>
        <p:nvPicPr>
          <p:cNvPr id="5" name="Picture 4">
            <a:extLst>
              <a:ext uri="{FF2B5EF4-FFF2-40B4-BE49-F238E27FC236}">
                <a16:creationId xmlns:a16="http://schemas.microsoft.com/office/drawing/2014/main" id="{3E9A8BCD-7DCB-AAF7-98D8-3DE3D9D5761C}"/>
              </a:ext>
            </a:extLst>
          </p:cNvPr>
          <p:cNvPicPr>
            <a:picLocks noChangeAspect="1"/>
          </p:cNvPicPr>
          <p:nvPr/>
        </p:nvPicPr>
        <p:blipFill>
          <a:blip r:embed="rId5"/>
          <a:stretch>
            <a:fillRect/>
          </a:stretch>
        </p:blipFill>
        <p:spPr>
          <a:xfrm>
            <a:off x="3838575" y="2024062"/>
            <a:ext cx="4514850" cy="2809875"/>
          </a:xfrm>
          <a:prstGeom prst="rect">
            <a:avLst/>
          </a:prstGeom>
        </p:spPr>
      </p:pic>
    </p:spTree>
    <p:extLst>
      <p:ext uri="{BB962C8B-B14F-4D97-AF65-F5344CB8AC3E}">
        <p14:creationId xmlns:p14="http://schemas.microsoft.com/office/powerpoint/2010/main" val="50455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DA5594-26CD-4681-A2E5-5B7062A7B3E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65125"/>
            <a:ext cx="10515600"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6"/>
            <a:ext cx="10515600" cy="1032851"/>
          </a:xfrm>
        </p:spPr>
        <p:txBody>
          <a:bodyPr>
            <a:normAutofit fontScale="90000"/>
          </a:bodyPr>
          <a:lstStyle/>
          <a:p>
            <a:r>
              <a:rPr lang="en-US" sz="5400" dirty="0">
                <a:solidFill>
                  <a:schemeClr val="bg1">
                    <a:lumMod val="95000"/>
                  </a:schemeClr>
                </a:solidFill>
                <a:latin typeface="Consolas" panose="020B0609020204030204" pitchFamily="49" charset="0"/>
              </a:rPr>
              <a:t>&gt; MAKING MY OWN ENIGMA MACHINE</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a:noFill/>
        </p:spPr>
        <p:txBody>
          <a:bodyPr>
            <a:normAutofit/>
          </a:bodyPr>
          <a:lstStyle/>
          <a:p>
            <a:pPr marL="0" indent="0">
              <a:buNone/>
            </a:pPr>
            <a:r>
              <a:rPr lang="en-US" dirty="0">
                <a:solidFill>
                  <a:schemeClr val="bg1"/>
                </a:solidFill>
                <a:latin typeface="Consolas" panose="020B0609020204030204" pitchFamily="49" charset="0"/>
              </a:rPr>
              <a:t>  </a:t>
            </a:r>
          </a:p>
        </p:txBody>
      </p:sp>
      <p:sp>
        <p:nvSpPr>
          <p:cNvPr id="7" name="Content Placeholder 2">
            <a:extLst>
              <a:ext uri="{FF2B5EF4-FFF2-40B4-BE49-F238E27FC236}">
                <a16:creationId xmlns:a16="http://schemas.microsoft.com/office/drawing/2014/main" id="{060FD00E-02D3-C1FA-F47A-0B94BA5B18D1}"/>
              </a:ext>
            </a:extLst>
          </p:cNvPr>
          <p:cNvSpPr txBox="1">
            <a:spLocks/>
          </p:cNvSpPr>
          <p:nvPr/>
        </p:nvSpPr>
        <p:spPr>
          <a:xfrm>
            <a:off x="838199" y="1397978"/>
            <a:ext cx="10515600" cy="477898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Consolas" panose="020B0609020204030204" pitchFamily="49" charset="0"/>
              </a:rPr>
              <a:t> </a:t>
            </a:r>
            <a:endParaRPr lang="en-US" sz="1400" dirty="0">
              <a:solidFill>
                <a:schemeClr val="bg1"/>
              </a:solidFill>
              <a:latin typeface="Consolas" panose="020B0609020204030204" pitchFamily="49" charset="0"/>
            </a:endParaRPr>
          </a:p>
        </p:txBody>
      </p:sp>
      <p:pic>
        <p:nvPicPr>
          <p:cNvPr id="5" name="Picture 4">
            <a:extLst>
              <a:ext uri="{FF2B5EF4-FFF2-40B4-BE49-F238E27FC236}">
                <a16:creationId xmlns:a16="http://schemas.microsoft.com/office/drawing/2014/main" id="{5E43C674-55B8-904B-E112-98CFC60D20D1}"/>
              </a:ext>
            </a:extLst>
          </p:cNvPr>
          <p:cNvPicPr>
            <a:picLocks noChangeAspect="1"/>
          </p:cNvPicPr>
          <p:nvPr/>
        </p:nvPicPr>
        <p:blipFill>
          <a:blip r:embed="rId5"/>
          <a:stretch>
            <a:fillRect/>
          </a:stretch>
        </p:blipFill>
        <p:spPr>
          <a:xfrm>
            <a:off x="3852862" y="2057400"/>
            <a:ext cx="4486275" cy="2743200"/>
          </a:xfrm>
          <a:prstGeom prst="rect">
            <a:avLst/>
          </a:prstGeom>
        </p:spPr>
      </p:pic>
    </p:spTree>
    <p:extLst>
      <p:ext uri="{BB962C8B-B14F-4D97-AF65-F5344CB8AC3E}">
        <p14:creationId xmlns:p14="http://schemas.microsoft.com/office/powerpoint/2010/main" val="343452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DA5594-26CD-4681-A2E5-5B7062A7B3E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65125"/>
            <a:ext cx="10515600"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6"/>
            <a:ext cx="10515600" cy="1032851"/>
          </a:xfrm>
        </p:spPr>
        <p:txBody>
          <a:bodyPr>
            <a:normAutofit fontScale="90000"/>
          </a:bodyPr>
          <a:lstStyle/>
          <a:p>
            <a:r>
              <a:rPr lang="en-US" sz="5400" dirty="0">
                <a:solidFill>
                  <a:schemeClr val="bg1">
                    <a:lumMod val="95000"/>
                  </a:schemeClr>
                </a:solidFill>
                <a:latin typeface="Consolas" panose="020B0609020204030204" pitchFamily="49" charset="0"/>
              </a:rPr>
              <a:t>&gt; MAKING MY OWN ENIGMA MACHINE</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a:noFill/>
        </p:spPr>
        <p:txBody>
          <a:bodyPr>
            <a:normAutofit/>
          </a:bodyPr>
          <a:lstStyle/>
          <a:p>
            <a:pPr marL="0" indent="0">
              <a:buNone/>
            </a:pPr>
            <a:r>
              <a:rPr lang="en-US" dirty="0">
                <a:solidFill>
                  <a:schemeClr val="bg1"/>
                </a:solidFill>
                <a:latin typeface="Consolas" panose="020B0609020204030204" pitchFamily="49" charset="0"/>
              </a:rPr>
              <a:t>  </a:t>
            </a:r>
          </a:p>
        </p:txBody>
      </p:sp>
      <p:sp>
        <p:nvSpPr>
          <p:cNvPr id="7" name="Content Placeholder 2">
            <a:extLst>
              <a:ext uri="{FF2B5EF4-FFF2-40B4-BE49-F238E27FC236}">
                <a16:creationId xmlns:a16="http://schemas.microsoft.com/office/drawing/2014/main" id="{060FD00E-02D3-C1FA-F47A-0B94BA5B18D1}"/>
              </a:ext>
            </a:extLst>
          </p:cNvPr>
          <p:cNvSpPr txBox="1">
            <a:spLocks/>
          </p:cNvSpPr>
          <p:nvPr/>
        </p:nvSpPr>
        <p:spPr>
          <a:xfrm>
            <a:off x="838199" y="1397978"/>
            <a:ext cx="10515600" cy="477898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Consolas" panose="020B0609020204030204" pitchFamily="49" charset="0"/>
              </a:rPr>
              <a:t> </a:t>
            </a:r>
            <a:endParaRPr lang="en-US" sz="1400" dirty="0">
              <a:solidFill>
                <a:schemeClr val="bg1"/>
              </a:solidFill>
              <a:latin typeface="Consolas" panose="020B0609020204030204" pitchFamily="49" charset="0"/>
            </a:endParaRPr>
          </a:p>
        </p:txBody>
      </p:sp>
      <p:pic>
        <p:nvPicPr>
          <p:cNvPr id="5" name="Picture 4">
            <a:extLst>
              <a:ext uri="{FF2B5EF4-FFF2-40B4-BE49-F238E27FC236}">
                <a16:creationId xmlns:a16="http://schemas.microsoft.com/office/drawing/2014/main" id="{9F54C5B6-6966-3C15-1F53-94A1DD6C7AFC}"/>
              </a:ext>
            </a:extLst>
          </p:cNvPr>
          <p:cNvPicPr>
            <a:picLocks noChangeAspect="1"/>
          </p:cNvPicPr>
          <p:nvPr/>
        </p:nvPicPr>
        <p:blipFill>
          <a:blip r:embed="rId5"/>
          <a:stretch>
            <a:fillRect/>
          </a:stretch>
        </p:blipFill>
        <p:spPr>
          <a:xfrm>
            <a:off x="3871912" y="2009775"/>
            <a:ext cx="4448175" cy="2838450"/>
          </a:xfrm>
          <a:prstGeom prst="rect">
            <a:avLst/>
          </a:prstGeom>
        </p:spPr>
      </p:pic>
    </p:spTree>
    <p:extLst>
      <p:ext uri="{BB962C8B-B14F-4D97-AF65-F5344CB8AC3E}">
        <p14:creationId xmlns:p14="http://schemas.microsoft.com/office/powerpoint/2010/main" val="331547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DA5594-26CD-4681-A2E5-5B7062A7B3E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65125"/>
            <a:ext cx="10515600"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6"/>
            <a:ext cx="10515600" cy="1032851"/>
          </a:xfrm>
        </p:spPr>
        <p:txBody>
          <a:bodyPr>
            <a:normAutofit/>
          </a:bodyPr>
          <a:lstStyle/>
          <a:p>
            <a:r>
              <a:rPr lang="en-US" sz="5400" dirty="0">
                <a:solidFill>
                  <a:schemeClr val="bg1">
                    <a:lumMod val="95000"/>
                  </a:schemeClr>
                </a:solidFill>
                <a:latin typeface="Consolas" panose="020B0609020204030204" pitchFamily="49" charset="0"/>
              </a:rPr>
              <a:t>&gt; SOURCES</a:t>
            </a:r>
            <a:br>
              <a:rPr lang="en-US" sz="5400" dirty="0">
                <a:solidFill>
                  <a:schemeClr val="bg1">
                    <a:lumMod val="95000"/>
                  </a:schemeClr>
                </a:solidFill>
                <a:latin typeface="Consolas" panose="020B0609020204030204" pitchFamily="49" charset="0"/>
              </a:rPr>
            </a:br>
            <a:r>
              <a:rPr lang="en-US" sz="1200" b="1" dirty="0">
                <a:solidFill>
                  <a:srgbClr val="FF0000"/>
                </a:solidFill>
                <a:latin typeface="Consolas" panose="020B0609020204030204" pitchFamily="49" charset="0"/>
              </a:rPr>
              <a:t>&gt; EVEN THE HARDEST THUGS GOTTA CITE THEIR SOURCES</a:t>
            </a:r>
            <a:endParaRPr lang="en-US" sz="5400" b="1" dirty="0">
              <a:solidFill>
                <a:srgbClr val="FF0000"/>
              </a:solidFill>
              <a:latin typeface="Consolas" panose="020B0609020204030204" pitchFamily="49" charset="0"/>
            </a:endParaRP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5094896"/>
          </a:xfrm>
          <a:noFill/>
        </p:spPr>
        <p:txBody>
          <a:bodyPr>
            <a:normAutofit fontScale="92500" lnSpcReduction="10000"/>
          </a:bodyPr>
          <a:lstStyle/>
          <a:p>
            <a:pPr marL="0" indent="0">
              <a:buNone/>
            </a:pPr>
            <a:r>
              <a:rPr lang="en-US" dirty="0">
                <a:solidFill>
                  <a:schemeClr val="bg1"/>
                </a:solidFill>
                <a:latin typeface="Consolas" panose="020B0609020204030204" pitchFamily="49" charset="0"/>
              </a:rPr>
              <a:t> &gt; GRAPHIC DESIGN:</a:t>
            </a:r>
          </a:p>
          <a:p>
            <a:pPr marL="0" indent="0">
              <a:buNone/>
            </a:pPr>
            <a:r>
              <a:rPr lang="en-US" sz="1400" dirty="0">
                <a:solidFill>
                  <a:schemeClr val="bg1"/>
                </a:solidFill>
                <a:latin typeface="Consolas" panose="020B0609020204030204" pitchFamily="49" charset="0"/>
              </a:rPr>
              <a:t>   &gt; Dark brown wood texture background with design space. (n.d.). </a:t>
            </a:r>
            <a:r>
              <a:rPr lang="en-US" sz="1400" dirty="0" err="1">
                <a:solidFill>
                  <a:schemeClr val="bg1"/>
                </a:solidFill>
                <a:latin typeface="Consolas" panose="020B0609020204030204" pitchFamily="49" charset="0"/>
              </a:rPr>
              <a:t>Rawpixel</a:t>
            </a:r>
            <a:r>
              <a:rPr lang="en-US" sz="1400" dirty="0">
                <a:solidFill>
                  <a:schemeClr val="bg1"/>
                </a:solidFill>
                <a:latin typeface="Consolas" panose="020B0609020204030204" pitchFamily="49" charset="0"/>
              </a:rPr>
              <a:t>. Retrieved March 23, 2022, from www.rawpixel.com/image/4062434/photo-image-background-texture-wall. </a:t>
            </a:r>
          </a:p>
          <a:p>
            <a:pPr marL="0" indent="0">
              <a:buNone/>
            </a:pPr>
            <a:r>
              <a:rPr lang="en-US" sz="1400" dirty="0">
                <a:solidFill>
                  <a:schemeClr val="bg1"/>
                </a:solidFill>
                <a:latin typeface="Consolas" panose="020B0609020204030204" pitchFamily="49" charset="0"/>
              </a:rPr>
              <a:t>   &gt; Shutterstock. (n.d.). Black leather texture or leather background. Shutterstock. Retrieved March 23, 2022, from www.shutterstock.com/image-photo/black-leather-texture-background-1325880023 </a:t>
            </a:r>
          </a:p>
          <a:p>
            <a:pPr marL="0" indent="0">
              <a:buNone/>
            </a:pPr>
            <a:r>
              <a:rPr lang="en-US" sz="1400" dirty="0">
                <a:solidFill>
                  <a:schemeClr val="bg1"/>
                </a:solidFill>
                <a:latin typeface="Consolas" panose="020B0609020204030204" pitchFamily="49" charset="0"/>
              </a:rPr>
              <a:t>   &gt;  (n.d.). Spymuseum.org. Retrieved March 23, 2022, from https://www.spymuseum.org/exhibition-experiences/about-the-collection/collection-highlights/four-rotor-enigma-machine/. </a:t>
            </a:r>
          </a:p>
          <a:p>
            <a:pPr marL="0" indent="0">
              <a:buNone/>
            </a:pPr>
            <a:r>
              <a:rPr lang="en-US" sz="1400" dirty="0">
                <a:solidFill>
                  <a:schemeClr val="bg1"/>
                </a:solidFill>
                <a:latin typeface="Consolas" panose="020B0609020204030204" pitchFamily="49" charset="0"/>
              </a:rPr>
              <a:t>   &gt; Shutterstock. (n.d.). Shutterstock. Retrieved March 15, 2022, from image.shutterstock.com/image-photo/rotor-machine-enigma-encrypting-decrypting-600w-585312218.jpg. </a:t>
            </a:r>
          </a:p>
          <a:p>
            <a:pPr marL="0" indent="0">
              <a:buNone/>
            </a:pPr>
            <a:r>
              <a:rPr lang="en-US" sz="1400" dirty="0">
                <a:solidFill>
                  <a:schemeClr val="bg1"/>
                </a:solidFill>
                <a:latin typeface="Consolas" panose="020B0609020204030204" pitchFamily="49" charset="0"/>
              </a:rPr>
              <a:t>   &gt;  (n.d.). The National Museum of Computing. Retrieved May 29, 2022, from https://www.tnmoc.org/bh-2-the-enigma-machine. </a:t>
            </a:r>
          </a:p>
          <a:p>
            <a:pPr marL="0" indent="0">
              <a:buNone/>
            </a:pPr>
            <a:r>
              <a:rPr lang="en-US" dirty="0">
                <a:solidFill>
                  <a:schemeClr val="bg1"/>
                </a:solidFill>
                <a:latin typeface="Consolas" panose="020B0609020204030204" pitchFamily="49" charset="0"/>
              </a:rPr>
              <a:t>&gt; INFORMATION:</a:t>
            </a:r>
          </a:p>
          <a:p>
            <a:pPr marL="0" indent="0">
              <a:buNone/>
            </a:pPr>
            <a:r>
              <a:rPr lang="en-US" sz="1400" dirty="0">
                <a:solidFill>
                  <a:schemeClr val="bg1"/>
                </a:solidFill>
                <a:latin typeface="Consolas" panose="020B0609020204030204" pitchFamily="49" charset="0"/>
              </a:rPr>
              <a:t>   &gt; Enigma M3, Crypto Museum, 19 Oct. 2021, http://www.cryptomuseum.com/crypto/enigma/m3/</a:t>
            </a:r>
          </a:p>
          <a:p>
            <a:pPr marL="0" indent="0">
              <a:buNone/>
            </a:pPr>
            <a:r>
              <a:rPr lang="en-US" sz="1400" dirty="0">
                <a:solidFill>
                  <a:schemeClr val="bg1"/>
                </a:solidFill>
                <a:latin typeface="Consolas" panose="020B0609020204030204" pitchFamily="49" charset="0"/>
              </a:rPr>
              <a:t>   &gt; Owen, Jared. How Did the Enigma Machine Work? YouTube, 11 Dec. 2021, https://youtu.be/ybkkiGtJmkM. Accessed 25 May 2022.</a:t>
            </a:r>
          </a:p>
          <a:p>
            <a:pPr marL="0" indent="0">
              <a:buNone/>
            </a:pPr>
            <a:r>
              <a:rPr lang="en-US" sz="1400" dirty="0">
                <a:solidFill>
                  <a:schemeClr val="bg1"/>
                </a:solidFill>
                <a:latin typeface="Consolas" panose="020B0609020204030204" pitchFamily="49" charset="0"/>
              </a:rPr>
              <a:t>   &gt; Enigma History. Cryptomuseum.com. (2012, March 14). Retrieved June 2, 2022, from https://www.cryptomuseum.com/crypto/enigma/hist.htm </a:t>
            </a:r>
          </a:p>
          <a:p>
            <a:pPr marL="0" indent="0">
              <a:buNone/>
            </a:pPr>
            <a:r>
              <a:rPr lang="en-US" sz="1400" dirty="0">
                <a:solidFill>
                  <a:schemeClr val="bg1"/>
                </a:solidFill>
                <a:latin typeface="Consolas" panose="020B0609020204030204" pitchFamily="49" charset="0"/>
              </a:rPr>
              <a:t>   </a:t>
            </a:r>
            <a:endParaRPr lang="en-US" dirty="0">
              <a:solidFill>
                <a:schemeClr val="bg1"/>
              </a:solidFill>
              <a:latin typeface="Consolas" panose="020B0609020204030204" pitchFamily="49" charset="0"/>
            </a:endParaRPr>
          </a:p>
          <a:p>
            <a:pPr marL="0" indent="0">
              <a:buNone/>
            </a:pP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00186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DA5594-26CD-4681-A2E5-5B7062A7B3E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bwMode="auto">
          <a:xfrm>
            <a:off x="838199" y="366712"/>
            <a:ext cx="10515600" cy="6124574"/>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6"/>
            <a:ext cx="10515600" cy="1032851"/>
          </a:xfrm>
        </p:spPr>
        <p:txBody>
          <a:bodyPr>
            <a:normAutofit/>
          </a:bodyPr>
          <a:lstStyle/>
          <a:p>
            <a:r>
              <a:rPr lang="en-US" sz="5400" dirty="0">
                <a:solidFill>
                  <a:schemeClr val="bg1">
                    <a:lumMod val="95000"/>
                  </a:schemeClr>
                </a:solidFill>
                <a:latin typeface="Consolas" panose="020B0609020204030204" pitchFamily="49" charset="0"/>
              </a:rPr>
              <a:t>&gt; THE ENIGMA MACHINES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p:spPr>
        <p:txBody>
          <a:bodyPr>
            <a:normAutofit/>
          </a:bodyPr>
          <a:lstStyle/>
          <a:p>
            <a:pPr marL="0" indent="0">
              <a:buNone/>
            </a:pPr>
            <a:r>
              <a:rPr lang="en-US" dirty="0">
                <a:solidFill>
                  <a:schemeClr val="bg1"/>
                </a:solidFill>
                <a:latin typeface="Consolas" panose="020B0609020204030204" pitchFamily="49" charset="0"/>
              </a:rPr>
              <a:t> &gt; SERIES OF ENCRYPTION/DECRYPTION CIPHER MACHINES</a:t>
            </a:r>
          </a:p>
          <a:p>
            <a:pPr marL="0" indent="0">
              <a:buNone/>
            </a:pPr>
            <a:r>
              <a:rPr lang="en-US" dirty="0">
                <a:solidFill>
                  <a:schemeClr val="bg1"/>
                </a:solidFill>
                <a:latin typeface="Consolas" panose="020B0609020204030204" pitchFamily="49" charset="0"/>
              </a:rPr>
              <a:t> &gt; USED FOR BOTH MILITARY AND COMMERCIAL PURPOSES</a:t>
            </a:r>
          </a:p>
          <a:p>
            <a:pPr marL="0" indent="0">
              <a:buNone/>
            </a:pPr>
            <a:r>
              <a:rPr lang="en-US" dirty="0">
                <a:solidFill>
                  <a:schemeClr val="bg1"/>
                </a:solidFill>
                <a:latin typeface="Consolas" panose="020B0609020204030204" pitchFamily="49" charset="0"/>
              </a:rPr>
              <a:t> &gt; USED BY AXIS POWERS DURING WWII </a:t>
            </a:r>
          </a:p>
          <a:p>
            <a:pPr marL="0" indent="0">
              <a:buNone/>
            </a:pPr>
            <a:r>
              <a:rPr lang="en-US" dirty="0">
                <a:solidFill>
                  <a:schemeClr val="bg1"/>
                </a:solidFill>
                <a:latin typeface="Consolas" panose="020B0609020204030204" pitchFamily="49" charset="0"/>
              </a:rPr>
              <a:t> &gt; TYPEWRITER SIZED WITH OAK CASE</a:t>
            </a:r>
          </a:p>
          <a:p>
            <a:pPr marL="0" indent="0">
              <a:buNone/>
            </a:pPr>
            <a:r>
              <a:rPr lang="en-US" dirty="0">
                <a:solidFill>
                  <a:schemeClr val="bg1"/>
                </a:solidFill>
                <a:latin typeface="Consolas" panose="020B0609020204030204" pitchFamily="49" charset="0"/>
              </a:rPr>
              <a:t> &gt; FAMOUSLY CRACKED AT BLETCHLEY PARK</a:t>
            </a:r>
          </a:p>
          <a:p>
            <a:pPr marL="0" indent="0">
              <a:buNone/>
            </a:pPr>
            <a:r>
              <a:rPr lang="en-US" dirty="0">
                <a:solidFill>
                  <a:schemeClr val="bg1"/>
                </a:solidFill>
                <a:latin typeface="Consolas" panose="020B0609020204030204" pitchFamily="49" charset="0"/>
              </a:rPr>
              <a:t> </a:t>
            </a:r>
          </a:p>
          <a:p>
            <a:pPr marL="0" indent="0">
              <a:buNone/>
            </a:pP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80195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BE6E18E-EE77-FEDC-8295-367582060AA5}"/>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bwMode="auto">
          <a:xfrm>
            <a:off x="843642" y="365125"/>
            <a:ext cx="10504713"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7"/>
            <a:ext cx="4408055" cy="1032852"/>
          </a:xfrm>
        </p:spPr>
        <p:txBody>
          <a:bodyPr>
            <a:normAutofit/>
          </a:bodyPr>
          <a:lstStyle/>
          <a:p>
            <a:r>
              <a:rPr lang="en-US" sz="5400">
                <a:solidFill>
                  <a:schemeClr val="bg1">
                    <a:lumMod val="95000"/>
                  </a:schemeClr>
                </a:solidFill>
                <a:latin typeface="Consolas" panose="020B0609020204030204" pitchFamily="49" charset="0"/>
              </a:rPr>
              <a:t>&gt; PARTS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p:spPr>
        <p:txBody>
          <a:bodyPr>
            <a:normAutofit/>
          </a:bodyPr>
          <a:lstStyle/>
          <a:p>
            <a:pPr marL="0" indent="0">
              <a:buNone/>
            </a:pPr>
            <a:r>
              <a:rPr lang="en-US">
                <a:solidFill>
                  <a:schemeClr val="bg1"/>
                </a:solidFill>
                <a:latin typeface="Consolas" panose="020B0609020204030204" pitchFamily="49" charset="0"/>
              </a:rPr>
              <a:t>  </a:t>
            </a:r>
          </a:p>
        </p:txBody>
      </p:sp>
    </p:spTree>
    <p:extLst>
      <p:ext uri="{BB962C8B-B14F-4D97-AF65-F5344CB8AC3E}">
        <p14:creationId xmlns:p14="http://schemas.microsoft.com/office/powerpoint/2010/main" val="314629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BE6E18E-EE77-FEDC-8295-367582060AA5}"/>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bwMode="auto">
          <a:xfrm>
            <a:off x="843642" y="365125"/>
            <a:ext cx="10504713"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7"/>
            <a:ext cx="4408055" cy="1032852"/>
          </a:xfrm>
        </p:spPr>
        <p:txBody>
          <a:bodyPr>
            <a:normAutofit/>
          </a:bodyPr>
          <a:lstStyle/>
          <a:p>
            <a:r>
              <a:rPr lang="en-US" sz="5400">
                <a:solidFill>
                  <a:schemeClr val="bg1">
                    <a:lumMod val="95000"/>
                  </a:schemeClr>
                </a:solidFill>
                <a:latin typeface="Consolas" panose="020B0609020204030204" pitchFamily="49" charset="0"/>
              </a:rPr>
              <a:t>&gt; PARTS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p:spPr>
        <p:txBody>
          <a:bodyPr>
            <a:normAutofit/>
          </a:bodyPr>
          <a:lstStyle/>
          <a:p>
            <a:pPr marL="0" indent="0">
              <a:buNone/>
            </a:pPr>
            <a:r>
              <a:rPr lang="en-US">
                <a:solidFill>
                  <a:schemeClr val="bg1"/>
                </a:solidFill>
                <a:latin typeface="Consolas" panose="020B0609020204030204" pitchFamily="49" charset="0"/>
              </a:rPr>
              <a:t> &gt; BATTERY</a:t>
            </a:r>
          </a:p>
        </p:txBody>
      </p:sp>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9A178875-C286-5C6C-49F2-F3CF96C815E2}"/>
                  </a:ext>
                </a:extLst>
              </p14:cNvPr>
              <p14:cNvContentPartPr/>
              <p14:nvPr/>
            </p14:nvContentPartPr>
            <p14:xfrm>
              <a:off x="8945797" y="1020037"/>
              <a:ext cx="1576440" cy="1095480"/>
            </p14:xfrm>
          </p:contentPart>
        </mc:Choice>
        <mc:Fallback xmlns="">
          <p:pic>
            <p:nvPicPr>
              <p:cNvPr id="10" name="Ink 9">
                <a:extLst>
                  <a:ext uri="{FF2B5EF4-FFF2-40B4-BE49-F238E27FC236}">
                    <a16:creationId xmlns:a16="http://schemas.microsoft.com/office/drawing/2014/main" id="{9A178875-C286-5C6C-49F2-F3CF96C815E2}"/>
                  </a:ext>
                </a:extLst>
              </p:cNvPr>
              <p:cNvPicPr/>
              <p:nvPr/>
            </p:nvPicPr>
            <p:blipFill>
              <a:blip r:embed="rId6"/>
              <a:stretch>
                <a:fillRect/>
              </a:stretch>
            </p:blipFill>
            <p:spPr>
              <a:xfrm>
                <a:off x="8927797" y="1002037"/>
                <a:ext cx="1612080" cy="1131120"/>
              </a:xfrm>
              <a:prstGeom prst="rect">
                <a:avLst/>
              </a:prstGeom>
            </p:spPr>
          </p:pic>
        </mc:Fallback>
      </mc:AlternateContent>
    </p:spTree>
    <p:extLst>
      <p:ext uri="{BB962C8B-B14F-4D97-AF65-F5344CB8AC3E}">
        <p14:creationId xmlns:p14="http://schemas.microsoft.com/office/powerpoint/2010/main" val="307545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BE6E18E-EE77-FEDC-8295-367582060AA5}"/>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bwMode="auto">
          <a:xfrm>
            <a:off x="843642" y="365125"/>
            <a:ext cx="10504713"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7"/>
            <a:ext cx="4408055" cy="1032852"/>
          </a:xfrm>
        </p:spPr>
        <p:txBody>
          <a:bodyPr>
            <a:normAutofit/>
          </a:bodyPr>
          <a:lstStyle/>
          <a:p>
            <a:r>
              <a:rPr lang="en-US" sz="5400">
                <a:solidFill>
                  <a:schemeClr val="bg1">
                    <a:lumMod val="95000"/>
                  </a:schemeClr>
                </a:solidFill>
                <a:latin typeface="Consolas" panose="020B0609020204030204" pitchFamily="49" charset="0"/>
              </a:rPr>
              <a:t>&gt; PARTS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p:spPr>
        <p:txBody>
          <a:bodyPr>
            <a:normAutofit/>
          </a:bodyPr>
          <a:lstStyle/>
          <a:p>
            <a:pPr marL="0" indent="0">
              <a:buNone/>
            </a:pPr>
            <a:r>
              <a:rPr lang="en-US">
                <a:solidFill>
                  <a:schemeClr val="bg1"/>
                </a:solidFill>
                <a:latin typeface="Consolas" panose="020B0609020204030204" pitchFamily="49" charset="0"/>
              </a:rPr>
              <a:t> &gt; BATTERY</a:t>
            </a:r>
          </a:p>
          <a:p>
            <a:pPr marL="0" indent="0">
              <a:buNone/>
            </a:pPr>
            <a:r>
              <a:rPr lang="en-US">
                <a:solidFill>
                  <a:schemeClr val="bg1"/>
                </a:solidFill>
                <a:latin typeface="Consolas" panose="020B0609020204030204" pitchFamily="49" charset="0"/>
              </a:rPr>
              <a:t> &gt; KEYBOARD</a:t>
            </a:r>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5E42EE8-782C-2849-36F1-AB258B97BA80}"/>
                  </a:ext>
                </a:extLst>
              </p14:cNvPr>
              <p14:cNvContentPartPr/>
              <p14:nvPr/>
            </p14:nvContentPartPr>
            <p14:xfrm>
              <a:off x="5763037" y="3059077"/>
              <a:ext cx="5052960" cy="1798200"/>
            </p14:xfrm>
          </p:contentPart>
        </mc:Choice>
        <mc:Fallback xmlns="">
          <p:pic>
            <p:nvPicPr>
              <p:cNvPr id="7" name="Ink 6">
                <a:extLst>
                  <a:ext uri="{FF2B5EF4-FFF2-40B4-BE49-F238E27FC236}">
                    <a16:creationId xmlns:a16="http://schemas.microsoft.com/office/drawing/2014/main" id="{05E42EE8-782C-2849-36F1-AB258B97BA80}"/>
                  </a:ext>
                </a:extLst>
              </p:cNvPr>
              <p:cNvPicPr/>
              <p:nvPr/>
            </p:nvPicPr>
            <p:blipFill>
              <a:blip r:embed="rId6"/>
              <a:stretch>
                <a:fillRect/>
              </a:stretch>
            </p:blipFill>
            <p:spPr>
              <a:xfrm>
                <a:off x="5745036" y="3041081"/>
                <a:ext cx="5088603" cy="183383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2EB557D0-DBD1-42DC-62CC-10377EF9BCF7}"/>
                  </a:ext>
                </a:extLst>
              </p14:cNvPr>
              <p14:cNvContentPartPr/>
              <p14:nvPr/>
            </p14:nvContentPartPr>
            <p14:xfrm>
              <a:off x="11334550" y="3498510"/>
              <a:ext cx="360" cy="360"/>
            </p14:xfrm>
          </p:contentPart>
        </mc:Choice>
        <mc:Fallback xmlns="">
          <p:pic>
            <p:nvPicPr>
              <p:cNvPr id="39" name="Ink 38">
                <a:extLst>
                  <a:ext uri="{FF2B5EF4-FFF2-40B4-BE49-F238E27FC236}">
                    <a16:creationId xmlns:a16="http://schemas.microsoft.com/office/drawing/2014/main" id="{2EB557D0-DBD1-42DC-62CC-10377EF9BCF7}"/>
                  </a:ext>
                </a:extLst>
              </p:cNvPr>
              <p:cNvPicPr/>
              <p:nvPr/>
            </p:nvPicPr>
            <p:blipFill>
              <a:blip r:embed="rId8"/>
              <a:stretch>
                <a:fillRect/>
              </a:stretch>
            </p:blipFill>
            <p:spPr>
              <a:xfrm>
                <a:off x="11330230" y="3494190"/>
                <a:ext cx="9000" cy="9000"/>
              </a:xfrm>
              <a:prstGeom prst="rect">
                <a:avLst/>
              </a:prstGeom>
            </p:spPr>
          </p:pic>
        </mc:Fallback>
      </mc:AlternateContent>
    </p:spTree>
    <p:extLst>
      <p:ext uri="{BB962C8B-B14F-4D97-AF65-F5344CB8AC3E}">
        <p14:creationId xmlns:p14="http://schemas.microsoft.com/office/powerpoint/2010/main" val="346114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BE6E18E-EE77-FEDC-8295-367582060AA5}"/>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bwMode="auto">
          <a:xfrm>
            <a:off x="843642" y="365125"/>
            <a:ext cx="10504713"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7"/>
            <a:ext cx="4408055" cy="1032852"/>
          </a:xfrm>
        </p:spPr>
        <p:txBody>
          <a:bodyPr>
            <a:normAutofit/>
          </a:bodyPr>
          <a:lstStyle/>
          <a:p>
            <a:r>
              <a:rPr lang="en-US" sz="5400">
                <a:solidFill>
                  <a:schemeClr val="bg1">
                    <a:lumMod val="95000"/>
                  </a:schemeClr>
                </a:solidFill>
                <a:latin typeface="Consolas" panose="020B0609020204030204" pitchFamily="49" charset="0"/>
              </a:rPr>
              <a:t>&gt; PARTS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p:spPr>
        <p:txBody>
          <a:bodyPr>
            <a:normAutofit/>
          </a:bodyPr>
          <a:lstStyle/>
          <a:p>
            <a:pPr marL="0" indent="0">
              <a:buNone/>
            </a:pPr>
            <a:r>
              <a:rPr lang="en-US">
                <a:solidFill>
                  <a:schemeClr val="bg1"/>
                </a:solidFill>
                <a:latin typeface="Consolas" panose="020B0609020204030204" pitchFamily="49" charset="0"/>
              </a:rPr>
              <a:t> &gt; BATTERY</a:t>
            </a:r>
          </a:p>
          <a:p>
            <a:pPr marL="0" indent="0">
              <a:buNone/>
            </a:pPr>
            <a:r>
              <a:rPr lang="en-US">
                <a:solidFill>
                  <a:schemeClr val="bg1"/>
                </a:solidFill>
                <a:latin typeface="Consolas" panose="020B0609020204030204" pitchFamily="49" charset="0"/>
              </a:rPr>
              <a:t> &gt; KEYBOARD</a:t>
            </a:r>
          </a:p>
          <a:p>
            <a:pPr marL="0" indent="0">
              <a:buNone/>
            </a:pPr>
            <a:r>
              <a:rPr lang="en-US">
                <a:solidFill>
                  <a:schemeClr val="bg1"/>
                </a:solidFill>
                <a:latin typeface="Consolas" panose="020B0609020204030204" pitchFamily="49" charset="0"/>
              </a:rPr>
              <a:t> &gt; LAMPBOARD</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25751E1-F60F-97A1-6D61-939033E848AD}"/>
                  </a:ext>
                </a:extLst>
              </p14:cNvPr>
              <p14:cNvContentPartPr/>
              <p14:nvPr/>
            </p14:nvContentPartPr>
            <p14:xfrm>
              <a:off x="6426517" y="2395597"/>
              <a:ext cx="3952080" cy="960840"/>
            </p14:xfrm>
          </p:contentPart>
        </mc:Choice>
        <mc:Fallback xmlns="">
          <p:pic>
            <p:nvPicPr>
              <p:cNvPr id="4" name="Ink 3">
                <a:extLst>
                  <a:ext uri="{FF2B5EF4-FFF2-40B4-BE49-F238E27FC236}">
                    <a16:creationId xmlns:a16="http://schemas.microsoft.com/office/drawing/2014/main" id="{925751E1-F60F-97A1-6D61-939033E848AD}"/>
                  </a:ext>
                </a:extLst>
              </p:cNvPr>
              <p:cNvPicPr/>
              <p:nvPr/>
            </p:nvPicPr>
            <p:blipFill>
              <a:blip r:embed="rId6"/>
              <a:stretch>
                <a:fillRect/>
              </a:stretch>
            </p:blipFill>
            <p:spPr>
              <a:xfrm>
                <a:off x="6408517" y="2377604"/>
                <a:ext cx="3987720" cy="996467"/>
              </a:xfrm>
              <a:prstGeom prst="rect">
                <a:avLst/>
              </a:prstGeom>
            </p:spPr>
          </p:pic>
        </mc:Fallback>
      </mc:AlternateContent>
    </p:spTree>
    <p:extLst>
      <p:ext uri="{BB962C8B-B14F-4D97-AF65-F5344CB8AC3E}">
        <p14:creationId xmlns:p14="http://schemas.microsoft.com/office/powerpoint/2010/main" val="376518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BE6E18E-EE77-FEDC-8295-367582060AA5}"/>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bwMode="auto">
          <a:xfrm>
            <a:off x="843642" y="365125"/>
            <a:ext cx="10504713"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7"/>
            <a:ext cx="4408055" cy="1032852"/>
          </a:xfrm>
        </p:spPr>
        <p:txBody>
          <a:bodyPr>
            <a:normAutofit/>
          </a:bodyPr>
          <a:lstStyle/>
          <a:p>
            <a:r>
              <a:rPr lang="en-US" sz="5400">
                <a:solidFill>
                  <a:schemeClr val="bg1">
                    <a:lumMod val="95000"/>
                  </a:schemeClr>
                </a:solidFill>
                <a:latin typeface="Consolas" panose="020B0609020204030204" pitchFamily="49" charset="0"/>
              </a:rPr>
              <a:t>&gt; PARTS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p:spPr>
        <p:txBody>
          <a:bodyPr>
            <a:normAutofit/>
          </a:bodyPr>
          <a:lstStyle/>
          <a:p>
            <a:pPr marL="0" indent="0">
              <a:buNone/>
            </a:pPr>
            <a:r>
              <a:rPr lang="en-US" dirty="0">
                <a:solidFill>
                  <a:schemeClr val="bg1"/>
                </a:solidFill>
                <a:latin typeface="Consolas" panose="020B0609020204030204" pitchFamily="49" charset="0"/>
              </a:rPr>
              <a:t> &gt; BATTERY</a:t>
            </a:r>
          </a:p>
          <a:p>
            <a:pPr marL="0" indent="0">
              <a:buNone/>
            </a:pPr>
            <a:r>
              <a:rPr lang="en-US" dirty="0">
                <a:solidFill>
                  <a:schemeClr val="bg1"/>
                </a:solidFill>
                <a:latin typeface="Consolas" panose="020B0609020204030204" pitchFamily="49" charset="0"/>
              </a:rPr>
              <a:t> &gt; KEYBOARD</a:t>
            </a:r>
          </a:p>
          <a:p>
            <a:pPr marL="0" indent="0">
              <a:buNone/>
            </a:pPr>
            <a:r>
              <a:rPr lang="en-US" dirty="0">
                <a:solidFill>
                  <a:schemeClr val="bg1"/>
                </a:solidFill>
                <a:latin typeface="Consolas" panose="020B0609020204030204" pitchFamily="49" charset="0"/>
              </a:rPr>
              <a:t> &gt; LAMPBOARD</a:t>
            </a:r>
          </a:p>
          <a:p>
            <a:pPr marL="0" indent="0">
              <a:buNone/>
            </a:pPr>
            <a:r>
              <a:rPr lang="en-US" dirty="0">
                <a:solidFill>
                  <a:schemeClr val="bg1"/>
                </a:solidFill>
                <a:latin typeface="Consolas" panose="020B0609020204030204" pitchFamily="49" charset="0"/>
              </a:rPr>
              <a:t> &gt; ROTORS</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E55FDF1-C85E-EA7B-01F9-35F0AC907A50}"/>
                  </a:ext>
                </a:extLst>
              </p14:cNvPr>
              <p14:cNvContentPartPr/>
              <p14:nvPr/>
            </p14:nvContentPartPr>
            <p14:xfrm>
              <a:off x="7429837" y="1437997"/>
              <a:ext cx="1573560" cy="1181520"/>
            </p14:xfrm>
          </p:contentPart>
        </mc:Choice>
        <mc:Fallback xmlns="">
          <p:pic>
            <p:nvPicPr>
              <p:cNvPr id="4" name="Ink 3">
                <a:extLst>
                  <a:ext uri="{FF2B5EF4-FFF2-40B4-BE49-F238E27FC236}">
                    <a16:creationId xmlns:a16="http://schemas.microsoft.com/office/drawing/2014/main" id="{7E55FDF1-C85E-EA7B-01F9-35F0AC907A50}"/>
                  </a:ext>
                </a:extLst>
              </p:cNvPr>
              <p:cNvPicPr/>
              <p:nvPr/>
            </p:nvPicPr>
            <p:blipFill>
              <a:blip r:embed="rId6"/>
              <a:stretch>
                <a:fillRect/>
              </a:stretch>
            </p:blipFill>
            <p:spPr>
              <a:xfrm>
                <a:off x="7411837" y="1419997"/>
                <a:ext cx="1609200" cy="1217160"/>
              </a:xfrm>
              <a:prstGeom prst="rect">
                <a:avLst/>
              </a:prstGeom>
            </p:spPr>
          </p:pic>
        </mc:Fallback>
      </mc:AlternateContent>
      <p:graphicFrame>
        <p:nvGraphicFramePr>
          <p:cNvPr id="5" name="Table 6">
            <a:extLst>
              <a:ext uri="{FF2B5EF4-FFF2-40B4-BE49-F238E27FC236}">
                <a16:creationId xmlns:a16="http://schemas.microsoft.com/office/drawing/2014/main" id="{421C4749-3F7B-3D41-45FF-D131DE1D9A2C}"/>
              </a:ext>
            </a:extLst>
          </p:cNvPr>
          <p:cNvGraphicFramePr>
            <a:graphicFrameLocks noGrp="1"/>
          </p:cNvGraphicFramePr>
          <p:nvPr>
            <p:extLst>
              <p:ext uri="{D42A27DB-BD31-4B8C-83A1-F6EECF244321}">
                <p14:modId xmlns:p14="http://schemas.microsoft.com/office/powerpoint/2010/main" val="3526162651"/>
              </p:ext>
            </p:extLst>
          </p:nvPr>
        </p:nvGraphicFramePr>
        <p:xfrm>
          <a:off x="1056443" y="3496804"/>
          <a:ext cx="3799644" cy="1447800"/>
        </p:xfrm>
        <a:graphic>
          <a:graphicData uri="http://schemas.openxmlformats.org/drawingml/2006/table">
            <a:tbl>
              <a:tblPr firstRow="1" bandRow="1">
                <a:tableStyleId>{5C22544A-7EE6-4342-B048-85BDC9FD1C3A}</a:tableStyleId>
              </a:tblPr>
              <a:tblGrid>
                <a:gridCol w="687081">
                  <a:extLst>
                    <a:ext uri="{9D8B030D-6E8A-4147-A177-3AD203B41FA5}">
                      <a16:colId xmlns:a16="http://schemas.microsoft.com/office/drawing/2014/main" val="2510816123"/>
                    </a:ext>
                  </a:extLst>
                </a:gridCol>
                <a:gridCol w="3112563">
                  <a:extLst>
                    <a:ext uri="{9D8B030D-6E8A-4147-A177-3AD203B41FA5}">
                      <a16:colId xmlns:a16="http://schemas.microsoft.com/office/drawing/2014/main" val="763485924"/>
                    </a:ext>
                  </a:extLst>
                </a:gridCol>
              </a:tblGrid>
              <a:tr h="370840">
                <a:tc>
                  <a:txBody>
                    <a:bodyPr/>
                    <a:lstStyle/>
                    <a:p>
                      <a:r>
                        <a:rPr lang="en-US" sz="1400" b="1">
                          <a:latin typeface="Consolas" panose="020B0609020204030204" pitchFamily="49" charset="0"/>
                        </a:rPr>
                        <a:t>Rotor</a:t>
                      </a:r>
                    </a:p>
                  </a:txBody>
                  <a:tcPr>
                    <a:solidFill>
                      <a:schemeClr val="tx2">
                        <a:lumMod val="75000"/>
                      </a:schemeClr>
                    </a:solidFill>
                  </a:tcPr>
                </a:tc>
                <a:tc>
                  <a:txBody>
                    <a:bodyPr/>
                    <a:lstStyle/>
                    <a:p>
                      <a:r>
                        <a:rPr lang="en-US" sz="1600">
                          <a:latin typeface="Consolas" panose="020B0609020204030204" pitchFamily="49" charset="0"/>
                        </a:rPr>
                        <a:t>ABCDEFGHIJKLMNOPQRSTUVWXYZ</a:t>
                      </a:r>
                    </a:p>
                  </a:txBody>
                  <a:tcPr>
                    <a:solidFill>
                      <a:schemeClr val="tx2">
                        <a:lumMod val="75000"/>
                      </a:schemeClr>
                    </a:solidFill>
                  </a:tcPr>
                </a:tc>
                <a:extLst>
                  <a:ext uri="{0D108BD9-81ED-4DB2-BD59-A6C34878D82A}">
                    <a16:rowId xmlns:a16="http://schemas.microsoft.com/office/drawing/2014/main" val="2483629403"/>
                  </a:ext>
                </a:extLst>
              </a:tr>
              <a:tr h="370840">
                <a:tc>
                  <a:txBody>
                    <a:bodyPr/>
                    <a:lstStyle/>
                    <a:p>
                      <a:r>
                        <a:rPr lang="en-US" sz="1400" dirty="0">
                          <a:latin typeface="Consolas" panose="020B0609020204030204" pitchFamily="49" charset="0"/>
                        </a:rPr>
                        <a:t>Rot 1</a:t>
                      </a:r>
                    </a:p>
                  </a:txBody>
                  <a:tcPr/>
                </a:tc>
                <a:tc>
                  <a:txBody>
                    <a:bodyPr/>
                    <a:lstStyle/>
                    <a:p>
                      <a:r>
                        <a:rPr lang="en-US" sz="1600" dirty="0">
                          <a:latin typeface="Consolas" panose="020B0609020204030204" pitchFamily="49" charset="0"/>
                        </a:rPr>
                        <a:t>EKMFLGDQVZNTOWYHXUSPAIBRCJ</a:t>
                      </a:r>
                    </a:p>
                  </a:txBody>
                  <a:tcPr/>
                </a:tc>
                <a:extLst>
                  <a:ext uri="{0D108BD9-81ED-4DB2-BD59-A6C34878D82A}">
                    <a16:rowId xmlns:a16="http://schemas.microsoft.com/office/drawing/2014/main" val="2640596565"/>
                  </a:ext>
                </a:extLst>
              </a:tr>
              <a:tr h="370840">
                <a:tc>
                  <a:txBody>
                    <a:bodyPr/>
                    <a:lstStyle/>
                    <a:p>
                      <a:r>
                        <a:rPr lang="en-US" sz="1400">
                          <a:latin typeface="Consolas" panose="020B0609020204030204" pitchFamily="49" charset="0"/>
                        </a:rPr>
                        <a:t>Rot 2</a:t>
                      </a:r>
                    </a:p>
                  </a:txBody>
                  <a:tcPr/>
                </a:tc>
                <a:tc>
                  <a:txBody>
                    <a:bodyPr/>
                    <a:lstStyle/>
                    <a:p>
                      <a:r>
                        <a:rPr lang="en-US" sz="1600">
                          <a:latin typeface="Consolas" panose="020B0609020204030204" pitchFamily="49" charset="0"/>
                        </a:rPr>
                        <a:t>AJDKSIRUXBLHWTMCQGZNPYFVOE</a:t>
                      </a:r>
                    </a:p>
                  </a:txBody>
                  <a:tcPr/>
                </a:tc>
                <a:extLst>
                  <a:ext uri="{0D108BD9-81ED-4DB2-BD59-A6C34878D82A}">
                    <a16:rowId xmlns:a16="http://schemas.microsoft.com/office/drawing/2014/main" val="66026361"/>
                  </a:ext>
                </a:extLst>
              </a:tr>
              <a:tr h="231571">
                <a:tc>
                  <a:txBody>
                    <a:bodyPr/>
                    <a:lstStyle/>
                    <a:p>
                      <a:r>
                        <a:rPr lang="en-US" sz="1400">
                          <a:latin typeface="Consolas" panose="020B0609020204030204" pitchFamily="49" charset="0"/>
                        </a:rPr>
                        <a:t>Rot 3</a:t>
                      </a:r>
                    </a:p>
                  </a:txBody>
                  <a:tcPr/>
                </a:tc>
                <a:tc>
                  <a:txBody>
                    <a:bodyPr/>
                    <a:lstStyle/>
                    <a:p>
                      <a:r>
                        <a:rPr lang="en-US" sz="1600" dirty="0">
                          <a:latin typeface="Consolas" panose="020B0609020204030204" pitchFamily="49" charset="0"/>
                        </a:rPr>
                        <a:t>BDFHJLCPRTXVZNYEIWGAKMUSQO</a:t>
                      </a:r>
                    </a:p>
                  </a:txBody>
                  <a:tcPr/>
                </a:tc>
                <a:extLst>
                  <a:ext uri="{0D108BD9-81ED-4DB2-BD59-A6C34878D82A}">
                    <a16:rowId xmlns:a16="http://schemas.microsoft.com/office/drawing/2014/main" val="554015516"/>
                  </a:ext>
                </a:extLst>
              </a:tr>
            </a:tbl>
          </a:graphicData>
        </a:graphic>
      </p:graphicFrame>
    </p:spTree>
    <p:extLst>
      <p:ext uri="{BB962C8B-B14F-4D97-AF65-F5344CB8AC3E}">
        <p14:creationId xmlns:p14="http://schemas.microsoft.com/office/powerpoint/2010/main" val="76873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BE6E18E-EE77-FEDC-8295-367582060AA5}"/>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bwMode="auto">
          <a:xfrm>
            <a:off x="843642" y="365125"/>
            <a:ext cx="10504713"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7"/>
            <a:ext cx="4408055" cy="1032852"/>
          </a:xfrm>
        </p:spPr>
        <p:txBody>
          <a:bodyPr>
            <a:normAutofit/>
          </a:bodyPr>
          <a:lstStyle/>
          <a:p>
            <a:r>
              <a:rPr lang="en-US" sz="5400">
                <a:solidFill>
                  <a:schemeClr val="bg1">
                    <a:lumMod val="95000"/>
                  </a:schemeClr>
                </a:solidFill>
                <a:latin typeface="Consolas" panose="020B0609020204030204" pitchFamily="49" charset="0"/>
              </a:rPr>
              <a:t>&gt; PARTS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p:spPr>
        <p:txBody>
          <a:bodyPr>
            <a:normAutofit/>
          </a:bodyPr>
          <a:lstStyle/>
          <a:p>
            <a:pPr marL="0" indent="0">
              <a:buNone/>
            </a:pPr>
            <a:r>
              <a:rPr lang="en-US">
                <a:solidFill>
                  <a:schemeClr val="bg1"/>
                </a:solidFill>
                <a:latin typeface="Consolas" panose="020B0609020204030204" pitchFamily="49" charset="0"/>
              </a:rPr>
              <a:t> &gt; BATTERY</a:t>
            </a:r>
          </a:p>
          <a:p>
            <a:pPr marL="0" indent="0">
              <a:buNone/>
            </a:pPr>
            <a:r>
              <a:rPr lang="en-US">
                <a:solidFill>
                  <a:schemeClr val="bg1"/>
                </a:solidFill>
                <a:latin typeface="Consolas" panose="020B0609020204030204" pitchFamily="49" charset="0"/>
              </a:rPr>
              <a:t> &gt; KEYBOARD</a:t>
            </a:r>
          </a:p>
          <a:p>
            <a:pPr marL="0" indent="0">
              <a:buNone/>
            </a:pPr>
            <a:r>
              <a:rPr lang="en-US">
                <a:solidFill>
                  <a:schemeClr val="bg1"/>
                </a:solidFill>
                <a:latin typeface="Consolas" panose="020B0609020204030204" pitchFamily="49" charset="0"/>
              </a:rPr>
              <a:t> &gt; LAMPBOARD</a:t>
            </a:r>
          </a:p>
          <a:p>
            <a:pPr marL="0" indent="0">
              <a:buNone/>
            </a:pPr>
            <a:r>
              <a:rPr lang="en-US">
                <a:solidFill>
                  <a:schemeClr val="bg1"/>
                </a:solidFill>
                <a:latin typeface="Consolas" panose="020B0609020204030204" pitchFamily="49" charset="0"/>
              </a:rPr>
              <a:t> &gt; ROTORS</a:t>
            </a:r>
          </a:p>
          <a:p>
            <a:pPr marL="0" indent="0">
              <a:buNone/>
            </a:pPr>
            <a:r>
              <a:rPr lang="en-US">
                <a:solidFill>
                  <a:schemeClr val="bg1"/>
                </a:solidFill>
                <a:latin typeface="Consolas" panose="020B0609020204030204" pitchFamily="49" charset="0"/>
              </a:rPr>
              <a:t> &gt; REFLECTOR</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F260C6E1-48E0-2D1A-1888-32F4213F0ED3}"/>
                  </a:ext>
                </a:extLst>
              </p14:cNvPr>
              <p14:cNvContentPartPr/>
              <p14:nvPr/>
            </p14:nvContentPartPr>
            <p14:xfrm>
              <a:off x="7039237" y="1571197"/>
              <a:ext cx="636840" cy="1032480"/>
            </p14:xfrm>
          </p:contentPart>
        </mc:Choice>
        <mc:Fallback xmlns="">
          <p:pic>
            <p:nvPicPr>
              <p:cNvPr id="4" name="Ink 3">
                <a:extLst>
                  <a:ext uri="{FF2B5EF4-FFF2-40B4-BE49-F238E27FC236}">
                    <a16:creationId xmlns:a16="http://schemas.microsoft.com/office/drawing/2014/main" id="{F260C6E1-48E0-2D1A-1888-32F4213F0ED3}"/>
                  </a:ext>
                </a:extLst>
              </p:cNvPr>
              <p:cNvPicPr/>
              <p:nvPr/>
            </p:nvPicPr>
            <p:blipFill>
              <a:blip r:embed="rId6"/>
              <a:stretch>
                <a:fillRect/>
              </a:stretch>
            </p:blipFill>
            <p:spPr>
              <a:xfrm>
                <a:off x="7021247" y="1553197"/>
                <a:ext cx="672460" cy="1068120"/>
              </a:xfrm>
              <a:prstGeom prst="rect">
                <a:avLst/>
              </a:prstGeom>
            </p:spPr>
          </p:pic>
        </mc:Fallback>
      </mc:AlternateContent>
      <p:graphicFrame>
        <p:nvGraphicFramePr>
          <p:cNvPr id="7" name="Table 6">
            <a:extLst>
              <a:ext uri="{FF2B5EF4-FFF2-40B4-BE49-F238E27FC236}">
                <a16:creationId xmlns:a16="http://schemas.microsoft.com/office/drawing/2014/main" id="{EBB2D821-D9DF-28F2-91AD-B6BC6D19B8D4}"/>
              </a:ext>
            </a:extLst>
          </p:cNvPr>
          <p:cNvGraphicFramePr>
            <a:graphicFrameLocks noGrp="1"/>
          </p:cNvGraphicFramePr>
          <p:nvPr>
            <p:extLst>
              <p:ext uri="{D42A27DB-BD31-4B8C-83A1-F6EECF244321}">
                <p14:modId xmlns:p14="http://schemas.microsoft.com/office/powerpoint/2010/main" val="221805777"/>
              </p:ext>
            </p:extLst>
          </p:nvPr>
        </p:nvGraphicFramePr>
        <p:xfrm>
          <a:off x="1053628" y="4012222"/>
          <a:ext cx="3799644" cy="1112520"/>
        </p:xfrm>
        <a:graphic>
          <a:graphicData uri="http://schemas.openxmlformats.org/drawingml/2006/table">
            <a:tbl>
              <a:tblPr firstRow="1" bandRow="1">
                <a:tableStyleId>{5C22544A-7EE6-4342-B048-85BDC9FD1C3A}</a:tableStyleId>
              </a:tblPr>
              <a:tblGrid>
                <a:gridCol w="687081">
                  <a:extLst>
                    <a:ext uri="{9D8B030D-6E8A-4147-A177-3AD203B41FA5}">
                      <a16:colId xmlns:a16="http://schemas.microsoft.com/office/drawing/2014/main" val="2510816123"/>
                    </a:ext>
                  </a:extLst>
                </a:gridCol>
                <a:gridCol w="3112563">
                  <a:extLst>
                    <a:ext uri="{9D8B030D-6E8A-4147-A177-3AD203B41FA5}">
                      <a16:colId xmlns:a16="http://schemas.microsoft.com/office/drawing/2014/main" val="763485924"/>
                    </a:ext>
                  </a:extLst>
                </a:gridCol>
              </a:tblGrid>
              <a:tr h="370840">
                <a:tc>
                  <a:txBody>
                    <a:bodyPr/>
                    <a:lstStyle/>
                    <a:p>
                      <a:r>
                        <a:rPr lang="en-US" sz="1400" b="1">
                          <a:latin typeface="Consolas" panose="020B0609020204030204" pitchFamily="49" charset="0"/>
                        </a:rPr>
                        <a:t>Refl.</a:t>
                      </a:r>
                    </a:p>
                  </a:txBody>
                  <a:tcPr>
                    <a:solidFill>
                      <a:schemeClr val="tx2">
                        <a:lumMod val="75000"/>
                      </a:schemeClr>
                    </a:solidFill>
                  </a:tcPr>
                </a:tc>
                <a:tc>
                  <a:txBody>
                    <a:bodyPr/>
                    <a:lstStyle/>
                    <a:p>
                      <a:r>
                        <a:rPr lang="en-US" sz="1600">
                          <a:latin typeface="Consolas" panose="020B0609020204030204" pitchFamily="49" charset="0"/>
                        </a:rPr>
                        <a:t>ABCDEFGHIJKLMNOPQRSTUVWXYZ</a:t>
                      </a:r>
                    </a:p>
                  </a:txBody>
                  <a:tcPr>
                    <a:solidFill>
                      <a:schemeClr val="tx2">
                        <a:lumMod val="75000"/>
                      </a:schemeClr>
                    </a:solidFill>
                  </a:tcPr>
                </a:tc>
                <a:extLst>
                  <a:ext uri="{0D108BD9-81ED-4DB2-BD59-A6C34878D82A}">
                    <a16:rowId xmlns:a16="http://schemas.microsoft.com/office/drawing/2014/main" val="2483629403"/>
                  </a:ext>
                </a:extLst>
              </a:tr>
              <a:tr h="370840">
                <a:tc>
                  <a:txBody>
                    <a:bodyPr/>
                    <a:lstStyle/>
                    <a:p>
                      <a:r>
                        <a:rPr lang="en-US" sz="1400">
                          <a:latin typeface="Consolas" panose="020B0609020204030204" pitchFamily="49" charset="0"/>
                        </a:rPr>
                        <a:t>UKW-B</a:t>
                      </a:r>
                    </a:p>
                  </a:txBody>
                  <a:tcPr/>
                </a:tc>
                <a:tc>
                  <a:txBody>
                    <a:bodyPr/>
                    <a:lstStyle/>
                    <a:p>
                      <a:r>
                        <a:rPr lang="en-US" sz="1600" b="0" i="0" kern="1200">
                          <a:solidFill>
                            <a:schemeClr val="dk1"/>
                          </a:solidFill>
                          <a:effectLst/>
                          <a:latin typeface="Consolas" panose="020B0609020204030204" pitchFamily="49" charset="0"/>
                          <a:ea typeface="+mn-ea"/>
                          <a:cs typeface="+mn-cs"/>
                        </a:rPr>
                        <a:t>YRUHQSLDPXNGOKMIEBFZCWVJAT</a:t>
                      </a:r>
                      <a:endParaRPr lang="en-US" sz="1400">
                        <a:latin typeface="Consolas" panose="020B0609020204030204" pitchFamily="49" charset="0"/>
                      </a:endParaRPr>
                    </a:p>
                  </a:txBody>
                  <a:tcPr/>
                </a:tc>
                <a:extLst>
                  <a:ext uri="{0D108BD9-81ED-4DB2-BD59-A6C34878D82A}">
                    <a16:rowId xmlns:a16="http://schemas.microsoft.com/office/drawing/2014/main" val="2640596565"/>
                  </a:ext>
                </a:extLst>
              </a:tr>
              <a:tr h="370840">
                <a:tc>
                  <a:txBody>
                    <a:bodyPr/>
                    <a:lstStyle/>
                    <a:p>
                      <a:r>
                        <a:rPr lang="en-US" sz="1400">
                          <a:latin typeface="Consolas" panose="020B0609020204030204" pitchFamily="49" charset="0"/>
                        </a:rPr>
                        <a:t>UKW-C</a:t>
                      </a:r>
                    </a:p>
                  </a:txBody>
                  <a:tcPr/>
                </a:tc>
                <a:tc>
                  <a:txBody>
                    <a:bodyPr/>
                    <a:lstStyle/>
                    <a:p>
                      <a:r>
                        <a:rPr lang="en-US" sz="1600" b="0" i="0" kern="1200" dirty="0">
                          <a:solidFill>
                            <a:schemeClr val="dk1"/>
                          </a:solidFill>
                          <a:effectLst/>
                          <a:latin typeface="Consolas" panose="020B0609020204030204" pitchFamily="49" charset="0"/>
                          <a:ea typeface="+mn-ea"/>
                          <a:cs typeface="+mn-cs"/>
                        </a:rPr>
                        <a:t>FVPJIAOYEDRZXWGCTKUQSBNMHL</a:t>
                      </a:r>
                      <a:endParaRPr lang="en-US" sz="1400" dirty="0">
                        <a:latin typeface="Consolas" panose="020B0609020204030204" pitchFamily="49" charset="0"/>
                      </a:endParaRPr>
                    </a:p>
                  </a:txBody>
                  <a:tcPr/>
                </a:tc>
                <a:extLst>
                  <a:ext uri="{0D108BD9-81ED-4DB2-BD59-A6C34878D82A}">
                    <a16:rowId xmlns:a16="http://schemas.microsoft.com/office/drawing/2014/main" val="66026361"/>
                  </a:ext>
                </a:extLst>
              </a:tr>
            </a:tbl>
          </a:graphicData>
        </a:graphic>
      </p:graphicFrame>
    </p:spTree>
    <p:extLst>
      <p:ext uri="{BB962C8B-B14F-4D97-AF65-F5344CB8AC3E}">
        <p14:creationId xmlns:p14="http://schemas.microsoft.com/office/powerpoint/2010/main" val="288938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ak Wood Texture Images | Free Vector, PNG &amp; PSD Background &amp; Texture  Photos - rawpixel">
            <a:extLst>
              <a:ext uri="{FF2B5EF4-FFF2-40B4-BE49-F238E27FC236}">
                <a16:creationId xmlns:a16="http://schemas.microsoft.com/office/drawing/2014/main" id="{C3D76ECE-FF2C-4A20-A5FC-E43BB228207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BE6E18E-EE77-FEDC-8295-367582060AA5}"/>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bwMode="auto">
          <a:xfrm>
            <a:off x="843642" y="365125"/>
            <a:ext cx="10504713" cy="6127749"/>
          </a:xfrm>
          <a:prstGeom prst="rect">
            <a:avLst/>
          </a:prstGeom>
          <a:noFill/>
          <a:effectLst>
            <a:outerShdw blurRad="50800" sx="104000" sy="104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6D1308-5BC0-49C4-939B-F7B70D3450AB}"/>
              </a:ext>
            </a:extLst>
          </p:cNvPr>
          <p:cNvSpPr>
            <a:spLocks noGrp="1"/>
          </p:cNvSpPr>
          <p:nvPr>
            <p:ph type="title"/>
          </p:nvPr>
        </p:nvSpPr>
        <p:spPr>
          <a:xfrm>
            <a:off x="838200" y="365127"/>
            <a:ext cx="4408055" cy="1032852"/>
          </a:xfrm>
        </p:spPr>
        <p:txBody>
          <a:bodyPr>
            <a:normAutofit/>
          </a:bodyPr>
          <a:lstStyle/>
          <a:p>
            <a:r>
              <a:rPr lang="en-US" sz="5400">
                <a:solidFill>
                  <a:schemeClr val="bg1">
                    <a:lumMod val="95000"/>
                  </a:schemeClr>
                </a:solidFill>
                <a:latin typeface="Consolas" panose="020B0609020204030204" pitchFamily="49" charset="0"/>
              </a:rPr>
              <a:t>&gt; PARTS</a:t>
            </a:r>
          </a:p>
        </p:txBody>
      </p:sp>
      <p:sp>
        <p:nvSpPr>
          <p:cNvPr id="3" name="Content Placeholder 2">
            <a:extLst>
              <a:ext uri="{FF2B5EF4-FFF2-40B4-BE49-F238E27FC236}">
                <a16:creationId xmlns:a16="http://schemas.microsoft.com/office/drawing/2014/main" id="{C160A32D-546A-47DE-9352-6494616D7890}"/>
              </a:ext>
            </a:extLst>
          </p:cNvPr>
          <p:cNvSpPr>
            <a:spLocks noGrp="1"/>
          </p:cNvSpPr>
          <p:nvPr>
            <p:ph idx="1"/>
          </p:nvPr>
        </p:nvSpPr>
        <p:spPr>
          <a:xfrm>
            <a:off x="838200" y="1397978"/>
            <a:ext cx="10515600" cy="4778986"/>
          </a:xfrm>
        </p:spPr>
        <p:txBody>
          <a:bodyPr>
            <a:normAutofit/>
          </a:bodyPr>
          <a:lstStyle/>
          <a:p>
            <a:pPr marL="0" indent="0">
              <a:buNone/>
            </a:pPr>
            <a:r>
              <a:rPr lang="en-US" dirty="0">
                <a:solidFill>
                  <a:schemeClr val="bg1"/>
                </a:solidFill>
                <a:latin typeface="Consolas" panose="020B0609020204030204" pitchFamily="49" charset="0"/>
              </a:rPr>
              <a:t> &gt; BATTERY</a:t>
            </a:r>
          </a:p>
          <a:p>
            <a:pPr marL="0" indent="0">
              <a:buNone/>
            </a:pPr>
            <a:r>
              <a:rPr lang="en-US" dirty="0">
                <a:solidFill>
                  <a:schemeClr val="bg1"/>
                </a:solidFill>
                <a:latin typeface="Consolas" panose="020B0609020204030204" pitchFamily="49" charset="0"/>
              </a:rPr>
              <a:t> &gt; KEYBOARD</a:t>
            </a:r>
          </a:p>
          <a:p>
            <a:pPr marL="0" indent="0">
              <a:buNone/>
            </a:pPr>
            <a:r>
              <a:rPr lang="en-US" dirty="0">
                <a:solidFill>
                  <a:schemeClr val="bg1"/>
                </a:solidFill>
                <a:latin typeface="Consolas" panose="020B0609020204030204" pitchFamily="49" charset="0"/>
              </a:rPr>
              <a:t> &gt; LAMPBOARD</a:t>
            </a:r>
          </a:p>
          <a:p>
            <a:pPr marL="0" indent="0">
              <a:buNone/>
            </a:pPr>
            <a:r>
              <a:rPr lang="en-US" dirty="0">
                <a:solidFill>
                  <a:schemeClr val="bg1"/>
                </a:solidFill>
                <a:latin typeface="Consolas" panose="020B0609020204030204" pitchFamily="49" charset="0"/>
              </a:rPr>
              <a:t> &gt; ROTORS</a:t>
            </a:r>
          </a:p>
          <a:p>
            <a:pPr marL="0" indent="0">
              <a:buNone/>
            </a:pPr>
            <a:r>
              <a:rPr lang="en-US" dirty="0">
                <a:solidFill>
                  <a:schemeClr val="bg1"/>
                </a:solidFill>
                <a:latin typeface="Consolas" panose="020B0609020204030204" pitchFamily="49" charset="0"/>
              </a:rPr>
              <a:t> &gt; REFLECTOR</a:t>
            </a:r>
          </a:p>
          <a:p>
            <a:pPr marL="0" indent="0">
              <a:buNone/>
            </a:pPr>
            <a:r>
              <a:rPr lang="en-US" dirty="0">
                <a:solidFill>
                  <a:schemeClr val="bg1"/>
                </a:solidFill>
                <a:latin typeface="Consolas" panose="020B0609020204030204" pitchFamily="49" charset="0"/>
              </a:rPr>
              <a:t> &gt; PLUGBOARD</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EA07217-B5D5-08A8-36BD-64F5F876371D}"/>
                  </a:ext>
                </a:extLst>
              </p14:cNvPr>
              <p14:cNvContentPartPr/>
              <p14:nvPr/>
            </p14:nvContentPartPr>
            <p14:xfrm>
              <a:off x="5813797" y="4589437"/>
              <a:ext cx="4896000" cy="1270440"/>
            </p14:xfrm>
          </p:contentPart>
        </mc:Choice>
        <mc:Fallback xmlns="">
          <p:pic>
            <p:nvPicPr>
              <p:cNvPr id="4" name="Ink 3">
                <a:extLst>
                  <a:ext uri="{FF2B5EF4-FFF2-40B4-BE49-F238E27FC236}">
                    <a16:creationId xmlns:a16="http://schemas.microsoft.com/office/drawing/2014/main" id="{4EA07217-B5D5-08A8-36BD-64F5F876371D}"/>
                  </a:ext>
                </a:extLst>
              </p:cNvPr>
              <p:cNvPicPr/>
              <p:nvPr/>
            </p:nvPicPr>
            <p:blipFill>
              <a:blip r:embed="rId6"/>
              <a:stretch>
                <a:fillRect/>
              </a:stretch>
            </p:blipFill>
            <p:spPr>
              <a:xfrm>
                <a:off x="5795797" y="4571437"/>
                <a:ext cx="4931640" cy="1306080"/>
              </a:xfrm>
              <a:prstGeom prst="rect">
                <a:avLst/>
              </a:prstGeom>
            </p:spPr>
          </p:pic>
        </mc:Fallback>
      </mc:AlternateContent>
    </p:spTree>
    <p:extLst>
      <p:ext uri="{BB962C8B-B14F-4D97-AF65-F5344CB8AC3E}">
        <p14:creationId xmlns:p14="http://schemas.microsoft.com/office/powerpoint/2010/main" val="2059185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29408</TotalTime>
  <Words>1190</Words>
  <Application>Microsoft Office PowerPoint</Application>
  <PresentationFormat>Widescreen</PresentationFormat>
  <Paragraphs>113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PowerPoint Presentation</vt:lpstr>
      <vt:lpstr>&gt; THE ENIGMA MACHINES</vt:lpstr>
      <vt:lpstr>&gt; PARTS</vt:lpstr>
      <vt:lpstr>&gt; PARTS</vt:lpstr>
      <vt:lpstr>&gt; PARTS</vt:lpstr>
      <vt:lpstr>&gt; PARTS</vt:lpstr>
      <vt:lpstr>&gt; PARTS</vt:lpstr>
      <vt:lpstr>&gt; PARTS</vt:lpstr>
      <vt:lpstr>&gt; PARTS</vt:lpstr>
      <vt:lpstr>&gt; THE ROTORS</vt:lpstr>
      <vt:lpstr>&gt; THE ROTORS</vt:lpstr>
      <vt:lpstr>&gt; MAKING MY OWN ENIGMA MACHINE</vt:lpstr>
      <vt:lpstr>&gt; MAKING MY OWN ENIGMA MACHINE</vt:lpstr>
      <vt:lpstr>&gt; MAKING MY OWN ENIGMA MACHINE</vt:lpstr>
      <vt:lpstr>&gt; MAKING MY OWN ENIGMA MACHINE</vt:lpstr>
      <vt:lpstr>&gt; SOURCES &gt; EVEN THE HARDEST THUGS GOTTA CITE THEIR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Rion Dutt</dc:creator>
  <cp:lastModifiedBy>Dutt, Rion (Student)</cp:lastModifiedBy>
  <cp:revision>4</cp:revision>
  <dcterms:created xsi:type="dcterms:W3CDTF">2022-05-12T19:56:02Z</dcterms:created>
  <dcterms:modified xsi:type="dcterms:W3CDTF">2023-06-16T07:57:26Z</dcterms:modified>
</cp:coreProperties>
</file>