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3924" userDrawn="1">
          <p15:clr>
            <a:srgbClr val="A4A3A4"/>
          </p15:clr>
        </p15:guide>
        <p15:guide id="4" orient="horz" pos="2640" userDrawn="1">
          <p15:clr>
            <a:srgbClr val="A4A3A4"/>
          </p15:clr>
        </p15:guide>
        <p15:guide id="5" pos="20064" userDrawn="1">
          <p15:clr>
            <a:srgbClr val="A4A3A4"/>
          </p15:clr>
        </p15:guide>
        <p15:guide id="6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74" autoAdjust="0"/>
    <p:restoredTop sz="94629" autoAdjust="0"/>
  </p:normalViewPr>
  <p:slideViewPr>
    <p:cSldViewPr>
      <p:cViewPr>
        <p:scale>
          <a:sx n="53" d="100"/>
          <a:sy n="53" d="100"/>
        </p:scale>
        <p:origin x="-584" y="-4696"/>
      </p:cViewPr>
      <p:guideLst>
        <p:guide orient="horz" pos="720"/>
        <p:guide pos="10368"/>
        <p:guide orient="horz" pos="13924"/>
        <p:guide orient="horz" pos="2640"/>
        <p:guide pos="2006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200400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5486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8404800"/>
            <a:ext cx="32918400" cy="548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3716000" y="0"/>
            <a:ext cx="12801600" cy="4389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96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48” high by 36” wide. It can be used to print any poster with a 4:3 aspect ratio.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9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6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6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96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9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6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6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6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400"/>
              </a:spcAft>
            </a:pPr>
            <a:br>
              <a:rPr lang="en-US" sz="4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832800" y="0"/>
            <a:ext cx="12801600" cy="438912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9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9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9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9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6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6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9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6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6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6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765" y="43476672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38912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3891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(null)"/><Relationship Id="rId3" Type="http://schemas.openxmlformats.org/officeDocument/2006/relationships/hyperlink" Target="mailto:bpage1@nd.edu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(null)"/><Relationship Id="rId5" Type="http://schemas.openxmlformats.org/officeDocument/2006/relationships/image" Target="../media/image5.png"/><Relationship Id="rId10" Type="http://schemas.openxmlformats.org/officeDocument/2006/relationships/image" Target="../media/image10.(null)"/><Relationship Id="rId4" Type="http://schemas.openxmlformats.org/officeDocument/2006/relationships/image" Target="../media/image4.emf"/><Relationship Id="rId9" Type="http://schemas.openxmlformats.org/officeDocument/2006/relationships/image" Target="../media/image9.(null)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49A1B1-CF78-1346-BD1C-D4DEB65E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71" y="25908000"/>
            <a:ext cx="14427667" cy="6622536"/>
          </a:xfrm>
          <a:prstGeom prst="rect">
            <a:avLst/>
          </a:prstGeom>
        </p:spPr>
      </p:pic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465357" y="893564"/>
            <a:ext cx="23835335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457200" rIns="182880" bIns="45720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Scalability of Sparse Matrix Dense Vector Multiplication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10225" y="2476500"/>
            <a:ext cx="21945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Brian Page; Peter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Kogge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PhD.</a:t>
            </a:r>
            <a:endParaRPr lang="en-US" sz="48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Notre Dame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40050719"/>
            <a:ext cx="46166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Brian Page	</a:t>
            </a:r>
          </a:p>
          <a:p>
            <a:r>
              <a:rPr lang="en-US" sz="3200" dirty="0"/>
              <a:t>University of Notre Dame</a:t>
            </a:r>
          </a:p>
          <a:p>
            <a:r>
              <a:rPr lang="en-US" sz="3200" dirty="0"/>
              <a:t>Email: </a:t>
            </a:r>
            <a:r>
              <a:rPr lang="en-US" sz="3200" dirty="0">
                <a:hlinkClick r:id="rId3"/>
              </a:rPr>
              <a:t>bpage1@nd.edu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38862000"/>
            <a:ext cx="263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Contact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25524" y="7086600"/>
            <a:ext cx="14976476" cy="5671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30555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algebra problems are an integral component of many scientific computing applications. Sparse operations pose a key issue along the path to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exascale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systems. Hybrid codes seek to capitalize on higher levels of parallelism, while benefiting from a potential for reduced global communication constructs. 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30555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work has been performed with the intent at reducing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SpMV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computation time, however in an a distributed environment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SpMV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compute bound, nor is it memory bandwidth bound. We seek to show that utilizing existing traditional HPC computing methodologies constitutes the primary bottleneck in distributed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SpMV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perhaps other sparse algebra problems as well.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5524" y="6121569"/>
            <a:ext cx="14976476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01724" y="13005137"/>
            <a:ext cx="14976476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64000" y="29337000"/>
            <a:ext cx="14935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16764000" y="34442400"/>
            <a:ext cx="14935200" cy="3816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It can be seen that the MPI communication time far exceeds the useful computation portion of the program, despite our best attempts to reduce such overhead. 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The equations seen above represent the MPI overhead as a function of process count and matrix rows and non-zeros. In all cases, including the </a:t>
            </a:r>
            <a:r>
              <a:rPr lang="en-US" sz="3200" b="1" i="1" dirty="0">
                <a:latin typeface="Calibri" pitchFamily="34" charset="0"/>
              </a:rPr>
              <a:t>oracle, </a:t>
            </a:r>
            <a:r>
              <a:rPr lang="en-US" sz="3200" dirty="0">
                <a:latin typeface="Calibri" pitchFamily="34" charset="0"/>
              </a:rPr>
              <a:t>as p increases the number of non-zeros per row decreases, computational performance flattens out as communication becomes the primary factor driving process/node work load.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764000" y="33451800"/>
            <a:ext cx="14935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101724" y="14097000"/>
            <a:ext cx="14976476" cy="2831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lvl="0" indent="-571500" algn="just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Problems do not scale well.</a:t>
            </a:r>
          </a:p>
          <a:p>
            <a:pPr marL="571500" lvl="0" indent="-571500" algn="just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Attempts to distribute data amongst MPI processes can create load imbalance</a:t>
            </a:r>
          </a:p>
          <a:p>
            <a:pPr marL="571500" lvl="0" indent="-571500" algn="just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can be come dependent on matrix characteristics</a:t>
            </a:r>
          </a:p>
          <a:p>
            <a:pPr marL="571500" lvl="0" indent="-571500" algn="just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 Communication overhead quickly outpaces performance gain from strong scaling.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600744" y="12877800"/>
            <a:ext cx="14935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Balanced Distribution</a:t>
            </a:r>
          </a:p>
        </p:txBody>
      </p:sp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16940463" y="21183600"/>
            <a:ext cx="3802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Chart 1.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460AD-84AF-3A49-BC36-8442A0970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4" y="1195409"/>
            <a:ext cx="2662607" cy="295307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4ABF2ED-5570-C040-BBD8-F9F7CB93E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920" y="1195409"/>
            <a:ext cx="2662607" cy="295307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FABAE19-9B2D-A04B-998A-CDF8F93D3D7F}"/>
              </a:ext>
            </a:extLst>
          </p:cNvPr>
          <p:cNvSpPr/>
          <p:nvPr/>
        </p:nvSpPr>
        <p:spPr>
          <a:xfrm>
            <a:off x="1254124" y="17145000"/>
            <a:ext cx="14976476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Naïve Distribution</a:t>
            </a:r>
          </a:p>
        </p:txBody>
      </p:sp>
      <p:pic>
        <p:nvPicPr>
          <p:cNvPr id="58" name="Shape 143">
            <a:extLst>
              <a:ext uri="{FF2B5EF4-FFF2-40B4-BE49-F238E27FC236}">
                <a16:creationId xmlns:a16="http://schemas.microsoft.com/office/drawing/2014/main" id="{41AE79A6-F19F-D840-92AA-4DE71F41FB2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038" y="18364200"/>
            <a:ext cx="4474014" cy="421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142">
            <a:extLst>
              <a:ext uri="{FF2B5EF4-FFF2-40B4-BE49-F238E27FC236}">
                <a16:creationId xmlns:a16="http://schemas.microsoft.com/office/drawing/2014/main" id="{2A037CF9-EA01-6743-B4D2-F63EE89F26F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2638" y="18364200"/>
            <a:ext cx="4474014" cy="421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141">
            <a:extLst>
              <a:ext uri="{FF2B5EF4-FFF2-40B4-BE49-F238E27FC236}">
                <a16:creationId xmlns:a16="http://schemas.microsoft.com/office/drawing/2014/main" id="{C1186DDE-A778-1C44-A2B2-4C228FFFB47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85024" y="18364200"/>
            <a:ext cx="4474014" cy="42301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Text Box 192">
            <a:extLst>
              <a:ext uri="{FF2B5EF4-FFF2-40B4-BE49-F238E27FC236}">
                <a16:creationId xmlns:a16="http://schemas.microsoft.com/office/drawing/2014/main" id="{7A3F6A63-0125-024D-B3D4-46D9D7E3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783800"/>
            <a:ext cx="14976476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Input matrix A split into equal size sub matrices, compressed into </a:t>
            </a:r>
            <a:r>
              <a:rPr lang="en-US" sz="3200" dirty="0" err="1">
                <a:latin typeface="Calibri" pitchFamily="34" charset="0"/>
              </a:rPr>
              <a:t>CSR</a:t>
            </a:r>
            <a:r>
              <a:rPr lang="en-US" sz="3200" baseline="-25000" dirty="0" err="1">
                <a:latin typeface="Calibri" pitchFamily="34" charset="0"/>
              </a:rPr>
              <a:t>i</a:t>
            </a:r>
            <a:r>
              <a:rPr lang="en-US" sz="32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Sub matrix </a:t>
            </a:r>
            <a:r>
              <a:rPr lang="en-US" sz="3200" dirty="0" err="1">
                <a:latin typeface="Calibri" pitchFamily="34" charset="0"/>
              </a:rPr>
              <a:t>S</a:t>
            </a:r>
            <a:r>
              <a:rPr lang="en-US" sz="3200" baseline="-25000" dirty="0" err="1">
                <a:latin typeface="Calibri" pitchFamily="34" charset="0"/>
              </a:rPr>
              <a:t>ij</a:t>
            </a:r>
            <a:r>
              <a:rPr lang="en-US" sz="3200" baseline="-25000" dirty="0">
                <a:latin typeface="Calibri" pitchFamily="34" charset="0"/>
              </a:rPr>
              <a:t>  </a:t>
            </a:r>
            <a:r>
              <a:rPr lang="en-US" sz="3200" dirty="0">
                <a:latin typeface="Calibri" pitchFamily="34" charset="0"/>
              </a:rPr>
              <a:t>is assigned to the </a:t>
            </a:r>
            <a:r>
              <a:rPr lang="en-US" sz="3200" dirty="0" err="1">
                <a:latin typeface="Calibri" pitchFamily="34" charset="0"/>
              </a:rPr>
              <a:t>I,j</a:t>
            </a:r>
            <a:r>
              <a:rPr lang="en-US" sz="3200" baseline="30000" dirty="0" err="1">
                <a:latin typeface="Calibri" pitchFamily="34" charset="0"/>
              </a:rPr>
              <a:t>th</a:t>
            </a:r>
            <a:r>
              <a:rPr lang="en-US" sz="3200" dirty="0">
                <a:latin typeface="Calibri" pitchFamily="34" charset="0"/>
              </a:rPr>
              <a:t> process within the MPI process matrix P.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Global master P</a:t>
            </a:r>
            <a:r>
              <a:rPr lang="en-US" sz="3200" baseline="-25000" dirty="0">
                <a:latin typeface="Calibri" pitchFamily="34" charset="0"/>
              </a:rPr>
              <a:t>00</a:t>
            </a:r>
            <a:r>
              <a:rPr lang="en-US" sz="3200" dirty="0">
                <a:latin typeface="Calibri" pitchFamily="34" charset="0"/>
              </a:rPr>
              <a:t> sends all data for </a:t>
            </a:r>
            <a:r>
              <a:rPr lang="en-US" sz="3200" dirty="0" err="1">
                <a:latin typeface="Calibri" pitchFamily="34" charset="0"/>
              </a:rPr>
              <a:t>col</a:t>
            </a:r>
            <a:r>
              <a:rPr lang="en-US" sz="3200" baseline="-25000" dirty="0" err="1">
                <a:latin typeface="Calibri" pitchFamily="34" charset="0"/>
              </a:rPr>
              <a:t>j</a:t>
            </a:r>
            <a:r>
              <a:rPr lang="en-US" sz="3200" dirty="0">
                <a:latin typeface="Calibri" pitchFamily="34" charset="0"/>
              </a:rPr>
              <a:t> to col master process P</a:t>
            </a:r>
            <a:r>
              <a:rPr lang="en-US" sz="3200" baseline="-25000" dirty="0">
                <a:latin typeface="Calibri" pitchFamily="34" charset="0"/>
              </a:rPr>
              <a:t>0j</a:t>
            </a:r>
            <a:r>
              <a:rPr lang="en-US" sz="32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Column masters distributed data assigned to individual processes with its column in P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After </a:t>
            </a:r>
            <a:r>
              <a:rPr lang="en-US" sz="3200" dirty="0" err="1">
                <a:latin typeface="Calibri" pitchFamily="34" charset="0"/>
              </a:rPr>
              <a:t>SpMV</a:t>
            </a:r>
            <a:r>
              <a:rPr lang="en-US" sz="3200" dirty="0">
                <a:latin typeface="Calibri" pitchFamily="34" charset="0"/>
              </a:rPr>
              <a:t> computation, </a:t>
            </a:r>
            <a:r>
              <a:rPr lang="en-US" sz="3200" dirty="0" err="1">
                <a:latin typeface="Calibri" pitchFamily="34" charset="0"/>
              </a:rPr>
              <a:t>MPI_Reduce</a:t>
            </a:r>
            <a:r>
              <a:rPr lang="en-US" sz="3200" dirty="0">
                <a:latin typeface="Calibri" pitchFamily="34" charset="0"/>
              </a:rPr>
              <a:t> with sum collects results for each row portion </a:t>
            </a:r>
            <a:r>
              <a:rPr lang="en-US" sz="3200" dirty="0" err="1">
                <a:latin typeface="Calibri" pitchFamily="34" charset="0"/>
              </a:rPr>
              <a:t>row</a:t>
            </a:r>
            <a:r>
              <a:rPr lang="en-US" sz="3200" baseline="-25000" dirty="0" err="1">
                <a:latin typeface="Calibri" pitchFamily="34" charset="0"/>
              </a:rPr>
              <a:t>ij</a:t>
            </a:r>
            <a:r>
              <a:rPr lang="en-US" sz="3200" dirty="0">
                <a:latin typeface="Calibri" pitchFamily="34" charset="0"/>
              </a:rPr>
              <a:t> at the row master process P</a:t>
            </a:r>
            <a:r>
              <a:rPr lang="en-US" sz="3200" baseline="-25000" dirty="0">
                <a:latin typeface="Calibri" pitchFamily="34" charset="0"/>
              </a:rPr>
              <a:t>i0</a:t>
            </a:r>
            <a:r>
              <a:rPr lang="en-US" sz="3200" dirty="0">
                <a:latin typeface="Calibri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2BD17-E4E1-FB4A-9029-F892953D1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4800" y="30925517"/>
            <a:ext cx="4437655" cy="12308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DC80F-2736-0C48-8895-0F4CAA682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0" y="30708600"/>
            <a:ext cx="5980328" cy="1326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F875F8-B91A-DD44-A4D9-7BCB627643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590205"/>
            <a:ext cx="14478916" cy="58145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13DD4D-5AF4-2046-9905-C6F84036FA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0" y="6606508"/>
            <a:ext cx="14739257" cy="5915225"/>
          </a:xfrm>
          <a:prstGeom prst="rect">
            <a:avLst/>
          </a:prstGeom>
        </p:spPr>
      </p:pic>
      <p:sp>
        <p:nvSpPr>
          <p:cNvPr id="65" name="Text Box 192">
            <a:extLst>
              <a:ext uri="{FF2B5EF4-FFF2-40B4-BE49-F238E27FC236}">
                <a16:creationId xmlns:a16="http://schemas.microsoft.com/office/drawing/2014/main" id="{B6A8B47B-6027-154B-8001-008E4155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0743" y="13944600"/>
            <a:ext cx="14976476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Non-zeros compressed into CSR format, entire contiguous rows sorted by length.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Greedy bin packing algorithm determines “optimal” non-zero per row distribution.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Data sent to column masters and to </a:t>
            </a:r>
            <a:r>
              <a:rPr lang="en-US" sz="3200" dirty="0" err="1">
                <a:latin typeface="Calibri" pitchFamily="34" charset="0"/>
              </a:rPr>
              <a:t>indiduals</a:t>
            </a:r>
            <a:r>
              <a:rPr lang="en-US" sz="3200" dirty="0">
                <a:latin typeface="Calibri" pitchFamily="34" charset="0"/>
              </a:rPr>
              <a:t> via similar communication pattern as the naïve method.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After </a:t>
            </a:r>
            <a:r>
              <a:rPr lang="en-US" sz="3200" dirty="0" err="1">
                <a:latin typeface="Calibri" pitchFamily="34" charset="0"/>
              </a:rPr>
              <a:t>SpMV</a:t>
            </a:r>
            <a:r>
              <a:rPr lang="en-US" sz="3200" dirty="0">
                <a:latin typeface="Calibri" pitchFamily="34" charset="0"/>
              </a:rPr>
              <a:t> computation, initiate MPI_GATHERV on MPI_COMM_WORLD.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Create near uniform load distribution, while reducing reduction time.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A0D535-8F47-8440-9015-2A50DDE60C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0" y="17373600"/>
            <a:ext cx="14689140" cy="589511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58D0E8-6597-0642-87EE-FAD6FED793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495" y="30924554"/>
            <a:ext cx="3630705" cy="1231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4A325-BC7C-5947-9E63-0CAE61DC3F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0" y="23276733"/>
            <a:ext cx="14612940" cy="58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417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48x36</dc:title>
  <dc:creator>Jay Larson</dc:creator>
  <dc:description>Quality poster printing
www.genigraphics.com
1-800-790-4001</dc:description>
  <cp:lastModifiedBy>Brian Page</cp:lastModifiedBy>
  <cp:revision>71</cp:revision>
  <cp:lastPrinted>2013-02-12T02:21:55Z</cp:lastPrinted>
  <dcterms:created xsi:type="dcterms:W3CDTF">2013-02-10T21:14:48Z</dcterms:created>
  <dcterms:modified xsi:type="dcterms:W3CDTF">2018-02-23T12:20:14Z</dcterms:modified>
</cp:coreProperties>
</file>