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32918400" cy="43891200"/>
  <p:notesSz cx="7004050" cy="9290050"/>
  <p:defaultTextStyle>
    <a:defPPr>
      <a:defRPr lang="en-US"/>
    </a:defPPr>
    <a:lvl1pPr marL="0" algn="l" defTabSz="4389120" rtl="0" eaLnBrk="1" latinLnBrk="0" hangingPunct="1">
      <a:defRPr sz="8600" kern="1200">
        <a:solidFill>
          <a:schemeClr val="tx1"/>
        </a:solidFill>
        <a:latin typeface="+mn-lt"/>
        <a:ea typeface="+mn-ea"/>
        <a:cs typeface="+mn-cs"/>
      </a:defRPr>
    </a:lvl1pPr>
    <a:lvl2pPr marL="2194560" algn="l" defTabSz="4389120" rtl="0" eaLnBrk="1" latinLnBrk="0" hangingPunct="1">
      <a:defRPr sz="8600" kern="1200">
        <a:solidFill>
          <a:schemeClr val="tx1"/>
        </a:solidFill>
        <a:latin typeface="+mn-lt"/>
        <a:ea typeface="+mn-ea"/>
        <a:cs typeface="+mn-cs"/>
      </a:defRPr>
    </a:lvl2pPr>
    <a:lvl3pPr marL="4389120" algn="l" defTabSz="4389120" rtl="0" eaLnBrk="1" latinLnBrk="0" hangingPunct="1">
      <a:defRPr sz="8600" kern="1200">
        <a:solidFill>
          <a:schemeClr val="tx1"/>
        </a:solidFill>
        <a:latin typeface="+mn-lt"/>
        <a:ea typeface="+mn-ea"/>
        <a:cs typeface="+mn-cs"/>
      </a:defRPr>
    </a:lvl3pPr>
    <a:lvl4pPr marL="6583680" algn="l" defTabSz="4389120" rtl="0" eaLnBrk="1" latinLnBrk="0" hangingPunct="1">
      <a:defRPr sz="8600" kern="1200">
        <a:solidFill>
          <a:schemeClr val="tx1"/>
        </a:solidFill>
        <a:latin typeface="+mn-lt"/>
        <a:ea typeface="+mn-ea"/>
        <a:cs typeface="+mn-cs"/>
      </a:defRPr>
    </a:lvl4pPr>
    <a:lvl5pPr marL="8778240" algn="l" defTabSz="4389120" rtl="0" eaLnBrk="1" latinLnBrk="0" hangingPunct="1">
      <a:defRPr sz="8600" kern="1200">
        <a:solidFill>
          <a:schemeClr val="tx1"/>
        </a:solidFill>
        <a:latin typeface="+mn-lt"/>
        <a:ea typeface="+mn-ea"/>
        <a:cs typeface="+mn-cs"/>
      </a:defRPr>
    </a:lvl5pPr>
    <a:lvl6pPr marL="10972800" algn="l" defTabSz="4389120" rtl="0" eaLnBrk="1" latinLnBrk="0" hangingPunct="1">
      <a:defRPr sz="8600" kern="1200">
        <a:solidFill>
          <a:schemeClr val="tx1"/>
        </a:solidFill>
        <a:latin typeface="+mn-lt"/>
        <a:ea typeface="+mn-ea"/>
        <a:cs typeface="+mn-cs"/>
      </a:defRPr>
    </a:lvl6pPr>
    <a:lvl7pPr marL="13167360" algn="l" defTabSz="4389120" rtl="0" eaLnBrk="1" latinLnBrk="0" hangingPunct="1">
      <a:defRPr sz="8600" kern="1200">
        <a:solidFill>
          <a:schemeClr val="tx1"/>
        </a:solidFill>
        <a:latin typeface="+mn-lt"/>
        <a:ea typeface="+mn-ea"/>
        <a:cs typeface="+mn-cs"/>
      </a:defRPr>
    </a:lvl7pPr>
    <a:lvl8pPr marL="15361920" algn="l" defTabSz="4389120" rtl="0" eaLnBrk="1" latinLnBrk="0" hangingPunct="1">
      <a:defRPr sz="8600" kern="1200">
        <a:solidFill>
          <a:schemeClr val="tx1"/>
        </a:solidFill>
        <a:latin typeface="+mn-lt"/>
        <a:ea typeface="+mn-ea"/>
        <a:cs typeface="+mn-cs"/>
      </a:defRPr>
    </a:lvl8pPr>
    <a:lvl9pPr marL="17556480" algn="l" defTabSz="438912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20" userDrawn="1">
          <p15:clr>
            <a:srgbClr val="A4A3A4"/>
          </p15:clr>
        </p15:guide>
        <p15:guide id="2" pos="10368">
          <p15:clr>
            <a:srgbClr val="A4A3A4"/>
          </p15:clr>
        </p15:guide>
        <p15:guide id="3" orient="horz" pos="13924" userDrawn="1">
          <p15:clr>
            <a:srgbClr val="A4A3A4"/>
          </p15:clr>
        </p15:guide>
        <p15:guide id="4" orient="horz" pos="2640" userDrawn="1">
          <p15:clr>
            <a:srgbClr val="A4A3A4"/>
          </p15:clr>
        </p15:guide>
        <p15:guide id="5" pos="20064" userDrawn="1">
          <p15:clr>
            <a:srgbClr val="A4A3A4"/>
          </p15:clr>
        </p15:guide>
        <p15:guide id="6" pos="62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674" autoAdjust="0"/>
    <p:restoredTop sz="94629" autoAdjust="0"/>
  </p:normalViewPr>
  <p:slideViewPr>
    <p:cSldViewPr>
      <p:cViewPr>
        <p:scale>
          <a:sx n="37" d="100"/>
          <a:sy n="37" d="100"/>
        </p:scale>
        <p:origin x="2664" y="176"/>
      </p:cViewPr>
      <p:guideLst>
        <p:guide orient="horz" pos="720"/>
        <p:guide pos="10368"/>
        <p:guide orient="horz" pos="13924"/>
        <p:guide orient="horz" pos="2640"/>
        <p:guide pos="20064"/>
        <p:guide pos="624"/>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0"/>
    <c:plotArea>
      <c:layout/>
      <c:barChart>
        <c:barDir val="col"/>
        <c:grouping val="clustered"/>
        <c:varyColors val="0"/>
        <c:ser>
          <c:idx val="0"/>
          <c:order val="0"/>
          <c:tx>
            <c:strRef>
              <c:f>Sheet1!$B$1</c:f>
              <c:strCache>
                <c:ptCount val="1"/>
                <c:pt idx="0">
                  <c:v>Series 1</c:v>
                </c:pt>
              </c:strCache>
            </c:strRef>
          </c:tx>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C832-6F44-882E-10009DEC06D1}"/>
            </c:ext>
          </c:extLst>
        </c:ser>
        <c:ser>
          <c:idx val="1"/>
          <c:order val="1"/>
          <c:tx>
            <c:strRef>
              <c:f>Sheet1!$C$1</c:f>
              <c:strCache>
                <c:ptCount val="1"/>
                <c:pt idx="0">
                  <c:v>Series 2</c:v>
                </c:pt>
              </c:strCache>
            </c:strRef>
          </c:tx>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C832-6F44-882E-10009DEC06D1}"/>
            </c:ext>
          </c:extLst>
        </c:ser>
        <c:ser>
          <c:idx val="2"/>
          <c:order val="2"/>
          <c:tx>
            <c:strRef>
              <c:f>Sheet1!$D$1</c:f>
              <c:strCache>
                <c:ptCount val="1"/>
                <c:pt idx="0">
                  <c:v>Series 3</c:v>
                </c:pt>
              </c:strCache>
            </c:strRef>
          </c:tx>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3.4</c:v>
                </c:pt>
              </c:numCache>
            </c:numRef>
          </c:val>
          <c:extLst>
            <c:ext xmlns:c16="http://schemas.microsoft.com/office/drawing/2014/chart" uri="{C3380CC4-5D6E-409C-BE32-E72D297353CC}">
              <c16:uniqueId val="{00000002-C832-6F44-882E-10009DEC06D1}"/>
            </c:ext>
          </c:extLst>
        </c:ser>
        <c:dLbls>
          <c:showLegendKey val="0"/>
          <c:showVal val="0"/>
          <c:showCatName val="0"/>
          <c:showSerName val="0"/>
          <c:showPercent val="0"/>
          <c:showBubbleSize val="0"/>
        </c:dLbls>
        <c:gapWidth val="150"/>
        <c:axId val="90398080"/>
        <c:axId val="97186944"/>
      </c:barChart>
      <c:catAx>
        <c:axId val="90398080"/>
        <c:scaling>
          <c:orientation val="minMax"/>
        </c:scaling>
        <c:delete val="0"/>
        <c:axPos val="b"/>
        <c:numFmt formatCode="General" sourceLinked="0"/>
        <c:majorTickMark val="out"/>
        <c:minorTickMark val="none"/>
        <c:tickLblPos val="nextTo"/>
        <c:crossAx val="97186944"/>
        <c:crosses val="autoZero"/>
        <c:auto val="1"/>
        <c:lblAlgn val="ctr"/>
        <c:lblOffset val="100"/>
        <c:noMultiLvlLbl val="0"/>
      </c:catAx>
      <c:valAx>
        <c:axId val="97186944"/>
        <c:scaling>
          <c:orientation val="minMax"/>
        </c:scaling>
        <c:delete val="0"/>
        <c:axPos val="l"/>
        <c:majorGridlines/>
        <c:numFmt formatCode="General" sourceLinked="1"/>
        <c:majorTickMark val="out"/>
        <c:minorTickMark val="none"/>
        <c:tickLblPos val="nextTo"/>
        <c:crossAx val="90398080"/>
        <c:crosses val="autoZero"/>
        <c:crossBetween val="between"/>
      </c:valAx>
    </c:plotArea>
    <c:legend>
      <c:legendPos val="r"/>
      <c:overlay val="0"/>
    </c:legend>
    <c:plotVisOnly val="1"/>
    <c:dispBlanksAs val="gap"/>
    <c:showDLblsOverMax val="0"/>
  </c:chart>
  <c:txPr>
    <a:bodyPr/>
    <a:lstStyle/>
    <a:p>
      <a:pPr>
        <a:defRPr sz="1800"/>
      </a:pPr>
      <a:endParaRPr lang="en-US"/>
    </a:p>
  </c:txPr>
  <c:externalData r:id="rId1">
    <c:autoUpdate val="0"/>
  </c:externalData>
</c:chartSpace>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1" name="Rectangle 10"/>
          <p:cNvSpPr/>
          <p:nvPr userDrawn="1"/>
        </p:nvSpPr>
        <p:spPr>
          <a:xfrm>
            <a:off x="32004000" y="0"/>
            <a:ext cx="914400" cy="438912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userDrawn="1"/>
        </p:nvSpPr>
        <p:spPr>
          <a:xfrm>
            <a:off x="0" y="0"/>
            <a:ext cx="914400" cy="438912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userDrawn="1"/>
        </p:nvSpPr>
        <p:spPr>
          <a:xfrm>
            <a:off x="0" y="0"/>
            <a:ext cx="32918400" cy="54864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userDrawn="1"/>
        </p:nvSpPr>
        <p:spPr>
          <a:xfrm>
            <a:off x="0" y="38404800"/>
            <a:ext cx="32918400" cy="548640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Instructions"/>
          <p:cNvSpPr/>
          <p:nvPr userDrawn="1"/>
        </p:nvSpPr>
        <p:spPr>
          <a:xfrm>
            <a:off x="-13716000" y="0"/>
            <a:ext cx="12801600" cy="43891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28600" tIns="228600" rIns="228600" bIns="228600"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2400"/>
              </a:spcAft>
            </a:pPr>
            <a:r>
              <a:rPr lang="en-US" sz="9600" dirty="0">
                <a:solidFill>
                  <a:srgbClr val="7F7F7F"/>
                </a:solidFill>
                <a:latin typeface="Calibri" pitchFamily="34" charset="0"/>
                <a:cs typeface="Calibri" panose="020F0502020204030204" pitchFamily="34" charset="0"/>
              </a:rPr>
              <a:t>Poster Print Size:</a:t>
            </a:r>
            <a:endParaRPr sz="9600" dirty="0">
              <a:solidFill>
                <a:srgbClr val="7F7F7F"/>
              </a:solidFill>
              <a:latin typeface="Calibri" pitchFamily="34" charset="0"/>
              <a:cs typeface="Calibri" panose="020F0502020204030204" pitchFamily="34" charset="0"/>
            </a:endParaRPr>
          </a:p>
          <a:p>
            <a:pPr lvl="0">
              <a:spcBef>
                <a:spcPts val="0"/>
              </a:spcBef>
              <a:spcAft>
                <a:spcPts val="2400"/>
              </a:spcAft>
            </a:pPr>
            <a:r>
              <a:rPr lang="en-US" sz="6600" dirty="0">
                <a:solidFill>
                  <a:srgbClr val="7F7F7F"/>
                </a:solidFill>
                <a:latin typeface="Calibri" pitchFamily="34" charset="0"/>
                <a:cs typeface="Calibri" panose="020F0502020204030204" pitchFamily="34" charset="0"/>
              </a:rPr>
              <a:t>This poster template is 48” high by 36” wide. It can be used to print any poster with a 4:3 aspect ratio.</a:t>
            </a:r>
          </a:p>
          <a:p>
            <a:pPr lvl="0">
              <a:spcBef>
                <a:spcPts val="0"/>
              </a:spcBef>
              <a:spcAft>
                <a:spcPts val="2400"/>
              </a:spcAft>
            </a:pPr>
            <a:r>
              <a:rPr lang="en-US" sz="9600" dirty="0">
                <a:solidFill>
                  <a:srgbClr val="7F7F7F"/>
                </a:solidFill>
                <a:latin typeface="Calibri" pitchFamily="34" charset="0"/>
                <a:cs typeface="Calibri" panose="020F0502020204030204" pitchFamily="34" charset="0"/>
              </a:rPr>
              <a:t>Placeholders</a:t>
            </a:r>
            <a:r>
              <a:rPr sz="9600" dirty="0">
                <a:solidFill>
                  <a:srgbClr val="7F7F7F"/>
                </a:solidFill>
                <a:latin typeface="Calibri" pitchFamily="34" charset="0"/>
                <a:cs typeface="Calibri" panose="020F0502020204030204" pitchFamily="34" charset="0"/>
              </a:rPr>
              <a:t>:</a:t>
            </a:r>
          </a:p>
          <a:p>
            <a:pPr lvl="0">
              <a:spcBef>
                <a:spcPts val="0"/>
              </a:spcBef>
              <a:spcAft>
                <a:spcPts val="2400"/>
              </a:spcAft>
            </a:pPr>
            <a:r>
              <a:rPr sz="6600" dirty="0">
                <a:solidFill>
                  <a:srgbClr val="7F7F7F"/>
                </a:solidFill>
                <a:latin typeface="Calibri" pitchFamily="34" charset="0"/>
                <a:cs typeface="Calibri" panose="020F0502020204030204" pitchFamily="34" charset="0"/>
              </a:rPr>
              <a:t>The </a:t>
            </a:r>
            <a:r>
              <a:rPr lang="en-US" sz="6600" dirty="0">
                <a:solidFill>
                  <a:srgbClr val="7F7F7F"/>
                </a:solidFill>
                <a:latin typeface="Calibri" pitchFamily="34" charset="0"/>
                <a:cs typeface="Calibri" panose="020F0502020204030204" pitchFamily="34" charset="0"/>
              </a:rPr>
              <a:t>various elements included</a:t>
            </a:r>
            <a:r>
              <a:rPr sz="6600" dirty="0">
                <a:solidFill>
                  <a:srgbClr val="7F7F7F"/>
                </a:solidFill>
                <a:latin typeface="Calibri" pitchFamily="34" charset="0"/>
                <a:cs typeface="Calibri" panose="020F0502020204030204" pitchFamily="34" charset="0"/>
              </a:rPr>
              <a:t> in this </a:t>
            </a:r>
            <a:r>
              <a:rPr lang="en-US" sz="6600" dirty="0">
                <a:solidFill>
                  <a:srgbClr val="7F7F7F"/>
                </a:solidFill>
                <a:latin typeface="Calibri" pitchFamily="34" charset="0"/>
                <a:cs typeface="Calibri" panose="020F0502020204030204" pitchFamily="34" charset="0"/>
              </a:rPr>
              <a:t>poster are ones</a:t>
            </a:r>
            <a:r>
              <a:rPr lang="en-US" sz="6600" baseline="0" dirty="0">
                <a:solidFill>
                  <a:srgbClr val="7F7F7F"/>
                </a:solidFill>
                <a:latin typeface="Calibri" pitchFamily="34" charset="0"/>
                <a:cs typeface="Calibri" panose="020F0502020204030204" pitchFamily="34" charset="0"/>
              </a:rPr>
              <a:t> we often see in medical, research, and scientific posters.</a:t>
            </a:r>
            <a:r>
              <a:rPr sz="6600" dirty="0">
                <a:solidFill>
                  <a:srgbClr val="7F7F7F"/>
                </a:solidFill>
                <a:latin typeface="Calibri" pitchFamily="34" charset="0"/>
                <a:cs typeface="Calibri" panose="020F0502020204030204" pitchFamily="34" charset="0"/>
              </a:rPr>
              <a:t> </a:t>
            </a:r>
            <a:r>
              <a:rPr lang="en-US" sz="6600" dirty="0">
                <a:solidFill>
                  <a:srgbClr val="7F7F7F"/>
                </a:solidFill>
                <a:latin typeface="Calibri" pitchFamily="34" charset="0"/>
                <a:cs typeface="Calibri" panose="020F0502020204030204" pitchFamily="34" charset="0"/>
              </a:rPr>
              <a:t>Feel</a:t>
            </a:r>
            <a:r>
              <a:rPr lang="en-US" sz="6600" baseline="0" dirty="0">
                <a:solidFill>
                  <a:srgbClr val="7F7F7F"/>
                </a:solidFill>
                <a:latin typeface="Calibri" pitchFamily="34" charset="0"/>
                <a:cs typeface="Calibri" panose="020F0502020204030204" pitchFamily="34" charset="0"/>
              </a:rPr>
              <a:t> free to edit, move,  add, and delete items, or change the layout to suit your needs. Always check with your conference organizer for specific requirements.</a:t>
            </a:r>
          </a:p>
          <a:p>
            <a:pPr lvl="0">
              <a:spcBef>
                <a:spcPts val="0"/>
              </a:spcBef>
              <a:spcAft>
                <a:spcPts val="2400"/>
              </a:spcAft>
            </a:pPr>
            <a:r>
              <a:rPr lang="en-US" sz="9600" dirty="0">
                <a:solidFill>
                  <a:srgbClr val="7F7F7F"/>
                </a:solidFill>
                <a:latin typeface="Calibri" pitchFamily="34" charset="0"/>
                <a:cs typeface="Calibri" panose="020F0502020204030204" pitchFamily="34" charset="0"/>
              </a:rPr>
              <a:t>Image</a:t>
            </a:r>
            <a:r>
              <a:rPr lang="en-US" sz="9600" baseline="0" dirty="0">
                <a:solidFill>
                  <a:srgbClr val="7F7F7F"/>
                </a:solidFill>
                <a:latin typeface="Calibri" pitchFamily="34" charset="0"/>
                <a:cs typeface="Calibri" panose="020F0502020204030204" pitchFamily="34" charset="0"/>
              </a:rPr>
              <a:t> Quality</a:t>
            </a:r>
            <a:r>
              <a:rPr lang="en-US" sz="9600" dirty="0">
                <a:solidFill>
                  <a:srgbClr val="7F7F7F"/>
                </a:solidFill>
                <a:latin typeface="Calibri" pitchFamily="34" charset="0"/>
                <a:cs typeface="Calibri" panose="020F0502020204030204" pitchFamily="34" charset="0"/>
              </a:rPr>
              <a:t>:</a:t>
            </a:r>
          </a:p>
          <a:p>
            <a:pPr lvl="0">
              <a:spcBef>
                <a:spcPts val="0"/>
              </a:spcBef>
              <a:spcAft>
                <a:spcPts val="2400"/>
              </a:spcAft>
            </a:pPr>
            <a:r>
              <a:rPr lang="en-US" sz="6600" dirty="0">
                <a:solidFill>
                  <a:srgbClr val="7F7F7F"/>
                </a:solidFill>
                <a:latin typeface="Calibri" pitchFamily="34" charset="0"/>
                <a:cs typeface="Calibri" panose="020F0502020204030204" pitchFamily="34" charset="0"/>
              </a:rPr>
              <a:t>You can place digital photos or logo art in your poster file by selecting the </a:t>
            </a:r>
            <a:r>
              <a:rPr lang="en-US" sz="6600" b="1" dirty="0">
                <a:solidFill>
                  <a:srgbClr val="7F7F7F"/>
                </a:solidFill>
                <a:latin typeface="Calibri" pitchFamily="34" charset="0"/>
                <a:cs typeface="Calibri" panose="020F0502020204030204" pitchFamily="34" charset="0"/>
              </a:rPr>
              <a:t>Insert, Picture</a:t>
            </a:r>
            <a:r>
              <a:rPr lang="en-US" sz="6600" dirty="0">
                <a:solidFill>
                  <a:srgbClr val="7F7F7F"/>
                </a:solidFill>
                <a:latin typeface="Calibri" pitchFamily="34" charset="0"/>
                <a:cs typeface="Calibri" panose="020F0502020204030204" pitchFamily="34" charset="0"/>
              </a:rPr>
              <a:t> command, or by using standard copy &amp; paste. For best results, all graphic elements should be at least </a:t>
            </a:r>
            <a:r>
              <a:rPr lang="en-US" sz="6600" b="1" dirty="0">
                <a:solidFill>
                  <a:srgbClr val="7F7F7F"/>
                </a:solidFill>
                <a:latin typeface="Calibri" pitchFamily="34" charset="0"/>
                <a:cs typeface="Calibri" panose="020F0502020204030204" pitchFamily="34" charset="0"/>
              </a:rPr>
              <a:t>150-200 pixels per inch in their final printed size</a:t>
            </a:r>
            <a:r>
              <a:rPr lang="en-US" sz="6600" dirty="0">
                <a:solidFill>
                  <a:srgbClr val="7F7F7F"/>
                </a:solidFill>
                <a:latin typeface="Calibri" pitchFamily="34" charset="0"/>
                <a:cs typeface="Calibri" panose="020F0502020204030204" pitchFamily="34" charset="0"/>
              </a:rPr>
              <a:t>. For instance, a 1600 x 1200 pixel</a:t>
            </a:r>
            <a:r>
              <a:rPr lang="en-US" sz="6600" baseline="0" dirty="0">
                <a:solidFill>
                  <a:srgbClr val="7F7F7F"/>
                </a:solidFill>
                <a:latin typeface="Calibri" pitchFamily="34" charset="0"/>
                <a:cs typeface="Calibri" panose="020F0502020204030204" pitchFamily="34" charset="0"/>
              </a:rPr>
              <a:t> photo will usually look fine up to </a:t>
            </a:r>
            <a:r>
              <a:rPr lang="en-US" sz="6600" dirty="0">
                <a:solidFill>
                  <a:srgbClr val="7F7F7F"/>
                </a:solidFill>
                <a:latin typeface="Calibri" pitchFamily="34" charset="0"/>
                <a:cs typeface="Calibri" panose="020F0502020204030204" pitchFamily="34" charset="0"/>
              </a:rPr>
              <a:t>8“-10” wide on your printed poster.</a:t>
            </a:r>
          </a:p>
          <a:p>
            <a:pPr lvl="0">
              <a:spcBef>
                <a:spcPts val="0"/>
              </a:spcBef>
              <a:spcAft>
                <a:spcPts val="2400"/>
              </a:spcAft>
            </a:pPr>
            <a:r>
              <a:rPr lang="en-US" sz="6600" dirty="0">
                <a:solidFill>
                  <a:srgbClr val="7F7F7F"/>
                </a:solidFill>
                <a:latin typeface="Calibri" pitchFamily="34" charset="0"/>
                <a:cs typeface="Calibri" panose="020F0502020204030204" pitchFamily="34" charset="0"/>
              </a:rPr>
              <a:t>To preview the print quality of images, select a magnification of 100% when previewing your poster. This will give you a good idea of what it will look like in print. If you are laying out a large poster and using half-scale dimensions, be sure to preview your graphics at 200% to see them at their final printed size.</a:t>
            </a:r>
          </a:p>
          <a:p>
            <a:pPr lvl="0">
              <a:spcBef>
                <a:spcPts val="0"/>
              </a:spcBef>
              <a:spcAft>
                <a:spcPts val="2400"/>
              </a:spcAft>
            </a:pPr>
            <a:r>
              <a:rPr lang="en-US" sz="6600" dirty="0">
                <a:solidFill>
                  <a:srgbClr val="7F7F7F"/>
                </a:solidFill>
                <a:latin typeface="Calibri" pitchFamily="34" charset="0"/>
                <a:cs typeface="Calibri" panose="020F0502020204030204" pitchFamily="34" charset="0"/>
              </a:rPr>
              <a:t>Please note that graphics from websites (such as the logo on your hospital's or university's home page) will only be 72dpi and not suitable for printing.</a:t>
            </a:r>
          </a:p>
          <a:p>
            <a:pPr lvl="0" algn="ctr">
              <a:spcBef>
                <a:spcPts val="0"/>
              </a:spcBef>
              <a:spcAft>
                <a:spcPts val="2400"/>
              </a:spcAft>
            </a:pPr>
            <a:br>
              <a:rPr lang="en-US" sz="4800" dirty="0">
                <a:solidFill>
                  <a:srgbClr val="7F7F7F"/>
                </a:solidFill>
                <a:latin typeface="Calibri" pitchFamily="34" charset="0"/>
                <a:cs typeface="Calibri" panose="020F0502020204030204" pitchFamily="34" charset="0"/>
              </a:rPr>
            </a:br>
            <a:r>
              <a:rPr lang="en-US" sz="4800" dirty="0">
                <a:solidFill>
                  <a:srgbClr val="7F7F7F"/>
                </a:solidFill>
                <a:latin typeface="Calibri" pitchFamily="34" charset="0"/>
                <a:cs typeface="Calibri" panose="020F0502020204030204" pitchFamily="34" charset="0"/>
              </a:rPr>
              <a:t>[This sidebar area does not print.]</a:t>
            </a:r>
          </a:p>
        </p:txBody>
      </p:sp>
      <p:grpSp>
        <p:nvGrpSpPr>
          <p:cNvPr id="2" name="Group 1"/>
          <p:cNvGrpSpPr/>
          <p:nvPr userDrawn="1"/>
        </p:nvGrpSpPr>
        <p:grpSpPr>
          <a:xfrm>
            <a:off x="33832800" y="0"/>
            <a:ext cx="12801600" cy="43891200"/>
            <a:chOff x="33832800" y="0"/>
            <a:chExt cx="12801600" cy="43891200"/>
          </a:xfrm>
        </p:grpSpPr>
        <p:sp>
          <p:nvSpPr>
            <p:cNvPr id="13" name="Instructions"/>
            <p:cNvSpPr/>
            <p:nvPr userDrawn="1"/>
          </p:nvSpPr>
          <p:spPr>
            <a:xfrm>
              <a:off x="33832800" y="0"/>
              <a:ext cx="12801600" cy="43891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28600" tIns="228600" rIns="228600" bIns="228600"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2400"/>
                </a:spcAft>
              </a:pPr>
              <a:r>
                <a:rPr lang="en-US" sz="9600" dirty="0">
                  <a:solidFill>
                    <a:schemeClr val="bg1">
                      <a:lumMod val="50000"/>
                    </a:schemeClr>
                  </a:solidFill>
                  <a:latin typeface="Calibri" pitchFamily="34" charset="0"/>
                  <a:cs typeface="Calibri" panose="020F0502020204030204" pitchFamily="34" charset="0"/>
                </a:rPr>
                <a:t>Change</a:t>
              </a:r>
              <a:r>
                <a:rPr lang="en-US" sz="9600" baseline="0" dirty="0">
                  <a:solidFill>
                    <a:schemeClr val="bg1">
                      <a:lumMod val="50000"/>
                    </a:schemeClr>
                  </a:solidFill>
                  <a:latin typeface="Calibri" pitchFamily="34" charset="0"/>
                  <a:cs typeface="Calibri" panose="020F0502020204030204" pitchFamily="34" charset="0"/>
                </a:rPr>
                <a:t> Color Theme</a:t>
              </a:r>
              <a:r>
                <a:rPr lang="en-US" sz="9600" dirty="0">
                  <a:solidFill>
                    <a:schemeClr val="bg1">
                      <a:lumMod val="50000"/>
                    </a:schemeClr>
                  </a:solidFill>
                  <a:latin typeface="Calibri" pitchFamily="34" charset="0"/>
                  <a:cs typeface="Calibri" panose="020F0502020204030204" pitchFamily="34" charset="0"/>
                </a:rPr>
                <a:t>:</a:t>
              </a:r>
              <a:endParaRPr sz="9600" dirty="0">
                <a:solidFill>
                  <a:schemeClr val="bg1">
                    <a:lumMod val="50000"/>
                  </a:schemeClr>
                </a:solidFill>
                <a:latin typeface="Calibri" pitchFamily="34" charset="0"/>
                <a:cs typeface="Calibri" panose="020F0502020204030204" pitchFamily="34" charset="0"/>
              </a:endParaRPr>
            </a:p>
            <a:p>
              <a:pPr lvl="0">
                <a:spcBef>
                  <a:spcPts val="0"/>
                </a:spcBef>
                <a:spcAft>
                  <a:spcPts val="2400"/>
                </a:spcAft>
              </a:pPr>
              <a:r>
                <a:rPr lang="en-US" sz="6600" dirty="0">
                  <a:solidFill>
                    <a:schemeClr val="bg1">
                      <a:lumMod val="50000"/>
                    </a:schemeClr>
                  </a:solidFill>
                  <a:latin typeface="Calibri" pitchFamily="34" charset="0"/>
                  <a:cs typeface="Calibri" panose="020F0502020204030204" pitchFamily="34" charset="0"/>
                </a:rPr>
                <a:t>This template is designed to use the built-in color themes in</a:t>
              </a:r>
              <a:r>
                <a:rPr lang="en-US" sz="6600" baseline="0" dirty="0">
                  <a:solidFill>
                    <a:schemeClr val="bg1">
                      <a:lumMod val="50000"/>
                    </a:schemeClr>
                  </a:solidFill>
                  <a:latin typeface="Calibri" pitchFamily="34" charset="0"/>
                  <a:cs typeface="Calibri" panose="020F0502020204030204" pitchFamily="34" charset="0"/>
                </a:rPr>
                <a:t> the newer versions of PowerPoint.</a:t>
              </a:r>
            </a:p>
            <a:p>
              <a:pPr lvl="0">
                <a:spcBef>
                  <a:spcPts val="0"/>
                </a:spcBef>
                <a:spcAft>
                  <a:spcPts val="2400"/>
                </a:spcAft>
              </a:pPr>
              <a:r>
                <a:rPr lang="en-US" sz="6600" baseline="0" dirty="0">
                  <a:solidFill>
                    <a:schemeClr val="bg1">
                      <a:lumMod val="50000"/>
                    </a:schemeClr>
                  </a:solidFill>
                  <a:latin typeface="Calibri" pitchFamily="34" charset="0"/>
                  <a:cs typeface="Calibri" panose="020F0502020204030204" pitchFamily="34" charset="0"/>
                </a:rPr>
                <a:t>To change the color theme, select the </a:t>
              </a:r>
              <a:r>
                <a:rPr lang="en-US" sz="6600" b="1" baseline="0" dirty="0">
                  <a:solidFill>
                    <a:schemeClr val="bg1">
                      <a:lumMod val="50000"/>
                    </a:schemeClr>
                  </a:solidFill>
                  <a:latin typeface="Calibri" pitchFamily="34" charset="0"/>
                  <a:cs typeface="Calibri" panose="020F0502020204030204" pitchFamily="34" charset="0"/>
                </a:rPr>
                <a:t>Design</a:t>
              </a:r>
              <a:r>
                <a:rPr lang="en-US" sz="6600" baseline="0" dirty="0">
                  <a:solidFill>
                    <a:schemeClr val="bg1">
                      <a:lumMod val="50000"/>
                    </a:schemeClr>
                  </a:solidFill>
                  <a:latin typeface="Calibri" pitchFamily="34" charset="0"/>
                  <a:cs typeface="Calibri" panose="020F0502020204030204" pitchFamily="34" charset="0"/>
                </a:rPr>
                <a:t> tab, then select the </a:t>
              </a:r>
              <a:r>
                <a:rPr lang="en-US" sz="6600" b="1" baseline="0" dirty="0">
                  <a:solidFill>
                    <a:schemeClr val="bg1">
                      <a:lumMod val="50000"/>
                    </a:schemeClr>
                  </a:solidFill>
                  <a:latin typeface="Calibri" pitchFamily="34" charset="0"/>
                  <a:cs typeface="Calibri" panose="020F0502020204030204" pitchFamily="34" charset="0"/>
                </a:rPr>
                <a:t>Colors</a:t>
              </a:r>
              <a:r>
                <a:rPr lang="en-US" sz="6600" baseline="0" dirty="0">
                  <a:solidFill>
                    <a:schemeClr val="bg1">
                      <a:lumMod val="50000"/>
                    </a:schemeClr>
                  </a:solidFill>
                  <a:latin typeface="Calibri" pitchFamily="34" charset="0"/>
                  <a:cs typeface="Calibri" panose="020F0502020204030204" pitchFamily="34" charset="0"/>
                </a:rPr>
                <a:t> drop-down list.</a:t>
              </a:r>
            </a:p>
            <a:p>
              <a:pPr lvl="0">
                <a:spcBef>
                  <a:spcPts val="0"/>
                </a:spcBef>
                <a:spcAft>
                  <a:spcPts val="2400"/>
                </a:spcAft>
              </a:pPr>
              <a:endParaRPr lang="en-US" sz="66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400"/>
                </a:spcAft>
              </a:pPr>
              <a:endParaRPr lang="en-US" sz="66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400"/>
                </a:spcAft>
              </a:pPr>
              <a:endParaRPr lang="en-US" sz="66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400"/>
                </a:spcAft>
              </a:pPr>
              <a:endParaRPr lang="en-US" sz="66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400"/>
                </a:spcAft>
              </a:pPr>
              <a:endParaRPr lang="en-US" sz="66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400"/>
                </a:spcAft>
              </a:pPr>
              <a:endParaRPr lang="en-US" sz="66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400"/>
                </a:spcAft>
              </a:pPr>
              <a:endParaRPr lang="en-US" sz="66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400"/>
                </a:spcAft>
              </a:pPr>
              <a:endParaRPr lang="en-US" sz="66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400"/>
                </a:spcAft>
              </a:pPr>
              <a:endParaRPr lang="en-US" sz="66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400"/>
                </a:spcAft>
              </a:pPr>
              <a:r>
                <a:rPr lang="en-US" sz="6600" baseline="0" dirty="0">
                  <a:solidFill>
                    <a:schemeClr val="bg1">
                      <a:lumMod val="50000"/>
                    </a:schemeClr>
                  </a:solidFill>
                  <a:latin typeface="Calibri" pitchFamily="34" charset="0"/>
                  <a:cs typeface="Calibri" panose="020F0502020204030204" pitchFamily="34" charset="0"/>
                </a:rPr>
                <a:t>The default color theme for this template is “Office”, so you can always return to that after trying some of the alternatives.</a:t>
              </a:r>
            </a:p>
            <a:p>
              <a:pPr lvl="0">
                <a:spcBef>
                  <a:spcPts val="0"/>
                </a:spcBef>
                <a:spcAft>
                  <a:spcPts val="2400"/>
                </a:spcAft>
              </a:pPr>
              <a:r>
                <a:rPr lang="en-US" sz="9600" dirty="0">
                  <a:solidFill>
                    <a:schemeClr val="bg1">
                      <a:lumMod val="50000"/>
                    </a:schemeClr>
                  </a:solidFill>
                  <a:latin typeface="Calibri" pitchFamily="34" charset="0"/>
                  <a:cs typeface="Calibri" panose="020F0502020204030204" pitchFamily="34" charset="0"/>
                </a:rPr>
                <a:t>Printing Your Poster:</a:t>
              </a:r>
            </a:p>
            <a:p>
              <a:pPr lvl="0">
                <a:spcBef>
                  <a:spcPts val="0"/>
                </a:spcBef>
                <a:spcAft>
                  <a:spcPts val="2400"/>
                </a:spcAft>
              </a:pPr>
              <a:r>
                <a:rPr lang="en-US" sz="6600" dirty="0">
                  <a:solidFill>
                    <a:schemeClr val="bg1">
                      <a:lumMod val="50000"/>
                    </a:schemeClr>
                  </a:solidFill>
                  <a:latin typeface="Calibri" pitchFamily="34" charset="0"/>
                  <a:cs typeface="Calibri" panose="020F0502020204030204" pitchFamily="34" charset="0"/>
                </a:rPr>
                <a:t>Once your poster file is ready, visit</a:t>
              </a:r>
              <a:r>
                <a:rPr lang="en-US" sz="6600" baseline="0" dirty="0">
                  <a:solidFill>
                    <a:schemeClr val="bg1">
                      <a:lumMod val="50000"/>
                    </a:schemeClr>
                  </a:solidFill>
                  <a:latin typeface="Calibri" pitchFamily="34" charset="0"/>
                  <a:cs typeface="Calibri" panose="020F0502020204030204" pitchFamily="34" charset="0"/>
                </a:rPr>
                <a:t> </a:t>
              </a:r>
              <a:r>
                <a:rPr lang="en-US" sz="6600" b="1" baseline="0" dirty="0">
                  <a:solidFill>
                    <a:schemeClr val="bg1">
                      <a:lumMod val="50000"/>
                    </a:schemeClr>
                  </a:solidFill>
                  <a:latin typeface="Calibri" pitchFamily="34" charset="0"/>
                  <a:cs typeface="Calibri" panose="020F0502020204030204" pitchFamily="34" charset="0"/>
                </a:rPr>
                <a:t>www.genigraphics.com</a:t>
              </a:r>
              <a:r>
                <a:rPr lang="en-US" sz="6600" baseline="0" dirty="0">
                  <a:solidFill>
                    <a:schemeClr val="bg1">
                      <a:lumMod val="50000"/>
                    </a:schemeClr>
                  </a:solidFill>
                  <a:latin typeface="Calibri" pitchFamily="34" charset="0"/>
                  <a:cs typeface="Calibri" panose="020F0502020204030204" pitchFamily="34" charset="0"/>
                </a:rPr>
                <a:t> to order a high-quality, affordable poster print. Every order receives a free design review and we can deliver as fast as next business day within the US and Canada. </a:t>
              </a:r>
            </a:p>
            <a:p>
              <a:pPr lvl="0">
                <a:spcBef>
                  <a:spcPts val="0"/>
                </a:spcBef>
                <a:spcAft>
                  <a:spcPts val="2400"/>
                </a:spcAft>
              </a:pPr>
              <a:r>
                <a:rPr lang="en-US" sz="6600" baseline="0" dirty="0">
                  <a:solidFill>
                    <a:schemeClr val="bg1">
                      <a:lumMod val="50000"/>
                    </a:schemeClr>
                  </a:solidFill>
                  <a:latin typeface="Calibri" pitchFamily="34" charset="0"/>
                  <a:cs typeface="Calibri" panose="020F0502020204030204" pitchFamily="34" charset="0"/>
                </a:rPr>
                <a:t>Genigraphics® has been producing output from PowerPoint® longer than anyone in the industry; dating back to when we helped Microsoft® design the PowerPoint software. </a:t>
              </a:r>
            </a:p>
            <a:p>
              <a:pPr lvl="0">
                <a:spcBef>
                  <a:spcPts val="0"/>
                </a:spcBef>
                <a:spcAft>
                  <a:spcPts val="0"/>
                </a:spcAft>
              </a:pPr>
              <a:endParaRPr lang="en-US" sz="6600" baseline="0" dirty="0">
                <a:solidFill>
                  <a:schemeClr val="bg1">
                    <a:lumMod val="50000"/>
                  </a:schemeClr>
                </a:solidFill>
                <a:latin typeface="Calibri" pitchFamily="34" charset="0"/>
                <a:cs typeface="Calibri" panose="020F0502020204030204" pitchFamily="34" charset="0"/>
              </a:endParaRPr>
            </a:p>
            <a:p>
              <a:pPr lvl="0" algn="ctr">
                <a:spcBef>
                  <a:spcPts val="0"/>
                </a:spcBef>
                <a:spcAft>
                  <a:spcPts val="0"/>
                </a:spcAft>
              </a:pPr>
              <a:r>
                <a:rPr lang="en-US" sz="6600" baseline="0" dirty="0">
                  <a:solidFill>
                    <a:schemeClr val="bg1">
                      <a:lumMod val="50000"/>
                    </a:schemeClr>
                  </a:solidFill>
                  <a:latin typeface="Calibri" pitchFamily="34" charset="0"/>
                  <a:cs typeface="Calibri" panose="020F0502020204030204" pitchFamily="34" charset="0"/>
                </a:rPr>
                <a:t>US and Canada:  1-800-790-4001</a:t>
              </a:r>
              <a:br>
                <a:rPr lang="en-US" sz="6600" baseline="0" dirty="0">
                  <a:solidFill>
                    <a:schemeClr val="bg1">
                      <a:lumMod val="50000"/>
                    </a:schemeClr>
                  </a:solidFill>
                  <a:latin typeface="Calibri" pitchFamily="34" charset="0"/>
                  <a:cs typeface="Calibri" panose="020F0502020204030204" pitchFamily="34" charset="0"/>
                </a:rPr>
              </a:br>
              <a:r>
                <a:rPr lang="en-US" sz="6600" baseline="0" dirty="0">
                  <a:solidFill>
                    <a:schemeClr val="bg1">
                      <a:lumMod val="50000"/>
                    </a:schemeClr>
                  </a:solidFill>
                  <a:latin typeface="Calibri" pitchFamily="34" charset="0"/>
                  <a:cs typeface="Calibri" panose="020F0502020204030204" pitchFamily="34" charset="0"/>
                </a:rPr>
                <a:t>Email: info@genigraphics.com</a:t>
              </a:r>
            </a:p>
            <a:p>
              <a:pPr lvl="0" algn="ctr">
                <a:spcBef>
                  <a:spcPts val="0"/>
                </a:spcBef>
                <a:spcAft>
                  <a:spcPts val="0"/>
                </a:spcAft>
              </a:pPr>
              <a:br>
                <a:rPr lang="en-US" sz="4800" dirty="0">
                  <a:solidFill>
                    <a:schemeClr val="bg1">
                      <a:lumMod val="50000"/>
                    </a:schemeClr>
                  </a:solidFill>
                  <a:latin typeface="Calibri" pitchFamily="34" charset="0"/>
                  <a:cs typeface="Calibri" panose="020F0502020204030204" pitchFamily="34" charset="0"/>
                </a:rPr>
              </a:br>
              <a:r>
                <a:rPr lang="en-US" sz="4800" dirty="0">
                  <a:solidFill>
                    <a:schemeClr val="bg1">
                      <a:lumMod val="50000"/>
                    </a:schemeClr>
                  </a:solidFill>
                  <a:latin typeface="Calibri" pitchFamily="34" charset="0"/>
                  <a:cs typeface="Calibri" panose="020F0502020204030204" pitchFamily="34" charset="0"/>
                </a:rPr>
                <a:t>[This sidebar area does not print.]</a:t>
              </a:r>
            </a:p>
          </p:txBody>
        </p:sp>
        <p:pic>
          <p:nvPicPr>
            <p:cNvPr id="14" name="Picture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281342" y="9260274"/>
              <a:ext cx="11904515" cy="10246926"/>
            </a:xfrm>
            <a:prstGeom prst="rect">
              <a:avLst/>
            </a:prstGeom>
          </p:spPr>
        </p:pic>
      </p:grpSp>
      <p:pic>
        <p:nvPicPr>
          <p:cNvPr id="3" name="Picture 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6782765" y="43476672"/>
            <a:ext cx="5297435" cy="185928"/>
          </a:xfrm>
          <a:prstGeom prst="rect">
            <a:avLst/>
          </a:prstGeom>
        </p:spPr>
      </p:pic>
    </p:spTree>
    <p:extLst>
      <p:ext uri="{BB962C8B-B14F-4D97-AF65-F5344CB8AC3E}">
        <p14:creationId xmlns:p14="http://schemas.microsoft.com/office/powerpoint/2010/main" val="38129448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85D6BDF-9D0E-4E2B-85B8-D8F4790360C9}" type="datetimeFigureOut">
              <a:rPr lang="en-US" smtClean="0"/>
              <a:t>2/21/18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293166510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45920" y="1757683"/>
            <a:ext cx="29626560" cy="7315200"/>
          </a:xfrm>
          <a:prstGeom prst="rect">
            <a:avLst/>
          </a:prstGeom>
        </p:spPr>
        <p:txBody>
          <a:bodyPr vert="horz" lIns="438912" tIns="219456" rIns="438912" bIns="219456" rtlCol="0" anchor="ctr">
            <a:normAutofit/>
          </a:bodyPr>
          <a:lstStyle/>
          <a:p>
            <a:r>
              <a:rPr lang="en-US" dirty="0"/>
              <a:t>Click to edit Master title style</a:t>
            </a:r>
          </a:p>
        </p:txBody>
      </p:sp>
      <p:sp>
        <p:nvSpPr>
          <p:cNvPr id="3" name="Text Placeholder 2"/>
          <p:cNvSpPr>
            <a:spLocks noGrp="1"/>
          </p:cNvSpPr>
          <p:nvPr>
            <p:ph type="body" idx="1"/>
          </p:nvPr>
        </p:nvSpPr>
        <p:spPr>
          <a:xfrm>
            <a:off x="1645920" y="10241283"/>
            <a:ext cx="29626560" cy="28966163"/>
          </a:xfrm>
          <a:prstGeom prst="rect">
            <a:avLst/>
          </a:prstGeom>
        </p:spPr>
        <p:txBody>
          <a:bodyPr vert="horz" lIns="438912" tIns="219456" rIns="438912" bIns="219456"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645920" y="40680643"/>
            <a:ext cx="7680960" cy="2336800"/>
          </a:xfrm>
          <a:prstGeom prst="rect">
            <a:avLst/>
          </a:prstGeom>
        </p:spPr>
        <p:txBody>
          <a:bodyPr vert="horz" lIns="438912" tIns="219456" rIns="438912" bIns="219456" rtlCol="0" anchor="ctr"/>
          <a:lstStyle>
            <a:lvl1pPr algn="l">
              <a:defRPr sz="5800">
                <a:solidFill>
                  <a:schemeClr val="tx1">
                    <a:tint val="75000"/>
                  </a:schemeClr>
                </a:solidFill>
              </a:defRPr>
            </a:lvl1pPr>
          </a:lstStyle>
          <a:p>
            <a:fld id="{985D6BDF-9D0E-4E2B-85B8-D8F4790360C9}" type="datetimeFigureOut">
              <a:rPr lang="en-US" smtClean="0"/>
              <a:t>2/21/18</a:t>
            </a:fld>
            <a:endParaRPr lang="en-US" dirty="0"/>
          </a:p>
        </p:txBody>
      </p:sp>
      <p:sp>
        <p:nvSpPr>
          <p:cNvPr id="5" name="Footer Placeholder 4"/>
          <p:cNvSpPr>
            <a:spLocks noGrp="1"/>
          </p:cNvSpPr>
          <p:nvPr>
            <p:ph type="ftr" sz="quarter" idx="3"/>
          </p:nvPr>
        </p:nvSpPr>
        <p:spPr>
          <a:xfrm>
            <a:off x="11247120" y="40680643"/>
            <a:ext cx="10424160" cy="2336800"/>
          </a:xfrm>
          <a:prstGeom prst="rect">
            <a:avLst/>
          </a:prstGeom>
        </p:spPr>
        <p:txBody>
          <a:bodyPr vert="horz" lIns="438912" tIns="219456" rIns="438912" bIns="219456" rtlCol="0" anchor="ctr"/>
          <a:lstStyle>
            <a:lvl1pPr algn="ctr">
              <a:defRPr sz="58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23591520" y="40680643"/>
            <a:ext cx="7680960" cy="2336800"/>
          </a:xfrm>
          <a:prstGeom prst="rect">
            <a:avLst/>
          </a:prstGeom>
        </p:spPr>
        <p:txBody>
          <a:bodyPr vert="horz" lIns="438912" tIns="219456" rIns="438912" bIns="219456" rtlCol="0" anchor="ctr"/>
          <a:lstStyle>
            <a:lvl1pPr algn="r">
              <a:defRPr sz="5800">
                <a:solidFill>
                  <a:schemeClr val="tx1">
                    <a:tint val="75000"/>
                  </a:schemeClr>
                </a:solidFill>
              </a:defRPr>
            </a:lvl1pPr>
          </a:lstStyle>
          <a:p>
            <a:fld id="{FBB075EA-769C-4ECD-B48E-D6FCDC24F876}" type="slidenum">
              <a:rPr lang="en-US" smtClean="0"/>
              <a:t>‹#›</a:t>
            </a:fld>
            <a:endParaRPr lang="en-US" dirty="0"/>
          </a:p>
        </p:txBody>
      </p:sp>
    </p:spTree>
    <p:extLst>
      <p:ext uri="{BB962C8B-B14F-4D97-AF65-F5344CB8AC3E}">
        <p14:creationId xmlns:p14="http://schemas.microsoft.com/office/powerpoint/2010/main" val="72322184"/>
      </p:ext>
    </p:extLst>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ctr" defTabSz="4389120" rtl="0" eaLnBrk="1" latinLnBrk="0" hangingPunct="1">
        <a:spcBef>
          <a:spcPct val="0"/>
        </a:spcBef>
        <a:buNone/>
        <a:defRPr sz="8000" kern="1200">
          <a:solidFill>
            <a:schemeClr val="tx1"/>
          </a:solidFill>
          <a:latin typeface="+mj-lt"/>
          <a:ea typeface="+mj-ea"/>
          <a:cs typeface="+mj-cs"/>
        </a:defRPr>
      </a:lvl1pPr>
    </p:titleStyle>
    <p:bodyStyle>
      <a:lvl1pPr marL="457200" indent="-457200" algn="l" defTabSz="4389120" rtl="0" eaLnBrk="1" latinLnBrk="0" hangingPunct="1">
        <a:spcBef>
          <a:spcPct val="20000"/>
        </a:spcBef>
        <a:buFont typeface="Arial" pitchFamily="34" charset="0"/>
        <a:buChar char="•"/>
        <a:defRPr sz="3600" kern="1200">
          <a:solidFill>
            <a:schemeClr val="tx1"/>
          </a:solidFill>
          <a:latin typeface="+mn-lt"/>
          <a:ea typeface="+mn-ea"/>
          <a:cs typeface="+mn-cs"/>
        </a:defRPr>
      </a:lvl1pPr>
      <a:lvl2pPr marL="914400" indent="-457200" algn="l" defTabSz="4389120" rtl="0" eaLnBrk="1" latinLnBrk="0" hangingPunct="1">
        <a:spcBef>
          <a:spcPct val="20000"/>
        </a:spcBef>
        <a:buFont typeface="Arial" pitchFamily="34" charset="0"/>
        <a:buChar char="–"/>
        <a:defRPr sz="3600" kern="1200">
          <a:solidFill>
            <a:schemeClr val="tx1"/>
          </a:solidFill>
          <a:latin typeface="+mn-lt"/>
          <a:ea typeface="+mn-ea"/>
          <a:cs typeface="+mn-cs"/>
        </a:defRPr>
      </a:lvl2pPr>
      <a:lvl3pPr marL="1371600" indent="-457200" algn="l" defTabSz="4389120" rtl="0" eaLnBrk="1" latinLnBrk="0" hangingPunct="1">
        <a:spcBef>
          <a:spcPct val="20000"/>
        </a:spcBef>
        <a:buFont typeface="Arial" pitchFamily="34" charset="0"/>
        <a:buChar char="•"/>
        <a:defRPr sz="3600" kern="1200">
          <a:solidFill>
            <a:schemeClr val="tx1"/>
          </a:solidFill>
          <a:latin typeface="+mn-lt"/>
          <a:ea typeface="+mn-ea"/>
          <a:cs typeface="+mn-cs"/>
        </a:defRPr>
      </a:lvl3pPr>
      <a:lvl4pPr marL="1828800" indent="-457200" algn="l" defTabSz="4389120" rtl="0" eaLnBrk="1" latinLnBrk="0" hangingPunct="1">
        <a:spcBef>
          <a:spcPct val="20000"/>
        </a:spcBef>
        <a:buFont typeface="Arial" pitchFamily="34" charset="0"/>
        <a:buChar char="–"/>
        <a:defRPr sz="3600" kern="1200">
          <a:solidFill>
            <a:schemeClr val="tx1"/>
          </a:solidFill>
          <a:latin typeface="+mn-lt"/>
          <a:ea typeface="+mn-ea"/>
          <a:cs typeface="+mn-cs"/>
        </a:defRPr>
      </a:lvl4pPr>
      <a:lvl5pPr marL="2286000" indent="-457200" algn="l" defTabSz="4389120" rtl="0" eaLnBrk="1" latinLnBrk="0" hangingPunct="1">
        <a:spcBef>
          <a:spcPct val="20000"/>
        </a:spcBef>
        <a:buFont typeface="Arial" pitchFamily="34" charset="0"/>
        <a:buChar char="»"/>
        <a:defRPr sz="3600" kern="1200">
          <a:solidFill>
            <a:schemeClr val="tx1"/>
          </a:solidFill>
          <a:latin typeface="+mn-lt"/>
          <a:ea typeface="+mn-ea"/>
          <a:cs typeface="+mn-cs"/>
        </a:defRPr>
      </a:lvl5pPr>
      <a:lvl6pPr marL="1207008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464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920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376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9120" rtl="0" eaLnBrk="1" latinLnBrk="0" hangingPunct="1">
        <a:defRPr sz="8600" kern="1200">
          <a:solidFill>
            <a:schemeClr val="tx1"/>
          </a:solidFill>
          <a:latin typeface="+mn-lt"/>
          <a:ea typeface="+mn-ea"/>
          <a:cs typeface="+mn-cs"/>
        </a:defRPr>
      </a:lvl1pPr>
      <a:lvl2pPr marL="2194560" algn="l" defTabSz="4389120" rtl="0" eaLnBrk="1" latinLnBrk="0" hangingPunct="1">
        <a:defRPr sz="8600" kern="1200">
          <a:solidFill>
            <a:schemeClr val="tx1"/>
          </a:solidFill>
          <a:latin typeface="+mn-lt"/>
          <a:ea typeface="+mn-ea"/>
          <a:cs typeface="+mn-cs"/>
        </a:defRPr>
      </a:lvl2pPr>
      <a:lvl3pPr marL="4389120" algn="l" defTabSz="4389120" rtl="0" eaLnBrk="1" latinLnBrk="0" hangingPunct="1">
        <a:defRPr sz="8600" kern="1200">
          <a:solidFill>
            <a:schemeClr val="tx1"/>
          </a:solidFill>
          <a:latin typeface="+mn-lt"/>
          <a:ea typeface="+mn-ea"/>
          <a:cs typeface="+mn-cs"/>
        </a:defRPr>
      </a:lvl3pPr>
      <a:lvl4pPr marL="6583680" algn="l" defTabSz="4389120" rtl="0" eaLnBrk="1" latinLnBrk="0" hangingPunct="1">
        <a:defRPr sz="8600" kern="1200">
          <a:solidFill>
            <a:schemeClr val="tx1"/>
          </a:solidFill>
          <a:latin typeface="+mn-lt"/>
          <a:ea typeface="+mn-ea"/>
          <a:cs typeface="+mn-cs"/>
        </a:defRPr>
      </a:lvl4pPr>
      <a:lvl5pPr marL="8778240" algn="l" defTabSz="4389120" rtl="0" eaLnBrk="1" latinLnBrk="0" hangingPunct="1">
        <a:defRPr sz="8600" kern="1200">
          <a:solidFill>
            <a:schemeClr val="tx1"/>
          </a:solidFill>
          <a:latin typeface="+mn-lt"/>
          <a:ea typeface="+mn-ea"/>
          <a:cs typeface="+mn-cs"/>
        </a:defRPr>
      </a:lvl5pPr>
      <a:lvl6pPr marL="10972800" algn="l" defTabSz="4389120" rtl="0" eaLnBrk="1" latinLnBrk="0" hangingPunct="1">
        <a:defRPr sz="8600" kern="1200">
          <a:solidFill>
            <a:schemeClr val="tx1"/>
          </a:solidFill>
          <a:latin typeface="+mn-lt"/>
          <a:ea typeface="+mn-ea"/>
          <a:cs typeface="+mn-cs"/>
        </a:defRPr>
      </a:lvl6pPr>
      <a:lvl7pPr marL="13167360" algn="l" defTabSz="4389120" rtl="0" eaLnBrk="1" latinLnBrk="0" hangingPunct="1">
        <a:defRPr sz="8600" kern="1200">
          <a:solidFill>
            <a:schemeClr val="tx1"/>
          </a:solidFill>
          <a:latin typeface="+mn-lt"/>
          <a:ea typeface="+mn-ea"/>
          <a:cs typeface="+mn-cs"/>
        </a:defRPr>
      </a:lvl7pPr>
      <a:lvl8pPr marL="15361920" algn="l" defTabSz="4389120" rtl="0" eaLnBrk="1" latinLnBrk="0" hangingPunct="1">
        <a:defRPr sz="8600" kern="1200">
          <a:solidFill>
            <a:schemeClr val="tx1"/>
          </a:solidFill>
          <a:latin typeface="+mn-lt"/>
          <a:ea typeface="+mn-ea"/>
          <a:cs typeface="+mn-cs"/>
        </a:defRPr>
      </a:lvl8pPr>
      <a:lvl9pPr marL="17556480" algn="l" defTabSz="438912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hart" Target="../charts/chart1.xml"/><Relationship Id="rId7" Type="http://schemas.openxmlformats.org/officeDocument/2006/relationships/image" Target="../media/image6.emf"/><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5.jpg"/><Relationship Id="rId5" Type="http://schemas.openxmlformats.org/officeDocument/2006/relationships/image" Target="../media/image4.jpeg"/><Relationship Id="rId4"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22"/>
          <p:cNvSpPr txBox="1">
            <a:spLocks noChangeArrowheads="1"/>
          </p:cNvSpPr>
          <p:nvPr/>
        </p:nvSpPr>
        <p:spPr bwMode="auto">
          <a:xfrm>
            <a:off x="4465357" y="893564"/>
            <a:ext cx="23835335" cy="21544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82880" tIns="457200" rIns="182880" bIns="457200" anchor="ctr" anchorCtr="0">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8000" b="1" dirty="0">
                <a:solidFill>
                  <a:schemeClr val="accent3">
                    <a:lumMod val="20000"/>
                    <a:lumOff val="80000"/>
                  </a:schemeClr>
                </a:solidFill>
                <a:latin typeface="+mn-lt"/>
              </a:rPr>
              <a:t>Scalability of Sparse Matrix Dense Vector Multiplication</a:t>
            </a:r>
          </a:p>
        </p:txBody>
      </p:sp>
      <p:sp>
        <p:nvSpPr>
          <p:cNvPr id="5" name="Text Box 123"/>
          <p:cNvSpPr txBox="1">
            <a:spLocks noChangeArrowheads="1"/>
          </p:cNvSpPr>
          <p:nvPr/>
        </p:nvSpPr>
        <p:spPr bwMode="auto">
          <a:xfrm>
            <a:off x="5410225" y="2476500"/>
            <a:ext cx="21945600" cy="228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0" tIns="182880" rIns="182880" bIns="182880" anchor="ctr" anchorCtr="0"/>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4800" dirty="0">
                <a:solidFill>
                  <a:schemeClr val="accent3">
                    <a:lumMod val="20000"/>
                    <a:lumOff val="80000"/>
                  </a:schemeClr>
                </a:solidFill>
                <a:latin typeface="+mn-lt"/>
              </a:rPr>
              <a:t>Brian Page; Peter </a:t>
            </a:r>
            <a:r>
              <a:rPr lang="en-US" sz="4800" dirty="0" err="1">
                <a:solidFill>
                  <a:schemeClr val="accent3">
                    <a:lumMod val="20000"/>
                    <a:lumOff val="80000"/>
                  </a:schemeClr>
                </a:solidFill>
                <a:latin typeface="+mn-lt"/>
              </a:rPr>
              <a:t>Kogge</a:t>
            </a:r>
            <a:r>
              <a:rPr lang="en-US" sz="4800" dirty="0">
                <a:solidFill>
                  <a:schemeClr val="accent3">
                    <a:lumMod val="20000"/>
                    <a:lumOff val="80000"/>
                  </a:schemeClr>
                </a:solidFill>
                <a:latin typeface="+mn-lt"/>
              </a:rPr>
              <a:t> PhD.</a:t>
            </a:r>
            <a:endParaRPr lang="en-US" sz="4800" baseline="30000" dirty="0">
              <a:solidFill>
                <a:schemeClr val="accent3">
                  <a:lumMod val="20000"/>
                  <a:lumOff val="80000"/>
                </a:schemeClr>
              </a:solidFill>
              <a:latin typeface="+mn-lt"/>
            </a:endParaRPr>
          </a:p>
          <a:p>
            <a:pPr algn="ctr" eaLnBrk="1" hangingPunct="1"/>
            <a:r>
              <a:rPr lang="en-US" sz="4800" dirty="0">
                <a:solidFill>
                  <a:schemeClr val="accent3">
                    <a:lumMod val="20000"/>
                    <a:lumOff val="80000"/>
                  </a:schemeClr>
                </a:solidFill>
                <a:latin typeface="+mn-lt"/>
              </a:rPr>
              <a:t>University of Notre Dame</a:t>
            </a:r>
          </a:p>
        </p:txBody>
      </p:sp>
      <p:sp>
        <p:nvSpPr>
          <p:cNvPr id="24" name="TextBox 23"/>
          <p:cNvSpPr txBox="1"/>
          <p:nvPr/>
        </p:nvSpPr>
        <p:spPr>
          <a:xfrm>
            <a:off x="1828800" y="40050719"/>
            <a:ext cx="14173200" cy="2651760"/>
          </a:xfrm>
          <a:prstGeom prst="rect">
            <a:avLst/>
          </a:prstGeom>
          <a:solidFill>
            <a:schemeClr val="accent1">
              <a:lumMod val="40000"/>
              <a:lumOff val="60000"/>
            </a:schemeClr>
          </a:solidFill>
        </p:spPr>
        <p:txBody>
          <a:bodyPr wrap="none" rtlCol="0">
            <a:spAutoFit/>
          </a:bodyPr>
          <a:lstStyle/>
          <a:p>
            <a:r>
              <a:rPr lang="en-US" sz="3200" dirty="0"/>
              <a:t>&lt;your name&gt;</a:t>
            </a:r>
          </a:p>
          <a:p>
            <a:r>
              <a:rPr lang="en-US" sz="3200" dirty="0"/>
              <a:t>&lt;your organization&gt;</a:t>
            </a:r>
          </a:p>
          <a:p>
            <a:r>
              <a:rPr lang="en-US" sz="3200" dirty="0"/>
              <a:t>Email:</a:t>
            </a:r>
          </a:p>
          <a:p>
            <a:r>
              <a:rPr lang="en-US" sz="3200" dirty="0"/>
              <a:t>Website:</a:t>
            </a:r>
          </a:p>
          <a:p>
            <a:r>
              <a:rPr lang="en-US" sz="3200" dirty="0"/>
              <a:t>Phone:</a:t>
            </a:r>
          </a:p>
        </p:txBody>
      </p:sp>
      <p:sp>
        <p:nvSpPr>
          <p:cNvPr id="25" name="TextBox 24"/>
          <p:cNvSpPr txBox="1"/>
          <p:nvPr/>
        </p:nvSpPr>
        <p:spPr>
          <a:xfrm>
            <a:off x="1828800" y="38862000"/>
            <a:ext cx="2638671" cy="1015663"/>
          </a:xfrm>
          <a:prstGeom prst="rect">
            <a:avLst/>
          </a:prstGeom>
          <a:noFill/>
        </p:spPr>
        <p:txBody>
          <a:bodyPr wrap="square" rtlCol="0">
            <a:spAutoFit/>
          </a:bodyPr>
          <a:lstStyle/>
          <a:p>
            <a:r>
              <a:rPr lang="en-US" sz="6000" b="1" dirty="0"/>
              <a:t>Contact</a:t>
            </a:r>
          </a:p>
        </p:txBody>
      </p:sp>
      <p:sp>
        <p:nvSpPr>
          <p:cNvPr id="26" name="TextBox 25"/>
          <p:cNvSpPr txBox="1"/>
          <p:nvPr/>
        </p:nvSpPr>
        <p:spPr>
          <a:xfrm>
            <a:off x="16916400" y="40050719"/>
            <a:ext cx="14173200" cy="2926080"/>
          </a:xfrm>
          <a:prstGeom prst="rect">
            <a:avLst/>
          </a:prstGeom>
          <a:noFill/>
        </p:spPr>
        <p:txBody>
          <a:bodyPr wrap="square" tIns="91440" bIns="91440" numCol="1" spcCol="457200" rtlCol="0">
            <a:noAutofit/>
          </a:bodyPr>
          <a:lstStyle/>
          <a:p>
            <a:pPr marL="457200" indent="-457200">
              <a:buFont typeface="+mj-lt"/>
              <a:buAutoNum type="arabicPeriod"/>
            </a:pPr>
            <a:r>
              <a:rPr lang="en-US" sz="1800" dirty="0"/>
              <a:t> </a:t>
            </a:r>
          </a:p>
          <a:p>
            <a:pPr marL="457200" indent="-457200">
              <a:buFont typeface="+mj-lt"/>
              <a:buAutoNum type="arabicPeriod"/>
            </a:pPr>
            <a:r>
              <a:rPr lang="en-US" sz="1800" dirty="0"/>
              <a:t> </a:t>
            </a:r>
          </a:p>
          <a:p>
            <a:pPr marL="457200" indent="-457200">
              <a:buFont typeface="+mj-lt"/>
              <a:buAutoNum type="arabicPeriod"/>
            </a:pPr>
            <a:r>
              <a:rPr lang="en-US" sz="1800" dirty="0"/>
              <a:t> </a:t>
            </a:r>
          </a:p>
          <a:p>
            <a:pPr marL="457200" indent="-457200">
              <a:buFont typeface="+mj-lt"/>
              <a:buAutoNum type="arabicPeriod"/>
            </a:pPr>
            <a:r>
              <a:rPr lang="en-US" sz="1800" dirty="0"/>
              <a:t> </a:t>
            </a:r>
          </a:p>
          <a:p>
            <a:pPr marL="457200" indent="-457200">
              <a:buFont typeface="+mj-lt"/>
              <a:buAutoNum type="arabicPeriod"/>
            </a:pPr>
            <a:r>
              <a:rPr lang="en-US" sz="1800" dirty="0"/>
              <a:t> </a:t>
            </a:r>
          </a:p>
          <a:p>
            <a:pPr marL="457200" indent="-457200">
              <a:buFont typeface="+mj-lt"/>
              <a:buAutoNum type="arabicPeriod"/>
            </a:pPr>
            <a:r>
              <a:rPr lang="en-US" sz="1800" dirty="0"/>
              <a:t> </a:t>
            </a:r>
          </a:p>
          <a:p>
            <a:pPr marL="457200" indent="-457200">
              <a:buFont typeface="+mj-lt"/>
              <a:buAutoNum type="arabicPeriod"/>
            </a:pPr>
            <a:r>
              <a:rPr lang="en-US" sz="1800" dirty="0"/>
              <a:t> </a:t>
            </a:r>
          </a:p>
          <a:p>
            <a:pPr marL="457200" indent="-457200">
              <a:buFont typeface="+mj-lt"/>
              <a:buAutoNum type="arabicPeriod"/>
            </a:pPr>
            <a:r>
              <a:rPr lang="en-US" sz="1800" dirty="0"/>
              <a:t> </a:t>
            </a:r>
          </a:p>
          <a:p>
            <a:pPr marL="457200" indent="-457200">
              <a:buFont typeface="+mj-lt"/>
              <a:buAutoNum type="arabicPeriod"/>
            </a:pPr>
            <a:r>
              <a:rPr lang="en-US" sz="1800" dirty="0"/>
              <a:t> </a:t>
            </a:r>
          </a:p>
          <a:p>
            <a:pPr marL="457200" indent="-457200">
              <a:buFont typeface="+mj-lt"/>
              <a:buAutoNum type="arabicPeriod"/>
            </a:pPr>
            <a:r>
              <a:rPr lang="en-US" sz="1800" dirty="0"/>
              <a:t>  </a:t>
            </a:r>
          </a:p>
          <a:p>
            <a:pPr marL="457200" indent="-457200">
              <a:buFont typeface="+mj-lt"/>
              <a:buAutoNum type="arabicPeriod"/>
            </a:pPr>
            <a:endParaRPr lang="en-US" sz="1800" dirty="0"/>
          </a:p>
        </p:txBody>
      </p:sp>
      <p:sp>
        <p:nvSpPr>
          <p:cNvPr id="27" name="TextBox 26"/>
          <p:cNvSpPr txBox="1"/>
          <p:nvPr/>
        </p:nvSpPr>
        <p:spPr>
          <a:xfrm>
            <a:off x="16916400" y="38862000"/>
            <a:ext cx="3689793" cy="1015663"/>
          </a:xfrm>
          <a:prstGeom prst="rect">
            <a:avLst/>
          </a:prstGeom>
          <a:noFill/>
        </p:spPr>
        <p:txBody>
          <a:bodyPr wrap="none" rtlCol="0">
            <a:spAutoFit/>
          </a:bodyPr>
          <a:lstStyle/>
          <a:p>
            <a:r>
              <a:rPr lang="en-US" sz="6000" b="1" dirty="0"/>
              <a:t>References</a:t>
            </a:r>
          </a:p>
        </p:txBody>
      </p:sp>
      <p:sp>
        <p:nvSpPr>
          <p:cNvPr id="10" name="Text Box 189"/>
          <p:cNvSpPr txBox="1">
            <a:spLocks noChangeArrowheads="1"/>
          </p:cNvSpPr>
          <p:nvPr/>
        </p:nvSpPr>
        <p:spPr bwMode="auto">
          <a:xfrm>
            <a:off x="1025524" y="7086600"/>
            <a:ext cx="14976476" cy="6278642"/>
          </a:xfrm>
          <a:prstGeom prst="rect">
            <a:avLst/>
          </a:prstGeom>
          <a:solidFill>
            <a:schemeClr val="bg1"/>
          </a:solidFill>
          <a:ln w="12700">
            <a:solidFill>
              <a:schemeClr val="accent1">
                <a:lumMod val="75000"/>
              </a:schemeClr>
            </a:solidFill>
          </a:ln>
          <a:effectLst/>
        </p:spPr>
        <p:txBody>
          <a:bodyPr wrap="square" lIns="182880" tIns="182880" rIns="182880" bIns="182880">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3200" dirty="0">
                <a:latin typeface="Calibri" pitchFamily="34" charset="0"/>
              </a:rPr>
              <a:t>Click here to insert your Abstract text. Type it in or copy and paste from your Word document or other source.</a:t>
            </a:r>
          </a:p>
          <a:p>
            <a:pPr eaLnBrk="1" hangingPunct="1"/>
            <a:endParaRPr lang="en-US" sz="3200" dirty="0">
              <a:latin typeface="Calibri" pitchFamily="34" charset="0"/>
            </a:endParaRPr>
          </a:p>
          <a:p>
            <a:pPr eaLnBrk="1" hangingPunct="1"/>
            <a:r>
              <a:rPr lang="en-US" sz="3200" dirty="0">
                <a:latin typeface="Calibri" pitchFamily="34" charset="0"/>
              </a:rPr>
              <a:t>This text box will automatically re-size to your text. To turn off that feature, right click inside this box and go to </a:t>
            </a:r>
            <a:r>
              <a:rPr lang="en-US" sz="3200" b="1" dirty="0">
                <a:latin typeface="Calibri" pitchFamily="34" charset="0"/>
              </a:rPr>
              <a:t>Format Shape, Text Box, Autofit</a:t>
            </a:r>
            <a:r>
              <a:rPr lang="en-US" sz="3200" dirty="0">
                <a:latin typeface="Calibri" pitchFamily="34" charset="0"/>
              </a:rPr>
              <a:t>, and select the “Do Not Autofit” radio button.</a:t>
            </a:r>
          </a:p>
          <a:p>
            <a:pPr eaLnBrk="1" hangingPunct="1"/>
            <a:endParaRPr lang="en-US" sz="3200" dirty="0">
              <a:latin typeface="Calibri" pitchFamily="34" charset="0"/>
            </a:endParaRPr>
          </a:p>
          <a:p>
            <a:pPr eaLnBrk="1" hangingPunct="1"/>
            <a:r>
              <a:rPr lang="en-US" sz="3200" dirty="0">
                <a:latin typeface="Calibri" pitchFamily="34" charset="0"/>
              </a:rPr>
              <a:t>To change the font style of this text box: Click on the border once to highlight the entire text box, then select a different font or font size that suits you. This text is Calibri 32pt and is easily read up to 4 feet away on a 48x36 poster.</a:t>
            </a:r>
          </a:p>
          <a:p>
            <a:pPr eaLnBrk="1" hangingPunct="1"/>
            <a:endParaRPr lang="en-US" sz="3200" dirty="0">
              <a:latin typeface="Calibri" pitchFamily="34" charset="0"/>
            </a:endParaRPr>
          </a:p>
          <a:p>
            <a:pPr eaLnBrk="1" hangingPunct="1"/>
            <a:r>
              <a:rPr lang="en-US" sz="3200" dirty="0">
                <a:latin typeface="Calibri" pitchFamily="34" charset="0"/>
              </a:rPr>
              <a:t>Zoom out to 100% to preview what this will look like on your printed poster.</a:t>
            </a:r>
          </a:p>
        </p:txBody>
      </p:sp>
      <p:sp>
        <p:nvSpPr>
          <p:cNvPr id="32" name="Rectangle 31"/>
          <p:cNvSpPr/>
          <p:nvPr/>
        </p:nvSpPr>
        <p:spPr>
          <a:xfrm>
            <a:off x="1025524" y="6121569"/>
            <a:ext cx="14976476" cy="1015663"/>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r>
              <a:rPr lang="en-US" sz="6000" b="1" dirty="0">
                <a:solidFill>
                  <a:schemeClr val="accent3">
                    <a:lumMod val="20000"/>
                    <a:lumOff val="80000"/>
                  </a:schemeClr>
                </a:solidFill>
              </a:rPr>
              <a:t>Abstract</a:t>
            </a:r>
          </a:p>
        </p:txBody>
      </p:sp>
      <p:sp>
        <p:nvSpPr>
          <p:cNvPr id="15" name="Text Box 194"/>
          <p:cNvSpPr txBox="1">
            <a:spLocks noChangeArrowheads="1"/>
          </p:cNvSpPr>
          <p:nvPr/>
        </p:nvSpPr>
        <p:spPr bwMode="auto">
          <a:xfrm>
            <a:off x="16916399" y="7086600"/>
            <a:ext cx="14935201" cy="7755969"/>
          </a:xfrm>
          <a:prstGeom prst="rect">
            <a:avLst/>
          </a:prstGeom>
          <a:solidFill>
            <a:schemeClr val="bg1"/>
          </a:solidFill>
          <a:ln w="12700">
            <a:solidFill>
              <a:schemeClr val="accent1">
                <a:lumMod val="75000"/>
              </a:schemeClr>
            </a:solidFill>
          </a:ln>
          <a:effectLst/>
        </p:spPr>
        <p:txBody>
          <a:bodyPr wrap="square" lIns="182880" tIns="182880" rIns="182880" bIns="182880">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3200" dirty="0">
                <a:latin typeface="Calibri" pitchFamily="34" charset="0"/>
              </a:rPr>
              <a:t>Click here to insert your Results text. Type it in or copy and paste from your Word document or other source.</a:t>
            </a:r>
          </a:p>
          <a:p>
            <a:pPr eaLnBrk="1" hangingPunct="1"/>
            <a:endParaRPr lang="en-US" sz="3200" dirty="0">
              <a:latin typeface="Calibri" pitchFamily="34" charset="0"/>
            </a:endParaRPr>
          </a:p>
          <a:p>
            <a:pPr eaLnBrk="1" hangingPunct="1"/>
            <a:r>
              <a:rPr lang="en-US" sz="3200" dirty="0">
                <a:latin typeface="Calibri" pitchFamily="34" charset="0"/>
              </a:rPr>
              <a:t>This text box will automatically re-size to your text. To turn off that feature, right click inside this box and go to </a:t>
            </a:r>
            <a:r>
              <a:rPr lang="en-US" sz="3200" b="1" dirty="0">
                <a:latin typeface="Calibri" pitchFamily="34" charset="0"/>
              </a:rPr>
              <a:t>Format Shape, Text Box, Autofit</a:t>
            </a:r>
            <a:r>
              <a:rPr lang="en-US" sz="3200" dirty="0">
                <a:latin typeface="Calibri" pitchFamily="34" charset="0"/>
              </a:rPr>
              <a:t>, and select the “Do Not Autofit” radio button.</a:t>
            </a:r>
          </a:p>
          <a:p>
            <a:pPr eaLnBrk="1" hangingPunct="1"/>
            <a:endParaRPr lang="en-US" sz="3200" dirty="0">
              <a:latin typeface="Calibri" pitchFamily="34" charset="0"/>
            </a:endParaRPr>
          </a:p>
          <a:p>
            <a:pPr eaLnBrk="1" hangingPunct="1"/>
            <a:r>
              <a:rPr lang="en-US" sz="3200" dirty="0">
                <a:latin typeface="Calibri" pitchFamily="34" charset="0"/>
              </a:rPr>
              <a:t>To change the font style of this text box: Click on the border once to highlight the entire text box, then select a different font or font size that suits you. This text is Calibri 32pt and is easily read up to 4 feet away on a 48x36 poster.</a:t>
            </a:r>
          </a:p>
          <a:p>
            <a:pPr eaLnBrk="1" hangingPunct="1"/>
            <a:endParaRPr lang="en-US" sz="3200" dirty="0">
              <a:latin typeface="Calibri" pitchFamily="34" charset="0"/>
            </a:endParaRPr>
          </a:p>
          <a:p>
            <a:pPr eaLnBrk="1" hangingPunct="1"/>
            <a:r>
              <a:rPr lang="en-US" sz="3200" dirty="0">
                <a:latin typeface="Calibri" pitchFamily="34" charset="0"/>
              </a:rPr>
              <a:t>Zoom out to 100% to preview what this will look like on your printed poster.</a:t>
            </a:r>
          </a:p>
          <a:p>
            <a:pPr eaLnBrk="1" hangingPunct="1"/>
            <a:endParaRPr lang="en-US" sz="3200" dirty="0">
              <a:latin typeface="Calibri" pitchFamily="34" charset="0"/>
            </a:endParaRPr>
          </a:p>
          <a:p>
            <a:pPr eaLnBrk="1" hangingPunct="1"/>
            <a:r>
              <a:rPr lang="en-US" sz="3200" dirty="0">
                <a:latin typeface="Calibri" pitchFamily="34" charset="0"/>
              </a:rPr>
              <a:t>Speaking of Results, yours will look better if you remember to run a spell-check on your poster! After you’ve added your content click on </a:t>
            </a:r>
            <a:r>
              <a:rPr lang="en-US" sz="3200" b="1" dirty="0">
                <a:latin typeface="Calibri" pitchFamily="34" charset="0"/>
              </a:rPr>
              <a:t>Review</a:t>
            </a:r>
            <a:r>
              <a:rPr lang="en-US" sz="3200" dirty="0">
                <a:latin typeface="Calibri" pitchFamily="34" charset="0"/>
              </a:rPr>
              <a:t>, </a:t>
            </a:r>
            <a:r>
              <a:rPr lang="en-US" sz="3200" b="1" dirty="0">
                <a:latin typeface="Calibri" pitchFamily="34" charset="0"/>
              </a:rPr>
              <a:t>Spelling</a:t>
            </a:r>
            <a:r>
              <a:rPr lang="en-US" sz="3200" dirty="0">
                <a:latin typeface="Calibri" pitchFamily="34" charset="0"/>
              </a:rPr>
              <a:t>, or press F7.</a:t>
            </a:r>
          </a:p>
        </p:txBody>
      </p:sp>
      <p:sp>
        <p:nvSpPr>
          <p:cNvPr id="33" name="Rectangle 32"/>
          <p:cNvSpPr/>
          <p:nvPr/>
        </p:nvSpPr>
        <p:spPr>
          <a:xfrm>
            <a:off x="1025524" y="14122569"/>
            <a:ext cx="14976476" cy="1015663"/>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r>
              <a:rPr lang="en-US" sz="6000" b="1" dirty="0">
                <a:solidFill>
                  <a:schemeClr val="accent3">
                    <a:lumMod val="20000"/>
                    <a:lumOff val="80000"/>
                  </a:schemeClr>
                </a:solidFill>
              </a:rPr>
              <a:t>Introduction</a:t>
            </a:r>
          </a:p>
        </p:txBody>
      </p:sp>
      <p:sp>
        <p:nvSpPr>
          <p:cNvPr id="13" name="Text Box 192"/>
          <p:cNvSpPr txBox="1">
            <a:spLocks noChangeArrowheads="1"/>
          </p:cNvSpPr>
          <p:nvPr/>
        </p:nvSpPr>
        <p:spPr bwMode="auto">
          <a:xfrm>
            <a:off x="1025524" y="31546800"/>
            <a:ext cx="14976476" cy="6278642"/>
          </a:xfrm>
          <a:prstGeom prst="rect">
            <a:avLst/>
          </a:prstGeom>
          <a:solidFill>
            <a:schemeClr val="bg1"/>
          </a:solidFill>
          <a:ln w="12700">
            <a:solidFill>
              <a:schemeClr val="accent1">
                <a:lumMod val="75000"/>
              </a:schemeClr>
            </a:solidFill>
          </a:ln>
          <a:effectLst/>
        </p:spPr>
        <p:txBody>
          <a:bodyPr wrap="square" lIns="182880" tIns="182880" rIns="182880" bIns="182880">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3200" dirty="0">
                <a:latin typeface="Calibri" pitchFamily="34" charset="0"/>
              </a:rPr>
              <a:t>Click here to insert your Methods and Materials text. Type it in or copy and paste from your Word document or other source.</a:t>
            </a:r>
          </a:p>
          <a:p>
            <a:pPr eaLnBrk="1" hangingPunct="1"/>
            <a:endParaRPr lang="en-US" sz="3200" dirty="0">
              <a:latin typeface="Calibri" pitchFamily="34" charset="0"/>
            </a:endParaRPr>
          </a:p>
          <a:p>
            <a:pPr eaLnBrk="1" hangingPunct="1"/>
            <a:r>
              <a:rPr lang="en-US" sz="3200" dirty="0">
                <a:latin typeface="Calibri" pitchFamily="34" charset="0"/>
              </a:rPr>
              <a:t>This text box will automatically re-size to your text. To turn off that feature, right click inside this box and go to </a:t>
            </a:r>
            <a:r>
              <a:rPr lang="en-US" sz="3200" b="1" dirty="0">
                <a:latin typeface="Calibri" pitchFamily="34" charset="0"/>
              </a:rPr>
              <a:t>Format Shape, Text Box, Autofit</a:t>
            </a:r>
            <a:r>
              <a:rPr lang="en-US" sz="3200" dirty="0">
                <a:latin typeface="Calibri" pitchFamily="34" charset="0"/>
              </a:rPr>
              <a:t>, and select the “Do Not Autofit” radio button.</a:t>
            </a:r>
          </a:p>
          <a:p>
            <a:pPr eaLnBrk="1" hangingPunct="1"/>
            <a:endParaRPr lang="en-US" sz="3200" dirty="0">
              <a:latin typeface="Calibri" pitchFamily="34" charset="0"/>
            </a:endParaRPr>
          </a:p>
          <a:p>
            <a:pPr eaLnBrk="1" hangingPunct="1"/>
            <a:r>
              <a:rPr lang="en-US" sz="3200" dirty="0">
                <a:latin typeface="Calibri" pitchFamily="34" charset="0"/>
              </a:rPr>
              <a:t>To change the font style of this text box: Click on the border once to highlight the entire text box, then select a different font or font size that suits you. This text is Calibri 32pt and is easily read up to 4 feet away on a 48x36 poster.</a:t>
            </a:r>
          </a:p>
          <a:p>
            <a:pPr eaLnBrk="1" hangingPunct="1"/>
            <a:endParaRPr lang="en-US" sz="3200" dirty="0">
              <a:latin typeface="Calibri" pitchFamily="34" charset="0"/>
            </a:endParaRPr>
          </a:p>
          <a:p>
            <a:pPr eaLnBrk="1" hangingPunct="1"/>
            <a:r>
              <a:rPr lang="en-US" sz="3200" dirty="0">
                <a:latin typeface="Calibri" pitchFamily="34" charset="0"/>
              </a:rPr>
              <a:t>Zoom out to 100% to preview what this will look like on your printed poster.</a:t>
            </a:r>
          </a:p>
        </p:txBody>
      </p:sp>
      <p:sp>
        <p:nvSpPr>
          <p:cNvPr id="34" name="Rectangle 33"/>
          <p:cNvSpPr/>
          <p:nvPr/>
        </p:nvSpPr>
        <p:spPr>
          <a:xfrm>
            <a:off x="1025524" y="30581769"/>
            <a:ext cx="14976476" cy="1015663"/>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r>
              <a:rPr lang="en-US" sz="6000" b="1" dirty="0">
                <a:solidFill>
                  <a:schemeClr val="accent3">
                    <a:lumMod val="20000"/>
                    <a:lumOff val="80000"/>
                  </a:schemeClr>
                </a:solidFill>
              </a:rPr>
              <a:t>Methods and Materials</a:t>
            </a:r>
          </a:p>
        </p:txBody>
      </p:sp>
      <p:sp>
        <p:nvSpPr>
          <p:cNvPr id="12" name="Text Box 191"/>
          <p:cNvSpPr txBox="1">
            <a:spLocks noChangeArrowheads="1"/>
          </p:cNvSpPr>
          <p:nvPr/>
        </p:nvSpPr>
        <p:spPr bwMode="auto">
          <a:xfrm>
            <a:off x="16916400" y="23058358"/>
            <a:ext cx="14935200" cy="6278642"/>
          </a:xfrm>
          <a:prstGeom prst="rect">
            <a:avLst/>
          </a:prstGeom>
          <a:solidFill>
            <a:schemeClr val="bg1"/>
          </a:solidFill>
          <a:ln w="12700">
            <a:solidFill>
              <a:schemeClr val="accent1">
                <a:lumMod val="75000"/>
              </a:schemeClr>
            </a:solidFill>
          </a:ln>
          <a:effectLst/>
        </p:spPr>
        <p:txBody>
          <a:bodyPr wrap="square" lIns="182880" tIns="182880" rIns="182880" bIns="182880">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3200" dirty="0">
                <a:latin typeface="Calibri" pitchFamily="34" charset="0"/>
              </a:rPr>
              <a:t>Click here to insert your Discussion text. Type it in or copy and paste from your Word document or other source.</a:t>
            </a:r>
          </a:p>
          <a:p>
            <a:pPr eaLnBrk="1" hangingPunct="1"/>
            <a:endParaRPr lang="en-US" sz="3200" dirty="0">
              <a:latin typeface="Calibri" pitchFamily="34" charset="0"/>
            </a:endParaRPr>
          </a:p>
          <a:p>
            <a:pPr eaLnBrk="1" hangingPunct="1"/>
            <a:r>
              <a:rPr lang="en-US" sz="3200" dirty="0">
                <a:latin typeface="Calibri" pitchFamily="34" charset="0"/>
              </a:rPr>
              <a:t>This text box will automatically re-size to your text. To turn off that feature, right click inside this box and go to </a:t>
            </a:r>
            <a:r>
              <a:rPr lang="en-US" sz="3200" b="1" dirty="0">
                <a:latin typeface="Calibri" pitchFamily="34" charset="0"/>
              </a:rPr>
              <a:t>Format Shape, Text Box, Autofit</a:t>
            </a:r>
            <a:r>
              <a:rPr lang="en-US" sz="3200" dirty="0">
                <a:latin typeface="Calibri" pitchFamily="34" charset="0"/>
              </a:rPr>
              <a:t>, and select the “Do Not Autofit” radio button.</a:t>
            </a:r>
          </a:p>
          <a:p>
            <a:pPr eaLnBrk="1" hangingPunct="1"/>
            <a:endParaRPr lang="en-US" sz="3200" dirty="0">
              <a:latin typeface="Calibri" pitchFamily="34" charset="0"/>
            </a:endParaRPr>
          </a:p>
          <a:p>
            <a:pPr eaLnBrk="1" hangingPunct="1"/>
            <a:r>
              <a:rPr lang="en-US" sz="3200" dirty="0">
                <a:latin typeface="Calibri" pitchFamily="34" charset="0"/>
              </a:rPr>
              <a:t>To change the font style of this text box: Click on the border once to highlight the entire text box, then select a different font or font size that suits you. This text is Calibri 32pt and is easily read up to 4 feet away on a 48x36 poster.</a:t>
            </a:r>
          </a:p>
          <a:p>
            <a:pPr eaLnBrk="1" hangingPunct="1"/>
            <a:endParaRPr lang="en-US" sz="3200" dirty="0">
              <a:latin typeface="Calibri" pitchFamily="34" charset="0"/>
            </a:endParaRPr>
          </a:p>
          <a:p>
            <a:pPr eaLnBrk="1" hangingPunct="1"/>
            <a:r>
              <a:rPr lang="en-US" sz="3200" dirty="0">
                <a:latin typeface="Calibri" pitchFamily="34" charset="0"/>
              </a:rPr>
              <a:t>Zoom out to 100% to preview what this will look like on your printed poster.</a:t>
            </a:r>
          </a:p>
        </p:txBody>
      </p:sp>
      <p:sp>
        <p:nvSpPr>
          <p:cNvPr id="35" name="Rectangle 34"/>
          <p:cNvSpPr/>
          <p:nvPr/>
        </p:nvSpPr>
        <p:spPr>
          <a:xfrm>
            <a:off x="16916400" y="22143958"/>
            <a:ext cx="14935200" cy="9144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dirty="0">
                <a:solidFill>
                  <a:schemeClr val="accent3">
                    <a:lumMod val="20000"/>
                    <a:lumOff val="80000"/>
                  </a:schemeClr>
                </a:solidFill>
              </a:rPr>
              <a:t>Discussion</a:t>
            </a:r>
          </a:p>
        </p:txBody>
      </p:sp>
      <p:sp>
        <p:nvSpPr>
          <p:cNvPr id="14" name="Text Box 193"/>
          <p:cNvSpPr txBox="1">
            <a:spLocks noChangeArrowheads="1"/>
          </p:cNvSpPr>
          <p:nvPr/>
        </p:nvSpPr>
        <p:spPr bwMode="auto">
          <a:xfrm>
            <a:off x="16916400" y="34501455"/>
            <a:ext cx="14935200" cy="3323987"/>
          </a:xfrm>
          <a:prstGeom prst="rect">
            <a:avLst/>
          </a:prstGeom>
          <a:solidFill>
            <a:schemeClr val="bg1"/>
          </a:solidFill>
          <a:ln w="12700">
            <a:solidFill>
              <a:schemeClr val="accent1">
                <a:lumMod val="75000"/>
              </a:schemeClr>
            </a:solidFill>
          </a:ln>
          <a:effectLst/>
        </p:spPr>
        <p:txBody>
          <a:bodyPr wrap="square" lIns="182880" tIns="182880" rIns="182880" bIns="182880">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3200" dirty="0">
                <a:latin typeface="Calibri" pitchFamily="34" charset="0"/>
              </a:rPr>
              <a:t>Click here to insert your Conclusions text. Type it in or copy and paste from your Word document or other source.</a:t>
            </a:r>
          </a:p>
          <a:p>
            <a:pPr eaLnBrk="1" hangingPunct="1"/>
            <a:endParaRPr lang="en-US" sz="3200" dirty="0">
              <a:latin typeface="Calibri" pitchFamily="34" charset="0"/>
            </a:endParaRPr>
          </a:p>
          <a:p>
            <a:pPr eaLnBrk="1" hangingPunct="1"/>
            <a:r>
              <a:rPr lang="en-US" sz="3200" dirty="0">
                <a:latin typeface="Calibri" pitchFamily="34" charset="0"/>
              </a:rPr>
              <a:t>This text box will automatically re-size to your text. To turn off that feature, right click inside this box and go to </a:t>
            </a:r>
            <a:r>
              <a:rPr lang="en-US" sz="3200" b="1" dirty="0">
                <a:latin typeface="Calibri" pitchFamily="34" charset="0"/>
              </a:rPr>
              <a:t>Format Shape, Text Box, Autofit</a:t>
            </a:r>
            <a:r>
              <a:rPr lang="en-US" sz="3200" dirty="0">
                <a:latin typeface="Calibri" pitchFamily="34" charset="0"/>
              </a:rPr>
              <a:t>, and select the “Do Not Autofit” radio button.</a:t>
            </a:r>
          </a:p>
        </p:txBody>
      </p:sp>
      <p:sp>
        <p:nvSpPr>
          <p:cNvPr id="36" name="Rectangle 35"/>
          <p:cNvSpPr/>
          <p:nvPr/>
        </p:nvSpPr>
        <p:spPr>
          <a:xfrm>
            <a:off x="16916400" y="33585912"/>
            <a:ext cx="14935200" cy="9144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dirty="0">
                <a:solidFill>
                  <a:schemeClr val="accent3">
                    <a:lumMod val="20000"/>
                    <a:lumOff val="80000"/>
                  </a:schemeClr>
                </a:solidFill>
              </a:rPr>
              <a:t>Conclusions</a:t>
            </a:r>
          </a:p>
        </p:txBody>
      </p:sp>
      <p:graphicFrame>
        <p:nvGraphicFramePr>
          <p:cNvPr id="44" name="Content Placeholder 114" descr="Sample table with 4 columns, 7 rows." title="Sample Table"/>
          <p:cNvGraphicFramePr>
            <a:graphicFrameLocks/>
          </p:cNvGraphicFramePr>
          <p:nvPr>
            <p:extLst>
              <p:ext uri="{D42A27DB-BD31-4B8C-83A1-F6EECF244321}">
                <p14:modId xmlns:p14="http://schemas.microsoft.com/office/powerpoint/2010/main" val="2485396563"/>
              </p:ext>
            </p:extLst>
          </p:nvPr>
        </p:nvGraphicFramePr>
        <p:xfrm>
          <a:off x="1828800" y="26785680"/>
          <a:ext cx="14173200" cy="3160920"/>
        </p:xfrm>
        <a:graphic>
          <a:graphicData uri="http://schemas.openxmlformats.org/drawingml/2006/table">
            <a:tbl>
              <a:tblPr firstRow="1" bandRow="1">
                <a:tableStyleId>{F5AB1C69-6EDB-4FF4-983F-18BD219EF322}</a:tableStyleId>
              </a:tblPr>
              <a:tblGrid>
                <a:gridCol w="3543300">
                  <a:extLst>
                    <a:ext uri="{9D8B030D-6E8A-4147-A177-3AD203B41FA5}">
                      <a16:colId xmlns:a16="http://schemas.microsoft.com/office/drawing/2014/main" val="20000"/>
                    </a:ext>
                  </a:extLst>
                </a:gridCol>
                <a:gridCol w="3543300">
                  <a:extLst>
                    <a:ext uri="{9D8B030D-6E8A-4147-A177-3AD203B41FA5}">
                      <a16:colId xmlns:a16="http://schemas.microsoft.com/office/drawing/2014/main" val="20001"/>
                    </a:ext>
                  </a:extLst>
                </a:gridCol>
                <a:gridCol w="3543300">
                  <a:extLst>
                    <a:ext uri="{9D8B030D-6E8A-4147-A177-3AD203B41FA5}">
                      <a16:colId xmlns:a16="http://schemas.microsoft.com/office/drawing/2014/main" val="20002"/>
                    </a:ext>
                  </a:extLst>
                </a:gridCol>
                <a:gridCol w="3543300">
                  <a:extLst>
                    <a:ext uri="{9D8B030D-6E8A-4147-A177-3AD203B41FA5}">
                      <a16:colId xmlns:a16="http://schemas.microsoft.com/office/drawing/2014/main" val="20003"/>
                    </a:ext>
                  </a:extLst>
                </a:gridCol>
              </a:tblGrid>
              <a:tr h="790230">
                <a:tc>
                  <a:txBody>
                    <a:bodyPr/>
                    <a:lstStyle/>
                    <a:p>
                      <a:endParaRPr lang="en-US" sz="3200" dirty="0"/>
                    </a:p>
                  </a:txBody>
                  <a:tcPr anchor="ctr">
                    <a:solidFill>
                      <a:schemeClr val="accent1">
                        <a:lumMod val="75000"/>
                      </a:schemeClr>
                    </a:solidFill>
                  </a:tcPr>
                </a:tc>
                <a:tc>
                  <a:txBody>
                    <a:bodyPr/>
                    <a:lstStyle/>
                    <a:p>
                      <a:pPr algn="ctr"/>
                      <a:r>
                        <a:rPr lang="en-US" sz="3200" dirty="0"/>
                        <a:t>Heading</a:t>
                      </a:r>
                    </a:p>
                  </a:txBody>
                  <a:tcPr anchor="ctr">
                    <a:solidFill>
                      <a:schemeClr val="accent1">
                        <a:lumMod val="75000"/>
                      </a:schemeClr>
                    </a:solidFill>
                  </a:tcPr>
                </a:tc>
                <a:tc>
                  <a:txBody>
                    <a:bodyPr/>
                    <a:lstStyle/>
                    <a:p>
                      <a:pPr algn="ctr"/>
                      <a:r>
                        <a:rPr lang="en-US" sz="3200" dirty="0"/>
                        <a:t>Heading</a:t>
                      </a:r>
                    </a:p>
                  </a:txBody>
                  <a:tcPr anchor="ctr">
                    <a:solidFill>
                      <a:schemeClr val="accent1">
                        <a:lumMod val="75000"/>
                      </a:schemeClr>
                    </a:solidFill>
                  </a:tcPr>
                </a:tc>
                <a:tc>
                  <a:txBody>
                    <a:bodyPr/>
                    <a:lstStyle/>
                    <a:p>
                      <a:pPr algn="ctr"/>
                      <a:r>
                        <a:rPr lang="en-US" sz="3200" dirty="0"/>
                        <a:t>Heading</a:t>
                      </a:r>
                    </a:p>
                  </a:txBody>
                  <a:tcPr anchor="ctr">
                    <a:solidFill>
                      <a:schemeClr val="accent1">
                        <a:lumMod val="75000"/>
                      </a:schemeClr>
                    </a:solidFill>
                  </a:tcPr>
                </a:tc>
                <a:extLst>
                  <a:ext uri="{0D108BD9-81ED-4DB2-BD59-A6C34878D82A}">
                    <a16:rowId xmlns:a16="http://schemas.microsoft.com/office/drawing/2014/main" val="10000"/>
                  </a:ext>
                </a:extLst>
              </a:tr>
              <a:tr h="790230">
                <a:tc>
                  <a:txBody>
                    <a:bodyPr/>
                    <a:lstStyle/>
                    <a:p>
                      <a:r>
                        <a:rPr lang="en-US" sz="3200" dirty="0"/>
                        <a:t>Item</a:t>
                      </a:r>
                    </a:p>
                  </a:txBody>
                  <a:tcPr anchor="ctr"/>
                </a:tc>
                <a:tc>
                  <a:txBody>
                    <a:bodyPr/>
                    <a:lstStyle/>
                    <a:p>
                      <a:pPr algn="ctr"/>
                      <a:r>
                        <a:rPr lang="en-US" sz="3200" dirty="0"/>
                        <a:t>800</a:t>
                      </a:r>
                    </a:p>
                  </a:txBody>
                  <a:tcPr anchor="ctr"/>
                </a:tc>
                <a:tc>
                  <a:txBody>
                    <a:bodyPr/>
                    <a:lstStyle/>
                    <a:p>
                      <a:pPr algn="ctr"/>
                      <a:r>
                        <a:rPr lang="en-US" sz="3200" dirty="0"/>
                        <a:t>790</a:t>
                      </a:r>
                    </a:p>
                  </a:txBody>
                  <a:tcPr anchor="ctr"/>
                </a:tc>
                <a:tc>
                  <a:txBody>
                    <a:bodyPr/>
                    <a:lstStyle/>
                    <a:p>
                      <a:pPr algn="ctr"/>
                      <a:r>
                        <a:rPr lang="en-US" sz="3200" dirty="0"/>
                        <a:t>4001</a:t>
                      </a:r>
                    </a:p>
                  </a:txBody>
                  <a:tcPr anchor="ctr"/>
                </a:tc>
                <a:extLst>
                  <a:ext uri="{0D108BD9-81ED-4DB2-BD59-A6C34878D82A}">
                    <a16:rowId xmlns:a16="http://schemas.microsoft.com/office/drawing/2014/main" val="10001"/>
                  </a:ext>
                </a:extLst>
              </a:tr>
              <a:tr h="790230">
                <a:tc>
                  <a:txBody>
                    <a:bodyPr/>
                    <a:lstStyle/>
                    <a:p>
                      <a:r>
                        <a:rPr lang="en-US" sz="3200" dirty="0"/>
                        <a:t>Item</a:t>
                      </a:r>
                    </a:p>
                  </a:txBody>
                  <a:tcPr anchor="ctr"/>
                </a:tc>
                <a:tc>
                  <a:txBody>
                    <a:bodyPr/>
                    <a:lstStyle/>
                    <a:p>
                      <a:pPr algn="ctr"/>
                      <a:r>
                        <a:rPr lang="en-US" sz="3200" dirty="0"/>
                        <a:t>356</a:t>
                      </a:r>
                    </a:p>
                  </a:txBody>
                  <a:tcPr anchor="ctr"/>
                </a:tc>
                <a:tc>
                  <a:txBody>
                    <a:bodyPr/>
                    <a:lstStyle/>
                    <a:p>
                      <a:pPr algn="ctr"/>
                      <a:r>
                        <a:rPr lang="en-US" sz="3200" dirty="0"/>
                        <a:t>856</a:t>
                      </a:r>
                    </a:p>
                  </a:txBody>
                  <a:tcPr anchor="ctr"/>
                </a:tc>
                <a:tc>
                  <a:txBody>
                    <a:bodyPr/>
                    <a:lstStyle/>
                    <a:p>
                      <a:pPr algn="ctr"/>
                      <a:r>
                        <a:rPr lang="en-US" sz="3200" dirty="0"/>
                        <a:t>290</a:t>
                      </a:r>
                    </a:p>
                  </a:txBody>
                  <a:tcPr anchor="ctr"/>
                </a:tc>
                <a:extLst>
                  <a:ext uri="{0D108BD9-81ED-4DB2-BD59-A6C34878D82A}">
                    <a16:rowId xmlns:a16="http://schemas.microsoft.com/office/drawing/2014/main" val="10002"/>
                  </a:ext>
                </a:extLst>
              </a:tr>
              <a:tr h="790230">
                <a:tc>
                  <a:txBody>
                    <a:bodyPr/>
                    <a:lstStyle/>
                    <a:p>
                      <a:r>
                        <a:rPr lang="en-US" sz="3200" dirty="0"/>
                        <a:t>Item</a:t>
                      </a:r>
                    </a:p>
                  </a:txBody>
                  <a:tcPr anchor="ctr"/>
                </a:tc>
                <a:tc>
                  <a:txBody>
                    <a:bodyPr/>
                    <a:lstStyle/>
                    <a:p>
                      <a:pPr algn="ctr"/>
                      <a:r>
                        <a:rPr lang="en-US" sz="3200" dirty="0"/>
                        <a:t>228</a:t>
                      </a:r>
                    </a:p>
                  </a:txBody>
                  <a:tcPr anchor="ctr"/>
                </a:tc>
                <a:tc>
                  <a:txBody>
                    <a:bodyPr/>
                    <a:lstStyle/>
                    <a:p>
                      <a:pPr algn="ctr"/>
                      <a:r>
                        <a:rPr lang="en-US" sz="3200" dirty="0"/>
                        <a:t>134</a:t>
                      </a:r>
                    </a:p>
                  </a:txBody>
                  <a:tcPr anchor="ctr"/>
                </a:tc>
                <a:tc>
                  <a:txBody>
                    <a:bodyPr/>
                    <a:lstStyle/>
                    <a:p>
                      <a:pPr algn="ctr"/>
                      <a:r>
                        <a:rPr lang="en-US" sz="3200" dirty="0"/>
                        <a:t>238</a:t>
                      </a:r>
                    </a:p>
                  </a:txBody>
                  <a:tcPr anchor="ctr"/>
                </a:tc>
                <a:extLst>
                  <a:ext uri="{0D108BD9-81ED-4DB2-BD59-A6C34878D82A}">
                    <a16:rowId xmlns:a16="http://schemas.microsoft.com/office/drawing/2014/main" val="10003"/>
                  </a:ext>
                </a:extLst>
              </a:tr>
            </a:tbl>
          </a:graphicData>
        </a:graphic>
      </p:graphicFrame>
      <mc:AlternateContent xmlns:mc="http://schemas.openxmlformats.org/markup-compatibility/2006" xmlns:a14="http://schemas.microsoft.com/office/drawing/2010/main">
        <mc:Choice Requires="a14">
          <p:sp>
            <p:nvSpPr>
              <p:cNvPr id="11" name="Text Box 190"/>
              <p:cNvSpPr txBox="1">
                <a:spLocks noChangeArrowheads="1"/>
              </p:cNvSpPr>
              <p:nvPr/>
            </p:nvSpPr>
            <p:spPr bwMode="auto">
              <a:xfrm>
                <a:off x="1025524" y="15087600"/>
                <a:ext cx="14976476" cy="10744095"/>
              </a:xfrm>
              <a:prstGeom prst="rect">
                <a:avLst/>
              </a:prstGeom>
              <a:solidFill>
                <a:schemeClr val="bg1"/>
              </a:solidFill>
              <a:ln w="12700">
                <a:solidFill>
                  <a:schemeClr val="accent1">
                    <a:lumMod val="75000"/>
                  </a:schemeClr>
                </a:solidFill>
              </a:ln>
              <a:effectLst/>
            </p:spPr>
            <p:txBody>
              <a:bodyPr wrap="square" lIns="182880" tIns="182880" rIns="182880" bIns="182880">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3200" b="1" dirty="0">
                    <a:latin typeface="+mn-lt"/>
                  </a:rPr>
                  <a:t>Genigraphics®</a:t>
                </a:r>
                <a:r>
                  <a:rPr lang="en-US" sz="3200" dirty="0">
                    <a:latin typeface="+mn-lt"/>
                  </a:rPr>
                  <a:t> has provided this template to assist in preparation of a medical or scientific research poster. The dimensions are set to 48” high by 36” wide but prints can be scaled up or down in size to any dimension with a 4:3 aspect ratio. For example, if you order a 40” x 30” poster using this template, we will print the file at 83.3% of its original size. </a:t>
                </a:r>
                <a:r>
                  <a:rPr lang="en-US" sz="3200" b="1" dirty="0">
                    <a:latin typeface="+mn-lt"/>
                  </a:rPr>
                  <a:t>The most critical factor is that your template and poster dimensions must be proportional:</a:t>
                </a:r>
              </a:p>
              <a:p>
                <a:pPr eaLnBrk="1" hangingPunct="1"/>
                <a:endParaRPr lang="en-US" sz="3200" b="1" dirty="0">
                  <a:latin typeface="+mn-lt"/>
                </a:endParaRPr>
              </a:p>
              <a:p>
                <a:pPr eaLnBrk="1" hangingPunct="1"/>
                <a14:m>
                  <m:oMathPara xmlns:m="http://schemas.openxmlformats.org/officeDocument/2006/math">
                    <m:oMathParaPr>
                      <m:jc m:val="centerGroup"/>
                    </m:oMathParaPr>
                    <m:oMath xmlns:m="http://schemas.openxmlformats.org/officeDocument/2006/math">
                      <m:box>
                        <m:boxPr>
                          <m:ctrlPr>
                            <a:rPr lang="en-US" sz="3200" b="1" i="1">
                              <a:latin typeface="Cambria Math" panose="02040503050406030204" pitchFamily="18" charset="0"/>
                            </a:rPr>
                          </m:ctrlPr>
                        </m:boxPr>
                        <m:e>
                          <m:f>
                            <m:fPr>
                              <m:ctrlPr>
                                <a:rPr lang="en-US" sz="3200" b="1" i="1">
                                  <a:latin typeface="Cambria Math" panose="02040503050406030204" pitchFamily="18" charset="0"/>
                                </a:rPr>
                              </m:ctrlPr>
                            </m:fPr>
                            <m:num>
                              <m:r>
                                <a:rPr lang="en-US" sz="3200" b="1" i="1">
                                  <a:latin typeface="Cambria Math"/>
                                </a:rPr>
                                <m:t>𝒕𝒆𝒎𝒑𝒍𝒂𝒕𝒆</m:t>
                              </m:r>
                              <m:r>
                                <a:rPr lang="en-US" sz="3200" b="1" i="1">
                                  <a:latin typeface="Cambria Math"/>
                                </a:rPr>
                                <m:t> </m:t>
                              </m:r>
                              <m:r>
                                <a:rPr lang="en-US" sz="3200" b="1" i="1" smtClean="0">
                                  <a:latin typeface="Cambria Math"/>
                                </a:rPr>
                                <m:t>𝒉𝒆𝒊𝒈𝒉𝒕</m:t>
                              </m:r>
                            </m:num>
                            <m:den>
                              <m:r>
                                <a:rPr lang="en-US" sz="3200" b="1" i="1">
                                  <a:latin typeface="Cambria Math"/>
                                </a:rPr>
                                <m:t>𝒕𝒆𝒎𝒑𝒍𝒂𝒕𝒆</m:t>
                              </m:r>
                              <m:r>
                                <a:rPr lang="en-US" sz="3200" b="1" i="1">
                                  <a:latin typeface="Cambria Math"/>
                                </a:rPr>
                                <m:t> </m:t>
                              </m:r>
                              <m:r>
                                <a:rPr lang="en-US" sz="3200" b="1" i="1" smtClean="0">
                                  <a:latin typeface="Cambria Math"/>
                                </a:rPr>
                                <m:t>𝒘𝒊𝒅𝒕𝒉</m:t>
                              </m:r>
                            </m:den>
                          </m:f>
                        </m:e>
                      </m:box>
                      <m:r>
                        <a:rPr lang="en-US" sz="3200" b="1" i="1" smtClean="0">
                          <a:latin typeface="Cambria Math"/>
                        </a:rPr>
                        <m:t> </m:t>
                      </m:r>
                      <m:r>
                        <a:rPr lang="en-US" sz="3200" b="1" i="1">
                          <a:latin typeface="Cambria Math"/>
                        </a:rPr>
                        <m:t>= </m:t>
                      </m:r>
                      <m:box>
                        <m:boxPr>
                          <m:ctrlPr>
                            <a:rPr lang="en-US" sz="3200" b="1" i="1">
                              <a:latin typeface="Cambria Math" panose="02040503050406030204" pitchFamily="18" charset="0"/>
                            </a:rPr>
                          </m:ctrlPr>
                        </m:boxPr>
                        <m:e>
                          <m:f>
                            <m:fPr>
                              <m:ctrlPr>
                                <a:rPr lang="en-US" sz="3200" b="1" i="1">
                                  <a:latin typeface="Cambria Math" panose="02040503050406030204" pitchFamily="18" charset="0"/>
                                </a:rPr>
                              </m:ctrlPr>
                            </m:fPr>
                            <m:num>
                              <m:r>
                                <a:rPr lang="en-US" sz="3200" b="1" i="1">
                                  <a:latin typeface="Cambria Math"/>
                                </a:rPr>
                                <m:t>𝒅𝒆𝒔𝒊𝒓𝒆𝒅</m:t>
                              </m:r>
                              <m:r>
                                <a:rPr lang="en-US" sz="3200" b="1" i="1">
                                  <a:latin typeface="Cambria Math"/>
                                </a:rPr>
                                <m:t> </m:t>
                              </m:r>
                              <m:r>
                                <a:rPr lang="en-US" sz="3200" b="1" i="1">
                                  <a:latin typeface="Cambria Math"/>
                                </a:rPr>
                                <m:t>𝒑𝒓𝒊𝒏𝒕</m:t>
                              </m:r>
                              <m:r>
                                <a:rPr lang="en-US" sz="3200" b="1" i="1">
                                  <a:latin typeface="Cambria Math"/>
                                </a:rPr>
                                <m:t> </m:t>
                              </m:r>
                              <m:r>
                                <a:rPr lang="en-US" sz="3200" b="1" i="1" smtClean="0">
                                  <a:latin typeface="Cambria Math"/>
                                </a:rPr>
                                <m:t>𝒉𝒆𝒊𝒈𝒉𝒕</m:t>
                              </m:r>
                            </m:num>
                            <m:den>
                              <m:r>
                                <a:rPr lang="en-US" sz="3200" b="1" i="1">
                                  <a:latin typeface="Cambria Math"/>
                                </a:rPr>
                                <m:t>𝒅𝒆𝒔𝒊𝒓𝒆𝒅</m:t>
                              </m:r>
                              <m:r>
                                <a:rPr lang="en-US" sz="3200" b="1" i="1">
                                  <a:latin typeface="Cambria Math"/>
                                </a:rPr>
                                <m:t> </m:t>
                              </m:r>
                              <m:r>
                                <a:rPr lang="en-US" sz="3200" b="1" i="1">
                                  <a:latin typeface="Cambria Math"/>
                                </a:rPr>
                                <m:t>𝒑𝒓𝒊𝒏𝒕</m:t>
                              </m:r>
                              <m:r>
                                <a:rPr lang="en-US" sz="3200" b="1" i="1">
                                  <a:latin typeface="Cambria Math"/>
                                </a:rPr>
                                <m:t> </m:t>
                              </m:r>
                              <m:r>
                                <a:rPr lang="en-US" sz="3200" b="1" i="1" smtClean="0">
                                  <a:latin typeface="Cambria Math"/>
                                </a:rPr>
                                <m:t>𝒘𝒊𝒅𝒕𝒉</m:t>
                              </m:r>
                            </m:den>
                          </m:f>
                        </m:e>
                      </m:box>
                    </m:oMath>
                  </m:oMathPara>
                </a14:m>
                <a:endParaRPr lang="en-US" sz="3200" b="1" dirty="0">
                  <a:latin typeface="+mn-lt"/>
                </a:endParaRPr>
              </a:p>
              <a:p>
                <a:pPr eaLnBrk="1" hangingPunct="1"/>
                <a:endParaRPr lang="en-US" sz="3200" dirty="0">
                  <a:latin typeface="+mn-lt"/>
                </a:endParaRPr>
              </a:p>
              <a:p>
                <a:pPr eaLnBrk="1" hangingPunct="1"/>
                <a:r>
                  <a:rPr lang="en-US" sz="3200" dirty="0">
                    <a:latin typeface="+mn-lt"/>
                  </a:rPr>
                  <a:t>Order your poster from Genigraphics and we will perform a free design review and advise you if we see anything that may be a concern for printing. We’ll even help tidy things up.</a:t>
                </a:r>
              </a:p>
              <a:p>
                <a:pPr eaLnBrk="1" hangingPunct="1"/>
                <a:endParaRPr lang="en-US" sz="3200" dirty="0">
                  <a:latin typeface="+mn-lt"/>
                </a:endParaRPr>
              </a:p>
              <a:p>
                <a:pPr eaLnBrk="1" hangingPunct="1"/>
                <a:r>
                  <a:rPr lang="en-US" sz="3200" dirty="0">
                    <a:latin typeface="+mn-lt"/>
                  </a:rPr>
                  <a:t>We have more history with PowerPoint® than any other printing company. In fact, we helped Microsoft® design the software and we created all of the original color themes, templates, and clip art galleries. We know how to make your printed poster look just like it does on screen. Other printing companies and copy centers will blindly convert your file to another format prior to printing. This can result in text shifting, symbols changing, and altered colors. We know the secrets to avoid those issues. So choose Genigraphics for the most accurate reproduction available.</a:t>
                </a:r>
              </a:p>
            </p:txBody>
          </p:sp>
        </mc:Choice>
        <mc:Fallback xmlns="">
          <p:sp>
            <p:nvSpPr>
              <p:cNvPr id="11" name="Text Box 190"/>
              <p:cNvSpPr txBox="1">
                <a:spLocks noRot="1" noChangeAspect="1" noMove="1" noResize="1" noEditPoints="1" noAdjustHandles="1" noChangeArrowheads="1" noChangeShapeType="1" noTextEdit="1"/>
              </p:cNvSpPr>
              <p:nvPr/>
            </p:nvSpPr>
            <p:spPr bwMode="auto">
              <a:xfrm>
                <a:off x="1025524" y="15087600"/>
                <a:ext cx="14976476" cy="10744095"/>
              </a:xfrm>
              <a:prstGeom prst="rect">
                <a:avLst/>
              </a:prstGeom>
              <a:blipFill>
                <a:blip r:embed="rId2"/>
                <a:stretch>
                  <a:fillRect l="-423" r="-593"/>
                </a:stretch>
              </a:blipFill>
              <a:ln w="12700">
                <a:solidFill>
                  <a:schemeClr val="accent1">
                    <a:lumMod val="75000"/>
                  </a:schemeClr>
                </a:solidFill>
              </a:ln>
              <a:effectLst/>
            </p:spPr>
            <p:txBody>
              <a:bodyPr/>
              <a:lstStyle/>
              <a:p>
                <a:r>
                  <a:rPr lang="en-US">
                    <a:noFill/>
                  </a:rPr>
                  <a:t> </a:t>
                </a:r>
              </a:p>
            </p:txBody>
          </p:sp>
        </mc:Fallback>
      </mc:AlternateContent>
      <p:sp>
        <p:nvSpPr>
          <p:cNvPr id="45" name="Rectangle 44"/>
          <p:cNvSpPr/>
          <p:nvPr/>
        </p:nvSpPr>
        <p:spPr>
          <a:xfrm>
            <a:off x="16916400" y="6172200"/>
            <a:ext cx="14935200" cy="9144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dirty="0">
                <a:solidFill>
                  <a:schemeClr val="accent3">
                    <a:lumMod val="20000"/>
                    <a:lumOff val="80000"/>
                  </a:schemeClr>
                </a:solidFill>
              </a:rPr>
              <a:t>Results</a:t>
            </a:r>
          </a:p>
        </p:txBody>
      </p:sp>
      <p:sp>
        <p:nvSpPr>
          <p:cNvPr id="53" name="Text Box 180"/>
          <p:cNvSpPr txBox="1">
            <a:spLocks noChangeArrowheads="1"/>
          </p:cNvSpPr>
          <p:nvPr/>
        </p:nvSpPr>
        <p:spPr bwMode="auto">
          <a:xfrm>
            <a:off x="1796716" y="26193760"/>
            <a:ext cx="37828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2400" b="1" dirty="0">
                <a:latin typeface="Calibri" pitchFamily="34" charset="0"/>
              </a:rPr>
              <a:t>Table 1.</a:t>
            </a:r>
            <a:r>
              <a:rPr lang="en-US" sz="2400" dirty="0">
                <a:latin typeface="Calibri" pitchFamily="34" charset="0"/>
              </a:rPr>
              <a:t> Label in 24pt Calibri.</a:t>
            </a:r>
          </a:p>
        </p:txBody>
      </p:sp>
      <p:graphicFrame>
        <p:nvGraphicFramePr>
          <p:cNvPr id="3" name="Chart 2"/>
          <p:cNvGraphicFramePr/>
          <p:nvPr>
            <p:extLst>
              <p:ext uri="{D42A27DB-BD31-4B8C-83A1-F6EECF244321}">
                <p14:modId xmlns:p14="http://schemas.microsoft.com/office/powerpoint/2010/main" val="2867058040"/>
              </p:ext>
            </p:extLst>
          </p:nvPr>
        </p:nvGraphicFramePr>
        <p:xfrm>
          <a:off x="16916400" y="15201909"/>
          <a:ext cx="14173199" cy="5977225"/>
        </p:xfrm>
        <a:graphic>
          <a:graphicData uri="http://schemas.openxmlformats.org/drawingml/2006/chart">
            <c:chart xmlns:c="http://schemas.openxmlformats.org/drawingml/2006/chart" xmlns:r="http://schemas.openxmlformats.org/officeDocument/2006/relationships" r:id="rId3"/>
          </a:graphicData>
        </a:graphic>
      </p:graphicFrame>
      <p:sp>
        <p:nvSpPr>
          <p:cNvPr id="37" name="Text Box 180"/>
          <p:cNvSpPr txBox="1">
            <a:spLocks noChangeArrowheads="1"/>
          </p:cNvSpPr>
          <p:nvPr/>
        </p:nvSpPr>
        <p:spPr bwMode="auto">
          <a:xfrm>
            <a:off x="16940463" y="21183600"/>
            <a:ext cx="380290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2400" b="1" dirty="0">
                <a:latin typeface="Calibri" pitchFamily="34" charset="0"/>
              </a:rPr>
              <a:t>Chart 1.</a:t>
            </a:r>
            <a:r>
              <a:rPr lang="en-US" sz="2400" dirty="0">
                <a:latin typeface="Calibri" pitchFamily="34" charset="0"/>
              </a:rPr>
              <a:t> Label in 24pt Calibri.</a:t>
            </a:r>
          </a:p>
        </p:txBody>
      </p:sp>
      <p:pic>
        <p:nvPicPr>
          <p:cNvPr id="38" name="Picture 178" descr="Picture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059400" y="29870400"/>
            <a:ext cx="3511296" cy="2926080"/>
          </a:xfrm>
          <a:prstGeom prst="rect">
            <a:avLst/>
          </a:prstGeom>
          <a:noFill/>
          <a:ln w="9525">
            <a:solidFill>
              <a:schemeClr val="tx2">
                <a:lumMod val="50000"/>
              </a:schemeClr>
            </a:solidFill>
            <a:miter lim="800000"/>
            <a:headEnd/>
            <a:tailEnd/>
          </a:ln>
          <a:extLst>
            <a:ext uri="{909E8E84-426E-40DD-AFC4-6F175D3DCCD1}">
              <a14:hiddenFill xmlns:a14="http://schemas.microsoft.com/office/drawing/2010/main">
                <a:solidFill>
                  <a:srgbClr val="FFFFFF"/>
                </a:solidFill>
              </a14:hiddenFill>
            </a:ext>
          </a:extLst>
        </p:spPr>
      </p:pic>
      <p:pic>
        <p:nvPicPr>
          <p:cNvPr id="39" name="Picture 179" descr="Picture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247352" y="29870400"/>
            <a:ext cx="3511296" cy="2926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 name="Text Box 180"/>
          <p:cNvSpPr txBox="1">
            <a:spLocks noChangeArrowheads="1"/>
          </p:cNvSpPr>
          <p:nvPr/>
        </p:nvSpPr>
        <p:spPr bwMode="auto">
          <a:xfrm>
            <a:off x="18135600" y="32918400"/>
            <a:ext cx="328243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2000" b="1" dirty="0">
                <a:latin typeface="Calibri" pitchFamily="34" charset="0"/>
              </a:rPr>
              <a:t>Figure 1.</a:t>
            </a:r>
            <a:r>
              <a:rPr lang="en-US" sz="2000" dirty="0">
                <a:latin typeface="Calibri" pitchFamily="34" charset="0"/>
              </a:rPr>
              <a:t> Label in 20pt Calibri.</a:t>
            </a:r>
          </a:p>
        </p:txBody>
      </p:sp>
      <p:sp>
        <p:nvSpPr>
          <p:cNvPr id="41" name="Text Box 181"/>
          <p:cNvSpPr txBox="1">
            <a:spLocks noChangeArrowheads="1"/>
          </p:cNvSpPr>
          <p:nvPr/>
        </p:nvSpPr>
        <p:spPr bwMode="auto">
          <a:xfrm>
            <a:off x="22326600" y="32918400"/>
            <a:ext cx="328243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2000" b="1" dirty="0">
                <a:latin typeface="Calibri" pitchFamily="34" charset="0"/>
              </a:rPr>
              <a:t>Figure 2.</a:t>
            </a:r>
            <a:r>
              <a:rPr lang="en-US" sz="2000" dirty="0">
                <a:latin typeface="Calibri" pitchFamily="34" charset="0"/>
              </a:rPr>
              <a:t> Label in 20pt Calibri.</a:t>
            </a:r>
          </a:p>
        </p:txBody>
      </p:sp>
      <p:pic>
        <p:nvPicPr>
          <p:cNvPr id="42" name="Picture 41"/>
          <p:cNvPicPr>
            <a:picLocks noChangeAspect="1"/>
          </p:cNvPicPr>
          <p:nvPr/>
        </p:nvPicPr>
        <p:blipFill rotWithShape="1">
          <a:blip r:embed="rId6">
            <a:extLst>
              <a:ext uri="{28A0092B-C50C-407E-A947-70E740481C1C}">
                <a14:useLocalDpi xmlns:a14="http://schemas.microsoft.com/office/drawing/2010/main" val="0"/>
              </a:ext>
            </a:extLst>
          </a:blip>
          <a:srcRect r="20125"/>
          <a:stretch/>
        </p:blipFill>
        <p:spPr>
          <a:xfrm>
            <a:off x="26435304" y="29870400"/>
            <a:ext cx="3511296" cy="2926080"/>
          </a:xfrm>
          <a:prstGeom prst="rect">
            <a:avLst/>
          </a:prstGeom>
          <a:ln>
            <a:solidFill>
              <a:schemeClr val="tx2">
                <a:lumMod val="50000"/>
              </a:schemeClr>
            </a:solidFill>
          </a:ln>
        </p:spPr>
      </p:pic>
      <p:sp>
        <p:nvSpPr>
          <p:cNvPr id="43" name="Text Box 181"/>
          <p:cNvSpPr txBox="1">
            <a:spLocks noChangeArrowheads="1"/>
          </p:cNvSpPr>
          <p:nvPr/>
        </p:nvSpPr>
        <p:spPr bwMode="auto">
          <a:xfrm>
            <a:off x="26506011" y="32918400"/>
            <a:ext cx="328243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2000" b="1" dirty="0">
                <a:latin typeface="Calibri" pitchFamily="34" charset="0"/>
              </a:rPr>
              <a:t>Figure 3.</a:t>
            </a:r>
            <a:r>
              <a:rPr lang="en-US" sz="2000" dirty="0">
                <a:latin typeface="Calibri" pitchFamily="34" charset="0"/>
              </a:rPr>
              <a:t> Label in 20pt Calibri.</a:t>
            </a:r>
          </a:p>
        </p:txBody>
      </p:sp>
      <p:pic>
        <p:nvPicPr>
          <p:cNvPr id="7" name="Picture 6">
            <a:extLst>
              <a:ext uri="{FF2B5EF4-FFF2-40B4-BE49-F238E27FC236}">
                <a16:creationId xmlns:a16="http://schemas.microsoft.com/office/drawing/2014/main" id="{623460AD-84AF-3A49-BC36-8442A097049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25524" y="1195409"/>
            <a:ext cx="2662607" cy="2953073"/>
          </a:xfrm>
          <a:prstGeom prst="rect">
            <a:avLst/>
          </a:prstGeom>
        </p:spPr>
      </p:pic>
      <p:pic>
        <p:nvPicPr>
          <p:cNvPr id="46" name="Picture 45">
            <a:extLst>
              <a:ext uri="{FF2B5EF4-FFF2-40B4-BE49-F238E27FC236}">
                <a16:creationId xmlns:a16="http://schemas.microsoft.com/office/drawing/2014/main" id="{C4ABF2ED-5570-C040-BBD8-F9F7CB93E1E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9077920" y="1195409"/>
            <a:ext cx="2662607" cy="2953073"/>
          </a:xfrm>
          <a:prstGeom prst="rect">
            <a:avLst/>
          </a:prstGeom>
        </p:spPr>
      </p:pic>
    </p:spTree>
    <p:extLst>
      <p:ext uri="{BB962C8B-B14F-4D97-AF65-F5344CB8AC3E}">
        <p14:creationId xmlns:p14="http://schemas.microsoft.com/office/powerpoint/2010/main" val="22512518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3143</TotalTime>
  <Words>992</Words>
  <Application>Microsoft Macintosh PowerPoint</Application>
  <PresentationFormat>Custom</PresentationFormat>
  <Paragraphs>86</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Cambria Math</vt:lpstr>
      <vt:lpstr>Office Theme</vt:lpstr>
      <vt:lpstr>PowerPoint Presentation</vt:lpstr>
    </vt:vector>
  </TitlesOfParts>
  <Company>Genigraphics LLC</Company>
  <LinksUpToDate>false</LinksUpToDate>
  <SharedDoc>false</SharedDoc>
  <HyperlinksChanged>false</HyperlinksChanged>
  <AppVersion>16.0009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Genigraphics Research Poster Template 48x36</dc:title>
  <dc:creator>Jay Larson</dc:creator>
  <dc:description>Quality poster printing
www.genigraphics.com
1-800-790-4001</dc:description>
  <cp:lastModifiedBy>Brian Page</cp:lastModifiedBy>
  <cp:revision>64</cp:revision>
  <cp:lastPrinted>2013-02-12T02:21:55Z</cp:lastPrinted>
  <dcterms:created xsi:type="dcterms:W3CDTF">2013-02-10T21:14:48Z</dcterms:created>
  <dcterms:modified xsi:type="dcterms:W3CDTF">2018-02-22T14:21:43Z</dcterms:modified>
</cp:coreProperties>
</file>