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43891200"/>
  <p:notesSz cx="7004050" cy="929005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userDrawn="1">
          <p15:clr>
            <a:srgbClr val="A4A3A4"/>
          </p15:clr>
        </p15:guide>
        <p15:guide id="2" pos="10368">
          <p15:clr>
            <a:srgbClr val="A4A3A4"/>
          </p15:clr>
        </p15:guide>
        <p15:guide id="3" orient="horz" pos="13924" userDrawn="1">
          <p15:clr>
            <a:srgbClr val="A4A3A4"/>
          </p15:clr>
        </p15:guide>
        <p15:guide id="4" orient="horz" pos="2640" userDrawn="1">
          <p15:clr>
            <a:srgbClr val="A4A3A4"/>
          </p15:clr>
        </p15:guide>
        <p15:guide id="5" pos="20064" userDrawn="1">
          <p15:clr>
            <a:srgbClr val="A4A3A4"/>
          </p15:clr>
        </p15:guide>
        <p15:guide id="6" pos="6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74" autoAdjust="0"/>
    <p:restoredTop sz="94629" autoAdjust="0"/>
  </p:normalViewPr>
  <p:slideViewPr>
    <p:cSldViewPr>
      <p:cViewPr>
        <p:scale>
          <a:sx n="37" d="100"/>
          <a:sy n="37" d="100"/>
        </p:scale>
        <p:origin x="2664" y="176"/>
      </p:cViewPr>
      <p:guideLst>
        <p:guide orient="horz" pos="720"/>
        <p:guide pos="10368"/>
        <p:guide orient="horz" pos="13924"/>
        <p:guide orient="horz" pos="2640"/>
        <p:guide pos="20064"/>
        <p:guide pos="6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C832-6F44-882E-10009DEC06D1}"/>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C832-6F44-882E-10009DEC06D1}"/>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3.4</c:v>
                </c:pt>
              </c:numCache>
            </c:numRef>
          </c:val>
          <c:extLst>
            <c:ext xmlns:c16="http://schemas.microsoft.com/office/drawing/2014/chart" uri="{C3380CC4-5D6E-409C-BE32-E72D297353CC}">
              <c16:uniqueId val="{00000002-C832-6F44-882E-10009DEC06D1}"/>
            </c:ext>
          </c:extLst>
        </c:ser>
        <c:dLbls>
          <c:showLegendKey val="0"/>
          <c:showVal val="0"/>
          <c:showCatName val="0"/>
          <c:showSerName val="0"/>
          <c:showPercent val="0"/>
          <c:showBubbleSize val="0"/>
        </c:dLbls>
        <c:gapWidth val="150"/>
        <c:axId val="90398080"/>
        <c:axId val="97186944"/>
      </c:barChart>
      <c:catAx>
        <c:axId val="90398080"/>
        <c:scaling>
          <c:orientation val="minMax"/>
        </c:scaling>
        <c:delete val="0"/>
        <c:axPos val="b"/>
        <c:numFmt formatCode="General" sourceLinked="0"/>
        <c:majorTickMark val="out"/>
        <c:minorTickMark val="none"/>
        <c:tickLblPos val="nextTo"/>
        <c:crossAx val="97186944"/>
        <c:crosses val="autoZero"/>
        <c:auto val="1"/>
        <c:lblAlgn val="ctr"/>
        <c:lblOffset val="100"/>
        <c:noMultiLvlLbl val="0"/>
      </c:catAx>
      <c:valAx>
        <c:axId val="97186944"/>
        <c:scaling>
          <c:orientation val="minMax"/>
        </c:scaling>
        <c:delete val="0"/>
        <c:axPos val="l"/>
        <c:majorGridlines/>
        <c:numFmt formatCode="General" sourceLinked="1"/>
        <c:majorTickMark val="out"/>
        <c:minorTickMark val="none"/>
        <c:tickLblPos val="nextTo"/>
        <c:crossAx val="90398080"/>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32004000" y="0"/>
            <a:ext cx="914400" cy="438912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0" y="0"/>
            <a:ext cx="914400" cy="438912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0" y="0"/>
            <a:ext cx="32918400" cy="5486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38404800"/>
            <a:ext cx="32918400" cy="5486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nstructions"/>
          <p:cNvSpPr/>
          <p:nvPr userDrawn="1"/>
        </p:nvSpPr>
        <p:spPr>
          <a:xfrm>
            <a:off x="-137160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400"/>
              </a:spcAft>
            </a:pPr>
            <a:r>
              <a:rPr lang="en-US" sz="9600" dirty="0">
                <a:solidFill>
                  <a:srgbClr val="7F7F7F"/>
                </a:solidFill>
                <a:latin typeface="Calibri" pitchFamily="34" charset="0"/>
                <a:cs typeface="Calibri" panose="020F0502020204030204" pitchFamily="34" charset="0"/>
              </a:rPr>
              <a:t>Poster Print Size:</a:t>
            </a:r>
            <a:endParaRPr sz="9600" dirty="0">
              <a:solidFill>
                <a:srgbClr val="7F7F7F"/>
              </a:solidFill>
              <a:latin typeface="Calibri" pitchFamily="34" charset="0"/>
              <a:cs typeface="Calibri" panose="020F0502020204030204" pitchFamily="34" charset="0"/>
            </a:endParaRPr>
          </a:p>
          <a:p>
            <a:pPr lvl="0">
              <a:spcBef>
                <a:spcPts val="0"/>
              </a:spcBef>
              <a:spcAft>
                <a:spcPts val="2400"/>
              </a:spcAft>
            </a:pPr>
            <a:r>
              <a:rPr lang="en-US" sz="6600" dirty="0">
                <a:solidFill>
                  <a:srgbClr val="7F7F7F"/>
                </a:solidFill>
                <a:latin typeface="Calibri" pitchFamily="34" charset="0"/>
                <a:cs typeface="Calibri" panose="020F0502020204030204" pitchFamily="34" charset="0"/>
              </a:rPr>
              <a:t>This poster template is 48” high by 36” wide. It can be used to print any poster with a 4:3 aspect ratio.</a:t>
            </a:r>
          </a:p>
          <a:p>
            <a:pPr lvl="0">
              <a:spcBef>
                <a:spcPts val="0"/>
              </a:spcBef>
              <a:spcAft>
                <a:spcPts val="2400"/>
              </a:spcAft>
            </a:pPr>
            <a:r>
              <a:rPr lang="en-US" sz="9600" dirty="0">
                <a:solidFill>
                  <a:srgbClr val="7F7F7F"/>
                </a:solidFill>
                <a:latin typeface="Calibri" pitchFamily="34" charset="0"/>
                <a:cs typeface="Calibri" panose="020F0502020204030204" pitchFamily="34" charset="0"/>
              </a:rPr>
              <a:t>Placeholders</a:t>
            </a:r>
            <a:r>
              <a:rPr sz="9600" dirty="0">
                <a:solidFill>
                  <a:srgbClr val="7F7F7F"/>
                </a:solidFill>
                <a:latin typeface="Calibri" pitchFamily="34" charset="0"/>
                <a:cs typeface="Calibri" panose="020F0502020204030204" pitchFamily="34" charset="0"/>
              </a:rPr>
              <a:t>:</a:t>
            </a:r>
          </a:p>
          <a:p>
            <a:pPr lvl="0">
              <a:spcBef>
                <a:spcPts val="0"/>
              </a:spcBef>
              <a:spcAft>
                <a:spcPts val="2400"/>
              </a:spcAft>
            </a:pPr>
            <a:r>
              <a:rPr sz="6600" dirty="0">
                <a:solidFill>
                  <a:srgbClr val="7F7F7F"/>
                </a:solidFill>
                <a:latin typeface="Calibri" pitchFamily="34" charset="0"/>
                <a:cs typeface="Calibri" panose="020F0502020204030204" pitchFamily="34" charset="0"/>
              </a:rPr>
              <a:t>The </a:t>
            </a:r>
            <a:r>
              <a:rPr lang="en-US" sz="6600" dirty="0">
                <a:solidFill>
                  <a:srgbClr val="7F7F7F"/>
                </a:solidFill>
                <a:latin typeface="Calibri" pitchFamily="34" charset="0"/>
                <a:cs typeface="Calibri" panose="020F0502020204030204" pitchFamily="34" charset="0"/>
              </a:rPr>
              <a:t>various elements included</a:t>
            </a:r>
            <a:r>
              <a:rPr sz="6600" dirty="0">
                <a:solidFill>
                  <a:srgbClr val="7F7F7F"/>
                </a:solidFill>
                <a:latin typeface="Calibri" pitchFamily="34" charset="0"/>
                <a:cs typeface="Calibri" panose="020F0502020204030204" pitchFamily="34" charset="0"/>
              </a:rPr>
              <a:t> in this </a:t>
            </a:r>
            <a:r>
              <a:rPr lang="en-US" sz="6600" dirty="0">
                <a:solidFill>
                  <a:srgbClr val="7F7F7F"/>
                </a:solidFill>
                <a:latin typeface="Calibri" pitchFamily="34" charset="0"/>
                <a:cs typeface="Calibri" panose="020F0502020204030204" pitchFamily="34" charset="0"/>
              </a:rPr>
              <a:t>poster are ones</a:t>
            </a:r>
            <a:r>
              <a:rPr lang="en-US" sz="6600" baseline="0" dirty="0">
                <a:solidFill>
                  <a:srgbClr val="7F7F7F"/>
                </a:solidFill>
                <a:latin typeface="Calibri" pitchFamily="34" charset="0"/>
                <a:cs typeface="Calibri" panose="020F0502020204030204" pitchFamily="34" charset="0"/>
              </a:rPr>
              <a:t> we often see in medical, research, and scientific posters.</a:t>
            </a:r>
            <a:r>
              <a:rPr sz="6600" dirty="0">
                <a:solidFill>
                  <a:srgbClr val="7F7F7F"/>
                </a:solidFill>
                <a:latin typeface="Calibri" pitchFamily="34" charset="0"/>
                <a:cs typeface="Calibri" panose="020F0502020204030204" pitchFamily="34" charset="0"/>
              </a:rPr>
              <a:t> </a:t>
            </a:r>
            <a:r>
              <a:rPr lang="en-US" sz="6600" dirty="0">
                <a:solidFill>
                  <a:srgbClr val="7F7F7F"/>
                </a:solidFill>
                <a:latin typeface="Calibri" pitchFamily="34" charset="0"/>
                <a:cs typeface="Calibri" panose="020F0502020204030204" pitchFamily="34" charset="0"/>
              </a:rPr>
              <a:t>Feel</a:t>
            </a:r>
            <a:r>
              <a:rPr lang="en-US" sz="66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400"/>
              </a:spcAft>
            </a:pPr>
            <a:r>
              <a:rPr lang="en-US" sz="9600" dirty="0">
                <a:solidFill>
                  <a:srgbClr val="7F7F7F"/>
                </a:solidFill>
                <a:latin typeface="Calibri" pitchFamily="34" charset="0"/>
                <a:cs typeface="Calibri" panose="020F0502020204030204" pitchFamily="34" charset="0"/>
              </a:rPr>
              <a:t>Image</a:t>
            </a:r>
            <a:r>
              <a:rPr lang="en-US" sz="9600" baseline="0" dirty="0">
                <a:solidFill>
                  <a:srgbClr val="7F7F7F"/>
                </a:solidFill>
                <a:latin typeface="Calibri" pitchFamily="34" charset="0"/>
                <a:cs typeface="Calibri" panose="020F0502020204030204" pitchFamily="34" charset="0"/>
              </a:rPr>
              <a:t> Quality</a:t>
            </a:r>
            <a:r>
              <a:rPr lang="en-US" sz="9600" dirty="0">
                <a:solidFill>
                  <a:srgbClr val="7F7F7F"/>
                </a:solidFill>
                <a:latin typeface="Calibri" pitchFamily="34" charset="0"/>
                <a:cs typeface="Calibri" panose="020F0502020204030204" pitchFamily="34" charset="0"/>
              </a:rPr>
              <a:t>:</a:t>
            </a:r>
          </a:p>
          <a:p>
            <a:pPr lvl="0">
              <a:spcBef>
                <a:spcPts val="0"/>
              </a:spcBef>
              <a:spcAft>
                <a:spcPts val="2400"/>
              </a:spcAft>
            </a:pPr>
            <a:r>
              <a:rPr lang="en-US" sz="6600" dirty="0">
                <a:solidFill>
                  <a:srgbClr val="7F7F7F"/>
                </a:solidFill>
                <a:latin typeface="Calibri" pitchFamily="34" charset="0"/>
                <a:cs typeface="Calibri" panose="020F0502020204030204" pitchFamily="34" charset="0"/>
              </a:rPr>
              <a:t>You can place digital photos or logo art in your poster file by selecting the </a:t>
            </a:r>
            <a:r>
              <a:rPr lang="en-US" sz="6600" b="1" dirty="0">
                <a:solidFill>
                  <a:srgbClr val="7F7F7F"/>
                </a:solidFill>
                <a:latin typeface="Calibri" pitchFamily="34" charset="0"/>
                <a:cs typeface="Calibri" panose="020F0502020204030204" pitchFamily="34" charset="0"/>
              </a:rPr>
              <a:t>Insert, Picture</a:t>
            </a:r>
            <a:r>
              <a:rPr lang="en-US" sz="66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600" b="1" dirty="0">
                <a:solidFill>
                  <a:srgbClr val="7F7F7F"/>
                </a:solidFill>
                <a:latin typeface="Calibri" pitchFamily="34" charset="0"/>
                <a:cs typeface="Calibri" panose="020F0502020204030204" pitchFamily="34" charset="0"/>
              </a:rPr>
              <a:t>150-200 pixels per inch in their final printed size</a:t>
            </a:r>
            <a:r>
              <a:rPr lang="en-US" sz="6600" dirty="0">
                <a:solidFill>
                  <a:srgbClr val="7F7F7F"/>
                </a:solidFill>
                <a:latin typeface="Calibri" pitchFamily="34" charset="0"/>
                <a:cs typeface="Calibri" panose="020F0502020204030204" pitchFamily="34" charset="0"/>
              </a:rPr>
              <a:t>. For instance, a 1600 x 1200 pixel</a:t>
            </a:r>
            <a:r>
              <a:rPr lang="en-US" sz="6600" baseline="0" dirty="0">
                <a:solidFill>
                  <a:srgbClr val="7F7F7F"/>
                </a:solidFill>
                <a:latin typeface="Calibri" pitchFamily="34" charset="0"/>
                <a:cs typeface="Calibri" panose="020F0502020204030204" pitchFamily="34" charset="0"/>
              </a:rPr>
              <a:t> photo will usually look fine up to </a:t>
            </a:r>
            <a:r>
              <a:rPr lang="en-US" sz="6600" dirty="0">
                <a:solidFill>
                  <a:srgbClr val="7F7F7F"/>
                </a:solidFill>
                <a:latin typeface="Calibri" pitchFamily="34" charset="0"/>
                <a:cs typeface="Calibri" panose="020F0502020204030204" pitchFamily="34" charset="0"/>
              </a:rPr>
              <a:t>8“-10” wide on your printed poster.</a:t>
            </a:r>
          </a:p>
          <a:p>
            <a:pPr lvl="0">
              <a:spcBef>
                <a:spcPts val="0"/>
              </a:spcBef>
              <a:spcAft>
                <a:spcPts val="2400"/>
              </a:spcAft>
            </a:pPr>
            <a:r>
              <a:rPr lang="en-US" sz="66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400"/>
              </a:spcAft>
            </a:pPr>
            <a:r>
              <a:rPr lang="en-US" sz="66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400"/>
              </a:spcAft>
            </a:pPr>
            <a:br>
              <a:rPr lang="en-US" sz="4800" dirty="0">
                <a:solidFill>
                  <a:srgbClr val="7F7F7F"/>
                </a:solidFill>
                <a:latin typeface="Calibri" pitchFamily="34" charset="0"/>
                <a:cs typeface="Calibri" panose="020F0502020204030204" pitchFamily="34" charset="0"/>
              </a:rPr>
            </a:br>
            <a:r>
              <a:rPr lang="en-US" sz="4800" dirty="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3832800" y="0"/>
            <a:ext cx="12801600" cy="438912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400"/>
                </a:spcAft>
              </a:pPr>
              <a:r>
                <a:rPr lang="en-US" sz="9600" dirty="0">
                  <a:solidFill>
                    <a:schemeClr val="bg1">
                      <a:lumMod val="50000"/>
                    </a:schemeClr>
                  </a:solidFill>
                  <a:latin typeface="Calibri" pitchFamily="34" charset="0"/>
                  <a:cs typeface="Calibri" panose="020F0502020204030204" pitchFamily="34" charset="0"/>
                </a:rPr>
                <a:t>Change</a:t>
              </a:r>
              <a:r>
                <a:rPr lang="en-US" sz="9600" baseline="0" dirty="0">
                  <a:solidFill>
                    <a:schemeClr val="bg1">
                      <a:lumMod val="50000"/>
                    </a:schemeClr>
                  </a:solidFill>
                  <a:latin typeface="Calibri" pitchFamily="34" charset="0"/>
                  <a:cs typeface="Calibri" panose="020F0502020204030204" pitchFamily="34" charset="0"/>
                </a:rPr>
                <a:t> Color Theme</a:t>
              </a:r>
              <a:r>
                <a:rPr lang="en-US" sz="9600" dirty="0">
                  <a:solidFill>
                    <a:schemeClr val="bg1">
                      <a:lumMod val="50000"/>
                    </a:schemeClr>
                  </a:solidFill>
                  <a:latin typeface="Calibri" pitchFamily="34" charset="0"/>
                  <a:cs typeface="Calibri" panose="020F0502020204030204" pitchFamily="34" charset="0"/>
                </a:rPr>
                <a:t>:</a:t>
              </a:r>
              <a:endParaRPr sz="960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r>
                <a:rPr lang="en-US" sz="66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6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400"/>
                </a:spcAft>
              </a:pPr>
              <a:r>
                <a:rPr lang="en-US" sz="6600" baseline="0" dirty="0">
                  <a:solidFill>
                    <a:schemeClr val="bg1">
                      <a:lumMod val="50000"/>
                    </a:schemeClr>
                  </a:solidFill>
                  <a:latin typeface="Calibri" pitchFamily="34" charset="0"/>
                  <a:cs typeface="Calibri" panose="020F0502020204030204" pitchFamily="34" charset="0"/>
                </a:rPr>
                <a:t>To change the color theme, select the </a:t>
              </a:r>
              <a:r>
                <a:rPr lang="en-US" sz="6600" b="1" baseline="0" dirty="0">
                  <a:solidFill>
                    <a:schemeClr val="bg1">
                      <a:lumMod val="50000"/>
                    </a:schemeClr>
                  </a:solidFill>
                  <a:latin typeface="Calibri" pitchFamily="34" charset="0"/>
                  <a:cs typeface="Calibri" panose="020F0502020204030204" pitchFamily="34" charset="0"/>
                </a:rPr>
                <a:t>Design</a:t>
              </a:r>
              <a:r>
                <a:rPr lang="en-US" sz="6600" baseline="0" dirty="0">
                  <a:solidFill>
                    <a:schemeClr val="bg1">
                      <a:lumMod val="50000"/>
                    </a:schemeClr>
                  </a:solidFill>
                  <a:latin typeface="Calibri" pitchFamily="34" charset="0"/>
                  <a:cs typeface="Calibri" panose="020F0502020204030204" pitchFamily="34" charset="0"/>
                </a:rPr>
                <a:t> tab, then select the </a:t>
              </a:r>
              <a:r>
                <a:rPr lang="en-US" sz="6600" b="1" baseline="0" dirty="0">
                  <a:solidFill>
                    <a:schemeClr val="bg1">
                      <a:lumMod val="50000"/>
                    </a:schemeClr>
                  </a:solidFill>
                  <a:latin typeface="Calibri" pitchFamily="34" charset="0"/>
                  <a:cs typeface="Calibri" panose="020F0502020204030204" pitchFamily="34" charset="0"/>
                </a:rPr>
                <a:t>Colors</a:t>
              </a:r>
              <a:r>
                <a:rPr lang="en-US" sz="66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r>
                <a:rPr lang="en-US" sz="66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400"/>
                </a:spcAft>
              </a:pPr>
              <a:r>
                <a:rPr lang="en-US" sz="96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400"/>
                </a:spcAft>
              </a:pPr>
              <a:r>
                <a:rPr lang="en-US" sz="6600" dirty="0">
                  <a:solidFill>
                    <a:schemeClr val="bg1">
                      <a:lumMod val="50000"/>
                    </a:schemeClr>
                  </a:solidFill>
                  <a:latin typeface="Calibri" pitchFamily="34" charset="0"/>
                  <a:cs typeface="Calibri" panose="020F0502020204030204" pitchFamily="34" charset="0"/>
                </a:rPr>
                <a:t>Once your poster file is ready, visit</a:t>
              </a:r>
              <a:r>
                <a:rPr lang="en-US" sz="6600" baseline="0" dirty="0">
                  <a:solidFill>
                    <a:schemeClr val="bg1">
                      <a:lumMod val="50000"/>
                    </a:schemeClr>
                  </a:solidFill>
                  <a:latin typeface="Calibri" pitchFamily="34" charset="0"/>
                  <a:cs typeface="Calibri" panose="020F0502020204030204" pitchFamily="34" charset="0"/>
                </a:rPr>
                <a:t> </a:t>
              </a:r>
              <a:r>
                <a:rPr lang="en-US" sz="6600" b="1" baseline="0" dirty="0">
                  <a:solidFill>
                    <a:schemeClr val="bg1">
                      <a:lumMod val="50000"/>
                    </a:schemeClr>
                  </a:solidFill>
                  <a:latin typeface="Calibri" pitchFamily="34" charset="0"/>
                  <a:cs typeface="Calibri" panose="020F0502020204030204" pitchFamily="34" charset="0"/>
                </a:rPr>
                <a:t>www.genigraphics.com</a:t>
              </a:r>
              <a:r>
                <a:rPr lang="en-US" sz="66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2400"/>
                </a:spcAft>
              </a:pPr>
              <a:r>
                <a:rPr lang="en-US" sz="66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6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600" baseline="0" dirty="0">
                  <a:solidFill>
                    <a:schemeClr val="bg1">
                      <a:lumMod val="50000"/>
                    </a:schemeClr>
                  </a:solidFill>
                  <a:latin typeface="Calibri" pitchFamily="34" charset="0"/>
                  <a:cs typeface="Calibri" panose="020F0502020204030204" pitchFamily="34" charset="0"/>
                </a:rPr>
                <a:t>US and Canada:  1-800-790-4001</a:t>
              </a:r>
              <a:br>
                <a:rPr lang="en-US" sz="6600" baseline="0" dirty="0">
                  <a:solidFill>
                    <a:schemeClr val="bg1">
                      <a:lumMod val="50000"/>
                    </a:schemeClr>
                  </a:solidFill>
                  <a:latin typeface="Calibri" pitchFamily="34" charset="0"/>
                  <a:cs typeface="Calibri" panose="020F0502020204030204" pitchFamily="34" charset="0"/>
                </a:rPr>
              </a:br>
              <a:r>
                <a:rPr lang="en-US" sz="66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4800" dirty="0">
                  <a:solidFill>
                    <a:schemeClr val="bg1">
                      <a:lumMod val="50000"/>
                    </a:schemeClr>
                  </a:solidFill>
                  <a:latin typeface="Calibri" pitchFamily="34" charset="0"/>
                  <a:cs typeface="Calibri" panose="020F0502020204030204" pitchFamily="34" charset="0"/>
                </a:rPr>
              </a:br>
              <a:r>
                <a:rPr lang="en-US" sz="48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782765" y="43476672"/>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2/21/18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438912" tIns="219456" rIns="438912" bIns="219456" rtlCol="0" anchor="ctr">
            <a:normAutofit/>
          </a:bodyPr>
          <a:lstStyle/>
          <a:p>
            <a:r>
              <a:rPr lang="en-US" dirty="0"/>
              <a:t>Click to edit Master title style</a:t>
            </a:r>
          </a:p>
        </p:txBody>
      </p:sp>
      <p:sp>
        <p:nvSpPr>
          <p:cNvPr id="3" name="Text Placeholder 2"/>
          <p:cNvSpPr>
            <a:spLocks noGrp="1"/>
          </p:cNvSpPr>
          <p:nvPr>
            <p:ph type="body" idx="1"/>
          </p:nvPr>
        </p:nvSpPr>
        <p:spPr>
          <a:xfrm>
            <a:off x="1645920" y="10241283"/>
            <a:ext cx="29626560" cy="28966163"/>
          </a:xfrm>
          <a:prstGeom prst="rect">
            <a:avLst/>
          </a:prstGeom>
        </p:spPr>
        <p:txBody>
          <a:bodyPr vert="horz" lIns="438912" tIns="219456" rIns="438912" bIns="21945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45920" y="40680643"/>
            <a:ext cx="7680960" cy="23368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985D6BDF-9D0E-4E2B-85B8-D8F4790360C9}" type="datetimeFigureOut">
              <a:rPr lang="en-US" smtClean="0"/>
              <a:t>2/21/18</a:t>
            </a:fld>
            <a:endParaRPr lang="en-US" dirty="0"/>
          </a:p>
        </p:txBody>
      </p:sp>
      <p:sp>
        <p:nvSpPr>
          <p:cNvPr id="5" name="Footer Placeholder 4"/>
          <p:cNvSpPr>
            <a:spLocks noGrp="1"/>
          </p:cNvSpPr>
          <p:nvPr>
            <p:ph type="ftr" sz="quarter" idx="3"/>
          </p:nvPr>
        </p:nvSpPr>
        <p:spPr>
          <a:xfrm>
            <a:off x="11247120" y="40680643"/>
            <a:ext cx="10424160" cy="23368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40680643"/>
            <a:ext cx="7680960" cy="23368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389120" rtl="0" eaLnBrk="1" latinLnBrk="0" hangingPunct="1">
        <a:spcBef>
          <a:spcPct val="0"/>
        </a:spcBef>
        <a:buNone/>
        <a:defRPr sz="8000" kern="1200">
          <a:solidFill>
            <a:schemeClr val="tx1"/>
          </a:solidFill>
          <a:latin typeface="+mj-lt"/>
          <a:ea typeface="+mj-ea"/>
          <a:cs typeface="+mj-cs"/>
        </a:defRPr>
      </a:lvl1pPr>
    </p:titleStyle>
    <p:bodyStyle>
      <a:lvl1pPr marL="4572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144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3716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8288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4pPr>
      <a:lvl5pPr marL="22860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image" Target="../media/image6.emf"/><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465357" y="893564"/>
            <a:ext cx="23835335"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2880" tIns="457200" rIns="182880" bIns="45720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8000" b="1" dirty="0">
                <a:solidFill>
                  <a:schemeClr val="accent3">
                    <a:lumMod val="20000"/>
                    <a:lumOff val="80000"/>
                  </a:schemeClr>
                </a:solidFill>
                <a:latin typeface="+mn-lt"/>
              </a:rPr>
              <a:t>Scalability of Sparse Matrix Dense Vector Multiplication</a:t>
            </a:r>
          </a:p>
        </p:txBody>
      </p:sp>
      <p:sp>
        <p:nvSpPr>
          <p:cNvPr id="5" name="Text Box 123"/>
          <p:cNvSpPr txBox="1">
            <a:spLocks noChangeArrowheads="1"/>
          </p:cNvSpPr>
          <p:nvPr/>
        </p:nvSpPr>
        <p:spPr bwMode="auto">
          <a:xfrm>
            <a:off x="5410225" y="2476500"/>
            <a:ext cx="219456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82880" rIns="182880" bIns="18288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dirty="0">
                <a:solidFill>
                  <a:schemeClr val="accent3">
                    <a:lumMod val="20000"/>
                    <a:lumOff val="80000"/>
                  </a:schemeClr>
                </a:solidFill>
                <a:latin typeface="+mn-lt"/>
              </a:rPr>
              <a:t>Brian Page; Peter </a:t>
            </a:r>
            <a:r>
              <a:rPr lang="en-US" sz="4800" dirty="0" err="1">
                <a:solidFill>
                  <a:schemeClr val="accent3">
                    <a:lumMod val="20000"/>
                    <a:lumOff val="80000"/>
                  </a:schemeClr>
                </a:solidFill>
                <a:latin typeface="+mn-lt"/>
              </a:rPr>
              <a:t>Kogge</a:t>
            </a:r>
            <a:r>
              <a:rPr lang="en-US" sz="4800" dirty="0">
                <a:solidFill>
                  <a:schemeClr val="accent3">
                    <a:lumMod val="20000"/>
                    <a:lumOff val="80000"/>
                  </a:schemeClr>
                </a:solidFill>
                <a:latin typeface="+mn-lt"/>
              </a:rPr>
              <a:t> PhD.</a:t>
            </a:r>
            <a:endParaRPr lang="en-US" sz="4800" baseline="30000" dirty="0">
              <a:solidFill>
                <a:schemeClr val="accent3">
                  <a:lumMod val="20000"/>
                  <a:lumOff val="80000"/>
                </a:schemeClr>
              </a:solidFill>
              <a:latin typeface="+mn-lt"/>
            </a:endParaRPr>
          </a:p>
          <a:p>
            <a:pPr algn="ctr" eaLnBrk="1" hangingPunct="1"/>
            <a:r>
              <a:rPr lang="en-US" sz="4800" dirty="0">
                <a:solidFill>
                  <a:schemeClr val="accent3">
                    <a:lumMod val="20000"/>
                    <a:lumOff val="80000"/>
                  </a:schemeClr>
                </a:solidFill>
                <a:latin typeface="+mn-lt"/>
              </a:rPr>
              <a:t>University of Notre Dame</a:t>
            </a:r>
          </a:p>
        </p:txBody>
      </p:sp>
      <p:sp>
        <p:nvSpPr>
          <p:cNvPr id="24" name="TextBox 23"/>
          <p:cNvSpPr txBox="1"/>
          <p:nvPr/>
        </p:nvSpPr>
        <p:spPr>
          <a:xfrm>
            <a:off x="1828800" y="40050719"/>
            <a:ext cx="14173200" cy="2651760"/>
          </a:xfrm>
          <a:prstGeom prst="rect">
            <a:avLst/>
          </a:prstGeom>
          <a:solidFill>
            <a:schemeClr val="accent1">
              <a:lumMod val="40000"/>
              <a:lumOff val="60000"/>
            </a:schemeClr>
          </a:solidFill>
        </p:spPr>
        <p:txBody>
          <a:bodyPr wrap="none" rtlCol="0">
            <a:spAutoFit/>
          </a:bodyPr>
          <a:lstStyle/>
          <a:p>
            <a:r>
              <a:rPr lang="en-US" sz="3200" dirty="0"/>
              <a:t>&lt;your name&gt;</a:t>
            </a:r>
          </a:p>
          <a:p>
            <a:r>
              <a:rPr lang="en-US" sz="3200" dirty="0"/>
              <a:t>&lt;your organization&gt;</a:t>
            </a:r>
          </a:p>
          <a:p>
            <a:r>
              <a:rPr lang="en-US" sz="3200" dirty="0"/>
              <a:t>Email:</a:t>
            </a:r>
          </a:p>
          <a:p>
            <a:r>
              <a:rPr lang="en-US" sz="3200" dirty="0"/>
              <a:t>Website:</a:t>
            </a:r>
          </a:p>
          <a:p>
            <a:r>
              <a:rPr lang="en-US" sz="3200" dirty="0"/>
              <a:t>Phone:</a:t>
            </a:r>
          </a:p>
        </p:txBody>
      </p:sp>
      <p:sp>
        <p:nvSpPr>
          <p:cNvPr id="25" name="TextBox 24"/>
          <p:cNvSpPr txBox="1"/>
          <p:nvPr/>
        </p:nvSpPr>
        <p:spPr>
          <a:xfrm>
            <a:off x="1828800" y="38862000"/>
            <a:ext cx="2638671" cy="1015663"/>
          </a:xfrm>
          <a:prstGeom prst="rect">
            <a:avLst/>
          </a:prstGeom>
          <a:noFill/>
        </p:spPr>
        <p:txBody>
          <a:bodyPr wrap="square" rtlCol="0">
            <a:spAutoFit/>
          </a:bodyPr>
          <a:lstStyle/>
          <a:p>
            <a:r>
              <a:rPr lang="en-US" sz="6000" b="1" dirty="0"/>
              <a:t>Contact</a:t>
            </a:r>
          </a:p>
        </p:txBody>
      </p:sp>
      <p:sp>
        <p:nvSpPr>
          <p:cNvPr id="26" name="TextBox 25"/>
          <p:cNvSpPr txBox="1"/>
          <p:nvPr/>
        </p:nvSpPr>
        <p:spPr>
          <a:xfrm>
            <a:off x="16916400" y="40050719"/>
            <a:ext cx="14173200" cy="2926080"/>
          </a:xfrm>
          <a:prstGeom prst="rect">
            <a:avLst/>
          </a:prstGeom>
          <a:noFill/>
        </p:spPr>
        <p:txBody>
          <a:bodyPr wrap="square" tIns="91440" bIns="91440" numCol="1" spcCol="457200" rtlCol="0">
            <a:noAutofit/>
          </a:bodyPr>
          <a:lstStyle/>
          <a:p>
            <a:pPr marL="457200" indent="-457200">
              <a:buFont typeface="+mj-lt"/>
              <a:buAutoNum type="arabicPeriod"/>
            </a:pPr>
            <a:r>
              <a:rPr lang="en-US" sz="1800" dirty="0"/>
              <a:t> </a:t>
            </a:r>
          </a:p>
          <a:p>
            <a:pPr marL="457200" indent="-457200">
              <a:buFont typeface="+mj-lt"/>
              <a:buAutoNum type="arabicPeriod"/>
            </a:pPr>
            <a:r>
              <a:rPr lang="en-US" sz="1800" dirty="0"/>
              <a:t> </a:t>
            </a:r>
          </a:p>
          <a:p>
            <a:pPr marL="457200" indent="-457200">
              <a:buFont typeface="+mj-lt"/>
              <a:buAutoNum type="arabicPeriod"/>
            </a:pPr>
            <a:r>
              <a:rPr lang="en-US" sz="1800" dirty="0"/>
              <a:t> </a:t>
            </a:r>
          </a:p>
          <a:p>
            <a:pPr marL="457200" indent="-457200">
              <a:buFont typeface="+mj-lt"/>
              <a:buAutoNum type="arabicPeriod"/>
            </a:pPr>
            <a:r>
              <a:rPr lang="en-US" sz="1800" dirty="0"/>
              <a:t> </a:t>
            </a:r>
          </a:p>
          <a:p>
            <a:pPr marL="457200" indent="-457200">
              <a:buFont typeface="+mj-lt"/>
              <a:buAutoNum type="arabicPeriod"/>
            </a:pPr>
            <a:r>
              <a:rPr lang="en-US" sz="1800" dirty="0"/>
              <a:t> </a:t>
            </a:r>
          </a:p>
          <a:p>
            <a:pPr marL="457200" indent="-457200">
              <a:buFont typeface="+mj-lt"/>
              <a:buAutoNum type="arabicPeriod"/>
            </a:pPr>
            <a:r>
              <a:rPr lang="en-US" sz="1800" dirty="0"/>
              <a:t> </a:t>
            </a:r>
          </a:p>
          <a:p>
            <a:pPr marL="457200" indent="-457200">
              <a:buFont typeface="+mj-lt"/>
              <a:buAutoNum type="arabicPeriod"/>
            </a:pPr>
            <a:r>
              <a:rPr lang="en-US" sz="1800" dirty="0"/>
              <a:t> </a:t>
            </a:r>
          </a:p>
          <a:p>
            <a:pPr marL="457200" indent="-457200">
              <a:buFont typeface="+mj-lt"/>
              <a:buAutoNum type="arabicPeriod"/>
            </a:pPr>
            <a:r>
              <a:rPr lang="en-US" sz="1800" dirty="0"/>
              <a:t> </a:t>
            </a:r>
          </a:p>
          <a:p>
            <a:pPr marL="457200" indent="-457200">
              <a:buFont typeface="+mj-lt"/>
              <a:buAutoNum type="arabicPeriod"/>
            </a:pPr>
            <a:r>
              <a:rPr lang="en-US" sz="1800" dirty="0"/>
              <a:t> </a:t>
            </a:r>
          </a:p>
          <a:p>
            <a:pPr marL="457200" indent="-457200">
              <a:buFont typeface="+mj-lt"/>
              <a:buAutoNum type="arabicPeriod"/>
            </a:pPr>
            <a:r>
              <a:rPr lang="en-US" sz="1800" dirty="0"/>
              <a:t>  </a:t>
            </a:r>
          </a:p>
          <a:p>
            <a:pPr marL="457200" indent="-457200">
              <a:buFont typeface="+mj-lt"/>
              <a:buAutoNum type="arabicPeriod"/>
            </a:pPr>
            <a:endParaRPr lang="en-US" sz="1800" dirty="0"/>
          </a:p>
        </p:txBody>
      </p:sp>
      <p:sp>
        <p:nvSpPr>
          <p:cNvPr id="27" name="TextBox 26"/>
          <p:cNvSpPr txBox="1"/>
          <p:nvPr/>
        </p:nvSpPr>
        <p:spPr>
          <a:xfrm>
            <a:off x="16916400" y="38862000"/>
            <a:ext cx="3689793" cy="1015663"/>
          </a:xfrm>
          <a:prstGeom prst="rect">
            <a:avLst/>
          </a:prstGeom>
          <a:noFill/>
        </p:spPr>
        <p:txBody>
          <a:bodyPr wrap="none" rtlCol="0">
            <a:spAutoFit/>
          </a:bodyPr>
          <a:lstStyle/>
          <a:p>
            <a:r>
              <a:rPr lang="en-US" sz="6000" b="1" dirty="0"/>
              <a:t>References</a:t>
            </a:r>
          </a:p>
        </p:txBody>
      </p:sp>
      <p:sp>
        <p:nvSpPr>
          <p:cNvPr id="10" name="Text Box 189"/>
          <p:cNvSpPr txBox="1">
            <a:spLocks noChangeArrowheads="1"/>
          </p:cNvSpPr>
          <p:nvPr/>
        </p:nvSpPr>
        <p:spPr bwMode="auto">
          <a:xfrm>
            <a:off x="1025524" y="7086600"/>
            <a:ext cx="14976476" cy="6278642"/>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Abstract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4 feet away on a 48x36 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p:txBody>
      </p:sp>
      <p:sp>
        <p:nvSpPr>
          <p:cNvPr id="32" name="Rectangle 31"/>
          <p:cNvSpPr/>
          <p:nvPr/>
        </p:nvSpPr>
        <p:spPr>
          <a:xfrm>
            <a:off x="1025524" y="6121569"/>
            <a:ext cx="14976476" cy="101566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6000" b="1" dirty="0">
                <a:solidFill>
                  <a:schemeClr val="accent3">
                    <a:lumMod val="20000"/>
                    <a:lumOff val="80000"/>
                  </a:schemeClr>
                </a:solidFill>
              </a:rPr>
              <a:t>Abstract</a:t>
            </a:r>
          </a:p>
        </p:txBody>
      </p:sp>
      <p:sp>
        <p:nvSpPr>
          <p:cNvPr id="15" name="Text Box 194"/>
          <p:cNvSpPr txBox="1">
            <a:spLocks noChangeArrowheads="1"/>
          </p:cNvSpPr>
          <p:nvPr/>
        </p:nvSpPr>
        <p:spPr bwMode="auto">
          <a:xfrm>
            <a:off x="16916399" y="7086600"/>
            <a:ext cx="14935201" cy="7755969"/>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Results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4 feet away on a 48x36 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a:p>
            <a:pPr eaLnBrk="1" hangingPunct="1"/>
            <a:endParaRPr lang="en-US" sz="3200" dirty="0">
              <a:latin typeface="Calibri" pitchFamily="34" charset="0"/>
            </a:endParaRPr>
          </a:p>
          <a:p>
            <a:pPr eaLnBrk="1" hangingPunct="1"/>
            <a:r>
              <a:rPr lang="en-US" sz="3200" dirty="0">
                <a:latin typeface="Calibri" pitchFamily="34" charset="0"/>
              </a:rPr>
              <a:t>Speaking of Results, yours will look better if you remember to run a spell-check on your poster! After you’ve added your content click on </a:t>
            </a:r>
            <a:r>
              <a:rPr lang="en-US" sz="3200" b="1" dirty="0">
                <a:latin typeface="Calibri" pitchFamily="34" charset="0"/>
              </a:rPr>
              <a:t>Review</a:t>
            </a:r>
            <a:r>
              <a:rPr lang="en-US" sz="3200" dirty="0">
                <a:latin typeface="Calibri" pitchFamily="34" charset="0"/>
              </a:rPr>
              <a:t>, </a:t>
            </a:r>
            <a:r>
              <a:rPr lang="en-US" sz="3200" b="1" dirty="0">
                <a:latin typeface="Calibri" pitchFamily="34" charset="0"/>
              </a:rPr>
              <a:t>Spelling</a:t>
            </a:r>
            <a:r>
              <a:rPr lang="en-US" sz="3200" dirty="0">
                <a:latin typeface="Calibri" pitchFamily="34" charset="0"/>
              </a:rPr>
              <a:t>, or press F7.</a:t>
            </a:r>
          </a:p>
        </p:txBody>
      </p:sp>
      <p:sp>
        <p:nvSpPr>
          <p:cNvPr id="33" name="Rectangle 32"/>
          <p:cNvSpPr/>
          <p:nvPr/>
        </p:nvSpPr>
        <p:spPr>
          <a:xfrm>
            <a:off x="1025524" y="14122569"/>
            <a:ext cx="14976476" cy="101566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60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025524" y="31546800"/>
            <a:ext cx="14976476" cy="6278642"/>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Methods and Materials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4 feet away on a 48x36 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p:txBody>
      </p:sp>
      <p:sp>
        <p:nvSpPr>
          <p:cNvPr id="34" name="Rectangle 33"/>
          <p:cNvSpPr/>
          <p:nvPr/>
        </p:nvSpPr>
        <p:spPr>
          <a:xfrm>
            <a:off x="1025524" y="30581769"/>
            <a:ext cx="14976476" cy="101566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6000" b="1" dirty="0">
                <a:solidFill>
                  <a:schemeClr val="accent3">
                    <a:lumMod val="20000"/>
                    <a:lumOff val="80000"/>
                  </a:schemeClr>
                </a:solidFill>
              </a:rPr>
              <a:t>Methods and Materials</a:t>
            </a:r>
          </a:p>
        </p:txBody>
      </p:sp>
      <p:sp>
        <p:nvSpPr>
          <p:cNvPr id="12" name="Text Box 191"/>
          <p:cNvSpPr txBox="1">
            <a:spLocks noChangeArrowheads="1"/>
          </p:cNvSpPr>
          <p:nvPr/>
        </p:nvSpPr>
        <p:spPr bwMode="auto">
          <a:xfrm>
            <a:off x="16916400" y="23058358"/>
            <a:ext cx="14935200" cy="6278642"/>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Discussion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4 feet away on a 48x36 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p:txBody>
      </p:sp>
      <p:sp>
        <p:nvSpPr>
          <p:cNvPr id="35" name="Rectangle 34"/>
          <p:cNvSpPr/>
          <p:nvPr/>
        </p:nvSpPr>
        <p:spPr>
          <a:xfrm>
            <a:off x="16916400" y="22143958"/>
            <a:ext cx="14935200" cy="914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accent3">
                    <a:lumMod val="20000"/>
                    <a:lumOff val="80000"/>
                  </a:schemeClr>
                </a:solidFill>
              </a:rPr>
              <a:t>Discussion</a:t>
            </a:r>
          </a:p>
        </p:txBody>
      </p:sp>
      <p:sp>
        <p:nvSpPr>
          <p:cNvPr id="14" name="Text Box 193"/>
          <p:cNvSpPr txBox="1">
            <a:spLocks noChangeArrowheads="1"/>
          </p:cNvSpPr>
          <p:nvPr/>
        </p:nvSpPr>
        <p:spPr bwMode="auto">
          <a:xfrm>
            <a:off x="16916400" y="34501455"/>
            <a:ext cx="14935200" cy="3323987"/>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Conclusions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p:txBody>
      </p:sp>
      <p:sp>
        <p:nvSpPr>
          <p:cNvPr id="36" name="Rectangle 35"/>
          <p:cNvSpPr/>
          <p:nvPr/>
        </p:nvSpPr>
        <p:spPr>
          <a:xfrm>
            <a:off x="16916400" y="33585912"/>
            <a:ext cx="14935200" cy="914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accent3">
                    <a:lumMod val="20000"/>
                    <a:lumOff val="80000"/>
                  </a:schemeClr>
                </a:solidFill>
              </a:rPr>
              <a:t>Conclusions</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2485396563"/>
              </p:ext>
            </p:extLst>
          </p:nvPr>
        </p:nvGraphicFramePr>
        <p:xfrm>
          <a:off x="1828800" y="26785680"/>
          <a:ext cx="14173200" cy="3160920"/>
        </p:xfrm>
        <a:graphic>
          <a:graphicData uri="http://schemas.openxmlformats.org/drawingml/2006/table">
            <a:tbl>
              <a:tblPr firstRow="1" bandRow="1">
                <a:tableStyleId>{F5AB1C69-6EDB-4FF4-983F-18BD219EF322}</a:tableStyleId>
              </a:tblPr>
              <a:tblGrid>
                <a:gridCol w="3543300">
                  <a:extLst>
                    <a:ext uri="{9D8B030D-6E8A-4147-A177-3AD203B41FA5}">
                      <a16:colId xmlns:a16="http://schemas.microsoft.com/office/drawing/2014/main" val="20000"/>
                    </a:ext>
                  </a:extLst>
                </a:gridCol>
                <a:gridCol w="3543300">
                  <a:extLst>
                    <a:ext uri="{9D8B030D-6E8A-4147-A177-3AD203B41FA5}">
                      <a16:colId xmlns:a16="http://schemas.microsoft.com/office/drawing/2014/main" val="20001"/>
                    </a:ext>
                  </a:extLst>
                </a:gridCol>
                <a:gridCol w="3543300">
                  <a:extLst>
                    <a:ext uri="{9D8B030D-6E8A-4147-A177-3AD203B41FA5}">
                      <a16:colId xmlns:a16="http://schemas.microsoft.com/office/drawing/2014/main" val="20002"/>
                    </a:ext>
                  </a:extLst>
                </a:gridCol>
                <a:gridCol w="3543300">
                  <a:extLst>
                    <a:ext uri="{9D8B030D-6E8A-4147-A177-3AD203B41FA5}">
                      <a16:colId xmlns:a16="http://schemas.microsoft.com/office/drawing/2014/main" val="20003"/>
                    </a:ext>
                  </a:extLst>
                </a:gridCol>
              </a:tblGrid>
              <a:tr h="790230">
                <a:tc>
                  <a:txBody>
                    <a:bodyPr/>
                    <a:lstStyle/>
                    <a:p>
                      <a:endParaRPr lang="en-US" sz="3200" dirty="0"/>
                    </a:p>
                  </a:txBody>
                  <a:tcPr anchor="ctr">
                    <a:solidFill>
                      <a:schemeClr val="accent1">
                        <a:lumMod val="75000"/>
                      </a:schemeClr>
                    </a:solidFill>
                  </a:tcPr>
                </a:tc>
                <a:tc>
                  <a:txBody>
                    <a:bodyPr/>
                    <a:lstStyle/>
                    <a:p>
                      <a:pPr algn="ctr"/>
                      <a:r>
                        <a:rPr lang="en-US" sz="3200" dirty="0"/>
                        <a:t>Heading</a:t>
                      </a:r>
                    </a:p>
                  </a:txBody>
                  <a:tcPr anchor="ctr">
                    <a:solidFill>
                      <a:schemeClr val="accent1">
                        <a:lumMod val="75000"/>
                      </a:schemeClr>
                    </a:solidFill>
                  </a:tcPr>
                </a:tc>
                <a:tc>
                  <a:txBody>
                    <a:bodyPr/>
                    <a:lstStyle/>
                    <a:p>
                      <a:pPr algn="ctr"/>
                      <a:r>
                        <a:rPr lang="en-US" sz="3200" dirty="0"/>
                        <a:t>Heading</a:t>
                      </a:r>
                    </a:p>
                  </a:txBody>
                  <a:tcPr anchor="ctr">
                    <a:solidFill>
                      <a:schemeClr val="accent1">
                        <a:lumMod val="75000"/>
                      </a:schemeClr>
                    </a:solidFill>
                  </a:tcPr>
                </a:tc>
                <a:tc>
                  <a:txBody>
                    <a:bodyPr/>
                    <a:lstStyle/>
                    <a:p>
                      <a:pPr algn="ctr"/>
                      <a:r>
                        <a:rPr lang="en-US" sz="3200" dirty="0"/>
                        <a:t>Heading</a:t>
                      </a:r>
                    </a:p>
                  </a:txBody>
                  <a:tcPr anchor="ctr">
                    <a:solidFill>
                      <a:schemeClr val="accent1">
                        <a:lumMod val="75000"/>
                      </a:schemeClr>
                    </a:solidFill>
                  </a:tcPr>
                </a:tc>
                <a:extLst>
                  <a:ext uri="{0D108BD9-81ED-4DB2-BD59-A6C34878D82A}">
                    <a16:rowId xmlns:a16="http://schemas.microsoft.com/office/drawing/2014/main" val="10000"/>
                  </a:ext>
                </a:extLst>
              </a:tr>
              <a:tr h="790230">
                <a:tc>
                  <a:txBody>
                    <a:bodyPr/>
                    <a:lstStyle/>
                    <a:p>
                      <a:r>
                        <a:rPr lang="en-US" sz="3200" dirty="0"/>
                        <a:t>Item</a:t>
                      </a:r>
                    </a:p>
                  </a:txBody>
                  <a:tcPr anchor="ctr"/>
                </a:tc>
                <a:tc>
                  <a:txBody>
                    <a:bodyPr/>
                    <a:lstStyle/>
                    <a:p>
                      <a:pPr algn="ctr"/>
                      <a:r>
                        <a:rPr lang="en-US" sz="3200" dirty="0"/>
                        <a:t>800</a:t>
                      </a:r>
                    </a:p>
                  </a:txBody>
                  <a:tcPr anchor="ctr"/>
                </a:tc>
                <a:tc>
                  <a:txBody>
                    <a:bodyPr/>
                    <a:lstStyle/>
                    <a:p>
                      <a:pPr algn="ctr"/>
                      <a:r>
                        <a:rPr lang="en-US" sz="3200" dirty="0"/>
                        <a:t>790</a:t>
                      </a:r>
                    </a:p>
                  </a:txBody>
                  <a:tcPr anchor="ctr"/>
                </a:tc>
                <a:tc>
                  <a:txBody>
                    <a:bodyPr/>
                    <a:lstStyle/>
                    <a:p>
                      <a:pPr algn="ctr"/>
                      <a:r>
                        <a:rPr lang="en-US" sz="3200" dirty="0"/>
                        <a:t>4001</a:t>
                      </a:r>
                    </a:p>
                  </a:txBody>
                  <a:tcPr anchor="ctr"/>
                </a:tc>
                <a:extLst>
                  <a:ext uri="{0D108BD9-81ED-4DB2-BD59-A6C34878D82A}">
                    <a16:rowId xmlns:a16="http://schemas.microsoft.com/office/drawing/2014/main" val="10001"/>
                  </a:ext>
                </a:extLst>
              </a:tr>
              <a:tr h="790230">
                <a:tc>
                  <a:txBody>
                    <a:bodyPr/>
                    <a:lstStyle/>
                    <a:p>
                      <a:r>
                        <a:rPr lang="en-US" sz="3200" dirty="0"/>
                        <a:t>Item</a:t>
                      </a:r>
                    </a:p>
                  </a:txBody>
                  <a:tcPr anchor="ctr"/>
                </a:tc>
                <a:tc>
                  <a:txBody>
                    <a:bodyPr/>
                    <a:lstStyle/>
                    <a:p>
                      <a:pPr algn="ctr"/>
                      <a:r>
                        <a:rPr lang="en-US" sz="3200" dirty="0"/>
                        <a:t>356</a:t>
                      </a:r>
                    </a:p>
                  </a:txBody>
                  <a:tcPr anchor="ctr"/>
                </a:tc>
                <a:tc>
                  <a:txBody>
                    <a:bodyPr/>
                    <a:lstStyle/>
                    <a:p>
                      <a:pPr algn="ctr"/>
                      <a:r>
                        <a:rPr lang="en-US" sz="3200" dirty="0"/>
                        <a:t>856</a:t>
                      </a:r>
                    </a:p>
                  </a:txBody>
                  <a:tcPr anchor="ctr"/>
                </a:tc>
                <a:tc>
                  <a:txBody>
                    <a:bodyPr/>
                    <a:lstStyle/>
                    <a:p>
                      <a:pPr algn="ctr"/>
                      <a:r>
                        <a:rPr lang="en-US" sz="3200" dirty="0"/>
                        <a:t>290</a:t>
                      </a:r>
                    </a:p>
                  </a:txBody>
                  <a:tcPr anchor="ctr"/>
                </a:tc>
                <a:extLst>
                  <a:ext uri="{0D108BD9-81ED-4DB2-BD59-A6C34878D82A}">
                    <a16:rowId xmlns:a16="http://schemas.microsoft.com/office/drawing/2014/main" val="10002"/>
                  </a:ext>
                </a:extLst>
              </a:tr>
              <a:tr h="790230">
                <a:tc>
                  <a:txBody>
                    <a:bodyPr/>
                    <a:lstStyle/>
                    <a:p>
                      <a:r>
                        <a:rPr lang="en-US" sz="3200" dirty="0"/>
                        <a:t>Item</a:t>
                      </a:r>
                    </a:p>
                  </a:txBody>
                  <a:tcPr anchor="ctr"/>
                </a:tc>
                <a:tc>
                  <a:txBody>
                    <a:bodyPr/>
                    <a:lstStyle/>
                    <a:p>
                      <a:pPr algn="ctr"/>
                      <a:r>
                        <a:rPr lang="en-US" sz="3200" dirty="0"/>
                        <a:t>228</a:t>
                      </a:r>
                    </a:p>
                  </a:txBody>
                  <a:tcPr anchor="ctr"/>
                </a:tc>
                <a:tc>
                  <a:txBody>
                    <a:bodyPr/>
                    <a:lstStyle/>
                    <a:p>
                      <a:pPr algn="ctr"/>
                      <a:r>
                        <a:rPr lang="en-US" sz="3200" dirty="0"/>
                        <a:t>134</a:t>
                      </a:r>
                    </a:p>
                  </a:txBody>
                  <a:tcPr anchor="ctr"/>
                </a:tc>
                <a:tc>
                  <a:txBody>
                    <a:bodyPr/>
                    <a:lstStyle/>
                    <a:p>
                      <a:pPr algn="ctr"/>
                      <a:r>
                        <a:rPr lang="en-US" sz="3200" dirty="0"/>
                        <a:t>238</a:t>
                      </a:r>
                    </a:p>
                  </a:txBody>
                  <a:tcPr anchor="ct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1" name="Text Box 190"/>
              <p:cNvSpPr txBox="1">
                <a:spLocks noChangeArrowheads="1"/>
              </p:cNvSpPr>
              <p:nvPr/>
            </p:nvSpPr>
            <p:spPr bwMode="auto">
              <a:xfrm>
                <a:off x="1025524" y="15087600"/>
                <a:ext cx="14976476" cy="10744095"/>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b="1" dirty="0">
                    <a:latin typeface="+mn-lt"/>
                  </a:rPr>
                  <a:t>Genigraphics®</a:t>
                </a:r>
                <a:r>
                  <a:rPr lang="en-US" sz="3200" dirty="0">
                    <a:latin typeface="+mn-lt"/>
                  </a:rPr>
                  <a:t> has provided this template to assist in preparation of a medical or scientific research poster. The dimensions are set to 48” high by 36” wide but prints can be scaled up or down in size to any dimension with a 4:3 aspect ratio. For example, if you order a 40” x 30” poster using this template, we will print the file at 83.3% of its original size. </a:t>
                </a:r>
                <a:r>
                  <a:rPr lang="en-US" sz="3200" b="1" dirty="0">
                    <a:latin typeface="+mn-lt"/>
                  </a:rPr>
                  <a:t>The most critical factor is that your template and poster dimensions must be proportional:</a:t>
                </a:r>
              </a:p>
              <a:p>
                <a:pPr eaLnBrk="1" hangingPunct="1"/>
                <a:endParaRPr lang="en-US" sz="3200" b="1" dirty="0">
                  <a:latin typeface="+mn-lt"/>
                </a:endParaRPr>
              </a:p>
              <a:p>
                <a:pPr eaLnBrk="1" hangingPunct="1"/>
                <a14:m>
                  <m:oMathPara xmlns:m="http://schemas.openxmlformats.org/officeDocument/2006/math">
                    <m:oMathParaPr>
                      <m:jc m:val="centerGroup"/>
                    </m:oMathParaPr>
                    <m:oMath xmlns:m="http://schemas.openxmlformats.org/officeDocument/2006/math">
                      <m:box>
                        <m:boxPr>
                          <m:ctrlPr>
                            <a:rPr lang="en-US" sz="3200" b="1" i="1">
                              <a:latin typeface="Cambria Math" panose="02040503050406030204" pitchFamily="18" charset="0"/>
                            </a:rPr>
                          </m:ctrlPr>
                        </m:boxPr>
                        <m:e>
                          <m:f>
                            <m:fPr>
                              <m:ctrlPr>
                                <a:rPr lang="en-US" sz="3200" b="1" i="1">
                                  <a:latin typeface="Cambria Math" panose="02040503050406030204" pitchFamily="18" charset="0"/>
                                </a:rPr>
                              </m:ctrlPr>
                            </m:fPr>
                            <m:num>
                              <m:r>
                                <a:rPr lang="en-US" sz="3200" b="1" i="1">
                                  <a:latin typeface="Cambria Math"/>
                                </a:rPr>
                                <m:t>𝒕𝒆𝒎𝒑𝒍𝒂𝒕𝒆</m:t>
                              </m:r>
                              <m:r>
                                <a:rPr lang="en-US" sz="3200" b="1" i="1">
                                  <a:latin typeface="Cambria Math"/>
                                </a:rPr>
                                <m:t> </m:t>
                              </m:r>
                              <m:r>
                                <a:rPr lang="en-US" sz="3200" b="1" i="1" smtClean="0">
                                  <a:latin typeface="Cambria Math"/>
                                </a:rPr>
                                <m:t>𝒉𝒆𝒊𝒈𝒉𝒕</m:t>
                              </m:r>
                            </m:num>
                            <m:den>
                              <m:r>
                                <a:rPr lang="en-US" sz="3200" b="1" i="1">
                                  <a:latin typeface="Cambria Math"/>
                                </a:rPr>
                                <m:t>𝒕𝒆𝒎𝒑𝒍𝒂𝒕𝒆</m:t>
                              </m:r>
                              <m:r>
                                <a:rPr lang="en-US" sz="3200" b="1" i="1">
                                  <a:latin typeface="Cambria Math"/>
                                </a:rPr>
                                <m:t> </m:t>
                              </m:r>
                              <m:r>
                                <a:rPr lang="en-US" sz="3200" b="1" i="1" smtClean="0">
                                  <a:latin typeface="Cambria Math"/>
                                </a:rPr>
                                <m:t>𝒘𝒊𝒅𝒕𝒉</m:t>
                              </m:r>
                            </m:den>
                          </m:f>
                        </m:e>
                      </m:box>
                      <m:r>
                        <a:rPr lang="en-US" sz="3200" b="1" i="1" smtClean="0">
                          <a:latin typeface="Cambria Math"/>
                        </a:rPr>
                        <m:t> </m:t>
                      </m:r>
                      <m:r>
                        <a:rPr lang="en-US" sz="3200" b="1" i="1">
                          <a:latin typeface="Cambria Math"/>
                        </a:rPr>
                        <m:t>= </m:t>
                      </m:r>
                      <m:box>
                        <m:boxPr>
                          <m:ctrlPr>
                            <a:rPr lang="en-US" sz="3200" b="1" i="1">
                              <a:latin typeface="Cambria Math" panose="02040503050406030204" pitchFamily="18" charset="0"/>
                            </a:rPr>
                          </m:ctrlPr>
                        </m:boxPr>
                        <m:e>
                          <m:f>
                            <m:fPr>
                              <m:ctrlPr>
                                <a:rPr lang="en-US" sz="3200" b="1" i="1">
                                  <a:latin typeface="Cambria Math" panose="02040503050406030204" pitchFamily="18" charset="0"/>
                                </a:rPr>
                              </m:ctrlPr>
                            </m:fPr>
                            <m:num>
                              <m:r>
                                <a:rPr lang="en-US" sz="3200" b="1" i="1">
                                  <a:latin typeface="Cambria Math"/>
                                </a:rPr>
                                <m:t>𝒅𝒆𝒔𝒊𝒓𝒆𝒅</m:t>
                              </m:r>
                              <m:r>
                                <a:rPr lang="en-US" sz="3200" b="1" i="1">
                                  <a:latin typeface="Cambria Math"/>
                                </a:rPr>
                                <m:t> </m:t>
                              </m:r>
                              <m:r>
                                <a:rPr lang="en-US" sz="3200" b="1" i="1">
                                  <a:latin typeface="Cambria Math"/>
                                </a:rPr>
                                <m:t>𝒑𝒓𝒊𝒏𝒕</m:t>
                              </m:r>
                              <m:r>
                                <a:rPr lang="en-US" sz="3200" b="1" i="1">
                                  <a:latin typeface="Cambria Math"/>
                                </a:rPr>
                                <m:t> </m:t>
                              </m:r>
                              <m:r>
                                <a:rPr lang="en-US" sz="3200" b="1" i="1" smtClean="0">
                                  <a:latin typeface="Cambria Math"/>
                                </a:rPr>
                                <m:t>𝒉𝒆𝒊𝒈𝒉𝒕</m:t>
                              </m:r>
                            </m:num>
                            <m:den>
                              <m:r>
                                <a:rPr lang="en-US" sz="3200" b="1" i="1">
                                  <a:latin typeface="Cambria Math"/>
                                </a:rPr>
                                <m:t>𝒅𝒆𝒔𝒊𝒓𝒆𝒅</m:t>
                              </m:r>
                              <m:r>
                                <a:rPr lang="en-US" sz="3200" b="1" i="1">
                                  <a:latin typeface="Cambria Math"/>
                                </a:rPr>
                                <m:t> </m:t>
                              </m:r>
                              <m:r>
                                <a:rPr lang="en-US" sz="3200" b="1" i="1">
                                  <a:latin typeface="Cambria Math"/>
                                </a:rPr>
                                <m:t>𝒑𝒓𝒊𝒏𝒕</m:t>
                              </m:r>
                              <m:r>
                                <a:rPr lang="en-US" sz="3200" b="1" i="1">
                                  <a:latin typeface="Cambria Math"/>
                                </a:rPr>
                                <m:t> </m:t>
                              </m:r>
                              <m:r>
                                <a:rPr lang="en-US" sz="3200" b="1" i="1" smtClean="0">
                                  <a:latin typeface="Cambria Math"/>
                                </a:rPr>
                                <m:t>𝒘𝒊𝒅𝒕𝒉</m:t>
                              </m:r>
                            </m:den>
                          </m:f>
                        </m:e>
                      </m:box>
                    </m:oMath>
                  </m:oMathPara>
                </a14:m>
                <a:endParaRPr lang="en-US" sz="3200" b="1" dirty="0">
                  <a:latin typeface="+mn-lt"/>
                </a:endParaRPr>
              </a:p>
              <a:p>
                <a:pPr eaLnBrk="1" hangingPunct="1"/>
                <a:endParaRPr lang="en-US" sz="3200" dirty="0">
                  <a:latin typeface="+mn-lt"/>
                </a:endParaRPr>
              </a:p>
              <a:p>
                <a:pPr eaLnBrk="1" hangingPunct="1"/>
                <a:r>
                  <a:rPr lang="en-US" sz="3200" dirty="0">
                    <a:latin typeface="+mn-lt"/>
                  </a:rPr>
                  <a:t>Order your poster from Genigraphics and we will perform a free design review and advise you if we see anything that may be a concern for printing. We’ll even help tidy things up.</a:t>
                </a:r>
              </a:p>
              <a:p>
                <a:pPr eaLnBrk="1" hangingPunct="1"/>
                <a:endParaRPr lang="en-US" sz="3200" dirty="0">
                  <a:latin typeface="+mn-lt"/>
                </a:endParaRPr>
              </a:p>
              <a:p>
                <a:pPr eaLnBrk="1" hangingPunct="1"/>
                <a:r>
                  <a:rPr lang="en-US" sz="3200" dirty="0">
                    <a:latin typeface="+mn-lt"/>
                  </a:rPr>
                  <a:t>We have more history with PowerPoint® than any other printing company. In fact, we helped Microsoft® design the software and we created all of the original color themes, templates, and clip art galleries. We know how to make your printed poster look just like it does on screen. Other printing companies and copy centers will blindly convert your file to another format prior to printing. This can result in text shifting, symbols changing, and altered colors. We know the secrets to avoid those issues. So choose Genigraphics for the most accurate reproduction available.</a:t>
                </a:r>
              </a:p>
            </p:txBody>
          </p:sp>
        </mc:Choice>
        <mc:Fallback xmlns="">
          <p:sp>
            <p:nvSpPr>
              <p:cNvPr id="11" name="Text Box 190"/>
              <p:cNvSpPr txBox="1">
                <a:spLocks noRot="1" noChangeAspect="1" noMove="1" noResize="1" noEditPoints="1" noAdjustHandles="1" noChangeArrowheads="1" noChangeShapeType="1" noTextEdit="1"/>
              </p:cNvSpPr>
              <p:nvPr/>
            </p:nvSpPr>
            <p:spPr bwMode="auto">
              <a:xfrm>
                <a:off x="1025524" y="15087600"/>
                <a:ext cx="14976476" cy="10744095"/>
              </a:xfrm>
              <a:prstGeom prst="rect">
                <a:avLst/>
              </a:prstGeom>
              <a:blipFill>
                <a:blip r:embed="rId2"/>
                <a:stretch>
                  <a:fillRect l="-423" r="-593"/>
                </a:stretch>
              </a:blipFill>
              <a:ln w="12700">
                <a:solidFill>
                  <a:schemeClr val="accent1">
                    <a:lumMod val="75000"/>
                  </a:schemeClr>
                </a:solidFill>
              </a:ln>
              <a:effectLst/>
            </p:spPr>
            <p:txBody>
              <a:bodyPr/>
              <a:lstStyle/>
              <a:p>
                <a:r>
                  <a:rPr lang="en-US">
                    <a:noFill/>
                  </a:rPr>
                  <a:t> </a:t>
                </a:r>
              </a:p>
            </p:txBody>
          </p:sp>
        </mc:Fallback>
      </mc:AlternateContent>
      <p:sp>
        <p:nvSpPr>
          <p:cNvPr id="45" name="Rectangle 44"/>
          <p:cNvSpPr/>
          <p:nvPr/>
        </p:nvSpPr>
        <p:spPr>
          <a:xfrm>
            <a:off x="16916400" y="6172200"/>
            <a:ext cx="14935200" cy="914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accent3">
                    <a:lumMod val="20000"/>
                    <a:lumOff val="80000"/>
                  </a:schemeClr>
                </a:solidFill>
              </a:rPr>
              <a:t>Results</a:t>
            </a:r>
          </a:p>
        </p:txBody>
      </p:sp>
      <p:sp>
        <p:nvSpPr>
          <p:cNvPr id="53" name="Text Box 180"/>
          <p:cNvSpPr txBox="1">
            <a:spLocks noChangeArrowheads="1"/>
          </p:cNvSpPr>
          <p:nvPr/>
        </p:nvSpPr>
        <p:spPr bwMode="auto">
          <a:xfrm>
            <a:off x="1796716" y="26193760"/>
            <a:ext cx="37828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Table 1.</a:t>
            </a:r>
            <a:r>
              <a:rPr lang="en-US" sz="2400" dirty="0">
                <a:latin typeface="Calibri" pitchFamily="34" charset="0"/>
              </a:rPr>
              <a:t> Label in 24pt Calibri.</a:t>
            </a:r>
          </a:p>
        </p:txBody>
      </p:sp>
      <p:graphicFrame>
        <p:nvGraphicFramePr>
          <p:cNvPr id="3" name="Chart 2"/>
          <p:cNvGraphicFramePr/>
          <p:nvPr>
            <p:extLst>
              <p:ext uri="{D42A27DB-BD31-4B8C-83A1-F6EECF244321}">
                <p14:modId xmlns:p14="http://schemas.microsoft.com/office/powerpoint/2010/main" val="2867058040"/>
              </p:ext>
            </p:extLst>
          </p:nvPr>
        </p:nvGraphicFramePr>
        <p:xfrm>
          <a:off x="16916400" y="15201909"/>
          <a:ext cx="14173199" cy="5977225"/>
        </p:xfrm>
        <a:graphic>
          <a:graphicData uri="http://schemas.openxmlformats.org/drawingml/2006/chart">
            <c:chart xmlns:c="http://schemas.openxmlformats.org/drawingml/2006/chart" xmlns:r="http://schemas.openxmlformats.org/officeDocument/2006/relationships" r:id="rId3"/>
          </a:graphicData>
        </a:graphic>
      </p:graphicFrame>
      <p:sp>
        <p:nvSpPr>
          <p:cNvPr id="37" name="Text Box 180"/>
          <p:cNvSpPr txBox="1">
            <a:spLocks noChangeArrowheads="1"/>
          </p:cNvSpPr>
          <p:nvPr/>
        </p:nvSpPr>
        <p:spPr bwMode="auto">
          <a:xfrm>
            <a:off x="16940463" y="21183600"/>
            <a:ext cx="38029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Chart 1.</a:t>
            </a:r>
            <a:r>
              <a:rPr lang="en-US" sz="2400" dirty="0">
                <a:latin typeface="Calibri" pitchFamily="34" charset="0"/>
              </a:rPr>
              <a:t> Label in 24pt Calibri.</a:t>
            </a:r>
          </a:p>
        </p:txBody>
      </p:sp>
      <p:pic>
        <p:nvPicPr>
          <p:cNvPr id="38" name="Picture 178" descr="Picture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59400" y="29870400"/>
            <a:ext cx="3511296" cy="2926080"/>
          </a:xfrm>
          <a:prstGeom prst="rect">
            <a:avLst/>
          </a:prstGeom>
          <a:noFill/>
          <a:ln w="9525">
            <a:solidFill>
              <a:schemeClr val="tx2">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39" name="Picture 179" descr="Picture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47352" y="29870400"/>
            <a:ext cx="3511296" cy="292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 Box 180"/>
          <p:cNvSpPr txBox="1">
            <a:spLocks noChangeArrowheads="1"/>
          </p:cNvSpPr>
          <p:nvPr/>
        </p:nvSpPr>
        <p:spPr bwMode="auto">
          <a:xfrm>
            <a:off x="18135600" y="32918400"/>
            <a:ext cx="32824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000" b="1" dirty="0">
                <a:latin typeface="Calibri" pitchFamily="34" charset="0"/>
              </a:rPr>
              <a:t>Figure 1.</a:t>
            </a:r>
            <a:r>
              <a:rPr lang="en-US" sz="2000" dirty="0">
                <a:latin typeface="Calibri" pitchFamily="34" charset="0"/>
              </a:rPr>
              <a:t> Label in 20pt Calibri.</a:t>
            </a:r>
          </a:p>
        </p:txBody>
      </p:sp>
      <p:sp>
        <p:nvSpPr>
          <p:cNvPr id="41" name="Text Box 181"/>
          <p:cNvSpPr txBox="1">
            <a:spLocks noChangeArrowheads="1"/>
          </p:cNvSpPr>
          <p:nvPr/>
        </p:nvSpPr>
        <p:spPr bwMode="auto">
          <a:xfrm>
            <a:off x="22326600" y="32918400"/>
            <a:ext cx="32824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000" b="1" dirty="0">
                <a:latin typeface="Calibri" pitchFamily="34" charset="0"/>
              </a:rPr>
              <a:t>Figure 2.</a:t>
            </a:r>
            <a:r>
              <a:rPr lang="en-US" sz="2000" dirty="0">
                <a:latin typeface="Calibri" pitchFamily="34" charset="0"/>
              </a:rPr>
              <a:t> Label in 20pt Calibri.</a:t>
            </a:r>
          </a:p>
        </p:txBody>
      </p:sp>
      <p:pic>
        <p:nvPicPr>
          <p:cNvPr id="42" name="Picture 41"/>
          <p:cNvPicPr>
            <a:picLocks noChangeAspect="1"/>
          </p:cNvPicPr>
          <p:nvPr/>
        </p:nvPicPr>
        <p:blipFill rotWithShape="1">
          <a:blip r:embed="rId6">
            <a:extLst>
              <a:ext uri="{28A0092B-C50C-407E-A947-70E740481C1C}">
                <a14:useLocalDpi xmlns:a14="http://schemas.microsoft.com/office/drawing/2010/main" val="0"/>
              </a:ext>
            </a:extLst>
          </a:blip>
          <a:srcRect r="20125"/>
          <a:stretch/>
        </p:blipFill>
        <p:spPr>
          <a:xfrm>
            <a:off x="26435304" y="29870400"/>
            <a:ext cx="3511296" cy="2926080"/>
          </a:xfrm>
          <a:prstGeom prst="rect">
            <a:avLst/>
          </a:prstGeom>
          <a:ln>
            <a:solidFill>
              <a:schemeClr val="tx2">
                <a:lumMod val="50000"/>
              </a:schemeClr>
            </a:solidFill>
          </a:ln>
        </p:spPr>
      </p:pic>
      <p:sp>
        <p:nvSpPr>
          <p:cNvPr id="43" name="Text Box 181"/>
          <p:cNvSpPr txBox="1">
            <a:spLocks noChangeArrowheads="1"/>
          </p:cNvSpPr>
          <p:nvPr/>
        </p:nvSpPr>
        <p:spPr bwMode="auto">
          <a:xfrm>
            <a:off x="26506011" y="32918400"/>
            <a:ext cx="32824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000" b="1" dirty="0">
                <a:latin typeface="Calibri" pitchFamily="34" charset="0"/>
              </a:rPr>
              <a:t>Figure 3.</a:t>
            </a:r>
            <a:r>
              <a:rPr lang="en-US" sz="2000" dirty="0">
                <a:latin typeface="Calibri" pitchFamily="34" charset="0"/>
              </a:rPr>
              <a:t> Label in 20pt Calibri.</a:t>
            </a:r>
          </a:p>
        </p:txBody>
      </p:sp>
      <p:pic>
        <p:nvPicPr>
          <p:cNvPr id="7" name="Picture 6">
            <a:extLst>
              <a:ext uri="{FF2B5EF4-FFF2-40B4-BE49-F238E27FC236}">
                <a16:creationId xmlns:a16="http://schemas.microsoft.com/office/drawing/2014/main" id="{623460AD-84AF-3A49-BC36-8442A09704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5524" y="1195409"/>
            <a:ext cx="2662607" cy="2953073"/>
          </a:xfrm>
          <a:prstGeom prst="rect">
            <a:avLst/>
          </a:prstGeom>
        </p:spPr>
      </p:pic>
      <p:pic>
        <p:nvPicPr>
          <p:cNvPr id="46" name="Picture 45">
            <a:extLst>
              <a:ext uri="{FF2B5EF4-FFF2-40B4-BE49-F238E27FC236}">
                <a16:creationId xmlns:a16="http://schemas.microsoft.com/office/drawing/2014/main" id="{C4ABF2ED-5570-C040-BBD8-F9F7CB93E1E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077920" y="1195409"/>
            <a:ext cx="2662607" cy="2953073"/>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2546</TotalTime>
  <Words>992</Words>
  <Application>Microsoft Macintosh PowerPoint</Application>
  <PresentationFormat>Custom</PresentationFormat>
  <Paragraphs>86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Company>Genigraphics LLC</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48x36</dc:title>
  <dc:creator>Jay Larson</dc:creator>
  <dc:description>Quality poster printing
www.genigraphics.com
1-800-790-4001</dc:description>
  <cp:lastModifiedBy>Brian Page</cp:lastModifiedBy>
  <cp:revision>64</cp:revision>
  <cp:lastPrinted>2013-02-12T02:21:55Z</cp:lastPrinted>
  <dcterms:created xsi:type="dcterms:W3CDTF">2013-02-10T21:14:48Z</dcterms:created>
  <dcterms:modified xsi:type="dcterms:W3CDTF">2018-02-22T04:24:43Z</dcterms:modified>
</cp:coreProperties>
</file>