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72" r:id="rId2"/>
    <p:sldId id="282" r:id="rId3"/>
    <p:sldId id="303" r:id="rId4"/>
    <p:sldId id="293" r:id="rId5"/>
    <p:sldId id="286" r:id="rId6"/>
    <p:sldId id="285" r:id="rId7"/>
    <p:sldId id="294" r:id="rId8"/>
    <p:sldId id="283" r:id="rId9"/>
    <p:sldId id="296" r:id="rId10"/>
    <p:sldId id="297" r:id="rId11"/>
    <p:sldId id="304" r:id="rId12"/>
    <p:sldId id="298" r:id="rId13"/>
    <p:sldId id="301" r:id="rId14"/>
    <p:sldId id="302" r:id="rId15"/>
    <p:sldId id="300" r:id="rId16"/>
    <p:sldId id="306" r:id="rId17"/>
    <p:sldId id="307" r:id="rId18"/>
    <p:sldId id="308" r:id="rId19"/>
    <p:sldId id="305" r:id="rId20"/>
    <p:sldId id="277" r:id="rId21"/>
    <p:sldId id="290" r:id="rId22"/>
    <p:sldId id="291" r:id="rId23"/>
    <p:sldId id="292" r:id="rId24"/>
    <p:sldId id="278" r:id="rId25"/>
    <p:sldId id="311" r:id="rId26"/>
    <p:sldId id="313" r:id="rId27"/>
    <p:sldId id="314" r:id="rId2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23F"/>
    <a:srgbClr val="006600"/>
    <a:srgbClr val="B29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Objects="1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D6168-B170-0B42-BF20-5FF300E9352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A9B91-FE0B-6E49-8FC2-B67F73EC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1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BFE8-F59E-42B9-BD2F-347B695A08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B962-5A8D-4FDC-8980-799985F2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59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B962-5A8D-4FDC-8980-799985F21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0200"/>
            <a:ext cx="7772400" cy="1828801"/>
          </a:xfrm>
        </p:spPr>
        <p:txBody>
          <a:bodyPr>
            <a:noAutofit/>
          </a:bodyPr>
          <a:lstStyle>
            <a:lvl1pPr algn="l">
              <a:defRPr sz="5400">
                <a:solidFill>
                  <a:srgbClr val="B2914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772400" cy="12191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C223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E52B9-2773-4416-89F9-6C46EC86B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600" y="61875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PEARC2021 - Brian A Page, bpage1@nd.edu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78D3A-6F16-421E-B950-D9C2F103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0075" y="6187525"/>
            <a:ext cx="590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CB11011-2DF2-4890-A934-5B9072CA89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90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5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0437"/>
            <a:ext cx="73152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10600" cy="4114800"/>
          </a:xfr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  <a:lvl3pPr>
              <a:defRPr>
                <a:solidFill>
                  <a:srgbClr val="0C223F"/>
                </a:solidFill>
              </a:defRPr>
            </a:lvl3pPr>
            <a:lvl4pPr>
              <a:defRPr>
                <a:solidFill>
                  <a:srgbClr val="0C223F"/>
                </a:solidFill>
              </a:defRPr>
            </a:lvl4pPr>
            <a:lvl5pPr>
              <a:defRPr>
                <a:solidFill>
                  <a:srgbClr val="0C223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19200"/>
            <a:ext cx="7772400" cy="1752600"/>
          </a:xfrm>
        </p:spPr>
        <p:txBody>
          <a:bodyPr anchor="t">
            <a:normAutofit/>
          </a:bodyPr>
          <a:lstStyle>
            <a:lvl1pPr algn="l">
              <a:defRPr sz="5400" b="0" i="0" cap="none">
                <a:solidFill>
                  <a:srgbClr val="0C223F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124200"/>
            <a:ext cx="6821487" cy="342900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0C22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237"/>
            <a:ext cx="7086600" cy="1143000"/>
          </a:xfr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4343400"/>
          </a:xfrm>
        </p:spPr>
        <p:txBody>
          <a:bodyPr/>
          <a:lstStyle>
            <a:lvl1pPr>
              <a:defRPr sz="2800">
                <a:solidFill>
                  <a:srgbClr val="0C223F"/>
                </a:solidFill>
              </a:defRPr>
            </a:lvl1pPr>
            <a:lvl2pPr>
              <a:defRPr sz="2400">
                <a:solidFill>
                  <a:srgbClr val="0C223F"/>
                </a:solidFill>
              </a:defRPr>
            </a:lvl2pPr>
            <a:lvl3pPr>
              <a:defRPr sz="2000">
                <a:solidFill>
                  <a:srgbClr val="0C223F"/>
                </a:solidFill>
              </a:defRPr>
            </a:lvl3pPr>
            <a:lvl4pPr>
              <a:defRPr sz="1800">
                <a:solidFill>
                  <a:srgbClr val="0C223F"/>
                </a:solidFill>
              </a:defRPr>
            </a:lvl4pPr>
            <a:lvl5pPr>
              <a:defRPr sz="1800">
                <a:solidFill>
                  <a:srgbClr val="0C223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8"/>
            <a:ext cx="7086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3800"/>
            <a:ext cx="4040188" cy="50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27362"/>
            <a:ext cx="4040188" cy="3678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63800"/>
            <a:ext cx="4041775" cy="50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27362"/>
            <a:ext cx="4041775" cy="3678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74837"/>
            <a:ext cx="3008313" cy="3611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7640"/>
            <a:ext cx="2971800" cy="62947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600" y="1167640"/>
            <a:ext cx="5221288" cy="4722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05000"/>
            <a:ext cx="2971800" cy="101524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590800"/>
            <a:ext cx="6781800" cy="1143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Divider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2FCE55D-3B34-4E98-BAE1-AB61BF34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600" y="61875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PEARC2021 - Brian A Page, bpage1@nd.edu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16218BB1-C652-442C-B7A6-8C2143032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0075" y="6187525"/>
            <a:ext cx="590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CB11011-2DF2-4890-A934-5B9072CA89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DEA89A-4A18-4FAF-9D4E-CBD44A8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" y="152400"/>
            <a:ext cx="73152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952FF4-3010-40D1-810D-47EDD68F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" y="1477963"/>
            <a:ext cx="8610600" cy="4114800"/>
          </a:xfr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  <a:lvl3pPr>
              <a:defRPr>
                <a:solidFill>
                  <a:srgbClr val="0C223F"/>
                </a:solidFill>
              </a:defRPr>
            </a:lvl3pPr>
            <a:lvl4pPr>
              <a:defRPr>
                <a:solidFill>
                  <a:srgbClr val="0C223F"/>
                </a:solidFill>
              </a:defRPr>
            </a:lvl4pPr>
            <a:lvl5pPr>
              <a:defRPr>
                <a:solidFill>
                  <a:srgbClr val="0C223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70282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65FC-CC5D-4BA8-B5F4-6786A34EE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600" y="61875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PEARC2021 - Brian A Page, bpage1@nd.edu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AAED-BDFF-453F-BD8E-2A48EFD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0075" y="6187525"/>
            <a:ext cx="590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CB11011-2DF2-4890-A934-5B9072CA89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7" r:id="rId7"/>
    <p:sldLayoutId id="2147483664" r:id="rId8"/>
    <p:sldLayoutId id="2147483668" r:id="rId9"/>
    <p:sldLayoutId id="2147483665" r:id="rId10"/>
    <p:sldLayoutId id="2147483669" r:id="rId11"/>
    <p:sldLayoutId id="214748367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0C223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0C223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C223F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C223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0C223F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0C223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1424E-E860-4886-B1CA-5D58780BD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E2F168-E45F-4BB4-AFE5-C2F9CAA75E29}"/>
              </a:ext>
            </a:extLst>
          </p:cNvPr>
          <p:cNvSpPr txBox="1">
            <a:spLocks/>
          </p:cNvSpPr>
          <p:nvPr/>
        </p:nvSpPr>
        <p:spPr>
          <a:xfrm>
            <a:off x="581857" y="5029200"/>
            <a:ext cx="7886700" cy="54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0C223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Design for the Lucata Pathfinder-S</a:t>
            </a:r>
            <a:endParaRPr lang="en-US" dirty="0"/>
          </a:p>
        </p:txBody>
      </p:sp>
      <p:pic>
        <p:nvPicPr>
          <p:cNvPr id="8" name="Picture 7" descr="A picture containing outdoor, ground, mammal, dirt&#10;&#10;Description automatically generated">
            <a:extLst>
              <a:ext uri="{FF2B5EF4-FFF2-40B4-BE49-F238E27FC236}">
                <a16:creationId xmlns:a16="http://schemas.microsoft.com/office/drawing/2014/main" id="{ABF04D02-FB22-4B55-B0A6-02D775F8E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6"/>
          <a:stretch/>
        </p:blipFill>
        <p:spPr>
          <a:xfrm>
            <a:off x="2209800" y="76200"/>
            <a:ext cx="4620457" cy="33618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619409-2797-4637-AD4C-F58F9B672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57" y="3352800"/>
            <a:ext cx="8001000" cy="1828801"/>
          </a:xfrm>
        </p:spPr>
        <p:txBody>
          <a:bodyPr/>
          <a:lstStyle/>
          <a:p>
            <a:r>
              <a:rPr lang="en-US" dirty="0"/>
              <a:t>Wildebeest: SGD SVM on Migrating Threads</a:t>
            </a:r>
          </a:p>
        </p:txBody>
      </p:sp>
    </p:spTree>
    <p:extLst>
      <p:ext uri="{BB962C8B-B14F-4D97-AF65-F5344CB8AC3E}">
        <p14:creationId xmlns:p14="http://schemas.microsoft.com/office/powerpoint/2010/main" val="428402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" y="152400"/>
            <a:ext cx="5530215" cy="1143000"/>
          </a:xfrm>
        </p:spPr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99347-B584-44E4-9DAF-D8C29D97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4" y="1477963"/>
            <a:ext cx="8959215" cy="4114800"/>
          </a:xfrm>
        </p:spPr>
        <p:txBody>
          <a:bodyPr/>
          <a:lstStyle/>
          <a:p>
            <a:r>
              <a:rPr lang="en-US" dirty="0"/>
              <a:t>Want to run in a shared environment</a:t>
            </a:r>
          </a:p>
          <a:p>
            <a:r>
              <a:rPr lang="en-US" dirty="0"/>
              <a:t>Reduce unnecessary memory accesses</a:t>
            </a:r>
          </a:p>
          <a:p>
            <a:pPr lvl="1"/>
            <a:r>
              <a:rPr lang="en-US" dirty="0"/>
              <a:t>Remember its </a:t>
            </a:r>
            <a:r>
              <a:rPr lang="en-US" dirty="0" err="1"/>
              <a:t>cacheless</a:t>
            </a:r>
            <a:r>
              <a:rPr lang="en-US" dirty="0"/>
              <a:t>!</a:t>
            </a:r>
          </a:p>
          <a:p>
            <a:r>
              <a:rPr lang="en-US" dirty="0"/>
              <a:t>Allow threads to migrate freely throughout the system</a:t>
            </a:r>
          </a:p>
          <a:p>
            <a:r>
              <a:rPr lang="en-US" dirty="0"/>
              <a:t>But eliminate unnecessary migrations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They aren’t free!</a:t>
            </a:r>
          </a:p>
          <a:p>
            <a:r>
              <a:rPr lang="en-US" dirty="0"/>
              <a:t>Get better scaling then conventional </a:t>
            </a:r>
          </a:p>
        </p:txBody>
      </p:sp>
    </p:spTree>
    <p:extLst>
      <p:ext uri="{BB962C8B-B14F-4D97-AF65-F5344CB8AC3E}">
        <p14:creationId xmlns:p14="http://schemas.microsoft.com/office/powerpoint/2010/main" val="22873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 vs 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99347-B584-44E4-9DAF-D8C29D97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" y="1524000"/>
            <a:ext cx="9069779" cy="4114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Thread migration = communications</a:t>
            </a:r>
          </a:p>
          <a:p>
            <a:endParaRPr lang="en-US" b="1" dirty="0"/>
          </a:p>
          <a:p>
            <a:r>
              <a:rPr lang="en-US" dirty="0"/>
              <a:t>Can leverage communication to improve performance</a:t>
            </a:r>
          </a:p>
          <a:p>
            <a:endParaRPr lang="en-US" dirty="0"/>
          </a:p>
          <a:p>
            <a:r>
              <a:rPr lang="en-US" dirty="0"/>
              <a:t>Saturate node/core queues for constant execution</a:t>
            </a:r>
          </a:p>
          <a:p>
            <a:endParaRPr lang="en-US" dirty="0"/>
          </a:p>
          <a:p>
            <a:r>
              <a:rPr lang="en-US" dirty="0"/>
              <a:t>Migrations overlapped with useful computation</a:t>
            </a:r>
          </a:p>
          <a:p>
            <a:endParaRPr lang="en-US" dirty="0"/>
          </a:p>
          <a:p>
            <a:r>
              <a:rPr lang="en-US" dirty="0"/>
              <a:t>Efficiency: Migrations done directly in hardware!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0105"/>
            <a:ext cx="7315200" cy="1006695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E719DA-C8D2-4510-A5EF-3F2A19087CED}"/>
              </a:ext>
            </a:extLst>
          </p:cNvPr>
          <p:cNvSpPr/>
          <p:nvPr/>
        </p:nvSpPr>
        <p:spPr>
          <a:xfrm>
            <a:off x="5410200" y="1134691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24220-3109-4CA7-A65E-1203AF0AB96C}"/>
              </a:ext>
            </a:extLst>
          </p:cNvPr>
          <p:cNvSpPr/>
          <p:nvPr/>
        </p:nvSpPr>
        <p:spPr>
          <a:xfrm>
            <a:off x="5410200" y="1439491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1C26C0-853B-455E-88B5-E072223BEA68}"/>
              </a:ext>
            </a:extLst>
          </p:cNvPr>
          <p:cNvSpPr/>
          <p:nvPr/>
        </p:nvSpPr>
        <p:spPr>
          <a:xfrm>
            <a:off x="5410940" y="1744291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75D487-D2B1-4E37-BBA8-F6AFCBD93EDE}"/>
              </a:ext>
            </a:extLst>
          </p:cNvPr>
          <p:cNvSpPr/>
          <p:nvPr/>
        </p:nvSpPr>
        <p:spPr>
          <a:xfrm>
            <a:off x="5410940" y="2049091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8A04CF-215B-491E-BDF5-D14BC89AF9E5}"/>
              </a:ext>
            </a:extLst>
          </p:cNvPr>
          <p:cNvSpPr/>
          <p:nvPr/>
        </p:nvSpPr>
        <p:spPr>
          <a:xfrm>
            <a:off x="5410940" y="2353891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49852C-1281-44B5-9518-33DB9A42BBC6}"/>
              </a:ext>
            </a:extLst>
          </p:cNvPr>
          <p:cNvSpPr/>
          <p:nvPr/>
        </p:nvSpPr>
        <p:spPr>
          <a:xfrm>
            <a:off x="5410940" y="2658691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DD266-A58B-42B3-A7BB-798B4EC0AFEB}"/>
              </a:ext>
            </a:extLst>
          </p:cNvPr>
          <p:cNvSpPr/>
          <p:nvPr/>
        </p:nvSpPr>
        <p:spPr>
          <a:xfrm>
            <a:off x="6477000" y="11272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8F02B0-CEE0-44A0-9FA2-57EF223DE451}"/>
              </a:ext>
            </a:extLst>
          </p:cNvPr>
          <p:cNvSpPr/>
          <p:nvPr/>
        </p:nvSpPr>
        <p:spPr>
          <a:xfrm>
            <a:off x="6477000" y="14320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559BB8-BE57-4781-98F4-62621EE4FE82}"/>
              </a:ext>
            </a:extLst>
          </p:cNvPr>
          <p:cNvSpPr/>
          <p:nvPr/>
        </p:nvSpPr>
        <p:spPr>
          <a:xfrm>
            <a:off x="6477740" y="17368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871553-6335-431C-B138-FA726DBDD97F}"/>
              </a:ext>
            </a:extLst>
          </p:cNvPr>
          <p:cNvSpPr/>
          <p:nvPr/>
        </p:nvSpPr>
        <p:spPr>
          <a:xfrm>
            <a:off x="6477740" y="20416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C0F593-F8BC-4AFD-B55B-AB7C550CF3F6}"/>
              </a:ext>
            </a:extLst>
          </p:cNvPr>
          <p:cNvSpPr/>
          <p:nvPr/>
        </p:nvSpPr>
        <p:spPr>
          <a:xfrm>
            <a:off x="6477740" y="23464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9A237D-94E8-44E8-9B14-274C89EDBC30}"/>
              </a:ext>
            </a:extLst>
          </p:cNvPr>
          <p:cNvSpPr/>
          <p:nvPr/>
        </p:nvSpPr>
        <p:spPr>
          <a:xfrm>
            <a:off x="6477740" y="26512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7D6E53-3C74-4082-ACCB-0CE16853599D}"/>
              </a:ext>
            </a:extLst>
          </p:cNvPr>
          <p:cNvSpPr/>
          <p:nvPr/>
        </p:nvSpPr>
        <p:spPr>
          <a:xfrm>
            <a:off x="7811491" y="11272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E51B1A-1BAB-4DDB-97BB-A8BA526ECE7B}"/>
              </a:ext>
            </a:extLst>
          </p:cNvPr>
          <p:cNvSpPr/>
          <p:nvPr/>
        </p:nvSpPr>
        <p:spPr>
          <a:xfrm>
            <a:off x="7811491" y="14320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FCF528-7F57-46FE-BE79-327823F4EDC2}"/>
              </a:ext>
            </a:extLst>
          </p:cNvPr>
          <p:cNvSpPr/>
          <p:nvPr/>
        </p:nvSpPr>
        <p:spPr>
          <a:xfrm>
            <a:off x="7812231" y="17368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C07AA-7A4D-4C1E-8DD3-E392A2BE4956}"/>
              </a:ext>
            </a:extLst>
          </p:cNvPr>
          <p:cNvSpPr/>
          <p:nvPr/>
        </p:nvSpPr>
        <p:spPr>
          <a:xfrm>
            <a:off x="7812231" y="20416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3CF0D5-696B-4693-B66E-CF3DA671C99C}"/>
              </a:ext>
            </a:extLst>
          </p:cNvPr>
          <p:cNvSpPr/>
          <p:nvPr/>
        </p:nvSpPr>
        <p:spPr>
          <a:xfrm>
            <a:off x="7812231" y="23464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B95A6F-3672-4BAE-BE7E-DC8FA8CB6337}"/>
              </a:ext>
            </a:extLst>
          </p:cNvPr>
          <p:cNvSpPr/>
          <p:nvPr/>
        </p:nvSpPr>
        <p:spPr>
          <a:xfrm>
            <a:off x="7812231" y="2651293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383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582CFC-421B-4F63-9571-102DB212F55C}"/>
              </a:ext>
            </a:extLst>
          </p:cNvPr>
          <p:cNvSpPr txBox="1"/>
          <p:nvPr/>
        </p:nvSpPr>
        <p:spPr>
          <a:xfrm>
            <a:off x="7315200" y="181198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22DD16-113C-48D0-89B0-BAE0A8A219CC}"/>
              </a:ext>
            </a:extLst>
          </p:cNvPr>
          <p:cNvSpPr txBox="1"/>
          <p:nvPr/>
        </p:nvSpPr>
        <p:spPr>
          <a:xfrm>
            <a:off x="5410200" y="82129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85E13-B2ED-4F66-8FB0-80C60B41B353}"/>
              </a:ext>
            </a:extLst>
          </p:cNvPr>
          <p:cNvSpPr txBox="1"/>
          <p:nvPr/>
        </p:nvSpPr>
        <p:spPr>
          <a:xfrm>
            <a:off x="6443309" y="82129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FCFBD2-5B61-4E51-8C1A-EAE0BD80615A}"/>
              </a:ext>
            </a:extLst>
          </p:cNvPr>
          <p:cNvSpPr txBox="1"/>
          <p:nvPr/>
        </p:nvSpPr>
        <p:spPr>
          <a:xfrm>
            <a:off x="7707045" y="82129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64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C817ED-9D07-4D5D-978C-8D6909F8B42B}"/>
              </a:ext>
            </a:extLst>
          </p:cNvPr>
          <p:cNvSpPr/>
          <p:nvPr/>
        </p:nvSpPr>
        <p:spPr>
          <a:xfrm>
            <a:off x="1313705" y="4097162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9D33C7-33B0-4E3A-B185-D757561BB1E5}"/>
              </a:ext>
            </a:extLst>
          </p:cNvPr>
          <p:cNvSpPr/>
          <p:nvPr/>
        </p:nvSpPr>
        <p:spPr>
          <a:xfrm>
            <a:off x="1313705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CE7EBE-BA22-4611-B691-5EB0835556EF}"/>
              </a:ext>
            </a:extLst>
          </p:cNvPr>
          <p:cNvSpPr/>
          <p:nvPr/>
        </p:nvSpPr>
        <p:spPr>
          <a:xfrm>
            <a:off x="1313705" y="5275894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0.54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BFBC4A1-0FC5-4B42-AFEF-E3D08D253D0A}"/>
              </a:ext>
            </a:extLst>
          </p:cNvPr>
          <p:cNvSpPr/>
          <p:nvPr/>
        </p:nvSpPr>
        <p:spPr>
          <a:xfrm>
            <a:off x="2151165" y="4097162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0539236-53FB-4AE4-9260-7D1EDADE26EB}"/>
              </a:ext>
            </a:extLst>
          </p:cNvPr>
          <p:cNvSpPr/>
          <p:nvPr/>
        </p:nvSpPr>
        <p:spPr>
          <a:xfrm>
            <a:off x="2151165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461E3A-A575-4027-BA40-675C8076AA1C}"/>
              </a:ext>
            </a:extLst>
          </p:cNvPr>
          <p:cNvSpPr/>
          <p:nvPr/>
        </p:nvSpPr>
        <p:spPr>
          <a:xfrm>
            <a:off x="2151165" y="5275894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0.721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30A84-6B84-4A9D-932B-068D65B1C57A}"/>
              </a:ext>
            </a:extLst>
          </p:cNvPr>
          <p:cNvSpPr/>
          <p:nvPr/>
        </p:nvSpPr>
        <p:spPr>
          <a:xfrm>
            <a:off x="3569979" y="4097162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1637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8F87E4-743A-4885-9BC2-AA08A4AB9296}"/>
              </a:ext>
            </a:extLst>
          </p:cNvPr>
          <p:cNvSpPr/>
          <p:nvPr/>
        </p:nvSpPr>
        <p:spPr>
          <a:xfrm>
            <a:off x="2998242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1E8E73-4A1C-4F66-AAEA-2512AF9424FF}"/>
              </a:ext>
            </a:extLst>
          </p:cNvPr>
          <p:cNvSpPr/>
          <p:nvPr/>
        </p:nvSpPr>
        <p:spPr>
          <a:xfrm>
            <a:off x="2998242" y="5275894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3007DB-A38E-466F-B6DE-A5D14D86F7D2}"/>
              </a:ext>
            </a:extLst>
          </p:cNvPr>
          <p:cNvSpPr txBox="1"/>
          <p:nvPr/>
        </p:nvSpPr>
        <p:spPr>
          <a:xfrm>
            <a:off x="6401662" y="49425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9CED43-C966-43C3-A2F6-F6A566127861}"/>
              </a:ext>
            </a:extLst>
          </p:cNvPr>
          <p:cNvSpPr txBox="1"/>
          <p:nvPr/>
        </p:nvSpPr>
        <p:spPr>
          <a:xfrm>
            <a:off x="345192" y="4061483"/>
            <a:ext cx="8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C86E26-314B-4BA0-8E6E-C0C1302D845B}"/>
              </a:ext>
            </a:extLst>
          </p:cNvPr>
          <p:cNvSpPr txBox="1"/>
          <p:nvPr/>
        </p:nvSpPr>
        <p:spPr>
          <a:xfrm>
            <a:off x="345192" y="4766865"/>
            <a:ext cx="8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train_f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0AC4B9-4746-4A50-87BF-8DA6BD1E3A47}"/>
              </a:ext>
            </a:extLst>
          </p:cNvPr>
          <p:cNvSpPr txBox="1"/>
          <p:nvPr/>
        </p:nvSpPr>
        <p:spPr>
          <a:xfrm>
            <a:off x="345192" y="5242073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train_v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ADB5EB-BA87-4AFF-90C7-AB9B74883ECD}"/>
              </a:ext>
            </a:extLst>
          </p:cNvPr>
          <p:cNvSpPr/>
          <p:nvPr/>
        </p:nvSpPr>
        <p:spPr>
          <a:xfrm>
            <a:off x="3829784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781A9C-DA40-483A-9BCE-7752A233C787}"/>
              </a:ext>
            </a:extLst>
          </p:cNvPr>
          <p:cNvSpPr/>
          <p:nvPr/>
        </p:nvSpPr>
        <p:spPr>
          <a:xfrm>
            <a:off x="3835702" y="5271129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0.96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493EAF-9873-416D-9852-9E2F77DFF16F}"/>
              </a:ext>
            </a:extLst>
          </p:cNvPr>
          <p:cNvSpPr/>
          <p:nvPr/>
        </p:nvSpPr>
        <p:spPr>
          <a:xfrm>
            <a:off x="4646255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DDA38B-160F-4DC9-9226-B2A0E2F8E4BF}"/>
              </a:ext>
            </a:extLst>
          </p:cNvPr>
          <p:cNvSpPr/>
          <p:nvPr/>
        </p:nvSpPr>
        <p:spPr>
          <a:xfrm>
            <a:off x="4646255" y="5275894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0.88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512B6E-4502-41CC-B8B8-7791AF0FAE73}"/>
              </a:ext>
            </a:extLst>
          </p:cNvPr>
          <p:cNvSpPr/>
          <p:nvPr/>
        </p:nvSpPr>
        <p:spPr>
          <a:xfrm>
            <a:off x="5493332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3015270-B22E-4A56-B474-BF021BD631F1}"/>
              </a:ext>
            </a:extLst>
          </p:cNvPr>
          <p:cNvSpPr/>
          <p:nvPr/>
        </p:nvSpPr>
        <p:spPr>
          <a:xfrm>
            <a:off x="5493332" y="5275894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0.46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3BA3E8-14C8-4FC2-B699-ED381291EC08}"/>
              </a:ext>
            </a:extLst>
          </p:cNvPr>
          <p:cNvSpPr/>
          <p:nvPr/>
        </p:nvSpPr>
        <p:spPr>
          <a:xfrm>
            <a:off x="6897062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A3C280-B965-4E67-9DDC-392A008A0037}"/>
              </a:ext>
            </a:extLst>
          </p:cNvPr>
          <p:cNvSpPr/>
          <p:nvPr/>
        </p:nvSpPr>
        <p:spPr>
          <a:xfrm>
            <a:off x="6902980" y="5271129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0.15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27519A-0B79-406A-8350-80833A2CA79F}"/>
              </a:ext>
            </a:extLst>
          </p:cNvPr>
          <p:cNvSpPr txBox="1"/>
          <p:nvPr/>
        </p:nvSpPr>
        <p:spPr>
          <a:xfrm>
            <a:off x="3042699" y="4031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854CD6-4E1F-40CF-8278-A756A8472598}"/>
              </a:ext>
            </a:extLst>
          </p:cNvPr>
          <p:cNvSpPr/>
          <p:nvPr/>
        </p:nvSpPr>
        <p:spPr>
          <a:xfrm>
            <a:off x="1325126" y="3655596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2AEB6B4-0A64-4B6F-9FAD-3F4AD62D14DC}"/>
              </a:ext>
            </a:extLst>
          </p:cNvPr>
          <p:cNvSpPr/>
          <p:nvPr/>
        </p:nvSpPr>
        <p:spPr>
          <a:xfrm>
            <a:off x="2162586" y="3655596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C65E10-3EA2-42C2-90F6-50296FDDE917}"/>
              </a:ext>
            </a:extLst>
          </p:cNvPr>
          <p:cNvSpPr/>
          <p:nvPr/>
        </p:nvSpPr>
        <p:spPr>
          <a:xfrm>
            <a:off x="3581400" y="3655596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BD4B28-FE37-43F5-92C6-91637250BFA5}"/>
              </a:ext>
            </a:extLst>
          </p:cNvPr>
          <p:cNvSpPr txBox="1"/>
          <p:nvPr/>
        </p:nvSpPr>
        <p:spPr>
          <a:xfrm>
            <a:off x="356613" y="3619917"/>
            <a:ext cx="8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train_c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7E455-11AF-449A-B1A0-4E73A3FDD777}"/>
              </a:ext>
            </a:extLst>
          </p:cNvPr>
          <p:cNvSpPr txBox="1"/>
          <p:nvPr/>
        </p:nvSpPr>
        <p:spPr>
          <a:xfrm>
            <a:off x="3054120" y="358957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EDC22B-E414-48BE-8221-B35523BCB509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1732435" y="4401962"/>
            <a:ext cx="0" cy="429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2F7293-B927-48E7-898E-FE14615E8DDB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>
            <a:off x="2569895" y="4401962"/>
            <a:ext cx="2495090" cy="429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74846CD-2A24-4D42-9260-55F1F8CC2D94}"/>
              </a:ext>
            </a:extLst>
          </p:cNvPr>
          <p:cNvSpPr/>
          <p:nvPr/>
        </p:nvSpPr>
        <p:spPr>
          <a:xfrm>
            <a:off x="7713533" y="4831397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F165273-FEE4-4EEB-997B-1240ACFE23A9}"/>
              </a:ext>
            </a:extLst>
          </p:cNvPr>
          <p:cNvSpPr/>
          <p:nvPr/>
        </p:nvSpPr>
        <p:spPr>
          <a:xfrm>
            <a:off x="7719451" y="5271129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FF694D-7570-4287-B844-EBC341291DDD}"/>
              </a:ext>
            </a:extLst>
          </p:cNvPr>
          <p:cNvCxnSpPr>
            <a:stCxn id="67" idx="2"/>
            <a:endCxn id="80" idx="0"/>
          </p:cNvCxnSpPr>
          <p:nvPr/>
        </p:nvCxnSpPr>
        <p:spPr>
          <a:xfrm>
            <a:off x="3988709" y="4401962"/>
            <a:ext cx="3327083" cy="429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D7407C7-E737-4316-A884-9FC77F3E05DF}"/>
              </a:ext>
            </a:extLst>
          </p:cNvPr>
          <p:cNvSpPr txBox="1"/>
          <p:nvPr/>
        </p:nvSpPr>
        <p:spPr>
          <a:xfrm>
            <a:off x="-39291" y="1108034"/>
            <a:ext cx="533338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223F"/>
                </a:solidFill>
              </a:rPr>
              <a:t>mw_malloc1dlong </a:t>
            </a:r>
            <a:r>
              <a:rPr lang="en-US" dirty="0">
                <a:solidFill>
                  <a:srgbClr val="0C223F"/>
                </a:solidFill>
              </a:rPr>
              <a:t>stripes array across all nodes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223F"/>
                </a:solidFill>
              </a:rPr>
              <a:t>Utilizes entire PGAS address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223F"/>
                </a:solidFill>
              </a:rPr>
              <a:t>Distributes memory accesses across more hardware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223F"/>
                </a:solidFill>
              </a:rPr>
              <a:t>Adjacent elements are on different nodes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88DA4D-9005-4885-B701-782000078FEA}"/>
              </a:ext>
            </a:extLst>
          </p:cNvPr>
          <p:cNvSpPr txBox="1"/>
          <p:nvPr/>
        </p:nvSpPr>
        <p:spPr>
          <a:xfrm>
            <a:off x="4707711" y="3581400"/>
            <a:ext cx="404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Multiple arrays distributes data, features </a:t>
            </a:r>
          </a:p>
          <a:p>
            <a:pPr algn="ctr"/>
            <a:r>
              <a:rPr lang="en-US" dirty="0"/>
              <a:t>have all their data on one node 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35944D-6B01-49DB-9D29-AD10BD15E183}"/>
              </a:ext>
            </a:extLst>
          </p:cNvPr>
          <p:cNvCxnSpPr/>
          <p:nvPr/>
        </p:nvCxnSpPr>
        <p:spPr>
          <a:xfrm>
            <a:off x="0" y="3276600"/>
            <a:ext cx="92202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9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400C72D-6724-414E-9862-AB919CAA5354}"/>
              </a:ext>
            </a:extLst>
          </p:cNvPr>
          <p:cNvSpPr txBox="1"/>
          <p:nvPr/>
        </p:nvSpPr>
        <p:spPr>
          <a:xfrm>
            <a:off x="-39711" y="1274564"/>
            <a:ext cx="773775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C223F"/>
                </a:solidFill>
              </a:rPr>
              <a:t>T</a:t>
            </a:r>
            <a:r>
              <a:rPr lang="en-US" sz="2000" dirty="0">
                <a:solidFill>
                  <a:srgbClr val="0C223F"/>
                </a:solidFill>
              </a:rPr>
              <a:t> trainer threads spawned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C223F"/>
                </a:solidFill>
              </a:rPr>
              <a:t>Thread </a:t>
            </a:r>
            <a:r>
              <a:rPr lang="en-US" sz="2000" dirty="0" err="1">
                <a:solidFill>
                  <a:srgbClr val="0C223F"/>
                </a:solidFill>
              </a:rPr>
              <a:t>t_i</a:t>
            </a:r>
            <a:r>
              <a:rPr lang="en-US" sz="2000" dirty="0">
                <a:solidFill>
                  <a:srgbClr val="0C223F"/>
                </a:solidFill>
              </a:rPr>
              <a:t> spawned on node n_(N%T)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C223F"/>
                </a:solidFill>
              </a:rPr>
              <a:t>Threads migrate while training as they </a:t>
            </a:r>
          </a:p>
          <a:p>
            <a:r>
              <a:rPr lang="en-US" sz="2000" dirty="0">
                <a:solidFill>
                  <a:srgbClr val="0C223F"/>
                </a:solidFill>
              </a:rPr>
              <a:t>  access remote memory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C223F"/>
                </a:solidFill>
              </a:rPr>
              <a:t>Distributes workload throughout system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Allows computation to continue while performing inter-node “communication”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113D9-DD80-4951-8FB0-CE51D6E8F40E}"/>
              </a:ext>
            </a:extLst>
          </p:cNvPr>
          <p:cNvSpPr/>
          <p:nvPr/>
        </p:nvSpPr>
        <p:spPr>
          <a:xfrm>
            <a:off x="4532914" y="1872058"/>
            <a:ext cx="1047195" cy="2499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" y="152400"/>
            <a:ext cx="4234815" cy="1143000"/>
          </a:xfrm>
        </p:spPr>
        <p:txBody>
          <a:bodyPr/>
          <a:lstStyle/>
          <a:p>
            <a:r>
              <a:rPr lang="en-US" dirty="0"/>
              <a:t>Thread Spawn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F7A5F-DA6B-4930-BAFD-F7AA5D946B3C}"/>
              </a:ext>
            </a:extLst>
          </p:cNvPr>
          <p:cNvSpPr txBox="1"/>
          <p:nvPr/>
        </p:nvSpPr>
        <p:spPr>
          <a:xfrm>
            <a:off x="4644909" y="1549054"/>
            <a:ext cx="104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4F6E7-B7C4-4C1F-A34B-958533F6C74F}"/>
              </a:ext>
            </a:extLst>
          </p:cNvPr>
          <p:cNvSpPr/>
          <p:nvPr/>
        </p:nvSpPr>
        <p:spPr>
          <a:xfrm>
            <a:off x="7937007" y="801480"/>
            <a:ext cx="1130793" cy="1864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F637F-BBEF-4FDF-9765-D85D2E2D7CF8}"/>
              </a:ext>
            </a:extLst>
          </p:cNvPr>
          <p:cNvSpPr txBox="1"/>
          <p:nvPr/>
        </p:nvSpPr>
        <p:spPr>
          <a:xfrm>
            <a:off x="8077389" y="4572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FAE8ED-4018-4DFB-AE52-6FC83EA52EED}"/>
              </a:ext>
            </a:extLst>
          </p:cNvPr>
          <p:cNvSpPr/>
          <p:nvPr/>
        </p:nvSpPr>
        <p:spPr>
          <a:xfrm>
            <a:off x="7937007" y="3351760"/>
            <a:ext cx="1130793" cy="1864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6878F-D3D4-4C19-813E-6E7B00D4CA7A}"/>
              </a:ext>
            </a:extLst>
          </p:cNvPr>
          <p:cNvSpPr txBox="1"/>
          <p:nvPr/>
        </p:nvSpPr>
        <p:spPr>
          <a:xfrm>
            <a:off x="8055494" y="5181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64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04CC7-2EF3-42F1-B482-65F349B84800}"/>
              </a:ext>
            </a:extLst>
          </p:cNvPr>
          <p:cNvSpPr txBox="1"/>
          <p:nvPr/>
        </p:nvSpPr>
        <p:spPr>
          <a:xfrm rot="5400000">
            <a:off x="8265799" y="28448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BC15A5-C423-4032-84E5-E09553311D3B}"/>
              </a:ext>
            </a:extLst>
          </p:cNvPr>
          <p:cNvSpPr/>
          <p:nvPr/>
        </p:nvSpPr>
        <p:spPr>
          <a:xfrm>
            <a:off x="8306068" y="2080697"/>
            <a:ext cx="381000" cy="3845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86827F-97B8-4EDB-BB13-BC28008F6301}"/>
              </a:ext>
            </a:extLst>
          </p:cNvPr>
          <p:cNvSpPr/>
          <p:nvPr/>
        </p:nvSpPr>
        <p:spPr>
          <a:xfrm>
            <a:off x="8307335" y="3550508"/>
            <a:ext cx="381000" cy="3845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6C71E8-975E-41DA-AA41-DC36BA2A5E67}"/>
              </a:ext>
            </a:extLst>
          </p:cNvPr>
          <p:cNvCxnSpPr>
            <a:cxnSpLocks/>
          </p:cNvCxnSpPr>
          <p:nvPr/>
        </p:nvCxnSpPr>
        <p:spPr>
          <a:xfrm>
            <a:off x="5651007" y="3742806"/>
            <a:ext cx="2133600" cy="769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E054A0F-1A8E-43E8-9D9A-EB7C1B14C80A}"/>
              </a:ext>
            </a:extLst>
          </p:cNvPr>
          <p:cNvSpPr/>
          <p:nvPr/>
        </p:nvSpPr>
        <p:spPr>
          <a:xfrm>
            <a:off x="5438281" y="3523582"/>
            <a:ext cx="381000" cy="3845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8B5F0-D7EB-4749-8EE6-A058CB11841A}"/>
              </a:ext>
            </a:extLst>
          </p:cNvPr>
          <p:cNvCxnSpPr>
            <a:cxnSpLocks/>
          </p:cNvCxnSpPr>
          <p:nvPr/>
        </p:nvCxnSpPr>
        <p:spPr>
          <a:xfrm flipV="1">
            <a:off x="5651007" y="1345006"/>
            <a:ext cx="2133600" cy="96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2C011E1-9F78-4400-8B90-45D23829B4A7}"/>
              </a:ext>
            </a:extLst>
          </p:cNvPr>
          <p:cNvSpPr/>
          <p:nvPr/>
        </p:nvSpPr>
        <p:spPr>
          <a:xfrm>
            <a:off x="5819281" y="1884607"/>
            <a:ext cx="381000" cy="3845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63BFC60-EDCE-4327-ADFD-DB116541B7C0}"/>
              </a:ext>
            </a:extLst>
          </p:cNvPr>
          <p:cNvCxnSpPr>
            <a:stCxn id="15" idx="1"/>
            <a:endCxn id="17" idx="1"/>
          </p:cNvCxnSpPr>
          <p:nvPr/>
        </p:nvCxnSpPr>
        <p:spPr>
          <a:xfrm rot="10800000" flipV="1">
            <a:off x="7937007" y="1733720"/>
            <a:ext cx="12700" cy="2550280"/>
          </a:xfrm>
          <a:prstGeom prst="curvedConnector3">
            <a:avLst>
              <a:gd name="adj1" fmla="val 536504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91C1BD1-27DA-4C2E-B616-0F1ECB46A2D7}"/>
              </a:ext>
            </a:extLst>
          </p:cNvPr>
          <p:cNvSpPr/>
          <p:nvPr/>
        </p:nvSpPr>
        <p:spPr>
          <a:xfrm>
            <a:off x="7696389" y="1634689"/>
            <a:ext cx="381000" cy="3845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45BB11-E269-4D40-AA0D-7FDAEB0D571D}"/>
              </a:ext>
            </a:extLst>
          </p:cNvPr>
          <p:cNvCxnSpPr>
            <a:cxnSpLocks/>
          </p:cNvCxnSpPr>
          <p:nvPr/>
        </p:nvCxnSpPr>
        <p:spPr>
          <a:xfrm flipH="1" flipV="1">
            <a:off x="5651007" y="4205928"/>
            <a:ext cx="2155827" cy="656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118859F-2E04-4F57-8818-3604E123C6C8}"/>
              </a:ext>
            </a:extLst>
          </p:cNvPr>
          <p:cNvSpPr/>
          <p:nvPr/>
        </p:nvSpPr>
        <p:spPr>
          <a:xfrm>
            <a:off x="7759207" y="4670610"/>
            <a:ext cx="381000" cy="3845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24C139-E1F5-471E-866C-D34A64D9C43A}"/>
              </a:ext>
            </a:extLst>
          </p:cNvPr>
          <p:cNvSpPr/>
          <p:nvPr/>
        </p:nvSpPr>
        <p:spPr>
          <a:xfrm>
            <a:off x="4887451" y="3730203"/>
            <a:ext cx="381000" cy="38459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AA4EE6-ED2A-4D13-A46B-F441147C4966}"/>
              </a:ext>
            </a:extLst>
          </p:cNvPr>
          <p:cNvSpPr/>
          <p:nvPr/>
        </p:nvSpPr>
        <p:spPr>
          <a:xfrm>
            <a:off x="4876800" y="2635081"/>
            <a:ext cx="381000" cy="384597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AA9F64-E113-4F77-A5E9-BDC8A25407B3}"/>
              </a:ext>
            </a:extLst>
          </p:cNvPr>
          <p:cNvSpPr/>
          <p:nvPr/>
        </p:nvSpPr>
        <p:spPr>
          <a:xfrm>
            <a:off x="4887451" y="3172078"/>
            <a:ext cx="381000" cy="384597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AB87CC-410F-4EAA-89EF-1F66CE1548F0}"/>
              </a:ext>
            </a:extLst>
          </p:cNvPr>
          <p:cNvSpPr/>
          <p:nvPr/>
        </p:nvSpPr>
        <p:spPr>
          <a:xfrm>
            <a:off x="4887451" y="2124781"/>
            <a:ext cx="381000" cy="38459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95D81A-3577-4A36-A35E-24C123DEA7D7}"/>
              </a:ext>
            </a:extLst>
          </p:cNvPr>
          <p:cNvSpPr/>
          <p:nvPr/>
        </p:nvSpPr>
        <p:spPr>
          <a:xfrm>
            <a:off x="8306068" y="943858"/>
            <a:ext cx="381000" cy="38459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E7E5EA-0292-4223-852D-D12D78004FD6}"/>
              </a:ext>
            </a:extLst>
          </p:cNvPr>
          <p:cNvSpPr/>
          <p:nvPr/>
        </p:nvSpPr>
        <p:spPr>
          <a:xfrm>
            <a:off x="8307335" y="1512332"/>
            <a:ext cx="381000" cy="38459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2D1B4B-BE66-4427-BD45-5B604283FDB2}"/>
              </a:ext>
            </a:extLst>
          </p:cNvPr>
          <p:cNvSpPr/>
          <p:nvPr/>
        </p:nvSpPr>
        <p:spPr>
          <a:xfrm>
            <a:off x="8324351" y="4101695"/>
            <a:ext cx="381000" cy="38459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29DE87-049F-4D73-9A74-FB3F1A7384CF}"/>
              </a:ext>
            </a:extLst>
          </p:cNvPr>
          <p:cNvSpPr/>
          <p:nvPr/>
        </p:nvSpPr>
        <p:spPr>
          <a:xfrm>
            <a:off x="8325618" y="4670169"/>
            <a:ext cx="381000" cy="38459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424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Spawn: Epoch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2955E7-DAAB-458C-B7DF-496486865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08191"/>
              </p:ext>
            </p:extLst>
          </p:nvPr>
        </p:nvGraphicFramePr>
        <p:xfrm>
          <a:off x="2590800" y="1295400"/>
          <a:ext cx="4784324" cy="4343400"/>
        </p:xfrm>
        <a:graphic>
          <a:graphicData uri="http://schemas.openxmlformats.org/drawingml/2006/table">
            <a:tbl>
              <a:tblPr/>
              <a:tblGrid>
                <a:gridCol w="38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long scalar =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initial_step_size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Long gamma =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initial_step_decay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for (long e = 0; e &lt;= epochs; e++){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if (e &gt; 1){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scalar *= gamma;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for (long t = 0; t &lt; trainers; t++){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cilk_migrate_hint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(&amp;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train_s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[t]);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cilk_spawn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train(t, scalar);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cilk_sync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E2E7F8-A8D9-4043-9FE1-9EBCB519F27F}"/>
              </a:ext>
            </a:extLst>
          </p:cNvPr>
          <p:cNvSpPr txBox="1"/>
          <p:nvPr/>
        </p:nvSpPr>
        <p:spPr>
          <a:xfrm>
            <a:off x="-76200" y="1498847"/>
            <a:ext cx="272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Scalar update each epoch</a:t>
            </a:r>
          </a:p>
          <a:p>
            <a:r>
              <a:rPr lang="en-US" dirty="0">
                <a:solidFill>
                  <a:srgbClr val="FF0000"/>
                </a:solidFill>
              </a:rPr>
              <a:t> (decreases update impact)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B2008-E3B8-4EE3-B2A2-8FBA1459E406}"/>
              </a:ext>
            </a:extLst>
          </p:cNvPr>
          <p:cNvCxnSpPr>
            <a:cxnSpLocks/>
          </p:cNvCxnSpPr>
          <p:nvPr/>
        </p:nvCxnSpPr>
        <p:spPr>
          <a:xfrm>
            <a:off x="2057400" y="2209800"/>
            <a:ext cx="1784985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914755-1ACE-4E0E-A5D4-BE2B77917C96}"/>
              </a:ext>
            </a:extLst>
          </p:cNvPr>
          <p:cNvSpPr txBox="1"/>
          <p:nvPr/>
        </p:nvSpPr>
        <p:spPr>
          <a:xfrm>
            <a:off x="7315200" y="2779451"/>
            <a:ext cx="1956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Trainers spawned </a:t>
            </a:r>
          </a:p>
          <a:p>
            <a:r>
              <a:rPr lang="en-US" dirty="0">
                <a:solidFill>
                  <a:srgbClr val="FF0000"/>
                </a:solidFill>
              </a:rPr>
              <a:t>throughout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C283F-9AD0-421A-AC7D-674D3363B2F6}"/>
              </a:ext>
            </a:extLst>
          </p:cNvPr>
          <p:cNvCxnSpPr/>
          <p:nvPr/>
        </p:nvCxnSpPr>
        <p:spPr>
          <a:xfrm flipH="1">
            <a:off x="7162800" y="3467100"/>
            <a:ext cx="838200" cy="57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A96FF6-286B-4BF4-ACFC-5EBE02D185DF}"/>
              </a:ext>
            </a:extLst>
          </p:cNvPr>
          <p:cNvCxnSpPr>
            <a:cxnSpLocks/>
          </p:cNvCxnSpPr>
          <p:nvPr/>
        </p:nvCxnSpPr>
        <p:spPr>
          <a:xfrm flipH="1">
            <a:off x="7094655" y="3467100"/>
            <a:ext cx="906345" cy="977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06A39B-B8E5-4A67-A022-FB2BE0D4CC43}"/>
              </a:ext>
            </a:extLst>
          </p:cNvPr>
          <p:cNvSpPr txBox="1"/>
          <p:nvPr/>
        </p:nvSpPr>
        <p:spPr>
          <a:xfrm>
            <a:off x="174428" y="4780625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Epoch ends when all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samples have been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evaluated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5F6A7A-5E0D-4283-A324-3EA9611537AA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282697" y="5181600"/>
            <a:ext cx="1146303" cy="6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7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6EE72-9D47-42A0-904E-941AAF6E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49938"/>
              </p:ext>
            </p:extLst>
          </p:nvPr>
        </p:nvGraphicFramePr>
        <p:xfrm>
          <a:off x="3886200" y="1295400"/>
          <a:ext cx="5223337" cy="4323080"/>
        </p:xfrm>
        <a:graphic>
          <a:graphicData uri="http://schemas.openxmlformats.org/drawingml/2006/table">
            <a:tbl>
              <a:tblPr/>
              <a:tblGrid>
                <a:gridCol w="418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1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0757" marR="607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void train(long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, long scalar){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long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while(s &lt;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s_count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getDistance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(s);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if 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&lt; 1){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full_update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(s, scalar);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} else 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boost_update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(s, scalar);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s +=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trainer_count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B6FC4D-8E67-4C21-98AC-294383B74C40}"/>
              </a:ext>
            </a:extLst>
          </p:cNvPr>
          <p:cNvSpPr txBox="1"/>
          <p:nvPr/>
        </p:nvSpPr>
        <p:spPr>
          <a:xfrm>
            <a:off x="18372" y="1850821"/>
            <a:ext cx="39440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C223F"/>
                </a:solidFill>
              </a:rPr>
              <a:t>Training loop has 2 distinct phases: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C223F"/>
                </a:solidFill>
              </a:rPr>
              <a:t>Determine gradient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C223F"/>
                </a:solidFill>
              </a:rPr>
              <a:t>Decide model update type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C223F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C223F"/>
              </a:solidFill>
            </a:endParaRPr>
          </a:p>
          <a:p>
            <a:r>
              <a:rPr lang="en-US" b="1" dirty="0" err="1">
                <a:solidFill>
                  <a:srgbClr val="0C223F"/>
                </a:solidFill>
              </a:rPr>
              <a:t>dist</a:t>
            </a:r>
            <a:r>
              <a:rPr lang="en-US" dirty="0">
                <a:solidFill>
                  <a:srgbClr val="0C223F"/>
                </a:solidFill>
              </a:rPr>
              <a:t> is distance from current model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b="1" dirty="0">
                <a:solidFill>
                  <a:srgbClr val="0C223F"/>
                </a:solidFill>
              </a:rPr>
              <a:t>scalar</a:t>
            </a:r>
            <a:r>
              <a:rPr lang="en-US" dirty="0">
                <a:solidFill>
                  <a:srgbClr val="0C223F"/>
                </a:solidFill>
              </a:rPr>
              <a:t> is updated each epoch, </a:t>
            </a:r>
          </a:p>
          <a:p>
            <a:r>
              <a:rPr lang="en-US" dirty="0">
                <a:solidFill>
                  <a:srgbClr val="0C223F"/>
                </a:solidFill>
              </a:rPr>
              <a:t>decreases as less adjustments is needed</a:t>
            </a:r>
          </a:p>
          <a:p>
            <a:pPr marL="800100" lvl="1" indent="-342900">
              <a:buAutoNum type="arabicParenR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81679-75C9-443B-895D-F021BEA1572B}"/>
              </a:ext>
            </a:extLst>
          </p:cNvPr>
          <p:cNvSpPr txBox="1"/>
          <p:nvPr/>
        </p:nvSpPr>
        <p:spPr>
          <a:xfrm>
            <a:off x="7481490" y="499014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 correct small “boost”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296C7-134C-42DC-BFCC-6A6A47BD329E}"/>
              </a:ext>
            </a:extLst>
          </p:cNvPr>
          <p:cNvSpPr txBox="1"/>
          <p:nvPr/>
        </p:nvSpPr>
        <p:spPr>
          <a:xfrm>
            <a:off x="7467600" y="169682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 wrong large retraining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48B8C3-D17D-46E3-B546-11E4BE6FC9F0}"/>
              </a:ext>
            </a:extLst>
          </p:cNvPr>
          <p:cNvCxnSpPr>
            <a:cxnSpLocks/>
          </p:cNvCxnSpPr>
          <p:nvPr/>
        </p:nvCxnSpPr>
        <p:spPr>
          <a:xfrm flipH="1" flipV="1">
            <a:off x="7452942" y="4200575"/>
            <a:ext cx="1157658" cy="798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59ED1-223E-48B5-A75B-6ECECA8343FC}"/>
              </a:ext>
            </a:extLst>
          </p:cNvPr>
          <p:cNvCxnSpPr>
            <a:cxnSpLocks/>
          </p:cNvCxnSpPr>
          <p:nvPr/>
        </p:nvCxnSpPr>
        <p:spPr>
          <a:xfrm flipH="1">
            <a:off x="7620000" y="2306693"/>
            <a:ext cx="1190626" cy="78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1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Gradient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6EE72-9D47-42A0-904E-941AAF6E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57052"/>
              </p:ext>
            </p:extLst>
          </p:nvPr>
        </p:nvGraphicFramePr>
        <p:xfrm>
          <a:off x="3875002" y="1452880"/>
          <a:ext cx="5192798" cy="3952240"/>
        </p:xfrm>
        <a:graphic>
          <a:graphicData uri="http://schemas.openxmlformats.org/drawingml/2006/table">
            <a:tbl>
              <a:tblPr/>
              <a:tblGrid>
                <a:gridCol w="41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1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0757" marR="607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long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getDistance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(long s){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long f,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= 0, di,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for (j =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train_s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[s];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j &lt;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train_s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[s+1];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j++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f =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train_f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[j];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train_v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[j] * model[f];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+=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*=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train_c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[s];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return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970F0B-2410-4D6E-898C-E8EC5CA3B12C}"/>
              </a:ext>
            </a:extLst>
          </p:cNvPr>
          <p:cNvSpPr txBox="1"/>
          <p:nvPr/>
        </p:nvSpPr>
        <p:spPr>
          <a:xfrm>
            <a:off x="-35511" y="1582340"/>
            <a:ext cx="39708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C223F"/>
                </a:solidFill>
              </a:rPr>
              <a:t>First pass through the system:</a:t>
            </a:r>
          </a:p>
          <a:p>
            <a:r>
              <a:rPr lang="en-US" dirty="0">
                <a:solidFill>
                  <a:srgbClr val="0C223F"/>
                </a:solidFill>
              </a:rPr>
              <a:t>   To compute sample’s gradient need to </a:t>
            </a:r>
          </a:p>
          <a:p>
            <a:r>
              <a:rPr lang="en-US" dirty="0">
                <a:solidFill>
                  <a:srgbClr val="0C223F"/>
                </a:solidFill>
              </a:rPr>
              <a:t>   read all sample’s features.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All memory operations for a feature </a:t>
            </a:r>
          </a:p>
          <a:p>
            <a:r>
              <a:rPr lang="en-US" dirty="0">
                <a:solidFill>
                  <a:srgbClr val="0C223F"/>
                </a:solidFill>
              </a:rPr>
              <a:t>are on same node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Thread migrates only once per iteration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Model’s class = </a:t>
            </a:r>
            <a:r>
              <a:rPr lang="en-US" dirty="0" err="1">
                <a:solidFill>
                  <a:srgbClr val="0C223F"/>
                </a:solidFill>
              </a:rPr>
              <a:t>dist</a:t>
            </a:r>
            <a:r>
              <a:rPr lang="en-US" dirty="0">
                <a:solidFill>
                  <a:srgbClr val="0C223F"/>
                </a:solidFill>
              </a:rPr>
              <a:t> * known class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E6104-4E9E-456C-B946-7F9B2BCBCDF6}"/>
              </a:ext>
            </a:extLst>
          </p:cNvPr>
          <p:cNvCxnSpPr>
            <a:cxnSpLocks/>
          </p:cNvCxnSpPr>
          <p:nvPr/>
        </p:nvCxnSpPr>
        <p:spPr>
          <a:xfrm flipV="1">
            <a:off x="3276600" y="4648200"/>
            <a:ext cx="13716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BCCD92-17E0-4FA0-902C-F6E62CC1F951}"/>
              </a:ext>
            </a:extLst>
          </p:cNvPr>
          <p:cNvSpPr txBox="1"/>
          <p:nvPr/>
        </p:nvSpPr>
        <p:spPr>
          <a:xfrm>
            <a:off x="7648575" y="3609773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 on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same node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EE69CF-BA3F-4D40-B304-FE0974B32BB5}"/>
              </a:ext>
            </a:extLst>
          </p:cNvPr>
          <p:cNvCxnSpPr/>
          <p:nvPr/>
        </p:nvCxnSpPr>
        <p:spPr>
          <a:xfrm>
            <a:off x="6123373" y="3567499"/>
            <a:ext cx="1143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BE8EC-D700-48F6-9C8D-FFA17BB47399}"/>
              </a:ext>
            </a:extLst>
          </p:cNvPr>
          <p:cNvCxnSpPr/>
          <p:nvPr/>
        </p:nvCxnSpPr>
        <p:spPr>
          <a:xfrm>
            <a:off x="7648575" y="3567499"/>
            <a:ext cx="1143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7CAE5-B6E4-4FD6-BEBE-F7C51AA352B1}"/>
              </a:ext>
            </a:extLst>
          </p:cNvPr>
          <p:cNvCxnSpPr/>
          <p:nvPr/>
        </p:nvCxnSpPr>
        <p:spPr>
          <a:xfrm>
            <a:off x="5867400" y="3200400"/>
            <a:ext cx="1143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1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Full Update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6EE72-9D47-42A0-904E-941AAF6E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99178"/>
              </p:ext>
            </p:extLst>
          </p:nvPr>
        </p:nvGraphicFramePr>
        <p:xfrm>
          <a:off x="4503932" y="1295400"/>
          <a:ext cx="4547592" cy="4419600"/>
        </p:xfrm>
        <a:graphic>
          <a:graphicData uri="http://schemas.openxmlformats.org/drawingml/2006/table">
            <a:tbl>
              <a:tblPr/>
              <a:tblGrid>
                <a:gridCol w="3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0757" marR="607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full_update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(long s, long scalar){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long f, di,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di = scalar *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train_c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[s];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for (long j = 0; 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j &lt;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train_s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[s];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j++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f =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train_f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[j];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= di * deg[f];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= model[f] +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= scalar * deg[f];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* (1 –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model[f] =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3473B3-A69A-4D3D-A499-D19FF193EACA}"/>
              </a:ext>
            </a:extLst>
          </p:cNvPr>
          <p:cNvSpPr txBox="1"/>
          <p:nvPr/>
        </p:nvSpPr>
        <p:spPr>
          <a:xfrm>
            <a:off x="18372" y="1450031"/>
            <a:ext cx="454759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223F"/>
                </a:solidFill>
              </a:rPr>
              <a:t>Updates are second pass through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223F"/>
                </a:solidFill>
              </a:rPr>
              <a:t>Current model </a:t>
            </a:r>
            <a:r>
              <a:rPr lang="en-US" i="1" dirty="0">
                <a:solidFill>
                  <a:srgbClr val="0C223F"/>
                </a:solidFill>
              </a:rPr>
              <a:t>incorrectly</a:t>
            </a:r>
            <a:r>
              <a:rPr lang="en-US" dirty="0">
                <a:solidFill>
                  <a:srgbClr val="0C223F"/>
                </a:solidFill>
              </a:rPr>
              <a:t> classifies sample.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223F"/>
                </a:solidFill>
              </a:rPr>
              <a:t>Update model using samples features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The sample’s features are scaled and their</a:t>
            </a:r>
          </a:p>
          <a:p>
            <a:r>
              <a:rPr lang="en-US" dirty="0">
                <a:solidFill>
                  <a:srgbClr val="0C223F"/>
                </a:solidFill>
              </a:rPr>
              <a:t>weight in determining model accuracy used</a:t>
            </a:r>
          </a:p>
          <a:p>
            <a:r>
              <a:rPr lang="en-US" dirty="0">
                <a:solidFill>
                  <a:srgbClr val="0C223F"/>
                </a:solidFill>
              </a:rPr>
              <a:t>to adjust model value.</a:t>
            </a:r>
          </a:p>
          <a:p>
            <a:pPr marL="800100" lvl="1" indent="-342900">
              <a:buAutoNum type="arabicParenR"/>
            </a:pP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E4EAAA3-8C29-4C9F-BF35-4ECCB6AF0240}"/>
              </a:ext>
            </a:extLst>
          </p:cNvPr>
          <p:cNvSpPr/>
          <p:nvPr/>
        </p:nvSpPr>
        <p:spPr>
          <a:xfrm>
            <a:off x="5486400" y="3048000"/>
            <a:ext cx="228600" cy="1905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500DF-D0A3-47DA-80E6-C6559D0C0E3C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276600" y="3886200"/>
            <a:ext cx="2209800" cy="114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EEF0FD-FFA6-466D-8C5D-6A5ECDAB81A4}"/>
              </a:ext>
            </a:extLst>
          </p:cNvPr>
          <p:cNvSpPr txBox="1"/>
          <p:nvPr/>
        </p:nvSpPr>
        <p:spPr>
          <a:xfrm>
            <a:off x="5813408" y="5079155"/>
            <a:ext cx="333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Reuse temp variables to decrease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load/stores from main memory</a:t>
            </a:r>
          </a:p>
        </p:txBody>
      </p:sp>
    </p:spTree>
    <p:extLst>
      <p:ext uri="{BB962C8B-B14F-4D97-AF65-F5344CB8AC3E}">
        <p14:creationId xmlns:p14="http://schemas.microsoft.com/office/powerpoint/2010/main" val="250436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Boost Update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35D724-DE3A-49FA-8410-BEE468231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30627"/>
              </p:ext>
            </p:extLst>
          </p:nvPr>
        </p:nvGraphicFramePr>
        <p:xfrm>
          <a:off x="4419600" y="1562100"/>
          <a:ext cx="4648200" cy="3733800"/>
        </p:xfrm>
        <a:graphic>
          <a:graphicData uri="http://schemas.openxmlformats.org/drawingml/2006/table">
            <a:tbl>
              <a:tblPr/>
              <a:tblGrid>
                <a:gridCol w="372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boost_update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(long s, long scalar){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long f, di,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for (long j = 0; 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j &lt;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train_s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[s];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j++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f =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train_f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[j];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= model[f];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= scalar * deg[f];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* (1 –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ltmp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model[f] =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mtmp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8C5AF7-2FE4-4847-9320-227320B37231}"/>
              </a:ext>
            </a:extLst>
          </p:cNvPr>
          <p:cNvSpPr txBox="1"/>
          <p:nvPr/>
        </p:nvSpPr>
        <p:spPr>
          <a:xfrm>
            <a:off x="-55446" y="1828454"/>
            <a:ext cx="455124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C223F"/>
                </a:solidFill>
              </a:rPr>
              <a:t>Current model </a:t>
            </a:r>
            <a:r>
              <a:rPr lang="en-US" i="1" dirty="0">
                <a:solidFill>
                  <a:srgbClr val="0C223F"/>
                </a:solidFill>
              </a:rPr>
              <a:t>incorrectly</a:t>
            </a:r>
            <a:r>
              <a:rPr lang="en-US" dirty="0">
                <a:solidFill>
                  <a:srgbClr val="0C223F"/>
                </a:solidFill>
              </a:rPr>
              <a:t> classifies sample.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C223F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Boosting “nudges” model in the right direction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b="1" dirty="0">
                <a:solidFill>
                  <a:srgbClr val="0C223F"/>
                </a:solidFill>
              </a:rPr>
              <a:t>Requires fewer operations then </a:t>
            </a:r>
            <a:r>
              <a:rPr lang="en-US" b="1" dirty="0" err="1">
                <a:solidFill>
                  <a:srgbClr val="0C223F"/>
                </a:solidFill>
              </a:rPr>
              <a:t>full_update</a:t>
            </a:r>
            <a:r>
              <a:rPr lang="en-US" b="1" dirty="0">
                <a:solidFill>
                  <a:srgbClr val="0C223F"/>
                </a:solidFill>
              </a:rPr>
              <a:t>()</a:t>
            </a:r>
          </a:p>
          <a:p>
            <a:r>
              <a:rPr lang="en-US" b="1" dirty="0">
                <a:solidFill>
                  <a:srgbClr val="0C223F"/>
                </a:solidFill>
              </a:rPr>
              <a:t>Becomes more common with higher epoch </a:t>
            </a:r>
          </a:p>
          <a:p>
            <a:r>
              <a:rPr lang="en-US" b="1" dirty="0">
                <a:solidFill>
                  <a:srgbClr val="0C223F"/>
                </a:solidFill>
              </a:rPr>
              <a:t>counts</a:t>
            </a:r>
            <a:endParaRPr lang="en-US" dirty="0">
              <a:solidFill>
                <a:srgbClr val="0C223F"/>
              </a:solidFill>
            </a:endParaRPr>
          </a:p>
          <a:p>
            <a:pPr marL="800100" lvl="1" indent="-342900">
              <a:buAutoNum type="arabicParenR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05615-8B99-42C4-AEAE-BA2FDB2A3823}"/>
              </a:ext>
            </a:extLst>
          </p:cNvPr>
          <p:cNvSpPr txBox="1"/>
          <p:nvPr/>
        </p:nvSpPr>
        <p:spPr>
          <a:xfrm>
            <a:off x="5638800" y="5239434"/>
            <a:ext cx="333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Reuse temp variables to decrease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load/stores from main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F500AA-9C46-4DA9-8A0F-68A66EA68C12}"/>
              </a:ext>
            </a:extLst>
          </p:cNvPr>
          <p:cNvCxnSpPr>
            <a:cxnSpLocks/>
          </p:cNvCxnSpPr>
          <p:nvPr/>
        </p:nvCxnSpPr>
        <p:spPr>
          <a:xfrm flipH="1" flipV="1">
            <a:off x="7304096" y="4572000"/>
            <a:ext cx="87304" cy="60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9C4D5F-83DE-4256-9D39-7C599583B44D}"/>
              </a:ext>
            </a:extLst>
          </p:cNvPr>
          <p:cNvCxnSpPr>
            <a:cxnSpLocks/>
          </p:cNvCxnSpPr>
          <p:nvPr/>
        </p:nvCxnSpPr>
        <p:spPr>
          <a:xfrm flipV="1">
            <a:off x="7886700" y="4270240"/>
            <a:ext cx="0" cy="910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EFCE19-7A7F-4FED-8AD6-325B76EFD74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270240"/>
            <a:ext cx="457200" cy="910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A7352-11A6-4D25-982C-7B7348764D40}"/>
              </a:ext>
            </a:extLst>
          </p:cNvPr>
          <p:cNvCxnSpPr>
            <a:cxnSpLocks/>
          </p:cNvCxnSpPr>
          <p:nvPr/>
        </p:nvCxnSpPr>
        <p:spPr>
          <a:xfrm flipH="1" flipV="1">
            <a:off x="6743700" y="4209024"/>
            <a:ext cx="266700" cy="103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71B9215-3DE5-478F-B2B4-653C0C5859AD}"/>
              </a:ext>
            </a:extLst>
          </p:cNvPr>
          <p:cNvSpPr/>
          <p:nvPr/>
        </p:nvSpPr>
        <p:spPr>
          <a:xfrm>
            <a:off x="876850" y="3597578"/>
            <a:ext cx="83746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0.874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4B57A2-7682-4FDD-AA0C-0EC21B553722}"/>
              </a:ext>
            </a:extLst>
          </p:cNvPr>
          <p:cNvSpPr/>
          <p:nvPr/>
        </p:nvSpPr>
        <p:spPr>
          <a:xfrm>
            <a:off x="1703487" y="3597578"/>
            <a:ext cx="83746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0.203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BA1D9A-79F5-4F99-8C03-4579580A11C3}"/>
              </a:ext>
            </a:extLst>
          </p:cNvPr>
          <p:cNvSpPr/>
          <p:nvPr/>
        </p:nvSpPr>
        <p:spPr>
          <a:xfrm>
            <a:off x="3732059" y="3592813"/>
            <a:ext cx="83746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0.965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Workload Imbalance Avoidance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99347-B584-44E4-9DAF-D8C29D97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234" y="1277735"/>
            <a:ext cx="4066766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Possible Node/Core “hot” spots from over-migration</a:t>
            </a:r>
          </a:p>
          <a:p>
            <a:endParaRPr lang="en-US" sz="2400" dirty="0"/>
          </a:p>
          <a:p>
            <a:r>
              <a:rPr lang="en-US" sz="2400" dirty="0"/>
              <a:t>Model is stripped</a:t>
            </a:r>
          </a:p>
          <a:p>
            <a:endParaRPr lang="en-US" sz="2400" dirty="0"/>
          </a:p>
          <a:p>
            <a:r>
              <a:rPr lang="en-US" sz="2400" dirty="0"/>
              <a:t>Model is common write target for EVERY training loop iteration</a:t>
            </a:r>
          </a:p>
          <a:p>
            <a:endParaRPr lang="en-US" sz="2400" dirty="0"/>
          </a:p>
          <a:p>
            <a:r>
              <a:rPr lang="en-US" sz="2400" u="sng" dirty="0"/>
              <a:t>Remote Stores!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5CC15-E8A4-4777-82DE-63BF59CB4858}"/>
              </a:ext>
            </a:extLst>
          </p:cNvPr>
          <p:cNvSpPr txBox="1"/>
          <p:nvPr/>
        </p:nvSpPr>
        <p:spPr>
          <a:xfrm>
            <a:off x="806874" y="1297431"/>
            <a:ext cx="104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419BB0-FD08-428F-A4C4-CCB1E72A5022}"/>
              </a:ext>
            </a:extLst>
          </p:cNvPr>
          <p:cNvSpPr/>
          <p:nvPr/>
        </p:nvSpPr>
        <p:spPr>
          <a:xfrm>
            <a:off x="900068" y="2268335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6B1ED7-A54D-42FA-A766-B9A94F73D160}"/>
              </a:ext>
            </a:extLst>
          </p:cNvPr>
          <p:cNvSpPr/>
          <p:nvPr/>
        </p:nvSpPr>
        <p:spPr>
          <a:xfrm>
            <a:off x="900068" y="2708903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2B8ED-730C-4841-BEC3-463AE20B44F5}"/>
              </a:ext>
            </a:extLst>
          </p:cNvPr>
          <p:cNvSpPr/>
          <p:nvPr/>
        </p:nvSpPr>
        <p:spPr>
          <a:xfrm>
            <a:off x="900068" y="3153400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0.54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93C329-AAAB-4D40-B109-9B9847429FE8}"/>
              </a:ext>
            </a:extLst>
          </p:cNvPr>
          <p:cNvSpPr/>
          <p:nvPr/>
        </p:nvSpPr>
        <p:spPr>
          <a:xfrm>
            <a:off x="911489" y="1826769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B6A77-8B1F-4E04-965A-72B8E3F34138}"/>
              </a:ext>
            </a:extLst>
          </p:cNvPr>
          <p:cNvSpPr/>
          <p:nvPr/>
        </p:nvSpPr>
        <p:spPr>
          <a:xfrm>
            <a:off x="1746952" y="2268335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BF85A0-BEFC-44A4-A506-E8C75590CBC2}"/>
              </a:ext>
            </a:extLst>
          </p:cNvPr>
          <p:cNvSpPr/>
          <p:nvPr/>
        </p:nvSpPr>
        <p:spPr>
          <a:xfrm>
            <a:off x="1726705" y="2708903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876CFB-42F6-4319-BF39-8959109B133D}"/>
              </a:ext>
            </a:extLst>
          </p:cNvPr>
          <p:cNvSpPr/>
          <p:nvPr/>
        </p:nvSpPr>
        <p:spPr>
          <a:xfrm>
            <a:off x="1726705" y="3153400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0.721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6B24E9-0A80-408A-BE45-5F70E6DDF247}"/>
              </a:ext>
            </a:extLst>
          </p:cNvPr>
          <p:cNvSpPr/>
          <p:nvPr/>
        </p:nvSpPr>
        <p:spPr>
          <a:xfrm>
            <a:off x="3749359" y="2239441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1637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72527D-20F0-4762-9EF4-40BF50979AA6}"/>
              </a:ext>
            </a:extLst>
          </p:cNvPr>
          <p:cNvSpPr/>
          <p:nvPr/>
        </p:nvSpPr>
        <p:spPr>
          <a:xfrm>
            <a:off x="1758373" y="1826769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576F9-5F96-4ECC-B709-99B71863F265}"/>
              </a:ext>
            </a:extLst>
          </p:cNvPr>
          <p:cNvSpPr/>
          <p:nvPr/>
        </p:nvSpPr>
        <p:spPr>
          <a:xfrm>
            <a:off x="3760780" y="1797875"/>
            <a:ext cx="83746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78040F-90F1-4238-9B5F-CEB9E2B75580}"/>
              </a:ext>
            </a:extLst>
          </p:cNvPr>
          <p:cNvSpPr/>
          <p:nvPr/>
        </p:nvSpPr>
        <p:spPr>
          <a:xfrm>
            <a:off x="3749359" y="2708903"/>
            <a:ext cx="83746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AD434D-6C37-45CA-924A-528F3BD65FBD}"/>
              </a:ext>
            </a:extLst>
          </p:cNvPr>
          <p:cNvSpPr/>
          <p:nvPr/>
        </p:nvSpPr>
        <p:spPr>
          <a:xfrm>
            <a:off x="3755277" y="3148635"/>
            <a:ext cx="83746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A2860-5DEF-4489-8E32-64E09ACD536D}"/>
              </a:ext>
            </a:extLst>
          </p:cNvPr>
          <p:cNvSpPr/>
          <p:nvPr/>
        </p:nvSpPr>
        <p:spPr>
          <a:xfrm>
            <a:off x="878951" y="1645767"/>
            <a:ext cx="837460" cy="3231033"/>
          </a:xfrm>
          <a:prstGeom prst="rect">
            <a:avLst/>
          </a:prstGeom>
          <a:noFill/>
          <a:ln w="57150">
            <a:solidFill>
              <a:srgbClr val="0C223F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2A39-5116-4916-83E6-416F2F042969}"/>
              </a:ext>
            </a:extLst>
          </p:cNvPr>
          <p:cNvSpPr/>
          <p:nvPr/>
        </p:nvSpPr>
        <p:spPr>
          <a:xfrm>
            <a:off x="1711000" y="1645768"/>
            <a:ext cx="837460" cy="3231032"/>
          </a:xfrm>
          <a:prstGeom prst="rect">
            <a:avLst/>
          </a:prstGeom>
          <a:noFill/>
          <a:ln w="57150">
            <a:solidFill>
              <a:srgbClr val="0C223F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0F89E9-0482-4595-A882-BE3C1559F27D}"/>
              </a:ext>
            </a:extLst>
          </p:cNvPr>
          <p:cNvSpPr/>
          <p:nvPr/>
        </p:nvSpPr>
        <p:spPr>
          <a:xfrm>
            <a:off x="3739572" y="1687671"/>
            <a:ext cx="837460" cy="2626089"/>
          </a:xfrm>
          <a:prstGeom prst="rect">
            <a:avLst/>
          </a:prstGeom>
          <a:noFill/>
          <a:ln w="57150">
            <a:solidFill>
              <a:srgbClr val="0C223F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EA3A8C-4D44-4718-9820-0990880A8A49}"/>
              </a:ext>
            </a:extLst>
          </p:cNvPr>
          <p:cNvSpPr txBox="1"/>
          <p:nvPr/>
        </p:nvSpPr>
        <p:spPr>
          <a:xfrm>
            <a:off x="2848874" y="226833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C7CEC-AE71-4E19-88B8-D7D785BBEA6E}"/>
              </a:ext>
            </a:extLst>
          </p:cNvPr>
          <p:cNvSpPr txBox="1"/>
          <p:nvPr/>
        </p:nvSpPr>
        <p:spPr>
          <a:xfrm>
            <a:off x="460" y="2203803"/>
            <a:ext cx="8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A9E260-2A89-41E1-B86A-D13427953849}"/>
              </a:ext>
            </a:extLst>
          </p:cNvPr>
          <p:cNvSpPr txBox="1"/>
          <p:nvPr/>
        </p:nvSpPr>
        <p:spPr>
          <a:xfrm>
            <a:off x="10666" y="2683735"/>
            <a:ext cx="8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train_f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218C9-02BB-4694-A899-F09743FDA428}"/>
              </a:ext>
            </a:extLst>
          </p:cNvPr>
          <p:cNvSpPr txBox="1"/>
          <p:nvPr/>
        </p:nvSpPr>
        <p:spPr>
          <a:xfrm>
            <a:off x="-22497" y="3144971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train_v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5C7E0C-0981-4900-BB0B-14EF6E1EBE6A}"/>
              </a:ext>
            </a:extLst>
          </p:cNvPr>
          <p:cNvSpPr txBox="1"/>
          <p:nvPr/>
        </p:nvSpPr>
        <p:spPr>
          <a:xfrm>
            <a:off x="10666" y="1762237"/>
            <a:ext cx="8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train_c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51F75-D75D-4F89-A23C-7C54B9096DCF}"/>
              </a:ext>
            </a:extLst>
          </p:cNvPr>
          <p:cNvSpPr txBox="1"/>
          <p:nvPr/>
        </p:nvSpPr>
        <p:spPr>
          <a:xfrm>
            <a:off x="1743053" y="1295400"/>
            <a:ext cx="104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CA3C48-304D-4168-B6EF-4518F26B918B}"/>
              </a:ext>
            </a:extLst>
          </p:cNvPr>
          <p:cNvSpPr txBox="1"/>
          <p:nvPr/>
        </p:nvSpPr>
        <p:spPr>
          <a:xfrm>
            <a:off x="3657600" y="1332555"/>
            <a:ext cx="104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64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5935E2-0C06-4921-B348-4B9FF676A201}"/>
              </a:ext>
            </a:extLst>
          </p:cNvPr>
          <p:cNvSpPr txBox="1"/>
          <p:nvPr/>
        </p:nvSpPr>
        <p:spPr>
          <a:xfrm>
            <a:off x="120488" y="520394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ea typeface="Times New Roman"/>
                <a:cs typeface="Times New Roman"/>
              </a:rPr>
              <a:t>model[63] =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mtmp</a:t>
            </a:r>
            <a:r>
              <a:rPr lang="en-US" sz="1800" dirty="0">
                <a:latin typeface="Courier New"/>
                <a:ea typeface="Times New Roman"/>
                <a:cs typeface="Times New Roman"/>
              </a:rPr>
              <a:t>;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609950-9168-4420-B7DD-70877EEACC59}"/>
              </a:ext>
            </a:extLst>
          </p:cNvPr>
          <p:cNvSpPr txBox="1"/>
          <p:nvPr/>
        </p:nvSpPr>
        <p:spPr>
          <a:xfrm>
            <a:off x="57217" y="35814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338A8-0684-486B-A287-050BFBCE0E2A}"/>
              </a:ext>
            </a:extLst>
          </p:cNvPr>
          <p:cNvSpPr txBox="1"/>
          <p:nvPr/>
        </p:nvSpPr>
        <p:spPr>
          <a:xfrm>
            <a:off x="976217" y="4183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mtmp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0520D5-9789-4696-8B98-4799979FCB1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384616" y="4595497"/>
            <a:ext cx="25970" cy="6084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31E8A5-28F5-4BA5-BA20-B86BD531EBBC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2601698" y="3897613"/>
            <a:ext cx="1549091" cy="12866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4E1CFCD-5976-4026-B81E-1F3725C1CFFA}"/>
              </a:ext>
            </a:extLst>
          </p:cNvPr>
          <p:cNvSpPr txBox="1"/>
          <p:nvPr/>
        </p:nvSpPr>
        <p:spPr>
          <a:xfrm>
            <a:off x="2818704" y="4600489"/>
            <a:ext cx="21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Remote Store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(atomic)</a:t>
            </a:r>
          </a:p>
        </p:txBody>
      </p:sp>
    </p:spTree>
    <p:extLst>
      <p:ext uri="{BB962C8B-B14F-4D97-AF65-F5344CB8AC3E}">
        <p14:creationId xmlns:p14="http://schemas.microsoft.com/office/powerpoint/2010/main" val="25715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ED8-0993-40D5-BB63-D60CD477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762000"/>
            <a:ext cx="3429000" cy="9144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907E2-A9A1-4B49-B719-70FC61E8B72A}"/>
              </a:ext>
            </a:extLst>
          </p:cNvPr>
          <p:cNvSpPr txBox="1"/>
          <p:nvPr/>
        </p:nvSpPr>
        <p:spPr>
          <a:xfrm>
            <a:off x="2133600" y="2133600"/>
            <a:ext cx="45545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C223F"/>
                </a:solidFill>
              </a:rPr>
              <a:t>Some conventional architecture limitations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C223F"/>
                </a:solidFill>
              </a:rPr>
              <a:t>Introduction into SVM and SGD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C223F"/>
                </a:solidFill>
              </a:rPr>
              <a:t>Hogwild</a:t>
            </a:r>
            <a:r>
              <a:rPr lang="en-US" dirty="0">
                <a:solidFill>
                  <a:srgbClr val="0C223F"/>
                </a:solidFill>
              </a:rPr>
              <a:t> and the origins of Wildebeest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C223F"/>
                </a:solidFill>
              </a:rPr>
              <a:t>Wildebeest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C223F"/>
                </a:solidFill>
              </a:rPr>
              <a:t>Design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C223F"/>
                </a:solidFill>
              </a:rPr>
              <a:t>Execution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C223F"/>
                </a:solidFill>
              </a:rPr>
              <a:t>Scaling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C223F"/>
                </a:solidFill>
              </a:rPr>
              <a:t>Comparison to Conventional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4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ED8-0993-40D5-BB63-D60CD477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400"/>
            <a:ext cx="7772400" cy="1752600"/>
          </a:xfrm>
        </p:spPr>
        <p:txBody>
          <a:bodyPr/>
          <a:lstStyle/>
          <a:p>
            <a:r>
              <a:rPr lang="en-US" dirty="0"/>
              <a:t>Running on Pathfinder</a:t>
            </a:r>
          </a:p>
        </p:txBody>
      </p:sp>
    </p:spTree>
    <p:extLst>
      <p:ext uri="{BB962C8B-B14F-4D97-AF65-F5344CB8AC3E}">
        <p14:creationId xmlns:p14="http://schemas.microsoft.com/office/powerpoint/2010/main" val="390589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99347-B584-44E4-9DAF-D8C29D97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" y="1295400"/>
            <a:ext cx="8610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Originally LIBSVM format</a:t>
            </a:r>
          </a:p>
          <a:p>
            <a:r>
              <a:rPr lang="en-US" u="sng" dirty="0"/>
              <a:t>Dataset utilities included in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Shuffle training samples (optional for training)</a:t>
            </a:r>
          </a:p>
          <a:p>
            <a:r>
              <a:rPr lang="en-US" dirty="0"/>
              <a:t>Convert LIBSVM to CSV</a:t>
            </a:r>
          </a:p>
          <a:p>
            <a:r>
              <a:rPr lang="en-US" dirty="0"/>
              <a:t>Convert CSV to Binary (int64_t)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0A4CB-CFEB-45B4-BB65-E7E36717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0078" y="2360746"/>
            <a:ext cx="5119125" cy="1875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9DB10-0A35-47B2-8761-EA2789404C0D}"/>
              </a:ext>
            </a:extLst>
          </p:cNvPr>
          <p:cNvSpPr txBox="1"/>
          <p:nvPr/>
        </p:nvSpPr>
        <p:spPr>
          <a:xfrm>
            <a:off x="1211756" y="2618509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F24F3-7BFE-497A-B5AD-3E01665AFB2E}"/>
              </a:ext>
            </a:extLst>
          </p:cNvPr>
          <p:cNvSpPr txBox="1"/>
          <p:nvPr/>
        </p:nvSpPr>
        <p:spPr>
          <a:xfrm>
            <a:off x="1246667" y="3685494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C9F38BE-6F51-472E-BAA2-2A3EAA1763EF}"/>
              </a:ext>
            </a:extLst>
          </p:cNvPr>
          <p:cNvSpPr/>
          <p:nvPr/>
        </p:nvSpPr>
        <p:spPr>
          <a:xfrm>
            <a:off x="2117838" y="2374584"/>
            <a:ext cx="168162" cy="74961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AEC2AE1-0F65-40A3-AA07-EA168DB15C2F}"/>
              </a:ext>
            </a:extLst>
          </p:cNvPr>
          <p:cNvSpPr/>
          <p:nvPr/>
        </p:nvSpPr>
        <p:spPr>
          <a:xfrm>
            <a:off x="2133600" y="3685494"/>
            <a:ext cx="166040" cy="5055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 Single Node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1D3B7E9-7763-4A68-B232-FD0EAB48A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0" y="2819400"/>
            <a:ext cx="8805201" cy="2819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546F4-C8CA-4217-88A4-C416CD9C2B41}"/>
              </a:ext>
            </a:extLst>
          </p:cNvPr>
          <p:cNvSpPr txBox="1"/>
          <p:nvPr/>
        </p:nvSpPr>
        <p:spPr>
          <a:xfrm>
            <a:off x="1295400" y="1658034"/>
            <a:ext cx="278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Loads program instructions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 node card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39F8D-3D6C-4B3A-B544-2C2EC24999D8}"/>
              </a:ext>
            </a:extLst>
          </p:cNvPr>
          <p:cNvSpPr txBox="1"/>
          <p:nvPr/>
        </p:nvSpPr>
        <p:spPr>
          <a:xfrm>
            <a:off x="4592782" y="1591179"/>
            <a:ext cx="18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Migrating thread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Code *.</a:t>
            </a:r>
            <a:r>
              <a:rPr lang="en-US" dirty="0" err="1">
                <a:solidFill>
                  <a:srgbClr val="FF0000"/>
                </a:solidFill>
              </a:rPr>
              <a:t>mwx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41DCA-CA75-40E4-A2A8-0C13BADC7A0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257800" y="2237510"/>
            <a:ext cx="243917" cy="548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210716-75B2-43BF-B67D-1C5969FB9B0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88666" y="2304365"/>
            <a:ext cx="206934" cy="436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436915-81A0-4D1E-8E22-DAB1269A5B78}"/>
              </a:ext>
            </a:extLst>
          </p:cNvPr>
          <p:cNvSpPr txBox="1"/>
          <p:nvPr/>
        </p:nvSpPr>
        <p:spPr>
          <a:xfrm>
            <a:off x="4592782" y="3635233"/>
            <a:ext cx="173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Training/Testing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 parameters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C709C30-A062-4DE6-86E2-15B25EC7F379}"/>
              </a:ext>
            </a:extLst>
          </p:cNvPr>
          <p:cNvSpPr/>
          <p:nvPr/>
        </p:nvSpPr>
        <p:spPr>
          <a:xfrm rot="16200000">
            <a:off x="5282426" y="68440"/>
            <a:ext cx="287934" cy="6890386"/>
          </a:xfrm>
          <a:prstGeom prst="leftBrace">
            <a:avLst>
              <a:gd name="adj1" fmla="val 8333"/>
              <a:gd name="adj2" fmla="val 5060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8B876-C089-43B2-AFB5-6BC7783BC736}"/>
              </a:ext>
            </a:extLst>
          </p:cNvPr>
          <p:cNvSpPr txBox="1"/>
          <p:nvPr/>
        </p:nvSpPr>
        <p:spPr>
          <a:xfrm>
            <a:off x="2688666" y="4816181"/>
            <a:ext cx="29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Post epoch model accuracies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D6264041-01A0-4FF6-90D6-81A44A570EE1}"/>
              </a:ext>
            </a:extLst>
          </p:cNvPr>
          <p:cNvSpPr/>
          <p:nvPr/>
        </p:nvSpPr>
        <p:spPr>
          <a:xfrm>
            <a:off x="1877733" y="4734941"/>
            <a:ext cx="810933" cy="531812"/>
          </a:xfrm>
          <a:prstGeom prst="leftArrow">
            <a:avLst>
              <a:gd name="adj1" fmla="val 50000"/>
              <a:gd name="adj2" fmla="val 367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4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FB0526-6B72-4B5E-ADEB-A82ABA70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1" y="1187189"/>
            <a:ext cx="8339821" cy="46625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 Multi-node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8D36C-B263-4C55-950A-2E736CBF38D6}"/>
              </a:ext>
            </a:extLst>
          </p:cNvPr>
          <p:cNvSpPr txBox="1"/>
          <p:nvPr/>
        </p:nvSpPr>
        <p:spPr>
          <a:xfrm>
            <a:off x="6024093" y="524066"/>
            <a:ext cx="278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Loads program instructions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 all node cards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312217-33FB-46FF-B636-C78E65570CC9}"/>
              </a:ext>
            </a:extLst>
          </p:cNvPr>
          <p:cNvCxnSpPr>
            <a:cxnSpLocks/>
          </p:cNvCxnSpPr>
          <p:nvPr/>
        </p:nvCxnSpPr>
        <p:spPr>
          <a:xfrm flipH="1">
            <a:off x="3389417" y="917863"/>
            <a:ext cx="2895599" cy="228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5983E1-A800-41F4-97DF-350F03BD4A32}"/>
              </a:ext>
            </a:extLst>
          </p:cNvPr>
          <p:cNvSpPr txBox="1"/>
          <p:nvPr/>
        </p:nvSpPr>
        <p:spPr>
          <a:xfrm>
            <a:off x="2792133" y="3588028"/>
            <a:ext cx="29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Post epoch model accuracies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62A576E-89EE-4461-BB4B-1ADDEA0E380B}"/>
              </a:ext>
            </a:extLst>
          </p:cNvPr>
          <p:cNvSpPr/>
          <p:nvPr/>
        </p:nvSpPr>
        <p:spPr>
          <a:xfrm>
            <a:off x="1843097" y="3506788"/>
            <a:ext cx="810933" cy="531812"/>
          </a:xfrm>
          <a:prstGeom prst="leftArrow">
            <a:avLst>
              <a:gd name="adj1" fmla="val 50000"/>
              <a:gd name="adj2" fmla="val 367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80263-AF0D-4679-969D-5E5F9D2C4A93}"/>
              </a:ext>
            </a:extLst>
          </p:cNvPr>
          <p:cNvSpPr txBox="1"/>
          <p:nvPr/>
        </p:nvSpPr>
        <p:spPr>
          <a:xfrm>
            <a:off x="6503743" y="2218245"/>
            <a:ext cx="230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More hardware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More trainers!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DA4AE3-FB71-44D6-B4C9-3843C0459904}"/>
              </a:ext>
            </a:extLst>
          </p:cNvPr>
          <p:cNvCxnSpPr>
            <a:cxnSpLocks/>
          </p:cNvCxnSpPr>
          <p:nvPr/>
        </p:nvCxnSpPr>
        <p:spPr>
          <a:xfrm flipH="1" flipV="1">
            <a:off x="5714601" y="1751650"/>
            <a:ext cx="963377" cy="686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A006D2-24CA-40E8-9478-16EFE0ED0734}"/>
              </a:ext>
            </a:extLst>
          </p:cNvPr>
          <p:cNvSpPr txBox="1"/>
          <p:nvPr/>
        </p:nvSpPr>
        <p:spPr>
          <a:xfrm>
            <a:off x="6806440" y="4703298"/>
            <a:ext cx="233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 logs gathered from all nodes upon completion (or error)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2603166-5119-42CC-AC6D-9D6C2CD2ABA3}"/>
              </a:ext>
            </a:extLst>
          </p:cNvPr>
          <p:cNvSpPr/>
          <p:nvPr/>
        </p:nvSpPr>
        <p:spPr>
          <a:xfrm>
            <a:off x="6677978" y="4831883"/>
            <a:ext cx="256222" cy="9063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ED8-0993-40D5-BB63-D60CD477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8" y="2895600"/>
            <a:ext cx="7772400" cy="1752600"/>
          </a:xfrm>
        </p:spPr>
        <p:txBody>
          <a:bodyPr>
            <a:normAutofit/>
          </a:bodyPr>
          <a:lstStyle/>
          <a:p>
            <a:r>
              <a:rPr lang="en-US" sz="4800" dirty="0"/>
              <a:t>Comparing to Conventional</a:t>
            </a:r>
          </a:p>
        </p:txBody>
      </p:sp>
    </p:spTree>
    <p:extLst>
      <p:ext uri="{BB962C8B-B14F-4D97-AF65-F5344CB8AC3E}">
        <p14:creationId xmlns:p14="http://schemas.microsoft.com/office/powerpoint/2010/main" val="63289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0D15F-661B-4495-97A0-5C942A127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96B362-14BE-411C-B4AF-C82430B7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7972C1-1E9B-486E-A8C5-8093A756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Code Alternations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DEEF02-C4D1-4EBB-939D-CAD94A674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1717"/>
              </p:ext>
            </p:extLst>
          </p:nvPr>
        </p:nvGraphicFramePr>
        <p:xfrm>
          <a:off x="1" y="1855004"/>
          <a:ext cx="4114800" cy="3707596"/>
        </p:xfrm>
        <a:graphic>
          <a:graphicData uri="http://schemas.openxmlformats.org/drawingml/2006/table">
            <a:tbl>
              <a:tblPr/>
              <a:tblGrid>
                <a:gridCol w="3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59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for (long e = 0; e &lt;= epochs; e++){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if (e &gt; 1){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scalar *= gamma;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for (long t = 0; 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t &lt; trainers; t++){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cilk_migrate_hint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(&amp;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train_s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[t]);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cilk_spawn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train(t, scalar);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cilk_sync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189694-6621-443E-B5C2-655E36945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51920"/>
              </p:ext>
            </p:extLst>
          </p:nvPr>
        </p:nvGraphicFramePr>
        <p:xfrm>
          <a:off x="4191000" y="1853025"/>
          <a:ext cx="4953000" cy="37095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5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for (long e = 0; e &lt;= epochs; e++){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if (e &gt; 1){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scalar *= gamma;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#pragma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omp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parallel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num_threads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(trainers) \ 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shared(scalar,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train_s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train_f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train_c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, \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train_v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, deg, model) private(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thread_id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{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thread_id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omp_get_thread_num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train(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thread_id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, scalar)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}</a:t>
                      </a:r>
                    </a:p>
                    <a:p>
                      <a:pPr marL="0" marR="0"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</a:p>
                  </a:txBody>
                  <a:tcPr marL="60757" marR="607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53851F-A6B9-4851-B623-B559A6294436}"/>
              </a:ext>
            </a:extLst>
          </p:cNvPr>
          <p:cNvSpPr txBox="1"/>
          <p:nvPr/>
        </p:nvSpPr>
        <p:spPr>
          <a:xfrm>
            <a:off x="1447800" y="1491734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Pathfinder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B299E-F026-4239-9E55-37FDB0998E04}"/>
              </a:ext>
            </a:extLst>
          </p:cNvPr>
          <p:cNvSpPr txBox="1"/>
          <p:nvPr/>
        </p:nvSpPr>
        <p:spPr>
          <a:xfrm>
            <a:off x="5609647" y="1499734"/>
            <a:ext cx="230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Conventional OpenMP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12B03-35E4-4D31-94C9-D8B54DAEC033}"/>
              </a:ext>
            </a:extLst>
          </p:cNvPr>
          <p:cNvSpPr txBox="1"/>
          <p:nvPr/>
        </p:nvSpPr>
        <p:spPr>
          <a:xfrm>
            <a:off x="3586962" y="4807232"/>
            <a:ext cx="51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EAE29-D49D-4971-A8FD-29A0D57DD7A0}"/>
              </a:ext>
            </a:extLst>
          </p:cNvPr>
          <p:cNvCxnSpPr>
            <a:cxnSpLocks/>
          </p:cNvCxnSpPr>
          <p:nvPr/>
        </p:nvCxnSpPr>
        <p:spPr>
          <a:xfrm flipH="1" flipV="1">
            <a:off x="2438400" y="4343400"/>
            <a:ext cx="1072363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3CC953-FCB7-4852-8439-4E860EA88EDC}"/>
              </a:ext>
            </a:extLst>
          </p:cNvPr>
          <p:cNvCxnSpPr>
            <a:cxnSpLocks/>
          </p:cNvCxnSpPr>
          <p:nvPr/>
        </p:nvCxnSpPr>
        <p:spPr>
          <a:xfrm flipV="1">
            <a:off x="4114801" y="3777734"/>
            <a:ext cx="685799" cy="10990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7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29C0D5-9043-4D49-A0C5-EB8EDB765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EF1F2-07D3-4F8B-ABD2-A5C5781E0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73F81-DE29-4ADD-AD66-7EE1A735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A1E07-2F68-410A-BFF7-4A26E4F9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37" y="1477963"/>
            <a:ext cx="3858847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Shared Memory implementation requires minimal code changes and no algorithmic alterations</a:t>
            </a:r>
          </a:p>
          <a:p>
            <a:endParaRPr lang="en-US" dirty="0"/>
          </a:p>
          <a:p>
            <a:r>
              <a:rPr lang="en-US" dirty="0"/>
              <a:t>Tested both OpenMP and </a:t>
            </a:r>
            <a:r>
              <a:rPr lang="en-US" dirty="0" err="1"/>
              <a:t>Cilk</a:t>
            </a:r>
            <a:r>
              <a:rPr lang="en-US" dirty="0"/>
              <a:t> Plus conventional versions</a:t>
            </a:r>
          </a:p>
          <a:p>
            <a:endParaRPr lang="en-US" dirty="0"/>
          </a:p>
          <a:p>
            <a:r>
              <a:rPr lang="en-US" dirty="0"/>
              <a:t>Conventional system achieves poor scalability regardless of thread library</a:t>
            </a:r>
          </a:p>
          <a:p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92D75BB-F4E2-4501-820B-1702AC92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8" y="1477963"/>
            <a:ext cx="4725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7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29C0D5-9043-4D49-A0C5-EB8EDB765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EF1F2-07D3-4F8B-ABD2-A5C5781E0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73F81-DE29-4ADD-AD66-7EE1A735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" y="152400"/>
            <a:ext cx="7315200" cy="870812"/>
          </a:xfrm>
        </p:spPr>
        <p:txBody>
          <a:bodyPr/>
          <a:lstStyle/>
          <a:p>
            <a:r>
              <a:rPr lang="en-US" dirty="0"/>
              <a:t>Migrating Thread Scaling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1C72759-1430-4EEF-83C1-463BFB2A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9555"/>
            <a:ext cx="9129551" cy="2225233"/>
          </a:xfrm>
          <a:prstGeom prst="rect">
            <a:avLst/>
          </a:prstGeom>
        </p:spPr>
      </p:pic>
      <p:pic>
        <p:nvPicPr>
          <p:cNvPr id="11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E6671F8-1DBB-45AF-B792-6E646EE34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1369" y="889862"/>
            <a:ext cx="2992111" cy="2467068"/>
          </a:xfr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CEAC884-55B1-4E0B-9F65-31AEAABA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914400"/>
            <a:ext cx="3036372" cy="2465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2D55C8-D727-46AB-9600-785A4FB717CC}"/>
              </a:ext>
            </a:extLst>
          </p:cNvPr>
          <p:cNvSpPr txBox="1"/>
          <p:nvPr/>
        </p:nvSpPr>
        <p:spPr>
          <a:xfrm>
            <a:off x="832869" y="5079389"/>
            <a:ext cx="92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covtype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EE061-8029-4998-B789-568EF72198B4}"/>
              </a:ext>
            </a:extLst>
          </p:cNvPr>
          <p:cNvSpPr txBox="1"/>
          <p:nvPr/>
        </p:nvSpPr>
        <p:spPr>
          <a:xfrm>
            <a:off x="3124200" y="510540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webspam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A222E-50DF-46D2-AAD3-C5F41807E1D7}"/>
              </a:ext>
            </a:extLst>
          </p:cNvPr>
          <p:cNvSpPr txBox="1"/>
          <p:nvPr/>
        </p:nvSpPr>
        <p:spPr>
          <a:xfrm>
            <a:off x="5334000" y="5105400"/>
            <a:ext cx="5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rcv1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04307-2BFA-49E2-96C8-67AFEDF33BB6}"/>
              </a:ext>
            </a:extLst>
          </p:cNvPr>
          <p:cNvSpPr txBox="1"/>
          <p:nvPr/>
        </p:nvSpPr>
        <p:spPr>
          <a:xfrm>
            <a:off x="7696200" y="51054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BD6A9-ED15-4D93-AEC0-E576AB8FE823}"/>
              </a:ext>
            </a:extLst>
          </p:cNvPr>
          <p:cNvSpPr txBox="1"/>
          <p:nvPr/>
        </p:nvSpPr>
        <p:spPr>
          <a:xfrm>
            <a:off x="65007" y="1962449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Conventional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CE0B9-36A0-4C4E-A240-77971B3BEA19}"/>
              </a:ext>
            </a:extLst>
          </p:cNvPr>
          <p:cNvSpPr txBox="1"/>
          <p:nvPr/>
        </p:nvSpPr>
        <p:spPr>
          <a:xfrm>
            <a:off x="379323" y="3384581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Lucata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 vs Computation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33FF8B8-0785-4ABC-AEB0-3C5205D36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1791768"/>
            <a:ext cx="4267200" cy="28258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EFB4B-EC57-4D4E-A762-9B0A187AD3C7}"/>
              </a:ext>
            </a:extLst>
          </p:cNvPr>
          <p:cNvSpPr txBox="1"/>
          <p:nvPr/>
        </p:nvSpPr>
        <p:spPr>
          <a:xfrm>
            <a:off x="0" y="1371600"/>
            <a:ext cx="52347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Distributed systems require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inter-process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C22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Communication can be synchronous or asynchronous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C22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Message Passing Interface (MPI) most common communication method in HPC.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C22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C223F"/>
                </a:solidFill>
              </a:rPr>
              <a:t>MPI has significant overhead and degrades overall performance at scale</a:t>
            </a:r>
          </a:p>
        </p:txBody>
      </p:sp>
    </p:spTree>
    <p:extLst>
      <p:ext uri="{BB962C8B-B14F-4D97-AF65-F5344CB8AC3E}">
        <p14:creationId xmlns:p14="http://schemas.microsoft.com/office/powerpoint/2010/main" val="331480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6756A-2117-4503-94B8-4A2A47CFA970}"/>
              </a:ext>
            </a:extLst>
          </p:cNvPr>
          <p:cNvSpPr txBox="1"/>
          <p:nvPr/>
        </p:nvSpPr>
        <p:spPr>
          <a:xfrm>
            <a:off x="-1" y="1246111"/>
            <a:ext cx="8959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C223F"/>
                </a:solidFill>
              </a:rPr>
              <a:t>Cache coherency traffic severely degrade performance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0C223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C223F"/>
                </a:solidFill>
              </a:rPr>
              <a:t>Distributed systems require explicit communication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0C223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C223F"/>
                </a:solidFill>
              </a:rPr>
              <a:t>Process and Thread parallelism comes adds overhead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0C223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C223F"/>
                </a:solidFill>
              </a:rPr>
              <a:t>Can be very difficult to develop highly parallel applications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0C223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C223F"/>
                </a:solidFill>
              </a:rPr>
              <a:t>Many more . . </a:t>
            </a:r>
          </a:p>
        </p:txBody>
      </p:sp>
    </p:spTree>
    <p:extLst>
      <p:ext uri="{BB962C8B-B14F-4D97-AF65-F5344CB8AC3E}">
        <p14:creationId xmlns:p14="http://schemas.microsoft.com/office/powerpoint/2010/main" val="35218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2D21F5B-7DF6-4FE8-887C-7C5F6E60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2628"/>
            <a:ext cx="3841750" cy="34148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CC8654-2B0E-44A3-B4AB-20A40EA13DE3}"/>
              </a:ext>
            </a:extLst>
          </p:cNvPr>
          <p:cNvSpPr txBox="1"/>
          <p:nvPr/>
        </p:nvSpPr>
        <p:spPr>
          <a:xfrm>
            <a:off x="4343400" y="1295400"/>
            <a:ext cx="4777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SVMs are supervised learning models primarily used data classification and regression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C22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“Training” on samples adjusts the hyperplane.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C22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Iterate through training data to find optimum result (hyperplane)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C22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C223F"/>
                </a:solidFill>
              </a:rPr>
              <a:t>Learned hyperplane used to predict classification of future data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E9EEE00-B133-4E2C-8F05-E78AF4231849}"/>
              </a:ext>
            </a:extLst>
          </p:cNvPr>
          <p:cNvSpPr/>
          <p:nvPr/>
        </p:nvSpPr>
        <p:spPr>
          <a:xfrm>
            <a:off x="3755316" y="2915692"/>
            <a:ext cx="79375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Gradient Descent (SGD)</a:t>
            </a:r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F3BA191C-7857-48C0-80CF-77EEF630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212" y="1389530"/>
            <a:ext cx="3681934" cy="2070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8795E9-0152-4A35-9328-418B326EC656}"/>
              </a:ext>
            </a:extLst>
          </p:cNvPr>
          <p:cNvSpPr txBox="1"/>
          <p:nvPr/>
        </p:nvSpPr>
        <p:spPr>
          <a:xfrm>
            <a:off x="11448" y="1269714"/>
            <a:ext cx="5703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23F"/>
                </a:solidFill>
              </a:rPr>
              <a:t>Iterative method which optimizes some objective function (e.g. hinge loss)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23F"/>
                </a:solidFill>
              </a:rPr>
              <a:t>Estimates gradient using randomly selected subset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C22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23F"/>
                </a:solidFill>
              </a:rPr>
              <a:t>Improved performance at expense </a:t>
            </a:r>
          </a:p>
          <a:p>
            <a:r>
              <a:rPr lang="en-US" sz="2400" dirty="0">
                <a:solidFill>
                  <a:srgbClr val="0C223F"/>
                </a:solidFill>
              </a:rPr>
              <a:t>    of convergence rate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4668748-50CC-44AE-94F5-E9BF3D6B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41" y="4057183"/>
            <a:ext cx="3673575" cy="14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606BC-79C0-4076-A90E-FAC70B4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PEARC2021 - Brian A Page, bpage1@nd.edu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250E-48BD-4E97-B3CD-F9F1FCE3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B11011-2DF2-4890-A934-5B9072CA89F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6FD03-284B-46B0-AB98-94B6C0EC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" y="0"/>
            <a:ext cx="5377815" cy="1066800"/>
          </a:xfrm>
        </p:spPr>
        <p:txBody>
          <a:bodyPr/>
          <a:lstStyle/>
          <a:p>
            <a:r>
              <a:rPr lang="en-US" dirty="0" err="1"/>
              <a:t>Hogwild</a:t>
            </a:r>
            <a:r>
              <a:rPr lang="en-US" dirty="0"/>
              <a:t> Algorithms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4B29A0D-581F-492C-8F80-46556EAEA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331433"/>
            <a:ext cx="3294709" cy="2716567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8F1484A-5B47-4274-A15A-36363462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01140"/>
            <a:ext cx="3263664" cy="2649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EC59B9-0248-43DB-AAF4-CA86BD70C16A}"/>
              </a:ext>
            </a:extLst>
          </p:cNvPr>
          <p:cNvSpPr txBox="1"/>
          <p:nvPr/>
        </p:nvSpPr>
        <p:spPr>
          <a:xfrm>
            <a:off x="6429163" y="3133834"/>
            <a:ext cx="809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Hogwild</a:t>
            </a:r>
            <a:r>
              <a:rPr lang="en-US" sz="1050" b="1" dirty="0"/>
              <a:t>++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9E3D4-0134-41BC-8165-161116F90336}"/>
              </a:ext>
            </a:extLst>
          </p:cNvPr>
          <p:cNvCxnSpPr>
            <a:cxnSpLocks/>
          </p:cNvCxnSpPr>
          <p:nvPr/>
        </p:nvCxnSpPr>
        <p:spPr>
          <a:xfrm>
            <a:off x="8515350" y="4107354"/>
            <a:ext cx="95250" cy="312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0E6FD4-2D16-4F45-B727-703FE1184DB1}"/>
              </a:ext>
            </a:extLst>
          </p:cNvPr>
          <p:cNvSpPr txBox="1"/>
          <p:nvPr/>
        </p:nvSpPr>
        <p:spPr>
          <a:xfrm>
            <a:off x="7689375" y="3429000"/>
            <a:ext cx="121308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Better but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not ideal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009C1-FA7C-4326-BD4E-15FF7D14F70D}"/>
              </a:ext>
            </a:extLst>
          </p:cNvPr>
          <p:cNvSpPr txBox="1"/>
          <p:nvPr/>
        </p:nvSpPr>
        <p:spPr>
          <a:xfrm>
            <a:off x="7432311" y="1580671"/>
            <a:ext cx="115313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Poor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Scalability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72AA04-21B8-4A66-8535-80B68DB06C81}"/>
              </a:ext>
            </a:extLst>
          </p:cNvPr>
          <p:cNvCxnSpPr>
            <a:cxnSpLocks/>
          </p:cNvCxnSpPr>
          <p:nvPr/>
        </p:nvCxnSpPr>
        <p:spPr>
          <a:xfrm>
            <a:off x="8029364" y="2240238"/>
            <a:ext cx="53947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29335D-818F-415C-AD9C-0E800B7D033C}"/>
              </a:ext>
            </a:extLst>
          </p:cNvPr>
          <p:cNvSpPr txBox="1"/>
          <p:nvPr/>
        </p:nvSpPr>
        <p:spPr>
          <a:xfrm>
            <a:off x="13150" y="1002481"/>
            <a:ext cx="5549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0C223F"/>
                </a:solidFill>
              </a:rPr>
              <a:t>Holgwild</a:t>
            </a:r>
            <a:r>
              <a:rPr lang="en-US" b="1" u="sng" dirty="0">
                <a:solidFill>
                  <a:srgbClr val="0C223F"/>
                </a:solidFill>
              </a:rPr>
              <a:t>!:</a:t>
            </a:r>
          </a:p>
          <a:p>
            <a:r>
              <a:rPr lang="en-US" dirty="0">
                <a:solidFill>
                  <a:srgbClr val="0C223F"/>
                </a:solidFill>
              </a:rPr>
              <a:t>Lock-Free parallel SGD for Hyper-sparse training data sets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Possible via atomic operations on shared result vector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False sharing and coherency traffic limited thread counts and therefore maximum achievable speedup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b="1" u="sng" dirty="0" err="1">
                <a:solidFill>
                  <a:srgbClr val="0C223F"/>
                </a:solidFill>
              </a:rPr>
              <a:t>Hogwild</a:t>
            </a:r>
            <a:r>
              <a:rPr lang="en-US" b="1" u="sng" dirty="0">
                <a:solidFill>
                  <a:srgbClr val="0C223F"/>
                </a:solidFill>
              </a:rPr>
              <a:t>++: </a:t>
            </a:r>
          </a:p>
          <a:p>
            <a:r>
              <a:rPr lang="en-US" dirty="0">
                <a:solidFill>
                  <a:srgbClr val="0C223F"/>
                </a:solidFill>
              </a:rPr>
              <a:t>Computation divided into “clusters”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Reduced sharing decreases invalidation traffic</a:t>
            </a:r>
          </a:p>
          <a:p>
            <a:endParaRPr lang="en-US" dirty="0">
              <a:solidFill>
                <a:srgbClr val="0C223F"/>
              </a:solidFill>
            </a:endParaRPr>
          </a:p>
          <a:p>
            <a:r>
              <a:rPr lang="en-US" dirty="0">
                <a:solidFill>
                  <a:srgbClr val="0C223F"/>
                </a:solidFill>
              </a:rPr>
              <a:t>Depends on Circular propagation of local results to neighbors via token-passing</a:t>
            </a:r>
          </a:p>
        </p:txBody>
      </p:sp>
    </p:spTree>
    <p:extLst>
      <p:ext uri="{BB962C8B-B14F-4D97-AF65-F5344CB8AC3E}">
        <p14:creationId xmlns:p14="http://schemas.microsoft.com/office/powerpoint/2010/main" val="267164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ED8-0993-40D5-BB63-D60CD477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2895600"/>
            <a:ext cx="3886200" cy="1752600"/>
          </a:xfrm>
        </p:spPr>
        <p:txBody>
          <a:bodyPr/>
          <a:lstStyle/>
          <a:p>
            <a:r>
              <a:rPr lang="en-US" dirty="0"/>
              <a:t>Wildebeest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1A43B-555A-49C6-91A2-EC7843BD6BC8}"/>
              </a:ext>
            </a:extLst>
          </p:cNvPr>
          <p:cNvSpPr txBox="1"/>
          <p:nvPr/>
        </p:nvSpPr>
        <p:spPr>
          <a:xfrm>
            <a:off x="2481523" y="3733800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https://github.com/bripage/wildebeest.git</a:t>
            </a:r>
          </a:p>
        </p:txBody>
      </p:sp>
    </p:spTree>
    <p:extLst>
      <p:ext uri="{BB962C8B-B14F-4D97-AF65-F5344CB8AC3E}">
        <p14:creationId xmlns:p14="http://schemas.microsoft.com/office/powerpoint/2010/main" val="51399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ED8-0993-40D5-BB63-D60CD477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25" y="2667000"/>
            <a:ext cx="8077199" cy="1752600"/>
          </a:xfrm>
        </p:spPr>
        <p:txBody>
          <a:bodyPr/>
          <a:lstStyle/>
          <a:p>
            <a:r>
              <a:rPr lang="en-US" dirty="0"/>
              <a:t>Wildebeest on Pathfinder</a:t>
            </a:r>
          </a:p>
        </p:txBody>
      </p:sp>
    </p:spTree>
    <p:extLst>
      <p:ext uri="{BB962C8B-B14F-4D97-AF65-F5344CB8AC3E}">
        <p14:creationId xmlns:p14="http://schemas.microsoft.com/office/powerpoint/2010/main" val="3785399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5_Arts&amp;Let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Template_5_Arts&amp;Letters.thmx</Template>
  <TotalTime>1815</TotalTime>
  <Words>1906</Words>
  <Application>Microsoft Office PowerPoint</Application>
  <PresentationFormat>On-screen Show (4:3)</PresentationFormat>
  <Paragraphs>518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Georgia</vt:lpstr>
      <vt:lpstr>Template_5_Arts&amp;Letters</vt:lpstr>
      <vt:lpstr>Wildebeest: SGD SVM on Migrating Threads</vt:lpstr>
      <vt:lpstr>Overview</vt:lpstr>
      <vt:lpstr>Communication vs Computation</vt:lpstr>
      <vt:lpstr>Conventional Limitations</vt:lpstr>
      <vt:lpstr>Support Vector Machine (SVM)</vt:lpstr>
      <vt:lpstr>Stochastic Gradient Descent (SGD)</vt:lpstr>
      <vt:lpstr>Hogwild Algorithms</vt:lpstr>
      <vt:lpstr>Wildebeest</vt:lpstr>
      <vt:lpstr>Wildebeest on Pathfinder</vt:lpstr>
      <vt:lpstr>Design Considerations</vt:lpstr>
      <vt:lpstr>Communication vs Computation</vt:lpstr>
      <vt:lpstr>Memory Allocation</vt:lpstr>
      <vt:lpstr>Thread Spawn</vt:lpstr>
      <vt:lpstr>Thread Spawn: Epoch</vt:lpstr>
      <vt:lpstr>Training: Overview</vt:lpstr>
      <vt:lpstr>Training: Gradient</vt:lpstr>
      <vt:lpstr>Training: Full Update</vt:lpstr>
      <vt:lpstr>Training: Boost Update</vt:lpstr>
      <vt:lpstr>Workload Imbalance Avoidance</vt:lpstr>
      <vt:lpstr>Running on Pathfinder</vt:lpstr>
      <vt:lpstr>Data Set Preparation</vt:lpstr>
      <vt:lpstr>Execution: Single Node</vt:lpstr>
      <vt:lpstr>Execution: Multi-node</vt:lpstr>
      <vt:lpstr>Comparing to Conventional</vt:lpstr>
      <vt:lpstr>Minimal Code Alternations</vt:lpstr>
      <vt:lpstr>Conventional Scaling</vt:lpstr>
      <vt:lpstr>Migrating Thread Scaling</vt:lpstr>
    </vt:vector>
  </TitlesOfParts>
  <Company>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EastMac</dc:creator>
  <cp:lastModifiedBy>Brian Page</cp:lastModifiedBy>
  <cp:revision>80</cp:revision>
  <cp:lastPrinted>2011-06-14T19:17:44Z</cp:lastPrinted>
  <dcterms:created xsi:type="dcterms:W3CDTF">2011-06-14T19:11:52Z</dcterms:created>
  <dcterms:modified xsi:type="dcterms:W3CDTF">2021-07-19T19:25:26Z</dcterms:modified>
</cp:coreProperties>
</file>