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2" r:id="rId7"/>
    <p:sldId id="263" r:id="rId8"/>
    <p:sldId id="260" r:id="rId9"/>
    <p:sldId id="264" r:id="rId10"/>
    <p:sldId id="261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8" autoAdjust="0"/>
    <p:restoredTop sz="94660"/>
  </p:normalViewPr>
  <p:slideViewPr>
    <p:cSldViewPr snapToGrid="0">
      <p:cViewPr>
        <p:scale>
          <a:sx n="158" d="100"/>
          <a:sy n="158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982A0-2D02-4251-9464-328A40A157B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19D2D-80DF-4824-9E71-CC1AE600664E}">
      <dgm:prSet phldrT="[Text]" custT="1"/>
      <dgm:spPr/>
      <dgm:t>
        <a:bodyPr/>
        <a:lstStyle/>
        <a:p>
          <a:r>
            <a:rPr lang="en-US" sz="1400" dirty="0" smtClean="0">
              <a:latin typeface="Segoe UI" panose="020B0502040204020203" pitchFamily="34" charset="0"/>
              <a:cs typeface="Segoe UI" panose="020B0502040204020203" pitchFamily="34" charset="0"/>
            </a:rPr>
            <a:t>1779    </a:t>
          </a:r>
          <a:r>
            <a:rPr lang="en-US" sz="1200" dirty="0" smtClean="0">
              <a:latin typeface="Segoe UI" panose="020B0502040204020203" pitchFamily="34" charset="0"/>
              <a:cs typeface="Segoe UI" panose="020B0502040204020203" pitchFamily="34" charset="0"/>
            </a:rPr>
            <a:t>Iron Bridges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6DF708-C023-41EF-A983-7DBB6E374F2C}" type="parTrans" cxnId="{DBA4DA20-9361-4549-8B89-B37940731B4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CCEC7-BEBB-418F-8EE5-C6CB1701E033}" type="sibTrans" cxnId="{DBA4DA20-9361-4549-8B89-B37940731B4B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5F369E-D6D7-4E65-8008-B6BA4B970CDF}">
      <dgm:prSet phldrT="[Text]" custT="1"/>
      <dgm:spPr/>
      <dgm:t>
        <a:bodyPr/>
        <a:lstStyle/>
        <a:p>
          <a:r>
            <a:rPr lang="en-US" sz="1200" dirty="0" smtClean="0">
              <a:latin typeface="Segoe UI" panose="020B0502040204020203" pitchFamily="34" charset="0"/>
              <a:cs typeface="Segoe UI" panose="020B0502040204020203" pitchFamily="34" charset="0"/>
            </a:rPr>
            <a:t>Steel Bridges    </a:t>
          </a:r>
          <a:r>
            <a:rPr lang="en-US" sz="1400" dirty="0" smtClean="0">
              <a:latin typeface="Segoe UI" panose="020B0502040204020203" pitchFamily="34" charset="0"/>
              <a:cs typeface="Segoe UI" panose="020B0502040204020203" pitchFamily="34" charset="0"/>
            </a:rPr>
            <a:t>1870 </a:t>
          </a:r>
          <a:endParaRPr lang="en-US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8818A48-A27E-46C4-AA38-734B9D452B6F}" type="parTrans" cxnId="{01D34575-219C-41DE-80C7-C584832D4A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56ECA65-7948-4E95-8947-96CC19BC4038}" type="sibTrans" cxnId="{01D34575-219C-41DE-80C7-C584832D4AD1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CBCA297-077C-493C-AE69-92D0ED93AB68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Segoe UI" panose="020B0502040204020203" pitchFamily="34" charset="0"/>
              <a:cs typeface="Segoe UI" panose="020B0502040204020203" pitchFamily="34" charset="0"/>
            </a:rPr>
            <a:t>1889    </a:t>
          </a:r>
          <a:r>
            <a:rPr lang="en-US" sz="1200" dirty="0" smtClean="0">
              <a:latin typeface="Segoe UI" panose="020B0502040204020203" pitchFamily="34" charset="0"/>
              <a:cs typeface="Segoe UI" panose="020B0502040204020203" pitchFamily="34" charset="0"/>
            </a:rPr>
            <a:t>Reinforced Concrete Bridge </a:t>
          </a:r>
          <a:endParaRPr lang="en-US" sz="11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C003170-08B7-4745-8760-0893CA07257D}" type="parTrans" cxnId="{A9F7C621-2E30-4855-8F7E-6635DD2F4012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C1CE894-A24E-4C26-BFF4-D5A719F08654}" type="sibTrans" cxnId="{A9F7C621-2E30-4855-8F7E-6635DD2F4012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0EF6C0B-9610-4952-8986-6349D5B256F5}">
      <dgm:prSet phldrT="[Text]" custT="1"/>
      <dgm:spPr/>
      <dgm:t>
        <a:bodyPr/>
        <a:lstStyle/>
        <a:p>
          <a:r>
            <a:rPr lang="en-US" sz="1200" dirty="0" smtClean="0">
              <a:latin typeface="Segoe UI" panose="020B0502040204020203" pitchFamily="34" charset="0"/>
              <a:cs typeface="Segoe UI" panose="020B0502040204020203" pitchFamily="34" charset="0"/>
            </a:rPr>
            <a:t>Golden Gate Bridge - Suspension Bridge    </a:t>
          </a:r>
          <a:r>
            <a:rPr lang="en-US" sz="1400" dirty="0" smtClean="0">
              <a:latin typeface="Segoe UI" panose="020B0502040204020203" pitchFamily="34" charset="0"/>
              <a:cs typeface="Segoe UI" panose="020B0502040204020203" pitchFamily="34" charset="0"/>
            </a:rPr>
            <a:t>1933</a:t>
          </a:r>
          <a:r>
            <a:rPr lang="en-US" sz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A919AF-2CC5-4731-A8EA-89072B07ADB0}" type="parTrans" cxnId="{AD5BCF45-793C-429A-AA37-673423FBB03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28CFDA7-E130-48C3-BFF8-6C79F5B456E3}" type="sibTrans" cxnId="{AD5BCF45-793C-429A-AA37-673423FBB03A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D78CF54-F18F-45F4-8697-5486CF5C0931}">
      <dgm:prSet phldrT="[Text]" custT="1"/>
      <dgm:spPr/>
      <dgm:t>
        <a:bodyPr/>
        <a:lstStyle/>
        <a:p>
          <a:r>
            <a:rPr lang="en-US" sz="1400" dirty="0" smtClean="0">
              <a:latin typeface="Segoe UI" panose="020B0502040204020203" pitchFamily="34" charset="0"/>
              <a:cs typeface="Segoe UI" panose="020B0502040204020203" pitchFamily="34" charset="0"/>
            </a:rPr>
            <a:t>1980</a:t>
          </a:r>
          <a:r>
            <a:rPr lang="en-US" sz="1200" dirty="0" smtClean="0">
              <a:latin typeface="Segoe UI" panose="020B0502040204020203" pitchFamily="34" charset="0"/>
              <a:cs typeface="Segoe UI" panose="020B0502040204020203" pitchFamily="34" charset="0"/>
            </a:rPr>
            <a:t>    Precast Bridges for Mass Application</a:t>
          </a:r>
          <a:endParaRPr lang="en-US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20656DA-B230-4978-9891-99176D97E53D}" type="parTrans" cxnId="{9A38ECDF-8720-4F78-8257-69DBC54FE7F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BA3CD9B-654A-4036-85C9-D761964FC3F9}" type="sibTrans" cxnId="{9A38ECDF-8720-4F78-8257-69DBC54FE7FB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DD0BCE1-560C-41CE-803E-B00C4220117D}">
      <dgm:prSet phldrT="[Text]" custT="1"/>
      <dgm:spPr/>
      <dgm:t>
        <a:bodyPr/>
        <a:lstStyle/>
        <a:p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5A92BC2-91BF-4AF8-A76D-1F275960B691}" type="parTrans" cxnId="{DD8523B5-4E44-446A-B1F0-A03C18F6FC07}">
      <dgm:prSet/>
      <dgm:spPr/>
      <dgm:t>
        <a:bodyPr/>
        <a:lstStyle/>
        <a:p>
          <a:endParaRPr lang="en-US"/>
        </a:p>
      </dgm:t>
    </dgm:pt>
    <dgm:pt modelId="{166DA922-9EBC-4768-88A5-41B5F8D950EA}" type="sibTrans" cxnId="{DD8523B5-4E44-446A-B1F0-A03C18F6FC07}">
      <dgm:prSet/>
      <dgm:spPr/>
      <dgm:t>
        <a:bodyPr/>
        <a:lstStyle/>
        <a:p>
          <a:endParaRPr lang="en-US"/>
        </a:p>
      </dgm:t>
    </dgm:pt>
    <dgm:pt modelId="{47494135-9CA1-4797-8E5A-88009736269D}">
      <dgm:prSet phldrT="[Text]" custT="1"/>
      <dgm:spPr/>
      <dgm:t>
        <a:bodyPr/>
        <a:lstStyle/>
        <a:p>
          <a:r>
            <a:rPr lang="en-US" sz="1400" dirty="0" smtClean="0">
              <a:latin typeface="Segoe UI" panose="020B0502040204020203" pitchFamily="34" charset="0"/>
              <a:cs typeface="Segoe UI" panose="020B0502040204020203" pitchFamily="34" charset="0"/>
            </a:rPr>
            <a:t>200 BC</a:t>
          </a:r>
          <a:r>
            <a:rPr lang="en-US" sz="1200" dirty="0" smtClean="0">
              <a:latin typeface="Segoe UI" panose="020B0502040204020203" pitchFamily="34" charset="0"/>
              <a:cs typeface="Segoe UI" panose="020B0502040204020203" pitchFamily="34" charset="0"/>
            </a:rPr>
            <a:t>    Stone Bridges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8F572C6-635E-4032-8E13-ADBBA83A5A8C}" type="parTrans" cxnId="{1DB7919F-DE99-4BB6-ADD5-7059BAF6CC2B}">
      <dgm:prSet/>
      <dgm:spPr/>
      <dgm:t>
        <a:bodyPr/>
        <a:lstStyle/>
        <a:p>
          <a:endParaRPr lang="en-US"/>
        </a:p>
      </dgm:t>
    </dgm:pt>
    <dgm:pt modelId="{E94BCB3B-0AF4-4E8D-ADBA-7B27C0DAC67D}" type="sibTrans" cxnId="{1DB7919F-DE99-4BB6-ADD5-7059BAF6CC2B}">
      <dgm:prSet/>
      <dgm:spPr/>
      <dgm:t>
        <a:bodyPr/>
        <a:lstStyle/>
        <a:p>
          <a:endParaRPr lang="en-US"/>
        </a:p>
      </dgm:t>
    </dgm:pt>
    <dgm:pt modelId="{EF2FABC3-EAE7-45F3-8DA9-410016034DF7}" type="pres">
      <dgm:prSet presAssocID="{A07982A0-2D02-4251-9464-328A40A157B4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92BFAAF7-7189-44FF-8F68-55E4D7FE4F5F}" type="pres">
      <dgm:prSet presAssocID="{A07982A0-2D02-4251-9464-328A40A157B4}" presName="arrowNode" presStyleLbl="node1" presStyleIdx="0" presStyleCnt="1"/>
      <dgm:spPr>
        <a:solidFill>
          <a:schemeClr val="tx1">
            <a:lumMod val="65000"/>
            <a:lumOff val="35000"/>
          </a:schemeClr>
        </a:solidFill>
      </dgm:spPr>
    </dgm:pt>
    <dgm:pt modelId="{92F88C59-A904-4D7F-BEBA-C791707E80A5}" type="pres">
      <dgm:prSet presAssocID="{47494135-9CA1-4797-8E5A-88009736269D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FCBF5-F678-465E-A654-7665F8C77CE4}" type="pres">
      <dgm:prSet presAssocID="{8D219D2D-80DF-4824-9E71-CC1AE600664E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2E74F-41F4-4BD2-87B9-5975AD0E552E}" type="pres">
      <dgm:prSet presAssocID="{6D6CCEC7-BEBB-418F-8EE5-C6CB1701E033}" presName="dotNode2" presStyleCnt="0"/>
      <dgm:spPr/>
    </dgm:pt>
    <dgm:pt modelId="{7983FA7F-DB04-4C57-B166-C218F4A7AD87}" type="pres">
      <dgm:prSet presAssocID="{6D6CCEC7-BEBB-418F-8EE5-C6CB1701E033}" presName="dotRepeatNode" presStyleLbl="fgShp" presStyleIdx="0" presStyleCnt="5"/>
      <dgm:spPr/>
      <dgm:t>
        <a:bodyPr/>
        <a:lstStyle/>
        <a:p>
          <a:endParaRPr lang="en-US"/>
        </a:p>
      </dgm:t>
    </dgm:pt>
    <dgm:pt modelId="{FCDDFC55-2BC8-464B-8025-DCB52CD0EFDD}" type="pres">
      <dgm:prSet presAssocID="{8C5F369E-D6D7-4E65-8008-B6BA4B970CDF}" presName="txNode3" presStyleLbl="revTx" presStyleIdx="2" presStyleCnt="7" custLinFactNeighborX="4199" custLinFactNeighborY="104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7F77C-AFE3-4905-B8F7-59097DD1F3E8}" type="pres">
      <dgm:prSet presAssocID="{356ECA65-7948-4E95-8947-96CC19BC4038}" presName="dotNode3" presStyleCnt="0"/>
      <dgm:spPr/>
    </dgm:pt>
    <dgm:pt modelId="{4DA94B1E-FE41-4998-9918-CACB1A3C76BA}" type="pres">
      <dgm:prSet presAssocID="{356ECA65-7948-4E95-8947-96CC19BC4038}" presName="dotRepeatNode" presStyleLbl="fgShp" presStyleIdx="1" presStyleCnt="5" custLinFactNeighborX="69926" custLinFactNeighborY="76919"/>
      <dgm:spPr/>
      <dgm:t>
        <a:bodyPr/>
        <a:lstStyle/>
        <a:p>
          <a:endParaRPr lang="en-US"/>
        </a:p>
      </dgm:t>
    </dgm:pt>
    <dgm:pt modelId="{5F93B924-B844-4D1F-8266-09EAEE9B7441}" type="pres">
      <dgm:prSet presAssocID="{ECBCA297-077C-493C-AE69-92D0ED93AB68}" presName="txNode4" presStyleLbl="revTx" presStyleIdx="3" presStyleCnt="7" custScaleX="122755" custLinFactNeighborX="-3198" custLinFactNeighborY="-6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4A14C-BC01-4E56-ACC2-B1307932FABA}" type="pres">
      <dgm:prSet presAssocID="{CC1CE894-A24E-4C26-BFF4-D5A719F08654}" presName="dotNode4" presStyleCnt="0"/>
      <dgm:spPr/>
    </dgm:pt>
    <dgm:pt modelId="{88DFAE05-42C2-40DB-A681-6BC7B905D6E1}" type="pres">
      <dgm:prSet presAssocID="{CC1CE894-A24E-4C26-BFF4-D5A719F08654}" presName="dotRepeatNode" presStyleLbl="fgShp" presStyleIdx="2" presStyleCnt="5" custLinFactNeighborX="-62934" custLinFactNeighborY="-48948"/>
      <dgm:spPr/>
      <dgm:t>
        <a:bodyPr/>
        <a:lstStyle/>
        <a:p>
          <a:endParaRPr lang="en-US"/>
        </a:p>
      </dgm:t>
    </dgm:pt>
    <dgm:pt modelId="{19B8C293-D194-466D-A1C6-3E86A71FB8B4}" type="pres">
      <dgm:prSet presAssocID="{50EF6C0B-9610-4952-8986-6349D5B256F5}" presName="txNode5" presStyleLbl="revTx" presStyleIdx="4" presStyleCnt="7" custScaleX="152529" custLinFactNeighborX="-25043" custLinFactNeighborY="-3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C8B85-3C67-4DA5-B2E2-E5EC8A90B345}" type="pres">
      <dgm:prSet presAssocID="{828CFDA7-E130-48C3-BFF8-6C79F5B456E3}" presName="dotNode5" presStyleCnt="0"/>
      <dgm:spPr/>
    </dgm:pt>
    <dgm:pt modelId="{0C9A64F4-FE54-417F-9C05-22A57BEEB29A}" type="pres">
      <dgm:prSet presAssocID="{828CFDA7-E130-48C3-BFF8-6C79F5B456E3}" presName="dotRepeatNode" presStyleLbl="fgShp" presStyleIdx="3" presStyleCnt="5" custLinFactNeighborX="0" custLinFactNeighborY="-27969"/>
      <dgm:spPr/>
      <dgm:t>
        <a:bodyPr/>
        <a:lstStyle/>
        <a:p>
          <a:endParaRPr lang="en-US"/>
        </a:p>
      </dgm:t>
    </dgm:pt>
    <dgm:pt modelId="{EE989314-C9CD-4486-866D-DB2BCAC1E1E7}" type="pres">
      <dgm:prSet presAssocID="{ED78CF54-F18F-45F4-8697-5486CF5C0931}" presName="txNode6" presStyleLbl="revTx" presStyleIdx="5" presStyleCnt="7" custScaleX="244543" custLinFactNeighborX="64467" custLinFactNeighborY="-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B7887-0FD1-4F9A-8A7F-8BD7323FE758}" type="pres">
      <dgm:prSet presAssocID="{5BA3CD9B-654A-4036-85C9-D761964FC3F9}" presName="dotNode6" presStyleCnt="0"/>
      <dgm:spPr/>
    </dgm:pt>
    <dgm:pt modelId="{E27D8F7B-170F-408E-97AE-577DEFEDDFF2}" type="pres">
      <dgm:prSet presAssocID="{5BA3CD9B-654A-4036-85C9-D761964FC3F9}" presName="dotRepeatNode" presStyleLbl="fgShp" presStyleIdx="4" presStyleCnt="5"/>
      <dgm:spPr/>
      <dgm:t>
        <a:bodyPr/>
        <a:lstStyle/>
        <a:p>
          <a:endParaRPr lang="en-US"/>
        </a:p>
      </dgm:t>
    </dgm:pt>
    <dgm:pt modelId="{2DE86CB5-8581-48A2-9233-C532BA64CE80}" type="pres">
      <dgm:prSet presAssocID="{BDD0BCE1-560C-41CE-803E-B00C4220117D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E5E386-8557-46D8-B1AC-1364CA2FB32D}" type="presOf" srcId="{6D6CCEC7-BEBB-418F-8EE5-C6CB1701E033}" destId="{7983FA7F-DB04-4C57-B166-C218F4A7AD87}" srcOrd="0" destOrd="0" presId="urn:microsoft.com/office/officeart/2009/3/layout/DescendingProcess"/>
    <dgm:cxn modelId="{D5A6C3E4-1F5A-4E27-937D-C9E276FC2033}" type="presOf" srcId="{828CFDA7-E130-48C3-BFF8-6C79F5B456E3}" destId="{0C9A64F4-FE54-417F-9C05-22A57BEEB29A}" srcOrd="0" destOrd="0" presId="urn:microsoft.com/office/officeart/2009/3/layout/DescendingProcess"/>
    <dgm:cxn modelId="{1DB7919F-DE99-4BB6-ADD5-7059BAF6CC2B}" srcId="{A07982A0-2D02-4251-9464-328A40A157B4}" destId="{47494135-9CA1-4797-8E5A-88009736269D}" srcOrd="0" destOrd="0" parTransId="{B8F572C6-635E-4032-8E13-ADBBA83A5A8C}" sibTransId="{E94BCB3B-0AF4-4E8D-ADBA-7B27C0DAC67D}"/>
    <dgm:cxn modelId="{83BD67F9-4F17-44CC-8626-E45BDACDC6C6}" type="presOf" srcId="{CC1CE894-A24E-4C26-BFF4-D5A719F08654}" destId="{88DFAE05-42C2-40DB-A681-6BC7B905D6E1}" srcOrd="0" destOrd="0" presId="urn:microsoft.com/office/officeart/2009/3/layout/DescendingProcess"/>
    <dgm:cxn modelId="{01D34575-219C-41DE-80C7-C584832D4AD1}" srcId="{A07982A0-2D02-4251-9464-328A40A157B4}" destId="{8C5F369E-D6D7-4E65-8008-B6BA4B970CDF}" srcOrd="2" destOrd="0" parTransId="{28818A48-A27E-46C4-AA38-734B9D452B6F}" sibTransId="{356ECA65-7948-4E95-8947-96CC19BC4038}"/>
    <dgm:cxn modelId="{50958BF3-B3B5-4E16-BC8E-8C941B6CD8B3}" type="presOf" srcId="{5BA3CD9B-654A-4036-85C9-D761964FC3F9}" destId="{E27D8F7B-170F-408E-97AE-577DEFEDDFF2}" srcOrd="0" destOrd="0" presId="urn:microsoft.com/office/officeart/2009/3/layout/DescendingProcess"/>
    <dgm:cxn modelId="{3B83924E-EF07-46B2-B5B3-655A36BFF0AA}" type="presOf" srcId="{8C5F369E-D6D7-4E65-8008-B6BA4B970CDF}" destId="{FCDDFC55-2BC8-464B-8025-DCB52CD0EFDD}" srcOrd="0" destOrd="0" presId="urn:microsoft.com/office/officeart/2009/3/layout/DescendingProcess"/>
    <dgm:cxn modelId="{CF40DA2D-A348-4C11-9324-A517737B1593}" type="presOf" srcId="{50EF6C0B-9610-4952-8986-6349D5B256F5}" destId="{19B8C293-D194-466D-A1C6-3E86A71FB8B4}" srcOrd="0" destOrd="0" presId="urn:microsoft.com/office/officeart/2009/3/layout/DescendingProcess"/>
    <dgm:cxn modelId="{39BD4686-F3C8-4986-9B31-65D78C727E16}" type="presOf" srcId="{47494135-9CA1-4797-8E5A-88009736269D}" destId="{92F88C59-A904-4D7F-BEBA-C791707E80A5}" srcOrd="0" destOrd="0" presId="urn:microsoft.com/office/officeart/2009/3/layout/DescendingProcess"/>
    <dgm:cxn modelId="{9A38ECDF-8720-4F78-8257-69DBC54FE7FB}" srcId="{A07982A0-2D02-4251-9464-328A40A157B4}" destId="{ED78CF54-F18F-45F4-8697-5486CF5C0931}" srcOrd="5" destOrd="0" parTransId="{C20656DA-B230-4978-9891-99176D97E53D}" sibTransId="{5BA3CD9B-654A-4036-85C9-D761964FC3F9}"/>
    <dgm:cxn modelId="{48FF523D-5086-4650-A6CA-C0F3E2C5EB54}" type="presOf" srcId="{A07982A0-2D02-4251-9464-328A40A157B4}" destId="{EF2FABC3-EAE7-45F3-8DA9-410016034DF7}" srcOrd="0" destOrd="0" presId="urn:microsoft.com/office/officeart/2009/3/layout/DescendingProcess"/>
    <dgm:cxn modelId="{ACE5AA7C-857F-4A54-AD40-F7E4623DEEC5}" type="presOf" srcId="{8D219D2D-80DF-4824-9E71-CC1AE600664E}" destId="{A11FCBF5-F678-465E-A654-7665F8C77CE4}" srcOrd="0" destOrd="0" presId="urn:microsoft.com/office/officeart/2009/3/layout/DescendingProcess"/>
    <dgm:cxn modelId="{2C7F277E-1B09-4DC9-AE70-A873C69F5DA5}" type="presOf" srcId="{BDD0BCE1-560C-41CE-803E-B00C4220117D}" destId="{2DE86CB5-8581-48A2-9233-C532BA64CE80}" srcOrd="0" destOrd="0" presId="urn:microsoft.com/office/officeart/2009/3/layout/DescendingProcess"/>
    <dgm:cxn modelId="{AD5BCF45-793C-429A-AA37-673423FBB03A}" srcId="{A07982A0-2D02-4251-9464-328A40A157B4}" destId="{50EF6C0B-9610-4952-8986-6349D5B256F5}" srcOrd="4" destOrd="0" parTransId="{4EA919AF-2CC5-4731-A8EA-89072B07ADB0}" sibTransId="{828CFDA7-E130-48C3-BFF8-6C79F5B456E3}"/>
    <dgm:cxn modelId="{332C6A9C-9FB9-4AC8-904E-C2DB19F2C158}" type="presOf" srcId="{ECBCA297-077C-493C-AE69-92D0ED93AB68}" destId="{5F93B924-B844-4D1F-8266-09EAEE9B7441}" srcOrd="0" destOrd="0" presId="urn:microsoft.com/office/officeart/2009/3/layout/DescendingProcess"/>
    <dgm:cxn modelId="{14A9A345-2B7C-4635-B3B8-41F18CB4FB0E}" type="presOf" srcId="{356ECA65-7948-4E95-8947-96CC19BC4038}" destId="{4DA94B1E-FE41-4998-9918-CACB1A3C76BA}" srcOrd="0" destOrd="0" presId="urn:microsoft.com/office/officeart/2009/3/layout/DescendingProcess"/>
    <dgm:cxn modelId="{5813F0A1-B31B-4B94-BB89-663EAA2E8EC0}" type="presOf" srcId="{ED78CF54-F18F-45F4-8697-5486CF5C0931}" destId="{EE989314-C9CD-4486-866D-DB2BCAC1E1E7}" srcOrd="0" destOrd="0" presId="urn:microsoft.com/office/officeart/2009/3/layout/DescendingProcess"/>
    <dgm:cxn modelId="{DD8523B5-4E44-446A-B1F0-A03C18F6FC07}" srcId="{A07982A0-2D02-4251-9464-328A40A157B4}" destId="{BDD0BCE1-560C-41CE-803E-B00C4220117D}" srcOrd="6" destOrd="0" parTransId="{E5A92BC2-91BF-4AF8-A76D-1F275960B691}" sibTransId="{166DA922-9EBC-4768-88A5-41B5F8D950EA}"/>
    <dgm:cxn modelId="{DBA4DA20-9361-4549-8B89-B37940731B4B}" srcId="{A07982A0-2D02-4251-9464-328A40A157B4}" destId="{8D219D2D-80DF-4824-9E71-CC1AE600664E}" srcOrd="1" destOrd="0" parTransId="{C66DF708-C023-41EF-A983-7DBB6E374F2C}" sibTransId="{6D6CCEC7-BEBB-418F-8EE5-C6CB1701E033}"/>
    <dgm:cxn modelId="{A9F7C621-2E30-4855-8F7E-6635DD2F4012}" srcId="{A07982A0-2D02-4251-9464-328A40A157B4}" destId="{ECBCA297-077C-493C-AE69-92D0ED93AB68}" srcOrd="3" destOrd="0" parTransId="{FC003170-08B7-4745-8760-0893CA07257D}" sibTransId="{CC1CE894-A24E-4C26-BFF4-D5A719F08654}"/>
    <dgm:cxn modelId="{335C0949-AD09-4EB9-A812-622BD803F436}" type="presParOf" srcId="{EF2FABC3-EAE7-45F3-8DA9-410016034DF7}" destId="{92BFAAF7-7189-44FF-8F68-55E4D7FE4F5F}" srcOrd="0" destOrd="0" presId="urn:microsoft.com/office/officeart/2009/3/layout/DescendingProcess"/>
    <dgm:cxn modelId="{688D96C4-332A-4AEA-AB81-6E36DE9C1198}" type="presParOf" srcId="{EF2FABC3-EAE7-45F3-8DA9-410016034DF7}" destId="{92F88C59-A904-4D7F-BEBA-C791707E80A5}" srcOrd="1" destOrd="0" presId="urn:microsoft.com/office/officeart/2009/3/layout/DescendingProcess"/>
    <dgm:cxn modelId="{0A7EBFB0-0A36-4ECC-ACBB-D87E6B132AC7}" type="presParOf" srcId="{EF2FABC3-EAE7-45F3-8DA9-410016034DF7}" destId="{A11FCBF5-F678-465E-A654-7665F8C77CE4}" srcOrd="2" destOrd="0" presId="urn:microsoft.com/office/officeart/2009/3/layout/DescendingProcess"/>
    <dgm:cxn modelId="{3CBDF844-FD93-4393-83F8-B3C3ECBE1673}" type="presParOf" srcId="{EF2FABC3-EAE7-45F3-8DA9-410016034DF7}" destId="{CBA2E74F-41F4-4BD2-87B9-5975AD0E552E}" srcOrd="3" destOrd="0" presId="urn:microsoft.com/office/officeart/2009/3/layout/DescendingProcess"/>
    <dgm:cxn modelId="{0430456C-BE2E-4E23-8739-CC79883E313D}" type="presParOf" srcId="{CBA2E74F-41F4-4BD2-87B9-5975AD0E552E}" destId="{7983FA7F-DB04-4C57-B166-C218F4A7AD87}" srcOrd="0" destOrd="0" presId="urn:microsoft.com/office/officeart/2009/3/layout/DescendingProcess"/>
    <dgm:cxn modelId="{2D246E84-122D-4F50-A5FA-303B01452CFF}" type="presParOf" srcId="{EF2FABC3-EAE7-45F3-8DA9-410016034DF7}" destId="{FCDDFC55-2BC8-464B-8025-DCB52CD0EFDD}" srcOrd="4" destOrd="0" presId="urn:microsoft.com/office/officeart/2009/3/layout/DescendingProcess"/>
    <dgm:cxn modelId="{0852CEAD-83ED-442D-B6D4-3C3FB1B86E95}" type="presParOf" srcId="{EF2FABC3-EAE7-45F3-8DA9-410016034DF7}" destId="{20A7F77C-AFE3-4905-B8F7-59097DD1F3E8}" srcOrd="5" destOrd="0" presId="urn:microsoft.com/office/officeart/2009/3/layout/DescendingProcess"/>
    <dgm:cxn modelId="{46EBCECD-07E6-4DD1-8C59-26F66788FAC0}" type="presParOf" srcId="{20A7F77C-AFE3-4905-B8F7-59097DD1F3E8}" destId="{4DA94B1E-FE41-4998-9918-CACB1A3C76BA}" srcOrd="0" destOrd="0" presId="urn:microsoft.com/office/officeart/2009/3/layout/DescendingProcess"/>
    <dgm:cxn modelId="{CD4BC38D-8C8A-4CD2-818E-16E38EB5A45B}" type="presParOf" srcId="{EF2FABC3-EAE7-45F3-8DA9-410016034DF7}" destId="{5F93B924-B844-4D1F-8266-09EAEE9B7441}" srcOrd="6" destOrd="0" presId="urn:microsoft.com/office/officeart/2009/3/layout/DescendingProcess"/>
    <dgm:cxn modelId="{79A4FA74-941D-4913-94D2-2C7881ECBE93}" type="presParOf" srcId="{EF2FABC3-EAE7-45F3-8DA9-410016034DF7}" destId="{F874A14C-BC01-4E56-ACC2-B1307932FABA}" srcOrd="7" destOrd="0" presId="urn:microsoft.com/office/officeart/2009/3/layout/DescendingProcess"/>
    <dgm:cxn modelId="{88A5DB26-A9FC-4CEC-9FB3-B525D7DCAF1F}" type="presParOf" srcId="{F874A14C-BC01-4E56-ACC2-B1307932FABA}" destId="{88DFAE05-42C2-40DB-A681-6BC7B905D6E1}" srcOrd="0" destOrd="0" presId="urn:microsoft.com/office/officeart/2009/3/layout/DescendingProcess"/>
    <dgm:cxn modelId="{A29D94E3-9FDB-495E-A5E0-4F4782563459}" type="presParOf" srcId="{EF2FABC3-EAE7-45F3-8DA9-410016034DF7}" destId="{19B8C293-D194-466D-A1C6-3E86A71FB8B4}" srcOrd="8" destOrd="0" presId="urn:microsoft.com/office/officeart/2009/3/layout/DescendingProcess"/>
    <dgm:cxn modelId="{59591004-3A79-4901-B66E-DF3E3561240C}" type="presParOf" srcId="{EF2FABC3-EAE7-45F3-8DA9-410016034DF7}" destId="{549C8B85-3C67-4DA5-B2E2-E5EC8A90B345}" srcOrd="9" destOrd="0" presId="urn:microsoft.com/office/officeart/2009/3/layout/DescendingProcess"/>
    <dgm:cxn modelId="{E2AADA81-3207-4568-A7E7-DB459F5B32B5}" type="presParOf" srcId="{549C8B85-3C67-4DA5-B2E2-E5EC8A90B345}" destId="{0C9A64F4-FE54-417F-9C05-22A57BEEB29A}" srcOrd="0" destOrd="0" presId="urn:microsoft.com/office/officeart/2009/3/layout/DescendingProcess"/>
    <dgm:cxn modelId="{2066565D-84E1-40BD-8FA9-6396374BFAB3}" type="presParOf" srcId="{EF2FABC3-EAE7-45F3-8DA9-410016034DF7}" destId="{EE989314-C9CD-4486-866D-DB2BCAC1E1E7}" srcOrd="10" destOrd="0" presId="urn:microsoft.com/office/officeart/2009/3/layout/DescendingProcess"/>
    <dgm:cxn modelId="{D703E021-B7AB-4B8B-A738-BFBDD1364577}" type="presParOf" srcId="{EF2FABC3-EAE7-45F3-8DA9-410016034DF7}" destId="{9CAB7887-0FD1-4F9A-8A7F-8BD7323FE758}" srcOrd="11" destOrd="0" presId="urn:microsoft.com/office/officeart/2009/3/layout/DescendingProcess"/>
    <dgm:cxn modelId="{A738F100-4474-4C47-A6EE-82096BCADE2E}" type="presParOf" srcId="{9CAB7887-0FD1-4F9A-8A7F-8BD7323FE758}" destId="{E27D8F7B-170F-408E-97AE-577DEFEDDFF2}" srcOrd="0" destOrd="0" presId="urn:microsoft.com/office/officeart/2009/3/layout/DescendingProcess"/>
    <dgm:cxn modelId="{00ADE721-CFE1-4B61-AB7C-D69174AF22F4}" type="presParOf" srcId="{EF2FABC3-EAE7-45F3-8DA9-410016034DF7}" destId="{2DE86CB5-8581-48A2-9233-C532BA64CE80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FAAF7-7189-44FF-8F68-55E4D7FE4F5F}">
      <dsp:nvSpPr>
        <dsp:cNvPr id="0" name=""/>
        <dsp:cNvSpPr/>
      </dsp:nvSpPr>
      <dsp:spPr>
        <a:xfrm rot="4396374">
          <a:off x="2655293" y="1085133"/>
          <a:ext cx="4707481" cy="3282881"/>
        </a:xfrm>
        <a:prstGeom prst="swooshArrow">
          <a:avLst>
            <a:gd name="adj1" fmla="val 16310"/>
            <a:gd name="adj2" fmla="val 313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3FA7F-DB04-4C57-B166-C218F4A7AD87}">
      <dsp:nvSpPr>
        <dsp:cNvPr id="0" name=""/>
        <dsp:cNvSpPr/>
      </dsp:nvSpPr>
      <dsp:spPr>
        <a:xfrm>
          <a:off x="4259771" y="1409093"/>
          <a:ext cx="118878" cy="118878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94B1E-FE41-4998-9918-CACB1A3C76BA}">
      <dsp:nvSpPr>
        <dsp:cNvPr id="0" name=""/>
        <dsp:cNvSpPr/>
      </dsp:nvSpPr>
      <dsp:spPr>
        <a:xfrm>
          <a:off x="4912752" y="1899159"/>
          <a:ext cx="118878" cy="118878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FAE05-42C2-40DB-A681-6BC7B905D6E1}">
      <dsp:nvSpPr>
        <dsp:cNvPr id="0" name=""/>
        <dsp:cNvSpPr/>
      </dsp:nvSpPr>
      <dsp:spPr>
        <a:xfrm>
          <a:off x="5234687" y="2214138"/>
          <a:ext cx="118878" cy="118878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88C59-A904-4D7F-BEBA-C791707E80A5}">
      <dsp:nvSpPr>
        <dsp:cNvPr id="0" name=""/>
        <dsp:cNvSpPr/>
      </dsp:nvSpPr>
      <dsp:spPr>
        <a:xfrm>
          <a:off x="2339717" y="0"/>
          <a:ext cx="2219431" cy="87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200 BC</a:t>
          </a: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   Stone Bridges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39717" y="0"/>
        <a:ext cx="2219431" cy="872503"/>
      </dsp:txXfrm>
    </dsp:sp>
    <dsp:sp modelId="{A11FCBF5-F678-465E-A654-7665F8C77CE4}">
      <dsp:nvSpPr>
        <dsp:cNvPr id="0" name=""/>
        <dsp:cNvSpPr/>
      </dsp:nvSpPr>
      <dsp:spPr>
        <a:xfrm>
          <a:off x="4979041" y="1032281"/>
          <a:ext cx="3359139" cy="87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1779    </a:t>
          </a: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Iron Bridges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979041" y="1032281"/>
        <a:ext cx="3359139" cy="872503"/>
      </dsp:txXfrm>
    </dsp:sp>
    <dsp:sp modelId="{FCDDFC55-2BC8-464B-8025-DCB52CD0EFDD}">
      <dsp:nvSpPr>
        <dsp:cNvPr id="0" name=""/>
        <dsp:cNvSpPr/>
      </dsp:nvSpPr>
      <dsp:spPr>
        <a:xfrm>
          <a:off x="2422836" y="1522344"/>
          <a:ext cx="1979493" cy="87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Steel Bridges    </a:t>
          </a:r>
          <a:r>
            <a:rPr lang="en-US" sz="1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1870 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22836" y="1522344"/>
        <a:ext cx="1979493" cy="872503"/>
      </dsp:txXfrm>
    </dsp:sp>
    <dsp:sp modelId="{0C9A64F4-FE54-417F-9C05-22A57BEEB29A}">
      <dsp:nvSpPr>
        <dsp:cNvPr id="0" name=""/>
        <dsp:cNvSpPr/>
      </dsp:nvSpPr>
      <dsp:spPr>
        <a:xfrm>
          <a:off x="5724596" y="2752764"/>
          <a:ext cx="118878" cy="118878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3B924-B844-4D1F-8266-09EAEE9B7441}">
      <dsp:nvSpPr>
        <dsp:cNvPr id="0" name=""/>
        <dsp:cNvSpPr/>
      </dsp:nvSpPr>
      <dsp:spPr>
        <a:xfrm>
          <a:off x="5657801" y="1837327"/>
          <a:ext cx="2871731" cy="87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1889    </a:t>
          </a: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Reinforced Concrete Bridge </a:t>
          </a:r>
          <a:endParaRPr lang="en-US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657801" y="1837327"/>
        <a:ext cx="2871731" cy="872503"/>
      </dsp:txXfrm>
    </dsp:sp>
    <dsp:sp modelId="{19B8C293-D194-466D-A1C6-3E86A71FB8B4}">
      <dsp:nvSpPr>
        <dsp:cNvPr id="0" name=""/>
        <dsp:cNvSpPr/>
      </dsp:nvSpPr>
      <dsp:spPr>
        <a:xfrm>
          <a:off x="800886" y="2375950"/>
          <a:ext cx="4574698" cy="87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Golden Gate Bridge - Suspension Bridge    </a:t>
          </a:r>
          <a:r>
            <a:rPr lang="en-US" sz="1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1933</a:t>
          </a: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00886" y="2375950"/>
        <a:ext cx="4574698" cy="872503"/>
      </dsp:txXfrm>
    </dsp:sp>
    <dsp:sp modelId="{E27D8F7B-170F-408E-97AE-577DEFEDDFF2}">
      <dsp:nvSpPr>
        <dsp:cNvPr id="0" name=""/>
        <dsp:cNvSpPr/>
      </dsp:nvSpPr>
      <dsp:spPr>
        <a:xfrm>
          <a:off x="6059310" y="3310061"/>
          <a:ext cx="118878" cy="118878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89314-C9CD-4486-866D-DB2BCAC1E1E7}">
      <dsp:nvSpPr>
        <dsp:cNvPr id="0" name=""/>
        <dsp:cNvSpPr/>
      </dsp:nvSpPr>
      <dsp:spPr>
        <a:xfrm>
          <a:off x="6462863" y="2924907"/>
          <a:ext cx="4253958" cy="87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1980</a:t>
          </a: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   Precast Bridges for Mass Application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462863" y="2924907"/>
        <a:ext cx="4253958" cy="872503"/>
      </dsp:txXfrm>
    </dsp:sp>
    <dsp:sp modelId="{2DE86CB5-8581-48A2-9233-C532BA64CE80}">
      <dsp:nvSpPr>
        <dsp:cNvPr id="0" name=""/>
        <dsp:cNvSpPr/>
      </dsp:nvSpPr>
      <dsp:spPr>
        <a:xfrm>
          <a:off x="5338949" y="4580645"/>
          <a:ext cx="2999231" cy="87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338949" y="4580645"/>
        <a:ext cx="2999231" cy="872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3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1620-D87A-456C-B38C-D3194760B68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DFE3-FB2A-4A01-8452-6DA107BA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167" y="1080799"/>
            <a:ext cx="10623665" cy="2387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PennDOT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Asset Management: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Bridges,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1302"/>
            <a:ext cx="9144000" cy="1076498"/>
          </a:xfrm>
        </p:spPr>
        <p:txBody>
          <a:bodyPr/>
          <a:lstStyle/>
          <a:p>
            <a:r>
              <a:rPr lang="en-US" dirty="0" smtClean="0"/>
              <a:t>Telling Stories with Data, Storyboard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11" y="4561172"/>
            <a:ext cx="3608619" cy="20981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12276" y="3796601"/>
            <a:ext cx="253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Since the 1900s, Pennsylvania has been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investing in its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made of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bridges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69" y="1339591"/>
            <a:ext cx="3608619" cy="207671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950527" y="452405"/>
            <a:ext cx="0" cy="583963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52513" y="3576638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52513" y="4348163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52513" y="1102216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18" y="3999984"/>
            <a:ext cx="3790606" cy="819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66" y="909702"/>
            <a:ext cx="3248086" cy="1948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9339" y="5112318"/>
            <a:ext cx="307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 significant portion of Pennsylvania’s infrastructure is more than 50 years old and has exceeded its original design life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.”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PennDOT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2019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4863" y="2998035"/>
            <a:ext cx="2535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fast does it take for bridges to deteriorate?</a:t>
            </a:r>
          </a:p>
          <a:p>
            <a:pPr algn="ctr"/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PennDOT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employs bridge inspectors to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the current health of our bridges 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7042" y="452405"/>
            <a:ext cx="2944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for that same time period, a trend has started to appear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4295" y="5873624"/>
            <a:ext cx="2944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the peak infrastructure development of the 1960s,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bridges are starting to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reflect their age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50527" y="452405"/>
            <a:ext cx="0" cy="583963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09064" y="323851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9063" y="842963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66349" y="2947988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52233" y="3999984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47482" y="5643563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09383" y="4924426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09380" y="6458097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30" y="851664"/>
            <a:ext cx="3865864" cy="214770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79121" y="3442177"/>
            <a:ext cx="1820863" cy="393288"/>
            <a:chOff x="5332413" y="5095875"/>
            <a:chExt cx="1820863" cy="393288"/>
          </a:xfrm>
        </p:grpSpPr>
        <p:sp>
          <p:nvSpPr>
            <p:cNvPr id="12" name="TextBox 11"/>
            <p:cNvSpPr txBox="1"/>
            <p:nvPr/>
          </p:nvSpPr>
          <p:spPr>
            <a:xfrm>
              <a:off x="5332413" y="5150609"/>
              <a:ext cx="18208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Forecasted                   increase for bridges in “Poor” condition by 2030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827" y="5095875"/>
              <a:ext cx="1166018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smtClean="0">
                  <a:ln w="0"/>
                  <a:solidFill>
                    <a:srgbClr val="DD6B7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+20%</a:t>
              </a:r>
              <a:endParaRPr lang="en-US" sz="1400" b="0" cap="none" spc="0" dirty="0">
                <a:ln w="0"/>
                <a:solidFill>
                  <a:srgbClr val="DD6B7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2856" y="4089326"/>
            <a:ext cx="182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is an </a:t>
            </a:r>
            <a:r>
              <a:rPr lang="en-US" sz="800" b="1" dirty="0" smtClean="0">
                <a:solidFill>
                  <a:srgbClr val="DD6B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immediate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need to understand the </a:t>
            </a:r>
            <a:r>
              <a:rPr lang="en-US" sz="800" b="1" dirty="0" smtClean="0">
                <a:solidFill>
                  <a:srgbClr val="DD6B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true, real-time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health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bridges in Pennsylvania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6222" y="228472"/>
            <a:ext cx="321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despite the trend, and initiatives to increase funding in Pennsylvania, spending has not reflected the failure trend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32950" y="5429153"/>
            <a:ext cx="2944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should 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PennDOT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 to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their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situation?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50527" y="452405"/>
            <a:ext cx="0" cy="583963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1076" y="114300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1075" y="685800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32164" y="3157538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7716" y="5124450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2" y="1567057"/>
            <a:ext cx="2092954" cy="11409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6837" y="567011"/>
            <a:ext cx="2944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Technology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….specifically, two methods….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6933"/>
            <a:ext cx="2944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Digital Twins   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(i.e.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replicating real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objects in virtual form)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digitalnext.bilfinger.com/fileadmin/user_upload/icon.bcap.cognitive-sens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58" y="1282707"/>
            <a:ext cx="1551575" cy="15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24072" y="1147728"/>
            <a:ext cx="3286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Sensors   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(i.e. sensors reporting live status of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bridges)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4212" y="3570747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is a need to invest in creating an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understanding of the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health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Pennsylvania bridges… </a:t>
            </a: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Relying on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current practice of inspections every 2-5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 is not enough</a:t>
            </a: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0637" y="4694502"/>
            <a:ext cx="294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Solution: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Integrating Digital Twin technology with cognitive sensors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6837" y="5295431"/>
            <a:ext cx="3078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Steps:</a:t>
            </a:r>
          </a:p>
          <a:p>
            <a:pPr marL="228600" indent="-228600">
              <a:buAutoNum type="arabicPeriod"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bridge</a:t>
            </a:r>
          </a:p>
          <a:p>
            <a:pPr marL="228600" indent="-228600">
              <a:buAutoNum type="arabicPeriod"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Replicate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bridge in virtual space (dimensions, materials, connections, properties)</a:t>
            </a:r>
          </a:p>
          <a:p>
            <a:pPr marL="228600" indent="-228600">
              <a:buAutoNum type="arabicPeriod"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real-world defects (cracks, corrosion, impact locations, deformations)</a:t>
            </a:r>
          </a:p>
          <a:p>
            <a:pPr marL="228600" indent="-228600">
              <a:buAutoNum type="arabicPeriod"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mathematical equations to simulate future scenarios, confirming bridge integrity</a:t>
            </a:r>
          </a:p>
          <a:p>
            <a:pPr marL="228600" indent="-228600">
              <a:buAutoNum type="arabicPeriod"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issues arise,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maintenance crews to fix critical points</a:t>
            </a:r>
          </a:p>
          <a:p>
            <a:pPr marL="228600" indent="-228600" algn="ctr">
              <a:buAutoNum type="arabicPeriod"/>
            </a:pP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950527" y="452405"/>
            <a:ext cx="0" cy="583963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28937" y="3277379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52513" y="4572001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97884" y="2836432"/>
            <a:ext cx="3034231" cy="3305775"/>
            <a:chOff x="6483841" y="0"/>
            <a:chExt cx="3657600" cy="58955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3841" y="0"/>
              <a:ext cx="3657600" cy="175793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36084"/>
            <a:stretch/>
          </p:blipFill>
          <p:spPr>
            <a:xfrm>
              <a:off x="6483841" y="1735480"/>
              <a:ext cx="3657600" cy="10344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3841" y="2769944"/>
              <a:ext cx="3657600" cy="104339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3841" y="4856765"/>
              <a:ext cx="3657600" cy="103883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3841" y="3781954"/>
              <a:ext cx="3657600" cy="1101632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642844" y="481762"/>
            <a:ext cx="294430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Sound too good to be true? Can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humans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really replicate the real world with equations? </a:t>
            </a: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Truth is,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humans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been doing it since M.J. Turner at Boeing in 1950 </a:t>
            </a: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catch?</a:t>
            </a:r>
          </a:p>
          <a:p>
            <a:pPr algn="ctr"/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 until recently, the method was entirely completed by hand, taking 2 weeks – 1 month to evaluate </a:t>
            </a: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However, MIT has recently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a way to use cloud computing, reducing the process to minutes</a:t>
            </a: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company is 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Akeslos</a:t>
            </a: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950527" y="452405"/>
            <a:ext cx="0" cy="583963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2051" y="280988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90638" y="1543051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6784" y="1394022"/>
            <a:ext cx="2944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PennDOT’s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Pennsylvania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zero bridge failures. And in order to get there, 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PennDOT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needs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have reliable, live data of bridges. 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PennDOT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Bilfinger collectively can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understand:</a:t>
            </a: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AutoNum type="arabicPeriod"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current status of our bridges?</a:t>
            </a:r>
          </a:p>
          <a:p>
            <a:pPr marL="228600" indent="-228600">
              <a:buAutoNum type="arabicPeriod"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does the future hold for our bridges?</a:t>
            </a:r>
          </a:p>
          <a:p>
            <a:pPr marL="228600" indent="-228600">
              <a:buAutoNum type="arabicPeriod"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can we do now, through innovative asset management, to make sure we have </a:t>
            </a: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ZERO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failures in the future?</a:t>
            </a:r>
          </a:p>
          <a:p>
            <a:pPr algn="ctr"/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848694" y="3424844"/>
            <a:ext cx="18204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here to enroll your bridge in the program today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50527" y="452405"/>
            <a:ext cx="0" cy="583963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2488" y="1047751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00100" y="4900613"/>
            <a:ext cx="391477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57294808"/>
              </p:ext>
            </p:extLst>
          </p:nvPr>
        </p:nvGraphicFramePr>
        <p:xfrm>
          <a:off x="507076" y="706582"/>
          <a:ext cx="11147368" cy="545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029" y="432262"/>
            <a:ext cx="609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History of Bridges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64649"/>
              </p:ext>
            </p:extLst>
          </p:nvPr>
        </p:nvGraphicFramePr>
        <p:xfrm>
          <a:off x="2098502" y="1916698"/>
          <a:ext cx="8127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97775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13397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1612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Superstructure Decay - District 11</a:t>
                      </a:r>
                      <a:endParaRPr lang="en-US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9 -&gt; 3</a:t>
                      </a:r>
                      <a:endParaRPr lang="en-US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3 -&gt; 2</a:t>
                      </a:r>
                      <a:endParaRPr lang="en-US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87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Expected </a:t>
                      </a:r>
                      <a:r>
                        <a:rPr lang="en-US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57.77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861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Standard Deviation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8607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96443" y="1662164"/>
            <a:ext cx="5430057" cy="24622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Inspector Rating Range (1-10)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93136"/>
              </p:ext>
            </p:extLst>
          </p:nvPr>
        </p:nvGraphicFramePr>
        <p:xfrm>
          <a:off x="2098502" y="1916698"/>
          <a:ext cx="8127998" cy="365760"/>
        </p:xfrm>
        <a:graphic>
          <a:graphicData uri="http://schemas.openxmlformats.org/drawingml/2006/table">
            <a:tbl>
              <a:tblPr/>
              <a:tblGrid>
                <a:gridCol w="8127998">
                  <a:extLst>
                    <a:ext uri="{9D8B030D-6E8A-4147-A177-3AD203B41FA5}">
                      <a16:colId xmlns:a16="http://schemas.microsoft.com/office/drawing/2014/main" val="3505114706"/>
                    </a:ext>
                  </a:extLst>
                </a:gridCol>
              </a:tblGrid>
              <a:tr h="352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5174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30420"/>
              </p:ext>
            </p:extLst>
          </p:nvPr>
        </p:nvGraphicFramePr>
        <p:xfrm>
          <a:off x="2098502" y="2290770"/>
          <a:ext cx="8127998" cy="738447"/>
        </p:xfrm>
        <a:graphic>
          <a:graphicData uri="http://schemas.openxmlformats.org/drawingml/2006/table">
            <a:tbl>
              <a:tblPr/>
              <a:tblGrid>
                <a:gridCol w="8127998">
                  <a:extLst>
                    <a:ext uri="{9D8B030D-6E8A-4147-A177-3AD203B41FA5}">
                      <a16:colId xmlns:a16="http://schemas.microsoft.com/office/drawing/2014/main" val="3522601636"/>
                    </a:ext>
                  </a:extLst>
                </a:gridCol>
              </a:tblGrid>
              <a:tr h="7384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99511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30024"/>
              </p:ext>
            </p:extLst>
          </p:nvPr>
        </p:nvGraphicFramePr>
        <p:xfrm>
          <a:off x="2098502" y="1908386"/>
          <a:ext cx="2697942" cy="1120832"/>
        </p:xfrm>
        <a:graphic>
          <a:graphicData uri="http://schemas.openxmlformats.org/drawingml/2006/table">
            <a:tbl>
              <a:tblPr/>
              <a:tblGrid>
                <a:gridCol w="2697942">
                  <a:extLst>
                    <a:ext uri="{9D8B030D-6E8A-4147-A177-3AD203B41FA5}">
                      <a16:colId xmlns:a16="http://schemas.microsoft.com/office/drawing/2014/main" val="838291111"/>
                    </a:ext>
                  </a:extLst>
                </a:gridCol>
              </a:tblGrid>
              <a:tr h="1120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4859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98503" y="4231178"/>
            <a:ext cx="812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“A significant portion of Pennsylvania’s infrastructure is more than 50 years old and has exceeded its original design life.”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9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914389C915CF48B4B0F643EB2D3A86" ma:contentTypeVersion="13" ma:contentTypeDescription="Create a new document." ma:contentTypeScope="" ma:versionID="8a80bc404fba3a9a98bd50a75b834dff">
  <xsd:schema xmlns:xsd="http://www.w3.org/2001/XMLSchema" xmlns:xs="http://www.w3.org/2001/XMLSchema" xmlns:p="http://schemas.microsoft.com/office/2006/metadata/properties" xmlns:ns3="cd7106b0-b3ba-421d-938f-03c9f2a26d41" xmlns:ns4="035b3d03-ebd4-494c-8490-24af9a37b468" targetNamespace="http://schemas.microsoft.com/office/2006/metadata/properties" ma:root="true" ma:fieldsID="cb382804ce57ee89a5e18c1723af2692" ns3:_="" ns4:_="">
    <xsd:import namespace="cd7106b0-b3ba-421d-938f-03c9f2a26d41"/>
    <xsd:import namespace="035b3d03-ebd4-494c-8490-24af9a37b4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106b0-b3ba-421d-938f-03c9f2a26d4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b3d03-ebd4-494c-8490-24af9a37b4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2D789-1E15-42C3-9D80-411565DC4712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035b3d03-ebd4-494c-8490-24af9a37b468"/>
    <ds:schemaRef ds:uri="cd7106b0-b3ba-421d-938f-03c9f2a26d41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33044F7-F90A-456F-95D3-84E7A8E1C5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872602-DB2B-425B-9D33-D994F6273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7106b0-b3ba-421d-938f-03c9f2a26d41"/>
    <ds:schemaRef ds:uri="035b3d03-ebd4-494c-8490-24af9a37b4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Widescreen</PresentationFormat>
  <Paragraphs>72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PennDOT Asset Management:  Bridges,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Bilfinger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Ripperger</dc:creator>
  <cp:lastModifiedBy>Ripperger, Brent (Bilfinger Industrial Services Inc.)</cp:lastModifiedBy>
  <cp:revision>22</cp:revision>
  <dcterms:created xsi:type="dcterms:W3CDTF">2020-10-05T02:10:31Z</dcterms:created>
  <dcterms:modified xsi:type="dcterms:W3CDTF">2020-10-08T00:34:11Z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0x01010071914389C915CF48B4B0F643EB2D3A86</vt:lpwstr>
  </property>
</Properties>
</file>