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5CD"/>
    <a:srgbClr val="00868B"/>
    <a:srgbClr val="CDCDC1"/>
    <a:srgbClr val="CD6839"/>
    <a:srgbClr val="CDAD00"/>
    <a:srgbClr val="523252"/>
    <a:srgbClr val="226666"/>
    <a:srgbClr val="99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52" y="2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FC19-674F-C5CD-54DD-5B7D89955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5FFC2-65CA-4310-A117-567D67832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E4D17-DC31-22E3-F70F-BD68C5B8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8595-2497-930E-5D17-9FD8A48B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E5EDB-2B20-A92A-FD6E-EA92A2399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3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890-4350-E265-E941-9B8B40E0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8FD6B1-2470-D7DF-EB60-5E610066D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89A46-A10F-E6A8-01EE-2E78A5A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3C0C0-56C2-38A6-32C8-14337937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F675-B9AB-3CA8-4F8F-7955B38B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09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775EF-7C8B-F70C-1C3D-895746FFC8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A37B-47B5-E500-FE2C-A0B41C49A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31FFE-260F-2F78-9A22-CA2D7A66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F2395-2A2F-0195-91F3-44253C1C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EFFD-6BB4-60A8-80D6-672F8E72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83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5DB0-33AC-A82A-D6E3-CC7A31B04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5A301-79DD-D568-913A-4340B9760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3951-AF49-E30C-34A4-D05E2DF3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4C28-6F2A-9932-FCF4-A8D772ED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9CD1-6EDC-81A5-CC3C-15ACB148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02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86A1-CE22-8CA8-CB17-F3B62B10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1861-0AAC-323C-C3EF-A5F9010A3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AD26-063A-C369-8DA3-F8E6882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2909-99E5-9A82-C55F-97047705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AB2C-B3D2-0427-FF2E-1FD41ED4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3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71D2-D7CA-55F1-FB14-5A497E66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444C9-7238-23D5-891F-954B00EB41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22B79-B23E-A9F2-DA88-B050BC1A0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0418-023F-EBD7-3A0B-F1607B27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2745A-55F4-0509-745E-A2787086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6856C-4C51-4BFB-E415-CF7D7A26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57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C8B8-DFBB-1C9A-42B4-63B738B01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25F04-8C4A-772D-4E06-834905E9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B6FAB-1B5D-429B-D9F2-3EF8EDB70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EA7C3-4C4A-44BA-21A1-9F35CA38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428D75-279F-E2E5-8A8C-22FD0C57E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C9A5E-EE3F-3B72-FB3C-87F27CFB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3FC0D-E566-B539-75CC-C21CB5090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D29B-3950-3572-792D-53643B69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53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2E1E9-F77F-51FA-140F-D99D49AD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6C69FA-40C1-BF86-3815-79BC1EE4A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C1541-76CD-5791-6ABF-1B233CB2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AFCCF-17DC-6414-4C43-0BB59E68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2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DBB943-323F-5054-42A9-BCEEADF6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A384E-D20E-AC35-353C-EDBEAC98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74A2D-6C0E-5634-28C3-CE3FFDA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2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98A5-DDEB-1A13-308C-0F389A7FD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67DE-6BBB-357E-2A3A-70F946E03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7326C-E15F-A589-9232-4A18C3665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CB06A-8015-1C45-3E2A-A9CB95C3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794B2-E409-F37A-1524-31347704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4813C-B1E5-F027-7417-D7027B47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A292-30C5-1012-6F59-C82DDFB7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4FBCA1-69F7-F98A-D8DD-A264B98EA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3940B-91D5-CBEE-0DF8-393D45B6A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BC69-56E9-F450-B91A-5D1C365A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4B088-98B7-632B-8741-59F24C7B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2543-5EDC-D3C5-6B1B-AD9B2056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5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CAE14-5868-E620-8699-9D11F28D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01C66-10A9-9AD1-7B32-5BEEFB531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BF26E-6FAF-1EFD-A636-D4E7D77E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94DA1-E3B9-4930-9091-9D1331E3F42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50CA-2CA9-9C3D-EAE1-AB4D2FD36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E1AE-7DE7-F74C-658D-A349C158C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A01E2-3A8B-4B51-A8A4-01B1D0D89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86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e chart with a number of colored circles&#10;&#10;AI-generated content may be incorrect.">
            <a:extLst>
              <a:ext uri="{FF2B5EF4-FFF2-40B4-BE49-F238E27FC236}">
                <a16:creationId xmlns:a16="http://schemas.microsoft.com/office/drawing/2014/main" id="{565ED1FA-54E8-19F7-0E2F-73DE7D4DA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8" t="32720" r="61029" b="34681"/>
          <a:stretch/>
        </p:blipFill>
        <p:spPr>
          <a:xfrm>
            <a:off x="4087905" y="917669"/>
            <a:ext cx="4159625" cy="4067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5CA1A4-B7E1-ED02-BB61-1BE9C3A7B35F}"/>
              </a:ext>
            </a:extLst>
          </p:cNvPr>
          <p:cNvSpPr txBox="1"/>
          <p:nvPr/>
        </p:nvSpPr>
        <p:spPr>
          <a:xfrm>
            <a:off x="4315196" y="2565682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BD9AA-1BE6-40A5-8F7D-BC13C1F99569}"/>
              </a:ext>
            </a:extLst>
          </p:cNvPr>
          <p:cNvSpPr txBox="1"/>
          <p:nvPr/>
        </p:nvSpPr>
        <p:spPr>
          <a:xfrm>
            <a:off x="4557240" y="2049329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D3BDCB-B603-ECC0-3F74-8FCBEFD43EE3}"/>
              </a:ext>
            </a:extLst>
          </p:cNvPr>
          <p:cNvSpPr txBox="1"/>
          <p:nvPr/>
        </p:nvSpPr>
        <p:spPr>
          <a:xfrm>
            <a:off x="6345908" y="342900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76%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80F2F7C-EFC3-4CC1-EF9B-729A7E66185D}"/>
              </a:ext>
            </a:extLst>
          </p:cNvPr>
          <p:cNvSpPr/>
          <p:nvPr/>
        </p:nvSpPr>
        <p:spPr>
          <a:xfrm rot="10140315">
            <a:off x="5480491" y="1134237"/>
            <a:ext cx="688932" cy="1917033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932" h="1917033">
                <a:moveTo>
                  <a:pt x="0" y="1903013"/>
                </a:moveTo>
                <a:lnTo>
                  <a:pt x="210220" y="0"/>
                </a:lnTo>
                <a:lnTo>
                  <a:pt x="688932" y="1857784"/>
                </a:lnTo>
                <a:lnTo>
                  <a:pt x="567840" y="1880677"/>
                </a:lnTo>
                <a:lnTo>
                  <a:pt x="430103" y="1902463"/>
                </a:lnTo>
                <a:lnTo>
                  <a:pt x="223982" y="1917033"/>
                </a:lnTo>
                <a:lnTo>
                  <a:pt x="94811" y="1916863"/>
                </a:lnTo>
                <a:cubicBezTo>
                  <a:pt x="32428" y="1909299"/>
                  <a:pt x="38994" y="1906031"/>
                  <a:pt x="0" y="19030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6C35C-2E63-B2D1-69BD-09F94EAF9F35}"/>
              </a:ext>
            </a:extLst>
          </p:cNvPr>
          <p:cNvSpPr txBox="1"/>
          <p:nvPr/>
        </p:nvSpPr>
        <p:spPr>
          <a:xfrm>
            <a:off x="5758512" y="1301657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4BA947-549F-21B8-F686-C2A518DDAAFB}"/>
              </a:ext>
            </a:extLst>
          </p:cNvPr>
          <p:cNvSpPr txBox="1"/>
          <p:nvPr/>
        </p:nvSpPr>
        <p:spPr>
          <a:xfrm>
            <a:off x="5187344" y="1451624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9%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342E8B-55E7-B3A1-A1BC-9EA6076A087A}"/>
              </a:ext>
            </a:extLst>
          </p:cNvPr>
          <p:cNvSpPr txBox="1"/>
          <p:nvPr/>
        </p:nvSpPr>
        <p:spPr>
          <a:xfrm>
            <a:off x="4026138" y="893853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Potential long- </a:t>
            </a:r>
          </a:p>
          <a:p>
            <a:r>
              <a:rPr lang="en-US" sz="1050" dirty="0"/>
              <a:t>term seed </a:t>
            </a:r>
          </a:p>
          <a:p>
            <a:r>
              <a:rPr lang="en-US" sz="105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8A996B-C554-AE06-1138-C4796BC6703D}"/>
              </a:ext>
            </a:extLst>
          </p:cNvPr>
          <p:cNvCxnSpPr>
            <a:endCxn id="13" idx="4"/>
          </p:cNvCxnSpPr>
          <p:nvPr/>
        </p:nvCxnSpPr>
        <p:spPr>
          <a:xfrm>
            <a:off x="4778784" y="1122363"/>
            <a:ext cx="782079" cy="6010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4EC5E-CB79-2FBB-5FC6-AB8C340A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e chart with a number of colored circles&#10;&#10;AI-generated content may be incorrect.">
            <a:extLst>
              <a:ext uri="{FF2B5EF4-FFF2-40B4-BE49-F238E27FC236}">
                <a16:creationId xmlns:a16="http://schemas.microsoft.com/office/drawing/2014/main" id="{88B8F81E-B068-B93C-F757-4A32B5C2B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31025" r="59227" b="29081"/>
          <a:stretch>
            <a:fillRect/>
          </a:stretch>
        </p:blipFill>
        <p:spPr>
          <a:xfrm>
            <a:off x="3556000" y="841647"/>
            <a:ext cx="4399280" cy="47146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144547-E6A1-C918-127E-AD10C8457D94}"/>
              </a:ext>
            </a:extLst>
          </p:cNvPr>
          <p:cNvSpPr txBox="1"/>
          <p:nvPr/>
        </p:nvSpPr>
        <p:spPr>
          <a:xfrm>
            <a:off x="4478372" y="193052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3%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EBE2F7-3400-6CFF-78AA-E865FB39F5A3}"/>
              </a:ext>
            </a:extLst>
          </p:cNvPr>
          <p:cNvSpPr txBox="1"/>
          <p:nvPr/>
        </p:nvSpPr>
        <p:spPr>
          <a:xfrm>
            <a:off x="5931205" y="336998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85%</a:t>
            </a: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64FD9FE0-6B39-86F0-EA2B-B39355C0A94E}"/>
              </a:ext>
            </a:extLst>
          </p:cNvPr>
          <p:cNvSpPr/>
          <p:nvPr/>
        </p:nvSpPr>
        <p:spPr>
          <a:xfrm rot="11316683">
            <a:off x="5397421" y="1197970"/>
            <a:ext cx="688932" cy="1803655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8932" h="1917033">
                <a:moveTo>
                  <a:pt x="0" y="1903013"/>
                </a:moveTo>
                <a:lnTo>
                  <a:pt x="210220" y="0"/>
                </a:lnTo>
                <a:lnTo>
                  <a:pt x="688932" y="1857784"/>
                </a:lnTo>
                <a:lnTo>
                  <a:pt x="567840" y="1880677"/>
                </a:lnTo>
                <a:lnTo>
                  <a:pt x="430103" y="1902463"/>
                </a:lnTo>
                <a:lnTo>
                  <a:pt x="223982" y="1917033"/>
                </a:lnTo>
                <a:lnTo>
                  <a:pt x="94811" y="1916863"/>
                </a:lnTo>
                <a:cubicBezTo>
                  <a:pt x="32428" y="1909299"/>
                  <a:pt x="38994" y="1906031"/>
                  <a:pt x="0" y="1903013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62360-AEB5-8228-D7D9-B16252F3904E}"/>
              </a:ext>
            </a:extLst>
          </p:cNvPr>
          <p:cNvSpPr txBox="1"/>
          <p:nvPr/>
        </p:nvSpPr>
        <p:spPr>
          <a:xfrm>
            <a:off x="5352007" y="132958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13670-56AA-4A33-7EAB-45B6937DB417}"/>
              </a:ext>
            </a:extLst>
          </p:cNvPr>
          <p:cNvSpPr txBox="1"/>
          <p:nvPr/>
        </p:nvSpPr>
        <p:spPr>
          <a:xfrm>
            <a:off x="4845552" y="156033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8%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CFC085-C551-66DC-E7C8-545BFF78B49E}"/>
              </a:ext>
            </a:extLst>
          </p:cNvPr>
          <p:cNvSpPr txBox="1"/>
          <p:nvPr/>
        </p:nvSpPr>
        <p:spPr>
          <a:xfrm>
            <a:off x="4269039" y="631786"/>
            <a:ext cx="1055097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Potential long- </a:t>
            </a:r>
          </a:p>
          <a:p>
            <a:r>
              <a:rPr lang="en-US" sz="1050" dirty="0"/>
              <a:t>term seed </a:t>
            </a:r>
          </a:p>
          <a:p>
            <a:r>
              <a:rPr lang="en-US" sz="105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24C75F4-3C64-E150-A1B8-1FA23000F5C0}"/>
              </a:ext>
            </a:extLst>
          </p:cNvPr>
          <p:cNvCxnSpPr>
            <a:cxnSpLocks/>
            <a:endCxn id="13" idx="4"/>
          </p:cNvCxnSpPr>
          <p:nvPr/>
        </p:nvCxnSpPr>
        <p:spPr>
          <a:xfrm>
            <a:off x="5081235" y="915111"/>
            <a:ext cx="708960" cy="2937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3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CF1E7-1596-B764-3A2B-C00DCD4D0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pie chart&#10;&#10;AI-generated content may be incorrect.">
            <a:extLst>
              <a:ext uri="{FF2B5EF4-FFF2-40B4-BE49-F238E27FC236}">
                <a16:creationId xmlns:a16="http://schemas.microsoft.com/office/drawing/2014/main" id="{153D777C-D541-8773-EBD8-556A47E2B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40319" r="77206" b="40318"/>
          <a:stretch>
            <a:fillRect/>
          </a:stretch>
        </p:blipFill>
        <p:spPr>
          <a:xfrm>
            <a:off x="3534382" y="853423"/>
            <a:ext cx="4308689" cy="4363924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A867102-0986-F53E-3B87-72F1A389E208}"/>
              </a:ext>
            </a:extLst>
          </p:cNvPr>
          <p:cNvSpPr/>
          <p:nvPr/>
        </p:nvSpPr>
        <p:spPr>
          <a:xfrm rot="10299389">
            <a:off x="5225328" y="1043570"/>
            <a:ext cx="640180" cy="1907137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751" h="1917033">
                <a:moveTo>
                  <a:pt x="0" y="1897317"/>
                </a:moveTo>
                <a:lnTo>
                  <a:pt x="226365" y="0"/>
                </a:lnTo>
                <a:lnTo>
                  <a:pt x="540751" y="1879582"/>
                </a:lnTo>
                <a:lnTo>
                  <a:pt x="446248" y="1902463"/>
                </a:lnTo>
                <a:lnTo>
                  <a:pt x="240127" y="1917033"/>
                </a:lnTo>
                <a:lnTo>
                  <a:pt x="108609" y="1913111"/>
                </a:lnTo>
                <a:cubicBezTo>
                  <a:pt x="46226" y="1905547"/>
                  <a:pt x="38994" y="1900335"/>
                  <a:pt x="0" y="1897317"/>
                </a:cubicBezTo>
                <a:close/>
              </a:path>
            </a:pathLst>
          </a:custGeom>
          <a:pattFill prst="wdUpDiag">
            <a:fgClr>
              <a:schemeClr val="tx1"/>
            </a:fgClr>
            <a:bgClr>
              <a:srgbClr val="999966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9C5D4-4F3D-4FB0-5026-5B9B5DCB6C0A}"/>
              </a:ext>
            </a:extLst>
          </p:cNvPr>
          <p:cNvSpPr txBox="1"/>
          <p:nvPr/>
        </p:nvSpPr>
        <p:spPr>
          <a:xfrm>
            <a:off x="5995840" y="113863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2DA2-C599-5509-652B-A51D69888010}"/>
              </a:ext>
            </a:extLst>
          </p:cNvPr>
          <p:cNvSpPr txBox="1"/>
          <p:nvPr/>
        </p:nvSpPr>
        <p:spPr>
          <a:xfrm>
            <a:off x="4881829" y="1138635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3972F-EBD9-37E8-0AAD-7F500DD055DD}"/>
              </a:ext>
            </a:extLst>
          </p:cNvPr>
          <p:cNvSpPr txBox="1"/>
          <p:nvPr/>
        </p:nvSpPr>
        <p:spPr>
          <a:xfrm>
            <a:off x="3116873" y="706359"/>
            <a:ext cx="1533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Potential long- </a:t>
            </a:r>
          </a:p>
          <a:p>
            <a:pPr algn="ctr"/>
            <a:r>
              <a:rPr lang="en-US" sz="1000" dirty="0"/>
              <a:t>term seed </a:t>
            </a:r>
          </a:p>
          <a:p>
            <a:pPr algn="ctr"/>
            <a:r>
              <a:rPr lang="en-US" sz="100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221B9-1C8D-4191-EF6A-CBF9F6CF3961}"/>
              </a:ext>
            </a:extLst>
          </p:cNvPr>
          <p:cNvCxnSpPr>
            <a:cxnSpLocks/>
          </p:cNvCxnSpPr>
          <p:nvPr/>
        </p:nvCxnSpPr>
        <p:spPr>
          <a:xfrm>
            <a:off x="4242144" y="974005"/>
            <a:ext cx="1024730" cy="12094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7592A59-DE40-3F86-5EED-91DD842BF55F}"/>
              </a:ext>
            </a:extLst>
          </p:cNvPr>
          <p:cNvSpPr txBox="1"/>
          <p:nvPr/>
        </p:nvSpPr>
        <p:spPr>
          <a:xfrm>
            <a:off x="5423247" y="368739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74%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28FAFC5-8D0F-0368-7B79-23A1884F1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783931"/>
              </p:ext>
            </p:extLst>
          </p:nvPr>
        </p:nvGraphicFramePr>
        <p:xfrm>
          <a:off x="62856" y="5343387"/>
          <a:ext cx="6505577" cy="1767840"/>
        </p:xfrm>
        <a:graphic>
          <a:graphicData uri="http://schemas.openxmlformats.org/drawingml/2006/table">
            <a:tbl>
              <a:tblPr/>
              <a:tblGrid>
                <a:gridCol w="470669">
                  <a:extLst>
                    <a:ext uri="{9D8B030D-6E8A-4147-A177-3AD203B41FA5}">
                      <a16:colId xmlns:a16="http://schemas.microsoft.com/office/drawing/2014/main" val="522484182"/>
                    </a:ext>
                  </a:extLst>
                </a:gridCol>
                <a:gridCol w="2606500">
                  <a:extLst>
                    <a:ext uri="{9D8B030D-6E8A-4147-A177-3AD203B41FA5}">
                      <a16:colId xmlns:a16="http://schemas.microsoft.com/office/drawing/2014/main" val="1569565517"/>
                    </a:ext>
                  </a:extLst>
                </a:gridCol>
                <a:gridCol w="936989">
                  <a:extLst>
                    <a:ext uri="{9D8B030D-6E8A-4147-A177-3AD203B41FA5}">
                      <a16:colId xmlns:a16="http://schemas.microsoft.com/office/drawing/2014/main" val="3015475016"/>
                    </a:ext>
                  </a:extLst>
                </a:gridCol>
                <a:gridCol w="687726">
                  <a:extLst>
                    <a:ext uri="{9D8B030D-6E8A-4147-A177-3AD203B41FA5}">
                      <a16:colId xmlns:a16="http://schemas.microsoft.com/office/drawing/2014/main" val="58614608"/>
                    </a:ext>
                  </a:extLst>
                </a:gridCol>
                <a:gridCol w="534919">
                  <a:extLst>
                    <a:ext uri="{9D8B030D-6E8A-4147-A177-3AD203B41FA5}">
                      <a16:colId xmlns:a16="http://schemas.microsoft.com/office/drawing/2014/main" val="2789657970"/>
                    </a:ext>
                  </a:extLst>
                </a:gridCol>
                <a:gridCol w="676657">
                  <a:extLst>
                    <a:ext uri="{9D8B030D-6E8A-4147-A177-3AD203B41FA5}">
                      <a16:colId xmlns:a16="http://schemas.microsoft.com/office/drawing/2014/main" val="1636938794"/>
                    </a:ext>
                  </a:extLst>
                </a:gridCol>
                <a:gridCol w="592117">
                  <a:extLst>
                    <a:ext uri="{9D8B030D-6E8A-4147-A177-3AD203B41FA5}">
                      <a16:colId xmlns:a16="http://schemas.microsoft.com/office/drawing/2014/main" val="336565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Totes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873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Unburned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483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Potential for recent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28.63834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7416.3395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7444.9779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0.003846665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0.9961533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7837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Moderate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128.97538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241.8627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370.8381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0.347794352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0.6522056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4327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High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501.10682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612.9674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1114.0742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0.449796616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0.5502034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18209"/>
                  </a:ext>
                </a:extLst>
              </a:tr>
            </a:tbl>
          </a:graphicData>
        </a:graphic>
      </p:graphicFrame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A9FED893-EDF8-92DC-C5D9-928BF98D0687}"/>
              </a:ext>
            </a:extLst>
          </p:cNvPr>
          <p:cNvSpPr/>
          <p:nvPr/>
        </p:nvSpPr>
        <p:spPr>
          <a:xfrm rot="7695583">
            <a:off x="4937164" y="1368393"/>
            <a:ext cx="114929" cy="1907204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079" h="1917101">
                <a:moveTo>
                  <a:pt x="218" y="1917101"/>
                </a:moveTo>
                <a:cubicBezTo>
                  <a:pt x="-3817" y="1598528"/>
                  <a:pt x="49209" y="279"/>
                  <a:pt x="72870" y="0"/>
                </a:cubicBezTo>
                <a:cubicBezTo>
                  <a:pt x="77457" y="639011"/>
                  <a:pt x="92492" y="1272428"/>
                  <a:pt x="97079" y="1911439"/>
                </a:cubicBezTo>
                <a:lnTo>
                  <a:pt x="218" y="1917101"/>
                </a:lnTo>
                <a:close/>
              </a:path>
            </a:pathLst>
          </a:custGeom>
          <a:pattFill prst="wdUpDiag">
            <a:fgClr>
              <a:schemeClr val="tx1"/>
            </a:fgClr>
            <a:bgClr>
              <a:srgbClr val="226666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216EAF-75ED-C510-08CA-7B744E0CAD70}"/>
              </a:ext>
            </a:extLst>
          </p:cNvPr>
          <p:cNvSpPr txBox="1"/>
          <p:nvPr/>
        </p:nvSpPr>
        <p:spPr>
          <a:xfrm>
            <a:off x="4242144" y="1560336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4%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DBECF-CA65-0711-A525-E6A81A5BF808}"/>
              </a:ext>
            </a:extLst>
          </p:cNvPr>
          <p:cNvCxnSpPr>
            <a:cxnSpLocks/>
            <a:stCxn id="14" idx="2"/>
            <a:endCxn id="8" idx="1"/>
          </p:cNvCxnSpPr>
          <p:nvPr/>
        </p:nvCxnSpPr>
        <p:spPr>
          <a:xfrm>
            <a:off x="3883589" y="1260357"/>
            <a:ext cx="358555" cy="4692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81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FCA-4CD7-4C8D-8044-67242FCC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diagram of a pie chart&#10;&#10;AI-generated content may be incorrect.">
            <a:extLst>
              <a:ext uri="{FF2B5EF4-FFF2-40B4-BE49-F238E27FC236}">
                <a16:creationId xmlns:a16="http://schemas.microsoft.com/office/drawing/2014/main" id="{A455F49B-336D-1EA6-3D94-1797FE88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7" t="40319" r="77206" b="40318"/>
          <a:stretch>
            <a:fillRect/>
          </a:stretch>
        </p:blipFill>
        <p:spPr>
          <a:xfrm>
            <a:off x="3534382" y="853423"/>
            <a:ext cx="4308689" cy="4363924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100EA84-B310-8123-147D-E678FAAAAE1C}"/>
              </a:ext>
            </a:extLst>
          </p:cNvPr>
          <p:cNvSpPr/>
          <p:nvPr/>
        </p:nvSpPr>
        <p:spPr>
          <a:xfrm rot="9121621">
            <a:off x="4916400" y="1181062"/>
            <a:ext cx="519171" cy="1907137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549141"/>
              <a:gd name="connsiteY0" fmla="*/ 1897317 h 1917033"/>
              <a:gd name="connsiteX1" fmla="*/ 226365 w 549141"/>
              <a:gd name="connsiteY1" fmla="*/ 0 h 1917033"/>
              <a:gd name="connsiteX2" fmla="*/ 549141 w 549141"/>
              <a:gd name="connsiteY2" fmla="*/ 1876525 h 1917033"/>
              <a:gd name="connsiteX3" fmla="*/ 446248 w 549141"/>
              <a:gd name="connsiteY3" fmla="*/ 1902463 h 1917033"/>
              <a:gd name="connsiteX4" fmla="*/ 240127 w 549141"/>
              <a:gd name="connsiteY4" fmla="*/ 1917033 h 1917033"/>
              <a:gd name="connsiteX5" fmla="*/ 108609 w 549141"/>
              <a:gd name="connsiteY5" fmla="*/ 1913111 h 1917033"/>
              <a:gd name="connsiteX6" fmla="*/ 0 w 549141"/>
              <a:gd name="connsiteY6" fmla="*/ 1897317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28481 w 469013"/>
              <a:gd name="connsiteY5" fmla="*/ 1913111 h 1917033"/>
              <a:gd name="connsiteX6" fmla="*/ 0 w 469013"/>
              <a:gd name="connsiteY6" fmla="*/ 1914523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102015 w 469013"/>
              <a:gd name="connsiteY5" fmla="*/ 1913610 h 1917033"/>
              <a:gd name="connsiteX6" fmla="*/ 0 w 469013"/>
              <a:gd name="connsiteY6" fmla="*/ 1914523 h 1917033"/>
              <a:gd name="connsiteX0" fmla="*/ 0 w 425613"/>
              <a:gd name="connsiteY0" fmla="*/ 1895977 h 1917033"/>
              <a:gd name="connsiteX1" fmla="*/ 102837 w 425613"/>
              <a:gd name="connsiteY1" fmla="*/ 0 h 1917033"/>
              <a:gd name="connsiteX2" fmla="*/ 425613 w 425613"/>
              <a:gd name="connsiteY2" fmla="*/ 1876525 h 1917033"/>
              <a:gd name="connsiteX3" fmla="*/ 322720 w 425613"/>
              <a:gd name="connsiteY3" fmla="*/ 1902463 h 1917033"/>
              <a:gd name="connsiteX4" fmla="*/ 116599 w 425613"/>
              <a:gd name="connsiteY4" fmla="*/ 1917033 h 1917033"/>
              <a:gd name="connsiteX5" fmla="*/ 58615 w 425613"/>
              <a:gd name="connsiteY5" fmla="*/ 1913610 h 1917033"/>
              <a:gd name="connsiteX6" fmla="*/ 0 w 425613"/>
              <a:gd name="connsiteY6" fmla="*/ 1895977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75563 w 442561"/>
              <a:gd name="connsiteY5" fmla="*/ 1913610 h 1917033"/>
              <a:gd name="connsiteX6" fmla="*/ 0 w 442561"/>
              <a:gd name="connsiteY6" fmla="*/ 1910343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0 w 442561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39668 w 438536"/>
              <a:gd name="connsiteY3" fmla="*/ 190246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42579 w 438536"/>
              <a:gd name="connsiteY3" fmla="*/ 189594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8536" h="1917033">
                <a:moveTo>
                  <a:pt x="0" y="1910343"/>
                </a:moveTo>
                <a:lnTo>
                  <a:pt x="119785" y="0"/>
                </a:lnTo>
                <a:lnTo>
                  <a:pt x="438536" y="1869802"/>
                </a:lnTo>
                <a:lnTo>
                  <a:pt x="342579" y="1895943"/>
                </a:lnTo>
                <a:lnTo>
                  <a:pt x="133547" y="1917033"/>
                </a:lnTo>
                <a:lnTo>
                  <a:pt x="0" y="1910343"/>
                </a:lnTo>
                <a:close/>
              </a:path>
            </a:pathLst>
          </a:custGeom>
          <a:pattFill prst="wdDnDiag">
            <a:fgClr>
              <a:schemeClr val="tx1">
                <a:lumMod val="50000"/>
                <a:lumOff val="50000"/>
              </a:schemeClr>
            </a:fgClr>
            <a:bgClr>
              <a:srgbClr val="999966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568C71-A478-9FF3-9283-096F9157ECEA}"/>
              </a:ext>
            </a:extLst>
          </p:cNvPr>
          <p:cNvSpPr txBox="1"/>
          <p:nvPr/>
        </p:nvSpPr>
        <p:spPr>
          <a:xfrm>
            <a:off x="5988906" y="1314138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A2F0BA-3C56-15E4-9304-27A13FDDC21E}"/>
              </a:ext>
            </a:extLst>
          </p:cNvPr>
          <p:cNvSpPr txBox="1"/>
          <p:nvPr/>
        </p:nvSpPr>
        <p:spPr>
          <a:xfrm>
            <a:off x="4913432" y="128061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11%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AE200E-6C39-6F6E-CCCA-A850EEE74BDE}"/>
              </a:ext>
            </a:extLst>
          </p:cNvPr>
          <p:cNvSpPr txBox="1"/>
          <p:nvPr/>
        </p:nvSpPr>
        <p:spPr>
          <a:xfrm>
            <a:off x="2993261" y="660391"/>
            <a:ext cx="1533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Potential long- </a:t>
            </a:r>
          </a:p>
          <a:p>
            <a:pPr algn="ctr"/>
            <a:r>
              <a:rPr lang="en-US" sz="1000" dirty="0"/>
              <a:t>term seed </a:t>
            </a:r>
          </a:p>
          <a:p>
            <a:pPr algn="ctr"/>
            <a:r>
              <a:rPr lang="en-US" sz="100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E4E630-4A8F-579A-FC3D-1DC63F4F4740}"/>
              </a:ext>
            </a:extLst>
          </p:cNvPr>
          <p:cNvCxnSpPr>
            <a:cxnSpLocks/>
          </p:cNvCxnSpPr>
          <p:nvPr/>
        </p:nvCxnSpPr>
        <p:spPr>
          <a:xfrm>
            <a:off x="4178275" y="966358"/>
            <a:ext cx="494800" cy="3477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F317F6-ADBC-B0E9-03C2-9B2694B9BB01}"/>
              </a:ext>
            </a:extLst>
          </p:cNvPr>
          <p:cNvSpPr txBox="1"/>
          <p:nvPr/>
        </p:nvSpPr>
        <p:spPr>
          <a:xfrm>
            <a:off x="5423247" y="3687396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74%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9C77F6E-FA29-E113-04F2-AA3735777EF2}"/>
              </a:ext>
            </a:extLst>
          </p:cNvPr>
          <p:cNvGraphicFramePr>
            <a:graphicFrameLocks noGrp="1"/>
          </p:cNvGraphicFramePr>
          <p:nvPr/>
        </p:nvGraphicFramePr>
        <p:xfrm>
          <a:off x="62856" y="5343387"/>
          <a:ext cx="6505577" cy="1767840"/>
        </p:xfrm>
        <a:graphic>
          <a:graphicData uri="http://schemas.openxmlformats.org/drawingml/2006/table">
            <a:tbl>
              <a:tblPr/>
              <a:tblGrid>
                <a:gridCol w="470669">
                  <a:extLst>
                    <a:ext uri="{9D8B030D-6E8A-4147-A177-3AD203B41FA5}">
                      <a16:colId xmlns:a16="http://schemas.microsoft.com/office/drawing/2014/main" val="522484182"/>
                    </a:ext>
                  </a:extLst>
                </a:gridCol>
                <a:gridCol w="2606500">
                  <a:extLst>
                    <a:ext uri="{9D8B030D-6E8A-4147-A177-3AD203B41FA5}">
                      <a16:colId xmlns:a16="http://schemas.microsoft.com/office/drawing/2014/main" val="1569565517"/>
                    </a:ext>
                  </a:extLst>
                </a:gridCol>
                <a:gridCol w="936989">
                  <a:extLst>
                    <a:ext uri="{9D8B030D-6E8A-4147-A177-3AD203B41FA5}">
                      <a16:colId xmlns:a16="http://schemas.microsoft.com/office/drawing/2014/main" val="3015475016"/>
                    </a:ext>
                  </a:extLst>
                </a:gridCol>
                <a:gridCol w="687726">
                  <a:extLst>
                    <a:ext uri="{9D8B030D-6E8A-4147-A177-3AD203B41FA5}">
                      <a16:colId xmlns:a16="http://schemas.microsoft.com/office/drawing/2014/main" val="58614608"/>
                    </a:ext>
                  </a:extLst>
                </a:gridCol>
                <a:gridCol w="534919">
                  <a:extLst>
                    <a:ext uri="{9D8B030D-6E8A-4147-A177-3AD203B41FA5}">
                      <a16:colId xmlns:a16="http://schemas.microsoft.com/office/drawing/2014/main" val="2789657970"/>
                    </a:ext>
                  </a:extLst>
                </a:gridCol>
                <a:gridCol w="676657">
                  <a:extLst>
                    <a:ext uri="{9D8B030D-6E8A-4147-A177-3AD203B41FA5}">
                      <a16:colId xmlns:a16="http://schemas.microsoft.com/office/drawing/2014/main" val="1636938794"/>
                    </a:ext>
                  </a:extLst>
                </a:gridCol>
                <a:gridCol w="592117">
                  <a:extLst>
                    <a:ext uri="{9D8B030D-6E8A-4147-A177-3AD203B41FA5}">
                      <a16:colId xmlns:a16="http://schemas.microsoft.com/office/drawing/2014/main" val="336565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Totes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873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Unburned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483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Potential for recent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28.63834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7416.3395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7444.9779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0.003846665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0.9961533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7837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Moderate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128.97538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241.8627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370.8381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0.347794352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0.6522056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4327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High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501.10682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612.9674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1114.0742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0.449796616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0.5502034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18209"/>
                  </a:ext>
                </a:extLst>
              </a:tr>
            </a:tbl>
          </a:graphicData>
        </a:graphic>
      </p:graphicFrame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32A6B306-929C-2EFF-CB22-61AC23BFE99E}"/>
              </a:ext>
            </a:extLst>
          </p:cNvPr>
          <p:cNvSpPr/>
          <p:nvPr/>
        </p:nvSpPr>
        <p:spPr>
          <a:xfrm rot="8253167">
            <a:off x="5047408" y="1251603"/>
            <a:ext cx="133374" cy="1915080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59" h="1925018">
                <a:moveTo>
                  <a:pt x="166" y="1923247"/>
                </a:moveTo>
                <a:cubicBezTo>
                  <a:pt x="-3869" y="1604674"/>
                  <a:pt x="66492" y="279"/>
                  <a:pt x="90153" y="0"/>
                </a:cubicBezTo>
                <a:cubicBezTo>
                  <a:pt x="94740" y="639011"/>
                  <a:pt x="108072" y="1285582"/>
                  <a:pt x="112659" y="1924593"/>
                </a:cubicBezTo>
                <a:cubicBezTo>
                  <a:pt x="80372" y="1926480"/>
                  <a:pt x="32453" y="1921360"/>
                  <a:pt x="166" y="1923247"/>
                </a:cubicBezTo>
                <a:close/>
              </a:path>
            </a:pathLst>
          </a:custGeom>
          <a:pattFill prst="wdDnDiag">
            <a:fgClr>
              <a:schemeClr val="tx1">
                <a:lumMod val="50000"/>
                <a:lumOff val="50000"/>
              </a:schemeClr>
            </a:fgClr>
            <a:bgClr>
              <a:srgbClr val="226666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19639-478F-1AEB-7DEB-ABD504964AAB}"/>
              </a:ext>
            </a:extLst>
          </p:cNvPr>
          <p:cNvSpPr txBox="1"/>
          <p:nvPr/>
        </p:nvSpPr>
        <p:spPr>
          <a:xfrm>
            <a:off x="4315143" y="158790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4%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CBF6EF-278D-18C7-1F12-79080D540941}"/>
              </a:ext>
            </a:extLst>
          </p:cNvPr>
          <p:cNvCxnSpPr>
            <a:cxnSpLocks/>
          </p:cNvCxnSpPr>
          <p:nvPr/>
        </p:nvCxnSpPr>
        <p:spPr>
          <a:xfrm>
            <a:off x="3819720" y="1237986"/>
            <a:ext cx="358555" cy="5427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12">
            <a:extLst>
              <a:ext uri="{FF2B5EF4-FFF2-40B4-BE49-F238E27FC236}">
                <a16:creationId xmlns:a16="http://schemas.microsoft.com/office/drawing/2014/main" id="{F7A4B10C-2CE0-89BA-6601-B98959551256}"/>
              </a:ext>
            </a:extLst>
          </p:cNvPr>
          <p:cNvSpPr/>
          <p:nvPr/>
        </p:nvSpPr>
        <p:spPr>
          <a:xfrm rot="7465196">
            <a:off x="4918630" y="1408374"/>
            <a:ext cx="106998" cy="1916213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  <a:gd name="connsiteX0" fmla="*/ 166 w 90380"/>
              <a:gd name="connsiteY0" fmla="*/ 1923247 h 1926157"/>
              <a:gd name="connsiteX1" fmla="*/ 90153 w 90380"/>
              <a:gd name="connsiteY1" fmla="*/ 0 h 1926157"/>
              <a:gd name="connsiteX2" fmla="*/ 32890 w 90380"/>
              <a:gd name="connsiteY2" fmla="*/ 1925802 h 1926157"/>
              <a:gd name="connsiteX3" fmla="*/ 166 w 90380"/>
              <a:gd name="connsiteY3" fmla="*/ 1923247 h 1926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380" h="1926157">
                <a:moveTo>
                  <a:pt x="166" y="1923247"/>
                </a:moveTo>
                <a:cubicBezTo>
                  <a:pt x="-3869" y="1604674"/>
                  <a:pt x="66492" y="279"/>
                  <a:pt x="90153" y="0"/>
                </a:cubicBezTo>
                <a:cubicBezTo>
                  <a:pt x="94740" y="639011"/>
                  <a:pt x="28303" y="1286791"/>
                  <a:pt x="32890" y="1925802"/>
                </a:cubicBezTo>
                <a:cubicBezTo>
                  <a:pt x="603" y="1927689"/>
                  <a:pt x="32453" y="1921360"/>
                  <a:pt x="166" y="1923247"/>
                </a:cubicBez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523252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9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5C1F3-F116-B0F9-B15C-40AEDB7F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ie chart with text and a diagram&#10;&#10;AI-generated content may be incorrect.">
            <a:extLst>
              <a:ext uri="{FF2B5EF4-FFF2-40B4-BE49-F238E27FC236}">
                <a16:creationId xmlns:a16="http://schemas.microsoft.com/office/drawing/2014/main" id="{1C03893C-F128-5B0B-F97D-7583524F4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0" t="40760" r="75000" b="40965"/>
          <a:stretch>
            <a:fillRect/>
          </a:stretch>
        </p:blipFill>
        <p:spPr>
          <a:xfrm>
            <a:off x="3633103" y="950410"/>
            <a:ext cx="4746735" cy="4158365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31D6710-3185-B448-7F9B-961AFF4507B8}"/>
              </a:ext>
            </a:extLst>
          </p:cNvPr>
          <p:cNvSpPr/>
          <p:nvPr/>
        </p:nvSpPr>
        <p:spPr>
          <a:xfrm rot="9121621">
            <a:off x="4918453" y="1196228"/>
            <a:ext cx="516267" cy="1892612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549141"/>
              <a:gd name="connsiteY0" fmla="*/ 1897317 h 1917033"/>
              <a:gd name="connsiteX1" fmla="*/ 226365 w 549141"/>
              <a:gd name="connsiteY1" fmla="*/ 0 h 1917033"/>
              <a:gd name="connsiteX2" fmla="*/ 549141 w 549141"/>
              <a:gd name="connsiteY2" fmla="*/ 1876525 h 1917033"/>
              <a:gd name="connsiteX3" fmla="*/ 446248 w 549141"/>
              <a:gd name="connsiteY3" fmla="*/ 1902463 h 1917033"/>
              <a:gd name="connsiteX4" fmla="*/ 240127 w 549141"/>
              <a:gd name="connsiteY4" fmla="*/ 1917033 h 1917033"/>
              <a:gd name="connsiteX5" fmla="*/ 108609 w 549141"/>
              <a:gd name="connsiteY5" fmla="*/ 1913111 h 1917033"/>
              <a:gd name="connsiteX6" fmla="*/ 0 w 549141"/>
              <a:gd name="connsiteY6" fmla="*/ 1897317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28481 w 469013"/>
              <a:gd name="connsiteY5" fmla="*/ 1913111 h 1917033"/>
              <a:gd name="connsiteX6" fmla="*/ 0 w 469013"/>
              <a:gd name="connsiteY6" fmla="*/ 1914523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102015 w 469013"/>
              <a:gd name="connsiteY5" fmla="*/ 1913610 h 1917033"/>
              <a:gd name="connsiteX6" fmla="*/ 0 w 469013"/>
              <a:gd name="connsiteY6" fmla="*/ 1914523 h 1917033"/>
              <a:gd name="connsiteX0" fmla="*/ 0 w 425613"/>
              <a:gd name="connsiteY0" fmla="*/ 1895977 h 1917033"/>
              <a:gd name="connsiteX1" fmla="*/ 102837 w 425613"/>
              <a:gd name="connsiteY1" fmla="*/ 0 h 1917033"/>
              <a:gd name="connsiteX2" fmla="*/ 425613 w 425613"/>
              <a:gd name="connsiteY2" fmla="*/ 1876525 h 1917033"/>
              <a:gd name="connsiteX3" fmla="*/ 322720 w 425613"/>
              <a:gd name="connsiteY3" fmla="*/ 1902463 h 1917033"/>
              <a:gd name="connsiteX4" fmla="*/ 116599 w 425613"/>
              <a:gd name="connsiteY4" fmla="*/ 1917033 h 1917033"/>
              <a:gd name="connsiteX5" fmla="*/ 58615 w 425613"/>
              <a:gd name="connsiteY5" fmla="*/ 1913610 h 1917033"/>
              <a:gd name="connsiteX6" fmla="*/ 0 w 425613"/>
              <a:gd name="connsiteY6" fmla="*/ 1895977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75563 w 442561"/>
              <a:gd name="connsiteY5" fmla="*/ 1913610 h 1917033"/>
              <a:gd name="connsiteX6" fmla="*/ 0 w 442561"/>
              <a:gd name="connsiteY6" fmla="*/ 1910343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0 w 442561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39668 w 438536"/>
              <a:gd name="connsiteY3" fmla="*/ 190246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42579 w 438536"/>
              <a:gd name="connsiteY3" fmla="*/ 189594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  <a:gd name="connsiteX0" fmla="*/ 0 w 434627"/>
              <a:gd name="connsiteY0" fmla="*/ 1901583 h 1917033"/>
              <a:gd name="connsiteX1" fmla="*/ 115876 w 434627"/>
              <a:gd name="connsiteY1" fmla="*/ 0 h 1917033"/>
              <a:gd name="connsiteX2" fmla="*/ 434627 w 434627"/>
              <a:gd name="connsiteY2" fmla="*/ 1869802 h 1917033"/>
              <a:gd name="connsiteX3" fmla="*/ 338670 w 434627"/>
              <a:gd name="connsiteY3" fmla="*/ 1895943 h 1917033"/>
              <a:gd name="connsiteX4" fmla="*/ 129638 w 434627"/>
              <a:gd name="connsiteY4" fmla="*/ 1917033 h 1917033"/>
              <a:gd name="connsiteX5" fmla="*/ 0 w 434627"/>
              <a:gd name="connsiteY5" fmla="*/ 1901583 h 1917033"/>
              <a:gd name="connsiteX0" fmla="*/ 0 w 436083"/>
              <a:gd name="connsiteY0" fmla="*/ 1901583 h 1917033"/>
              <a:gd name="connsiteX1" fmla="*/ 115876 w 436083"/>
              <a:gd name="connsiteY1" fmla="*/ 0 h 1917033"/>
              <a:gd name="connsiteX2" fmla="*/ 436083 w 436083"/>
              <a:gd name="connsiteY2" fmla="*/ 1859490 h 1917033"/>
              <a:gd name="connsiteX3" fmla="*/ 338670 w 436083"/>
              <a:gd name="connsiteY3" fmla="*/ 1895943 h 1917033"/>
              <a:gd name="connsiteX4" fmla="*/ 129638 w 436083"/>
              <a:gd name="connsiteY4" fmla="*/ 1917033 h 1917033"/>
              <a:gd name="connsiteX5" fmla="*/ 0 w 436083"/>
              <a:gd name="connsiteY5" fmla="*/ 1901583 h 1917033"/>
              <a:gd name="connsiteX0" fmla="*/ 0 w 436083"/>
              <a:gd name="connsiteY0" fmla="*/ 1901583 h 1917033"/>
              <a:gd name="connsiteX1" fmla="*/ 115876 w 436083"/>
              <a:gd name="connsiteY1" fmla="*/ 0 h 1917033"/>
              <a:gd name="connsiteX2" fmla="*/ 436083 w 436083"/>
              <a:gd name="connsiteY2" fmla="*/ 1859490 h 1917033"/>
              <a:gd name="connsiteX3" fmla="*/ 326554 w 436083"/>
              <a:gd name="connsiteY3" fmla="*/ 1880797 h 1917033"/>
              <a:gd name="connsiteX4" fmla="*/ 129638 w 436083"/>
              <a:gd name="connsiteY4" fmla="*/ 1917033 h 1917033"/>
              <a:gd name="connsiteX5" fmla="*/ 0 w 436083"/>
              <a:gd name="connsiteY5" fmla="*/ 1901583 h 1917033"/>
              <a:gd name="connsiteX0" fmla="*/ 0 w 436083"/>
              <a:gd name="connsiteY0" fmla="*/ 1901583 h 1908092"/>
              <a:gd name="connsiteX1" fmla="*/ 115876 w 436083"/>
              <a:gd name="connsiteY1" fmla="*/ 0 h 1908092"/>
              <a:gd name="connsiteX2" fmla="*/ 436083 w 436083"/>
              <a:gd name="connsiteY2" fmla="*/ 1859490 h 1908092"/>
              <a:gd name="connsiteX3" fmla="*/ 326554 w 436083"/>
              <a:gd name="connsiteY3" fmla="*/ 1880797 h 1908092"/>
              <a:gd name="connsiteX4" fmla="*/ 127337 w 436083"/>
              <a:gd name="connsiteY4" fmla="*/ 1908092 h 1908092"/>
              <a:gd name="connsiteX5" fmla="*/ 0 w 436083"/>
              <a:gd name="connsiteY5" fmla="*/ 1901583 h 1908092"/>
              <a:gd name="connsiteX0" fmla="*/ 0 w 436083"/>
              <a:gd name="connsiteY0" fmla="*/ 1901583 h 1902433"/>
              <a:gd name="connsiteX1" fmla="*/ 115876 w 436083"/>
              <a:gd name="connsiteY1" fmla="*/ 0 h 1902433"/>
              <a:gd name="connsiteX2" fmla="*/ 436083 w 436083"/>
              <a:gd name="connsiteY2" fmla="*/ 1859490 h 1902433"/>
              <a:gd name="connsiteX3" fmla="*/ 326554 w 436083"/>
              <a:gd name="connsiteY3" fmla="*/ 1880797 h 1902433"/>
              <a:gd name="connsiteX4" fmla="*/ 136154 w 436083"/>
              <a:gd name="connsiteY4" fmla="*/ 1902433 h 1902433"/>
              <a:gd name="connsiteX5" fmla="*/ 0 w 436083"/>
              <a:gd name="connsiteY5" fmla="*/ 1901583 h 190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083" h="1902433">
                <a:moveTo>
                  <a:pt x="0" y="1901583"/>
                </a:moveTo>
                <a:lnTo>
                  <a:pt x="115876" y="0"/>
                </a:lnTo>
                <a:lnTo>
                  <a:pt x="436083" y="1859490"/>
                </a:lnTo>
                <a:lnTo>
                  <a:pt x="326554" y="1880797"/>
                </a:lnTo>
                <a:lnTo>
                  <a:pt x="136154" y="1902433"/>
                </a:lnTo>
                <a:lnTo>
                  <a:pt x="0" y="1901583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CDAD00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27E65D-A412-7374-AB5F-2E5811B8037C}"/>
              </a:ext>
            </a:extLst>
          </p:cNvPr>
          <p:cNvSpPr txBox="1"/>
          <p:nvPr/>
        </p:nvSpPr>
        <p:spPr>
          <a:xfrm>
            <a:off x="4008310" y="235787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2E05B6-BA64-2C2D-E323-BB8D6A69D2E3}"/>
              </a:ext>
            </a:extLst>
          </p:cNvPr>
          <p:cNvSpPr txBox="1"/>
          <p:nvPr/>
        </p:nvSpPr>
        <p:spPr>
          <a:xfrm>
            <a:off x="4913432" y="128061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9DF6DC-28F0-3AD8-BAEA-B1D0DEA2A321}"/>
              </a:ext>
            </a:extLst>
          </p:cNvPr>
          <p:cNvSpPr txBox="1"/>
          <p:nvPr/>
        </p:nvSpPr>
        <p:spPr>
          <a:xfrm>
            <a:off x="771188" y="493835"/>
            <a:ext cx="1533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Potential long- </a:t>
            </a:r>
          </a:p>
          <a:p>
            <a:pPr algn="ctr"/>
            <a:r>
              <a:rPr lang="en-US" sz="1000" dirty="0"/>
              <a:t>term seed </a:t>
            </a:r>
          </a:p>
          <a:p>
            <a:pPr algn="ctr"/>
            <a:r>
              <a:rPr lang="en-US" sz="100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0B9FC0-4668-4225-13E3-7EB9500EE1C0}"/>
              </a:ext>
            </a:extLst>
          </p:cNvPr>
          <p:cNvCxnSpPr>
            <a:cxnSpLocks/>
          </p:cNvCxnSpPr>
          <p:nvPr/>
        </p:nvCxnSpPr>
        <p:spPr>
          <a:xfrm>
            <a:off x="1829647" y="774621"/>
            <a:ext cx="328251" cy="4574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2528F4-DE4E-8960-5EE6-EFA8CE11A94A}"/>
              </a:ext>
            </a:extLst>
          </p:cNvPr>
          <p:cNvSpPr txBox="1"/>
          <p:nvPr/>
        </p:nvSpPr>
        <p:spPr>
          <a:xfrm>
            <a:off x="6161302" y="329636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74%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D4A9638-3DEE-9A5E-2787-F78575CA4624}"/>
              </a:ext>
            </a:extLst>
          </p:cNvPr>
          <p:cNvGraphicFramePr>
            <a:graphicFrameLocks noGrp="1"/>
          </p:cNvGraphicFramePr>
          <p:nvPr/>
        </p:nvGraphicFramePr>
        <p:xfrm>
          <a:off x="62856" y="5343387"/>
          <a:ext cx="6505577" cy="1767840"/>
        </p:xfrm>
        <a:graphic>
          <a:graphicData uri="http://schemas.openxmlformats.org/drawingml/2006/table">
            <a:tbl>
              <a:tblPr/>
              <a:tblGrid>
                <a:gridCol w="470669">
                  <a:extLst>
                    <a:ext uri="{9D8B030D-6E8A-4147-A177-3AD203B41FA5}">
                      <a16:colId xmlns:a16="http://schemas.microsoft.com/office/drawing/2014/main" val="522484182"/>
                    </a:ext>
                  </a:extLst>
                </a:gridCol>
                <a:gridCol w="2606500">
                  <a:extLst>
                    <a:ext uri="{9D8B030D-6E8A-4147-A177-3AD203B41FA5}">
                      <a16:colId xmlns:a16="http://schemas.microsoft.com/office/drawing/2014/main" val="1569565517"/>
                    </a:ext>
                  </a:extLst>
                </a:gridCol>
                <a:gridCol w="936989">
                  <a:extLst>
                    <a:ext uri="{9D8B030D-6E8A-4147-A177-3AD203B41FA5}">
                      <a16:colId xmlns:a16="http://schemas.microsoft.com/office/drawing/2014/main" val="3015475016"/>
                    </a:ext>
                  </a:extLst>
                </a:gridCol>
                <a:gridCol w="687726">
                  <a:extLst>
                    <a:ext uri="{9D8B030D-6E8A-4147-A177-3AD203B41FA5}">
                      <a16:colId xmlns:a16="http://schemas.microsoft.com/office/drawing/2014/main" val="58614608"/>
                    </a:ext>
                  </a:extLst>
                </a:gridCol>
                <a:gridCol w="534919">
                  <a:extLst>
                    <a:ext uri="{9D8B030D-6E8A-4147-A177-3AD203B41FA5}">
                      <a16:colId xmlns:a16="http://schemas.microsoft.com/office/drawing/2014/main" val="2789657970"/>
                    </a:ext>
                  </a:extLst>
                </a:gridCol>
                <a:gridCol w="676657">
                  <a:extLst>
                    <a:ext uri="{9D8B030D-6E8A-4147-A177-3AD203B41FA5}">
                      <a16:colId xmlns:a16="http://schemas.microsoft.com/office/drawing/2014/main" val="1636938794"/>
                    </a:ext>
                  </a:extLst>
                </a:gridCol>
                <a:gridCol w="592117">
                  <a:extLst>
                    <a:ext uri="{9D8B030D-6E8A-4147-A177-3AD203B41FA5}">
                      <a16:colId xmlns:a16="http://schemas.microsoft.com/office/drawing/2014/main" val="336565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Totes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873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Unburned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483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Potential for recent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28.63834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7416.3395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7444.9779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0.003846665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0.9961533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7837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Moderate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128.97538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241.8627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370.8381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0.347794352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0.6522056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4327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High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501.10682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612.9674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1114.0742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0.449796616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0.5502034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18209"/>
                  </a:ext>
                </a:extLst>
              </a:tr>
            </a:tbl>
          </a:graphicData>
        </a:graphic>
      </p:graphicFrame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99621841-55F3-29B3-042D-5F990DC1A48E}"/>
              </a:ext>
            </a:extLst>
          </p:cNvPr>
          <p:cNvSpPr/>
          <p:nvPr/>
        </p:nvSpPr>
        <p:spPr>
          <a:xfrm rot="8253167">
            <a:off x="5049272" y="1255868"/>
            <a:ext cx="133373" cy="1910010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  <a:gd name="connsiteX0" fmla="*/ 166 w 112483"/>
              <a:gd name="connsiteY0" fmla="*/ 1923247 h 1923247"/>
              <a:gd name="connsiteX1" fmla="*/ 90153 w 112483"/>
              <a:gd name="connsiteY1" fmla="*/ 0 h 1923247"/>
              <a:gd name="connsiteX2" fmla="*/ 112483 w 112483"/>
              <a:gd name="connsiteY2" fmla="*/ 1919922 h 1923247"/>
              <a:gd name="connsiteX3" fmla="*/ 166 w 112483"/>
              <a:gd name="connsiteY3" fmla="*/ 1923247 h 1923247"/>
              <a:gd name="connsiteX0" fmla="*/ 161 w 114878"/>
              <a:gd name="connsiteY0" fmla="*/ 1911673 h 1920123"/>
              <a:gd name="connsiteX1" fmla="*/ 92548 w 114878"/>
              <a:gd name="connsiteY1" fmla="*/ 0 h 1920123"/>
              <a:gd name="connsiteX2" fmla="*/ 114878 w 114878"/>
              <a:gd name="connsiteY2" fmla="*/ 1919922 h 1920123"/>
              <a:gd name="connsiteX3" fmla="*/ 161 w 114878"/>
              <a:gd name="connsiteY3" fmla="*/ 1911673 h 1920123"/>
              <a:gd name="connsiteX0" fmla="*/ 154 w 118271"/>
              <a:gd name="connsiteY0" fmla="*/ 1925894 h 1925894"/>
              <a:gd name="connsiteX1" fmla="*/ 95941 w 118271"/>
              <a:gd name="connsiteY1" fmla="*/ 0 h 1925894"/>
              <a:gd name="connsiteX2" fmla="*/ 118271 w 118271"/>
              <a:gd name="connsiteY2" fmla="*/ 1919922 h 1925894"/>
              <a:gd name="connsiteX3" fmla="*/ 154 w 118271"/>
              <a:gd name="connsiteY3" fmla="*/ 1925894 h 1925894"/>
              <a:gd name="connsiteX0" fmla="*/ 167 w 112658"/>
              <a:gd name="connsiteY0" fmla="*/ 1918575 h 1919922"/>
              <a:gd name="connsiteX1" fmla="*/ 90328 w 112658"/>
              <a:gd name="connsiteY1" fmla="*/ 0 h 1919922"/>
              <a:gd name="connsiteX2" fmla="*/ 112658 w 112658"/>
              <a:gd name="connsiteY2" fmla="*/ 1919922 h 1919922"/>
              <a:gd name="connsiteX3" fmla="*/ 167 w 112658"/>
              <a:gd name="connsiteY3" fmla="*/ 1918575 h 191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58" h="1919922">
                <a:moveTo>
                  <a:pt x="167" y="1918575"/>
                </a:moveTo>
                <a:cubicBezTo>
                  <a:pt x="-3868" y="1600002"/>
                  <a:pt x="66667" y="279"/>
                  <a:pt x="90328" y="0"/>
                </a:cubicBezTo>
                <a:cubicBezTo>
                  <a:pt x="94915" y="639011"/>
                  <a:pt x="108071" y="1280911"/>
                  <a:pt x="112658" y="1919922"/>
                </a:cubicBezTo>
                <a:lnTo>
                  <a:pt x="167" y="1918575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CD6839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B9B0B-63F5-9CDC-19DB-983C768F8BFB}"/>
              </a:ext>
            </a:extLst>
          </p:cNvPr>
          <p:cNvSpPr txBox="1"/>
          <p:nvPr/>
        </p:nvSpPr>
        <p:spPr>
          <a:xfrm>
            <a:off x="4315143" y="158790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4%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D155E5-EB22-D1A0-313C-103CEB375A94}"/>
              </a:ext>
            </a:extLst>
          </p:cNvPr>
          <p:cNvCxnSpPr>
            <a:cxnSpLocks/>
          </p:cNvCxnSpPr>
          <p:nvPr/>
        </p:nvCxnSpPr>
        <p:spPr>
          <a:xfrm flipH="1">
            <a:off x="1095644" y="992147"/>
            <a:ext cx="177042" cy="595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12">
            <a:extLst>
              <a:ext uri="{FF2B5EF4-FFF2-40B4-BE49-F238E27FC236}">
                <a16:creationId xmlns:a16="http://schemas.microsoft.com/office/drawing/2014/main" id="{1B25D967-5425-D9F0-D9D2-ABE64BBB2FC1}"/>
              </a:ext>
            </a:extLst>
          </p:cNvPr>
          <p:cNvSpPr/>
          <p:nvPr/>
        </p:nvSpPr>
        <p:spPr>
          <a:xfrm rot="10800000">
            <a:off x="5734722" y="1024978"/>
            <a:ext cx="51018" cy="1901910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  <a:gd name="connsiteX0" fmla="*/ 166 w 90380"/>
              <a:gd name="connsiteY0" fmla="*/ 1923247 h 1926157"/>
              <a:gd name="connsiteX1" fmla="*/ 90153 w 90380"/>
              <a:gd name="connsiteY1" fmla="*/ 0 h 1926157"/>
              <a:gd name="connsiteX2" fmla="*/ 32890 w 90380"/>
              <a:gd name="connsiteY2" fmla="*/ 1925802 h 1926157"/>
              <a:gd name="connsiteX3" fmla="*/ 166 w 90380"/>
              <a:gd name="connsiteY3" fmla="*/ 1923247 h 1926157"/>
              <a:gd name="connsiteX0" fmla="*/ 33397 w 64541"/>
              <a:gd name="connsiteY0" fmla="*/ 1913389 h 1925955"/>
              <a:gd name="connsiteX1" fmla="*/ 64314 w 64541"/>
              <a:gd name="connsiteY1" fmla="*/ 0 h 1925955"/>
              <a:gd name="connsiteX2" fmla="*/ 7051 w 64541"/>
              <a:gd name="connsiteY2" fmla="*/ 1925802 h 1925955"/>
              <a:gd name="connsiteX3" fmla="*/ 33397 w 64541"/>
              <a:gd name="connsiteY3" fmla="*/ 1913389 h 1925955"/>
              <a:gd name="connsiteX0" fmla="*/ 36859 w 67990"/>
              <a:gd name="connsiteY0" fmla="*/ 1913389 h 1919475"/>
              <a:gd name="connsiteX1" fmla="*/ 67776 w 67990"/>
              <a:gd name="connsiteY1" fmla="*/ 0 h 1919475"/>
              <a:gd name="connsiteX2" fmla="*/ 6820 w 67990"/>
              <a:gd name="connsiteY2" fmla="*/ 1919229 h 1919475"/>
              <a:gd name="connsiteX3" fmla="*/ 36859 w 67990"/>
              <a:gd name="connsiteY3" fmla="*/ 1913389 h 1919475"/>
              <a:gd name="connsiteX0" fmla="*/ 36859 w 49604"/>
              <a:gd name="connsiteY0" fmla="*/ 1926534 h 1932620"/>
              <a:gd name="connsiteX1" fmla="*/ 49316 w 49604"/>
              <a:gd name="connsiteY1" fmla="*/ 0 h 1932620"/>
              <a:gd name="connsiteX2" fmla="*/ 6820 w 49604"/>
              <a:gd name="connsiteY2" fmla="*/ 1932374 h 1932620"/>
              <a:gd name="connsiteX3" fmla="*/ 36859 w 49604"/>
              <a:gd name="connsiteY3" fmla="*/ 1926534 h 1932620"/>
              <a:gd name="connsiteX0" fmla="*/ 851911 w 858730"/>
              <a:gd name="connsiteY0" fmla="*/ 1929820 h 1935906"/>
              <a:gd name="connsiteX1" fmla="*/ 473 w 858730"/>
              <a:gd name="connsiteY1" fmla="*/ 0 h 1935906"/>
              <a:gd name="connsiteX2" fmla="*/ 821872 w 858730"/>
              <a:gd name="connsiteY2" fmla="*/ 1935660 h 1935906"/>
              <a:gd name="connsiteX3" fmla="*/ 851911 w 858730"/>
              <a:gd name="connsiteY3" fmla="*/ 1929820 h 1935906"/>
              <a:gd name="connsiteX0" fmla="*/ 880329 w 887150"/>
              <a:gd name="connsiteY0" fmla="*/ 1974028 h 1980114"/>
              <a:gd name="connsiteX1" fmla="*/ 28891 w 887150"/>
              <a:gd name="connsiteY1" fmla="*/ 44208 h 1980114"/>
              <a:gd name="connsiteX2" fmla="*/ 259619 w 887150"/>
              <a:gd name="connsiteY2" fmla="*/ 730543 h 1980114"/>
              <a:gd name="connsiteX3" fmla="*/ 850290 w 887150"/>
              <a:gd name="connsiteY3" fmla="*/ 1979868 h 1980114"/>
              <a:gd name="connsiteX4" fmla="*/ 880329 w 887150"/>
              <a:gd name="connsiteY4" fmla="*/ 1974028 h 1980114"/>
              <a:gd name="connsiteX0" fmla="*/ 638894 w 662427"/>
              <a:gd name="connsiteY0" fmla="*/ 1949339 h 1955425"/>
              <a:gd name="connsiteX1" fmla="*/ 662427 w 662427"/>
              <a:gd name="connsiteY1" fmla="*/ 45810 h 1955425"/>
              <a:gd name="connsiteX2" fmla="*/ 18184 w 662427"/>
              <a:gd name="connsiteY2" fmla="*/ 705854 h 1955425"/>
              <a:gd name="connsiteX3" fmla="*/ 608855 w 662427"/>
              <a:gd name="connsiteY3" fmla="*/ 1955179 h 1955425"/>
              <a:gd name="connsiteX4" fmla="*/ 638894 w 662427"/>
              <a:gd name="connsiteY4" fmla="*/ 1949339 h 1955425"/>
              <a:gd name="connsiteX0" fmla="*/ 36860 w 60393"/>
              <a:gd name="connsiteY0" fmla="*/ 1903529 h 1909615"/>
              <a:gd name="connsiteX1" fmla="*/ 60393 w 60393"/>
              <a:gd name="connsiteY1" fmla="*/ 0 h 1909615"/>
              <a:gd name="connsiteX2" fmla="*/ 6821 w 60393"/>
              <a:gd name="connsiteY2" fmla="*/ 1909369 h 1909615"/>
              <a:gd name="connsiteX3" fmla="*/ 36860 w 60393"/>
              <a:gd name="connsiteY3" fmla="*/ 1903529 h 1909615"/>
              <a:gd name="connsiteX0" fmla="*/ 47325 w 70858"/>
              <a:gd name="connsiteY0" fmla="*/ 1903529 h 1903529"/>
              <a:gd name="connsiteX1" fmla="*/ 70858 w 70858"/>
              <a:gd name="connsiteY1" fmla="*/ 0 h 1903529"/>
              <a:gd name="connsiteX2" fmla="*/ 6210 w 70858"/>
              <a:gd name="connsiteY2" fmla="*/ 1902797 h 1903529"/>
              <a:gd name="connsiteX3" fmla="*/ 47325 w 70858"/>
              <a:gd name="connsiteY3" fmla="*/ 1903529 h 1903529"/>
              <a:gd name="connsiteX0" fmla="*/ 47326 w 59783"/>
              <a:gd name="connsiteY0" fmla="*/ 1906815 h 1906815"/>
              <a:gd name="connsiteX1" fmla="*/ 59783 w 59783"/>
              <a:gd name="connsiteY1" fmla="*/ 0 h 1906815"/>
              <a:gd name="connsiteX2" fmla="*/ 6211 w 59783"/>
              <a:gd name="connsiteY2" fmla="*/ 1906083 h 1906815"/>
              <a:gd name="connsiteX3" fmla="*/ 47326 w 59783"/>
              <a:gd name="connsiteY3" fmla="*/ 1906815 h 1906815"/>
              <a:gd name="connsiteX0" fmla="*/ 47326 w 63475"/>
              <a:gd name="connsiteY0" fmla="*/ 1896956 h 1896956"/>
              <a:gd name="connsiteX1" fmla="*/ 63475 w 63475"/>
              <a:gd name="connsiteY1" fmla="*/ 0 h 1896956"/>
              <a:gd name="connsiteX2" fmla="*/ 6211 w 63475"/>
              <a:gd name="connsiteY2" fmla="*/ 1896224 h 1896956"/>
              <a:gd name="connsiteX3" fmla="*/ 47326 w 63475"/>
              <a:gd name="connsiteY3" fmla="*/ 1896956 h 1896956"/>
              <a:gd name="connsiteX0" fmla="*/ 57895 w 63597"/>
              <a:gd name="connsiteY0" fmla="*/ 1903529 h 1903529"/>
              <a:gd name="connsiteX1" fmla="*/ 62968 w 63597"/>
              <a:gd name="connsiteY1" fmla="*/ 0 h 1903529"/>
              <a:gd name="connsiteX2" fmla="*/ 5704 w 63597"/>
              <a:gd name="connsiteY2" fmla="*/ 1896224 h 1903529"/>
              <a:gd name="connsiteX3" fmla="*/ 57895 w 63597"/>
              <a:gd name="connsiteY3" fmla="*/ 1903529 h 1903529"/>
              <a:gd name="connsiteX0" fmla="*/ 61435 w 66988"/>
              <a:gd name="connsiteY0" fmla="*/ 1883810 h 1896377"/>
              <a:gd name="connsiteX1" fmla="*/ 62816 w 66988"/>
              <a:gd name="connsiteY1" fmla="*/ 0 h 1896377"/>
              <a:gd name="connsiteX2" fmla="*/ 5552 w 66988"/>
              <a:gd name="connsiteY2" fmla="*/ 1896224 h 1896377"/>
              <a:gd name="connsiteX3" fmla="*/ 61435 w 66988"/>
              <a:gd name="connsiteY3" fmla="*/ 1883810 h 1896377"/>
              <a:gd name="connsiteX0" fmla="*/ 52193 w 57265"/>
              <a:gd name="connsiteY0" fmla="*/ 1893669 h 1896224"/>
              <a:gd name="connsiteX1" fmla="*/ 57265 w 57265"/>
              <a:gd name="connsiteY1" fmla="*/ 0 h 1896224"/>
              <a:gd name="connsiteX2" fmla="*/ 1 w 57265"/>
              <a:gd name="connsiteY2" fmla="*/ 1896224 h 1896224"/>
              <a:gd name="connsiteX3" fmla="*/ 52193 w 57265"/>
              <a:gd name="connsiteY3" fmla="*/ 1893669 h 1896224"/>
              <a:gd name="connsiteX0" fmla="*/ 55883 w 57264"/>
              <a:gd name="connsiteY0" fmla="*/ 1900242 h 1900242"/>
              <a:gd name="connsiteX1" fmla="*/ 57264 w 57264"/>
              <a:gd name="connsiteY1" fmla="*/ 0 h 1900242"/>
              <a:gd name="connsiteX2" fmla="*/ 0 w 57264"/>
              <a:gd name="connsiteY2" fmla="*/ 1896224 h 1900242"/>
              <a:gd name="connsiteX3" fmla="*/ 55883 w 57264"/>
              <a:gd name="connsiteY3" fmla="*/ 1900242 h 190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64" h="1900242">
                <a:moveTo>
                  <a:pt x="55883" y="1900242"/>
                </a:moveTo>
                <a:cubicBezTo>
                  <a:pt x="51848" y="1581669"/>
                  <a:pt x="33603" y="279"/>
                  <a:pt x="57264" y="0"/>
                </a:cubicBezTo>
                <a:cubicBezTo>
                  <a:pt x="52258" y="973"/>
                  <a:pt x="3922" y="1578969"/>
                  <a:pt x="0" y="1896224"/>
                </a:cubicBezTo>
                <a:lnTo>
                  <a:pt x="55883" y="1900242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CDCDC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1FD8540-EA80-BB3D-C9FE-E8BAC8BEC6EC}"/>
              </a:ext>
            </a:extLst>
          </p:cNvPr>
          <p:cNvSpPr/>
          <p:nvPr/>
        </p:nvSpPr>
        <p:spPr>
          <a:xfrm>
            <a:off x="3822022" y="1027431"/>
            <a:ext cx="3840480" cy="3840480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52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ED3CF-A44E-AB24-1B09-9B4E839D9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with text and a pie chart&#10;&#10;AI-generated content may be incorrect.">
            <a:extLst>
              <a:ext uri="{FF2B5EF4-FFF2-40B4-BE49-F238E27FC236}">
                <a16:creationId xmlns:a16="http://schemas.microsoft.com/office/drawing/2014/main" id="{05677C52-C22B-5D63-0596-0506C6A12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8" t="40658" r="77381" b="40988"/>
          <a:stretch>
            <a:fillRect/>
          </a:stretch>
        </p:blipFill>
        <p:spPr>
          <a:xfrm>
            <a:off x="3665578" y="924967"/>
            <a:ext cx="4193073" cy="4186961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EBF8F08-C1EC-55F9-CB77-711988A5D61E}"/>
              </a:ext>
            </a:extLst>
          </p:cNvPr>
          <p:cNvSpPr/>
          <p:nvPr/>
        </p:nvSpPr>
        <p:spPr>
          <a:xfrm rot="9121621">
            <a:off x="4918453" y="1196228"/>
            <a:ext cx="516267" cy="1892612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549141"/>
              <a:gd name="connsiteY0" fmla="*/ 1897317 h 1917033"/>
              <a:gd name="connsiteX1" fmla="*/ 226365 w 549141"/>
              <a:gd name="connsiteY1" fmla="*/ 0 h 1917033"/>
              <a:gd name="connsiteX2" fmla="*/ 549141 w 549141"/>
              <a:gd name="connsiteY2" fmla="*/ 1876525 h 1917033"/>
              <a:gd name="connsiteX3" fmla="*/ 446248 w 549141"/>
              <a:gd name="connsiteY3" fmla="*/ 1902463 h 1917033"/>
              <a:gd name="connsiteX4" fmla="*/ 240127 w 549141"/>
              <a:gd name="connsiteY4" fmla="*/ 1917033 h 1917033"/>
              <a:gd name="connsiteX5" fmla="*/ 108609 w 549141"/>
              <a:gd name="connsiteY5" fmla="*/ 1913111 h 1917033"/>
              <a:gd name="connsiteX6" fmla="*/ 0 w 549141"/>
              <a:gd name="connsiteY6" fmla="*/ 1897317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28481 w 469013"/>
              <a:gd name="connsiteY5" fmla="*/ 1913111 h 1917033"/>
              <a:gd name="connsiteX6" fmla="*/ 0 w 469013"/>
              <a:gd name="connsiteY6" fmla="*/ 1914523 h 1917033"/>
              <a:gd name="connsiteX0" fmla="*/ 0 w 469013"/>
              <a:gd name="connsiteY0" fmla="*/ 1914523 h 1917033"/>
              <a:gd name="connsiteX1" fmla="*/ 146237 w 469013"/>
              <a:gd name="connsiteY1" fmla="*/ 0 h 1917033"/>
              <a:gd name="connsiteX2" fmla="*/ 469013 w 469013"/>
              <a:gd name="connsiteY2" fmla="*/ 1876525 h 1917033"/>
              <a:gd name="connsiteX3" fmla="*/ 366120 w 469013"/>
              <a:gd name="connsiteY3" fmla="*/ 1902463 h 1917033"/>
              <a:gd name="connsiteX4" fmla="*/ 159999 w 469013"/>
              <a:gd name="connsiteY4" fmla="*/ 1917033 h 1917033"/>
              <a:gd name="connsiteX5" fmla="*/ 102015 w 469013"/>
              <a:gd name="connsiteY5" fmla="*/ 1913610 h 1917033"/>
              <a:gd name="connsiteX6" fmla="*/ 0 w 469013"/>
              <a:gd name="connsiteY6" fmla="*/ 1914523 h 1917033"/>
              <a:gd name="connsiteX0" fmla="*/ 0 w 425613"/>
              <a:gd name="connsiteY0" fmla="*/ 1895977 h 1917033"/>
              <a:gd name="connsiteX1" fmla="*/ 102837 w 425613"/>
              <a:gd name="connsiteY1" fmla="*/ 0 h 1917033"/>
              <a:gd name="connsiteX2" fmla="*/ 425613 w 425613"/>
              <a:gd name="connsiteY2" fmla="*/ 1876525 h 1917033"/>
              <a:gd name="connsiteX3" fmla="*/ 322720 w 425613"/>
              <a:gd name="connsiteY3" fmla="*/ 1902463 h 1917033"/>
              <a:gd name="connsiteX4" fmla="*/ 116599 w 425613"/>
              <a:gd name="connsiteY4" fmla="*/ 1917033 h 1917033"/>
              <a:gd name="connsiteX5" fmla="*/ 58615 w 425613"/>
              <a:gd name="connsiteY5" fmla="*/ 1913610 h 1917033"/>
              <a:gd name="connsiteX6" fmla="*/ 0 w 425613"/>
              <a:gd name="connsiteY6" fmla="*/ 1895977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75563 w 442561"/>
              <a:gd name="connsiteY5" fmla="*/ 1913610 h 1917033"/>
              <a:gd name="connsiteX6" fmla="*/ 0 w 442561"/>
              <a:gd name="connsiteY6" fmla="*/ 1910343 h 1917033"/>
              <a:gd name="connsiteX0" fmla="*/ 0 w 442561"/>
              <a:gd name="connsiteY0" fmla="*/ 1910343 h 1917033"/>
              <a:gd name="connsiteX1" fmla="*/ 119785 w 442561"/>
              <a:gd name="connsiteY1" fmla="*/ 0 h 1917033"/>
              <a:gd name="connsiteX2" fmla="*/ 442561 w 442561"/>
              <a:gd name="connsiteY2" fmla="*/ 1876525 h 1917033"/>
              <a:gd name="connsiteX3" fmla="*/ 339668 w 442561"/>
              <a:gd name="connsiteY3" fmla="*/ 1902463 h 1917033"/>
              <a:gd name="connsiteX4" fmla="*/ 133547 w 442561"/>
              <a:gd name="connsiteY4" fmla="*/ 1917033 h 1917033"/>
              <a:gd name="connsiteX5" fmla="*/ 0 w 442561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39668 w 438536"/>
              <a:gd name="connsiteY3" fmla="*/ 190246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  <a:gd name="connsiteX0" fmla="*/ 0 w 438536"/>
              <a:gd name="connsiteY0" fmla="*/ 1910343 h 1917033"/>
              <a:gd name="connsiteX1" fmla="*/ 119785 w 438536"/>
              <a:gd name="connsiteY1" fmla="*/ 0 h 1917033"/>
              <a:gd name="connsiteX2" fmla="*/ 438536 w 438536"/>
              <a:gd name="connsiteY2" fmla="*/ 1869802 h 1917033"/>
              <a:gd name="connsiteX3" fmla="*/ 342579 w 438536"/>
              <a:gd name="connsiteY3" fmla="*/ 1895943 h 1917033"/>
              <a:gd name="connsiteX4" fmla="*/ 133547 w 438536"/>
              <a:gd name="connsiteY4" fmla="*/ 1917033 h 1917033"/>
              <a:gd name="connsiteX5" fmla="*/ 0 w 438536"/>
              <a:gd name="connsiteY5" fmla="*/ 1910343 h 1917033"/>
              <a:gd name="connsiteX0" fmla="*/ 0 w 434627"/>
              <a:gd name="connsiteY0" fmla="*/ 1901583 h 1917033"/>
              <a:gd name="connsiteX1" fmla="*/ 115876 w 434627"/>
              <a:gd name="connsiteY1" fmla="*/ 0 h 1917033"/>
              <a:gd name="connsiteX2" fmla="*/ 434627 w 434627"/>
              <a:gd name="connsiteY2" fmla="*/ 1869802 h 1917033"/>
              <a:gd name="connsiteX3" fmla="*/ 338670 w 434627"/>
              <a:gd name="connsiteY3" fmla="*/ 1895943 h 1917033"/>
              <a:gd name="connsiteX4" fmla="*/ 129638 w 434627"/>
              <a:gd name="connsiteY4" fmla="*/ 1917033 h 1917033"/>
              <a:gd name="connsiteX5" fmla="*/ 0 w 434627"/>
              <a:gd name="connsiteY5" fmla="*/ 1901583 h 1917033"/>
              <a:gd name="connsiteX0" fmla="*/ 0 w 436083"/>
              <a:gd name="connsiteY0" fmla="*/ 1901583 h 1917033"/>
              <a:gd name="connsiteX1" fmla="*/ 115876 w 436083"/>
              <a:gd name="connsiteY1" fmla="*/ 0 h 1917033"/>
              <a:gd name="connsiteX2" fmla="*/ 436083 w 436083"/>
              <a:gd name="connsiteY2" fmla="*/ 1859490 h 1917033"/>
              <a:gd name="connsiteX3" fmla="*/ 338670 w 436083"/>
              <a:gd name="connsiteY3" fmla="*/ 1895943 h 1917033"/>
              <a:gd name="connsiteX4" fmla="*/ 129638 w 436083"/>
              <a:gd name="connsiteY4" fmla="*/ 1917033 h 1917033"/>
              <a:gd name="connsiteX5" fmla="*/ 0 w 436083"/>
              <a:gd name="connsiteY5" fmla="*/ 1901583 h 1917033"/>
              <a:gd name="connsiteX0" fmla="*/ 0 w 436083"/>
              <a:gd name="connsiteY0" fmla="*/ 1901583 h 1917033"/>
              <a:gd name="connsiteX1" fmla="*/ 115876 w 436083"/>
              <a:gd name="connsiteY1" fmla="*/ 0 h 1917033"/>
              <a:gd name="connsiteX2" fmla="*/ 436083 w 436083"/>
              <a:gd name="connsiteY2" fmla="*/ 1859490 h 1917033"/>
              <a:gd name="connsiteX3" fmla="*/ 326554 w 436083"/>
              <a:gd name="connsiteY3" fmla="*/ 1880797 h 1917033"/>
              <a:gd name="connsiteX4" fmla="*/ 129638 w 436083"/>
              <a:gd name="connsiteY4" fmla="*/ 1917033 h 1917033"/>
              <a:gd name="connsiteX5" fmla="*/ 0 w 436083"/>
              <a:gd name="connsiteY5" fmla="*/ 1901583 h 1917033"/>
              <a:gd name="connsiteX0" fmla="*/ 0 w 436083"/>
              <a:gd name="connsiteY0" fmla="*/ 1901583 h 1908092"/>
              <a:gd name="connsiteX1" fmla="*/ 115876 w 436083"/>
              <a:gd name="connsiteY1" fmla="*/ 0 h 1908092"/>
              <a:gd name="connsiteX2" fmla="*/ 436083 w 436083"/>
              <a:gd name="connsiteY2" fmla="*/ 1859490 h 1908092"/>
              <a:gd name="connsiteX3" fmla="*/ 326554 w 436083"/>
              <a:gd name="connsiteY3" fmla="*/ 1880797 h 1908092"/>
              <a:gd name="connsiteX4" fmla="*/ 127337 w 436083"/>
              <a:gd name="connsiteY4" fmla="*/ 1908092 h 1908092"/>
              <a:gd name="connsiteX5" fmla="*/ 0 w 436083"/>
              <a:gd name="connsiteY5" fmla="*/ 1901583 h 1908092"/>
              <a:gd name="connsiteX0" fmla="*/ 0 w 436083"/>
              <a:gd name="connsiteY0" fmla="*/ 1901583 h 1902433"/>
              <a:gd name="connsiteX1" fmla="*/ 115876 w 436083"/>
              <a:gd name="connsiteY1" fmla="*/ 0 h 1902433"/>
              <a:gd name="connsiteX2" fmla="*/ 436083 w 436083"/>
              <a:gd name="connsiteY2" fmla="*/ 1859490 h 1902433"/>
              <a:gd name="connsiteX3" fmla="*/ 326554 w 436083"/>
              <a:gd name="connsiteY3" fmla="*/ 1880797 h 1902433"/>
              <a:gd name="connsiteX4" fmla="*/ 136154 w 436083"/>
              <a:gd name="connsiteY4" fmla="*/ 1902433 h 1902433"/>
              <a:gd name="connsiteX5" fmla="*/ 0 w 436083"/>
              <a:gd name="connsiteY5" fmla="*/ 1901583 h 1902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6083" h="1902433">
                <a:moveTo>
                  <a:pt x="0" y="1901583"/>
                </a:moveTo>
                <a:lnTo>
                  <a:pt x="115876" y="0"/>
                </a:lnTo>
                <a:lnTo>
                  <a:pt x="436083" y="1859490"/>
                </a:lnTo>
                <a:lnTo>
                  <a:pt x="326554" y="1880797"/>
                </a:lnTo>
                <a:lnTo>
                  <a:pt x="136154" y="1902433"/>
                </a:lnTo>
                <a:lnTo>
                  <a:pt x="0" y="1901583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CDAD00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58986-3C2E-CD5B-DE15-1BF3402C64BF}"/>
              </a:ext>
            </a:extLst>
          </p:cNvPr>
          <p:cNvSpPr txBox="1"/>
          <p:nvPr/>
        </p:nvSpPr>
        <p:spPr>
          <a:xfrm>
            <a:off x="4008310" y="2357870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75B43-E2D4-5F90-E5FF-3340FCBD233D}"/>
              </a:ext>
            </a:extLst>
          </p:cNvPr>
          <p:cNvSpPr txBox="1"/>
          <p:nvPr/>
        </p:nvSpPr>
        <p:spPr>
          <a:xfrm>
            <a:off x="4913432" y="128061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11%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0E87F5-6EAA-3D1D-C76D-5059BEC8AB13}"/>
              </a:ext>
            </a:extLst>
          </p:cNvPr>
          <p:cNvSpPr txBox="1"/>
          <p:nvPr/>
        </p:nvSpPr>
        <p:spPr>
          <a:xfrm>
            <a:off x="771188" y="493835"/>
            <a:ext cx="15334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Potential long- </a:t>
            </a:r>
          </a:p>
          <a:p>
            <a:pPr algn="ctr"/>
            <a:r>
              <a:rPr lang="en-US" sz="1000" dirty="0"/>
              <a:t>term seed </a:t>
            </a:r>
          </a:p>
          <a:p>
            <a:pPr algn="ctr"/>
            <a:r>
              <a:rPr lang="en-US" sz="1000" dirty="0"/>
              <a:t>limitation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8E333C-1DC3-8B4F-924C-615B66D0182E}"/>
              </a:ext>
            </a:extLst>
          </p:cNvPr>
          <p:cNvCxnSpPr>
            <a:cxnSpLocks/>
          </p:cNvCxnSpPr>
          <p:nvPr/>
        </p:nvCxnSpPr>
        <p:spPr>
          <a:xfrm>
            <a:off x="1829647" y="774621"/>
            <a:ext cx="328251" cy="45745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6992FD9-EC84-FEA4-A4EC-EA61F00F94A4}"/>
              </a:ext>
            </a:extLst>
          </p:cNvPr>
          <p:cNvSpPr txBox="1"/>
          <p:nvPr/>
        </p:nvSpPr>
        <p:spPr>
          <a:xfrm>
            <a:off x="6161302" y="3296367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74%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9CEA8A3-8423-CF96-F7B1-5098AF75C796}"/>
              </a:ext>
            </a:extLst>
          </p:cNvPr>
          <p:cNvGraphicFramePr>
            <a:graphicFrameLocks noGrp="1"/>
          </p:cNvGraphicFramePr>
          <p:nvPr/>
        </p:nvGraphicFramePr>
        <p:xfrm>
          <a:off x="62856" y="5343387"/>
          <a:ext cx="6505577" cy="1767840"/>
        </p:xfrm>
        <a:graphic>
          <a:graphicData uri="http://schemas.openxmlformats.org/drawingml/2006/table">
            <a:tbl>
              <a:tblPr/>
              <a:tblGrid>
                <a:gridCol w="470669">
                  <a:extLst>
                    <a:ext uri="{9D8B030D-6E8A-4147-A177-3AD203B41FA5}">
                      <a16:colId xmlns:a16="http://schemas.microsoft.com/office/drawing/2014/main" val="522484182"/>
                    </a:ext>
                  </a:extLst>
                </a:gridCol>
                <a:gridCol w="2606500">
                  <a:extLst>
                    <a:ext uri="{9D8B030D-6E8A-4147-A177-3AD203B41FA5}">
                      <a16:colId xmlns:a16="http://schemas.microsoft.com/office/drawing/2014/main" val="1569565517"/>
                    </a:ext>
                  </a:extLst>
                </a:gridCol>
                <a:gridCol w="936989">
                  <a:extLst>
                    <a:ext uri="{9D8B030D-6E8A-4147-A177-3AD203B41FA5}">
                      <a16:colId xmlns:a16="http://schemas.microsoft.com/office/drawing/2014/main" val="3015475016"/>
                    </a:ext>
                  </a:extLst>
                </a:gridCol>
                <a:gridCol w="687726">
                  <a:extLst>
                    <a:ext uri="{9D8B030D-6E8A-4147-A177-3AD203B41FA5}">
                      <a16:colId xmlns:a16="http://schemas.microsoft.com/office/drawing/2014/main" val="58614608"/>
                    </a:ext>
                  </a:extLst>
                </a:gridCol>
                <a:gridCol w="534919">
                  <a:extLst>
                    <a:ext uri="{9D8B030D-6E8A-4147-A177-3AD203B41FA5}">
                      <a16:colId xmlns:a16="http://schemas.microsoft.com/office/drawing/2014/main" val="2789657970"/>
                    </a:ext>
                  </a:extLst>
                </a:gridCol>
                <a:gridCol w="676657">
                  <a:extLst>
                    <a:ext uri="{9D8B030D-6E8A-4147-A177-3AD203B41FA5}">
                      <a16:colId xmlns:a16="http://schemas.microsoft.com/office/drawing/2014/main" val="1636938794"/>
                    </a:ext>
                  </a:extLst>
                </a:gridCol>
                <a:gridCol w="592117">
                  <a:extLst>
                    <a:ext uri="{9D8B030D-6E8A-4147-A177-3AD203B41FA5}">
                      <a16:colId xmlns:a16="http://schemas.microsoft.com/office/drawing/2014/main" val="336565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endParaRPr lang="en-US" sz="10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ha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Totes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Out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  <a:effectLst/>
                        </a:rPr>
                        <a:t>In %</a:t>
                      </a:r>
                    </a:p>
                  </a:txBody>
                  <a:tcPr marL="47625" marR="47625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887337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Unburned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1202.9895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0.000000000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1.0000000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4748352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Potential for recent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28.63834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7416.3395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7444.9779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0.003846665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0.9961533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783783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Moderate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128.97538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241.8627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370.8381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0.347794352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>
                          <a:effectLst/>
                        </a:rPr>
                        <a:t>0.6522056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432768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47625" marR="47625" marT="38100" marB="38100" anchor="ctr">
                    <a:lnL>
                      <a:noFill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8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High risk of inadequate postfire regeneration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501.10682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612.9674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1114.0742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0.449796616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000" dirty="0">
                          <a:effectLst/>
                        </a:rPr>
                        <a:t>0.5502034</a:t>
                      </a:r>
                    </a:p>
                  </a:txBody>
                  <a:tcPr marL="47625" marR="47625" marT="38100" marB="38100" anchor="ctr">
                    <a:lnL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6DAD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5118209"/>
                  </a:ext>
                </a:extLst>
              </a:tr>
            </a:tbl>
          </a:graphicData>
        </a:graphic>
      </p:graphicFrame>
      <p:sp>
        <p:nvSpPr>
          <p:cNvPr id="25" name="Isosceles Triangle 12">
            <a:extLst>
              <a:ext uri="{FF2B5EF4-FFF2-40B4-BE49-F238E27FC236}">
                <a16:creationId xmlns:a16="http://schemas.microsoft.com/office/drawing/2014/main" id="{1F34DD21-6EAC-930A-4A70-3C4CBB967B00}"/>
              </a:ext>
            </a:extLst>
          </p:cNvPr>
          <p:cNvSpPr/>
          <p:nvPr/>
        </p:nvSpPr>
        <p:spPr>
          <a:xfrm rot="8253167">
            <a:off x="5049272" y="1255868"/>
            <a:ext cx="133373" cy="1910010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  <a:gd name="connsiteX0" fmla="*/ 166 w 112483"/>
              <a:gd name="connsiteY0" fmla="*/ 1923247 h 1923247"/>
              <a:gd name="connsiteX1" fmla="*/ 90153 w 112483"/>
              <a:gd name="connsiteY1" fmla="*/ 0 h 1923247"/>
              <a:gd name="connsiteX2" fmla="*/ 112483 w 112483"/>
              <a:gd name="connsiteY2" fmla="*/ 1919922 h 1923247"/>
              <a:gd name="connsiteX3" fmla="*/ 166 w 112483"/>
              <a:gd name="connsiteY3" fmla="*/ 1923247 h 1923247"/>
              <a:gd name="connsiteX0" fmla="*/ 161 w 114878"/>
              <a:gd name="connsiteY0" fmla="*/ 1911673 h 1920123"/>
              <a:gd name="connsiteX1" fmla="*/ 92548 w 114878"/>
              <a:gd name="connsiteY1" fmla="*/ 0 h 1920123"/>
              <a:gd name="connsiteX2" fmla="*/ 114878 w 114878"/>
              <a:gd name="connsiteY2" fmla="*/ 1919922 h 1920123"/>
              <a:gd name="connsiteX3" fmla="*/ 161 w 114878"/>
              <a:gd name="connsiteY3" fmla="*/ 1911673 h 1920123"/>
              <a:gd name="connsiteX0" fmla="*/ 154 w 118271"/>
              <a:gd name="connsiteY0" fmla="*/ 1925894 h 1925894"/>
              <a:gd name="connsiteX1" fmla="*/ 95941 w 118271"/>
              <a:gd name="connsiteY1" fmla="*/ 0 h 1925894"/>
              <a:gd name="connsiteX2" fmla="*/ 118271 w 118271"/>
              <a:gd name="connsiteY2" fmla="*/ 1919922 h 1925894"/>
              <a:gd name="connsiteX3" fmla="*/ 154 w 118271"/>
              <a:gd name="connsiteY3" fmla="*/ 1925894 h 1925894"/>
              <a:gd name="connsiteX0" fmla="*/ 167 w 112658"/>
              <a:gd name="connsiteY0" fmla="*/ 1918575 h 1919922"/>
              <a:gd name="connsiteX1" fmla="*/ 90328 w 112658"/>
              <a:gd name="connsiteY1" fmla="*/ 0 h 1919922"/>
              <a:gd name="connsiteX2" fmla="*/ 112658 w 112658"/>
              <a:gd name="connsiteY2" fmla="*/ 1919922 h 1919922"/>
              <a:gd name="connsiteX3" fmla="*/ 167 w 112658"/>
              <a:gd name="connsiteY3" fmla="*/ 1918575 h 191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658" h="1919922">
                <a:moveTo>
                  <a:pt x="167" y="1918575"/>
                </a:moveTo>
                <a:cubicBezTo>
                  <a:pt x="-3868" y="1600002"/>
                  <a:pt x="66667" y="279"/>
                  <a:pt x="90328" y="0"/>
                </a:cubicBezTo>
                <a:cubicBezTo>
                  <a:pt x="94915" y="639011"/>
                  <a:pt x="108071" y="1280911"/>
                  <a:pt x="112658" y="1919922"/>
                </a:cubicBezTo>
                <a:lnTo>
                  <a:pt x="167" y="1918575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00C5CD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BD9E4-FC6E-62E8-7963-A5AAF7E6B04E}"/>
              </a:ext>
            </a:extLst>
          </p:cNvPr>
          <p:cNvSpPr txBox="1"/>
          <p:nvPr/>
        </p:nvSpPr>
        <p:spPr>
          <a:xfrm>
            <a:off x="4315143" y="1587900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4%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2EA172-3AE4-9997-08FC-D11CB748F3BE}"/>
              </a:ext>
            </a:extLst>
          </p:cNvPr>
          <p:cNvCxnSpPr>
            <a:cxnSpLocks/>
          </p:cNvCxnSpPr>
          <p:nvPr/>
        </p:nvCxnSpPr>
        <p:spPr>
          <a:xfrm flipH="1">
            <a:off x="1095644" y="992147"/>
            <a:ext cx="177042" cy="5957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Isosceles Triangle 12">
            <a:extLst>
              <a:ext uri="{FF2B5EF4-FFF2-40B4-BE49-F238E27FC236}">
                <a16:creationId xmlns:a16="http://schemas.microsoft.com/office/drawing/2014/main" id="{4650616D-7A27-3129-D4F2-7C21E7F5984D}"/>
              </a:ext>
            </a:extLst>
          </p:cNvPr>
          <p:cNvSpPr/>
          <p:nvPr/>
        </p:nvSpPr>
        <p:spPr>
          <a:xfrm rot="10800000">
            <a:off x="5734722" y="1024978"/>
            <a:ext cx="51018" cy="1901910"/>
          </a:xfrm>
          <a:custGeom>
            <a:avLst/>
            <a:gdLst>
              <a:gd name="connsiteX0" fmla="*/ 0 w 418170"/>
              <a:gd name="connsiteY0" fmla="*/ 1897167 h 1897167"/>
              <a:gd name="connsiteX1" fmla="*/ 209085 w 418170"/>
              <a:gd name="connsiteY1" fmla="*/ 0 h 1897167"/>
              <a:gd name="connsiteX2" fmla="*/ 418170 w 418170"/>
              <a:gd name="connsiteY2" fmla="*/ 1897167 h 1897167"/>
              <a:gd name="connsiteX3" fmla="*/ 0 w 41817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0 w 684890"/>
              <a:gd name="connsiteY3" fmla="*/ 1897167 h 1897167"/>
              <a:gd name="connsiteX0" fmla="*/ 0 w 684890"/>
              <a:gd name="connsiteY0" fmla="*/ 1897167 h 1897167"/>
              <a:gd name="connsiteX1" fmla="*/ 209085 w 684890"/>
              <a:gd name="connsiteY1" fmla="*/ 0 h 1897167"/>
              <a:gd name="connsiteX2" fmla="*/ 684890 w 684890"/>
              <a:gd name="connsiteY2" fmla="*/ 1841506 h 1897167"/>
              <a:gd name="connsiteX3" fmla="*/ 180506 w 684890"/>
              <a:gd name="connsiteY3" fmla="*/ 1885770 h 1897167"/>
              <a:gd name="connsiteX4" fmla="*/ 0 w 684890"/>
              <a:gd name="connsiteY4" fmla="*/ 1897167 h 1897167"/>
              <a:gd name="connsiteX0" fmla="*/ 0 w 684890"/>
              <a:gd name="connsiteY0" fmla="*/ 1897167 h 1922211"/>
              <a:gd name="connsiteX1" fmla="*/ 209085 w 684890"/>
              <a:gd name="connsiteY1" fmla="*/ 0 h 1922211"/>
              <a:gd name="connsiteX2" fmla="*/ 684890 w 684890"/>
              <a:gd name="connsiteY2" fmla="*/ 1841506 h 1922211"/>
              <a:gd name="connsiteX3" fmla="*/ 183663 w 684890"/>
              <a:gd name="connsiteY3" fmla="*/ 1922211 h 1922211"/>
              <a:gd name="connsiteX4" fmla="*/ 0 w 684890"/>
              <a:gd name="connsiteY4" fmla="*/ 1897167 h 1922211"/>
              <a:gd name="connsiteX0" fmla="*/ 0 w 684890"/>
              <a:gd name="connsiteY0" fmla="*/ 1908778 h 1933822"/>
              <a:gd name="connsiteX1" fmla="*/ 196169 w 684890"/>
              <a:gd name="connsiteY1" fmla="*/ 0 h 1933822"/>
              <a:gd name="connsiteX2" fmla="*/ 684890 w 684890"/>
              <a:gd name="connsiteY2" fmla="*/ 1853117 h 1933822"/>
              <a:gd name="connsiteX3" fmla="*/ 183663 w 684890"/>
              <a:gd name="connsiteY3" fmla="*/ 1933822 h 1933822"/>
              <a:gd name="connsiteX4" fmla="*/ 0 w 684890"/>
              <a:gd name="connsiteY4" fmla="*/ 1908778 h 1933822"/>
              <a:gd name="connsiteX0" fmla="*/ 0 w 684890"/>
              <a:gd name="connsiteY0" fmla="*/ 1815215 h 1840259"/>
              <a:gd name="connsiteX1" fmla="*/ 177992 w 684890"/>
              <a:gd name="connsiteY1" fmla="*/ 0 h 1840259"/>
              <a:gd name="connsiteX2" fmla="*/ 684890 w 684890"/>
              <a:gd name="connsiteY2" fmla="*/ 1759554 h 1840259"/>
              <a:gd name="connsiteX3" fmla="*/ 183663 w 684890"/>
              <a:gd name="connsiteY3" fmla="*/ 1840259 h 1840259"/>
              <a:gd name="connsiteX4" fmla="*/ 0 w 684890"/>
              <a:gd name="connsiteY4" fmla="*/ 1815215 h 1840259"/>
              <a:gd name="connsiteX0" fmla="*/ 0 w 684890"/>
              <a:gd name="connsiteY0" fmla="*/ 1912353 h 1937397"/>
              <a:gd name="connsiteX1" fmla="*/ 209001 w 684890"/>
              <a:gd name="connsiteY1" fmla="*/ 0 h 1937397"/>
              <a:gd name="connsiteX2" fmla="*/ 684890 w 684890"/>
              <a:gd name="connsiteY2" fmla="*/ 1856692 h 1937397"/>
              <a:gd name="connsiteX3" fmla="*/ 183663 w 684890"/>
              <a:gd name="connsiteY3" fmla="*/ 1937397 h 1937397"/>
              <a:gd name="connsiteX4" fmla="*/ 0 w 684890"/>
              <a:gd name="connsiteY4" fmla="*/ 1912353 h 1937397"/>
              <a:gd name="connsiteX0" fmla="*/ 0 w 684890"/>
              <a:gd name="connsiteY0" fmla="*/ 1903013 h 1928057"/>
              <a:gd name="connsiteX1" fmla="*/ 210220 w 684890"/>
              <a:gd name="connsiteY1" fmla="*/ 0 h 1928057"/>
              <a:gd name="connsiteX2" fmla="*/ 684890 w 684890"/>
              <a:gd name="connsiteY2" fmla="*/ 1847352 h 1928057"/>
              <a:gd name="connsiteX3" fmla="*/ 183663 w 684890"/>
              <a:gd name="connsiteY3" fmla="*/ 1928057 h 1928057"/>
              <a:gd name="connsiteX4" fmla="*/ 0 w 684890"/>
              <a:gd name="connsiteY4" fmla="*/ 1903013 h 1928057"/>
              <a:gd name="connsiteX0" fmla="*/ 0 w 684890"/>
              <a:gd name="connsiteY0" fmla="*/ 1903013 h 1910030"/>
              <a:gd name="connsiteX1" fmla="*/ 210220 w 684890"/>
              <a:gd name="connsiteY1" fmla="*/ 0 h 1910030"/>
              <a:gd name="connsiteX2" fmla="*/ 684890 w 684890"/>
              <a:gd name="connsiteY2" fmla="*/ 1847352 h 1910030"/>
              <a:gd name="connsiteX3" fmla="*/ 168961 w 684890"/>
              <a:gd name="connsiteY3" fmla="*/ 1910030 h 1910030"/>
              <a:gd name="connsiteX4" fmla="*/ 0 w 684890"/>
              <a:gd name="connsiteY4" fmla="*/ 1903013 h 1910030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111787 w 684890"/>
              <a:gd name="connsiteY3" fmla="*/ 1923195 h 1923195"/>
              <a:gd name="connsiteX4" fmla="*/ 0 w 684890"/>
              <a:gd name="connsiteY4" fmla="*/ 1903013 h 1923195"/>
              <a:gd name="connsiteX0" fmla="*/ 0 w 684890"/>
              <a:gd name="connsiteY0" fmla="*/ 1903013 h 1923195"/>
              <a:gd name="connsiteX1" fmla="*/ 210220 w 684890"/>
              <a:gd name="connsiteY1" fmla="*/ 0 h 1923195"/>
              <a:gd name="connsiteX2" fmla="*/ 684890 w 684890"/>
              <a:gd name="connsiteY2" fmla="*/ 1847352 h 1923195"/>
              <a:gd name="connsiteX3" fmla="*/ 223982 w 684890"/>
              <a:gd name="connsiteY3" fmla="*/ 1917033 h 1923195"/>
              <a:gd name="connsiteX4" fmla="*/ 111787 w 684890"/>
              <a:gd name="connsiteY4" fmla="*/ 1923195 h 1923195"/>
              <a:gd name="connsiteX5" fmla="*/ 0 w 684890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223982 w 688465"/>
              <a:gd name="connsiteY3" fmla="*/ 1917033 h 1923195"/>
              <a:gd name="connsiteX4" fmla="*/ 111787 w 688465"/>
              <a:gd name="connsiteY4" fmla="*/ 1923195 h 1923195"/>
              <a:gd name="connsiteX5" fmla="*/ 0 w 688465"/>
              <a:gd name="connsiteY5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75392 w 688465"/>
              <a:gd name="connsiteY3" fmla="*/ 1873041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223982 w 688465"/>
              <a:gd name="connsiteY4" fmla="*/ 1917033 h 1923195"/>
              <a:gd name="connsiteX5" fmla="*/ 111787 w 688465"/>
              <a:gd name="connsiteY5" fmla="*/ 1923195 h 1923195"/>
              <a:gd name="connsiteX6" fmla="*/ 0 w 688465"/>
              <a:gd name="connsiteY6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2467 w 688465"/>
              <a:gd name="connsiteY4" fmla="*/ 1894912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23195"/>
              <a:gd name="connsiteX1" fmla="*/ 210220 w 688465"/>
              <a:gd name="connsiteY1" fmla="*/ 0 h 1923195"/>
              <a:gd name="connsiteX2" fmla="*/ 688465 w 688465"/>
              <a:gd name="connsiteY2" fmla="*/ 1860184 h 1923195"/>
              <a:gd name="connsiteX3" fmla="*/ 567840 w 688465"/>
              <a:gd name="connsiteY3" fmla="*/ 1880677 h 1923195"/>
              <a:gd name="connsiteX4" fmla="*/ 428398 w 688465"/>
              <a:gd name="connsiteY4" fmla="*/ 1911235 h 1923195"/>
              <a:gd name="connsiteX5" fmla="*/ 223982 w 688465"/>
              <a:gd name="connsiteY5" fmla="*/ 1917033 h 1923195"/>
              <a:gd name="connsiteX6" fmla="*/ 111787 w 688465"/>
              <a:gd name="connsiteY6" fmla="*/ 1923195 h 1923195"/>
              <a:gd name="connsiteX7" fmla="*/ 0 w 688465"/>
              <a:gd name="connsiteY7" fmla="*/ 1903013 h 1923195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28398 w 688465"/>
              <a:gd name="connsiteY4" fmla="*/ 1911235 h 1917033"/>
              <a:gd name="connsiteX5" fmla="*/ 223982 w 688465"/>
              <a:gd name="connsiteY5" fmla="*/ 1917033 h 1917033"/>
              <a:gd name="connsiteX6" fmla="*/ 116982 w 688465"/>
              <a:gd name="connsiteY6" fmla="*/ 1912068 h 1917033"/>
              <a:gd name="connsiteX7" fmla="*/ 0 w 688465"/>
              <a:gd name="connsiteY7" fmla="*/ 1903013 h 1917033"/>
              <a:gd name="connsiteX0" fmla="*/ 0 w 688465"/>
              <a:gd name="connsiteY0" fmla="*/ 1903013 h 1924983"/>
              <a:gd name="connsiteX1" fmla="*/ 210220 w 688465"/>
              <a:gd name="connsiteY1" fmla="*/ 0 h 1924983"/>
              <a:gd name="connsiteX2" fmla="*/ 688465 w 688465"/>
              <a:gd name="connsiteY2" fmla="*/ 1860184 h 1924983"/>
              <a:gd name="connsiteX3" fmla="*/ 567840 w 688465"/>
              <a:gd name="connsiteY3" fmla="*/ 1880677 h 1924983"/>
              <a:gd name="connsiteX4" fmla="*/ 428398 w 688465"/>
              <a:gd name="connsiteY4" fmla="*/ 1911235 h 1924983"/>
              <a:gd name="connsiteX5" fmla="*/ 223982 w 688465"/>
              <a:gd name="connsiteY5" fmla="*/ 1917033 h 1924983"/>
              <a:gd name="connsiteX6" fmla="*/ 105370 w 688465"/>
              <a:gd name="connsiteY6" fmla="*/ 1924983 h 1924983"/>
              <a:gd name="connsiteX7" fmla="*/ 0 w 688465"/>
              <a:gd name="connsiteY7" fmla="*/ 1903013 h 1924983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28398 w 688465"/>
              <a:gd name="connsiteY4" fmla="*/ 1911235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20272"/>
              <a:gd name="connsiteX1" fmla="*/ 210220 w 688465"/>
              <a:gd name="connsiteY1" fmla="*/ 0 h 1920272"/>
              <a:gd name="connsiteX2" fmla="*/ 688465 w 688465"/>
              <a:gd name="connsiteY2" fmla="*/ 1860184 h 1920272"/>
              <a:gd name="connsiteX3" fmla="*/ 567840 w 688465"/>
              <a:gd name="connsiteY3" fmla="*/ 1880677 h 1920272"/>
              <a:gd name="connsiteX4" fmla="*/ 430103 w 688465"/>
              <a:gd name="connsiteY4" fmla="*/ 1902463 h 1920272"/>
              <a:gd name="connsiteX5" fmla="*/ 223982 w 688465"/>
              <a:gd name="connsiteY5" fmla="*/ 1917033 h 1920272"/>
              <a:gd name="connsiteX6" fmla="*/ 112354 w 688465"/>
              <a:gd name="connsiteY6" fmla="*/ 1920272 h 1920272"/>
              <a:gd name="connsiteX7" fmla="*/ 0 w 688465"/>
              <a:gd name="connsiteY7" fmla="*/ 1903013 h 1920272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465"/>
              <a:gd name="connsiteY0" fmla="*/ 1903013 h 1917033"/>
              <a:gd name="connsiteX1" fmla="*/ 210220 w 688465"/>
              <a:gd name="connsiteY1" fmla="*/ 0 h 1917033"/>
              <a:gd name="connsiteX2" fmla="*/ 688465 w 688465"/>
              <a:gd name="connsiteY2" fmla="*/ 1860184 h 1917033"/>
              <a:gd name="connsiteX3" fmla="*/ 567840 w 688465"/>
              <a:gd name="connsiteY3" fmla="*/ 1880677 h 1917033"/>
              <a:gd name="connsiteX4" fmla="*/ 430103 w 688465"/>
              <a:gd name="connsiteY4" fmla="*/ 1902463 h 1917033"/>
              <a:gd name="connsiteX5" fmla="*/ 223982 w 688465"/>
              <a:gd name="connsiteY5" fmla="*/ 1917033 h 1917033"/>
              <a:gd name="connsiteX6" fmla="*/ 94811 w 688465"/>
              <a:gd name="connsiteY6" fmla="*/ 1916863 h 1917033"/>
              <a:gd name="connsiteX7" fmla="*/ 0 w 688465"/>
              <a:gd name="connsiteY7" fmla="*/ 1903013 h 1917033"/>
              <a:gd name="connsiteX0" fmla="*/ 0 w 688932"/>
              <a:gd name="connsiteY0" fmla="*/ 1903013 h 1917033"/>
              <a:gd name="connsiteX1" fmla="*/ 210220 w 688932"/>
              <a:gd name="connsiteY1" fmla="*/ 0 h 1917033"/>
              <a:gd name="connsiteX2" fmla="*/ 688932 w 688932"/>
              <a:gd name="connsiteY2" fmla="*/ 1857784 h 1917033"/>
              <a:gd name="connsiteX3" fmla="*/ 567840 w 688932"/>
              <a:gd name="connsiteY3" fmla="*/ 1880677 h 1917033"/>
              <a:gd name="connsiteX4" fmla="*/ 430103 w 688932"/>
              <a:gd name="connsiteY4" fmla="*/ 1902463 h 1917033"/>
              <a:gd name="connsiteX5" fmla="*/ 223982 w 688932"/>
              <a:gd name="connsiteY5" fmla="*/ 1917033 h 1917033"/>
              <a:gd name="connsiteX6" fmla="*/ 94811 w 688932"/>
              <a:gd name="connsiteY6" fmla="*/ 1916863 h 1917033"/>
              <a:gd name="connsiteX7" fmla="*/ 0 w 688932"/>
              <a:gd name="connsiteY7" fmla="*/ 1903013 h 1917033"/>
              <a:gd name="connsiteX0" fmla="*/ 0 w 685181"/>
              <a:gd name="connsiteY0" fmla="*/ 1916569 h 1917140"/>
              <a:gd name="connsiteX1" fmla="*/ 206469 w 685181"/>
              <a:gd name="connsiteY1" fmla="*/ 0 h 1917140"/>
              <a:gd name="connsiteX2" fmla="*/ 685181 w 685181"/>
              <a:gd name="connsiteY2" fmla="*/ 1857784 h 1917140"/>
              <a:gd name="connsiteX3" fmla="*/ 564089 w 685181"/>
              <a:gd name="connsiteY3" fmla="*/ 1880677 h 1917140"/>
              <a:gd name="connsiteX4" fmla="*/ 426352 w 685181"/>
              <a:gd name="connsiteY4" fmla="*/ 1902463 h 1917140"/>
              <a:gd name="connsiteX5" fmla="*/ 220231 w 685181"/>
              <a:gd name="connsiteY5" fmla="*/ 1917033 h 1917140"/>
              <a:gd name="connsiteX6" fmla="*/ 91060 w 685181"/>
              <a:gd name="connsiteY6" fmla="*/ 1916863 h 1917140"/>
              <a:gd name="connsiteX7" fmla="*/ 0 w 685181"/>
              <a:gd name="connsiteY7" fmla="*/ 1916569 h 1917140"/>
              <a:gd name="connsiteX0" fmla="*/ 0 w 564089"/>
              <a:gd name="connsiteY0" fmla="*/ 1916569 h 1917140"/>
              <a:gd name="connsiteX1" fmla="*/ 206469 w 564089"/>
              <a:gd name="connsiteY1" fmla="*/ 0 h 1917140"/>
              <a:gd name="connsiteX2" fmla="*/ 564089 w 564089"/>
              <a:gd name="connsiteY2" fmla="*/ 1880677 h 1917140"/>
              <a:gd name="connsiteX3" fmla="*/ 426352 w 564089"/>
              <a:gd name="connsiteY3" fmla="*/ 1902463 h 1917140"/>
              <a:gd name="connsiteX4" fmla="*/ 220231 w 564089"/>
              <a:gd name="connsiteY4" fmla="*/ 1917033 h 1917140"/>
              <a:gd name="connsiteX5" fmla="*/ 91060 w 564089"/>
              <a:gd name="connsiteY5" fmla="*/ 1916863 h 1917140"/>
              <a:gd name="connsiteX6" fmla="*/ 0 w 564089"/>
              <a:gd name="connsiteY6" fmla="*/ 1916569 h 1917140"/>
              <a:gd name="connsiteX0" fmla="*/ 0 w 520855"/>
              <a:gd name="connsiteY0" fmla="*/ 1916569 h 1917140"/>
              <a:gd name="connsiteX1" fmla="*/ 206469 w 520855"/>
              <a:gd name="connsiteY1" fmla="*/ 0 h 1917140"/>
              <a:gd name="connsiteX2" fmla="*/ 520855 w 520855"/>
              <a:gd name="connsiteY2" fmla="*/ 1879582 h 1917140"/>
              <a:gd name="connsiteX3" fmla="*/ 426352 w 520855"/>
              <a:gd name="connsiteY3" fmla="*/ 1902463 h 1917140"/>
              <a:gd name="connsiteX4" fmla="*/ 220231 w 520855"/>
              <a:gd name="connsiteY4" fmla="*/ 1917033 h 1917140"/>
              <a:gd name="connsiteX5" fmla="*/ 91060 w 520855"/>
              <a:gd name="connsiteY5" fmla="*/ 1916863 h 1917140"/>
              <a:gd name="connsiteX6" fmla="*/ 0 w 520855"/>
              <a:gd name="connsiteY6" fmla="*/ 1916569 h 1917140"/>
              <a:gd name="connsiteX0" fmla="*/ 0 w 523048"/>
              <a:gd name="connsiteY0" fmla="*/ 1890381 h 1917033"/>
              <a:gd name="connsiteX1" fmla="*/ 208662 w 523048"/>
              <a:gd name="connsiteY1" fmla="*/ 0 h 1917033"/>
              <a:gd name="connsiteX2" fmla="*/ 523048 w 523048"/>
              <a:gd name="connsiteY2" fmla="*/ 1879582 h 1917033"/>
              <a:gd name="connsiteX3" fmla="*/ 428545 w 523048"/>
              <a:gd name="connsiteY3" fmla="*/ 1902463 h 1917033"/>
              <a:gd name="connsiteX4" fmla="*/ 222424 w 523048"/>
              <a:gd name="connsiteY4" fmla="*/ 1917033 h 1917033"/>
              <a:gd name="connsiteX5" fmla="*/ 93253 w 523048"/>
              <a:gd name="connsiteY5" fmla="*/ 1916863 h 1917033"/>
              <a:gd name="connsiteX6" fmla="*/ 0 w 523048"/>
              <a:gd name="connsiteY6" fmla="*/ 1890381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6264 w 536059"/>
              <a:gd name="connsiteY5" fmla="*/ 1916863 h 1917033"/>
              <a:gd name="connsiteX6" fmla="*/ 0 w 536059"/>
              <a:gd name="connsiteY6" fmla="*/ 1904819 h 1917033"/>
              <a:gd name="connsiteX0" fmla="*/ 0 w 536059"/>
              <a:gd name="connsiteY0" fmla="*/ 1904819 h 1917033"/>
              <a:gd name="connsiteX1" fmla="*/ 221673 w 536059"/>
              <a:gd name="connsiteY1" fmla="*/ 0 h 1917033"/>
              <a:gd name="connsiteX2" fmla="*/ 536059 w 536059"/>
              <a:gd name="connsiteY2" fmla="*/ 1879582 h 1917033"/>
              <a:gd name="connsiteX3" fmla="*/ 441556 w 536059"/>
              <a:gd name="connsiteY3" fmla="*/ 1902463 h 1917033"/>
              <a:gd name="connsiteX4" fmla="*/ 235435 w 536059"/>
              <a:gd name="connsiteY4" fmla="*/ 1917033 h 1917033"/>
              <a:gd name="connsiteX5" fmla="*/ 103917 w 536059"/>
              <a:gd name="connsiteY5" fmla="*/ 1913111 h 1917033"/>
              <a:gd name="connsiteX6" fmla="*/ 0 w 536059"/>
              <a:gd name="connsiteY6" fmla="*/ 1904819 h 1917033"/>
              <a:gd name="connsiteX0" fmla="*/ 0 w 540751"/>
              <a:gd name="connsiteY0" fmla="*/ 1897317 h 1917033"/>
              <a:gd name="connsiteX1" fmla="*/ 226365 w 540751"/>
              <a:gd name="connsiteY1" fmla="*/ 0 h 1917033"/>
              <a:gd name="connsiteX2" fmla="*/ 540751 w 540751"/>
              <a:gd name="connsiteY2" fmla="*/ 1879582 h 1917033"/>
              <a:gd name="connsiteX3" fmla="*/ 446248 w 540751"/>
              <a:gd name="connsiteY3" fmla="*/ 1902463 h 1917033"/>
              <a:gd name="connsiteX4" fmla="*/ 240127 w 540751"/>
              <a:gd name="connsiteY4" fmla="*/ 1917033 h 1917033"/>
              <a:gd name="connsiteX5" fmla="*/ 108609 w 540751"/>
              <a:gd name="connsiteY5" fmla="*/ 1913111 h 1917033"/>
              <a:gd name="connsiteX6" fmla="*/ 0 w 540751"/>
              <a:gd name="connsiteY6" fmla="*/ 1897317 h 1917033"/>
              <a:gd name="connsiteX0" fmla="*/ 0 w 446248"/>
              <a:gd name="connsiteY0" fmla="*/ 1897317 h 1917033"/>
              <a:gd name="connsiteX1" fmla="*/ 226365 w 446248"/>
              <a:gd name="connsiteY1" fmla="*/ 0 h 1917033"/>
              <a:gd name="connsiteX2" fmla="*/ 446248 w 446248"/>
              <a:gd name="connsiteY2" fmla="*/ 1902463 h 1917033"/>
              <a:gd name="connsiteX3" fmla="*/ 240127 w 446248"/>
              <a:gd name="connsiteY3" fmla="*/ 1917033 h 1917033"/>
              <a:gd name="connsiteX4" fmla="*/ 108609 w 446248"/>
              <a:gd name="connsiteY4" fmla="*/ 1913111 h 1917033"/>
              <a:gd name="connsiteX5" fmla="*/ 0 w 446248"/>
              <a:gd name="connsiteY5" fmla="*/ 1897317 h 1917033"/>
              <a:gd name="connsiteX0" fmla="*/ 0 w 240127"/>
              <a:gd name="connsiteY0" fmla="*/ 1897317 h 1917033"/>
              <a:gd name="connsiteX1" fmla="*/ 226365 w 240127"/>
              <a:gd name="connsiteY1" fmla="*/ 0 h 1917033"/>
              <a:gd name="connsiteX2" fmla="*/ 240127 w 240127"/>
              <a:gd name="connsiteY2" fmla="*/ 1917033 h 1917033"/>
              <a:gd name="connsiteX3" fmla="*/ 108609 w 240127"/>
              <a:gd name="connsiteY3" fmla="*/ 1913111 h 1917033"/>
              <a:gd name="connsiteX4" fmla="*/ 0 w 240127"/>
              <a:gd name="connsiteY4" fmla="*/ 1897317 h 1917033"/>
              <a:gd name="connsiteX0" fmla="*/ 0 w 250574"/>
              <a:gd name="connsiteY0" fmla="*/ 1897317 h 1913111"/>
              <a:gd name="connsiteX1" fmla="*/ 226365 w 250574"/>
              <a:gd name="connsiteY1" fmla="*/ 0 h 1913111"/>
              <a:gd name="connsiteX2" fmla="*/ 250574 w 250574"/>
              <a:gd name="connsiteY2" fmla="*/ 1911439 h 1913111"/>
              <a:gd name="connsiteX3" fmla="*/ 108609 w 250574"/>
              <a:gd name="connsiteY3" fmla="*/ 1913111 h 1913111"/>
              <a:gd name="connsiteX4" fmla="*/ 0 w 250574"/>
              <a:gd name="connsiteY4" fmla="*/ 1897317 h 1913111"/>
              <a:gd name="connsiteX0" fmla="*/ 121 w 142086"/>
              <a:gd name="connsiteY0" fmla="*/ 1913111 h 1913111"/>
              <a:gd name="connsiteX1" fmla="*/ 117877 w 142086"/>
              <a:gd name="connsiteY1" fmla="*/ 0 h 1913111"/>
              <a:gd name="connsiteX2" fmla="*/ 142086 w 142086"/>
              <a:gd name="connsiteY2" fmla="*/ 1911439 h 1913111"/>
              <a:gd name="connsiteX3" fmla="*/ 121 w 142086"/>
              <a:gd name="connsiteY3" fmla="*/ 1913111 h 1913111"/>
              <a:gd name="connsiteX0" fmla="*/ 218 w 97079"/>
              <a:gd name="connsiteY0" fmla="*/ 1917101 h 1917101"/>
              <a:gd name="connsiteX1" fmla="*/ 72870 w 97079"/>
              <a:gd name="connsiteY1" fmla="*/ 0 h 1917101"/>
              <a:gd name="connsiteX2" fmla="*/ 97079 w 97079"/>
              <a:gd name="connsiteY2" fmla="*/ 1911439 h 1917101"/>
              <a:gd name="connsiteX3" fmla="*/ 218 w 97079"/>
              <a:gd name="connsiteY3" fmla="*/ 1917101 h 1917101"/>
              <a:gd name="connsiteX0" fmla="*/ 166 w 114362"/>
              <a:gd name="connsiteY0" fmla="*/ 1923247 h 1923247"/>
              <a:gd name="connsiteX1" fmla="*/ 90153 w 114362"/>
              <a:gd name="connsiteY1" fmla="*/ 0 h 1923247"/>
              <a:gd name="connsiteX2" fmla="*/ 114362 w 114362"/>
              <a:gd name="connsiteY2" fmla="*/ 1911439 h 1923247"/>
              <a:gd name="connsiteX3" fmla="*/ 166 w 114362"/>
              <a:gd name="connsiteY3" fmla="*/ 1923247 h 1923247"/>
              <a:gd name="connsiteX0" fmla="*/ 166 w 112659"/>
              <a:gd name="connsiteY0" fmla="*/ 1923247 h 1925018"/>
              <a:gd name="connsiteX1" fmla="*/ 90153 w 112659"/>
              <a:gd name="connsiteY1" fmla="*/ 0 h 1925018"/>
              <a:gd name="connsiteX2" fmla="*/ 112659 w 112659"/>
              <a:gd name="connsiteY2" fmla="*/ 1924593 h 1925018"/>
              <a:gd name="connsiteX3" fmla="*/ 166 w 112659"/>
              <a:gd name="connsiteY3" fmla="*/ 1923247 h 1925018"/>
              <a:gd name="connsiteX0" fmla="*/ 166 w 90380"/>
              <a:gd name="connsiteY0" fmla="*/ 1923247 h 1926157"/>
              <a:gd name="connsiteX1" fmla="*/ 90153 w 90380"/>
              <a:gd name="connsiteY1" fmla="*/ 0 h 1926157"/>
              <a:gd name="connsiteX2" fmla="*/ 32890 w 90380"/>
              <a:gd name="connsiteY2" fmla="*/ 1925802 h 1926157"/>
              <a:gd name="connsiteX3" fmla="*/ 166 w 90380"/>
              <a:gd name="connsiteY3" fmla="*/ 1923247 h 1926157"/>
              <a:gd name="connsiteX0" fmla="*/ 33397 w 64541"/>
              <a:gd name="connsiteY0" fmla="*/ 1913389 h 1925955"/>
              <a:gd name="connsiteX1" fmla="*/ 64314 w 64541"/>
              <a:gd name="connsiteY1" fmla="*/ 0 h 1925955"/>
              <a:gd name="connsiteX2" fmla="*/ 7051 w 64541"/>
              <a:gd name="connsiteY2" fmla="*/ 1925802 h 1925955"/>
              <a:gd name="connsiteX3" fmla="*/ 33397 w 64541"/>
              <a:gd name="connsiteY3" fmla="*/ 1913389 h 1925955"/>
              <a:gd name="connsiteX0" fmla="*/ 36859 w 67990"/>
              <a:gd name="connsiteY0" fmla="*/ 1913389 h 1919475"/>
              <a:gd name="connsiteX1" fmla="*/ 67776 w 67990"/>
              <a:gd name="connsiteY1" fmla="*/ 0 h 1919475"/>
              <a:gd name="connsiteX2" fmla="*/ 6820 w 67990"/>
              <a:gd name="connsiteY2" fmla="*/ 1919229 h 1919475"/>
              <a:gd name="connsiteX3" fmla="*/ 36859 w 67990"/>
              <a:gd name="connsiteY3" fmla="*/ 1913389 h 1919475"/>
              <a:gd name="connsiteX0" fmla="*/ 36859 w 49604"/>
              <a:gd name="connsiteY0" fmla="*/ 1926534 h 1932620"/>
              <a:gd name="connsiteX1" fmla="*/ 49316 w 49604"/>
              <a:gd name="connsiteY1" fmla="*/ 0 h 1932620"/>
              <a:gd name="connsiteX2" fmla="*/ 6820 w 49604"/>
              <a:gd name="connsiteY2" fmla="*/ 1932374 h 1932620"/>
              <a:gd name="connsiteX3" fmla="*/ 36859 w 49604"/>
              <a:gd name="connsiteY3" fmla="*/ 1926534 h 1932620"/>
              <a:gd name="connsiteX0" fmla="*/ 851911 w 858730"/>
              <a:gd name="connsiteY0" fmla="*/ 1929820 h 1935906"/>
              <a:gd name="connsiteX1" fmla="*/ 473 w 858730"/>
              <a:gd name="connsiteY1" fmla="*/ 0 h 1935906"/>
              <a:gd name="connsiteX2" fmla="*/ 821872 w 858730"/>
              <a:gd name="connsiteY2" fmla="*/ 1935660 h 1935906"/>
              <a:gd name="connsiteX3" fmla="*/ 851911 w 858730"/>
              <a:gd name="connsiteY3" fmla="*/ 1929820 h 1935906"/>
              <a:gd name="connsiteX0" fmla="*/ 880329 w 887150"/>
              <a:gd name="connsiteY0" fmla="*/ 1974028 h 1980114"/>
              <a:gd name="connsiteX1" fmla="*/ 28891 w 887150"/>
              <a:gd name="connsiteY1" fmla="*/ 44208 h 1980114"/>
              <a:gd name="connsiteX2" fmla="*/ 259619 w 887150"/>
              <a:gd name="connsiteY2" fmla="*/ 730543 h 1980114"/>
              <a:gd name="connsiteX3" fmla="*/ 850290 w 887150"/>
              <a:gd name="connsiteY3" fmla="*/ 1979868 h 1980114"/>
              <a:gd name="connsiteX4" fmla="*/ 880329 w 887150"/>
              <a:gd name="connsiteY4" fmla="*/ 1974028 h 1980114"/>
              <a:gd name="connsiteX0" fmla="*/ 638894 w 662427"/>
              <a:gd name="connsiteY0" fmla="*/ 1949339 h 1955425"/>
              <a:gd name="connsiteX1" fmla="*/ 662427 w 662427"/>
              <a:gd name="connsiteY1" fmla="*/ 45810 h 1955425"/>
              <a:gd name="connsiteX2" fmla="*/ 18184 w 662427"/>
              <a:gd name="connsiteY2" fmla="*/ 705854 h 1955425"/>
              <a:gd name="connsiteX3" fmla="*/ 608855 w 662427"/>
              <a:gd name="connsiteY3" fmla="*/ 1955179 h 1955425"/>
              <a:gd name="connsiteX4" fmla="*/ 638894 w 662427"/>
              <a:gd name="connsiteY4" fmla="*/ 1949339 h 1955425"/>
              <a:gd name="connsiteX0" fmla="*/ 36860 w 60393"/>
              <a:gd name="connsiteY0" fmla="*/ 1903529 h 1909615"/>
              <a:gd name="connsiteX1" fmla="*/ 60393 w 60393"/>
              <a:gd name="connsiteY1" fmla="*/ 0 h 1909615"/>
              <a:gd name="connsiteX2" fmla="*/ 6821 w 60393"/>
              <a:gd name="connsiteY2" fmla="*/ 1909369 h 1909615"/>
              <a:gd name="connsiteX3" fmla="*/ 36860 w 60393"/>
              <a:gd name="connsiteY3" fmla="*/ 1903529 h 1909615"/>
              <a:gd name="connsiteX0" fmla="*/ 47325 w 70858"/>
              <a:gd name="connsiteY0" fmla="*/ 1903529 h 1903529"/>
              <a:gd name="connsiteX1" fmla="*/ 70858 w 70858"/>
              <a:gd name="connsiteY1" fmla="*/ 0 h 1903529"/>
              <a:gd name="connsiteX2" fmla="*/ 6210 w 70858"/>
              <a:gd name="connsiteY2" fmla="*/ 1902797 h 1903529"/>
              <a:gd name="connsiteX3" fmla="*/ 47325 w 70858"/>
              <a:gd name="connsiteY3" fmla="*/ 1903529 h 1903529"/>
              <a:gd name="connsiteX0" fmla="*/ 47326 w 59783"/>
              <a:gd name="connsiteY0" fmla="*/ 1906815 h 1906815"/>
              <a:gd name="connsiteX1" fmla="*/ 59783 w 59783"/>
              <a:gd name="connsiteY1" fmla="*/ 0 h 1906815"/>
              <a:gd name="connsiteX2" fmla="*/ 6211 w 59783"/>
              <a:gd name="connsiteY2" fmla="*/ 1906083 h 1906815"/>
              <a:gd name="connsiteX3" fmla="*/ 47326 w 59783"/>
              <a:gd name="connsiteY3" fmla="*/ 1906815 h 1906815"/>
              <a:gd name="connsiteX0" fmla="*/ 47326 w 63475"/>
              <a:gd name="connsiteY0" fmla="*/ 1896956 h 1896956"/>
              <a:gd name="connsiteX1" fmla="*/ 63475 w 63475"/>
              <a:gd name="connsiteY1" fmla="*/ 0 h 1896956"/>
              <a:gd name="connsiteX2" fmla="*/ 6211 w 63475"/>
              <a:gd name="connsiteY2" fmla="*/ 1896224 h 1896956"/>
              <a:gd name="connsiteX3" fmla="*/ 47326 w 63475"/>
              <a:gd name="connsiteY3" fmla="*/ 1896956 h 1896956"/>
              <a:gd name="connsiteX0" fmla="*/ 57895 w 63597"/>
              <a:gd name="connsiteY0" fmla="*/ 1903529 h 1903529"/>
              <a:gd name="connsiteX1" fmla="*/ 62968 w 63597"/>
              <a:gd name="connsiteY1" fmla="*/ 0 h 1903529"/>
              <a:gd name="connsiteX2" fmla="*/ 5704 w 63597"/>
              <a:gd name="connsiteY2" fmla="*/ 1896224 h 1903529"/>
              <a:gd name="connsiteX3" fmla="*/ 57895 w 63597"/>
              <a:gd name="connsiteY3" fmla="*/ 1903529 h 1903529"/>
              <a:gd name="connsiteX0" fmla="*/ 61435 w 66988"/>
              <a:gd name="connsiteY0" fmla="*/ 1883810 h 1896377"/>
              <a:gd name="connsiteX1" fmla="*/ 62816 w 66988"/>
              <a:gd name="connsiteY1" fmla="*/ 0 h 1896377"/>
              <a:gd name="connsiteX2" fmla="*/ 5552 w 66988"/>
              <a:gd name="connsiteY2" fmla="*/ 1896224 h 1896377"/>
              <a:gd name="connsiteX3" fmla="*/ 61435 w 66988"/>
              <a:gd name="connsiteY3" fmla="*/ 1883810 h 1896377"/>
              <a:gd name="connsiteX0" fmla="*/ 52193 w 57265"/>
              <a:gd name="connsiteY0" fmla="*/ 1893669 h 1896224"/>
              <a:gd name="connsiteX1" fmla="*/ 57265 w 57265"/>
              <a:gd name="connsiteY1" fmla="*/ 0 h 1896224"/>
              <a:gd name="connsiteX2" fmla="*/ 1 w 57265"/>
              <a:gd name="connsiteY2" fmla="*/ 1896224 h 1896224"/>
              <a:gd name="connsiteX3" fmla="*/ 52193 w 57265"/>
              <a:gd name="connsiteY3" fmla="*/ 1893669 h 1896224"/>
              <a:gd name="connsiteX0" fmla="*/ 55883 w 57264"/>
              <a:gd name="connsiteY0" fmla="*/ 1900242 h 1900242"/>
              <a:gd name="connsiteX1" fmla="*/ 57264 w 57264"/>
              <a:gd name="connsiteY1" fmla="*/ 0 h 1900242"/>
              <a:gd name="connsiteX2" fmla="*/ 0 w 57264"/>
              <a:gd name="connsiteY2" fmla="*/ 1896224 h 1900242"/>
              <a:gd name="connsiteX3" fmla="*/ 55883 w 57264"/>
              <a:gd name="connsiteY3" fmla="*/ 1900242 h 190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64" h="1900242">
                <a:moveTo>
                  <a:pt x="55883" y="1900242"/>
                </a:moveTo>
                <a:cubicBezTo>
                  <a:pt x="51848" y="1581669"/>
                  <a:pt x="33603" y="279"/>
                  <a:pt x="57264" y="0"/>
                </a:cubicBezTo>
                <a:cubicBezTo>
                  <a:pt x="52258" y="973"/>
                  <a:pt x="3922" y="1578969"/>
                  <a:pt x="0" y="1896224"/>
                </a:cubicBezTo>
                <a:lnTo>
                  <a:pt x="55883" y="1900242"/>
                </a:lnTo>
                <a:close/>
              </a:path>
            </a:pathLst>
          </a:custGeom>
          <a:pattFill prst="wdDnDiag">
            <a:fgClr>
              <a:schemeClr val="bg2">
                <a:lumMod val="50000"/>
              </a:schemeClr>
            </a:fgClr>
            <a:bgClr>
              <a:srgbClr val="CDCDC1"/>
            </a:bgClr>
          </a:patt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C14983-D535-02BD-47A0-1357CF041328}"/>
              </a:ext>
            </a:extLst>
          </p:cNvPr>
          <p:cNvSpPr/>
          <p:nvPr/>
        </p:nvSpPr>
        <p:spPr>
          <a:xfrm>
            <a:off x="3822022" y="1027431"/>
            <a:ext cx="3840480" cy="3840480"/>
          </a:xfrm>
          <a:prstGeom prst="ellipse">
            <a:avLst/>
          </a:prstGeom>
          <a:noFill/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6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with text and a pie chart&#10;&#10;AI-generated content may be incorrect.">
            <a:extLst>
              <a:ext uri="{FF2B5EF4-FFF2-40B4-BE49-F238E27FC236}">
                <a16:creationId xmlns:a16="http://schemas.microsoft.com/office/drawing/2014/main" id="{B167E6CE-B664-462B-94C3-87C37FC338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196" y="1600196"/>
            <a:ext cx="3657607" cy="3657607"/>
          </a:xfrm>
          <a:prstGeom prst="rect">
            <a:avLst/>
          </a:prstGeom>
        </p:spPr>
      </p:pic>
      <p:pic>
        <p:nvPicPr>
          <p:cNvPr id="5" name="Picture 4" descr="A close-up of black text&#10;&#10;AI-generated content may be incorrect.">
            <a:extLst>
              <a:ext uri="{FF2B5EF4-FFF2-40B4-BE49-F238E27FC236}">
                <a16:creationId xmlns:a16="http://schemas.microsoft.com/office/drawing/2014/main" id="{246DD413-E778-4B71-AA63-739224F150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899" y="3102709"/>
            <a:ext cx="2660201" cy="65258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34134A0-2457-4B39-F2EB-2493D63BCBA9}"/>
              </a:ext>
            </a:extLst>
          </p:cNvPr>
          <p:cNvGrpSpPr/>
          <p:nvPr/>
        </p:nvGrpSpPr>
        <p:grpSpPr>
          <a:xfrm>
            <a:off x="3732377" y="195016"/>
            <a:ext cx="4273632" cy="4965454"/>
            <a:chOff x="3732377" y="195016"/>
            <a:chExt cx="4273632" cy="4965454"/>
          </a:xfrm>
        </p:grpSpPr>
        <p:pic>
          <p:nvPicPr>
            <p:cNvPr id="7" name="Picture 6" descr="A pie chart with different colored numbers&#10;&#10;AI-generated content may be incorrect.">
              <a:extLst>
                <a:ext uri="{FF2B5EF4-FFF2-40B4-BE49-F238E27FC236}">
                  <a16:creationId xmlns:a16="http://schemas.microsoft.com/office/drawing/2014/main" id="{1770B0F6-479E-CB43-2FF3-243FCB092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377" y="195016"/>
              <a:ext cx="4192426" cy="4186884"/>
            </a:xfrm>
            <a:prstGeom prst="rect">
              <a:avLst/>
            </a:prstGeom>
          </p:spPr>
        </p:pic>
        <p:pic>
          <p:nvPicPr>
            <p:cNvPr id="9" name="Picture 8" descr="A close-up of black text&#10;&#10;AI-generated content may be incorrect.">
              <a:extLst>
                <a:ext uri="{FF2B5EF4-FFF2-40B4-BE49-F238E27FC236}">
                  <a16:creationId xmlns:a16="http://schemas.microsoft.com/office/drawing/2014/main" id="{B6BF6131-423A-3318-534B-FD88F5E56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163" y="4146140"/>
              <a:ext cx="4134846" cy="1014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546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E5C12A2-CF9B-21EC-DD19-5DEE80559C47}"/>
              </a:ext>
            </a:extLst>
          </p:cNvPr>
          <p:cNvGrpSpPr/>
          <p:nvPr/>
        </p:nvGrpSpPr>
        <p:grpSpPr>
          <a:xfrm>
            <a:off x="609600" y="0"/>
            <a:ext cx="10972800" cy="6858000"/>
            <a:chOff x="609600" y="0"/>
            <a:chExt cx="10972800" cy="6858000"/>
          </a:xfrm>
        </p:grpSpPr>
        <p:pic>
          <p:nvPicPr>
            <p:cNvPr id="17" name="Picture 16" descr="A graph of different types of data&#10;&#10;AI-generated content may be incorrect.">
              <a:extLst>
                <a:ext uri="{FF2B5EF4-FFF2-40B4-BE49-F238E27FC236}">
                  <a16:creationId xmlns:a16="http://schemas.microsoft.com/office/drawing/2014/main" id="{F27E29D0-637B-096C-0375-C66BEBAF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0"/>
              <a:ext cx="10972800" cy="6858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3C284C-5443-672A-C492-5CBE630A6FBD}"/>
                </a:ext>
              </a:extLst>
            </p:cNvPr>
            <p:cNvSpPr txBox="1"/>
            <p:nvPr/>
          </p:nvSpPr>
          <p:spPr>
            <a:xfrm>
              <a:off x="1248697" y="41295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1,031 ha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4767164-1C0E-80F1-593C-E2EB817D470B}"/>
                </a:ext>
              </a:extLst>
            </p:cNvPr>
            <p:cNvSpPr txBox="1"/>
            <p:nvPr/>
          </p:nvSpPr>
          <p:spPr>
            <a:xfrm>
              <a:off x="8126361" y="41295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4,158 ha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81035D-2935-BB5D-5940-B734D39BB8AB}"/>
                </a:ext>
              </a:extLst>
            </p:cNvPr>
            <p:cNvSpPr txBox="1"/>
            <p:nvPr/>
          </p:nvSpPr>
          <p:spPr>
            <a:xfrm>
              <a:off x="4670322" y="41295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4,270 ha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0039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9083</TotalTime>
  <Words>286</Words>
  <Application>Microsoft Office PowerPoint</Application>
  <PresentationFormat>Widescreen</PresentationFormat>
  <Paragraphs>178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Shive</dc:creator>
  <cp:lastModifiedBy>Kristen Shive</cp:lastModifiedBy>
  <cp:revision>9</cp:revision>
  <dcterms:created xsi:type="dcterms:W3CDTF">2025-05-31T19:31:40Z</dcterms:created>
  <dcterms:modified xsi:type="dcterms:W3CDTF">2025-08-20T23:50:11Z</dcterms:modified>
</cp:coreProperties>
</file>