
<file path=[Content_Types].xml><?xml version="1.0" encoding="utf-8"?>
<Types xmlns="http://schemas.openxmlformats.org/package/2006/content-types">
  <Default Extension="xml" ContentType="application/xml"/>
  <Default Extension="docx" ContentType="application/vnd.openxmlformats-officedocument.wordprocessingml.documen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avi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sldIdLst>
    <p:sldId id="256" r:id="rId3"/>
    <p:sldId id="258" r:id="rId4"/>
    <p:sldId id="260" r:id="rId5"/>
    <p:sldId id="261" r:id="rId6"/>
    <p:sldId id="266" r:id="rId7"/>
    <p:sldId id="267" r:id="rId8"/>
    <p:sldId id="276" r:id="rId9"/>
    <p:sldId id="275" r:id="rId10"/>
    <p:sldId id="259" r:id="rId11"/>
    <p:sldId id="277" r:id="rId12"/>
    <p:sldId id="281" r:id="rId13"/>
    <p:sldId id="263" r:id="rId14"/>
    <p:sldId id="278" r:id="rId15"/>
    <p:sldId id="262" r:id="rId16"/>
    <p:sldId id="283" r:id="rId17"/>
    <p:sldId id="284" r:id="rId18"/>
    <p:sldId id="286" r:id="rId19"/>
    <p:sldId id="280" r:id="rId20"/>
    <p:sldId id="26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1175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823509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235263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64701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058772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470526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2882280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294035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1" autoAdjust="0"/>
    <p:restoredTop sz="90929"/>
  </p:normalViewPr>
  <p:slideViewPr>
    <p:cSldViewPr showGuides="1">
      <p:cViewPr varScale="1">
        <p:scale>
          <a:sx n="92" d="100"/>
          <a:sy n="92" d="100"/>
        </p:scale>
        <p:origin x="-1720" y="-120"/>
      </p:cViewPr>
      <p:guideLst>
        <p:guide orient="horz" pos="2160"/>
        <p:guide pos="28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C7A04-A39C-4148-B796-410BF49CDA18}" type="datetimeFigureOut">
              <a:rPr kumimoji="1" lang="ja-JP" altLang="en-US" smtClean="0"/>
              <a:pPr/>
              <a:t>3/2/12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175B-C73E-432B-93AD-605A373172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92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C175B-C73E-432B-93AD-605A3731729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 smtClean="0"/>
              <a:t>　りゅうちょう性（</a:t>
            </a:r>
            <a:r>
              <a:rPr lang="en-US" altLang="ja-JP" sz="1200" dirty="0" smtClean="0"/>
              <a:t>fluency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 smtClean="0"/>
              <a:t>脳の異なる部分に認知機能が割り当てられていると考えるとして</a:t>
            </a:r>
            <a:endParaRPr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C175B-C73E-432B-93AD-605A3731729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補填・回復</a:t>
            </a:r>
            <a:r>
              <a:rPr kumimoji="1" lang="ja-JP" altLang="en-US" dirty="0" smtClean="0"/>
              <a:t>（ほてん：</a:t>
            </a:r>
            <a:r>
              <a:rPr kumimoji="1" lang="en-US" altLang="ja-JP" dirty="0" smtClean="0"/>
              <a:t>compensating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C175B-C73E-432B-93AD-605A3731729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C175B-C73E-432B-93AD-605A3731729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microsoft.com/office/2007/relationships/media" Target="../media/media2.avi"/><Relationship Id="rId2" Type="http://schemas.openxmlformats.org/officeDocument/2006/relationships/video" Target="../media/media2.avi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7" name="Picture 15" descr="D:\nicks computer\pres pro stuff\medical animated\dna\DNA_tit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444706"/>
            <a:ext cx="7390474" cy="1143476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8768" y="3669883"/>
            <a:ext cx="7386632" cy="175237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  <a:endParaRPr lang="en-US" noProof="0" smtClean="0"/>
          </a:p>
        </p:txBody>
      </p:sp>
      <p:pic>
        <p:nvPicPr>
          <p:cNvPr id="8208" name="PPP_AMEDI_TLE_dna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13"/>
            <a:ext cx="1281361" cy="67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8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20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8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47800"/>
            <a:ext cx="8229600" cy="4894079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4010" y="1295400"/>
            <a:ext cx="2010708" cy="49530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295400"/>
            <a:ext cx="6098122" cy="49530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6" y="4406673"/>
            <a:ext cx="7772543" cy="136216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6" y="2907289"/>
            <a:ext cx="7772543" cy="1499384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754" indent="0">
              <a:buNone/>
              <a:defRPr sz="1600"/>
            </a:lvl2pPr>
            <a:lvl3pPr marL="823509" indent="0">
              <a:buNone/>
              <a:defRPr sz="1400"/>
            </a:lvl3pPr>
            <a:lvl4pPr marL="1235263" indent="0">
              <a:buNone/>
              <a:defRPr sz="1300"/>
            </a:lvl4pPr>
            <a:lvl5pPr marL="1647017" indent="0">
              <a:buNone/>
              <a:defRPr sz="1300"/>
            </a:lvl5pPr>
            <a:lvl6pPr marL="2058772" indent="0">
              <a:buNone/>
              <a:defRPr sz="1300"/>
            </a:lvl6pPr>
            <a:lvl7pPr marL="2470526" indent="0">
              <a:buNone/>
              <a:defRPr sz="1300"/>
            </a:lvl7pPr>
            <a:lvl8pPr marL="2882280" indent="0">
              <a:buNone/>
              <a:defRPr sz="1300"/>
            </a:lvl8pPr>
            <a:lvl9pPr marL="3294035" indent="0">
              <a:buNone/>
              <a:defRPr sz="13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32259"/>
            <a:ext cx="4267200" cy="47923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32259"/>
            <a:ext cx="4267200" cy="47923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657342"/>
            <a:ext cx="4269036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754" indent="0">
              <a:buNone/>
              <a:defRPr sz="1800" b="1"/>
            </a:lvl2pPr>
            <a:lvl3pPr marL="823509" indent="0">
              <a:buNone/>
              <a:defRPr sz="1600" b="1"/>
            </a:lvl3pPr>
            <a:lvl4pPr marL="1235263" indent="0">
              <a:buNone/>
              <a:defRPr sz="1400" b="1"/>
            </a:lvl4pPr>
            <a:lvl5pPr marL="1647017" indent="0">
              <a:buNone/>
              <a:defRPr sz="1400" b="1"/>
            </a:lvl5pPr>
            <a:lvl6pPr marL="2058772" indent="0">
              <a:buNone/>
              <a:defRPr sz="1400" b="1"/>
            </a:lvl6pPr>
            <a:lvl7pPr marL="2470526" indent="0">
              <a:buNone/>
              <a:defRPr sz="1400" b="1"/>
            </a:lvl7pPr>
            <a:lvl8pPr marL="2882280" indent="0">
              <a:buNone/>
              <a:defRPr sz="1400" b="1"/>
            </a:lvl8pPr>
            <a:lvl9pPr marL="3294035" indent="0">
              <a:buNone/>
              <a:defRPr sz="14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2297689"/>
            <a:ext cx="4269036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34" y="1657342"/>
            <a:ext cx="4270465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754" indent="0">
              <a:buNone/>
              <a:defRPr sz="1800" b="1"/>
            </a:lvl2pPr>
            <a:lvl3pPr marL="823509" indent="0">
              <a:buNone/>
              <a:defRPr sz="1600" b="1"/>
            </a:lvl3pPr>
            <a:lvl4pPr marL="1235263" indent="0">
              <a:buNone/>
              <a:defRPr sz="1400" b="1"/>
            </a:lvl4pPr>
            <a:lvl5pPr marL="1647017" indent="0">
              <a:buNone/>
              <a:defRPr sz="1400" b="1"/>
            </a:lvl5pPr>
            <a:lvl6pPr marL="2058772" indent="0">
              <a:buNone/>
              <a:defRPr sz="1400" b="1"/>
            </a:lvl6pPr>
            <a:lvl7pPr marL="2470526" indent="0">
              <a:buNone/>
              <a:defRPr sz="1400" b="1"/>
            </a:lvl7pPr>
            <a:lvl8pPr marL="2882280" indent="0">
              <a:buNone/>
              <a:defRPr sz="1400" b="1"/>
            </a:lvl8pPr>
            <a:lvl9pPr marL="3294035" indent="0">
              <a:buNone/>
              <a:defRPr sz="14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34" y="2297689"/>
            <a:ext cx="4270465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68663"/>
            <a:ext cx="8188914" cy="9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dirty="0" smtClean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09631"/>
            <a:ext cx="3236511" cy="116205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295400"/>
            <a:ext cx="5111144" cy="50292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471688"/>
            <a:ext cx="3236511" cy="3852912"/>
          </a:xfrm>
        </p:spPr>
        <p:txBody>
          <a:bodyPr/>
          <a:lstStyle>
            <a:lvl1pPr marL="0" indent="0">
              <a:buNone/>
              <a:defRPr sz="1300"/>
            </a:lvl1pPr>
            <a:lvl2pPr marL="411754" indent="0">
              <a:buNone/>
              <a:defRPr sz="1100"/>
            </a:lvl2pPr>
            <a:lvl3pPr marL="823509" indent="0">
              <a:buNone/>
              <a:defRPr sz="900"/>
            </a:lvl3pPr>
            <a:lvl4pPr marL="1235263" indent="0">
              <a:buNone/>
              <a:defRPr sz="800"/>
            </a:lvl4pPr>
            <a:lvl5pPr marL="1647017" indent="0">
              <a:buNone/>
              <a:defRPr sz="800"/>
            </a:lvl5pPr>
            <a:lvl6pPr marL="2058772" indent="0">
              <a:buNone/>
              <a:defRPr sz="800"/>
            </a:lvl6pPr>
            <a:lvl7pPr marL="2470526" indent="0">
              <a:buNone/>
              <a:defRPr sz="800"/>
            </a:lvl7pPr>
            <a:lvl8pPr marL="2882280" indent="0">
              <a:buNone/>
              <a:defRPr sz="800"/>
            </a:lvl8pPr>
            <a:lvl9pPr marL="3294035" indent="0">
              <a:buNone/>
              <a:defRPr sz="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04" y="4801172"/>
            <a:ext cx="5487258" cy="5660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04" y="613190"/>
            <a:ext cx="5487258" cy="4115085"/>
          </a:xfrm>
        </p:spPr>
        <p:txBody>
          <a:bodyPr/>
          <a:lstStyle>
            <a:lvl1pPr marL="0" indent="0">
              <a:buNone/>
              <a:defRPr sz="2900"/>
            </a:lvl1pPr>
            <a:lvl2pPr marL="411754" indent="0">
              <a:buNone/>
              <a:defRPr sz="2500"/>
            </a:lvl2pPr>
            <a:lvl3pPr marL="823509" indent="0">
              <a:buNone/>
              <a:defRPr sz="2200"/>
            </a:lvl3pPr>
            <a:lvl4pPr marL="1235263" indent="0">
              <a:buNone/>
              <a:defRPr sz="1800"/>
            </a:lvl4pPr>
            <a:lvl5pPr marL="1647017" indent="0">
              <a:buNone/>
              <a:defRPr sz="1800"/>
            </a:lvl5pPr>
            <a:lvl6pPr marL="2058772" indent="0">
              <a:buNone/>
              <a:defRPr sz="1800"/>
            </a:lvl6pPr>
            <a:lvl7pPr marL="2470526" indent="0">
              <a:buNone/>
              <a:defRPr sz="1800"/>
            </a:lvl7pPr>
            <a:lvl8pPr marL="2882280" indent="0">
              <a:buNone/>
              <a:defRPr sz="1800"/>
            </a:lvl8pPr>
            <a:lvl9pPr marL="3294035" indent="0">
              <a:buNone/>
              <a:defRPr sz="18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04" y="5367193"/>
            <a:ext cx="5487258" cy="804721"/>
          </a:xfrm>
        </p:spPr>
        <p:txBody>
          <a:bodyPr/>
          <a:lstStyle>
            <a:lvl1pPr marL="0" indent="0">
              <a:buNone/>
              <a:defRPr sz="1300"/>
            </a:lvl1pPr>
            <a:lvl2pPr marL="411754" indent="0">
              <a:buNone/>
              <a:defRPr sz="1100"/>
            </a:lvl2pPr>
            <a:lvl3pPr marL="823509" indent="0">
              <a:buNone/>
              <a:defRPr sz="900"/>
            </a:lvl3pPr>
            <a:lvl4pPr marL="1235263" indent="0">
              <a:buNone/>
              <a:defRPr sz="800"/>
            </a:lvl4pPr>
            <a:lvl5pPr marL="1647017" indent="0">
              <a:buNone/>
              <a:defRPr sz="800"/>
            </a:lvl5pPr>
            <a:lvl6pPr marL="2058772" indent="0">
              <a:buNone/>
              <a:defRPr sz="800"/>
            </a:lvl6pPr>
            <a:lvl7pPr marL="2470526" indent="0">
              <a:buNone/>
              <a:defRPr sz="800"/>
            </a:lvl7pPr>
            <a:lvl8pPr marL="2882280" indent="0">
              <a:buNone/>
              <a:defRPr sz="800"/>
            </a:lvl8pPr>
            <a:lvl9pPr marL="3294035" indent="0">
              <a:buNone/>
              <a:defRPr sz="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microsoft.com/office/2007/relationships/media" Target="../media/media1.avi"/><Relationship Id="rId14" Type="http://schemas.openxmlformats.org/officeDocument/2006/relationships/video" Target="../media/media1.avi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D:\nicks computer\pres pro stuff\medical animated\dna\DNA_txt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68663"/>
            <a:ext cx="8188914" cy="9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dirty="0" smtClean="0"/>
          </a:p>
        </p:txBody>
      </p:sp>
      <p:pic>
        <p:nvPicPr>
          <p:cNvPr id="1036" name="PPP_AMEDI_TXT_dna.avi">
            <a:hlinkClick r:id="" action="ppaction://media"/>
          </p:cNvPr>
          <p:cNvPicPr>
            <a:picLocks noChangeAspect="1" noChangeArrowheads="1"/>
          </p:cNvPicPr>
          <p:nvPr>
            <a:vide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56" y="0"/>
            <a:ext cx="686444" cy="217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pPr/>
              <a:t>3/2/12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696199" cy="489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10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</p:childTnLst>
        </p:cTn>
      </p:par>
    </p:tnLst>
  </p:timing>
  <p:txStyles>
    <p:titleStyle>
      <a:lvl1pPr algn="l" defTabSz="91501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defTabSz="91501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defTabSz="91501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defTabSz="91501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defTabSz="91501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11754" algn="l" defTabSz="91501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823509" algn="l" defTabSz="91501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235263" algn="l" defTabSz="91501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647017" algn="l" defTabSz="91501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343129" indent="-343129" algn="l" defTabSz="915010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3445" indent="-285941" algn="l" defTabSz="915010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2pPr>
      <a:lvl3pPr marL="1142333" indent="-227323" algn="l" defTabSz="915010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3pPr>
      <a:lvl4pPr marL="1599838" indent="-228752" algn="l" defTabSz="915010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</a:defRPr>
      </a:lvl4pPr>
      <a:lvl5pPr marL="2057342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</a:defRPr>
      </a:lvl5pPr>
      <a:lvl6pPr marL="2469097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</a:defRPr>
      </a:lvl6pPr>
      <a:lvl7pPr marL="2880851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</a:defRPr>
      </a:lvl7pPr>
      <a:lvl8pPr marL="3292605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</a:defRPr>
      </a:lvl8pPr>
      <a:lvl9pPr marL="3704360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350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754" algn="l" defTabSz="82350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3509" algn="l" defTabSz="82350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5263" algn="l" defTabSz="82350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7017" algn="l" defTabSz="82350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8772" algn="l" defTabSz="82350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0526" algn="l" defTabSz="82350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2280" algn="l" defTabSz="82350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4035" algn="l" defTabSz="82350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ja-JP" b="1" dirty="0" smtClean="0">
                <a:latin typeface="ＭＳ Ｐ明朝" pitchFamily="18" charset="-128"/>
                <a:ea typeface="ＭＳ Ｐ明朝" pitchFamily="18" charset="-128"/>
              </a:rPr>
              <a:t>ゲームを活用した認知機能改善への取り組み</a:t>
            </a:r>
            <a:r>
              <a:rPr lang="ja-JP" altLang="ja-JP" dirty="0" smtClean="0"/>
              <a:t/>
            </a:r>
            <a:br>
              <a:rPr lang="ja-JP" altLang="ja-JP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7386632" cy="1752378"/>
          </a:xfrm>
        </p:spPr>
        <p:txBody>
          <a:bodyPr/>
          <a:lstStyle/>
          <a:p>
            <a:pPr algn="ctr"/>
            <a:r>
              <a:rPr lang="en-US" altLang="ja-JP" sz="2800" dirty="0" smtClean="0">
                <a:latin typeface="ＭＳ Ｐ明朝" pitchFamily="18" charset="-128"/>
                <a:ea typeface="ＭＳ Ｐ明朝" pitchFamily="18" charset="-128"/>
              </a:rPr>
              <a:t>情報工学科　</a:t>
            </a:r>
            <a:r>
              <a:rPr lang="ja-JP" altLang="en-US" sz="2800" dirty="0" smtClean="0">
                <a:latin typeface="ＭＳ Ｐ明朝" pitchFamily="18" charset="-128"/>
                <a:ea typeface="ＭＳ Ｐ明朝" pitchFamily="18" charset="-128"/>
              </a:rPr>
              <a:t>５</a:t>
            </a:r>
            <a:r>
              <a:rPr lang="en-US" altLang="ja-JP" sz="2800" dirty="0" smtClean="0">
                <a:latin typeface="ＭＳ Ｐ明朝" pitchFamily="18" charset="-128"/>
                <a:ea typeface="ＭＳ Ｐ明朝" pitchFamily="18" charset="-128"/>
              </a:rPr>
              <a:t>年　４1番</a:t>
            </a:r>
            <a:br>
              <a:rPr lang="en-US" altLang="ja-JP" sz="2800" dirty="0" smtClean="0"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2800" dirty="0" smtClean="0">
                <a:latin typeface="ＭＳ Ｐ明朝" pitchFamily="18" charset="-128"/>
                <a:ea typeface="ＭＳ Ｐ明朝" pitchFamily="18" charset="-128"/>
              </a:rPr>
              <a:t>アノンド</a:t>
            </a:r>
            <a:br>
              <a:rPr lang="en-US" altLang="ja-JP" sz="2800" dirty="0" smtClean="0"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2800" dirty="0" smtClean="0">
                <a:latin typeface="ＭＳ Ｐ明朝" pitchFamily="18" charset="-128"/>
                <a:ea typeface="ＭＳ Ｐ明朝" pitchFamily="18" charset="-128"/>
              </a:rPr>
              <a:t>金澤研究室</a:t>
            </a:r>
            <a:endParaRPr lang="en-US" sz="2800" dirty="0">
              <a:latin typeface="ＭＳ Ｐ明朝" pitchFamily="18" charset="-128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57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/>
                </a:solidFill>
              </a:rPr>
              <a:t>               </a:t>
            </a:r>
            <a:r>
              <a:rPr lang="ja-JP" altLang="en-US" dirty="0" smtClean="0">
                <a:solidFill>
                  <a:srgbClr val="800000"/>
                </a:solidFill>
              </a:rPr>
              <a:t>マシンラーニング</a:t>
            </a:r>
            <a:endParaRPr kumimoji="1" lang="ja-JP" altLang="en-US" dirty="0">
              <a:solidFill>
                <a:srgbClr val="8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7584" y="1340769"/>
            <a:ext cx="8316416" cy="1944216"/>
          </a:xfrm>
        </p:spPr>
        <p:txBody>
          <a:bodyPr/>
          <a:lstStyle/>
          <a:p>
            <a:r>
              <a:rPr lang="ja-JP" altLang="en-US" dirty="0" smtClean="0">
                <a:solidFill>
                  <a:srgbClr val="660066"/>
                </a:solidFill>
              </a:rPr>
              <a:t>マシンラーニングとは？</a:t>
            </a:r>
            <a:endParaRPr lang="en-US" altLang="ja-JP" dirty="0" smtClean="0">
              <a:solidFill>
                <a:srgbClr val="660066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機械</a:t>
            </a:r>
            <a:r>
              <a:rPr kumimoji="1" lang="ja-JP" altLang="en-US" dirty="0" smtClean="0"/>
              <a:t>学習のこと</a:t>
            </a:r>
            <a:endParaRPr kumimoji="1"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/>
              <a:t>人間が自然に行っている学習能力と同様の機能をコンピュータで実現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SnowMath</a:t>
            </a:r>
            <a:r>
              <a:rPr lang="ja-JP" altLang="en-US" dirty="0" smtClean="0"/>
              <a:t>でマシンラーニングのアルゴリズムを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使って問題を作成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プレーヤーの計算力を測定</a:t>
            </a:r>
            <a:endParaRPr kumimoji="1" lang="en-US" altLang="ja-JP" dirty="0" smtClean="0"/>
          </a:p>
          <a:p>
            <a:r>
              <a:rPr lang="ja-JP" altLang="en-US" dirty="0" smtClean="0"/>
              <a:t>プレーヤー別の問題を出題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57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　　　　　</a:t>
            </a:r>
            <a:r>
              <a:rPr kumimoji="1" lang="en-US" altLang="ja-JP" dirty="0" smtClean="0"/>
              <a:t>   </a:t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      </a:t>
            </a:r>
            <a:r>
              <a:rPr lang="en-US" altLang="ja-JP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Parallel </a:t>
            </a:r>
            <a:r>
              <a:rPr lang="en-US" altLang="ja-JP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Brain</a:t>
            </a:r>
            <a:br>
              <a:rPr lang="en-US" altLang="ja-JP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268760"/>
            <a:ext cx="7696199" cy="4894079"/>
          </a:xfrm>
        </p:spPr>
        <p:txBody>
          <a:bodyPr/>
          <a:lstStyle/>
          <a:p>
            <a:r>
              <a:rPr lang="ja-JP" altLang="ja-JP" dirty="0"/>
              <a:t>処理速度（早く正確な処理能力</a:t>
            </a:r>
            <a:r>
              <a:rPr lang="ja-JP" altLang="ja-JP" dirty="0" smtClean="0"/>
              <a:t>）</a:t>
            </a:r>
            <a:endParaRPr lang="en-US" altLang="ja-JP" dirty="0" smtClean="0"/>
          </a:p>
          <a:p>
            <a:pPr lvl="0"/>
            <a:r>
              <a:rPr lang="ja-JP" altLang="ja-JP" dirty="0" smtClean="0"/>
              <a:t>同時</a:t>
            </a:r>
            <a:r>
              <a:rPr lang="ja-JP" altLang="ja-JP" dirty="0"/>
              <a:t>並行</a:t>
            </a:r>
            <a:r>
              <a:rPr lang="ja-JP" altLang="ja-JP" dirty="0" smtClean="0"/>
              <a:t>処理</a:t>
            </a:r>
            <a:endParaRPr lang="en-US" altLang="ja-JP" dirty="0"/>
          </a:p>
          <a:p>
            <a:pPr marL="0" lv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13" name="Diagram group"/>
          <p:cNvGrpSpPr/>
          <p:nvPr/>
        </p:nvGrpSpPr>
        <p:grpSpPr>
          <a:xfrm>
            <a:off x="2123728" y="1700808"/>
            <a:ext cx="5112568" cy="4884672"/>
            <a:chOff x="1145183" y="-14044"/>
            <a:chExt cx="3196033" cy="3228488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4" name="図形グループ 13"/>
            <p:cNvGrpSpPr/>
            <p:nvPr/>
          </p:nvGrpSpPr>
          <p:grpSpPr>
            <a:xfrm>
              <a:off x="2433950" y="802639"/>
              <a:ext cx="742592" cy="742592"/>
              <a:chOff x="2433950" y="802639"/>
              <a:chExt cx="742592" cy="742592"/>
            </a:xfrm>
          </p:grpSpPr>
          <p:sp>
            <p:nvSpPr>
              <p:cNvPr id="36" name="円/楕円 35"/>
              <p:cNvSpPr/>
              <p:nvPr/>
            </p:nvSpPr>
            <p:spPr>
              <a:xfrm>
                <a:off x="2433950" y="802639"/>
                <a:ext cx="742592" cy="742592"/>
              </a:xfrm>
              <a:prstGeom prst="ellipse">
                <a:avLst/>
              </a:prstGeom>
              <a:sp3d extrusionH="50600" prstMaterial="plastic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7" name="円/楕円 4"/>
              <p:cNvSpPr/>
              <p:nvPr/>
            </p:nvSpPr>
            <p:spPr>
              <a:xfrm>
                <a:off x="2542700" y="911389"/>
                <a:ext cx="525092" cy="525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en-US" altLang="ja-JP" sz="1000" kern="1200"/>
                  <a:t>Parallel Brain</a:t>
                </a:r>
                <a:endParaRPr kumimoji="1" lang="ja-JP" altLang="en-US" sz="1000" kern="1200"/>
              </a:p>
            </p:txBody>
          </p:sp>
        </p:grpSp>
        <p:grpSp>
          <p:nvGrpSpPr>
            <p:cNvPr id="15" name="図形グループ 14"/>
            <p:cNvGrpSpPr/>
            <p:nvPr/>
          </p:nvGrpSpPr>
          <p:grpSpPr>
            <a:xfrm>
              <a:off x="2279079" y="-14044"/>
              <a:ext cx="928241" cy="993152"/>
              <a:chOff x="2279079" y="-14044"/>
              <a:chExt cx="928241" cy="993152"/>
            </a:xfrm>
          </p:grpSpPr>
          <p:sp>
            <p:nvSpPr>
              <p:cNvPr id="34" name="円/楕円 33"/>
              <p:cNvSpPr/>
              <p:nvPr/>
            </p:nvSpPr>
            <p:spPr>
              <a:xfrm>
                <a:off x="2279079" y="-14044"/>
                <a:ext cx="928241" cy="993152"/>
              </a:xfrm>
              <a:prstGeom prst="ellipse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5" name="円/楕円 6"/>
              <p:cNvSpPr/>
              <p:nvPr/>
            </p:nvSpPr>
            <p:spPr>
              <a:xfrm>
                <a:off x="2415017" y="131400"/>
                <a:ext cx="656365" cy="70226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ja-JP" altLang="en-US" sz="1000" dirty="0" smtClean="0"/>
                  <a:t>問題</a:t>
                </a:r>
                <a:endParaRPr kumimoji="1" lang="en-US" altLang="ja-JP" sz="1000" dirty="0" smtClean="0"/>
              </a:p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ja-JP" altLang="en-US" sz="1000" kern="1200" dirty="0" smtClean="0"/>
                  <a:t>理解力</a:t>
                </a:r>
                <a:endParaRPr kumimoji="1" lang="en-US" altLang="ja-JP" sz="1000" kern="1200" dirty="0"/>
              </a:p>
            </p:txBody>
          </p:sp>
        </p:grpSp>
        <p:grpSp>
          <p:nvGrpSpPr>
            <p:cNvPr id="16" name="図形グループ 15"/>
            <p:cNvGrpSpPr/>
            <p:nvPr/>
          </p:nvGrpSpPr>
          <p:grpSpPr>
            <a:xfrm>
              <a:off x="3207869" y="1249375"/>
              <a:ext cx="171814" cy="252481"/>
              <a:chOff x="3207869" y="1249375"/>
              <a:chExt cx="171814" cy="252481"/>
            </a:xfrm>
          </p:grpSpPr>
          <p:sp>
            <p:nvSpPr>
              <p:cNvPr id="32" name="右矢印 31"/>
              <p:cNvSpPr/>
              <p:nvPr/>
            </p:nvSpPr>
            <p:spPr>
              <a:xfrm rot="1345938">
                <a:off x="3207869" y="1249375"/>
                <a:ext cx="171814" cy="25248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110000">
                <a:bevelT w="40600" h="20600" prst="relaxedInset"/>
              </a:sp3d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33" name="右矢印 8"/>
              <p:cNvSpPr/>
              <p:nvPr/>
            </p:nvSpPr>
            <p:spPr>
              <a:xfrm rot="1345938">
                <a:off x="3209819" y="1290037"/>
                <a:ext cx="120270" cy="151489"/>
              </a:xfrm>
              <a:prstGeom prst="rect">
                <a:avLst/>
              </a:prstGeom>
              <a:sp3d z="-110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800" kern="1200"/>
              </a:p>
            </p:txBody>
          </p:sp>
        </p:grpSp>
        <p:grpSp>
          <p:nvGrpSpPr>
            <p:cNvPr id="17" name="図形グループ 16"/>
            <p:cNvGrpSpPr/>
            <p:nvPr/>
          </p:nvGrpSpPr>
          <p:grpSpPr>
            <a:xfrm>
              <a:off x="3412975" y="1152307"/>
              <a:ext cx="928241" cy="928241"/>
              <a:chOff x="3412975" y="1152307"/>
              <a:chExt cx="928241" cy="928241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3412975" y="1152307"/>
                <a:ext cx="928241" cy="928241"/>
              </a:xfrm>
              <a:prstGeom prst="ellipse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1" name="円/楕円 10"/>
              <p:cNvSpPr/>
              <p:nvPr/>
            </p:nvSpPr>
            <p:spPr>
              <a:xfrm>
                <a:off x="3548913" y="1288245"/>
                <a:ext cx="656365" cy="65636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ja-JP" altLang="en-US" sz="1000" kern="1200" dirty="0" smtClean="0"/>
                  <a:t>注意力</a:t>
                </a:r>
                <a:endParaRPr kumimoji="1" lang="ja-JP" altLang="en-US" sz="1000" kern="1200" dirty="0"/>
              </a:p>
            </p:txBody>
          </p:sp>
        </p:grpSp>
        <p:grpSp>
          <p:nvGrpSpPr>
            <p:cNvPr id="18" name="図形グループ 17"/>
            <p:cNvGrpSpPr/>
            <p:nvPr/>
          </p:nvGrpSpPr>
          <p:grpSpPr>
            <a:xfrm>
              <a:off x="2650245" y="1707949"/>
              <a:ext cx="252481" cy="393361"/>
              <a:chOff x="2650245" y="1707949"/>
              <a:chExt cx="252481" cy="393361"/>
            </a:xfrm>
          </p:grpSpPr>
          <p:sp>
            <p:nvSpPr>
              <p:cNvPr id="28" name="右矢印 27"/>
              <p:cNvSpPr/>
              <p:nvPr/>
            </p:nvSpPr>
            <p:spPr>
              <a:xfrm rot="5535240">
                <a:off x="2579805" y="1778389"/>
                <a:ext cx="393361" cy="25248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110000">
                <a:bevelT w="40600" h="20600" prst="relaxedInset"/>
              </a:sp3d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29" name="右矢印 12"/>
              <p:cNvSpPr/>
              <p:nvPr/>
            </p:nvSpPr>
            <p:spPr>
              <a:xfrm rot="16335240">
                <a:off x="2619166" y="1791042"/>
                <a:ext cx="317617" cy="151489"/>
              </a:xfrm>
              <a:prstGeom prst="rect">
                <a:avLst/>
              </a:prstGeom>
              <a:sp3d z="-110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800" kern="1200"/>
              </a:p>
            </p:txBody>
          </p:sp>
        </p:grpSp>
        <p:grpSp>
          <p:nvGrpSpPr>
            <p:cNvPr id="19" name="図形グループ 18"/>
            <p:cNvGrpSpPr/>
            <p:nvPr/>
          </p:nvGrpSpPr>
          <p:grpSpPr>
            <a:xfrm>
              <a:off x="2279079" y="2286203"/>
              <a:ext cx="928241" cy="928241"/>
              <a:chOff x="2279079" y="2286203"/>
              <a:chExt cx="928241" cy="928241"/>
            </a:xfrm>
          </p:grpSpPr>
          <p:sp>
            <p:nvSpPr>
              <p:cNvPr id="26" name="円/楕円 25"/>
              <p:cNvSpPr/>
              <p:nvPr/>
            </p:nvSpPr>
            <p:spPr>
              <a:xfrm>
                <a:off x="2279079" y="2286203"/>
                <a:ext cx="928241" cy="928241"/>
              </a:xfrm>
              <a:prstGeom prst="ellipse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円/楕円 14"/>
              <p:cNvSpPr/>
              <p:nvPr/>
            </p:nvSpPr>
            <p:spPr>
              <a:xfrm>
                <a:off x="2415017" y="2422141"/>
                <a:ext cx="656365" cy="65636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ja-JP" altLang="en-US" sz="1000" kern="1200" dirty="0" smtClean="0"/>
                  <a:t>同時並行</a:t>
                </a:r>
                <a:endParaRPr kumimoji="1" lang="ja-JP" altLang="en-US" sz="1000" kern="1200" dirty="0"/>
              </a:p>
            </p:txBody>
          </p:sp>
        </p:grpSp>
        <p:grpSp>
          <p:nvGrpSpPr>
            <p:cNvPr id="20" name="図形グループ 19"/>
            <p:cNvGrpSpPr/>
            <p:nvPr/>
          </p:nvGrpSpPr>
          <p:grpSpPr>
            <a:xfrm>
              <a:off x="2140453" y="1250547"/>
              <a:ext cx="233073" cy="252481"/>
              <a:chOff x="2140453" y="1250547"/>
              <a:chExt cx="233073" cy="252481"/>
            </a:xfrm>
          </p:grpSpPr>
          <p:sp>
            <p:nvSpPr>
              <p:cNvPr id="24" name="右矢印 23"/>
              <p:cNvSpPr/>
              <p:nvPr/>
            </p:nvSpPr>
            <p:spPr>
              <a:xfrm rot="9581750">
                <a:off x="2140453" y="1250547"/>
                <a:ext cx="233073" cy="25248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110000">
                <a:bevelT w="40600" h="20600" prst="relaxedInset"/>
              </a:sp3d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25" name="右矢印 16"/>
              <p:cNvSpPr/>
              <p:nvPr/>
            </p:nvSpPr>
            <p:spPr>
              <a:xfrm rot="20381750">
                <a:off x="2208203" y="1288911"/>
                <a:ext cx="163151" cy="151489"/>
              </a:xfrm>
              <a:prstGeom prst="rect">
                <a:avLst/>
              </a:prstGeom>
              <a:sp3d z="-110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800" kern="1200"/>
              </a:p>
            </p:txBody>
          </p:sp>
        </p:grpSp>
        <p:grpSp>
          <p:nvGrpSpPr>
            <p:cNvPr id="21" name="図形グループ 20"/>
            <p:cNvGrpSpPr/>
            <p:nvPr/>
          </p:nvGrpSpPr>
          <p:grpSpPr>
            <a:xfrm>
              <a:off x="1145183" y="1152307"/>
              <a:ext cx="928241" cy="928241"/>
              <a:chOff x="1145183" y="1152307"/>
              <a:chExt cx="928241" cy="928241"/>
            </a:xfrm>
          </p:grpSpPr>
          <p:sp>
            <p:nvSpPr>
              <p:cNvPr id="22" name="円/楕円 21"/>
              <p:cNvSpPr/>
              <p:nvPr/>
            </p:nvSpPr>
            <p:spPr>
              <a:xfrm>
                <a:off x="1145183" y="1152307"/>
                <a:ext cx="928241" cy="928241"/>
              </a:xfrm>
              <a:prstGeom prst="ellipse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3" name="円/楕円 18"/>
              <p:cNvSpPr/>
              <p:nvPr/>
            </p:nvSpPr>
            <p:spPr>
              <a:xfrm>
                <a:off x="1281121" y="1288245"/>
                <a:ext cx="656365" cy="65636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ja-JP" altLang="en-US" sz="1000" kern="1200" dirty="0" smtClean="0"/>
                  <a:t>速度</a:t>
                </a:r>
                <a:endParaRPr kumimoji="1" lang="ja-JP" altLang="en-US" sz="1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21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　</a:t>
            </a:r>
            <a:r>
              <a:rPr lang="en-US" altLang="ja-JP" b="1" dirty="0"/>
              <a:t> </a:t>
            </a:r>
            <a:r>
              <a:rPr lang="en-US" altLang="ja-JP" b="1" dirty="0" smtClean="0"/>
              <a:t>                </a:t>
            </a:r>
            <a:r>
              <a:rPr lang="en-US" altLang="ja-JP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Parallel </a:t>
            </a:r>
            <a:r>
              <a:rPr lang="en-US" altLang="ja-JP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Brain</a:t>
            </a:r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32040" y="2492896"/>
            <a:ext cx="277396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Vowel / Consonant ?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8" idx="1"/>
          </p:cNvCxnSpPr>
          <p:nvPr/>
        </p:nvCxnSpPr>
        <p:spPr>
          <a:xfrm flipH="1">
            <a:off x="4211960" y="2708340"/>
            <a:ext cx="720080" cy="5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555776" y="4365104"/>
            <a:ext cx="159691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Odd/Even?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211960" y="4653136"/>
            <a:ext cx="720080" cy="5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195736" y="5805264"/>
            <a:ext cx="1319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平行思考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1916832"/>
            <a:ext cx="2880320" cy="151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A 9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148064" y="3933056"/>
            <a:ext cx="2880320" cy="151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</a:rPr>
              <a:t>3 F</a:t>
            </a:r>
            <a:endParaRPr kumimoji="1" lang="ja-JP" altLang="en-US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2349500"/>
            <a:ext cx="3556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　</a:t>
            </a:r>
            <a:r>
              <a:rPr lang="en-US" altLang="ja-JP" b="1" dirty="0"/>
              <a:t> </a:t>
            </a:r>
            <a:r>
              <a:rPr lang="en-US" altLang="ja-JP" b="1" dirty="0" smtClean="0"/>
              <a:t>               </a:t>
            </a:r>
            <a:r>
              <a:rPr lang="en-US" altLang="ja-JP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Parallel Brain</a:t>
            </a:r>
            <a:endParaRPr lang="en-US" dirty="0"/>
          </a:p>
        </p:txBody>
      </p:sp>
      <p:pic>
        <p:nvPicPr>
          <p:cNvPr id="4" name="図 3" descr="IMG_00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40768"/>
            <a:ext cx="3164438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971600" y="2852936"/>
            <a:ext cx="292900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ja-JP" dirty="0" smtClean="0"/>
              <a:t>Consonant/Vowel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ja-JP" dirty="0" smtClean="0"/>
              <a:t>Number/Letter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ja-JP" dirty="0" smtClean="0"/>
              <a:t>Hiragana/Katakana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ja-JP" dirty="0" smtClean="0"/>
              <a:t>Color/Letter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ja-JP" dirty="0" smtClean="0"/>
              <a:t>Color/Number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1960" y="5661248"/>
            <a:ext cx="3634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iPad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上の</a:t>
            </a:r>
            <a:r>
              <a:rPr kumimoji="1" lang="en-US" altLang="ja-JP" dirty="0" smtClean="0"/>
              <a:t>Parallel Brain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2276872"/>
            <a:ext cx="2859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いろいろな組み合わせ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75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r>
              <a:rPr lang="ja-JP" altLang="en-US" b="1" dirty="0"/>
              <a:t>　</a:t>
            </a:r>
            <a:r>
              <a:rPr lang="ja-JP" altLang="en-US" b="1" dirty="0" smtClean="0"/>
              <a:t>　　　　　</a:t>
            </a:r>
            <a:r>
              <a:rPr lang="en-US" altLang="ja-JP" b="1" dirty="0" smtClean="0"/>
              <a:t>      </a:t>
            </a:r>
            <a:r>
              <a:rPr lang="en-US" altLang="ja-JP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endParaRPr lang="en-US" b="1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39552" y="1268760"/>
          <a:ext cx="3384376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94"/>
                <a:gridCol w="846094"/>
                <a:gridCol w="846094"/>
                <a:gridCol w="846094"/>
              </a:tblGrid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84609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>
          <a:xfrm>
            <a:off x="1475656" y="2204864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339752" y="3068960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11560" y="1340768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11560" y="3861048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131840" y="1412776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3131840" y="3861048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4788024" y="1268760"/>
          <a:ext cx="3384376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94"/>
                <a:gridCol w="846094"/>
                <a:gridCol w="846094"/>
                <a:gridCol w="846094"/>
              </a:tblGrid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1" name="角丸四角形 20"/>
          <p:cNvSpPr/>
          <p:nvPr/>
        </p:nvSpPr>
        <p:spPr>
          <a:xfrm>
            <a:off x="5724128" y="3068960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4860032" y="1340768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4860032" y="3861048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380312" y="1412776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7380312" y="3861048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516216" y="2204864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16200000">
            <a:off x="3707904" y="3501008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90</a:t>
            </a:r>
            <a:r>
              <a:rPr kumimoji="1" lang="ja-JP" altLang="en-US" dirty="0" smtClean="0"/>
              <a:t>度回転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71600" y="479715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メモリマトリクス</a:t>
            </a:r>
            <a:endParaRPr kumimoji="1" lang="ja-JP" altLang="en-US" b="1" dirty="0"/>
          </a:p>
        </p:txBody>
      </p:sp>
      <p:sp>
        <p:nvSpPr>
          <p:cNvPr id="31" name="環状矢印 30"/>
          <p:cNvSpPr/>
          <p:nvPr/>
        </p:nvSpPr>
        <p:spPr>
          <a:xfrm>
            <a:off x="3995936" y="2492896"/>
            <a:ext cx="648072" cy="122413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004048" y="4797152"/>
            <a:ext cx="3021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回転メモリマトリクス</a:t>
            </a:r>
            <a:endParaRPr kumimoji="1" lang="ja-JP" altLang="en-US" b="1" dirty="0"/>
          </a:p>
        </p:txBody>
      </p:sp>
      <p:graphicFrame>
        <p:nvGraphicFramePr>
          <p:cNvPr id="44" name="表 43"/>
          <p:cNvGraphicFramePr>
            <a:graphicFrameLocks noGrp="1"/>
          </p:cNvGraphicFramePr>
          <p:nvPr/>
        </p:nvGraphicFramePr>
        <p:xfrm>
          <a:off x="539552" y="1268760"/>
          <a:ext cx="3384376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94"/>
                <a:gridCol w="846094"/>
                <a:gridCol w="846094"/>
                <a:gridCol w="846094"/>
              </a:tblGrid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</a:tr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84609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8460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5" name="角丸四角形 44"/>
          <p:cNvSpPr/>
          <p:nvPr/>
        </p:nvSpPr>
        <p:spPr>
          <a:xfrm>
            <a:off x="1475656" y="3068960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611560" y="1340768"/>
            <a:ext cx="648072" cy="6480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611560" y="3861048"/>
            <a:ext cx="648072" cy="6480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3131840" y="1412776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3131840" y="3861048"/>
            <a:ext cx="64807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267744" y="2204864"/>
            <a:ext cx="648072" cy="6480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131840" y="2996952"/>
            <a:ext cx="648072" cy="6480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27584" y="5373216"/>
            <a:ext cx="6672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赤色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ブロックはどこにあったか？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>
              <a:buFont typeface="Arial" pitchFamily="34" charset="0"/>
              <a:buChar char="•"/>
            </a:pPr>
            <a:r>
              <a:rPr kumimoji="1" lang="ja-JP" altLang="en-US" dirty="0" smtClean="0">
                <a:solidFill>
                  <a:srgbClr val="0070C0"/>
                </a:solidFill>
              </a:rPr>
              <a:t>　</a:t>
            </a:r>
            <a:r>
              <a:rPr kumimoji="1" lang="ja-JP" altLang="en-US" dirty="0" smtClean="0"/>
              <a:t>特徴を増やして難易度を高くして記憶力を高める．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</a:t>
            </a:r>
            <a:r>
              <a:rPr kumimoji="1" lang="ja-JP" altLang="en-US" dirty="0" smtClean="0"/>
              <a:t>　</a:t>
            </a:r>
            <a:r>
              <a:rPr lang="en-US" altLang="ja-JP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Tune Your Vision</a:t>
            </a:r>
            <a:br>
              <a:rPr lang="en-US" altLang="ja-JP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kumimoji="1" lang="ja-JP" altLang="en-US" dirty="0" smtClean="0"/>
              <a:t>　　　　　</a:t>
            </a:r>
            <a:endParaRPr kumimoji="1" lang="ja-JP" altLang="en-US" dirty="0"/>
          </a:p>
        </p:txBody>
      </p:sp>
      <p:pic>
        <p:nvPicPr>
          <p:cNvPr id="5" name="図 4" descr="IMG_00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12776"/>
            <a:ext cx="2947304" cy="38404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4932040" y="5661248"/>
            <a:ext cx="3967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Tune Your Vision</a:t>
            </a:r>
            <a:r>
              <a:rPr kumimoji="1" lang="ja-JP" altLang="en-US" dirty="0" smtClean="0"/>
              <a:t>のゲーム画面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616" y="2204864"/>
            <a:ext cx="36727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ja-JP" altLang="en-US" dirty="0" smtClean="0"/>
              <a:t>連続に来ている画像を覚えるなどいろいろ。。。</a:t>
            </a:r>
            <a:endParaRPr kumimoji="1" lang="en-US" altLang="ja-JP" dirty="0" smtClean="0"/>
          </a:p>
          <a:p>
            <a:pPr marL="342900" indent="-342900">
              <a:buFont typeface="Arial"/>
              <a:buChar char="•"/>
            </a:pPr>
            <a:r>
              <a:rPr kumimoji="1" lang="ja-JP" altLang="en-US" dirty="0" smtClean="0"/>
              <a:t>使った画像の種類</a:t>
            </a:r>
            <a:endParaRPr kumimoji="1" lang="en-US" altLang="ja-JP" dirty="0" smtClean="0"/>
          </a:p>
          <a:p>
            <a:pPr marL="754654" lvl="1" indent="-342900">
              <a:buFont typeface="Arial"/>
              <a:buChar char="•"/>
            </a:pPr>
            <a:r>
              <a:rPr kumimoji="1" lang="ja-JP" altLang="en-US" dirty="0" smtClean="0"/>
              <a:t>顔画像</a:t>
            </a:r>
            <a:endParaRPr kumimoji="1" lang="en-US" altLang="ja-JP" dirty="0" smtClean="0"/>
          </a:p>
          <a:p>
            <a:pPr marL="754654" lvl="1" indent="-342900">
              <a:buFont typeface="Arial"/>
              <a:buChar char="•"/>
            </a:pPr>
            <a:r>
              <a:rPr kumimoji="1" lang="ja-JP" altLang="en-US" dirty="0" smtClean="0"/>
              <a:t>惑星画像</a:t>
            </a:r>
            <a:endParaRPr kumimoji="1" lang="en-US" altLang="ja-JP" dirty="0" smtClean="0"/>
          </a:p>
          <a:p>
            <a:pPr marL="754654" lvl="1" indent="-342900">
              <a:buFont typeface="Arial"/>
              <a:buChar char="•"/>
            </a:pPr>
            <a:r>
              <a:rPr kumimoji="1" lang="ja-JP" altLang="en-US" dirty="0" smtClean="0"/>
              <a:t>ソーシャルアイコン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40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　　　</a:t>
            </a:r>
            <a:r>
              <a:rPr kumimoji="1" lang="ja-JP" altLang="en-US" dirty="0" smtClean="0">
                <a:solidFill>
                  <a:srgbClr val="800000"/>
                </a:solidFill>
              </a:rPr>
              <a:t>代表的な開発ツール</a:t>
            </a:r>
            <a:endParaRPr kumimoji="1" lang="ja-JP" altLang="en-US" dirty="0">
              <a:solidFill>
                <a:srgbClr val="8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Cocos2d </a:t>
            </a:r>
            <a:r>
              <a:rPr lang="ja-JP" altLang="en-US" dirty="0" smtClean="0"/>
              <a:t>グラフィックスライブラリ</a:t>
            </a:r>
            <a:endParaRPr kumimoji="1" lang="ja-JP" altLang="en-US" dirty="0"/>
          </a:p>
        </p:txBody>
      </p:sp>
      <p:pic>
        <p:nvPicPr>
          <p:cNvPr id="4" name="図 3" descr="cocos2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49489"/>
            <a:ext cx="7428358" cy="43478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47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　　　</a:t>
            </a:r>
            <a:r>
              <a:rPr kumimoji="1" lang="ja-JP" altLang="en-US" dirty="0" smtClean="0">
                <a:solidFill>
                  <a:srgbClr val="800000"/>
                </a:solidFill>
              </a:rPr>
              <a:t>代表的な開発ツール</a:t>
            </a:r>
            <a:endParaRPr kumimoji="1" lang="ja-JP" altLang="en-US" dirty="0">
              <a:solidFill>
                <a:srgbClr val="8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ストリーボード</a:t>
            </a:r>
            <a:endParaRPr kumimoji="1" lang="ja-JP" altLang="en-US" dirty="0"/>
          </a:p>
        </p:txBody>
      </p:sp>
      <p:pic>
        <p:nvPicPr>
          <p:cNvPr id="5" name="図 4" descr="Story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408712" cy="43924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801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　　　　　　　</a:t>
            </a:r>
            <a:r>
              <a:rPr lang="ja-JP" altLang="en-US" dirty="0" smtClean="0"/>
              <a:t>脳</a:t>
            </a:r>
            <a:r>
              <a:rPr lang="ja-JP" altLang="en-US" dirty="0"/>
              <a:t>性能指標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18273"/>
              </p:ext>
            </p:extLst>
          </p:nvPr>
        </p:nvGraphicFramePr>
        <p:xfrm>
          <a:off x="1475656" y="1700808"/>
          <a:ext cx="12313369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文書" r:id="rId3" imgW="6121400" imgH="508000" progId="Word.Document.12">
                  <p:embed/>
                </p:oleObj>
              </mc:Choice>
              <mc:Fallback>
                <p:oleObj name="文書" r:id="rId3" imgW="6121400" imgH="50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700808"/>
                        <a:ext cx="12313369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55576" y="1772816"/>
            <a:ext cx="13644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kumimoji="1" lang="ja-JP" altLang="en-US" dirty="0" smtClean="0"/>
              <a:t>計算式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7544" y="1340768"/>
            <a:ext cx="5624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chemeClr val="accent2">
                    <a:lumMod val="75000"/>
                  </a:schemeClr>
                </a:solidFill>
              </a:rPr>
              <a:t>　　　　　</a:t>
            </a:r>
            <a:r>
              <a:rPr lang="ja-JP" altLang="en-US" b="1" dirty="0" smtClean="0">
                <a:solidFill>
                  <a:schemeClr val="accent2">
                    <a:lumMod val="75000"/>
                  </a:schemeClr>
                </a:solidFill>
              </a:rPr>
              <a:t>脳</a:t>
            </a:r>
            <a:r>
              <a:rPr lang="ja-JP" altLang="en-US" b="1" dirty="0" smtClean="0">
                <a:solidFill>
                  <a:schemeClr val="accent2">
                    <a:lumMod val="75000"/>
                  </a:schemeClr>
                </a:solidFill>
              </a:rPr>
              <a:t>のパフォーマンス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を表す適切な</a:t>
            </a:r>
            <a:r>
              <a:rPr lang="ja-JP" altLang="en-US" b="1" dirty="0" smtClean="0">
                <a:solidFill>
                  <a:schemeClr val="accent2">
                    <a:lumMod val="75000"/>
                  </a:schemeClr>
                </a:solidFill>
              </a:rPr>
              <a:t>指標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5" descr="C:\Users\kanaken_ananda\Desktop\ScreenHunter_12 Nov. 16 13.0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356992"/>
            <a:ext cx="3024336" cy="269523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7030A0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5364088" y="6237312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グラフ　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散布図（直線）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187624" y="6237312"/>
            <a:ext cx="26052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グラフ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性能指標</a:t>
            </a:r>
            <a:endParaRPr kumimoji="1" lang="ja-JP" altLang="en-US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>
          <a:xfrm>
            <a:off x="0" y="908720"/>
            <a:ext cx="8915399" cy="5433159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899592" y="3501008"/>
            <a:ext cx="3744416" cy="2376264"/>
            <a:chOff x="6276" y="4660"/>
            <a:chExt cx="4308" cy="1592"/>
          </a:xfrm>
        </p:grpSpPr>
        <p:sp>
          <p:nvSpPr>
            <p:cNvPr id="15" name="正方形/長方形 3"/>
            <p:cNvSpPr>
              <a:spLocks noChangeArrowheads="1"/>
            </p:cNvSpPr>
            <p:nvPr/>
          </p:nvSpPr>
          <p:spPr bwMode="auto">
            <a:xfrm flipV="1">
              <a:off x="6292" y="4780"/>
              <a:ext cx="2012" cy="288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正方形/長方形 4"/>
            <p:cNvSpPr>
              <a:spLocks noChangeArrowheads="1"/>
            </p:cNvSpPr>
            <p:nvPr/>
          </p:nvSpPr>
          <p:spPr bwMode="auto">
            <a:xfrm>
              <a:off x="6276" y="5036"/>
              <a:ext cx="2300" cy="285"/>
            </a:xfrm>
            <a:prstGeom prst="rect">
              <a:avLst/>
            </a:prstGeom>
            <a:solidFill>
              <a:srgbClr val="8064A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正方形/長方形 5"/>
            <p:cNvSpPr>
              <a:spLocks noChangeArrowheads="1"/>
            </p:cNvSpPr>
            <p:nvPr/>
          </p:nvSpPr>
          <p:spPr bwMode="auto">
            <a:xfrm>
              <a:off x="6276" y="5301"/>
              <a:ext cx="1472" cy="285"/>
            </a:xfrm>
            <a:prstGeom prst="rect">
              <a:avLst/>
            </a:prstGeom>
            <a:solidFill>
              <a:srgbClr val="31849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正方形/長方形 6"/>
            <p:cNvSpPr>
              <a:spLocks noChangeArrowheads="1"/>
            </p:cNvSpPr>
            <p:nvPr/>
          </p:nvSpPr>
          <p:spPr bwMode="auto">
            <a:xfrm>
              <a:off x="6276" y="5586"/>
              <a:ext cx="1648" cy="27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正方形/長方形 7"/>
            <p:cNvSpPr>
              <a:spLocks noChangeArrowheads="1"/>
            </p:cNvSpPr>
            <p:nvPr/>
          </p:nvSpPr>
          <p:spPr bwMode="auto">
            <a:xfrm>
              <a:off x="6276" y="5863"/>
              <a:ext cx="4232" cy="389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明朝" charset="0"/>
                </a:rPr>
                <a:t>0</a:t>
              </a:r>
              <a:r>
                <a:rPr kumimoji="1" lang="en-US" altLang="ja-JP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" charset="0"/>
                  <a:ea typeface="ＭＳ 明朝" charset="0"/>
                </a:rPr>
                <a:t>                </a:t>
              </a:r>
              <a:r>
                <a:rPr kumimoji="1" lang="en-US" altLang="ja-J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" charset="0"/>
                  <a:ea typeface="ＭＳ 明朝" charset="0"/>
                </a:rPr>
                <a:t>50               100 </a:t>
              </a:r>
              <a:endParaRPr kumimoji="1" lang="en-US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8744" y="4660"/>
              <a:ext cx="1840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572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144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371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8288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" charset="0"/>
                  <a:ea typeface="ＭＳ 明朝" charset="0"/>
                </a:rPr>
                <a:t>　　</a:t>
              </a:r>
              <a:r>
                <a:rPr kumimoji="1" lang="en-US" altLang="ja-JP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entury" charset="0"/>
                  <a:ea typeface="ＭＳ 明朝" charset="0"/>
                </a:rPr>
                <a:t>SnowMath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>
                  <a:ln>
                    <a:noFill/>
                  </a:ln>
                  <a:solidFill>
                    <a:srgbClr val="8064A2"/>
                  </a:solidFill>
                  <a:effectLst/>
                  <a:latin typeface="Century" charset="0"/>
                  <a:ea typeface="ＭＳ 明朝" charset="0"/>
                </a:rPr>
                <a:t>Tune Ur Vision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" charset="0"/>
                  <a:ea typeface="ＭＳ 明朝" charset="0"/>
                </a:rPr>
                <a:t> </a:t>
              </a:r>
              <a:r>
                <a:rPr kumimoji="1" lang="en-US" altLang="ja-JP" sz="1200" b="0" i="0" u="none" strike="noStrike" cap="none" normalizeH="0" baseline="0">
                  <a:ln>
                    <a:noFill/>
                  </a:ln>
                  <a:solidFill>
                    <a:srgbClr val="365F91"/>
                  </a:solidFill>
                  <a:effectLst/>
                  <a:latin typeface="Century" charset="0"/>
                  <a:ea typeface="ＭＳ 明朝" charset="0"/>
                </a:rPr>
                <a:t>Parallel Brain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" charset="0"/>
                  <a:ea typeface="ＭＳ 明朝" charset="0"/>
                </a:rPr>
                <a:t>     </a:t>
              </a:r>
              <a:r>
                <a:rPr kumimoji="1" lang="ja-JP" altLang="en-US" sz="1200" b="1" i="0" u="none" strike="noStrike" cap="none" normalizeH="0" baseline="0">
                  <a:ln>
                    <a:noFill/>
                  </a:ln>
                  <a:solidFill>
                    <a:srgbClr val="4F81BD"/>
                  </a:solidFill>
                  <a:effectLst/>
                  <a:latin typeface="Century" charset="0"/>
                  <a:ea typeface="ＭＳ 明朝" charset="0"/>
                </a:rPr>
                <a:t>平均</a:t>
              </a:r>
              <a:endParaRPr kumimoji="1" lang="en-US" altLang="ja-JP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1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</a:t>
            </a:r>
            <a:r>
              <a:rPr lang="ja-JP" altLang="en-US" smtClean="0">
                <a:solidFill>
                  <a:srgbClr val="800000"/>
                </a:solidFill>
              </a:rPr>
              <a:t>終わりに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96199" cy="489407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　成績の向上がどれだけ持続するか？</a:t>
            </a:r>
            <a:endParaRPr lang="en-US" altLang="ja-JP" dirty="0" smtClean="0"/>
          </a:p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　一時的な向上であればあまり意味がない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　若者より高齢者に対しての実験した方が良い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ので</a:t>
            </a:r>
            <a:r>
              <a:rPr lang="en-US" altLang="ja-JP" dirty="0" smtClean="0"/>
              <a:t>,</a:t>
            </a:r>
            <a:r>
              <a:rPr lang="ja-JP" altLang="en-US" dirty="0" smtClean="0"/>
              <a:t>性能指標をうまく作れなかった。</a:t>
            </a:r>
            <a:endParaRPr lang="en-US" altLang="ja-JP" dirty="0" smtClean="0"/>
          </a:p>
          <a:p>
            <a:pPr>
              <a:buFont typeface="Wingdings" pitchFamily="2" charset="2"/>
              <a:buChar char="Ø"/>
            </a:pPr>
            <a:endParaRPr lang="en-US" altLang="ja-JP" dirty="0" smtClean="0"/>
          </a:p>
          <a:p>
            <a:pPr>
              <a:buFont typeface="Wingdings" pitchFamily="2" charset="2"/>
              <a:buChar char="Ø"/>
            </a:pPr>
            <a:endParaRPr lang="en-US" altLang="ja-JP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　　　</a:t>
            </a:r>
            <a:r>
              <a:rPr lang="ja-JP" altLang="en-US" b="1" dirty="0" smtClean="0">
                <a:solidFill>
                  <a:srgbClr val="800000"/>
                </a:solidFill>
              </a:rPr>
              <a:t>研究の流れと目標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9649072" cy="489407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認知機能と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関連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する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脳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構造を学習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認知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機能に働きかけられる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ゲーム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計画．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iOS</a:t>
            </a:r>
            <a:r>
              <a:rPr lang="ja-JP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向けの</a:t>
            </a:r>
            <a:r>
              <a:rPr lang="ja-JP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ゲーム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を</a:t>
            </a:r>
            <a:r>
              <a:rPr lang="ja-JP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開発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．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lang="ja-JP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人間の神経系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に</a:t>
            </a:r>
            <a:r>
              <a:rPr lang="ja-JP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外界の刺激など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を与える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．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lang="ja-JP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“神経可塑性”を生じさせる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．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r>
              <a:rPr lang="ja-JP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認知機能改善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のため</a:t>
            </a:r>
            <a:r>
              <a:rPr lang="ja-JP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取り組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む．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899592" y="1340768"/>
            <a:ext cx="748883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899592" y="3861048"/>
            <a:ext cx="7632848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4355977" y="3068960"/>
            <a:ext cx="288032" cy="79208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b="1" dirty="0" smtClean="0">
                <a:solidFill>
                  <a:srgbClr val="800000"/>
                </a:solidFill>
              </a:rPr>
              <a:t>ひとは生涯を通じて，どんな発達曲線を描くでしょうか？</a:t>
            </a:r>
            <a:endParaRPr lang="en-US" sz="3600" b="1" dirty="0">
              <a:solidFill>
                <a:srgbClr val="800000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1763688" y="1916832"/>
            <a:ext cx="0" cy="388843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763688" y="5805264"/>
            <a:ext cx="5544616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/>
          <p:cNvSpPr/>
          <p:nvPr/>
        </p:nvSpPr>
        <p:spPr>
          <a:xfrm>
            <a:off x="1799771" y="2708920"/>
            <a:ext cx="5283200" cy="3111309"/>
          </a:xfrm>
          <a:custGeom>
            <a:avLst/>
            <a:gdLst>
              <a:gd name="connsiteX0" fmla="*/ 0 w 5283200"/>
              <a:gd name="connsiteY0" fmla="*/ 2660953 h 2660953"/>
              <a:gd name="connsiteX1" fmla="*/ 1799772 w 5283200"/>
              <a:gd name="connsiteY1" fmla="*/ 208038 h 2660953"/>
              <a:gd name="connsiteX2" fmla="*/ 5283200 w 5283200"/>
              <a:gd name="connsiteY2" fmla="*/ 1412724 h 2660953"/>
              <a:gd name="connsiteX3" fmla="*/ 5283200 w 5283200"/>
              <a:gd name="connsiteY3" fmla="*/ 1412724 h 266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660953">
                <a:moveTo>
                  <a:pt x="0" y="2660953"/>
                </a:moveTo>
                <a:cubicBezTo>
                  <a:pt x="459619" y="1538514"/>
                  <a:pt x="919239" y="416076"/>
                  <a:pt x="1799772" y="208038"/>
                </a:cubicBezTo>
                <a:cubicBezTo>
                  <a:pt x="2680305" y="0"/>
                  <a:pt x="5283200" y="1412724"/>
                  <a:pt x="5283200" y="1412724"/>
                </a:cubicBezTo>
                <a:lnTo>
                  <a:pt x="5283200" y="1412724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9592" y="36450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能力</a:t>
            </a:r>
            <a:endParaRPr kumimoji="1" lang="ja-JP" altLang="en-US" sz="28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3569" y="220486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高い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3569" y="5311917"/>
            <a:ext cx="100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低い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sp>
        <p:nvSpPr>
          <p:cNvPr id="25" name="正方形/長方形 24"/>
          <p:cNvSpPr/>
          <p:nvPr/>
        </p:nvSpPr>
        <p:spPr>
          <a:xfrm>
            <a:off x="1691680" y="5877272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/>
              <a:t>　　　　　青年期 　　中年期 　　高齢期</a:t>
            </a:r>
            <a:endParaRPr lang="ja-JP" altLang="en-US" sz="2000" b="1" dirty="0"/>
          </a:p>
        </p:txBody>
      </p:sp>
      <p:cxnSp>
        <p:nvCxnSpPr>
          <p:cNvPr id="27" name="直線コネクタ 26"/>
          <p:cNvCxnSpPr>
            <a:stCxn id="20" idx="1"/>
          </p:cNvCxnSpPr>
          <p:nvPr/>
        </p:nvCxnSpPr>
        <p:spPr>
          <a:xfrm>
            <a:off x="3599543" y="2952168"/>
            <a:ext cx="36353" cy="2853096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雲形吹き出し 29"/>
          <p:cNvSpPr/>
          <p:nvPr/>
        </p:nvSpPr>
        <p:spPr>
          <a:xfrm>
            <a:off x="4932040" y="1772816"/>
            <a:ext cx="2376264" cy="1404736"/>
          </a:xfrm>
          <a:prstGeom prst="cloudCallout">
            <a:avLst>
              <a:gd name="adj1" fmla="val -23887"/>
              <a:gd name="adj2" fmla="val 69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002060"/>
                </a:solidFill>
              </a:rPr>
              <a:t>一般的なイメージ</a:t>
            </a:r>
            <a:endParaRPr kumimoji="1" lang="ja-JP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　　　　</a:t>
            </a:r>
            <a:r>
              <a:rPr lang="ja-JP" altLang="en-US" b="1" dirty="0" smtClean="0">
                <a:solidFill>
                  <a:srgbClr val="800000"/>
                </a:solidFill>
              </a:rPr>
              <a:t>従来の発達感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1763688" y="1916832"/>
            <a:ext cx="0" cy="388843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763688" y="5805264"/>
            <a:ext cx="7128792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9592" y="36450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能力</a:t>
            </a:r>
            <a:endParaRPr kumimoji="1" lang="ja-JP" altLang="en-US" sz="28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9" y="220486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高い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9" y="5311917"/>
            <a:ext cx="100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低い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1691680" y="5877272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/>
              <a:t>　　　　　青年期 　　中年期 　　高齢期</a:t>
            </a:r>
            <a:endParaRPr lang="ja-JP" altLang="en-US" sz="2000" b="1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6084168" y="2996952"/>
            <a:ext cx="36353" cy="2781088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419872" y="2996952"/>
            <a:ext cx="0" cy="2808312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835696" y="2996952"/>
            <a:ext cx="1584176" cy="280831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419872" y="2996952"/>
            <a:ext cx="266429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84168" y="2996952"/>
            <a:ext cx="1656184" cy="280831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627784" y="1484784"/>
            <a:ext cx="55263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身体機能，心理機能などすべての能力は</a:t>
            </a:r>
          </a:p>
          <a:p>
            <a:r>
              <a:rPr lang="ja-JP" altLang="en-US" b="1" dirty="0" smtClean="0"/>
              <a:t>一律に青年期までに発達し，中年期には</a:t>
            </a:r>
          </a:p>
          <a:p>
            <a:r>
              <a:rPr lang="ja-JP" altLang="en-US" b="1" dirty="0" smtClean="0"/>
              <a:t>維持され，高齢期になると失われていく．</a:t>
            </a:r>
            <a:endParaRPr lang="ja-JP" altLang="en-US" b="1" dirty="0"/>
          </a:p>
        </p:txBody>
      </p:sp>
      <p:pic>
        <p:nvPicPr>
          <p:cNvPr id="9218" name="Picture 2" descr="http://solomonsseal.files.wordpress.com/2010/04/brainwaves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501008"/>
            <a:ext cx="2520280" cy="2088232"/>
          </a:xfrm>
          <a:prstGeom prst="rect">
            <a:avLst/>
          </a:prstGeom>
          <a:noFill/>
        </p:spPr>
      </p:pic>
      <p:sp>
        <p:nvSpPr>
          <p:cNvPr id="34" name="テキスト ボックス 33"/>
          <p:cNvSpPr txBox="1"/>
          <p:nvPr/>
        </p:nvSpPr>
        <p:spPr>
          <a:xfrm>
            <a:off x="3635896" y="3068961"/>
            <a:ext cx="2303582" cy="43088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脳トレーニング</a:t>
            </a:r>
            <a:endParaRPr kumimoji="1" lang="ja-JP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36" name="直線矢印コネクタ 35"/>
          <p:cNvCxnSpPr>
            <a:stCxn id="34" idx="3"/>
          </p:cNvCxnSpPr>
          <p:nvPr/>
        </p:nvCxnSpPr>
        <p:spPr>
          <a:xfrm>
            <a:off x="5939478" y="3284405"/>
            <a:ext cx="1296818" cy="57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236296" y="3068960"/>
            <a:ext cx="1440160" cy="76944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ブレイン</a:t>
            </a:r>
            <a:endParaRPr kumimoji="1" lang="en-US" altLang="ja-JP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kumimoji="1" lang="ja-JP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　ゲーム</a:t>
            </a:r>
            <a:endParaRPr kumimoji="1" lang="ja-JP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　　</a:t>
            </a:r>
            <a:r>
              <a:rPr lang="ja-JP" altLang="en-US" b="1" dirty="0" smtClean="0">
                <a:solidFill>
                  <a:srgbClr val="800000"/>
                </a:solidFill>
              </a:rPr>
              <a:t>知能因子と認知機能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519863" cy="5289143"/>
          </a:xfrm>
        </p:spPr>
        <p:txBody>
          <a:bodyPr/>
          <a:lstStyle/>
          <a:p>
            <a:pPr>
              <a:buNone/>
            </a:pPr>
            <a:r>
              <a:rPr lang="ja-JP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基本的知能因子</a:t>
            </a:r>
            <a:endParaRPr lang="en-US" altLang="ja-JP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ja-JP" altLang="en-US" sz="2400" dirty="0" smtClean="0"/>
              <a:t>　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言語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(V)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，語の流暢性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(W)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，空間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(S)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，数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(N)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，記憶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(M)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，</a:t>
            </a:r>
            <a:endParaRPr lang="en-US" altLang="ja-JP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ja-JP" altLang="en-US" sz="2400" b="1" dirty="0" smtClean="0">
                <a:solidFill>
                  <a:srgbClr val="0070C0"/>
                </a:solidFill>
              </a:rPr>
              <a:t>　帰納的推理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(I)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，知覚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(P)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．</a:t>
            </a:r>
            <a:endParaRPr lang="en-US" altLang="ja-JP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ja-JP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ja-JP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認知機能</a:t>
            </a:r>
            <a:endParaRPr lang="en-US" altLang="ja-JP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b="1" dirty="0" smtClean="0">
                <a:solidFill>
                  <a:srgbClr val="0070C0"/>
                </a:solidFill>
              </a:rPr>
              <a:t>判断力および分析力，</a:t>
            </a:r>
            <a:endParaRPr lang="en-US" altLang="ja-JP" sz="20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b="1" dirty="0" smtClean="0">
                <a:solidFill>
                  <a:srgbClr val="0070C0"/>
                </a:solidFill>
              </a:rPr>
              <a:t>注意力，</a:t>
            </a:r>
            <a:endParaRPr lang="en-US" altLang="ja-JP" sz="20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b="1" dirty="0" smtClean="0">
                <a:solidFill>
                  <a:srgbClr val="0070C0"/>
                </a:solidFill>
              </a:rPr>
              <a:t>計画力，</a:t>
            </a:r>
            <a:endParaRPr lang="en-US" altLang="ja-JP" sz="20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b="1" dirty="0" smtClean="0">
                <a:solidFill>
                  <a:srgbClr val="0070C0"/>
                </a:solidFill>
              </a:rPr>
              <a:t>記憶力，</a:t>
            </a:r>
            <a:endParaRPr lang="en-US" altLang="ja-JP" sz="20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b="1" dirty="0" smtClean="0">
                <a:solidFill>
                  <a:srgbClr val="0070C0"/>
                </a:solidFill>
              </a:rPr>
              <a:t>言語力．</a:t>
            </a:r>
            <a:endParaRPr lang="en-US" altLang="ja-JP" sz="20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ja-JP" altLang="en-US" sz="2000" dirty="0" smtClean="0"/>
              <a:t>　</a:t>
            </a:r>
            <a:endParaRPr lang="en-US" altLang="ja-JP" sz="2000" b="1" dirty="0" smtClean="0">
              <a:solidFill>
                <a:srgbClr val="0070C0"/>
              </a:solidFill>
            </a:endParaRPr>
          </a:p>
          <a:p>
            <a:pPr marL="1256404" lvl="2" indent="-457200">
              <a:buNone/>
            </a:pPr>
            <a:endParaRPr lang="en-US" altLang="ja-JP" sz="1200" b="1" dirty="0" smtClean="0"/>
          </a:p>
          <a:p>
            <a:pPr marL="1256404" lvl="2" indent="-457200">
              <a:buNone/>
            </a:pPr>
            <a:endParaRPr lang="en-US" altLang="ja-JP" sz="1200" b="1" dirty="0" smtClean="0"/>
          </a:p>
          <a:p>
            <a:pPr marL="457200" indent="-457200">
              <a:buNone/>
            </a:pPr>
            <a:r>
              <a:rPr lang="ja-JP" altLang="en-US" sz="2000" b="1" dirty="0" smtClean="0"/>
              <a:t>　　</a:t>
            </a:r>
            <a:endParaRPr lang="en-US" altLang="ja-JP" sz="2000" b="1" dirty="0" smtClean="0"/>
          </a:p>
          <a:p>
            <a:pPr>
              <a:buNone/>
            </a:pPr>
            <a:endParaRPr lang="en-US" altLang="ja-JP" sz="2000" b="1" dirty="0" smtClean="0"/>
          </a:p>
          <a:p>
            <a:pPr>
              <a:buNone/>
            </a:pPr>
            <a:endParaRPr lang="en-US" altLang="ja-JP" sz="2000" b="1" dirty="0" smtClean="0"/>
          </a:p>
          <a:p>
            <a:endParaRPr lang="en-US" sz="2000" b="1" dirty="0"/>
          </a:p>
        </p:txBody>
      </p:sp>
      <p:pic>
        <p:nvPicPr>
          <p:cNvPr id="34819" name="Picture 3" descr="C:\Users\kanaken_ananda\Desktop\卒研\左右脳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636912"/>
            <a:ext cx="4411781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800000"/>
                </a:solidFill>
              </a:rPr>
              <a:t>　　　神経</a:t>
            </a:r>
            <a:r>
              <a:rPr lang="ja-JP" altLang="en-US" dirty="0" smtClean="0">
                <a:solidFill>
                  <a:srgbClr val="800000"/>
                </a:solidFill>
              </a:rPr>
              <a:t>可塑性</a:t>
            </a:r>
            <a:r>
              <a:rPr lang="ja-JP" altLang="en-US" dirty="0" smtClean="0">
                <a:solidFill>
                  <a:srgbClr val="800000"/>
                </a:solidFill>
              </a:rPr>
              <a:t>とは？</a:t>
            </a:r>
            <a:endParaRPr kumimoji="1" lang="ja-JP" altLang="en-US" dirty="0">
              <a:solidFill>
                <a:srgbClr val="8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87624" y="1556792"/>
            <a:ext cx="697398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kumimoji="1" lang="ja-JP" altLang="en-US" dirty="0"/>
              <a:t>神経</a:t>
            </a:r>
            <a:r>
              <a:rPr kumimoji="1" lang="ja-JP" altLang="en-US" dirty="0" smtClean="0"/>
              <a:t>系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外界</a:t>
            </a:r>
            <a:r>
              <a:rPr kumimoji="1" lang="ja-JP" altLang="en-US" dirty="0"/>
              <a:t>の刺激などに</a:t>
            </a:r>
            <a:r>
              <a:rPr kumimoji="1" lang="ja-JP" altLang="en-US" dirty="0" smtClean="0"/>
              <a:t>よって</a:t>
            </a:r>
            <a:endParaRPr kumimoji="1" lang="en-US" altLang="ja-JP" dirty="0" smtClean="0"/>
          </a:p>
          <a:p>
            <a:r>
              <a:rPr kumimoji="1" lang="ja-JP" altLang="ja-JP" dirty="0"/>
              <a:t>　</a:t>
            </a:r>
            <a:r>
              <a:rPr kumimoji="1" lang="ja-JP" altLang="en-US" dirty="0" smtClean="0"/>
              <a:t>　</a:t>
            </a:r>
            <a:r>
              <a:rPr kumimoji="1" lang="ja-JP" altLang="en-US" dirty="0" smtClean="0"/>
              <a:t>常に</a:t>
            </a:r>
            <a:r>
              <a:rPr kumimoji="1" lang="ja-JP" altLang="en-US" dirty="0"/>
              <a:t>機能的、構造的な</a:t>
            </a:r>
            <a:r>
              <a:rPr kumimoji="1" lang="ja-JP" altLang="en-US" dirty="0" smtClean="0"/>
              <a:t>変化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342900" indent="-342900">
              <a:buFont typeface="Wingdings" charset="2"/>
              <a:buChar char="l"/>
            </a:pPr>
            <a:r>
              <a:rPr lang="ja-JP" altLang="en-US" dirty="0"/>
              <a:t>可塑性は大きく</a:t>
            </a:r>
            <a:r>
              <a:rPr lang="en-US" altLang="ja-JP" dirty="0"/>
              <a:t>3</a:t>
            </a:r>
            <a:r>
              <a:rPr lang="ja-JP" altLang="en-US" dirty="0"/>
              <a:t>つに</a:t>
            </a:r>
            <a:r>
              <a:rPr lang="ja-JP" altLang="en-US" dirty="0" smtClean="0"/>
              <a:t>分けられる</a:t>
            </a:r>
            <a:endParaRPr lang="en-US" altLang="ja-JP" dirty="0" smtClean="0"/>
          </a:p>
          <a:p>
            <a:pPr marL="754654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ja-JP" altLang="en-US" dirty="0"/>
              <a:t>脳</a:t>
            </a:r>
            <a:r>
              <a:rPr kumimoji="1" lang="ja-JP" altLang="en-US" dirty="0" smtClean="0"/>
              <a:t>が発達</a:t>
            </a:r>
            <a:r>
              <a:rPr kumimoji="1" lang="ja-JP" altLang="en-US" dirty="0"/>
              <a:t>していく段階に</a:t>
            </a:r>
            <a:r>
              <a:rPr kumimoji="1" lang="ja-JP" altLang="en-US" dirty="0" smtClean="0"/>
              <a:t>みられる</a:t>
            </a:r>
            <a:r>
              <a:rPr kumimoji="1" lang="ja-JP" altLang="en-US" dirty="0" smtClean="0"/>
              <a:t>，</a:t>
            </a:r>
            <a:endParaRPr kumimoji="1" lang="en-US" altLang="ja-JP" dirty="0" smtClean="0"/>
          </a:p>
          <a:p>
            <a:pPr marL="754654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ja-JP" altLang="en-US" dirty="0"/>
              <a:t>老化や障害を</a:t>
            </a:r>
            <a:r>
              <a:rPr kumimoji="1" lang="ja-JP" altLang="en-US" dirty="0" smtClean="0"/>
              <a:t>受けた</a:t>
            </a:r>
            <a:r>
              <a:rPr kumimoji="1" lang="ja-JP" altLang="en-US" dirty="0" smtClean="0"/>
              <a:t>後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補填</a:t>
            </a:r>
            <a:r>
              <a:rPr kumimoji="1" lang="ja-JP" altLang="en-US" dirty="0"/>
              <a:t>・</a:t>
            </a:r>
            <a:r>
              <a:rPr kumimoji="1" lang="ja-JP" altLang="en-US" dirty="0" smtClean="0"/>
              <a:t>回復</a:t>
            </a:r>
            <a:r>
              <a:rPr kumimoji="1" lang="ja-JP" altLang="en-US" dirty="0" smtClean="0"/>
              <a:t>する時みられる</a:t>
            </a:r>
            <a:r>
              <a:rPr kumimoji="1" lang="en-US" altLang="ja-JP" dirty="0" smtClean="0"/>
              <a:t>,</a:t>
            </a:r>
          </a:p>
          <a:p>
            <a:pPr marL="754654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ja-JP" altLang="en-US" dirty="0"/>
              <a:t>記憶や学習</a:t>
            </a:r>
            <a:r>
              <a:rPr kumimoji="1" lang="ja-JP" altLang="en-US" dirty="0" smtClean="0"/>
              <a:t>など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使ってシナプス</a:t>
            </a:r>
            <a:r>
              <a:rPr kumimoji="1" lang="ja-JP" altLang="en-US" dirty="0"/>
              <a:t>での伝達効率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kumimoji="1" lang="ja-JP" altLang="ja-JP" dirty="0"/>
              <a:t>　</a:t>
            </a:r>
            <a:r>
              <a:rPr kumimoji="1" lang="ja-JP" altLang="en-US" dirty="0" smtClean="0"/>
              <a:t>　変化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よる</a:t>
            </a:r>
            <a:r>
              <a:rPr lang="ja-JP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可塑性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ja-JP" dirty="0" smtClean="0"/>
          </a:p>
          <a:p>
            <a:pPr marL="754654" lvl="1" indent="-342900">
              <a:buFont typeface="Wingdings" charset="2"/>
              <a:buChar char="l"/>
            </a:pPr>
            <a:endParaRPr lang="en-US" altLang="ja-JP" dirty="0" smtClean="0"/>
          </a:p>
          <a:p>
            <a:pPr lvl="1"/>
            <a:endParaRPr lang="ja-JP" altLang="en-US" dirty="0"/>
          </a:p>
          <a:p>
            <a:pPr marL="754654" lvl="1" indent="-342900">
              <a:buFont typeface="Wingdings" charset="2"/>
              <a:buChar char="l"/>
            </a:pPr>
            <a:endParaRPr kumimoji="1" lang="en-US" altLang="ja-JP" dirty="0" smtClean="0"/>
          </a:p>
          <a:p>
            <a:pPr marL="342900" indent="-342900">
              <a:buFont typeface="Wingdings" charset="2"/>
              <a:buChar char="l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188914" cy="939080"/>
          </a:xfrm>
        </p:spPr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　　</a:t>
            </a:r>
            <a:r>
              <a:rPr lang="ja-JP" altLang="en-US" dirty="0" smtClean="0">
                <a:solidFill>
                  <a:srgbClr val="800000"/>
                </a:solidFill>
              </a:rPr>
              <a:t>なぜゲームを使うのか？</a:t>
            </a:r>
            <a:endParaRPr kumimoji="1" lang="ja-JP" altLang="en-US" dirty="0"/>
          </a:p>
        </p:txBody>
      </p:sp>
      <p:pic>
        <p:nvPicPr>
          <p:cNvPr id="4" name="コンテンツ プレースホルダー 3" descr="Baveli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1" b="18521"/>
          <a:stretch>
            <a:fillRect/>
          </a:stretch>
        </p:blipFill>
        <p:spPr>
          <a:xfrm>
            <a:off x="6084168" y="1268760"/>
            <a:ext cx="2096413" cy="1333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1259632" y="1711911"/>
            <a:ext cx="4680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ロチェスター大学の脳と認知科学の教授</a:t>
            </a:r>
            <a:r>
              <a:rPr kumimoji="1" lang="en-US" altLang="ja-JP" dirty="0"/>
              <a:t>Daphne Bavelier</a:t>
            </a:r>
            <a:r>
              <a:rPr kumimoji="1" lang="ja-JP" altLang="en-US" dirty="0"/>
              <a:t>博士らによる研究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68144" y="2708920"/>
            <a:ext cx="275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Daphne Bavelier</a:t>
            </a:r>
            <a:r>
              <a:rPr kumimoji="1" lang="ja-JP" altLang="en-US" dirty="0" smtClean="0"/>
              <a:t>さん</a:t>
            </a:r>
            <a:endParaRPr kumimoji="1"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4788024" y="2708920"/>
            <a:ext cx="405759" cy="8640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75656" y="3645024"/>
            <a:ext cx="6840760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普段ゲームをしないという</a:t>
            </a:r>
            <a:r>
              <a:rPr kumimoji="1" lang="en-US" altLang="ja-JP" dirty="0">
                <a:solidFill>
                  <a:schemeClr val="tx1"/>
                </a:solidFill>
              </a:rPr>
              <a:t>18</a:t>
            </a:r>
            <a:r>
              <a:rPr kumimoji="1" lang="ja-JP" altLang="en-US" dirty="0">
                <a:solidFill>
                  <a:schemeClr val="tx1"/>
                </a:solidFill>
              </a:rPr>
              <a:t>歳から</a:t>
            </a:r>
            <a:r>
              <a:rPr kumimoji="1" lang="en-US" altLang="ja-JP" dirty="0">
                <a:solidFill>
                  <a:schemeClr val="tx1"/>
                </a:solidFill>
              </a:rPr>
              <a:t>25</a:t>
            </a:r>
            <a:r>
              <a:rPr kumimoji="1" lang="ja-JP" altLang="en-US" dirty="0">
                <a:solidFill>
                  <a:schemeClr val="tx1"/>
                </a:solidFill>
              </a:rPr>
              <a:t>歳の被験者たちを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つのグループに</a:t>
            </a:r>
            <a:r>
              <a:rPr kumimoji="1" lang="ja-JP" altLang="en-US" dirty="0" smtClean="0">
                <a:solidFill>
                  <a:schemeClr val="tx1"/>
                </a:solidFill>
              </a:rPr>
              <a:t>分け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にしてゲームを用いた実験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4788024" y="4653136"/>
            <a:ext cx="405759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555776" y="5229200"/>
            <a:ext cx="4968552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　　　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ゲーム</a:t>
            </a:r>
            <a:r>
              <a:rPr kumimoji="1" lang="ja-JP" altLang="en-US" dirty="0">
                <a:solidFill>
                  <a:schemeClr val="tx1"/>
                </a:solidFill>
              </a:rPr>
              <a:t>に、人の判断を</a:t>
            </a:r>
            <a:r>
              <a:rPr kumimoji="1" lang="ja-JP" altLang="en-US" dirty="0" smtClean="0">
                <a:solidFill>
                  <a:schemeClr val="tx1"/>
                </a:solidFill>
              </a:rPr>
              <a:t>早める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ja-JP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　　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トレーニング効果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がある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71600" y="5301208"/>
            <a:ext cx="115212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結論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12" idx="3"/>
            <a:endCxn id="11" idx="1"/>
          </p:cNvCxnSpPr>
          <p:nvPr/>
        </p:nvCxnSpPr>
        <p:spPr>
          <a:xfrm>
            <a:off x="2123728" y="56252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　　　　</a:t>
            </a:r>
            <a:r>
              <a:rPr lang="ja-JP" altLang="en-US" dirty="0" smtClean="0">
                <a:solidFill>
                  <a:srgbClr val="800000"/>
                </a:solidFill>
              </a:rPr>
              <a:t>開発した</a:t>
            </a:r>
            <a:r>
              <a:rPr lang="en-US" altLang="ja-JP" dirty="0" smtClean="0">
                <a:solidFill>
                  <a:srgbClr val="800000"/>
                </a:solidFill>
              </a:rPr>
              <a:t>i0S</a:t>
            </a:r>
            <a:r>
              <a:rPr lang="ja-JP" altLang="en-US" dirty="0" smtClean="0">
                <a:solidFill>
                  <a:srgbClr val="800000"/>
                </a:solidFill>
              </a:rPr>
              <a:t>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95736" y="1772816"/>
            <a:ext cx="7696199" cy="4894079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ja-JP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SnowMath</a:t>
            </a:r>
            <a:endParaRPr kumimoji="1" lang="en-US" altLang="ja-JP" sz="32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altLang="ja-JP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Parallel Brain</a:t>
            </a:r>
          </a:p>
          <a:p>
            <a:r>
              <a:rPr lang="en-US" altLang="ja-JP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Tune Your Vision</a:t>
            </a:r>
          </a:p>
          <a:p>
            <a:r>
              <a:rPr lang="en-US" altLang="ja-JP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</a:p>
          <a:p>
            <a:r>
              <a:rPr lang="en-US" altLang="ja-JP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Wide Eye</a:t>
            </a:r>
          </a:p>
        </p:txBody>
      </p:sp>
    </p:spTree>
    <p:extLst>
      <p:ext uri="{BB962C8B-B14F-4D97-AF65-F5344CB8AC3E}">
        <p14:creationId xmlns:p14="http://schemas.microsoft.com/office/powerpoint/2010/main" val="394444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696199" cy="4894079"/>
          </a:xfrm>
        </p:spPr>
        <p:txBody>
          <a:bodyPr/>
          <a:lstStyle/>
          <a:p>
            <a:pPr marL="0" indent="0">
              <a:buNone/>
            </a:pPr>
            <a:endParaRPr lang="en-US" altLang="ja-JP" b="1" u="sng" dirty="0" smtClean="0">
              <a:latin typeface="Aharoni" pitchFamily="2" charset="-79"/>
              <a:cs typeface="Aharoni" pitchFamily="2" charset="-79"/>
            </a:endParaRPr>
          </a:p>
          <a:p>
            <a:pPr lvl="1">
              <a:buFont typeface="Wingdings" pitchFamily="2" charset="2"/>
              <a:buChar char="l"/>
            </a:pPr>
            <a:r>
              <a:rPr lang="ja-JP" altLang="en-US" b="1" dirty="0" smtClean="0">
                <a:latin typeface="Aharoni" pitchFamily="2" charset="-79"/>
                <a:cs typeface="Aharoni" pitchFamily="2" charset="-79"/>
              </a:rPr>
              <a:t>計算力が強くなる．</a:t>
            </a:r>
            <a:endParaRPr lang="en-US" altLang="ja-JP" b="1" dirty="0" smtClean="0">
              <a:latin typeface="Aharoni" pitchFamily="2" charset="-79"/>
              <a:cs typeface="Aharoni" pitchFamily="2" charset="-79"/>
            </a:endParaRPr>
          </a:p>
          <a:p>
            <a:pPr lvl="1">
              <a:buFont typeface="Wingdings" pitchFamily="2" charset="2"/>
              <a:buChar char="l"/>
            </a:pPr>
            <a:r>
              <a:rPr lang="ja-JP" altLang="en-US" b="1" dirty="0" smtClean="0">
                <a:latin typeface="Aharoni" pitchFamily="2" charset="-79"/>
                <a:cs typeface="Aharoni" pitchFamily="2" charset="-79"/>
              </a:rPr>
              <a:t>処理速度の向上することを目指す</a:t>
            </a:r>
            <a:r>
              <a:rPr lang="ja-JP" altLang="en-US" b="1" dirty="0" smtClean="0">
                <a:latin typeface="Aharoni" pitchFamily="2" charset="-79"/>
                <a:cs typeface="Aharoni" pitchFamily="2" charset="-79"/>
              </a:rPr>
              <a:t>．</a:t>
            </a:r>
            <a:endParaRPr lang="en-US" b="1" u="sng" dirty="0" smtClean="0">
              <a:latin typeface="Aharoni" pitchFamily="2" charset="-79"/>
              <a:cs typeface="Aharoni" pitchFamily="2" charset="-79"/>
            </a:endParaRPr>
          </a:p>
          <a:p>
            <a:pPr lvl="1">
              <a:buFont typeface="Wingdings" pitchFamily="2" charset="2"/>
              <a:buChar char="l"/>
            </a:pPr>
            <a:r>
              <a:rPr lang="ja-JP" altLang="en-US" b="1" dirty="0" smtClean="0">
                <a:latin typeface="Aharoni" pitchFamily="2" charset="-79"/>
                <a:cs typeface="Aharoni" pitchFamily="2" charset="-79"/>
              </a:rPr>
              <a:t>足し算，引き算，掛け算，割り算．</a:t>
            </a:r>
            <a:endParaRPr lang="en-US" altLang="ja-JP" b="1" dirty="0" smtClean="0">
              <a:latin typeface="Aharoni" pitchFamily="2" charset="-79"/>
              <a:cs typeface="Aharoni" pitchFamily="2" charset="-79"/>
            </a:endParaRPr>
          </a:p>
          <a:p>
            <a:pPr lvl="1">
              <a:buFont typeface="Wingdings" pitchFamily="2" charset="2"/>
              <a:buChar char="l"/>
            </a:pPr>
            <a:r>
              <a:rPr lang="ja-JP" altLang="en-US" b="1" dirty="0" smtClean="0">
                <a:latin typeface="Aharoni" pitchFamily="2" charset="-79"/>
                <a:cs typeface="Aharoni" pitchFamily="2" charset="-79"/>
              </a:rPr>
              <a:t>レベル的に計算処理の難易度の上昇．</a:t>
            </a:r>
            <a:endParaRPr lang="en-US" altLang="ja-JP" b="1" dirty="0" smtClean="0">
              <a:latin typeface="Aharoni" pitchFamily="2" charset="-79"/>
              <a:cs typeface="Aharoni" pitchFamily="2" charset="-79"/>
            </a:endParaRPr>
          </a:p>
          <a:p>
            <a:pPr lvl="1">
              <a:buFont typeface="Wingdings" pitchFamily="2" charset="2"/>
              <a:buChar char="l"/>
            </a:pPr>
            <a:r>
              <a:rPr lang="ja-JP" altLang="en-US" b="1" dirty="0" smtClean="0">
                <a:latin typeface="Aharoni" pitchFamily="2" charset="-79"/>
                <a:cs typeface="Aharoni" pitchFamily="2" charset="-79"/>
              </a:rPr>
              <a:t>計算の上手いやり方をメッセージ</a:t>
            </a:r>
            <a:endParaRPr lang="en-US" altLang="ja-JP" b="1" dirty="0" smtClean="0">
              <a:latin typeface="Aharoni" pitchFamily="2" charset="-79"/>
              <a:cs typeface="Aharoni" pitchFamily="2" charset="-79"/>
            </a:endParaRPr>
          </a:p>
          <a:p>
            <a:pPr lvl="1">
              <a:buNone/>
            </a:pPr>
            <a:r>
              <a:rPr lang="ja-JP" altLang="en-US" b="1" dirty="0" smtClean="0">
                <a:latin typeface="Aharoni" pitchFamily="2" charset="-79"/>
                <a:cs typeface="Aharoni" pitchFamily="2" charset="-79"/>
              </a:rPr>
              <a:t>　として表示．</a:t>
            </a:r>
            <a:endParaRPr lang="en-US" altLang="ja-JP" b="1" dirty="0" smtClean="0">
              <a:latin typeface="Aharoni" pitchFamily="2" charset="-79"/>
              <a:cs typeface="Aharoni" pitchFamily="2" charset="-79"/>
            </a:endParaRPr>
          </a:p>
          <a:p>
            <a:pPr lvl="1">
              <a:buFont typeface="Wingdings" pitchFamily="2" charset="2"/>
              <a:buChar char="l"/>
            </a:pPr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US" altLang="ja-JP" sz="2000" dirty="0" smtClean="0"/>
              <a:t> </a:t>
            </a:r>
            <a:endParaRPr lang="en-US" altLang="ja-JP" sz="2000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b="1" dirty="0" smtClean="0">
                <a:latin typeface="Aharoni" pitchFamily="2" charset="-79"/>
                <a:cs typeface="Aharoni" pitchFamily="2" charset="-79"/>
              </a:rPr>
              <a:t>-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1001" y="321063"/>
            <a:ext cx="8188914" cy="9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r>
              <a:rPr kumimoji="1" lang="ja-JP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　</a:t>
            </a:r>
            <a:r>
              <a:rPr kumimoji="1" lang="en-US" altLang="ja-JP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</a:t>
            </a:r>
            <a:r>
              <a:rPr kumimoji="1" lang="en-US" altLang="ja-JP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SnowMath</a:t>
            </a:r>
            <a:endParaRPr kumimoji="1" lang="en-US" altLang="ja-JP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266" name="Picture 2" descr="F:\卒研\卒検snowMa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772816"/>
            <a:ext cx="2595919" cy="4680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S10188135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C32702E-DA15-40A3-A820-92F7E70F2C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TS101881354</Template>
  <TotalTime>3640</TotalTime>
  <Words>359</Words>
  <Application>Microsoft Macintosh PowerPoint</Application>
  <PresentationFormat>画面に合わせる (4:3)</PresentationFormat>
  <Paragraphs>163</Paragraphs>
  <Slides>19</Slides>
  <Notes>4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1" baseType="lpstr">
      <vt:lpstr>TS101881354</vt:lpstr>
      <vt:lpstr>Microsoft Word 文書</vt:lpstr>
      <vt:lpstr>ゲームを活用した認知機能改善への取り組み </vt:lpstr>
      <vt:lpstr>　　　　研究の流れと目標</vt:lpstr>
      <vt:lpstr>ひとは生涯を通じて，どんな発達曲線を描くでしょうか？</vt:lpstr>
      <vt:lpstr>　　　　　従来の発達感</vt:lpstr>
      <vt:lpstr>　　　知能因子と認知機能</vt:lpstr>
      <vt:lpstr>　　　神経可塑性とは？</vt:lpstr>
      <vt:lpstr> 　　なぜゲームを使うのか？</vt:lpstr>
      <vt:lpstr>　　　　　開発したi0Sゲーム</vt:lpstr>
      <vt:lpstr> </vt:lpstr>
      <vt:lpstr>               マシンラーニング</vt:lpstr>
      <vt:lpstr>　　　　　　                      Parallel Brain </vt:lpstr>
      <vt:lpstr>　                 Parallel Brain</vt:lpstr>
      <vt:lpstr>　                Parallel Brain</vt:lpstr>
      <vt:lpstr>　　　　　　　      Matrix</vt:lpstr>
      <vt:lpstr>　           　Tune Your Vision 　　　　　</vt:lpstr>
      <vt:lpstr>　　　　代表的な開発ツール</vt:lpstr>
      <vt:lpstr>　　　　代表的な開発ツール</vt:lpstr>
      <vt:lpstr>　　　　　　　　脳性能指標</vt:lpstr>
      <vt:lpstr>    終わりに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ゲームを活用した認知機能改善への取り組み</dc:title>
  <dc:creator>kanaken_ananda</dc:creator>
  <cp:lastModifiedBy>ジハディ アブドッラカン</cp:lastModifiedBy>
  <cp:revision>232</cp:revision>
  <dcterms:created xsi:type="dcterms:W3CDTF">2011-11-14T05:17:20Z</dcterms:created>
  <dcterms:modified xsi:type="dcterms:W3CDTF">2012-03-01T21:59:24Z</dcterms:modified>
  <cp:category>2010 medical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TC018813549991</vt:lpwstr>
  </property>
</Properties>
</file>