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274" r:id="rId5"/>
    <p:sldId id="281" r:id="rId6"/>
    <p:sldId id="290" r:id="rId7"/>
    <p:sldId id="263" r:id="rId8"/>
    <p:sldId id="271" r:id="rId9"/>
    <p:sldId id="272" r:id="rId10"/>
    <p:sldId id="275" r:id="rId11"/>
    <p:sldId id="269" r:id="rId12"/>
    <p:sldId id="260" r:id="rId13"/>
    <p:sldId id="268" r:id="rId14"/>
    <p:sldId id="276" r:id="rId15"/>
    <p:sldId id="277" r:id="rId16"/>
    <p:sldId id="278" r:id="rId17"/>
    <p:sldId id="279" r:id="rId18"/>
    <p:sldId id="280" r:id="rId19"/>
    <p:sldId id="282" r:id="rId20"/>
    <p:sldId id="287" r:id="rId21"/>
    <p:sldId id="288" r:id="rId22"/>
    <p:sldId id="286" r:id="rId23"/>
    <p:sldId id="283" r:id="rId24"/>
    <p:sldId id="284" r:id="rId25"/>
    <p:sldId id="285" r:id="rId26"/>
    <p:sldId id="266" r:id="rId27"/>
    <p:sldId id="273" r:id="rId28"/>
    <p:sldId id="267" r:id="rId29"/>
    <p:sldId id="289" r:id="rId30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7227" autoAdjust="0"/>
  </p:normalViewPr>
  <p:slideViewPr>
    <p:cSldViewPr>
      <p:cViewPr varScale="1">
        <p:scale>
          <a:sx n="101" d="100"/>
          <a:sy n="101" d="100"/>
        </p:scale>
        <p:origin x="702" y="11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9E9E-7684-4C12-89B3-1FAE090489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19125"/>
            <a:ext cx="5653087" cy="318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Controller</a:t>
            </a:r>
            <a:r>
              <a:rPr lang="en-US" baseline="0" dirty="0" smtClean="0"/>
              <a:t> made using wings3D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transformations on 8 different IndexedFaceSet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could have also used sphere and box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7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reuse</a:t>
            </a:r>
            <a:r>
              <a:rPr lang="en-US" baseline="0" dirty="0" smtClean="0"/>
              <a:t> VRML files already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optional fields will restrict figure to a specific area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mainly for browser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defaults are used if not specified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bboxCenter</a:t>
            </a:r>
            <a:r>
              <a:rPr lang="en-US" baseline="0" dirty="0" smtClean="0"/>
              <a:t>: 0 0 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bboxSize</a:t>
            </a:r>
            <a:r>
              <a:rPr lang="en-US" baseline="0" dirty="0" smtClean="0"/>
              <a:t>: -1 -1 -1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implies no box is defined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 shown: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reuses the controller and transforms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clicking on the sphere will bring up the world specified in the url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  <a:r>
              <a:rPr lang="en-US" baseline="0" dirty="0" smtClean="0"/>
              <a:t> will show if the user hovers the mouse over the object(s) defined in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January</a:t>
            </a:r>
            <a:r>
              <a:rPr lang="en-US" baseline="0" dirty="0" smtClean="0"/>
              <a:t> 1, 1970 is speculated to be used because of the birth of the Unix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world gets “created” at this time, so time is from time the world is created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values given are the defaults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because no url is provided,</a:t>
            </a:r>
            <a:r>
              <a:rPr lang="en-US" baseline="0" dirty="0" smtClean="0"/>
              <a:t> no sound will be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2 events: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isActive</a:t>
            </a:r>
            <a:r>
              <a:rPr lang="en-US" baseline="0" dirty="0" smtClean="0"/>
              <a:t> – true when playing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duration_changed</a:t>
            </a:r>
            <a:r>
              <a:rPr lang="en-US" baseline="0" dirty="0" smtClean="0"/>
              <a:t> – generated when url is changed. value is time in seconds of the sound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repeatS and repeatT are true, only repeated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textureTransform</a:t>
            </a:r>
            <a:r>
              <a:rPr lang="en-US" baseline="0" dirty="0" smtClean="0"/>
              <a:t> is needed to repeat more than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 box with the texture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creates</a:t>
            </a:r>
            <a:r>
              <a:rPr lang="en-US" baseline="0" dirty="0" smtClean="0"/>
              <a:t> box with moving “flames” are texture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</a:t>
            </a:r>
            <a:r>
              <a:rPr lang="en-US" baseline="0" dirty="0" smtClean="0"/>
              <a:t> are several different applications for virtual reality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common and well-known: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gaming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PlayStation’s VR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 Rift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Microsoft’s HoloLens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as well-known: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“The Void” virtual reality theme 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medical applications: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PTSD and OCD therapy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emmersive</a:t>
            </a:r>
            <a:r>
              <a:rPr lang="en-US" baseline="0" dirty="0" smtClean="0"/>
              <a:t> exposure therapy to overcome disorders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several studies show improvements when using this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5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Void,</a:t>
            </a:r>
            <a:r>
              <a:rPr lang="en-US" baseline="0" dirty="0" smtClean="0"/>
              <a:t> LLC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based in Utah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Currently doing beta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to roll out first VEC in Summer of 2016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4D elements to immerse the user in the virtual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 </a:t>
            </a:r>
            <a:r>
              <a:rPr lang="en-US" baseline="0" dirty="0" err="1" smtClean="0"/>
              <a:t>virual</a:t>
            </a:r>
            <a:r>
              <a:rPr lang="en-US" baseline="0" dirty="0" smtClean="0"/>
              <a:t> worlds on top of physical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mists, bursts of air, heaters to simulate environment features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gaming pods: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walk through virtual world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attractions: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Research facility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Dimension 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coming soon: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Poly Defense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Unreal Tournament Void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Motion simulators: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flight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Rapture equipment used in all</a:t>
            </a:r>
            <a:r>
              <a:rPr lang="en-US" baseline="0" dirty="0" smtClean="0"/>
              <a:t> attractions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rapture</a:t>
            </a:r>
            <a:r>
              <a:rPr lang="en-US" baseline="0" dirty="0" smtClean="0"/>
              <a:t> gloves similar to the data gloves used with the </a:t>
            </a:r>
            <a:r>
              <a:rPr lang="en-US" baseline="0" dirty="0" err="1" smtClean="0"/>
              <a:t>eyephone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Known as the “father of virtual reality and computer graphics”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term “virtual reality” was not used until the 1990s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Santa Barbara conference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 of researchers and professionals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devised “virtual reality” to describe the new discipline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2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is the first ad for the theme 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8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Camera: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positional</a:t>
            </a:r>
            <a:r>
              <a:rPr lang="en-US" baseline="0" dirty="0" smtClean="0"/>
              <a:t> tracking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Already existing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0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Developed by Oculus VR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American VR tech company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Kickstarter campaign in 2012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Raised $2.4</a:t>
            </a:r>
            <a:r>
              <a:rPr lang="en-US" baseline="0" dirty="0" smtClean="0"/>
              <a:t> million along with a lot of interest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Constellation: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positional tracking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</a:t>
            </a:r>
            <a:r>
              <a:rPr lang="en-US" baseline="0" dirty="0" err="1" smtClean="0"/>
              <a:t>infared</a:t>
            </a:r>
            <a:r>
              <a:rPr lang="en-US" baseline="0" dirty="0" smtClean="0"/>
              <a:t> LEDs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 Touch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Oculus’ own gaming controllers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Comes in a pair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Also offered are dev kits        for OSX and Linux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8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Microsoft’s answer to PlayStation's VR and the</a:t>
            </a:r>
            <a:r>
              <a:rPr lang="en-US" baseline="0" dirty="0" smtClean="0"/>
              <a:t> Oculus Rift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more of a “smart-glass” approach than competitors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of the user’s field of view is covered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HoloStudio</a:t>
            </a:r>
            <a:r>
              <a:rPr lang="en-US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3D modeling application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7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6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1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glove used to interact with the virtual</a:t>
            </a:r>
            <a:r>
              <a:rPr lang="en-US" baseline="0" dirty="0" smtClean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root node (group)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 nodes from it: 2 group nodes, 1 node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 attribute node from 1 group node, 1 from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of these nodes are treated as children</a:t>
            </a:r>
            <a:r>
              <a:rPr lang="en-US" baseline="0" dirty="0" smtClean="0"/>
              <a:t> nodes for a group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node has its own attribute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dragon was made with wings3D, then exported to VRML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presentation uses VRML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5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Several</a:t>
            </a:r>
            <a:r>
              <a:rPr lang="en-US" baseline="0" dirty="0" smtClean="0"/>
              <a:t> types of geometry nodes: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Basic shapes: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boxes (cubes)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spheres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cylinders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are in 3D space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Transformations used to create different objects from the basic shapes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rotations – rotate about center of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translations – move to another position on axes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scalings</a:t>
            </a:r>
            <a:r>
              <a:rPr lang="en-US" baseline="0" dirty="0" smtClean="0"/>
              <a:t> – make smaller/bigger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radius: 1.0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height: 1.0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side: TRUE – boolean, specifies if the sides will be drawn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bottom: TRUE – boolean, specifies if the bottom will be drawn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center of the cone is at origin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Appearance node: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be defined inside a shape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fields are optional: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material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texture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textureTransform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at least one field should be specified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Material node: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be defined inside an appearance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specifies: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color (all RGB)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light reflection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transparency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fields: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diffuseColor</a:t>
            </a:r>
            <a:r>
              <a:rPr lang="en-US" baseline="0" dirty="0" smtClean="0"/>
              <a:t> – color of object (in this case, red)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emissiveColor</a:t>
            </a:r>
            <a:r>
              <a:rPr lang="en-US" baseline="0" dirty="0" smtClean="0"/>
              <a:t> – used to define the glow of the object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specularcolor</a:t>
            </a:r>
            <a:r>
              <a:rPr lang="en-US" baseline="0" dirty="0" smtClean="0"/>
              <a:t> – used to define the color of shiny spots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shininess – intensity of shiny spots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transparency 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0.0 = completely opaque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1.0 – completely transparent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floating point values between 0.0 and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  <a:r>
              <a:rPr lang="en-US" baseline="0" dirty="0" smtClean="0"/>
              <a:t> nodes include other types (advanced shapes):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IndexedLineSet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connection of polylines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IndexedFaceSet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connection of planar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191250" cy="34845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6" y="1905000"/>
            <a:ext cx="9143999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6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799">
              <a:defRPr/>
            </a:lvl6pPr>
            <a:lvl7pPr marL="1956799">
              <a:defRPr/>
            </a:lvl7pPr>
            <a:lvl8pPr marL="1956799">
              <a:defRPr/>
            </a:lvl8pPr>
            <a:lvl9pPr marL="1956799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DE3B-592A-449A-A1BB-EB87CF871BE2}" type="datetime1">
              <a:rPr lang="en-US" smtClean="0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603"/>
            <a:ext cx="6492240" cy="6400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45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6" y="277819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98F0-BF3F-4EFE-998C-430213CA31C5}" type="datetime1">
              <a:rPr lang="en-US" smtClean="0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36">
              <a:defRPr/>
            </a:lvl2pPr>
            <a:lvl3pPr marL="777234">
              <a:defRPr/>
            </a:lvl3pPr>
            <a:lvl4pPr marL="1005831">
              <a:defRPr/>
            </a:lvl4pPr>
            <a:lvl5pPr marL="1234430">
              <a:defRPr/>
            </a:lvl5pPr>
            <a:lvl6pPr marL="1463029">
              <a:defRPr baseline="0"/>
            </a:lvl6pPr>
            <a:lvl7pPr marL="1691625">
              <a:defRPr baseline="0"/>
            </a:lvl7pPr>
            <a:lvl8pPr marL="1920224">
              <a:defRPr baseline="0"/>
            </a:lvl8pPr>
            <a:lvl9pPr marL="2148823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DE-41EF-4A77-AF11-B262CF378D6D}" type="datetime1">
              <a:rPr lang="en-US" smtClean="0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6" y="1905000"/>
            <a:ext cx="9143999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5102531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37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5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3D1C-0CCF-4869-88CE-919972726955}" type="datetime1">
              <a:rPr lang="en-US" smtClean="0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6" y="1905000"/>
            <a:ext cx="4419599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 baseline="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7" y="1905000"/>
            <a:ext cx="4419598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60B5-6562-48E8-8249-1AE9D4B8FEA0}" type="datetime1">
              <a:rPr lang="en-US" smtClean="0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195" indent="0">
              <a:buNone/>
              <a:defRPr sz="2000" b="1"/>
            </a:lvl2pPr>
            <a:lvl3pPr marL="914393" indent="0">
              <a:buNone/>
              <a:defRPr sz="1801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6" y="2819405"/>
            <a:ext cx="4416552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 baseline="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195" indent="0">
              <a:buNone/>
              <a:defRPr sz="2000" b="1"/>
            </a:lvl2pPr>
            <a:lvl3pPr marL="914393" indent="0">
              <a:buNone/>
              <a:defRPr sz="1801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3" y="2819405"/>
            <a:ext cx="4416552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 marL="1956799">
              <a:defRPr sz="1600"/>
            </a:lvl5pPr>
            <a:lvl6pPr marL="1956799">
              <a:defRPr sz="1600"/>
            </a:lvl6pPr>
            <a:lvl7pPr marL="1956799">
              <a:defRPr sz="1600"/>
            </a:lvl7pPr>
            <a:lvl8pPr marL="1956799">
              <a:defRPr sz="1600"/>
            </a:lvl8pPr>
            <a:lvl9pPr marL="1956799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127-9AF8-4B90-B5E5-76B73780B104}" type="datetime1">
              <a:rPr lang="en-US" smtClean="0"/>
              <a:t>10/27/2015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C798-54B2-46A8-B98E-3869054E2A89}" type="datetime1">
              <a:rPr lang="en-US" smtClean="0"/>
              <a:t>10/27/2015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2166-B862-49E3-B653-FF287DCF7A77}" type="datetime1">
              <a:rPr lang="en-US" smtClean="0"/>
              <a:t>10/27/2015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7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1" y="1905000"/>
            <a:ext cx="5669281" cy="40386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95" indent="0">
              <a:buNone/>
              <a:defRPr sz="1200"/>
            </a:lvl2pPr>
            <a:lvl3pPr marL="914393" indent="0">
              <a:buNone/>
              <a:defRPr sz="1001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0" indent="0">
              <a:buNone/>
              <a:defRPr sz="900"/>
            </a:lvl6pPr>
            <a:lvl7pPr marL="2743178" indent="0">
              <a:buNone/>
              <a:defRPr sz="900"/>
            </a:lvl7pPr>
            <a:lvl8pPr marL="3200373" indent="0">
              <a:buNone/>
              <a:defRPr sz="900"/>
            </a:lvl8pPr>
            <a:lvl9pPr marL="36575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27D1-283F-4652-90DE-6ED230C9D88F}" type="datetime1">
              <a:rPr lang="en-US" smtClean="0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7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7" y="1884311"/>
            <a:ext cx="5669281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195" indent="0">
              <a:buNone/>
              <a:defRPr sz="2801"/>
            </a:lvl2pPr>
            <a:lvl3pPr marL="914393" indent="0">
              <a:buNone/>
              <a:defRPr sz="2399"/>
            </a:lvl3pPr>
            <a:lvl4pPr marL="1371589" indent="0">
              <a:buNone/>
              <a:defRPr sz="2000"/>
            </a:lvl4pPr>
            <a:lvl5pPr marL="1828785" indent="0">
              <a:buNone/>
              <a:defRPr sz="2000"/>
            </a:lvl5pPr>
            <a:lvl6pPr marL="2285980" indent="0">
              <a:buNone/>
              <a:defRPr sz="2000"/>
            </a:lvl6pPr>
            <a:lvl7pPr marL="2743178" indent="0">
              <a:buNone/>
              <a:defRPr sz="2000"/>
            </a:lvl7pPr>
            <a:lvl8pPr marL="3200373" indent="0">
              <a:buNone/>
              <a:defRPr sz="2000"/>
            </a:lvl8pPr>
            <a:lvl9pPr marL="365756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62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95" indent="0">
              <a:buNone/>
              <a:defRPr sz="1200"/>
            </a:lvl2pPr>
            <a:lvl3pPr marL="914393" indent="0">
              <a:buNone/>
              <a:defRPr sz="1001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0" indent="0">
              <a:buNone/>
              <a:defRPr sz="900"/>
            </a:lvl6pPr>
            <a:lvl7pPr marL="2743178" indent="0">
              <a:buNone/>
              <a:defRPr sz="900"/>
            </a:lvl7pPr>
            <a:lvl8pPr marL="3200373" indent="0">
              <a:buNone/>
              <a:defRPr sz="900"/>
            </a:lvl8pPr>
            <a:lvl9pPr marL="36575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FA04-E96D-4227-A10B-7CE723C5D58F}" type="datetime1">
              <a:rPr lang="en-US" smtClean="0"/>
              <a:t>10/27/2015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1905000"/>
            <a:ext cx="91439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6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5A69-96B5-4FA5-B247-B136071DB730}" type="datetime1">
              <a:rPr lang="en-US" smtClean="0"/>
              <a:t>10/27/2015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6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5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393" rtl="0" eaLnBrk="1" latinLnBrk="0" hangingPunct="1">
        <a:lnSpc>
          <a:spcPct val="90000"/>
        </a:lnSpc>
        <a:spcBef>
          <a:spcPct val="0"/>
        </a:spcBef>
        <a:buNone/>
        <a:defRPr sz="3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8" indent="-274318" algn="l" defTabSz="914393" rtl="0" eaLnBrk="1" latinLnBrk="0" hangingPunct="1">
        <a:lnSpc>
          <a:spcPct val="90000"/>
        </a:lnSpc>
        <a:spcBef>
          <a:spcPts val="1801"/>
        </a:spcBef>
        <a:buSzPct val="100000"/>
        <a:buFont typeface="Arial" pitchFamily="34" charset="0"/>
        <a:buChar char="▪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76068" indent="-274318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65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64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60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59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58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56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53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trg89upnL4" TargetMode="External"/><Relationship Id="rId5" Type="http://schemas.openxmlformats.org/officeDocument/2006/relationships/hyperlink" Target="http://www.youtube.com/watch?v=rtrg89upnL4&amp;feature=youtu.be" TargetMode="Externa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A_NeDEPKvcA" TargetMode="External"/><Relationship Id="rId5" Type="http://schemas.openxmlformats.org/officeDocument/2006/relationships/hyperlink" Target="http://www.youtube.com/watch?v=A_NeDEPKvcA" TargetMode="Externa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gs3d.com/" TargetMode="External"/><Relationship Id="rId7" Type="http://schemas.openxmlformats.org/officeDocument/2006/relationships/hyperlink" Target="http://www.lighthouse3d.com/vrml/tutoria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rallelgraphics.com/products/vrmlpad/" TargetMode="External"/><Relationship Id="rId5" Type="http://schemas.openxmlformats.org/officeDocument/2006/relationships/hyperlink" Target="http://www.cortona3d.com/cortona3d-viewers" TargetMode="External"/><Relationship Id="rId4" Type="http://schemas.openxmlformats.org/officeDocument/2006/relationships/hyperlink" Target="http://freewrl.sourceforge.net/index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Brianna Muleski</a:t>
            </a:r>
          </a:p>
          <a:p>
            <a:r>
              <a:rPr lang="en-US" dirty="0" smtClean="0"/>
              <a:t>UW-Platteville,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2" y="6350"/>
            <a:ext cx="10811630" cy="68453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885613" y="6575429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Nodes: Examples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4" y="2108202"/>
            <a:ext cx="2543437" cy="2590801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52" y="4953005"/>
            <a:ext cx="3865394" cy="1572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2417" y="2108203"/>
            <a:ext cx="5486399" cy="14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Geometry nodes can be combined</a:t>
            </a:r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Controller: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8 IndexedFaceSet nodes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Uses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72" r="80608" b="6371"/>
          <a:stretch/>
        </p:blipFill>
        <p:spPr>
          <a:xfrm>
            <a:off x="0" y="0"/>
            <a:ext cx="2057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393" t="6943" b="32293"/>
          <a:stretch/>
        </p:blipFill>
        <p:spPr>
          <a:xfrm>
            <a:off x="1968544" y="-23096"/>
            <a:ext cx="10214682" cy="69572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44" y="304801"/>
            <a:ext cx="5875867" cy="152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1812" y="457201"/>
            <a:ext cx="4267200" cy="38099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1812" y="5105400"/>
            <a:ext cx="1905000" cy="152400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 reuse of files</a:t>
            </a:r>
          </a:p>
          <a:p>
            <a:r>
              <a:rPr lang="en-US" dirty="0" smtClean="0"/>
              <a:t>Specifies a url for the data</a:t>
            </a:r>
          </a:p>
          <a:p>
            <a:pPr lvl="1"/>
            <a:r>
              <a:rPr lang="en-US" dirty="0" smtClean="0"/>
              <a:t>Must be valid and complete  VRML file</a:t>
            </a:r>
          </a:p>
          <a:p>
            <a:r>
              <a:rPr lang="en-US" dirty="0" smtClean="0"/>
              <a:t>3 fields:</a:t>
            </a:r>
          </a:p>
          <a:p>
            <a:pPr lvl="1"/>
            <a:r>
              <a:rPr lang="en-US" dirty="0" smtClean="0"/>
              <a:t>url – required; location of file</a:t>
            </a:r>
          </a:p>
          <a:p>
            <a:pPr lvl="1"/>
            <a:r>
              <a:rPr lang="en-US" dirty="0" err="1" smtClean="0"/>
              <a:t>bboxCenter</a:t>
            </a:r>
            <a:r>
              <a:rPr lang="en-US" dirty="0" smtClean="0"/>
              <a:t> – optional; center of box that encloses the </a:t>
            </a:r>
            <a:r>
              <a:rPr lang="en-US" dirty="0" err="1" smtClean="0"/>
              <a:t>inlined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bboxSize</a:t>
            </a:r>
            <a:r>
              <a:rPr lang="en-US" dirty="0" smtClean="0"/>
              <a:t> – optional; size of box that encloses the </a:t>
            </a:r>
            <a:r>
              <a:rPr lang="en-US" dirty="0" err="1" smtClean="0"/>
              <a:t>inlined</a:t>
            </a:r>
            <a:r>
              <a:rPr lang="en-US" dirty="0" smtClean="0"/>
              <a:t> file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2016" y="2362201"/>
            <a:ext cx="6209131" cy="32498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linking objects to a url</a:t>
            </a:r>
          </a:p>
          <a:p>
            <a:r>
              <a:rPr lang="en-US" dirty="0" smtClean="0"/>
              <a:t>6 fields:</a:t>
            </a:r>
          </a:p>
          <a:p>
            <a:pPr lvl="1"/>
            <a:r>
              <a:rPr lang="en-US" dirty="0" smtClean="0"/>
              <a:t>children – required; all linked objects</a:t>
            </a:r>
          </a:p>
          <a:p>
            <a:pPr lvl="1"/>
            <a:r>
              <a:rPr lang="en-US" dirty="0" smtClean="0"/>
              <a:t>url – required; the linked url</a:t>
            </a:r>
          </a:p>
          <a:p>
            <a:pPr lvl="1"/>
            <a:r>
              <a:rPr lang="en-US" dirty="0" smtClean="0"/>
              <a:t>parameter – required; additional information for the browser</a:t>
            </a:r>
            <a:endParaRPr lang="en-US" dirty="0"/>
          </a:p>
          <a:p>
            <a:pPr lvl="1"/>
            <a:r>
              <a:rPr lang="en-US" dirty="0" smtClean="0"/>
              <a:t>description – required; string, information for user</a:t>
            </a:r>
          </a:p>
          <a:p>
            <a:pPr lvl="1"/>
            <a:r>
              <a:rPr lang="en-US" dirty="0" err="1"/>
              <a:t>bboxCenter</a:t>
            </a:r>
            <a:r>
              <a:rPr lang="en-US" dirty="0"/>
              <a:t> – optional; center of box that encloses the </a:t>
            </a:r>
            <a:r>
              <a:rPr lang="en-US" dirty="0" smtClean="0"/>
              <a:t>children</a:t>
            </a:r>
            <a:endParaRPr lang="en-US" dirty="0"/>
          </a:p>
          <a:p>
            <a:pPr lvl="2"/>
            <a:r>
              <a:rPr lang="en-US" dirty="0"/>
              <a:t>3D point</a:t>
            </a:r>
          </a:p>
          <a:p>
            <a:pPr lvl="1"/>
            <a:r>
              <a:rPr lang="en-US" dirty="0" err="1"/>
              <a:t>bboxSize</a:t>
            </a:r>
            <a:r>
              <a:rPr lang="en-US" dirty="0"/>
              <a:t> – optional; size of box that encloses the </a:t>
            </a:r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2" y="2890837"/>
            <a:ext cx="623018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AudioClip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audio playback</a:t>
            </a:r>
          </a:p>
          <a:p>
            <a:pPr lvl="1"/>
            <a:r>
              <a:rPr lang="en-US" dirty="0" smtClean="0"/>
              <a:t>Must be MIDI or WAVE</a:t>
            </a:r>
          </a:p>
          <a:p>
            <a:r>
              <a:rPr lang="en-US" dirty="0" smtClean="0"/>
              <a:t>6 fields:</a:t>
            </a:r>
          </a:p>
          <a:p>
            <a:pPr lvl="1"/>
            <a:r>
              <a:rPr lang="en-US" dirty="0" smtClean="0"/>
              <a:t>loop – optional; boolean, specifies if the sound will loop</a:t>
            </a:r>
          </a:p>
          <a:p>
            <a:pPr lvl="1"/>
            <a:r>
              <a:rPr lang="en-US" dirty="0" smtClean="0"/>
              <a:t>pitch – optional; specifies speed</a:t>
            </a:r>
          </a:p>
          <a:p>
            <a:pPr lvl="1"/>
            <a:r>
              <a:rPr lang="en-US" dirty="0" smtClean="0"/>
              <a:t>startTime – optional; specifies start time in seconds</a:t>
            </a:r>
          </a:p>
          <a:p>
            <a:pPr lvl="1"/>
            <a:r>
              <a:rPr lang="en-US" dirty="0" smtClean="0"/>
              <a:t>stopTime – optional; specifies stop time in seconds</a:t>
            </a:r>
          </a:p>
          <a:p>
            <a:pPr lvl="1"/>
            <a:r>
              <a:rPr lang="en-US" dirty="0" smtClean="0"/>
              <a:t>url – optional; specifies location of sound clip</a:t>
            </a:r>
          </a:p>
          <a:p>
            <a:pPr lvl="1"/>
            <a:r>
              <a:rPr lang="en-US" dirty="0" smtClean="0"/>
              <a:t>description – optional; string, describes the sound</a:t>
            </a:r>
          </a:p>
          <a:p>
            <a:pPr marL="301750" lvl="1" indent="0">
              <a:buNone/>
            </a:pPr>
            <a:r>
              <a:rPr lang="en-US" dirty="0" smtClean="0"/>
              <a:t>Note: time is seconds since midnight of 01/01/1970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2016" y="2703588"/>
            <a:ext cx="6113462" cy="309730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64974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ImageTexture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image use for texture</a:t>
            </a:r>
          </a:p>
          <a:p>
            <a:pPr lvl="1"/>
            <a:r>
              <a:rPr lang="en-US" dirty="0" smtClean="0"/>
              <a:t>Must be JPEG, JPG, GIF, or PNG</a:t>
            </a:r>
          </a:p>
          <a:p>
            <a:r>
              <a:rPr lang="en-US" dirty="0" smtClean="0"/>
              <a:t>3 fields:</a:t>
            </a:r>
          </a:p>
          <a:p>
            <a:pPr lvl="1"/>
            <a:r>
              <a:rPr lang="en-US" dirty="0" smtClean="0"/>
              <a:t>url – optional; specifies the location of the image</a:t>
            </a:r>
          </a:p>
          <a:p>
            <a:pPr lvl="1"/>
            <a:r>
              <a:rPr lang="en-US" dirty="0" smtClean="0"/>
              <a:t>repeatS – optional; boolean, specifies  if the image is repeated vertically</a:t>
            </a:r>
          </a:p>
          <a:p>
            <a:pPr lvl="1"/>
            <a:r>
              <a:rPr lang="en-US" dirty="0" smtClean="0"/>
              <a:t>repeatT – optional; boolean, specifies if the image is repeated horizontally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85613" y="6555007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3412" y="2209800"/>
            <a:ext cx="6362700" cy="33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MovieTexture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 video use for texture</a:t>
            </a:r>
          </a:p>
          <a:p>
            <a:pPr lvl="1"/>
            <a:r>
              <a:rPr lang="en-US" dirty="0" smtClean="0"/>
              <a:t>Must be MPEG</a:t>
            </a:r>
          </a:p>
          <a:p>
            <a:r>
              <a:rPr lang="en-US" dirty="0" smtClean="0"/>
              <a:t>7 fields:</a:t>
            </a:r>
          </a:p>
          <a:p>
            <a:pPr lvl="1"/>
            <a:r>
              <a:rPr lang="en-US" dirty="0"/>
              <a:t>loop – optional; </a:t>
            </a:r>
            <a:r>
              <a:rPr lang="en-US" dirty="0" smtClean="0"/>
              <a:t>boolean</a:t>
            </a:r>
            <a:r>
              <a:rPr lang="en-US" dirty="0"/>
              <a:t>, specifies if the </a:t>
            </a:r>
            <a:r>
              <a:rPr lang="en-US" dirty="0" smtClean="0"/>
              <a:t>video </a:t>
            </a:r>
            <a:r>
              <a:rPr lang="en-US" dirty="0"/>
              <a:t>will loop</a:t>
            </a:r>
          </a:p>
          <a:p>
            <a:pPr lvl="1"/>
            <a:r>
              <a:rPr lang="en-US" dirty="0" smtClean="0"/>
              <a:t>speed – </a:t>
            </a:r>
            <a:r>
              <a:rPr lang="en-US" dirty="0"/>
              <a:t>optional; specifies speed</a:t>
            </a:r>
          </a:p>
          <a:p>
            <a:pPr lvl="1"/>
            <a:r>
              <a:rPr lang="en-US" dirty="0"/>
              <a:t>startTime – optional; specifies start time in seconds</a:t>
            </a:r>
          </a:p>
          <a:p>
            <a:pPr lvl="1"/>
            <a:r>
              <a:rPr lang="en-US" dirty="0"/>
              <a:t>stopTime – optional; specifies stop time in seconds</a:t>
            </a:r>
          </a:p>
          <a:p>
            <a:pPr lvl="1"/>
            <a:r>
              <a:rPr lang="en-US" dirty="0"/>
              <a:t>url – optional; specifies location of </a:t>
            </a:r>
            <a:r>
              <a:rPr lang="en-US" dirty="0" smtClean="0"/>
              <a:t>video clip</a:t>
            </a:r>
          </a:p>
          <a:p>
            <a:pPr lvl="1"/>
            <a:r>
              <a:rPr lang="en-US" dirty="0"/>
              <a:t>repeatS – optional; boolean, specifies  if the image is repeated vertically</a:t>
            </a:r>
          </a:p>
          <a:p>
            <a:pPr lvl="1"/>
            <a:r>
              <a:rPr lang="en-US" dirty="0"/>
              <a:t>repeatT – optional; boolean, specifies if the image is repeated </a:t>
            </a:r>
            <a:r>
              <a:rPr lang="en-US" dirty="0" smtClean="0"/>
              <a:t>horizontally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95204" y="6604150"/>
            <a:ext cx="380999" cy="228600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5812" y="2431473"/>
            <a:ext cx="6190595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Gaming</a:t>
            </a:r>
          </a:p>
          <a:p>
            <a:pPr lvl="2"/>
            <a:r>
              <a:rPr lang="en-US" dirty="0" smtClean="0"/>
              <a:t>PlayStation</a:t>
            </a:r>
          </a:p>
          <a:p>
            <a:pPr lvl="2"/>
            <a:r>
              <a:rPr lang="en-US" dirty="0" smtClean="0"/>
              <a:t>Oculus</a:t>
            </a:r>
          </a:p>
          <a:p>
            <a:pPr lvl="2"/>
            <a:r>
              <a:rPr lang="en-US" dirty="0" smtClean="0"/>
              <a:t>Microsoft</a:t>
            </a:r>
            <a:endParaRPr lang="en-US" dirty="0"/>
          </a:p>
          <a:p>
            <a:pPr lvl="1"/>
            <a:r>
              <a:rPr lang="en-US" dirty="0" smtClean="0"/>
              <a:t>“The Void”</a:t>
            </a:r>
          </a:p>
          <a:p>
            <a:r>
              <a:rPr lang="en-US" dirty="0" smtClean="0"/>
              <a:t>Medical</a:t>
            </a:r>
          </a:p>
          <a:p>
            <a:pPr lvl="1"/>
            <a:r>
              <a:rPr lang="en-US" dirty="0" smtClean="0"/>
              <a:t>PTSD Therapy</a:t>
            </a:r>
          </a:p>
          <a:p>
            <a:pPr lvl="1"/>
            <a:r>
              <a:rPr lang="en-US" dirty="0" smtClean="0"/>
              <a:t>OCD Therapy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8" y="3505205"/>
            <a:ext cx="4012623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217" y="1716008"/>
            <a:ext cx="3512129" cy="233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9352" y="1689232"/>
            <a:ext cx="383438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1" dirty="0"/>
              <a:t>[5]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3159" y="3505203"/>
            <a:ext cx="389850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1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66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Vision of Infinite Dimensions” </a:t>
            </a:r>
          </a:p>
          <a:p>
            <a:r>
              <a:rPr lang="en-US" dirty="0" smtClean="0"/>
              <a:t>The Void, LLC</a:t>
            </a:r>
          </a:p>
          <a:p>
            <a:r>
              <a:rPr lang="en-US" dirty="0" smtClean="0"/>
              <a:t>Virtual Entertainment Centers (VECs)</a:t>
            </a:r>
          </a:p>
          <a:p>
            <a:pPr lvl="1"/>
            <a:r>
              <a:rPr lang="en-US" dirty="0" smtClean="0"/>
              <a:t>Gaming Pods</a:t>
            </a:r>
          </a:p>
          <a:p>
            <a:pPr lvl="1"/>
            <a:r>
              <a:rPr lang="en-US" dirty="0" smtClean="0"/>
              <a:t>Motion Simulators</a:t>
            </a:r>
          </a:p>
          <a:p>
            <a:r>
              <a:rPr lang="en-US" dirty="0" smtClean="0"/>
              <a:t>4D elements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4774" y="6581780"/>
            <a:ext cx="380999" cy="276225"/>
          </a:xfrm>
        </p:spPr>
        <p:txBody>
          <a:bodyPr/>
          <a:lstStyle/>
          <a:p>
            <a:r>
              <a:rPr lang="en-US" dirty="0" smtClean="0"/>
              <a:t>[4]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5" y="3461924"/>
            <a:ext cx="6050508" cy="32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2418" y="1905004"/>
            <a:ext cx="8839200" cy="241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First appearance: 1960’s </a:t>
            </a:r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Ivan Edward Sutherland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1968 paper: “A Head-Mounted Three Dimensional Display”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Incorporated 3D technology with computer graphics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Difference from 3D: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Perspective of viewer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Used computer to create graphics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8" y="1905004"/>
            <a:ext cx="10363198" cy="228600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“Rapture” tech:</a:t>
            </a:r>
          </a:p>
          <a:p>
            <a:pPr lvl="1"/>
            <a:r>
              <a:rPr lang="en-US" dirty="0" smtClean="0"/>
              <a:t>Rapture HMD</a:t>
            </a:r>
          </a:p>
          <a:p>
            <a:pPr lvl="2"/>
            <a:r>
              <a:rPr lang="en-US" dirty="0" smtClean="0"/>
              <a:t>Dual High-Density Curved OLED Displays</a:t>
            </a:r>
          </a:p>
          <a:p>
            <a:pPr lvl="2"/>
            <a:r>
              <a:rPr lang="en-US" dirty="0" smtClean="0"/>
              <a:t>High-Quality THX Headphones</a:t>
            </a:r>
          </a:p>
          <a:p>
            <a:pPr lvl="2"/>
            <a:r>
              <a:rPr lang="en-US" dirty="0" smtClean="0"/>
              <a:t>Inline Microphones</a:t>
            </a:r>
          </a:p>
          <a:p>
            <a:pPr lvl="2"/>
            <a:r>
              <a:rPr lang="en-US" dirty="0" smtClean="0"/>
              <a:t>Global &amp; Head Tracking Sensors</a:t>
            </a:r>
          </a:p>
          <a:p>
            <a:pPr lvl="1"/>
            <a:r>
              <a:rPr lang="en-US" dirty="0" smtClean="0"/>
              <a:t>Rapture Vest</a:t>
            </a:r>
          </a:p>
          <a:p>
            <a:pPr lvl="2"/>
            <a:r>
              <a:rPr lang="en-US" dirty="0" smtClean="0"/>
              <a:t>Multiple feedback points</a:t>
            </a:r>
            <a:endParaRPr lang="en-US" dirty="0"/>
          </a:p>
          <a:p>
            <a:pPr lvl="1"/>
            <a:r>
              <a:rPr lang="en-US" dirty="0" smtClean="0"/>
              <a:t>Rapture Gloves</a:t>
            </a:r>
          </a:p>
          <a:p>
            <a:pPr lvl="2"/>
            <a:r>
              <a:rPr lang="en-US" dirty="0" smtClean="0"/>
              <a:t>Allows user to interact with Virtual Environment</a:t>
            </a:r>
          </a:p>
        </p:txBody>
      </p:sp>
      <p:pic>
        <p:nvPicPr>
          <p:cNvPr id="1026" name="Picture 2" descr="http://i1.wp.com/littleboyreports.com/wp-content/uploads/2015/05/Rapture-wearab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343405"/>
            <a:ext cx="6858000" cy="22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42839" y="6581780"/>
            <a:ext cx="380999" cy="276225"/>
          </a:xfrm>
        </p:spPr>
        <p:txBody>
          <a:bodyPr/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835070" y="6581780"/>
            <a:ext cx="380999" cy="276225"/>
          </a:xfrm>
        </p:spPr>
        <p:txBody>
          <a:bodyPr/>
          <a:lstStyle/>
          <a:p>
            <a:r>
              <a:rPr lang="en-US" dirty="0" smtClean="0"/>
              <a:t>[6]</a:t>
            </a:r>
            <a:endParaRPr lang="en-US" dirty="0"/>
          </a:p>
        </p:txBody>
      </p:sp>
      <p:pic>
        <p:nvPicPr>
          <p:cNvPr id="4" name="rtrg89upnL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6812" y="1609730"/>
            <a:ext cx="9067800" cy="510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0612" y="1110734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www.youtube.com/watch?v=rtrg89upnL4&amp;feature=youtu.be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PlayStation 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Formerly known as “Project Morpheus”</a:t>
            </a:r>
          </a:p>
          <a:p>
            <a:r>
              <a:rPr lang="en-US" dirty="0" smtClean="0"/>
              <a:t>Single OLED display</a:t>
            </a:r>
          </a:p>
          <a:p>
            <a:pPr lvl="1"/>
            <a:r>
              <a:rPr lang="en-US" dirty="0" smtClean="0"/>
              <a:t>1920x1080</a:t>
            </a:r>
          </a:p>
          <a:p>
            <a:r>
              <a:rPr lang="en-US" dirty="0" smtClean="0"/>
              <a:t>90-degree field of view</a:t>
            </a:r>
          </a:p>
          <a:p>
            <a:r>
              <a:rPr lang="en-US" dirty="0" smtClean="0"/>
              <a:t>3D stereo audio</a:t>
            </a:r>
          </a:p>
          <a:p>
            <a:r>
              <a:rPr lang="en-US" dirty="0" smtClean="0"/>
              <a:t>Used with:</a:t>
            </a:r>
          </a:p>
          <a:p>
            <a:pPr lvl="1"/>
            <a:r>
              <a:rPr lang="en-US" dirty="0" smtClean="0"/>
              <a:t>PlayStation Camera</a:t>
            </a:r>
          </a:p>
          <a:p>
            <a:pPr lvl="1"/>
            <a:r>
              <a:rPr lang="en-US" dirty="0" smtClean="0"/>
              <a:t>PlayStation Move controller</a:t>
            </a:r>
          </a:p>
          <a:p>
            <a:pPr lvl="1"/>
            <a:r>
              <a:rPr lang="en-US" dirty="0" smtClean="0"/>
              <a:t>PlayStation </a:t>
            </a:r>
            <a:r>
              <a:rPr lang="en-US" dirty="0" err="1" smtClean="0"/>
              <a:t>Dualshock</a:t>
            </a:r>
            <a:r>
              <a:rPr lang="en-US" dirty="0" smtClean="0"/>
              <a:t> 4 controller</a:t>
            </a:r>
          </a:p>
          <a:p>
            <a:r>
              <a:rPr lang="en-US" dirty="0" smtClean="0"/>
              <a:t>Quarter 1 of 2016 release date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4724400"/>
            <a:ext cx="2804400" cy="1764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62847" y="6581780"/>
            <a:ext cx="380999" cy="276225"/>
          </a:xfrm>
        </p:spPr>
        <p:txBody>
          <a:bodyPr/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Open platform VR headset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Gained interest from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K</a:t>
            </a:r>
            <a:r>
              <a:rPr lang="en-US" dirty="0" smtClean="0"/>
              <a:t>ickstarter</a:t>
            </a:r>
            <a:endParaRPr lang="en-US" dirty="0"/>
          </a:p>
          <a:p>
            <a:pPr>
              <a:spcBef>
                <a:spcPts val="601"/>
              </a:spcBef>
            </a:pPr>
            <a:r>
              <a:rPr lang="en-US" dirty="0" smtClean="0"/>
              <a:t>Works with Windows PC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2 OLED panels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1080x1200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3D audio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100-degree field of view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Used with: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Oculus Constellation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Xbox One controller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Oculus Touch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Quarter 1 of 2016 release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[8]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15" y="3962402"/>
            <a:ext cx="3454400" cy="2590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438403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HoloLens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Codenamed “Project Baraboo”</a:t>
            </a:r>
          </a:p>
          <a:p>
            <a:r>
              <a:rPr lang="en-US" dirty="0" smtClean="0"/>
              <a:t>Used with Windows </a:t>
            </a:r>
            <a:r>
              <a:rPr lang="en-US" dirty="0" err="1" smtClean="0"/>
              <a:t>HoloStudio</a:t>
            </a:r>
            <a:endParaRPr lang="en-US" dirty="0" smtClean="0"/>
          </a:p>
          <a:p>
            <a:r>
              <a:rPr lang="en-US" dirty="0" smtClean="0"/>
              <a:t>3D optical head-mounted display</a:t>
            </a:r>
          </a:p>
          <a:p>
            <a:pPr lvl="1"/>
            <a:r>
              <a:rPr lang="en-US" dirty="0" smtClean="0"/>
              <a:t>depth camera</a:t>
            </a:r>
          </a:p>
          <a:p>
            <a:pPr lvl="1"/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gyroscope</a:t>
            </a:r>
          </a:p>
          <a:p>
            <a:pPr lvl="1"/>
            <a:r>
              <a:rPr lang="en-US" dirty="0" smtClean="0"/>
              <a:t>magnetometer</a:t>
            </a:r>
          </a:p>
          <a:p>
            <a:r>
              <a:rPr lang="en-US" dirty="0" smtClean="0"/>
              <a:t>Development Edition currently available</a:t>
            </a:r>
          </a:p>
          <a:p>
            <a:pPr lvl="1"/>
            <a:r>
              <a:rPr lang="en-US" dirty="0" smtClean="0"/>
              <a:t>$3,000 per device; limit 2</a:t>
            </a:r>
          </a:p>
          <a:p>
            <a:pPr lvl="1"/>
            <a:r>
              <a:rPr lang="en-US" dirty="0" smtClean="0"/>
              <a:t>Application required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07827" y="6581780"/>
            <a:ext cx="380999" cy="276225"/>
          </a:xfrm>
        </p:spPr>
        <p:txBody>
          <a:bodyPr/>
          <a:lstStyle/>
          <a:p>
            <a:r>
              <a:rPr lang="en-US" dirty="0" smtClean="0"/>
              <a:t>[9]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1620505"/>
            <a:ext cx="5181600" cy="2590801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1504615" y="4191001"/>
            <a:ext cx="457200" cy="304801"/>
          </a:xfrm>
          <a:prstGeom prst="rect">
            <a:avLst/>
          </a:prstGeom>
        </p:spPr>
        <p:txBody>
          <a:bodyPr vert="horz" lIns="91442" tIns="45720" rIns="91442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1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41441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HoloLens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October 6, 2015: Microsoft’s Project X-Ray debut utilizing the company’s HoloLens</a:t>
            </a:r>
          </a:p>
        </p:txBody>
      </p:sp>
      <p:pic>
        <p:nvPicPr>
          <p:cNvPr id="3" name="A_NeDEPKvc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4812" y="1752601"/>
            <a:ext cx="5867400" cy="42672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07831" y="6581780"/>
            <a:ext cx="458786" cy="276225"/>
          </a:xfrm>
        </p:spPr>
        <p:txBody>
          <a:bodyPr/>
          <a:lstStyle/>
          <a:p>
            <a:r>
              <a:rPr lang="en-US" dirty="0" smtClean="0"/>
              <a:t>[11]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2415" y="6212448"/>
            <a:ext cx="4398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www.youtube.com/watch?v=A_NeDEPKvcA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8" y="274641"/>
            <a:ext cx="10210798" cy="1020762"/>
          </a:xfrm>
        </p:spPr>
        <p:txBody>
          <a:bodyPr/>
          <a:lstStyle/>
          <a:p>
            <a:r>
              <a:rPr lang="en-US" dirty="0" smtClean="0"/>
              <a:t>Additional Information/Open 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Wings3D: 3D modeler</a:t>
            </a:r>
          </a:p>
          <a:p>
            <a:pPr lvl="1"/>
            <a:r>
              <a:rPr lang="en-US" dirty="0">
                <a:hlinkClick r:id="rId3"/>
              </a:rPr>
              <a:t>http://www.wings3d.com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freeWRL</a:t>
            </a:r>
            <a:r>
              <a:rPr lang="en-US" dirty="0" smtClean="0"/>
              <a:t>: </a:t>
            </a:r>
            <a:r>
              <a:rPr lang="en-US" dirty="0"/>
              <a:t>Open Source X3D/VRML </a:t>
            </a:r>
            <a:r>
              <a:rPr lang="en-US" dirty="0" smtClean="0"/>
              <a:t>viewer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freewrl.sourceforge.net/index.html</a:t>
            </a:r>
            <a:endParaRPr lang="en-US" dirty="0"/>
          </a:p>
          <a:p>
            <a:r>
              <a:rPr lang="en-US" dirty="0" smtClean="0"/>
              <a:t>Cortana3D: 3D viewer with free trial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www.cortona3d.com/cortona3d-viewers</a:t>
            </a:r>
            <a:endParaRPr lang="en-US" dirty="0" smtClean="0"/>
          </a:p>
          <a:p>
            <a:r>
              <a:rPr lang="en-US" dirty="0" err="1" smtClean="0"/>
              <a:t>VRMLPad</a:t>
            </a:r>
            <a:r>
              <a:rPr lang="en-US" dirty="0" smtClean="0"/>
              <a:t>: VRML editor</a:t>
            </a:r>
          </a:p>
          <a:p>
            <a:pPr lvl="1"/>
            <a:r>
              <a:rPr lang="en-US" dirty="0">
                <a:hlinkClick r:id="rId6"/>
              </a:rPr>
              <a:t>http://www.parallelgraphics.com/products/vrmlpad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r>
              <a:rPr lang="en-US" dirty="0" smtClean="0"/>
              <a:t>A useful VRML Tutorial:</a:t>
            </a:r>
          </a:p>
          <a:p>
            <a:pPr lvl="1"/>
            <a:r>
              <a:rPr lang="en-US" dirty="0" smtClean="0"/>
              <a:t>Lighthouse3D VRML Tutorial</a:t>
            </a:r>
          </a:p>
          <a:p>
            <a:pPr lvl="2"/>
            <a:r>
              <a:rPr lang="en-US" dirty="0">
                <a:hlinkClick r:id="rId7"/>
              </a:rPr>
              <a:t>http://www.lighthouse3d.com/vrml/tutorial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600200"/>
            <a:ext cx="113538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/>
              <a:t>Tachi</a:t>
            </a:r>
            <a:r>
              <a:rPr lang="en-US" dirty="0"/>
              <a:t>, S. (2013). From 3D to VR and further to </a:t>
            </a:r>
            <a:r>
              <a:rPr lang="en-US" dirty="0" err="1"/>
              <a:t>telexistence</a:t>
            </a:r>
            <a:r>
              <a:rPr lang="en-US" dirty="0"/>
              <a:t>. </a:t>
            </a:r>
            <a:r>
              <a:rPr lang="en-US" i="1" dirty="0"/>
              <a:t>Artificial Reality and </a:t>
            </a:r>
            <a:r>
              <a:rPr lang="en-US" i="1" dirty="0" err="1"/>
              <a:t>Telexistence</a:t>
            </a:r>
            <a:r>
              <a:rPr lang="en-US" i="1" dirty="0"/>
              <a:t> (ICAT), 2013. 23rd International </a:t>
            </a:r>
            <a:r>
              <a:rPr lang="en-US" i="1" dirty="0" smtClean="0"/>
              <a:t>Conference</a:t>
            </a:r>
            <a:r>
              <a:rPr lang="en-US" i="1" dirty="0"/>
              <a:t>,</a:t>
            </a:r>
            <a:r>
              <a:rPr lang="en-US" dirty="0"/>
              <a:t> 1-10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[2] VPL EyePhone Model 1. (2015). </a:t>
            </a:r>
            <a:r>
              <a:rPr lang="en-US" i="1" dirty="0" err="1" smtClean="0"/>
              <a:t>VRWiki</a:t>
            </a:r>
            <a:r>
              <a:rPr lang="en-US" i="1" dirty="0" smtClean="0"/>
              <a:t> – a Wiki about VR</a:t>
            </a:r>
            <a:r>
              <a:rPr lang="en-US" dirty="0" smtClean="0"/>
              <a:t>. Retrieved 12 October 2015 from http</a:t>
            </a:r>
            <a:r>
              <a:rPr lang="en-US" dirty="0"/>
              <a:t>://</a:t>
            </a:r>
            <a:r>
              <a:rPr lang="en-US" dirty="0" smtClean="0"/>
              <a:t>vrwiki.wikispaces.com/VPL+EyePhone.</a:t>
            </a:r>
          </a:p>
          <a:p>
            <a:r>
              <a:rPr lang="en-US" dirty="0" smtClean="0"/>
              <a:t>[3] </a:t>
            </a:r>
            <a:r>
              <a:rPr lang="en-US" dirty="0" err="1" smtClean="0"/>
              <a:t>Fernandes</a:t>
            </a:r>
            <a:r>
              <a:rPr lang="en-US" dirty="0" smtClean="0"/>
              <a:t>, Antonio </a:t>
            </a:r>
            <a:r>
              <a:rPr lang="en-US" dirty="0" err="1" smtClean="0"/>
              <a:t>Rameriez</a:t>
            </a:r>
            <a:r>
              <a:rPr lang="en-US" dirty="0" smtClean="0"/>
              <a:t>. (</a:t>
            </a:r>
            <a:r>
              <a:rPr lang="en-US" dirty="0" err="1" smtClean="0"/>
              <a:t>n.d.</a:t>
            </a:r>
            <a:r>
              <a:rPr lang="en-US" dirty="0" smtClean="0"/>
              <a:t>). VRML Interactive Tutorial. </a:t>
            </a:r>
            <a:r>
              <a:rPr lang="en-US" i="1" dirty="0"/>
              <a:t>Lighthouse 3D</a:t>
            </a:r>
            <a:r>
              <a:rPr lang="en-US" dirty="0"/>
              <a:t>. </a:t>
            </a:r>
            <a:r>
              <a:rPr lang="en-US" dirty="0" smtClean="0"/>
              <a:t>Retrieved 7 October 2015 from http</a:t>
            </a:r>
            <a:r>
              <a:rPr lang="en-US" dirty="0"/>
              <a:t>://www.lighthouse3d.com/vrml/tutorial</a:t>
            </a:r>
            <a:r>
              <a:rPr lang="en-US" dirty="0" smtClean="0"/>
              <a:t>/.</a:t>
            </a:r>
          </a:p>
          <a:p>
            <a:r>
              <a:rPr lang="en-US" dirty="0"/>
              <a:t>[4] </a:t>
            </a:r>
            <a:r>
              <a:rPr lang="en-US" dirty="0" smtClean="0"/>
              <a:t>The Void, LLC. (</a:t>
            </a:r>
            <a:r>
              <a:rPr lang="en-US" dirty="0" err="1" smtClean="0"/>
              <a:t>n.d.</a:t>
            </a:r>
            <a:r>
              <a:rPr lang="en-US" dirty="0" smtClean="0"/>
              <a:t>). The Void. </a:t>
            </a:r>
            <a:r>
              <a:rPr lang="en-US" i="1" dirty="0" smtClean="0"/>
              <a:t>The Void, LLC</a:t>
            </a:r>
            <a:r>
              <a:rPr lang="en-US" dirty="0" smtClean="0"/>
              <a:t>. Retrieved 10 October 2015 from https</a:t>
            </a:r>
            <a:r>
              <a:rPr lang="en-US" dirty="0"/>
              <a:t>://thevoid.com</a:t>
            </a:r>
            <a:r>
              <a:rPr lang="en-US" dirty="0" smtClean="0"/>
              <a:t>/.</a:t>
            </a:r>
            <a:endParaRPr lang="en-US" dirty="0"/>
          </a:p>
          <a:p>
            <a:r>
              <a:rPr lang="en-US" dirty="0" smtClean="0"/>
              <a:t>[5] U.S. Army. (17 February 2011). “Virtual Iraq” Helps Soldiers Overcome PTSD. </a:t>
            </a:r>
            <a:r>
              <a:rPr lang="en-US" i="1" dirty="0" smtClean="0"/>
              <a:t>Fast Company</a:t>
            </a:r>
            <a:r>
              <a:rPr lang="en-US" dirty="0" smtClean="0"/>
              <a:t>. Retrieved 10 October 2015 from 	http</a:t>
            </a:r>
            <a:r>
              <a:rPr lang="en-US" dirty="0"/>
              <a:t>://</a:t>
            </a:r>
            <a:r>
              <a:rPr lang="en-US" dirty="0" smtClean="0"/>
              <a:t>www.fastcompany.com/1728656/virtual-iraq-helps-soldiers-overcome-ptsd.</a:t>
            </a:r>
          </a:p>
          <a:p>
            <a:r>
              <a:rPr lang="en-US" dirty="0" smtClean="0"/>
              <a:t>[6] </a:t>
            </a:r>
            <a:r>
              <a:rPr lang="en-US" dirty="0" err="1" smtClean="0"/>
              <a:t>Sambal_Tempe</a:t>
            </a:r>
            <a:r>
              <a:rPr lang="en-US" dirty="0" smtClean="0"/>
              <a:t>. (6 May 2015). The Void Virtual Reality Theme Park. </a:t>
            </a:r>
            <a:r>
              <a:rPr lang="en-US" i="1" dirty="0" err="1" smtClean="0"/>
              <a:t>Youtube</a:t>
            </a:r>
            <a:r>
              <a:rPr lang="en-US" dirty="0" smtClean="0"/>
              <a:t>. Retrieved 10 October 2015 from 	https</a:t>
            </a:r>
            <a:r>
              <a:rPr lang="en-US" dirty="0"/>
              <a:t>://</a:t>
            </a:r>
            <a:r>
              <a:rPr lang="en-US" dirty="0" smtClean="0"/>
              <a:t>www.youtube.com/watch?v=rtrg89upnL4&amp;feature=youtu.be.</a:t>
            </a:r>
          </a:p>
          <a:p>
            <a:r>
              <a:rPr lang="en-US" dirty="0"/>
              <a:t>[7] </a:t>
            </a:r>
            <a:r>
              <a:rPr lang="en-US" dirty="0" smtClean="0"/>
              <a:t>Project </a:t>
            </a:r>
            <a:r>
              <a:rPr lang="en-US" dirty="0"/>
              <a:t>Morpheus (virtual reality). (2015). Wikipedia, The Free Encyclopedia. Retrieved </a:t>
            </a:r>
            <a:r>
              <a:rPr lang="en-US" dirty="0" smtClean="0"/>
              <a:t> 2 August 2015 from 	https</a:t>
            </a:r>
            <a:r>
              <a:rPr lang="en-US" dirty="0"/>
              <a:t>://en.wikipedia.org/w/index.php?title=Project_Morpheus_(virtual_reality)&amp;</a:t>
            </a:r>
            <a:r>
              <a:rPr lang="en-US" dirty="0" smtClean="0"/>
              <a:t>oldid=670888538.</a:t>
            </a:r>
          </a:p>
          <a:p>
            <a:r>
              <a:rPr lang="en-US" dirty="0" smtClean="0"/>
              <a:t>[8</a:t>
            </a:r>
            <a:r>
              <a:rPr lang="en-US" dirty="0"/>
              <a:t>] </a:t>
            </a:r>
            <a:r>
              <a:rPr lang="en-US" dirty="0" smtClean="0"/>
              <a:t>Oculus </a:t>
            </a:r>
            <a:r>
              <a:rPr lang="en-US" dirty="0"/>
              <a:t>Rift. (2015). </a:t>
            </a:r>
            <a:r>
              <a:rPr lang="en-US" i="1" dirty="0"/>
              <a:t>Wikipedia, The Free Encyclopedia</a:t>
            </a:r>
            <a:r>
              <a:rPr lang="en-US" dirty="0"/>
              <a:t>. Retrieved 2 August 2015 </a:t>
            </a:r>
            <a:r>
              <a:rPr lang="en-US" dirty="0" smtClean="0"/>
              <a:t>from https</a:t>
            </a:r>
            <a:r>
              <a:rPr lang="en-US" dirty="0"/>
              <a:t>://</a:t>
            </a:r>
            <a:r>
              <a:rPr lang="en-US" dirty="0" smtClean="0"/>
              <a:t>en.wikipedia.org/w/index.php?title=Oculus_Rift&amp;oldid=674035168.</a:t>
            </a:r>
          </a:p>
          <a:p>
            <a:r>
              <a:rPr lang="en-US" dirty="0" smtClean="0"/>
              <a:t>[</a:t>
            </a:r>
            <a:r>
              <a:rPr lang="en-US" dirty="0"/>
              <a:t>9</a:t>
            </a:r>
            <a:r>
              <a:rPr lang="en-US" dirty="0" smtClean="0"/>
              <a:t>] Windows Holographic. (7 October 2015). </a:t>
            </a:r>
            <a:r>
              <a:rPr lang="en-US" i="1" dirty="0"/>
              <a:t>Wikipedia, The Free Encyclopedia</a:t>
            </a:r>
            <a:r>
              <a:rPr lang="en-US" dirty="0"/>
              <a:t>. </a:t>
            </a:r>
            <a:r>
              <a:rPr lang="en-US" dirty="0" smtClean="0"/>
              <a:t>Retrieved 25 October 2015 from 	https</a:t>
            </a:r>
            <a:r>
              <a:rPr lang="en-US" dirty="0"/>
              <a:t>://</a:t>
            </a:r>
            <a:r>
              <a:rPr lang="en-US" dirty="0" smtClean="0"/>
              <a:t>en.wikipedia.org/wiki/Windows_Holographic#Microsoft_HoloLens</a:t>
            </a:r>
          </a:p>
          <a:p>
            <a:r>
              <a:rPr lang="en-US" dirty="0" smtClean="0"/>
              <a:t>[10]  Davies, Chris. (21 January 2015). This is Microsoft HoloLens. </a:t>
            </a:r>
            <a:r>
              <a:rPr lang="en-US" i="1" dirty="0" err="1" smtClean="0"/>
              <a:t>SlashGear</a:t>
            </a:r>
            <a:r>
              <a:rPr lang="en-US" dirty="0" smtClean="0"/>
              <a:t>. Retrieved 25 October 2015 from http</a:t>
            </a:r>
            <a:r>
              <a:rPr lang="en-US" dirty="0"/>
              <a:t>://</a:t>
            </a:r>
            <a:r>
              <a:rPr lang="en-US" dirty="0" smtClean="0"/>
              <a:t>www.slashgear.com/this-is-microsoft-	hololens-21365621/.</a:t>
            </a:r>
          </a:p>
          <a:p>
            <a:r>
              <a:rPr lang="en-US" dirty="0" smtClean="0"/>
              <a:t> [11] CNET News. (6 October 2015</a:t>
            </a:r>
            <a:r>
              <a:rPr lang="en-US" dirty="0"/>
              <a:t>). CNET News - Microsoft demos wearable holograms on </a:t>
            </a:r>
            <a:r>
              <a:rPr lang="en-US" dirty="0" smtClean="0"/>
              <a:t>HoloLens. </a:t>
            </a:r>
            <a:r>
              <a:rPr lang="en-US" i="1" dirty="0" err="1" smtClean="0"/>
              <a:t>Youtube</a:t>
            </a:r>
            <a:r>
              <a:rPr lang="en-US" i="1" dirty="0" smtClean="0"/>
              <a:t>. </a:t>
            </a:r>
            <a:r>
              <a:rPr lang="en-US" dirty="0" smtClean="0"/>
              <a:t>Retrieved 6 October 2015 from 	https</a:t>
            </a:r>
            <a:r>
              <a:rPr lang="en-US" dirty="0"/>
              <a:t>://youtu.be/A_NeDEPKvcA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8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dirty="0" smtClean="0"/>
              <a:t>EyePhone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/>
              <a:t>1989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Developed by VPL Research and NASA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Head-Mounted Display and data glove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First to use main aspects of today’s technology: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Immersive 3D space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Real-time interaction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Self-projection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7" y="3765024"/>
            <a:ext cx="5257800" cy="29575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47512" y="6573542"/>
            <a:ext cx="380999" cy="276225"/>
          </a:xfrm>
        </p:spPr>
        <p:txBody>
          <a:bodyPr/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Abstract, logical access structure</a:t>
            </a:r>
          </a:p>
          <a:p>
            <a:r>
              <a:rPr lang="en-US" dirty="0" smtClean="0"/>
              <a:t>Represents the environment structure and its relationships</a:t>
            </a:r>
          </a:p>
          <a:p>
            <a:r>
              <a:rPr lang="en-US" dirty="0" smtClean="0"/>
              <a:t>Nodes: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1797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r="18856" b="11937"/>
          <a:stretch/>
        </p:blipFill>
        <p:spPr>
          <a:xfrm>
            <a:off x="3656012" y="1600199"/>
            <a:ext cx="5257800" cy="5171607"/>
          </a:xfrm>
        </p:spPr>
      </p:pic>
    </p:spTree>
    <p:extLst>
      <p:ext uri="{BB962C8B-B14F-4D97-AF65-F5344CB8AC3E}">
        <p14:creationId xmlns:p14="http://schemas.microsoft.com/office/powerpoint/2010/main" val="20600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Reality Modeling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2" y="1676400"/>
            <a:ext cx="2743200" cy="4495800"/>
          </a:xfrm>
        </p:spPr>
        <p:txBody>
          <a:bodyPr>
            <a:normAutofit/>
          </a:bodyPr>
          <a:lstStyle/>
          <a:p>
            <a:r>
              <a:rPr lang="en-US" sz="2000" dirty="0"/>
              <a:t>VRML:</a:t>
            </a:r>
          </a:p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sz="2000" dirty="0"/>
              <a:t>Uses Scene Graph structure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US" sz="2000" dirty="0"/>
              <a:t>Nodes: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Geometry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Inline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Anchor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AudioClip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MovieTexture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 err="1"/>
              <a:t>VideoTexture</a:t>
            </a:r>
            <a:r>
              <a:rPr lang="en-US" sz="1600" dirty="0"/>
              <a:t> nodes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US" sz="2000" dirty="0"/>
              <a:t>“worlds” (*.</a:t>
            </a:r>
            <a:r>
              <a:rPr lang="en-US" sz="2000" dirty="0" err="1"/>
              <a:t>wrl</a:t>
            </a:r>
            <a:r>
              <a:rPr lang="en-US" sz="2000" dirty="0"/>
              <a:t>)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8" y="1905004"/>
            <a:ext cx="4951541" cy="4038600"/>
          </a:xfrm>
        </p:spPr>
      </p:pic>
      <p:sp>
        <p:nvSpPr>
          <p:cNvPr id="3" name="TextBox 2"/>
          <p:cNvSpPr txBox="1"/>
          <p:nvPr/>
        </p:nvSpPr>
        <p:spPr>
          <a:xfrm>
            <a:off x="10024171" y="5610739"/>
            <a:ext cx="447558" cy="34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1" dirty="0"/>
              <a:t>[4]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Shapes</a:t>
            </a:r>
            <a:endParaRPr lang="en-US" dirty="0"/>
          </a:p>
          <a:p>
            <a:pPr lvl="1"/>
            <a:r>
              <a:rPr lang="en-US" dirty="0" smtClean="0"/>
              <a:t>Boxes</a:t>
            </a:r>
            <a:endParaRPr lang="en-US" dirty="0"/>
          </a:p>
          <a:p>
            <a:pPr lvl="1"/>
            <a:r>
              <a:rPr lang="en-US" dirty="0" smtClean="0"/>
              <a:t>Spheres</a:t>
            </a:r>
          </a:p>
          <a:p>
            <a:pPr lvl="1"/>
            <a:r>
              <a:rPr lang="en-US" dirty="0" smtClean="0"/>
              <a:t>Cones</a:t>
            </a:r>
          </a:p>
          <a:p>
            <a:pPr lvl="1"/>
            <a:r>
              <a:rPr lang="en-US" dirty="0" smtClean="0"/>
              <a:t>Cylinders</a:t>
            </a:r>
          </a:p>
          <a:p>
            <a:r>
              <a:rPr lang="en-US" dirty="0" smtClean="0"/>
              <a:t>Use </a:t>
            </a:r>
            <a:r>
              <a:rPr lang="en-US" dirty="0"/>
              <a:t>transformations to create objects from the basic shapes: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 err="1" smtClean="0"/>
              <a:t>Scalings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Nodes: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1" y="4729169"/>
            <a:ext cx="2235094" cy="20526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85616" y="6581780"/>
            <a:ext cx="388348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88312" y="1828800"/>
            <a:ext cx="9036240" cy="46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Nodes: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8" y="1905003"/>
            <a:ext cx="4702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Geometry </a:t>
            </a:r>
            <a:r>
              <a:rPr lang="en-US" sz="2000" dirty="0" smtClean="0"/>
              <a:t>Nodes </a:t>
            </a:r>
            <a:r>
              <a:rPr lang="en-US" sz="2000" dirty="0"/>
              <a:t>are more than just shapes: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Chessboard: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ElevationGrid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Others: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IndexedLineSet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polyines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IndexedFaceSet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planar faces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ElevationGrid: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XYZ dimensions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X: number of points along x-axis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Z: number of points along z-axis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Y: height of each face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890" r="10890"/>
          <a:stretch>
            <a:fillRect/>
          </a:stretch>
        </p:blipFill>
        <p:spPr>
          <a:xfrm>
            <a:off x="6224723" y="2590801"/>
            <a:ext cx="5733921" cy="4088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1820</Words>
  <Application>Microsoft Office PowerPoint</Application>
  <PresentationFormat>Custom</PresentationFormat>
  <Paragraphs>401</Paragraphs>
  <Slides>28</Slides>
  <Notes>27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Corbel</vt:lpstr>
      <vt:lpstr>Chalkboard 16x9</vt:lpstr>
      <vt:lpstr>Virtual Reality</vt:lpstr>
      <vt:lpstr>History</vt:lpstr>
      <vt:lpstr>History</vt:lpstr>
      <vt:lpstr>Scene Graph</vt:lpstr>
      <vt:lpstr>Scene Graph Example</vt:lpstr>
      <vt:lpstr>Virtual Reality Modeling Language</vt:lpstr>
      <vt:lpstr>Geometry Nodes</vt:lpstr>
      <vt:lpstr>Geometry Nodes: Examples</vt:lpstr>
      <vt:lpstr>Geometry Nodes: Examples</vt:lpstr>
      <vt:lpstr>PowerPoint Presentation</vt:lpstr>
      <vt:lpstr>Geometry Nodes: Examples</vt:lpstr>
      <vt:lpstr>PowerPoint Presentation</vt:lpstr>
      <vt:lpstr>Inline Nodes</vt:lpstr>
      <vt:lpstr>Anchor Nodes</vt:lpstr>
      <vt:lpstr>AudioClip Nodes</vt:lpstr>
      <vt:lpstr>ImageTexture Nodes</vt:lpstr>
      <vt:lpstr>MovieTexture Nodes</vt:lpstr>
      <vt:lpstr>Applications</vt:lpstr>
      <vt:lpstr>The Void</vt:lpstr>
      <vt:lpstr>The Void</vt:lpstr>
      <vt:lpstr>The Void</vt:lpstr>
      <vt:lpstr>PlayStation VR</vt:lpstr>
      <vt:lpstr>Oculus Rift</vt:lpstr>
      <vt:lpstr>Microsoft’s HoloLens</vt:lpstr>
      <vt:lpstr>Microsoft’s HoloLens</vt:lpstr>
      <vt:lpstr>Additional Information/Open Source Software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2015-10-07T18:09:45Z</dcterms:created>
  <dcterms:modified xsi:type="dcterms:W3CDTF">2015-10-27T17:50:48Z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