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7" r:id="rId2"/>
    <p:sldId id="421" r:id="rId3"/>
    <p:sldId id="424" r:id="rId4"/>
    <p:sldId id="470" r:id="rId5"/>
    <p:sldId id="454" r:id="rId6"/>
    <p:sldId id="455" r:id="rId7"/>
    <p:sldId id="447" r:id="rId8"/>
    <p:sldId id="448" r:id="rId9"/>
    <p:sldId id="449" r:id="rId10"/>
    <p:sldId id="450" r:id="rId11"/>
    <p:sldId id="451" r:id="rId12"/>
    <p:sldId id="468" r:id="rId13"/>
    <p:sldId id="469" r:id="rId14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115" autoAdjust="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fld id="{DCB448EA-6F4C-4762-B542-F7EA0A6341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773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510AE678-BBFD-42DE-A382-5139F2CA80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706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42A9C7-D52E-469C-963C-DD2F43B1FCA0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210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9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81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39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1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26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68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79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78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67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94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79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0550" y="2328863"/>
            <a:ext cx="7785100" cy="2093912"/>
          </a:xfrm>
        </p:spPr>
        <p:txBody>
          <a:bodyPr/>
          <a:lstStyle/>
          <a:p>
            <a:pPr algn="ctr"/>
            <a:r>
              <a:rPr lang="en-US" altLang="en-US" sz="3300" b="1" smtClean="0"/>
              <a:t>Computer Architecture and Operating Systems</a:t>
            </a:r>
            <a:br>
              <a:rPr lang="en-US" altLang="en-US" sz="3300" b="1" smtClean="0"/>
            </a:br>
            <a:r>
              <a:rPr lang="en-US" altLang="en-US" sz="3300" b="1" smtClean="0"/>
              <a:t/>
            </a:r>
            <a:br>
              <a:rPr lang="en-US" altLang="en-US" sz="3300" b="1" smtClean="0"/>
            </a:br>
            <a:r>
              <a:rPr lang="en-US" altLang="en-US" sz="3300" b="1" u="none" smtClean="0"/>
              <a:t>CS 3230 :Assembly Section</a:t>
            </a:r>
            <a:br>
              <a:rPr lang="en-US" altLang="en-US" sz="3300" b="1" u="none" smtClean="0"/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3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075" y="4468813"/>
            <a:ext cx="8547100" cy="1793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2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Department of Computer Science and Software Engineering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University of Wisconsin-Platteville</a:t>
            </a:r>
            <a:r>
              <a:rPr lang="en-US" altLang="en-US" sz="2200" b="1" smtClean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052" name="Picture 5" descr="uwpl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630238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Data Directives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	db	0	;byte labeled L1 w/ initial value 0 decimal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	dw	1000	;word labeled L2 w/ initial value 1000 decimal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L3	db	110101b	;byte labeled L3 w/ initial value 110101 binary( 53)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L4	db	12h	;byte labeled L4 w/ initial value 12 hex (18 decimal)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L5 db	17o	;byte labeled L5 w/ initial value 17 octal (15 decimal)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	dd	1A92h	;doubleword labeled L6 initialized to hex 1A92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L7	resb	1	;1 uninitialized byte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L8	db	“A”	;byte initialized to ASCII of A = 65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L9  resw 100          ; reserves room for 100 words</a:t>
            </a:r>
            <a:endParaRPr lang="en-US" altLang="en-US" sz="1800" smtClean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</a:rPr>
              <a:t>Double quotes and single quotes are treated the same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More examples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3038"/>
            <a:ext cx="7772400" cy="4648200"/>
          </a:xfrm>
        </p:spPr>
        <p:txBody>
          <a:bodyPr/>
          <a:lstStyle/>
          <a:p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Sequences of memory may also be defined.</a:t>
            </a:r>
          </a:p>
          <a:p>
            <a:pPr lvl="2">
              <a:buFontTx/>
              <a:buNone/>
            </a:pPr>
            <a:r>
              <a:rPr lang="en-US" altLang="zh-CN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L10   db 0, 1, 2, 3              ; defines 4 bytes</a:t>
            </a:r>
          </a:p>
          <a:p>
            <a:pPr lvl="2">
              <a:buFontTx/>
              <a:buNone/>
            </a:pPr>
            <a:r>
              <a:rPr lang="en-US" altLang="zh-CN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L11 db "w", "o", "r", ’d’, 0 ; defines a C string = "word"</a:t>
            </a:r>
          </a:p>
          <a:p>
            <a:pPr lvl="2">
              <a:buFontTx/>
              <a:buNone/>
            </a:pPr>
            <a:r>
              <a:rPr lang="en-US" altLang="zh-CN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L12 db ’word’, 0               ; same as L11</a:t>
            </a:r>
          </a:p>
          <a:p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 large sequences, NASM’s </a:t>
            </a:r>
            <a:r>
              <a:rPr lang="en-US" altLang="zh-CN" sz="2400" smtClean="0">
                <a:solidFill>
                  <a:srgbClr val="00CC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TIMES</a:t>
            </a:r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directive is often useful.</a:t>
            </a:r>
          </a:p>
          <a:p>
            <a:pPr lvl="2">
              <a:buFontTx/>
              <a:buNone/>
            </a:pPr>
            <a:r>
              <a:rPr lang="en-US" altLang="zh-CN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L13  times 100 db 0 ; equivalent to 100 (db 0)’s</a:t>
            </a:r>
          </a:p>
          <a:p>
            <a:pPr lvl="2">
              <a:buFontTx/>
              <a:buNone/>
            </a:pPr>
            <a:endParaRPr lang="en-US" altLang="zh-CN" smtClean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2400" smtClean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Assembling the code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04913"/>
            <a:ext cx="8229600" cy="4686300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en-US" sz="24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4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WinSCP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application to use </a:t>
            </a:r>
            <a:r>
              <a:rPr lang="en-US" altLang="en-US" sz="24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nasm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commands 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To edit your assembly file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0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 myfile.asm   (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altLang="en-US" sz="20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altLang="en-US" sz="20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emacs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altLang="en-US" sz="20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joe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altLang="en-US" sz="20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WinSCP editor )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To assemble your program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0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nasm –f elf myfile.asm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To create an executable program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0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gcc –m32 myfile.o driver.c asm_io.o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From the above command, you will get a new prompt and a file </a:t>
            </a:r>
            <a:r>
              <a:rPr lang="en-US" altLang="en-US" sz="24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a.out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sz="24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a.exe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will be created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To run the program, give the command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0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./a.out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 sz="20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./a.exe</a:t>
            </a: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31725" lvl="1" indent="-37474525" eaLnBrk="1" hangingPunct="1">
              <a:buFont typeface="Wingdings" panose="05000000000000000000" pitchFamily="2" charset="2"/>
              <a:buNone/>
            </a:pPr>
            <a:endParaRPr lang="en-US" altLang="en-US" sz="200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panose="02010600030101010101" pitchFamily="2" charset="-122"/>
              </a:rPr>
              <a:t>Program Organization for CS3230</a:t>
            </a:r>
            <a:endParaRPr lang="en-US" altLang="en-US" sz="3600" smtClean="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04925"/>
            <a:ext cx="8229600" cy="4686300"/>
          </a:xfrm>
          <a:noFill/>
        </p:spPr>
        <p:txBody>
          <a:bodyPr/>
          <a:lstStyle/>
          <a:p>
            <a:pPr marL="533400" indent="-533400"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Generally, we will be using a C driver program called </a:t>
            </a:r>
            <a:r>
              <a:rPr lang="en-US" altLang="en-US" sz="24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driver.c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 to run our assembler routines </a:t>
            </a:r>
          </a:p>
          <a:p>
            <a:pPr marL="533400" indent="-533400"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altLang="en-US" sz="24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driver.c 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933450" lvl="1" indent="-533400">
              <a:buFont typeface="Wingdings" panose="05000000000000000000" pitchFamily="2" charset="2"/>
              <a:buAutoNum type="arabicPeriod"/>
            </a:pPr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lets the C system set up the program to run correctly</a:t>
            </a:r>
          </a:p>
          <a:p>
            <a:pPr marL="933450" lvl="1" indent="-533400">
              <a:buFont typeface="Wingdings" panose="05000000000000000000" pitchFamily="2" charset="2"/>
              <a:buAutoNum type="arabicPeriod"/>
            </a:pPr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All the segments and their corresponding segment registers will be initialized by C</a:t>
            </a:r>
          </a:p>
          <a:p>
            <a:pPr marL="933450" lvl="1" indent="-533400">
              <a:buFont typeface="Wingdings" panose="05000000000000000000" pitchFamily="2" charset="2"/>
              <a:buAutoNum type="arabicPeriod"/>
            </a:pPr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The C library will also be available to be used by the assembly code</a:t>
            </a:r>
          </a:p>
          <a:p>
            <a:pPr marL="533400" indent="-533400"/>
            <a:endParaRPr lang="en-US" altLang="en-US" sz="2000" smtClean="0">
              <a:solidFill>
                <a:srgbClr val="00C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3948113"/>
            <a:ext cx="5724525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Assembly files (.asm)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43025"/>
            <a:ext cx="7772400" cy="5313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We will be using the </a:t>
            </a:r>
            <a:r>
              <a:rPr lang="en-US" altLang="en-US" sz="2400" b="1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nasm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assembler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Program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Directives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Main subroutine, which is a global one</a:t>
            </a:r>
            <a:r>
              <a:rPr lang="en-US" altLang="en-US" sz="2000" smtClean="0"/>
              <a:t>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Instructions: generally the format of an NASM instruction is as follows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en-US" sz="2000" smtClean="0">
                <a:solidFill>
                  <a:srgbClr val="00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       Instruction    Operands     ;  Comment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mtClean="0"/>
              <a:t> </a:t>
            </a: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Program Organization : Skeleton file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5888"/>
            <a:ext cx="8229600" cy="54721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; file: skel.asm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; This file is a skeleton that can be used to start assembly programs.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b="1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%include "asm_io.inc"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segment .data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; initialized data is put in the data segment here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b="1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segment .bss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; uninitialized data is put in the bss segment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b="1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segment .text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        global  asm_main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asm_main: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        enter   0,0               ; setup routine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        pusha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b="1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; code is put in the text segment. Do not modify the code before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; or after this comment.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b="1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        popa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        mov     eax, 0            ; return back to 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        leave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 smtClean="0">
                <a:ea typeface="宋体" panose="02010600030101010101" pitchFamily="2" charset="-122"/>
              </a:rPr>
              <a:t>       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66700"/>
            <a:ext cx="7772400" cy="1143000"/>
          </a:xfrm>
        </p:spPr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Assembly I/O Routines</a:t>
            </a:r>
            <a:endParaRPr lang="en-US" altLang="en-US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381125"/>
            <a:ext cx="8077200" cy="4621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%include “asm_io.inc”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solidFill>
                  <a:srgbClr val="00CC66"/>
                </a:solidFill>
                <a:ea typeface="宋体" panose="02010600030101010101" pitchFamily="2" charset="-122"/>
              </a:rPr>
              <a:t>print_int</a:t>
            </a:r>
            <a:r>
              <a:rPr lang="en-US" altLang="zh-CN" sz="2000" smtClean="0">
                <a:ea typeface="宋体" panose="02010600030101010101" pitchFamily="2" charset="-122"/>
              </a:rPr>
              <a:t> prints out to the screen the </a:t>
            </a:r>
            <a:r>
              <a:rPr lang="en-US" altLang="zh-CN" sz="2000" i="1" smtClean="0">
                <a:ea typeface="宋体" panose="02010600030101010101" pitchFamily="2" charset="-122"/>
              </a:rPr>
              <a:t>value</a:t>
            </a:r>
            <a:r>
              <a:rPr lang="en-US" altLang="zh-CN" sz="2000" smtClean="0">
                <a:ea typeface="宋体" panose="02010600030101010101" pitchFamily="2" charset="-122"/>
              </a:rPr>
              <a:t> of the integer stored in </a:t>
            </a:r>
            <a:r>
              <a:rPr lang="en-US" altLang="zh-CN" sz="2000" smtClean="0">
                <a:solidFill>
                  <a:srgbClr val="FF3300"/>
                </a:solidFill>
                <a:ea typeface="宋体" panose="02010600030101010101" pitchFamily="2" charset="-122"/>
              </a:rPr>
              <a:t>EAX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solidFill>
                  <a:srgbClr val="00CC66"/>
                </a:solidFill>
                <a:ea typeface="宋体" panose="02010600030101010101" pitchFamily="2" charset="-122"/>
              </a:rPr>
              <a:t>print_char</a:t>
            </a:r>
            <a:r>
              <a:rPr lang="en-US" altLang="zh-CN" sz="2000" smtClean="0">
                <a:ea typeface="宋体" panose="02010600030101010101" pitchFamily="2" charset="-122"/>
              </a:rPr>
              <a:t> prints out to the screen the character whose ASCII </a:t>
            </a:r>
            <a:r>
              <a:rPr lang="en-US" altLang="zh-CN" sz="2000" i="1" smtClean="0">
                <a:ea typeface="宋体" panose="02010600030101010101" pitchFamily="2" charset="-122"/>
              </a:rPr>
              <a:t>value</a:t>
            </a:r>
            <a:r>
              <a:rPr lang="en-US" altLang="zh-CN" sz="2000" smtClean="0">
                <a:ea typeface="宋体" panose="02010600030101010101" pitchFamily="2" charset="-122"/>
              </a:rPr>
              <a:t> stored in </a:t>
            </a:r>
            <a:r>
              <a:rPr lang="en-US" altLang="zh-CN" sz="2000" smtClean="0">
                <a:solidFill>
                  <a:srgbClr val="FF3300"/>
                </a:solidFill>
                <a:ea typeface="宋体" panose="02010600030101010101" pitchFamily="2" charset="-122"/>
              </a:rPr>
              <a:t>AL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solidFill>
                  <a:srgbClr val="00CC66"/>
                </a:solidFill>
                <a:ea typeface="宋体" panose="02010600030101010101" pitchFamily="2" charset="-122"/>
              </a:rPr>
              <a:t>print_string</a:t>
            </a:r>
            <a:r>
              <a:rPr lang="en-US" altLang="zh-CN" sz="2000" smtClean="0">
                <a:ea typeface="宋体" panose="02010600030101010101" pitchFamily="2" charset="-122"/>
              </a:rPr>
              <a:t> prints out to the screen the contents of the string at the </a:t>
            </a:r>
            <a:r>
              <a:rPr lang="en-US" altLang="zh-CN" sz="2000" i="1" smtClean="0">
                <a:ea typeface="宋体" panose="02010600030101010101" pitchFamily="2" charset="-122"/>
              </a:rPr>
              <a:t>address</a:t>
            </a:r>
            <a:r>
              <a:rPr lang="en-US" altLang="zh-CN" sz="2000" smtClean="0">
                <a:ea typeface="宋体" panose="02010600030101010101" pitchFamily="2" charset="-122"/>
              </a:rPr>
              <a:t> stored in </a:t>
            </a:r>
            <a:r>
              <a:rPr lang="en-US" altLang="zh-CN" sz="2000" smtClean="0">
                <a:solidFill>
                  <a:srgbClr val="FF3300"/>
                </a:solidFill>
                <a:ea typeface="宋体" panose="02010600030101010101" pitchFamily="2" charset="-122"/>
              </a:rPr>
              <a:t>EAX</a:t>
            </a:r>
            <a:r>
              <a:rPr lang="en-US" altLang="zh-CN" sz="2000" smtClean="0">
                <a:ea typeface="宋体" panose="02010600030101010101" pitchFamily="2" charset="-122"/>
              </a:rPr>
              <a:t>. The string must be a Ctype string (i.e. null terminated)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solidFill>
                  <a:srgbClr val="00CC66"/>
                </a:solidFill>
                <a:ea typeface="宋体" panose="02010600030101010101" pitchFamily="2" charset="-122"/>
              </a:rPr>
              <a:t>print_nl</a:t>
            </a:r>
            <a:r>
              <a:rPr lang="en-US" altLang="zh-CN" sz="2000" smtClean="0">
                <a:ea typeface="宋体" panose="02010600030101010101" pitchFamily="2" charset="-122"/>
              </a:rPr>
              <a:t> prints out to the screen a new line character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solidFill>
                  <a:srgbClr val="00CC66"/>
                </a:solidFill>
                <a:ea typeface="宋体" panose="02010600030101010101" pitchFamily="2" charset="-122"/>
              </a:rPr>
              <a:t>read_int</a:t>
            </a:r>
            <a:r>
              <a:rPr lang="en-US" altLang="zh-CN" sz="2000" smtClean="0">
                <a:ea typeface="宋体" panose="02010600030101010101" pitchFamily="2" charset="-122"/>
              </a:rPr>
              <a:t> reads an integer from the keyboard and stores it into the </a:t>
            </a:r>
            <a:r>
              <a:rPr lang="en-US" altLang="zh-CN" sz="2000" smtClean="0">
                <a:solidFill>
                  <a:srgbClr val="FF3300"/>
                </a:solidFill>
                <a:ea typeface="宋体" panose="02010600030101010101" pitchFamily="2" charset="-122"/>
              </a:rPr>
              <a:t>EAX</a:t>
            </a:r>
            <a:r>
              <a:rPr lang="en-US" altLang="zh-CN" sz="2000" smtClean="0">
                <a:ea typeface="宋体" panose="02010600030101010101" pitchFamily="2" charset="-122"/>
              </a:rPr>
              <a:t> register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solidFill>
                  <a:srgbClr val="00CC66"/>
                </a:solidFill>
                <a:ea typeface="宋体" panose="02010600030101010101" pitchFamily="2" charset="-122"/>
              </a:rPr>
              <a:t>read_char</a:t>
            </a:r>
            <a:r>
              <a:rPr lang="en-US" altLang="zh-CN" sz="2000" smtClean="0">
                <a:ea typeface="宋体" panose="02010600030101010101" pitchFamily="2" charset="-122"/>
              </a:rPr>
              <a:t> reads a single character from the keyboard and stores its ASCII code into the </a:t>
            </a:r>
            <a:r>
              <a:rPr lang="en-US" altLang="zh-CN" sz="2000" smtClean="0">
                <a:solidFill>
                  <a:srgbClr val="FF3300"/>
                </a:solidFill>
                <a:ea typeface="宋体" panose="02010600030101010101" pitchFamily="2" charset="-122"/>
              </a:rPr>
              <a:t>EAX</a:t>
            </a:r>
            <a:r>
              <a:rPr lang="en-US" altLang="zh-CN" sz="2000" smtClean="0">
                <a:ea typeface="宋体" panose="02010600030101010101" pitchFamily="2" charset="-122"/>
              </a:rPr>
              <a:t> register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Uses a </a:t>
            </a:r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CALL</a:t>
            </a:r>
            <a:r>
              <a:rPr lang="en-US" altLang="zh-CN" sz="2400" smtClean="0">
                <a:ea typeface="宋体" panose="02010600030101010101" pitchFamily="2" charset="-122"/>
              </a:rPr>
              <a:t> instruction to invoke above routines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Comments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533900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Comments are denoted by semi-colons (;).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Everything from the semi-colon to the end of the line is ignored.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Labels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1146175"/>
            <a:ext cx="8229600" cy="4686300"/>
          </a:xfrm>
          <a:noFill/>
        </p:spPr>
        <p:txBody>
          <a:bodyPr/>
          <a:lstStyle/>
          <a:p>
            <a:pPr marL="342900" lvl="1" indent="-342900" eaLnBrk="1" hangingPunct="1">
              <a:buSzPct val="85000"/>
              <a:buFont typeface="Wingdings" panose="05000000000000000000" pitchFamily="2" charset="2"/>
              <a:buChar char="q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Labels identify </a:t>
            </a:r>
          </a:p>
          <a:p>
            <a:pPr marL="742950" lvl="2" indent="-342900" eaLnBrk="1" hangingPunct="1">
              <a:buSzPct val="85000"/>
              <a:buFont typeface="Wingdings" panose="05000000000000000000" pitchFamily="2" charset="2"/>
              <a:buChar char="q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The start of subroutines or locations to jump to in your code</a:t>
            </a:r>
          </a:p>
          <a:p>
            <a:pPr marL="742950" lvl="2" indent="-342900" eaLnBrk="1" hangingPunct="1">
              <a:buSzPct val="85000"/>
              <a:buFont typeface="Wingdings" panose="05000000000000000000" pitchFamily="2" charset="2"/>
              <a:buChar char="q"/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Variables are declared as labels pointing to specific memory locations</a:t>
            </a: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Labels are local to your file/module unless you direct otherwise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The colon identifies a label (an address!)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Example:     </a:t>
            </a:r>
            <a:r>
              <a:rPr lang="en-US" altLang="en-US" sz="2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NewLabel:</a:t>
            </a:r>
          </a:p>
          <a:p>
            <a:pPr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To define a label as global we say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		NewLabel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Directives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5888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Direct the assembler to do something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Define constants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Define memory to store data into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Group memory into segments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Conditionally include source code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Include other files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Equ and % define directives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5888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directive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Used to define named </a:t>
            </a:r>
            <a:r>
              <a:rPr lang="en-US" alt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constants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used in your assembly program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Syntax:    </a:t>
            </a:r>
            <a:r>
              <a:rPr lang="en-US" altLang="en-US" sz="20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 equ value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Similar to C’s const directive :(const int symbol = value)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%define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directive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Similar to C’s #define directive (</a:t>
            </a:r>
            <a:r>
              <a:rPr lang="en-US" altLang="en-US" sz="2000" smtClean="0"/>
              <a:t>#define name value)</a:t>
            </a: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Most commonly used to define constant macros: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20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%define SIZE 100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mov	eax, SIZE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Macros can be </a:t>
            </a:r>
            <a:r>
              <a:rPr lang="en-US" altLang="en-US" sz="2000" i="1" smtClean="0">
                <a:latin typeface="Arial" panose="020B0604020202020204" pitchFamily="34" charset="0"/>
                <a:cs typeface="Arial" panose="020B0604020202020204" pitchFamily="34" charset="0"/>
              </a:rPr>
              <a:t>redefined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, and can be more complex than simple constants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directives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5888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Used in data segments to define room for memory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There are two ways memory can be reserved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Defines room for data </a:t>
            </a:r>
            <a:r>
              <a:rPr lang="en-US" altLang="zh-CN" b="1" u="sng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without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initial value ( segment .bss)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Using : </a:t>
            </a:r>
            <a:r>
              <a:rPr lang="en-US" altLang="zh-CN" b="1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RESX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directive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Defines room for data </a:t>
            </a:r>
            <a:r>
              <a:rPr lang="en-US" altLang="zh-CN" b="1" u="sng" smtClean="0">
                <a:latin typeface="Arial" panose="020B0604020202020204" pitchFamily="34" charset="0"/>
                <a:ea typeface="宋体" panose="02010600030101010101" pitchFamily="2" charset="-122"/>
              </a:rPr>
              <a:t>with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initial value (segment .data)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Using : </a:t>
            </a:r>
            <a:r>
              <a:rPr lang="en-US" altLang="zh-CN" b="1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DX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directive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/>
              <a:t>Note:</a:t>
            </a:r>
            <a:r>
              <a:rPr lang="en-US" altLang="en-US" sz="2000" smtClean="0"/>
              <a:t> X is replaced with a letter that determines the size of the object as following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4908550"/>
            <a:ext cx="36036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8486</TotalTime>
  <Words>699</Words>
  <Application>Microsoft Office PowerPoint</Application>
  <PresentationFormat>On-screen Show (4:3)</PresentationFormat>
  <Paragraphs>129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Arial</vt:lpstr>
      <vt:lpstr>Comic Sans MS</vt:lpstr>
      <vt:lpstr>Wingdings</vt:lpstr>
      <vt:lpstr>Calibri</vt:lpstr>
      <vt:lpstr>宋体</vt:lpstr>
      <vt:lpstr>Default Design</vt:lpstr>
      <vt:lpstr>Computer Architecture and Operating Systems  CS 3230 :Assembly Section Lecture 3 </vt:lpstr>
      <vt:lpstr>Assembly files (.asm)</vt:lpstr>
      <vt:lpstr>Program Organization : Skeleton file</vt:lpstr>
      <vt:lpstr>Assembly I/O Routines</vt:lpstr>
      <vt:lpstr>Comments</vt:lpstr>
      <vt:lpstr>Labels</vt:lpstr>
      <vt:lpstr>Directives</vt:lpstr>
      <vt:lpstr>Equ and % define directives</vt:lpstr>
      <vt:lpstr>Data directives</vt:lpstr>
      <vt:lpstr>Example: Data Directives </vt:lpstr>
      <vt:lpstr>More examples</vt:lpstr>
      <vt:lpstr>Assembling the code</vt:lpstr>
      <vt:lpstr>Program Organization for CS3230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Brianna Muleski</cp:lastModifiedBy>
  <cp:revision>254</cp:revision>
  <dcterms:created xsi:type="dcterms:W3CDTF">1999-10-08T19:08:27Z</dcterms:created>
  <dcterms:modified xsi:type="dcterms:W3CDTF">2015-02-18T18:23:22Z</dcterms:modified>
</cp:coreProperties>
</file>