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43" r:id="rId2"/>
    <p:sldId id="436" r:id="rId3"/>
    <p:sldId id="437" r:id="rId4"/>
    <p:sldId id="438" r:id="rId5"/>
    <p:sldId id="439" r:id="rId6"/>
    <p:sldId id="441" r:id="rId7"/>
    <p:sldId id="442" r:id="rId8"/>
    <p:sldId id="440" r:id="rId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9999FF"/>
    <a:srgbClr val="FF3300"/>
    <a:srgbClr val="00CCFF"/>
    <a:srgbClr val="00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66398" autoAdjust="0"/>
  </p:normalViewPr>
  <p:slideViewPr>
    <p:cSldViewPr snapToGrid="0">
      <p:cViewPr varScale="1">
        <p:scale>
          <a:sx n="77" d="100"/>
          <a:sy n="77" d="100"/>
        </p:scale>
        <p:origin x="26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fld id="{54FAF38B-453B-41CA-BB6E-4E69835C5C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479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7580ED82-1923-443A-88E5-B5D8887C5E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695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c++</a:t>
            </a:r>
            <a:r>
              <a:rPr lang="en-US" dirty="0" smtClean="0"/>
              <a:t>:		in assembly: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size = 5;	size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equ</a:t>
            </a:r>
            <a:r>
              <a:rPr lang="en-US" baseline="0" dirty="0" smtClean="0"/>
              <a:t> 5   ; in .data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A[size]</a:t>
            </a:r>
            <a:r>
              <a:rPr lang="en-US" baseline="0" dirty="0" smtClean="0"/>
              <a:t> = {1, 2, 3, 4, 5};	A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1, 2, 3, 4, 5  ; in .data</a:t>
            </a:r>
          </a:p>
          <a:p>
            <a:r>
              <a:rPr lang="en-US" baseline="0" dirty="0" err="1" smtClean="0"/>
              <a:t>Int</a:t>
            </a:r>
            <a:r>
              <a:rPr lang="en-US" baseline="0" dirty="0" smtClean="0"/>
              <a:t> B[size];		B </a:t>
            </a:r>
            <a:r>
              <a:rPr lang="en-US" baseline="0" dirty="0" err="1" smtClean="0"/>
              <a:t>resd</a:t>
            </a:r>
            <a:r>
              <a:rPr lang="en-US" baseline="0" dirty="0" smtClean="0"/>
              <a:t> size  ;in .</a:t>
            </a:r>
            <a:r>
              <a:rPr lang="en-US" baseline="0" dirty="0" err="1" smtClean="0"/>
              <a:t>bss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Adresses</a:t>
            </a:r>
            <a:r>
              <a:rPr lang="en-US" baseline="0" dirty="0" smtClean="0"/>
              <a:t>: array name + (index * number of bytes)</a:t>
            </a:r>
          </a:p>
          <a:p>
            <a:r>
              <a:rPr lang="en-US" baseline="0" dirty="0" smtClean="0"/>
              <a:t>Ex. B[2] = B + 2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access:</a:t>
            </a:r>
          </a:p>
          <a:p>
            <a:r>
              <a:rPr lang="en-US" baseline="0" dirty="0" err="1" smtClean="0"/>
              <a:t>Mov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ebx</a:t>
            </a:r>
            <a:r>
              <a:rPr lang="en-US" baseline="0" dirty="0" smtClean="0"/>
              <a:t>, array name</a:t>
            </a:r>
          </a:p>
          <a:p>
            <a:r>
              <a:rPr lang="en-US" baseline="0" dirty="0" err="1" smtClean="0"/>
              <a:t>Mov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esi</a:t>
            </a:r>
            <a:r>
              <a:rPr lang="en-US" baseline="0" dirty="0" smtClean="0"/>
              <a:t>, index</a:t>
            </a:r>
          </a:p>
          <a:p>
            <a:r>
              <a:rPr lang="en-US" baseline="0" dirty="0" smtClean="0"/>
              <a:t>So element = [</a:t>
            </a:r>
            <a:r>
              <a:rPr lang="en-US" baseline="0" dirty="0" err="1" smtClean="0"/>
              <a:t>ebx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esi</a:t>
            </a:r>
            <a:r>
              <a:rPr lang="en-US" baseline="0" dirty="0" smtClean="0"/>
              <a:t>]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ED82-1923-443A-88E5-B5D8887C5EF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14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38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6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70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79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56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4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94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05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2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60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35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92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0550" y="2328863"/>
            <a:ext cx="7785100" cy="2093912"/>
          </a:xfrm>
        </p:spPr>
        <p:txBody>
          <a:bodyPr/>
          <a:lstStyle/>
          <a:p>
            <a:pPr algn="ctr"/>
            <a:r>
              <a:rPr lang="en-US" altLang="en-US" sz="3300" b="1" smtClean="0"/>
              <a:t>Computer Architecture and Operating Systems</a:t>
            </a:r>
            <a:br>
              <a:rPr lang="en-US" altLang="en-US" sz="3300" b="1" smtClean="0"/>
            </a:br>
            <a:r>
              <a:rPr lang="en-US" altLang="en-US" sz="3300" b="1" smtClean="0"/>
              <a:t/>
            </a:r>
            <a:br>
              <a:rPr lang="en-US" altLang="en-US" sz="3300" b="1" smtClean="0"/>
            </a:br>
            <a:r>
              <a:rPr lang="en-US" altLang="en-US" sz="3300" b="1" u="none" smtClean="0"/>
              <a:t>CS 3230 :Assembly Section</a:t>
            </a:r>
            <a:br>
              <a:rPr lang="en-US" altLang="en-US" sz="3300" b="1" u="none" smtClean="0"/>
            </a:br>
            <a: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8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075" y="4468813"/>
            <a:ext cx="8547100" cy="1793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200" b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Department of Computer Science and Software Engineering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University of Wisconsin-Platteville</a:t>
            </a:r>
            <a:r>
              <a:rPr lang="en-US" altLang="en-US" sz="2200" b="1" smtClean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2052" name="Picture 5" descr="uwpla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630238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71613"/>
            <a:ext cx="7772400" cy="496093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CN" sz="24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 </a:t>
            </a:r>
            <a:r>
              <a:rPr lang="en-US" altLang="zh-CN" sz="2400" b="1" smtClean="0">
                <a:solidFill>
                  <a:srgbClr val="FF33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array</a:t>
            </a:r>
            <a:r>
              <a:rPr lang="en-US" altLang="zh-CN" sz="24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is a contiguous block of list of data in memory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CN" sz="20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All elements must be the </a:t>
            </a:r>
            <a:r>
              <a:rPr lang="en-US" altLang="zh-CN" sz="2000" u="sng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same</a:t>
            </a:r>
            <a:r>
              <a:rPr lang="en-US" altLang="zh-CN" sz="20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size (number of bytes of memory)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sz="24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address of any element can be computed by: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solidFill>
                  <a:schemeClr val="accent2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address of the first element of the array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solidFill>
                  <a:schemeClr val="accent2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number of bytes in each element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solidFill>
                  <a:schemeClr val="accent2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index of the element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CN" sz="2400" smtClean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38200" lvl="1" indent="-381000" eaLnBrk="1" hangingPunct="1">
              <a:lnSpc>
                <a:spcPct val="90000"/>
              </a:lnSpc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 eaLnBrk="1" hangingPunct="1">
              <a:lnSpc>
                <a:spcPct val="90000"/>
              </a:lnSpc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 eaLnBrk="1" hangingPunct="1">
              <a:lnSpc>
                <a:spcPct val="90000"/>
              </a:lnSpc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Defining arrays</a:t>
            </a:r>
            <a:r>
              <a:rPr lang="en-US" altLang="en-US" smtClean="0"/>
              <a:t> </a:t>
            </a: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320800"/>
            <a:ext cx="8497888" cy="53752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Accessing elements of arrays</a:t>
            </a:r>
            <a:r>
              <a:rPr lang="en-US" altLang="en-US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71613"/>
            <a:ext cx="7772400" cy="2093912"/>
          </a:xfrm>
        </p:spPr>
        <p:txBody>
          <a:bodyPr/>
          <a:lstStyle/>
          <a:p>
            <a:pPr marL="457200" indent="-457200" eaLnBrk="1" hangingPunct="1"/>
            <a:r>
              <a:rPr lang="en-US" altLang="zh-CN" sz="24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To access an element of an array, its address must be computed</a:t>
            </a:r>
          </a:p>
          <a:p>
            <a:pPr marL="457200" indent="-457200" eaLnBrk="1" hangingPunct="1"/>
            <a:r>
              <a:rPr lang="en-US" altLang="zh-CN" sz="24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Example:</a:t>
            </a:r>
          </a:p>
          <a:p>
            <a:pPr marL="838200" lvl="1" indent="-381000" eaLnBrk="1" hangingPunct="1"/>
            <a:r>
              <a:rPr lang="en-US" altLang="zh-CN" sz="20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array1 db 5, 4, 3, 2, 1 ; array of bytes</a:t>
            </a:r>
          </a:p>
          <a:p>
            <a:pPr marL="838200" lvl="1" indent="-381000" eaLnBrk="1" hangingPunct="1"/>
            <a:r>
              <a:rPr lang="en-US" altLang="zh-CN" sz="20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array2 dw 5, 4, 3, 2, 1 ; array of words</a:t>
            </a:r>
            <a:endParaRPr lang="en-US" altLang="zh-CN" sz="2000" smtClean="0">
              <a:solidFill>
                <a:schemeClr val="accent2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 indent="-457200" eaLnBrk="1" hangingPunct="1"/>
            <a:endParaRPr lang="en-US" altLang="zh-CN" smtClean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38200" lvl="1" indent="-381000" eaLnBrk="1" hangingPunct="1"/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3548063"/>
            <a:ext cx="8135937" cy="302418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Adds all the elements of array1</a:t>
            </a:r>
            <a:endParaRPr lang="en-US" altLang="en-US" smtClean="0"/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565275"/>
            <a:ext cx="5024437" cy="431641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Multidimensional arrays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43050"/>
            <a:ext cx="770255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They are represented in memory as just that, a plain one dimensional array</a:t>
            </a:r>
          </a:p>
          <a:p>
            <a:pPr>
              <a:lnSpc>
                <a:spcPct val="90000"/>
              </a:lnSpc>
            </a:pPr>
            <a:r>
              <a:rPr lang="en-US" altLang="zh-CN" sz="2400" b="1" smtClean="0">
                <a:solidFill>
                  <a:srgbClr val="FF33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Two Dimensional Arrays</a:t>
            </a:r>
            <a:r>
              <a:rPr lang="en-US" altLang="zh-CN" sz="24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e.g. int a[3][2]</a:t>
            </a:r>
          </a:p>
          <a:p>
            <a:pPr>
              <a:lnSpc>
                <a:spcPct val="90000"/>
              </a:lnSpc>
            </a:pPr>
            <a:endParaRPr lang="en-US" altLang="zh-CN" sz="2000" smtClean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000" smtClean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000" smtClean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000" smtClean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This is known as the </a:t>
            </a:r>
            <a:r>
              <a:rPr lang="en-US" altLang="zh-CN" sz="2400" b="1" smtClean="0">
                <a:solidFill>
                  <a:srgbClr val="FF33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rowwise</a:t>
            </a:r>
            <a:r>
              <a:rPr lang="en-US" altLang="zh-CN" sz="24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representation of the array and is how a C/C++ compiler would represent the array</a:t>
            </a:r>
          </a:p>
          <a:p>
            <a:pPr>
              <a:lnSpc>
                <a:spcPct val="90000"/>
              </a:lnSpc>
            </a:pPr>
            <a:endParaRPr lang="en-US" altLang="zh-CN" sz="2000" smtClean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zh-CN" altLang="en-US" sz="2000" smtClean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5050" y="2757488"/>
            <a:ext cx="6480175" cy="8493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SimSun" panose="02010600030101010101" pitchFamily="2" charset="-122"/>
              </a:rPr>
              <a:t>An example: how gcc compiles</a:t>
            </a:r>
            <a:br>
              <a:rPr lang="en-US" altLang="zh-CN" sz="3600" smtClean="0">
                <a:ea typeface="SimSun" panose="02010600030101010101" pitchFamily="2" charset="-122"/>
              </a:rPr>
            </a:br>
            <a:r>
              <a:rPr lang="en-US" altLang="zh-CN" sz="3600" smtClean="0">
                <a:ea typeface="SimSun" panose="02010600030101010101" pitchFamily="2" charset="-122"/>
              </a:rPr>
              <a:t>x = a[i][j]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558088" cy="4648200"/>
          </a:xfrm>
        </p:spPr>
        <p:txBody>
          <a:bodyPr/>
          <a:lstStyle/>
          <a:p>
            <a:r>
              <a:rPr lang="en-US" altLang="zh-CN" sz="24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compiler essentially converts the code to:          x = (&amp;a[0][0] + (number of columns*i*s) + j )</a:t>
            </a:r>
          </a:p>
          <a:p>
            <a:pPr lvl="1"/>
            <a:r>
              <a:rPr lang="en-US" altLang="zh-CN" sz="20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 is the element size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smtClean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" y="3357563"/>
            <a:ext cx="9109075" cy="1914525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 instruction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71613"/>
            <a:ext cx="7772400" cy="4960937"/>
          </a:xfrm>
        </p:spPr>
        <p:txBody>
          <a:bodyPr/>
          <a:lstStyle/>
          <a:p>
            <a:pPr marL="457200" indent="-457200"/>
            <a:r>
              <a:rPr lang="en-US" altLang="zh-CN" sz="24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LEA: </a:t>
            </a:r>
            <a:r>
              <a:rPr lang="en-US" altLang="zh-CN" sz="2400" b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</a:t>
            </a:r>
            <a:r>
              <a:rPr lang="en-US" altLang="zh-CN" sz="24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oad </a:t>
            </a:r>
            <a:r>
              <a:rPr lang="en-US" altLang="zh-CN" sz="2400" b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sz="24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ffective </a:t>
            </a:r>
            <a:r>
              <a:rPr lang="en-US" altLang="zh-CN" sz="2400" b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4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ddress</a:t>
            </a:r>
          </a:p>
          <a:p>
            <a:pPr marL="457200" indent="-457200"/>
            <a:r>
              <a:rPr lang="en-US" altLang="zh-CN" sz="24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Syntax : LEA  d</a:t>
            </a:r>
            <a:r>
              <a:rPr lang="en-US" altLang="en-US" sz="24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est, address</a:t>
            </a:r>
          </a:p>
          <a:p>
            <a:pPr marL="838200" lvl="1" indent="-381000"/>
            <a:r>
              <a:rPr lang="en-US" altLang="zh-CN" sz="20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calculate the address and store it into dest</a:t>
            </a:r>
          </a:p>
          <a:p>
            <a:pPr marL="838200" lvl="1" indent="-381000"/>
            <a:r>
              <a:rPr lang="en-US" altLang="zh-CN" sz="20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Usually used for indirect memory addressing</a:t>
            </a:r>
          </a:p>
          <a:p>
            <a:pPr marL="838200" lvl="1" indent="-381000"/>
            <a:r>
              <a:rPr lang="en-US" altLang="zh-CN" sz="20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Address is given in the following format </a:t>
            </a:r>
          </a:p>
          <a:p>
            <a:pPr marL="1257300" lvl="2" indent="-342900"/>
            <a:r>
              <a:rPr lang="en-US" altLang="zh-CN" sz="18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[base reg + factor *index reg + constant ]</a:t>
            </a:r>
          </a:p>
          <a:p>
            <a:pPr marL="838200" lvl="1" indent="-381000"/>
            <a:r>
              <a:rPr lang="en-US" altLang="zh-CN" sz="20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Example:</a:t>
            </a:r>
          </a:p>
          <a:p>
            <a:pPr marL="1257300" lvl="2" indent="-342900"/>
            <a:r>
              <a:rPr lang="en-US" altLang="zh-CN" sz="18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lea ebx, [4*eax + ecx]</a:t>
            </a:r>
          </a:p>
          <a:p>
            <a:pPr marL="1257300" lvl="2" indent="-342900"/>
            <a:r>
              <a:rPr lang="en-US" altLang="zh-CN" sz="180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stores the value of (4 × EAX+ECX) into EBX</a:t>
            </a:r>
            <a:endParaRPr lang="en-US" altLang="zh-CN" sz="1800" smtClean="0">
              <a:solidFill>
                <a:schemeClr val="accent2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 indent="-457200" eaLnBrk="1" hangingPunct="1"/>
            <a:endParaRPr lang="en-US" altLang="zh-CN" sz="2000" smtClean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38200" lvl="1" indent="-381000" eaLnBrk="1" hangingPunct="1"/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9267</TotalTime>
  <Words>283</Words>
  <Application>Microsoft Office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SimSun</vt:lpstr>
      <vt:lpstr>Arial</vt:lpstr>
      <vt:lpstr>Calibri</vt:lpstr>
      <vt:lpstr>Comic Sans MS</vt:lpstr>
      <vt:lpstr>Times New Roman</vt:lpstr>
      <vt:lpstr>Wingdings</vt:lpstr>
      <vt:lpstr>Default Design</vt:lpstr>
      <vt:lpstr>Computer Architecture and Operating Systems  CS 3230 :Assembly Section Lecture 8 </vt:lpstr>
      <vt:lpstr>Introduction </vt:lpstr>
      <vt:lpstr>Defining arrays </vt:lpstr>
      <vt:lpstr>Accessing elements of arrays </vt:lpstr>
      <vt:lpstr>Adds all the elements of array1</vt:lpstr>
      <vt:lpstr>Multidimensional arrays</vt:lpstr>
      <vt:lpstr>An example: how gcc compiles x = a[i][j]</vt:lpstr>
      <vt:lpstr>LEA instruction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Brianna Muleski</cp:lastModifiedBy>
  <cp:revision>308</cp:revision>
  <dcterms:created xsi:type="dcterms:W3CDTF">1999-10-08T19:08:27Z</dcterms:created>
  <dcterms:modified xsi:type="dcterms:W3CDTF">2015-02-23T19:50:40Z</dcterms:modified>
</cp:coreProperties>
</file>