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7" r:id="rId3"/>
    <p:sldId id="261" r:id="rId4"/>
    <p:sldId id="262" r:id="rId5"/>
    <p:sldId id="266" r:id="rId6"/>
    <p:sldId id="267" r:id="rId7"/>
    <p:sldId id="280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2" r:id="rId21"/>
    <p:sldId id="283" r:id="rId22"/>
    <p:sldId id="289" r:id="rId23"/>
    <p:sldId id="284" r:id="rId24"/>
    <p:sldId id="285" r:id="rId25"/>
    <p:sldId id="287" r:id="rId26"/>
  </p:sldIdLst>
  <p:sldSz cx="9144000" cy="6858000" type="screen4x3"/>
  <p:notesSz cx="68580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DDDDDD"/>
    <a:srgbClr val="FFCCFF"/>
    <a:srgbClr val="9999FF"/>
    <a:srgbClr val="FF3300"/>
    <a:srgbClr val="00CCFF"/>
    <a:srgbClr val="0000FF"/>
    <a:srgbClr val="00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73110" autoAdjust="0"/>
  </p:normalViewPr>
  <p:slideViewPr>
    <p:cSldViewPr snapToGrid="0">
      <p:cViewPr varScale="1">
        <p:scale>
          <a:sx n="93" d="100"/>
          <a:sy n="93" d="100"/>
        </p:scale>
        <p:origin x="212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68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7316" tIns="43658" rIns="87316" bIns="43658" numCol="1" anchor="t" anchorCtr="0" compatLnSpc="1">
            <a:prstTxWarp prst="textNoShape">
              <a:avLst/>
            </a:prstTxWarp>
          </a:bodyPr>
          <a:lstStyle>
            <a:lvl1pPr defTabSz="873125">
              <a:defRPr sz="11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7316" tIns="43658" rIns="87316" bIns="43658" numCol="1" anchor="t" anchorCtr="0" compatLnSpc="1">
            <a:prstTxWarp prst="textNoShape">
              <a:avLst/>
            </a:prstTxWarp>
          </a:bodyPr>
          <a:lstStyle>
            <a:lvl1pPr algn="r" defTabSz="873125">
              <a:defRPr sz="11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31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718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7316" tIns="43658" rIns="87316" bIns="43658" numCol="1" anchor="b" anchorCtr="0" compatLnSpc="1">
            <a:prstTxWarp prst="textNoShape">
              <a:avLst/>
            </a:prstTxWarp>
          </a:bodyPr>
          <a:lstStyle>
            <a:lvl1pPr defTabSz="873125">
              <a:defRPr sz="11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31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31263"/>
            <a:ext cx="29718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7316" tIns="43658" rIns="87316" bIns="43658" numCol="1" anchor="b" anchorCtr="0" compatLnSpc="1">
            <a:prstTxWarp prst="textNoShape">
              <a:avLst/>
            </a:prstTxWarp>
          </a:bodyPr>
          <a:lstStyle>
            <a:lvl1pPr algn="r" defTabSz="873125">
              <a:defRPr sz="1100"/>
            </a:lvl1pPr>
          </a:lstStyle>
          <a:p>
            <a:fld id="{03D82135-946C-4A29-913E-50E03686069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77630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6488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6425"/>
            <a:ext cx="5029200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29718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832850"/>
            <a:ext cx="29718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fld id="{0B924C87-B09F-477B-B8B3-FB25F7DD175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04431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Waiting time =</a:t>
            </a:r>
            <a:r>
              <a:rPr lang="en-US" baseline="0" dirty="0" smtClean="0"/>
              <a:t> time it enters – arrival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924C87-B09F-477B-B8B3-FB25F7DD175F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5219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Waiting time =</a:t>
            </a:r>
            <a:r>
              <a:rPr lang="en-US" baseline="0" dirty="0" smtClean="0"/>
              <a:t> time it enters – arrival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924C87-B09F-477B-B8B3-FB25F7DD175F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48178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Waiting</a:t>
            </a:r>
            <a:r>
              <a:rPr lang="en-US" baseline="0" dirty="0" smtClean="0"/>
              <a:t> time = time it enters last (the process when it completes) – arrival time – burst time used already</a:t>
            </a:r>
          </a:p>
          <a:p>
            <a:endParaRPr lang="en-US" baseline="0" dirty="0" smtClean="0"/>
          </a:p>
          <a:p>
            <a:r>
              <a:rPr lang="en-US" baseline="0" dirty="0" smtClean="0"/>
              <a:t>Ex. P1 wait time = 11 – 0 – 2 (because P1 was processed from 0 to 2)</a:t>
            </a:r>
          </a:p>
          <a:p>
            <a:r>
              <a:rPr lang="en-US" baseline="0" dirty="0" smtClean="0"/>
              <a:t>     P2 wait time = 5 – 2 – 2</a:t>
            </a:r>
          </a:p>
          <a:p>
            <a:r>
              <a:rPr lang="en-US" baseline="0" dirty="0" smtClean="0"/>
              <a:t>     P3 wait time = 4 – 4 – 0</a:t>
            </a:r>
          </a:p>
          <a:p>
            <a:r>
              <a:rPr lang="en-US" baseline="0" dirty="0" smtClean="0"/>
              <a:t>     P4 wait time = 7 – 5 – 0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924C87-B09F-477B-B8B3-FB25F7DD175F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90960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Waiting</a:t>
            </a:r>
            <a:r>
              <a:rPr lang="en-US" baseline="0" dirty="0" smtClean="0"/>
              <a:t> time = time it enters last (the process when it completes) – arrival time – burst time used already</a:t>
            </a:r>
          </a:p>
          <a:p>
            <a:endParaRPr lang="en-US" dirty="0" smtClean="0"/>
          </a:p>
          <a:p>
            <a:r>
              <a:rPr lang="en-US" dirty="0" smtClean="0"/>
              <a:t>P1</a:t>
            </a:r>
            <a:r>
              <a:rPr lang="en-US" baseline="0" dirty="0" smtClean="0"/>
              <a:t> wait time = 121 – </a:t>
            </a:r>
            <a:r>
              <a:rPr lang="en-US" baseline="0" dirty="0" smtClean="0"/>
              <a:t>0  </a:t>
            </a:r>
            <a:r>
              <a:rPr lang="en-US" baseline="0" dirty="0" smtClean="0"/>
              <a:t>– </a:t>
            </a:r>
            <a:r>
              <a:rPr lang="en-US" baseline="0" dirty="0" smtClean="0"/>
              <a:t>40 </a:t>
            </a:r>
            <a:r>
              <a:rPr lang="en-US" baseline="0" dirty="0" smtClean="0"/>
              <a:t>= 81</a:t>
            </a:r>
          </a:p>
          <a:p>
            <a:r>
              <a:rPr lang="en-US" baseline="0" dirty="0" smtClean="0"/>
              <a:t>P2 wait time = 20 – 0 – 0 = 20</a:t>
            </a:r>
          </a:p>
          <a:p>
            <a:r>
              <a:rPr lang="en-US" baseline="0" dirty="0" smtClean="0"/>
              <a:t>P3 wait time = 134 – </a:t>
            </a:r>
            <a:r>
              <a:rPr lang="en-US" baseline="0" dirty="0" smtClean="0"/>
              <a:t>0 </a:t>
            </a:r>
            <a:r>
              <a:rPr lang="en-US" baseline="0" dirty="0" smtClean="0"/>
              <a:t>– </a:t>
            </a:r>
            <a:r>
              <a:rPr lang="en-US" baseline="0" dirty="0" smtClean="0"/>
              <a:t>40 </a:t>
            </a:r>
            <a:r>
              <a:rPr lang="en-US" baseline="0" dirty="0" smtClean="0"/>
              <a:t>= 94</a:t>
            </a:r>
          </a:p>
          <a:p>
            <a:r>
              <a:rPr lang="en-US" baseline="0" dirty="0" smtClean="0"/>
              <a:t>P4 wait time = 117 – </a:t>
            </a:r>
            <a:r>
              <a:rPr lang="en-US" baseline="0" dirty="0" smtClean="0"/>
              <a:t>0 </a:t>
            </a:r>
            <a:r>
              <a:rPr lang="en-US" baseline="0" dirty="0" smtClean="0"/>
              <a:t>– </a:t>
            </a:r>
            <a:r>
              <a:rPr lang="en-US" baseline="0" dirty="0" smtClean="0"/>
              <a:t>20 </a:t>
            </a:r>
            <a:r>
              <a:rPr lang="en-US" baseline="0" dirty="0" smtClean="0"/>
              <a:t>= 97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924C87-B09F-477B-B8B3-FB25F7DD175F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69661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Note:</a:t>
            </a:r>
            <a:r>
              <a:rPr lang="en-US" baseline="0" dirty="0" smtClean="0"/>
              <a:t> Q2 is using round robin, but the quantum is very large, so it becomes FCFS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924C87-B09F-477B-B8B3-FB25F7DD175F}" type="slidenum">
              <a:rPr lang="en-US" altLang="en-US" smtClean="0"/>
              <a:pPr/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1494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Note:</a:t>
            </a:r>
            <a:r>
              <a:rPr lang="en-US" baseline="0" dirty="0" smtClean="0"/>
              <a:t> Q2 is using round robin, but the quantum is very large, so it becomes FCFS</a:t>
            </a:r>
          </a:p>
          <a:p>
            <a:endParaRPr lang="en-US" baseline="0" dirty="0" smtClean="0"/>
          </a:p>
          <a:p>
            <a:r>
              <a:rPr lang="en-US" dirty="0" smtClean="0"/>
              <a:t>Priority is for Q0</a:t>
            </a:r>
          </a:p>
          <a:p>
            <a:r>
              <a:rPr lang="en-US" baseline="0" dirty="0" smtClean="0"/>
              <a:t>        - if Q0 is empty: Q1</a:t>
            </a:r>
          </a:p>
          <a:p>
            <a:r>
              <a:rPr lang="en-US" baseline="0" dirty="0" smtClean="0"/>
              <a:t>        - if Q0 and </a:t>
            </a:r>
            <a:r>
              <a:rPr lang="en-US" baseline="0" smtClean="0"/>
              <a:t>Q1 empty: Q2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924C87-B09F-477B-B8B3-FB25F7DD175F}" type="slidenum">
              <a:rPr lang="en-US" altLang="en-US" smtClean="0"/>
              <a:pPr/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1268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5740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6319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7665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3364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2608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5209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2240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5399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331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9447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7132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anose="05000000000000000000" pitchFamily="2" charset="2"/>
        <a:buChar char="q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v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590550" y="2328863"/>
            <a:ext cx="7785100" cy="2093912"/>
          </a:xfrm>
        </p:spPr>
        <p:txBody>
          <a:bodyPr/>
          <a:lstStyle/>
          <a:p>
            <a:pPr algn="ctr"/>
            <a:r>
              <a:rPr lang="en-US" altLang="en-US" sz="3300" b="1" smtClean="0"/>
              <a:t>Computer Architecture and Operating Systems</a:t>
            </a:r>
            <a:br>
              <a:rPr lang="en-US" altLang="en-US" sz="3300" b="1" smtClean="0"/>
            </a:br>
            <a:r>
              <a:rPr lang="en-US" altLang="en-US" sz="3300" b="1" smtClean="0"/>
              <a:t/>
            </a:r>
            <a:br>
              <a:rPr lang="en-US" altLang="en-US" sz="3300" b="1" smtClean="0"/>
            </a:br>
            <a:r>
              <a:rPr lang="en-US" altLang="en-US" sz="3300" b="1" u="none" smtClean="0"/>
              <a:t>CS 3230: Operating System Section</a:t>
            </a:r>
            <a:br>
              <a:rPr lang="en-US" altLang="en-US" sz="3300" b="1" u="none" smtClean="0"/>
            </a:br>
            <a:r>
              <a:rPr lang="en-US" altLang="en-US" b="1" smtClean="0">
                <a:solidFill>
                  <a:srgbClr val="7D0A0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Lecture OS-3</a:t>
            </a:r>
            <a:br>
              <a:rPr lang="en-US" altLang="en-US" b="1" smtClean="0">
                <a:solidFill>
                  <a:srgbClr val="7D0A0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en-US" b="1" smtClean="0">
                <a:solidFill>
                  <a:srgbClr val="7D0A0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CPU Scheduling </a:t>
            </a:r>
            <a:r>
              <a:rPr lang="en-US" altLang="en-US" smtClean="0"/>
              <a:t> </a:t>
            </a:r>
            <a:r>
              <a:rPr lang="en-US" altLang="en-US" b="1" smtClean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altLang="en-US" b="1" smtClean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US" altLang="en-US" b="1" smtClean="0">
              <a:solidFill>
                <a:srgbClr val="0000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219075" y="4468813"/>
            <a:ext cx="8547100" cy="1793875"/>
          </a:xfrm>
        </p:spPr>
        <p:txBody>
          <a:bodyPr/>
          <a:lstStyle/>
          <a:p>
            <a:pPr marL="0" indent="0" algn="ct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400" b="1" smtClean="0">
              <a:solidFill>
                <a:srgbClr val="0000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200" b="1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200" b="1" smtClean="0">
                <a:solidFill>
                  <a:srgbClr val="FF3300"/>
                </a:solidFill>
                <a:latin typeface="Calibri" panose="020F0502020204030204" pitchFamily="34" charset="0"/>
              </a:rPr>
              <a:t>Department of Computer Science and Software Engineering </a:t>
            </a:r>
          </a:p>
          <a:p>
            <a:pPr marL="0" indent="0" algn="ct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200" b="1" smtClean="0">
                <a:solidFill>
                  <a:srgbClr val="FF3300"/>
                </a:solidFill>
                <a:latin typeface="Calibri" panose="020F0502020204030204" pitchFamily="34" charset="0"/>
              </a:rPr>
              <a:t>University of Wisconsin-Platteville</a:t>
            </a:r>
            <a:r>
              <a:rPr lang="en-US" altLang="en-US" sz="2200" b="1" smtClean="0">
                <a:latin typeface="Calibri" panose="020F0502020204030204" pitchFamily="34" charset="0"/>
              </a:rPr>
              <a:t> </a:t>
            </a:r>
          </a:p>
        </p:txBody>
      </p:sp>
      <p:pic>
        <p:nvPicPr>
          <p:cNvPr id="2052" name="Picture 5" descr="uwplat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5100" y="501650"/>
            <a:ext cx="971550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FCFS Evaluation 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14438"/>
            <a:ext cx="7772400" cy="4960937"/>
          </a:xfrm>
        </p:spPr>
        <p:txBody>
          <a:bodyPr/>
          <a:lstStyle/>
          <a:p>
            <a:r>
              <a:rPr lang="en-US" altLang="en-US" sz="2400" smtClean="0"/>
              <a:t>Non-preemptive</a:t>
            </a:r>
          </a:p>
          <a:p>
            <a:r>
              <a:rPr lang="en-US" altLang="en-US" sz="2400" smtClean="0"/>
              <a:t>Simple : minimize scheduling overhead</a:t>
            </a:r>
          </a:p>
          <a:p>
            <a:r>
              <a:rPr lang="en-US" altLang="en-US" sz="2400" smtClean="0"/>
              <a:t>No starvation </a:t>
            </a:r>
          </a:p>
          <a:p>
            <a:r>
              <a:rPr lang="en-US" altLang="en-US" sz="2400" i="1" u="sng" smtClean="0"/>
              <a:t>convoy</a:t>
            </a:r>
            <a:r>
              <a:rPr lang="en-US" altLang="en-US" sz="2400" u="sng" smtClean="0"/>
              <a:t> effect</a:t>
            </a:r>
            <a:r>
              <a:rPr lang="en-US" altLang="en-US" sz="2400" smtClean="0"/>
              <a:t> – one long-burst process is followed by many short-burst processes, short processes have to wait a long time</a:t>
            </a:r>
          </a:p>
          <a:p>
            <a:pPr lvl="1"/>
            <a:r>
              <a:rPr lang="en-US" altLang="en-US" sz="2000" smtClean="0"/>
              <a:t>Unfair : penalizes short-burst processes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Shortest Job First (SJF)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14438"/>
            <a:ext cx="7772400" cy="4960937"/>
          </a:xfrm>
        </p:spPr>
        <p:txBody>
          <a:bodyPr/>
          <a:lstStyle/>
          <a:p>
            <a:r>
              <a:rPr lang="en-US" altLang="en-US" sz="2400" smtClean="0"/>
              <a:t>Select the process that has the smallest CPU burst</a:t>
            </a:r>
          </a:p>
          <a:p>
            <a:r>
              <a:rPr lang="en-US" altLang="en-US" sz="2400" smtClean="0"/>
              <a:t>Example:</a:t>
            </a:r>
          </a:p>
          <a:p>
            <a:endParaRPr lang="en-US" altLang="en-US" sz="2400" smtClean="0"/>
          </a:p>
          <a:p>
            <a:endParaRPr lang="en-US" altLang="en-US" sz="2400" smtClean="0"/>
          </a:p>
          <a:p>
            <a:endParaRPr lang="en-US" altLang="en-US" sz="2400" smtClean="0"/>
          </a:p>
          <a:p>
            <a:pPr lvl="1"/>
            <a:r>
              <a:rPr lang="en-US" altLang="en-US" sz="2000" smtClean="0"/>
              <a:t>Gantt Chart</a:t>
            </a:r>
          </a:p>
          <a:p>
            <a:endParaRPr lang="en-US" altLang="en-US" sz="2400" smtClean="0"/>
          </a:p>
          <a:p>
            <a:endParaRPr lang="en-US" altLang="en-US" sz="2400" smtClean="0"/>
          </a:p>
          <a:p>
            <a:pPr lvl="1"/>
            <a:endParaRPr lang="en-US" altLang="en-US" sz="2000" smtClean="0"/>
          </a:p>
          <a:p>
            <a:pPr lvl="1"/>
            <a:r>
              <a:rPr lang="en-US" altLang="en-US" sz="2000" smtClean="0"/>
              <a:t>Average waiting time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000" smtClean="0"/>
              <a:t>   (0+6+3+7)/4 = 4</a:t>
            </a:r>
          </a:p>
          <a:p>
            <a:endParaRPr lang="en-US" altLang="en-US" sz="2400" smtClean="0"/>
          </a:p>
          <a:p>
            <a:endParaRPr lang="en-US" altLang="en-US" sz="2400" smtClean="0"/>
          </a:p>
          <a:p>
            <a:pPr lvl="1">
              <a:buFont typeface="Wingdings" panose="05000000000000000000" pitchFamily="2" charset="2"/>
              <a:buNone/>
            </a:pPr>
            <a:endParaRPr lang="en-US" altLang="en-US" sz="2000" smtClean="0"/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8888" y="2433638"/>
            <a:ext cx="3457575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425" y="4381500"/>
            <a:ext cx="386715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SJF Evaluation 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14438"/>
            <a:ext cx="7772400" cy="4960937"/>
          </a:xfrm>
        </p:spPr>
        <p:txBody>
          <a:bodyPr/>
          <a:lstStyle/>
          <a:p>
            <a:r>
              <a:rPr lang="en-US" altLang="en-US" sz="2400" smtClean="0"/>
              <a:t>Non-preemptive</a:t>
            </a:r>
          </a:p>
          <a:p>
            <a:r>
              <a:rPr lang="en-US" altLang="en-US" sz="2400" smtClean="0"/>
              <a:t>Unfair : penalizes long-burst processes</a:t>
            </a:r>
          </a:p>
          <a:p>
            <a:pPr lvl="1"/>
            <a:r>
              <a:rPr lang="en-US" altLang="en-US" sz="2000" smtClean="0"/>
              <a:t>long processes may have to wait until a large number of short processes finish</a:t>
            </a:r>
          </a:p>
          <a:p>
            <a:r>
              <a:rPr lang="en-US" altLang="en-US" sz="2400" smtClean="0"/>
              <a:t>Starvation — possible for long processes </a:t>
            </a:r>
          </a:p>
          <a:p>
            <a:r>
              <a:rPr lang="en-US" altLang="en-US" sz="2400" smtClean="0"/>
              <a:t>High overhead</a:t>
            </a:r>
          </a:p>
          <a:p>
            <a:pPr lvl="1"/>
            <a:r>
              <a:rPr lang="en-US" altLang="en-US" sz="2000" smtClean="0"/>
              <a:t>requires recording and estimating CPU burst times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Shortest Remaining Time (SRT) 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14438"/>
            <a:ext cx="7772400" cy="4960937"/>
          </a:xfrm>
        </p:spPr>
        <p:txBody>
          <a:bodyPr/>
          <a:lstStyle/>
          <a:p>
            <a:r>
              <a:rPr lang="en-US" altLang="en-US" sz="2400" smtClean="0"/>
              <a:t>Preemptive version of SJF</a:t>
            </a:r>
          </a:p>
          <a:p>
            <a:r>
              <a:rPr lang="en-US" altLang="en-US" sz="2400" smtClean="0"/>
              <a:t>Scheme:</a:t>
            </a:r>
          </a:p>
          <a:p>
            <a:pPr lvl="1"/>
            <a:r>
              <a:rPr lang="en-US" altLang="en-US" sz="2000" smtClean="0"/>
              <a:t>if a new process arrives with CPU burst length </a:t>
            </a:r>
            <a:r>
              <a:rPr lang="en-US" altLang="en-US" sz="2000" u="sng" smtClean="0"/>
              <a:t>less</a:t>
            </a:r>
            <a:r>
              <a:rPr lang="en-US" altLang="en-US" sz="2000" smtClean="0"/>
              <a:t> than remaining time of current executing process, preempt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SRT Example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14438"/>
            <a:ext cx="7772400" cy="4960937"/>
          </a:xfrm>
        </p:spPr>
        <p:txBody>
          <a:bodyPr/>
          <a:lstStyle/>
          <a:p>
            <a:r>
              <a:rPr lang="en-US" altLang="en-US" sz="2400" smtClean="0"/>
              <a:t>Example:</a:t>
            </a:r>
          </a:p>
          <a:p>
            <a:endParaRPr lang="en-US" altLang="en-US" sz="2400" smtClean="0"/>
          </a:p>
          <a:p>
            <a:endParaRPr lang="en-US" altLang="en-US" sz="2400" smtClean="0"/>
          </a:p>
          <a:p>
            <a:endParaRPr lang="en-US" altLang="en-US" sz="2400" smtClean="0"/>
          </a:p>
          <a:p>
            <a:pPr lvl="1"/>
            <a:r>
              <a:rPr lang="en-US" altLang="en-US" sz="2000" smtClean="0"/>
              <a:t>Gantt Chart</a:t>
            </a:r>
          </a:p>
          <a:p>
            <a:endParaRPr lang="en-US" altLang="en-US" sz="2400" smtClean="0"/>
          </a:p>
          <a:p>
            <a:endParaRPr lang="en-US" altLang="en-US" sz="2400" smtClean="0"/>
          </a:p>
          <a:p>
            <a:pPr lvl="1"/>
            <a:endParaRPr lang="en-US" altLang="en-US" sz="2000" smtClean="0"/>
          </a:p>
          <a:p>
            <a:pPr lvl="1"/>
            <a:r>
              <a:rPr lang="en-US" altLang="en-US" sz="2000" smtClean="0"/>
              <a:t>Average waiting time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000" smtClean="0"/>
              <a:t>      (9 + 1 + 0 +2)/4 = 3</a:t>
            </a:r>
          </a:p>
          <a:p>
            <a:endParaRPr lang="en-US" altLang="en-US" sz="2400" smtClean="0"/>
          </a:p>
          <a:p>
            <a:endParaRPr lang="en-US" altLang="en-US" sz="2400" smtClean="0"/>
          </a:p>
          <a:p>
            <a:pPr lvl="1">
              <a:buFont typeface="Wingdings" panose="05000000000000000000" pitchFamily="2" charset="2"/>
              <a:buNone/>
            </a:pPr>
            <a:endParaRPr lang="en-US" altLang="en-US" sz="2000" smtClean="0"/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8888" y="1633538"/>
            <a:ext cx="3457575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4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8888" y="3395663"/>
            <a:ext cx="4086225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SRT Evaluation 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14438"/>
            <a:ext cx="7772400" cy="4960937"/>
          </a:xfrm>
        </p:spPr>
        <p:txBody>
          <a:bodyPr/>
          <a:lstStyle/>
          <a:p>
            <a:r>
              <a:rPr lang="en-US" altLang="en-US" sz="2400" smtClean="0"/>
              <a:t>Preemptive</a:t>
            </a:r>
          </a:p>
          <a:p>
            <a:r>
              <a:rPr lang="en-US" altLang="en-US" sz="2400" smtClean="0"/>
              <a:t>Optimal waiting and response times</a:t>
            </a:r>
          </a:p>
          <a:p>
            <a:r>
              <a:rPr lang="en-US" altLang="en-US" sz="2400" smtClean="0"/>
              <a:t>High throughput </a:t>
            </a:r>
          </a:p>
          <a:p>
            <a:r>
              <a:rPr lang="en-US" altLang="en-US" sz="2400" smtClean="0"/>
              <a:t>Unfair : penalizes long-burst processes</a:t>
            </a:r>
          </a:p>
          <a:p>
            <a:pPr lvl="1"/>
            <a:r>
              <a:rPr lang="en-US" altLang="en-US" sz="2000" smtClean="0"/>
              <a:t>long processes may have to wait until a large number of short processes finish</a:t>
            </a:r>
          </a:p>
          <a:p>
            <a:pPr lvl="1"/>
            <a:r>
              <a:rPr lang="en-US" altLang="en-US" sz="2000" smtClean="0"/>
              <a:t>note that long processes may eventually become short processes</a:t>
            </a:r>
          </a:p>
          <a:p>
            <a:r>
              <a:rPr lang="en-US" altLang="en-US" sz="2400" smtClean="0"/>
              <a:t>Starvation — possible for long processes </a:t>
            </a:r>
          </a:p>
          <a:p>
            <a:r>
              <a:rPr lang="en-US" altLang="en-US" sz="2400" smtClean="0"/>
              <a:t>High overhead</a:t>
            </a:r>
          </a:p>
          <a:p>
            <a:pPr lvl="1"/>
            <a:r>
              <a:rPr lang="en-US" altLang="en-US" sz="2000" smtClean="0"/>
              <a:t>requires recording and estimating CPU burst times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Priority Scheduling  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14438"/>
            <a:ext cx="7772400" cy="49609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smtClean="0"/>
              <a:t>A priority number (integer) is associated with each process</a:t>
            </a:r>
          </a:p>
          <a:p>
            <a:pPr>
              <a:lnSpc>
                <a:spcPct val="90000"/>
              </a:lnSpc>
            </a:pPr>
            <a:r>
              <a:rPr lang="en-US" altLang="en-US" sz="2400" smtClean="0"/>
              <a:t>The CPU is allocated to the process with the highest priority (smallest integer </a:t>
            </a:r>
            <a:r>
              <a:rPr lang="en-US" altLang="en-US" sz="2400" smtClean="0">
                <a:sym typeface="Symbol" panose="05050102010706020507" pitchFamily="18" charset="2"/>
              </a:rPr>
              <a:t> highest priority)</a:t>
            </a:r>
          </a:p>
          <a:p>
            <a:pPr lvl="1">
              <a:lnSpc>
                <a:spcPct val="90000"/>
              </a:lnSpc>
            </a:pPr>
            <a:r>
              <a:rPr lang="en-US" altLang="en-US" sz="2000" smtClean="0"/>
              <a:t>Preemptive</a:t>
            </a:r>
          </a:p>
          <a:p>
            <a:pPr lvl="1">
              <a:lnSpc>
                <a:spcPct val="90000"/>
              </a:lnSpc>
            </a:pPr>
            <a:r>
              <a:rPr lang="en-US" altLang="en-US" sz="2000" smtClean="0"/>
              <a:t>nonpreemptive</a:t>
            </a:r>
          </a:p>
          <a:p>
            <a:pPr>
              <a:lnSpc>
                <a:spcPct val="90000"/>
              </a:lnSpc>
            </a:pPr>
            <a:r>
              <a:rPr lang="en-US" altLang="en-US" sz="2400" smtClean="0"/>
              <a:t>SJF is a priority scheduling where priority is the predicted next CPU burst time</a:t>
            </a:r>
          </a:p>
          <a:p>
            <a:pPr>
              <a:lnSpc>
                <a:spcPct val="90000"/>
              </a:lnSpc>
            </a:pPr>
            <a:r>
              <a:rPr lang="en-US" altLang="en-US" sz="2400" smtClean="0"/>
              <a:t>Problem </a:t>
            </a:r>
            <a:r>
              <a:rPr lang="en-US" altLang="en-US" sz="2400" smtClean="0">
                <a:sym typeface="Symbol" panose="05050102010706020507" pitchFamily="18" charset="2"/>
              </a:rPr>
              <a:t> Starvation – low priority processes may never execute</a:t>
            </a:r>
          </a:p>
          <a:p>
            <a:pPr>
              <a:lnSpc>
                <a:spcPct val="90000"/>
              </a:lnSpc>
            </a:pPr>
            <a:r>
              <a:rPr lang="en-US" altLang="en-US" sz="2400" smtClean="0">
                <a:sym typeface="Symbol" panose="05050102010706020507" pitchFamily="18" charset="2"/>
              </a:rPr>
              <a:t>Solution  </a:t>
            </a:r>
            <a:r>
              <a:rPr lang="en-US" altLang="en-US" sz="2400" b="1" i="1" smtClean="0">
                <a:sym typeface="Symbol" panose="05050102010706020507" pitchFamily="18" charset="2"/>
              </a:rPr>
              <a:t>Aging</a:t>
            </a:r>
            <a:r>
              <a:rPr lang="en-US" altLang="en-US" sz="2400" smtClean="0">
                <a:sym typeface="Symbol" panose="05050102010706020507" pitchFamily="18" charset="2"/>
              </a:rPr>
              <a:t> – as time progresses increase the priority of the process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Round Robin (RR)  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14438"/>
            <a:ext cx="7772400" cy="4960937"/>
          </a:xfrm>
        </p:spPr>
        <p:txBody>
          <a:bodyPr/>
          <a:lstStyle/>
          <a:p>
            <a:r>
              <a:rPr lang="en-US" altLang="en-US" sz="2000" smtClean="0"/>
              <a:t>Preemptive version of FCFS</a:t>
            </a:r>
          </a:p>
          <a:p>
            <a:r>
              <a:rPr lang="en-US" altLang="en-US" sz="2000" smtClean="0"/>
              <a:t>Scheme:</a:t>
            </a:r>
          </a:p>
          <a:p>
            <a:pPr lvl="1"/>
            <a:r>
              <a:rPr lang="en-US" altLang="en-US" sz="1800" smtClean="0"/>
              <a:t>define a fixed </a:t>
            </a:r>
            <a:r>
              <a:rPr lang="en-US" altLang="en-US" sz="1800" i="1" smtClean="0"/>
              <a:t>time slice </a:t>
            </a:r>
            <a:r>
              <a:rPr lang="en-US" altLang="en-US" sz="1800" smtClean="0"/>
              <a:t>(also called a </a:t>
            </a:r>
            <a:r>
              <a:rPr lang="en-US" altLang="en-US" sz="1800" i="1" smtClean="0"/>
              <a:t>time quantum</a:t>
            </a:r>
            <a:r>
              <a:rPr lang="en-US" altLang="en-US" sz="1800" smtClean="0"/>
              <a:t>) – typically 10-100ms</a:t>
            </a:r>
          </a:p>
          <a:p>
            <a:pPr lvl="1"/>
            <a:r>
              <a:rPr lang="en-US" altLang="en-US" sz="1800" smtClean="0"/>
              <a:t>choose process from head of ready queue</a:t>
            </a:r>
          </a:p>
          <a:p>
            <a:pPr lvl="1"/>
            <a:r>
              <a:rPr lang="en-US" altLang="en-US" sz="1800" smtClean="0"/>
              <a:t>run that process for at most one time slice, and if it hasn’t completed or blocked, add it to the tail of the ready queue</a:t>
            </a:r>
          </a:p>
          <a:p>
            <a:pPr lvl="1"/>
            <a:r>
              <a:rPr lang="en-US" altLang="en-US" sz="1800" smtClean="0"/>
              <a:t>choose another process from the head of the ready queue, and run that process for at most one time slice</a:t>
            </a:r>
          </a:p>
          <a:p>
            <a:r>
              <a:rPr lang="en-US" altLang="en-US" sz="2000" smtClean="0"/>
              <a:t>Implement using </a:t>
            </a:r>
            <a:r>
              <a:rPr lang="en-US" altLang="en-US" sz="2000" u="sng" smtClean="0"/>
              <a:t>hardware timer</a:t>
            </a:r>
            <a:r>
              <a:rPr lang="en-US" altLang="en-US" sz="2000" smtClean="0"/>
              <a:t> that interrupts at periodic intervals</a:t>
            </a:r>
          </a:p>
          <a:p>
            <a:r>
              <a:rPr lang="en-US" altLang="en-US" sz="2000" smtClean="0"/>
              <a:t>Performance:</a:t>
            </a:r>
          </a:p>
          <a:p>
            <a:pPr lvl="1"/>
            <a:r>
              <a:rPr lang="en-US" altLang="en-US" sz="1800" i="1" smtClean="0"/>
              <a:t>q</a:t>
            </a:r>
            <a:r>
              <a:rPr lang="en-US" altLang="en-US" sz="1800" smtClean="0"/>
              <a:t> large </a:t>
            </a:r>
            <a:r>
              <a:rPr lang="en-US" altLang="en-US" sz="1800" smtClean="0">
                <a:sym typeface="Symbol" panose="05050102010706020507" pitchFamily="18" charset="2"/>
              </a:rPr>
              <a:t> FIFO</a:t>
            </a:r>
          </a:p>
          <a:p>
            <a:pPr lvl="1"/>
            <a:r>
              <a:rPr lang="en-US" altLang="en-US" sz="1800" i="1" smtClean="0">
                <a:sym typeface="Symbol" panose="05050102010706020507" pitchFamily="18" charset="2"/>
              </a:rPr>
              <a:t>q </a:t>
            </a:r>
            <a:r>
              <a:rPr lang="en-US" altLang="en-US" sz="1800" smtClean="0">
                <a:sym typeface="Symbol" panose="05050102010706020507" pitchFamily="18" charset="2"/>
              </a:rPr>
              <a:t>small  </a:t>
            </a:r>
            <a:r>
              <a:rPr lang="en-US" altLang="en-US" sz="1800" i="1" smtClean="0">
                <a:sym typeface="Symbol" panose="05050102010706020507" pitchFamily="18" charset="2"/>
              </a:rPr>
              <a:t>q </a:t>
            </a:r>
            <a:r>
              <a:rPr lang="en-US" altLang="en-US" sz="1800" smtClean="0">
                <a:sym typeface="Symbol" panose="05050102010706020507" pitchFamily="18" charset="2"/>
              </a:rPr>
              <a:t>must be large with respect to context switch, otherwise overhead is too high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RR Example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14438"/>
            <a:ext cx="7772400" cy="4960937"/>
          </a:xfrm>
        </p:spPr>
        <p:txBody>
          <a:bodyPr/>
          <a:lstStyle/>
          <a:p>
            <a:r>
              <a:rPr lang="en-US" altLang="en-US" sz="2400" smtClean="0"/>
              <a:t>Example with q=20:</a:t>
            </a:r>
          </a:p>
          <a:p>
            <a:endParaRPr lang="en-US" altLang="en-US" sz="2400" smtClean="0"/>
          </a:p>
          <a:p>
            <a:endParaRPr lang="en-US" altLang="en-US" sz="2400" smtClean="0"/>
          </a:p>
          <a:p>
            <a:endParaRPr lang="en-US" altLang="en-US" sz="2400" smtClean="0"/>
          </a:p>
          <a:p>
            <a:pPr lvl="1"/>
            <a:r>
              <a:rPr lang="en-US" altLang="en-US" sz="2000" smtClean="0"/>
              <a:t>Gantt Chart</a:t>
            </a:r>
          </a:p>
          <a:p>
            <a:endParaRPr lang="en-US" altLang="en-US" sz="2400" smtClean="0"/>
          </a:p>
          <a:p>
            <a:endParaRPr lang="en-US" altLang="en-US" sz="2400" smtClean="0"/>
          </a:p>
          <a:p>
            <a:pPr lvl="1"/>
            <a:endParaRPr lang="en-US" altLang="en-US" sz="2000" smtClean="0"/>
          </a:p>
          <a:p>
            <a:pPr lvl="1"/>
            <a:r>
              <a:rPr lang="en-US" altLang="en-US" sz="2000" smtClean="0"/>
              <a:t>Average waiting time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000" smtClean="0"/>
              <a:t>      (81 + 20 + 94 +97)/4 = 73</a:t>
            </a:r>
          </a:p>
          <a:p>
            <a:endParaRPr lang="en-US" altLang="en-US" sz="2400" smtClean="0"/>
          </a:p>
          <a:p>
            <a:endParaRPr lang="en-US" altLang="en-US" sz="2400" smtClean="0"/>
          </a:p>
          <a:p>
            <a:pPr lvl="1">
              <a:buFont typeface="Wingdings" panose="05000000000000000000" pitchFamily="2" charset="2"/>
              <a:buNone/>
            </a:pPr>
            <a:endParaRPr lang="en-US" altLang="en-US" sz="2000" smtClean="0"/>
          </a:p>
        </p:txBody>
      </p:sp>
      <p:pic>
        <p:nvPicPr>
          <p:cNvPr id="1946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438" y="1676400"/>
            <a:ext cx="2143125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688" y="3529013"/>
            <a:ext cx="4238625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RR Evaluation 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14438"/>
            <a:ext cx="7772400" cy="4960937"/>
          </a:xfrm>
        </p:spPr>
        <p:txBody>
          <a:bodyPr/>
          <a:lstStyle/>
          <a:p>
            <a:r>
              <a:rPr lang="en-US" altLang="en-US" sz="2400" smtClean="0"/>
              <a:t>Preemptive</a:t>
            </a:r>
          </a:p>
          <a:p>
            <a:r>
              <a:rPr lang="en-US" altLang="en-US" sz="2400" smtClean="0"/>
              <a:t>Low overhead </a:t>
            </a:r>
          </a:p>
          <a:p>
            <a:r>
              <a:rPr lang="en-US" altLang="en-US" sz="2400" smtClean="0"/>
              <a:t>No Starvation</a:t>
            </a:r>
          </a:p>
          <a:p>
            <a:r>
              <a:rPr lang="en-US" altLang="en-US" sz="2400" smtClean="0"/>
              <a:t>penalizes I/O bound processes</a:t>
            </a:r>
          </a:p>
          <a:p>
            <a:pPr lvl="1"/>
            <a:r>
              <a:rPr lang="en-US" altLang="en-US" sz="2000" smtClean="0"/>
              <a:t>may not use full time slice</a:t>
            </a:r>
          </a:p>
          <a:p>
            <a:r>
              <a:rPr lang="en-US" altLang="en-US" sz="2400" smtClean="0"/>
              <a:t>Throughput — depends on time quantum</a:t>
            </a:r>
          </a:p>
          <a:p>
            <a:r>
              <a:rPr lang="en-US" altLang="en-US" sz="2400" smtClean="0"/>
              <a:t>Long processes may have to wait</a:t>
            </a:r>
            <a:br>
              <a:rPr lang="en-US" altLang="en-US" sz="2400" smtClean="0"/>
            </a:br>
            <a:r>
              <a:rPr lang="en-US" altLang="en-US" sz="2400" i="1" u="sng" smtClean="0"/>
              <a:t>n </a:t>
            </a:r>
            <a:r>
              <a:rPr lang="en-US" altLang="en-US" sz="2400" u="sng" smtClean="0"/>
              <a:t>*</a:t>
            </a:r>
            <a:r>
              <a:rPr lang="en-US" altLang="en-US" sz="2400" i="1" u="sng" smtClean="0"/>
              <a:t>q</a:t>
            </a:r>
            <a:r>
              <a:rPr lang="en-US" altLang="en-US" sz="2400" u="sng" smtClean="0"/>
              <a:t> </a:t>
            </a:r>
            <a:r>
              <a:rPr lang="en-US" altLang="en-US" sz="2400" smtClean="0"/>
              <a:t>time units for another time slice</a:t>
            </a:r>
          </a:p>
          <a:p>
            <a:pPr lvl="1"/>
            <a:r>
              <a:rPr lang="en-US" altLang="en-US" sz="2000" i="1" smtClean="0"/>
              <a:t>n</a:t>
            </a:r>
            <a:r>
              <a:rPr lang="en-US" altLang="en-US" sz="2000" smtClean="0"/>
              <a:t> = number of other processes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Outlines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471613"/>
            <a:ext cx="7772400" cy="49609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smtClean="0"/>
              <a:t>CPU Scheduler </a:t>
            </a:r>
          </a:p>
          <a:p>
            <a:pPr>
              <a:lnSpc>
                <a:spcPct val="90000"/>
              </a:lnSpc>
            </a:pPr>
            <a:r>
              <a:rPr lang="en-US" altLang="en-US" sz="2400" smtClean="0"/>
              <a:t>CPU Scheduling Criteria</a:t>
            </a:r>
          </a:p>
          <a:p>
            <a:pPr>
              <a:lnSpc>
                <a:spcPct val="90000"/>
              </a:lnSpc>
            </a:pPr>
            <a:r>
              <a:rPr lang="en-US" altLang="en-US" sz="2400" smtClean="0"/>
              <a:t>CPU Scheduling Algorithms</a:t>
            </a:r>
          </a:p>
          <a:p>
            <a:pPr>
              <a:lnSpc>
                <a:spcPct val="90000"/>
              </a:lnSpc>
            </a:pPr>
            <a:r>
              <a:rPr lang="en-US" altLang="en-US" sz="2400" smtClean="0"/>
              <a:t>Multilevel Queue Scheduling</a:t>
            </a:r>
          </a:p>
          <a:p>
            <a:pPr>
              <a:lnSpc>
                <a:spcPct val="90000"/>
              </a:lnSpc>
            </a:pPr>
            <a:r>
              <a:rPr lang="en-US" altLang="en-US" sz="2400" smtClean="0"/>
              <a:t>Traditional UNIX Scheduling</a:t>
            </a:r>
          </a:p>
          <a:p>
            <a:pPr>
              <a:lnSpc>
                <a:spcPct val="90000"/>
              </a:lnSpc>
            </a:pPr>
            <a:endParaRPr lang="en-US" altLang="en-US" sz="2400" smtClean="0"/>
          </a:p>
          <a:p>
            <a:pPr>
              <a:lnSpc>
                <a:spcPct val="90000"/>
              </a:lnSpc>
            </a:pPr>
            <a:endParaRPr lang="en-US" altLang="en-US" sz="2400" smtClean="0"/>
          </a:p>
          <a:p>
            <a:pPr eaLnBrk="1" hangingPunct="1">
              <a:lnSpc>
                <a:spcPct val="90000"/>
              </a:lnSpc>
            </a:pPr>
            <a:endParaRPr lang="en-US" altLang="en-US" sz="24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0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0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240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Multilevel Queue Scheduling </a:t>
            </a:r>
          </a:p>
        </p:txBody>
      </p:sp>
      <p:pic>
        <p:nvPicPr>
          <p:cNvPr id="22531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" t="8675" r="571" b="9201"/>
          <a:stretch>
            <a:fillRect/>
          </a:stretch>
        </p:blipFill>
        <p:spPr bwMode="auto">
          <a:xfrm>
            <a:off x="1773238" y="1662113"/>
            <a:ext cx="5080000" cy="3376612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Multilevel Feedback Queue 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14438"/>
            <a:ext cx="7772400" cy="4960937"/>
          </a:xfrm>
        </p:spPr>
        <p:txBody>
          <a:bodyPr/>
          <a:lstStyle/>
          <a:p>
            <a:r>
              <a:rPr lang="en-US" altLang="en-US" sz="2400" smtClean="0"/>
              <a:t>A process can move between the various queues; aging can be implemented this way.</a:t>
            </a:r>
          </a:p>
          <a:p>
            <a:r>
              <a:rPr lang="en-US" altLang="en-US" sz="2400" smtClean="0"/>
              <a:t>Multilevel-feedback-queue scheduler defined by the following parameters:</a:t>
            </a:r>
          </a:p>
          <a:p>
            <a:pPr lvl="1"/>
            <a:r>
              <a:rPr lang="en-US" altLang="en-US" sz="2000" smtClean="0"/>
              <a:t>number of queues</a:t>
            </a:r>
          </a:p>
          <a:p>
            <a:pPr lvl="1"/>
            <a:r>
              <a:rPr lang="en-US" altLang="en-US" sz="2000" smtClean="0"/>
              <a:t>scheduling algorithms for each queue</a:t>
            </a:r>
          </a:p>
          <a:p>
            <a:pPr lvl="1"/>
            <a:r>
              <a:rPr lang="en-US" altLang="en-US" sz="2000" smtClean="0"/>
              <a:t>method used to determine when to upgrade a process</a:t>
            </a:r>
          </a:p>
          <a:p>
            <a:pPr lvl="1"/>
            <a:r>
              <a:rPr lang="en-US" altLang="en-US" sz="2000" smtClean="0"/>
              <a:t>method used to determine when to demote a process</a:t>
            </a:r>
          </a:p>
          <a:p>
            <a:pPr lvl="1"/>
            <a:r>
              <a:rPr lang="en-US" altLang="en-US" sz="2000" smtClean="0"/>
              <a:t>method used to determine which queue a process will enter when that process needs service</a:t>
            </a:r>
          </a:p>
          <a:p>
            <a:endParaRPr lang="en-US" alt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Multilevel Queue 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14438"/>
            <a:ext cx="7772400" cy="4960937"/>
          </a:xfrm>
        </p:spPr>
        <p:txBody>
          <a:bodyPr/>
          <a:lstStyle/>
          <a:p>
            <a:r>
              <a:rPr lang="en-US" altLang="en-US" sz="2400" smtClean="0"/>
              <a:t>Ready queue is partitioned into separate queues:</a:t>
            </a:r>
          </a:p>
          <a:p>
            <a:pPr lvl="1"/>
            <a:r>
              <a:rPr lang="en-US" altLang="en-US" sz="2000" smtClean="0"/>
              <a:t>foreground (interactive)</a:t>
            </a:r>
          </a:p>
          <a:p>
            <a:pPr lvl="1"/>
            <a:r>
              <a:rPr lang="en-US" altLang="en-US" sz="2000" smtClean="0"/>
              <a:t>background (batch)</a:t>
            </a:r>
          </a:p>
          <a:p>
            <a:r>
              <a:rPr lang="en-US" altLang="en-US" sz="2400" smtClean="0"/>
              <a:t>Each queue has its own scheduling algorithm,</a:t>
            </a:r>
          </a:p>
          <a:p>
            <a:pPr lvl="1"/>
            <a:r>
              <a:rPr lang="en-US" altLang="en-US" sz="2000" smtClean="0"/>
              <a:t>Example:</a:t>
            </a:r>
          </a:p>
          <a:p>
            <a:pPr lvl="2"/>
            <a:r>
              <a:rPr lang="en-US" altLang="en-US" sz="1600" smtClean="0"/>
              <a:t>foreground – RR</a:t>
            </a:r>
          </a:p>
          <a:p>
            <a:pPr lvl="2"/>
            <a:r>
              <a:rPr lang="en-US" altLang="en-US" sz="1600" smtClean="0"/>
              <a:t>background – FCFS</a:t>
            </a:r>
          </a:p>
          <a:p>
            <a:r>
              <a:rPr lang="en-US" altLang="en-US" sz="2400" smtClean="0"/>
              <a:t>Scheduling must be done between the queues.</a:t>
            </a:r>
          </a:p>
          <a:p>
            <a:pPr lvl="1"/>
            <a:r>
              <a:rPr lang="en-US" altLang="en-US" sz="2000" smtClean="0"/>
              <a:t>Fixed priority scheduling; (i.e., serve all from foreground then from background).  Possibility of starvation.</a:t>
            </a:r>
          </a:p>
          <a:p>
            <a:pPr lvl="1"/>
            <a:r>
              <a:rPr lang="en-US" altLang="en-US" sz="2000" smtClean="0"/>
              <a:t>Time slice – each queue gets a certain amount of CPU time which it can schedule amongst its processes; </a:t>
            </a:r>
          </a:p>
          <a:p>
            <a:pPr lvl="2"/>
            <a:r>
              <a:rPr lang="en-US" altLang="en-US" sz="1600" smtClean="0"/>
              <a:t>Example :</a:t>
            </a:r>
          </a:p>
          <a:p>
            <a:pPr lvl="3"/>
            <a:r>
              <a:rPr lang="en-US" altLang="en-US" sz="1600" smtClean="0"/>
              <a:t>80% to foreground in RR</a:t>
            </a:r>
          </a:p>
          <a:p>
            <a:pPr lvl="3"/>
            <a:r>
              <a:rPr lang="en-US" altLang="en-US" sz="1600" smtClean="0"/>
              <a:t>20% to background in FCFS </a:t>
            </a:r>
          </a:p>
          <a:p>
            <a:endParaRPr lang="en-US" altLang="en-US" sz="2000" smtClean="0"/>
          </a:p>
        </p:txBody>
      </p:sp>
    </p:spTree>
    <p:extLst>
      <p:ext uri="{BB962C8B-B14F-4D97-AF65-F5344CB8AC3E}">
        <p14:creationId xmlns:p14="http://schemas.microsoft.com/office/powerpoint/2010/main" val="284527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Multilevel Feedback Queue Example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328738"/>
            <a:ext cx="7772400" cy="4960937"/>
          </a:xfrm>
        </p:spPr>
        <p:txBody>
          <a:bodyPr/>
          <a:lstStyle/>
          <a:p>
            <a:r>
              <a:rPr lang="en-US" altLang="en-US" sz="2400" smtClean="0"/>
              <a:t>Three queues:</a:t>
            </a:r>
            <a:r>
              <a:rPr lang="en-US" altLang="en-US" smtClean="0"/>
              <a:t> </a:t>
            </a:r>
          </a:p>
          <a:p>
            <a:pPr lvl="1"/>
            <a:r>
              <a:rPr lang="en-US" altLang="en-US" sz="2000" i="1" smtClean="0"/>
              <a:t>Q</a:t>
            </a:r>
            <a:r>
              <a:rPr lang="en-US" altLang="en-US" sz="2000" baseline="-25000" smtClean="0"/>
              <a:t>0</a:t>
            </a:r>
            <a:r>
              <a:rPr lang="en-US" altLang="en-US" sz="2000" smtClean="0"/>
              <a:t> – time quantum 8 milliseconds</a:t>
            </a:r>
          </a:p>
          <a:p>
            <a:pPr lvl="1"/>
            <a:r>
              <a:rPr lang="en-US" altLang="en-US" sz="2000" i="1" smtClean="0"/>
              <a:t>Q</a:t>
            </a:r>
            <a:r>
              <a:rPr lang="en-US" altLang="en-US" sz="2000" baseline="-25000" smtClean="0"/>
              <a:t>1</a:t>
            </a:r>
            <a:r>
              <a:rPr lang="en-US" altLang="en-US" sz="2000" smtClean="0"/>
              <a:t> – time quantum 16 milliseconds</a:t>
            </a:r>
          </a:p>
          <a:p>
            <a:pPr lvl="1"/>
            <a:r>
              <a:rPr lang="en-US" altLang="en-US" sz="2000" i="1" smtClean="0"/>
              <a:t>Q</a:t>
            </a:r>
            <a:r>
              <a:rPr lang="en-US" altLang="en-US" sz="2000" baseline="-25000" smtClean="0"/>
              <a:t>2</a:t>
            </a:r>
            <a:r>
              <a:rPr lang="en-US" altLang="en-US" sz="2000" smtClean="0"/>
              <a:t> – FCFS</a:t>
            </a:r>
          </a:p>
          <a:p>
            <a:r>
              <a:rPr lang="en-US" altLang="en-US" sz="2400" smtClean="0"/>
              <a:t>Scheduling</a:t>
            </a:r>
          </a:p>
          <a:p>
            <a:pPr lvl="1"/>
            <a:r>
              <a:rPr lang="en-US" altLang="en-US" sz="2000" smtClean="0"/>
              <a:t>A new job enters queue </a:t>
            </a:r>
            <a:r>
              <a:rPr lang="en-US" altLang="en-US" sz="2000" i="1" smtClean="0"/>
              <a:t>Q</a:t>
            </a:r>
            <a:r>
              <a:rPr lang="en-US" altLang="en-US" sz="2000" i="1" baseline="-25000" smtClean="0"/>
              <a:t>0</a:t>
            </a:r>
            <a:r>
              <a:rPr lang="en-US" altLang="en-US" sz="2000" i="1" smtClean="0"/>
              <a:t> </a:t>
            </a:r>
            <a:r>
              <a:rPr lang="en-US" altLang="en-US" sz="2000" smtClean="0"/>
              <a:t>which is served</a:t>
            </a:r>
            <a:r>
              <a:rPr lang="en-US" altLang="en-US" sz="2000" i="1" smtClean="0"/>
              <a:t> </a:t>
            </a:r>
            <a:r>
              <a:rPr lang="en-US" altLang="en-US" sz="2000" smtClean="0"/>
              <a:t>FCFS. When it gains CPU, job receives 8 milliseconds.  If it does not finish in 8 milliseconds, job is moved to queue </a:t>
            </a:r>
            <a:r>
              <a:rPr lang="en-US" altLang="en-US" sz="2000" i="1" smtClean="0"/>
              <a:t>Q</a:t>
            </a:r>
            <a:r>
              <a:rPr lang="en-US" altLang="en-US" sz="2000" baseline="-25000" smtClean="0"/>
              <a:t>1</a:t>
            </a:r>
            <a:r>
              <a:rPr lang="en-US" altLang="en-US" sz="2000" smtClean="0"/>
              <a:t>.</a:t>
            </a:r>
          </a:p>
          <a:p>
            <a:pPr lvl="1"/>
            <a:r>
              <a:rPr lang="en-US" altLang="en-US" sz="2000" smtClean="0"/>
              <a:t>At </a:t>
            </a:r>
            <a:r>
              <a:rPr lang="en-US" altLang="en-US" sz="2000" i="1" smtClean="0"/>
              <a:t>Q</a:t>
            </a:r>
            <a:r>
              <a:rPr lang="en-US" altLang="en-US" sz="2000" baseline="-25000" smtClean="0"/>
              <a:t>1</a:t>
            </a:r>
            <a:r>
              <a:rPr lang="en-US" altLang="en-US" sz="2000" smtClean="0"/>
              <a:t> job is again served FCFS and receives 16 additional milliseconds.  If it still does not complete, it is preempted and moved to queue </a:t>
            </a:r>
            <a:r>
              <a:rPr lang="en-US" altLang="en-US" sz="2000" i="1" smtClean="0"/>
              <a:t>Q</a:t>
            </a:r>
            <a:r>
              <a:rPr lang="en-US" altLang="en-US" sz="2000" baseline="-25000" smtClean="0"/>
              <a:t>2</a:t>
            </a:r>
            <a:r>
              <a:rPr lang="en-US" altLang="en-US" sz="2000" smtClean="0"/>
              <a:t>.</a:t>
            </a:r>
          </a:p>
          <a:p>
            <a:endParaRPr lang="en-US" alt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Multilevel Feedback Queue Example</a:t>
            </a:r>
          </a:p>
        </p:txBody>
      </p:sp>
      <p:pic>
        <p:nvPicPr>
          <p:cNvPr id="2560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" t="12209" r="537" b="12032"/>
          <a:stretch>
            <a:fillRect/>
          </a:stretch>
        </p:blipFill>
        <p:spPr bwMode="auto">
          <a:xfrm>
            <a:off x="1300163" y="1816100"/>
            <a:ext cx="6022975" cy="3689350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Traditional UNIX Scheduling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328738"/>
            <a:ext cx="7772400" cy="4960937"/>
          </a:xfrm>
        </p:spPr>
        <p:txBody>
          <a:bodyPr/>
          <a:lstStyle/>
          <a:p>
            <a:r>
              <a:rPr lang="en-US" altLang="en-US" sz="2400" smtClean="0"/>
              <a:t>Multilevel feedback using round robin within each of the priority queues</a:t>
            </a:r>
          </a:p>
          <a:p>
            <a:r>
              <a:rPr lang="en-US" altLang="en-US" sz="2400" smtClean="0"/>
              <a:t>Priorities are recomputed once per second</a:t>
            </a:r>
          </a:p>
          <a:p>
            <a:r>
              <a:rPr lang="en-US" altLang="en-US" sz="2400" smtClean="0"/>
              <a:t>Base priority divides all processes into fixed bands of priority levels</a:t>
            </a:r>
          </a:p>
          <a:p>
            <a:r>
              <a:rPr lang="en-US" altLang="en-US" sz="2400" smtClean="0"/>
              <a:t>Adjustment factor used to keep process in its assigned band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CPU Scheduler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14438"/>
            <a:ext cx="7772400" cy="4960937"/>
          </a:xfrm>
        </p:spPr>
        <p:txBody>
          <a:bodyPr/>
          <a:lstStyle/>
          <a:p>
            <a:r>
              <a:rPr lang="en-US" altLang="en-US" sz="2400" i="1" smtClean="0"/>
              <a:t>CPU scheduler </a:t>
            </a:r>
            <a:r>
              <a:rPr lang="en-US" altLang="en-US" sz="2400" smtClean="0"/>
              <a:t>(</a:t>
            </a:r>
            <a:r>
              <a:rPr lang="en-US" altLang="en-US" sz="2400" i="1" smtClean="0"/>
              <a:t>short-term scheduler</a:t>
            </a:r>
            <a:r>
              <a:rPr lang="en-US" altLang="en-US" sz="2400" smtClean="0"/>
              <a:t>) selects a process from the </a:t>
            </a:r>
            <a:r>
              <a:rPr lang="en-US" altLang="en-US" sz="2400" i="1" smtClean="0"/>
              <a:t>ready</a:t>
            </a:r>
            <a:r>
              <a:rPr lang="en-US" altLang="en-US" sz="2400" smtClean="0"/>
              <a:t> queue and lets it run on the </a:t>
            </a:r>
            <a:r>
              <a:rPr lang="en-US" altLang="en-US" sz="2400" i="1" smtClean="0"/>
              <a:t>CPU</a:t>
            </a:r>
          </a:p>
          <a:p>
            <a:r>
              <a:rPr lang="en-US" altLang="en-US" sz="2400" smtClean="0"/>
              <a:t>Known as the dispatcher</a:t>
            </a:r>
          </a:p>
          <a:p>
            <a:r>
              <a:rPr lang="en-US" altLang="en-US" sz="2400" smtClean="0"/>
              <a:t>Executes most frequently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400" smtClean="0"/>
          </a:p>
          <a:p>
            <a:endParaRPr lang="en-US" alt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CPU Scheduler Types 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14438"/>
            <a:ext cx="7772400" cy="4960937"/>
          </a:xfrm>
        </p:spPr>
        <p:txBody>
          <a:bodyPr/>
          <a:lstStyle/>
          <a:p>
            <a:r>
              <a:rPr lang="en-US" altLang="en-US" sz="2400" smtClean="0"/>
              <a:t>Scheduler type depends on scheduling decisions modes</a:t>
            </a:r>
          </a:p>
          <a:p>
            <a:r>
              <a:rPr lang="en-US" altLang="en-US" sz="2400" smtClean="0"/>
              <a:t>Two types:</a:t>
            </a:r>
          </a:p>
          <a:p>
            <a:pPr lvl="1"/>
            <a:r>
              <a:rPr lang="en-US" altLang="en-US" sz="2000" smtClean="0"/>
              <a:t>Non-preemptive:</a:t>
            </a:r>
          </a:p>
          <a:p>
            <a:pPr lvl="2"/>
            <a:r>
              <a:rPr lang="en-US" altLang="en-US" sz="1800" smtClean="0"/>
              <a:t>Once a process is in the running state, it will continue until it terminates or blocks itself for I/O </a:t>
            </a:r>
          </a:p>
          <a:p>
            <a:pPr lvl="1"/>
            <a:r>
              <a:rPr lang="en-US" altLang="en-US" sz="2000" smtClean="0"/>
              <a:t>Preemptive</a:t>
            </a:r>
          </a:p>
          <a:p>
            <a:pPr lvl="2"/>
            <a:r>
              <a:rPr lang="en-US" altLang="en-US" sz="1800" smtClean="0"/>
              <a:t>Currently running process may be interrupted and moved to the Ready state by the operating system</a:t>
            </a:r>
          </a:p>
          <a:p>
            <a:pPr lvl="2"/>
            <a:r>
              <a:rPr lang="en-US" altLang="en-US" smtClean="0"/>
              <a:t>Allows for better service since any one process cannot monopolize the processor for very long</a:t>
            </a:r>
            <a:endParaRPr lang="en-US" altLang="en-US" sz="1800" smtClean="0"/>
          </a:p>
          <a:p>
            <a:endParaRPr lang="en-US" altLang="en-US" sz="2400" smtClean="0"/>
          </a:p>
          <a:p>
            <a:endParaRPr lang="en-US" altLang="en-US" sz="2400" smtClean="0"/>
          </a:p>
          <a:p>
            <a:endParaRPr lang="en-US" alt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CPU Scheduling Criteria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14438"/>
            <a:ext cx="7772400" cy="4960937"/>
          </a:xfrm>
        </p:spPr>
        <p:txBody>
          <a:bodyPr/>
          <a:lstStyle/>
          <a:p>
            <a:r>
              <a:rPr lang="en-US" altLang="en-US" sz="2400" smtClean="0"/>
              <a:t>System oriented:</a:t>
            </a:r>
          </a:p>
          <a:p>
            <a:pPr lvl="1"/>
            <a:r>
              <a:rPr lang="en-US" altLang="en-US" sz="2000" u="sng" smtClean="0"/>
              <a:t>maximize</a:t>
            </a:r>
            <a:r>
              <a:rPr lang="en-US" altLang="en-US" sz="2000" smtClean="0"/>
              <a:t> </a:t>
            </a:r>
            <a:r>
              <a:rPr lang="en-US" altLang="en-US" sz="2000" i="1" smtClean="0"/>
              <a:t>CPU utilization </a:t>
            </a:r>
          </a:p>
          <a:p>
            <a:pPr lvl="2"/>
            <a:r>
              <a:rPr lang="en-US" altLang="en-US" sz="1800" smtClean="0"/>
              <a:t>scheduler needs to keep CPU as busy as possible. Mainly, the CPU should not be idle if there are processes ready to run</a:t>
            </a:r>
            <a:endParaRPr lang="en-US" altLang="en-US" sz="1800" i="1" smtClean="0"/>
          </a:p>
          <a:p>
            <a:pPr lvl="1"/>
            <a:r>
              <a:rPr lang="en-US" altLang="en-US" sz="2000" u="sng" smtClean="0"/>
              <a:t>maximize</a:t>
            </a:r>
            <a:r>
              <a:rPr lang="en-US" altLang="en-US" sz="2000" smtClean="0"/>
              <a:t> </a:t>
            </a:r>
            <a:r>
              <a:rPr lang="en-US" altLang="en-US" sz="2000" i="1" smtClean="0"/>
              <a:t>throughput </a:t>
            </a:r>
          </a:p>
          <a:p>
            <a:pPr lvl="2"/>
            <a:r>
              <a:rPr lang="en-US" altLang="en-US" sz="1800" smtClean="0"/>
              <a:t>number of processes completed per unit time</a:t>
            </a:r>
          </a:p>
          <a:p>
            <a:pPr lvl="1"/>
            <a:r>
              <a:rPr lang="en-US" altLang="en-US" sz="2000" u="sng" smtClean="0"/>
              <a:t>ensure</a:t>
            </a:r>
            <a:r>
              <a:rPr lang="en-US" altLang="en-US" sz="2000" smtClean="0"/>
              <a:t> </a:t>
            </a:r>
            <a:r>
              <a:rPr lang="en-US" altLang="en-US" sz="2000" i="1" smtClean="0"/>
              <a:t>fairness</a:t>
            </a:r>
            <a:r>
              <a:rPr lang="en-US" altLang="en-US" sz="2000" smtClean="0"/>
              <a:t> of CPU allocation</a:t>
            </a:r>
          </a:p>
          <a:p>
            <a:pPr lvl="2"/>
            <a:r>
              <a:rPr lang="en-US" altLang="en-US" sz="1800" smtClean="0"/>
              <a:t>should avoid </a:t>
            </a:r>
            <a:r>
              <a:rPr lang="en-US" altLang="en-US" sz="1800" i="1" u="sng" smtClean="0"/>
              <a:t>starvation</a:t>
            </a:r>
            <a:r>
              <a:rPr lang="en-US" altLang="en-US" sz="1800" smtClean="0"/>
              <a:t> – process is never scheduled</a:t>
            </a:r>
          </a:p>
          <a:p>
            <a:pPr lvl="1"/>
            <a:r>
              <a:rPr lang="en-US" altLang="en-US" sz="2000" u="sng" smtClean="0"/>
              <a:t>minimize</a:t>
            </a:r>
            <a:r>
              <a:rPr lang="en-US" altLang="en-US" sz="2000" smtClean="0"/>
              <a:t> </a:t>
            </a:r>
            <a:r>
              <a:rPr lang="en-US" altLang="en-US" sz="2000" i="1" smtClean="0"/>
              <a:t>overhead</a:t>
            </a:r>
            <a:r>
              <a:rPr lang="en-US" altLang="en-US" sz="2000" smtClean="0"/>
              <a:t> – due to context switches or policy computation</a:t>
            </a:r>
          </a:p>
          <a:p>
            <a:pPr lvl="2"/>
            <a:endParaRPr lang="en-US" altLang="en-US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CPU Scheduling Criteria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14438"/>
            <a:ext cx="7772400" cy="4960937"/>
          </a:xfrm>
        </p:spPr>
        <p:txBody>
          <a:bodyPr/>
          <a:lstStyle/>
          <a:p>
            <a:r>
              <a:rPr lang="en-US" altLang="en-US" sz="2400" smtClean="0"/>
              <a:t>User oriented:</a:t>
            </a:r>
          </a:p>
          <a:p>
            <a:pPr lvl="1"/>
            <a:r>
              <a:rPr lang="en-US" altLang="en-US" sz="2000" u="sng" smtClean="0"/>
              <a:t>minimize</a:t>
            </a:r>
            <a:r>
              <a:rPr lang="en-US" altLang="en-US" sz="2000" smtClean="0"/>
              <a:t> </a:t>
            </a:r>
            <a:r>
              <a:rPr lang="en-US" altLang="en-US" sz="2000" i="1" smtClean="0"/>
              <a:t>turnaround time </a:t>
            </a:r>
          </a:p>
          <a:p>
            <a:pPr lvl="2"/>
            <a:r>
              <a:rPr lang="en-US" altLang="en-US" sz="1800" smtClean="0"/>
              <a:t>interval from time process becomes ready till the time it is done</a:t>
            </a:r>
            <a:endParaRPr lang="en-US" altLang="en-US" sz="1800" i="1" smtClean="0"/>
          </a:p>
          <a:p>
            <a:pPr lvl="1"/>
            <a:r>
              <a:rPr lang="en-US" altLang="en-US" sz="2000" u="sng" smtClean="0"/>
              <a:t>minimize</a:t>
            </a:r>
            <a:r>
              <a:rPr lang="en-US" altLang="en-US" sz="2000" smtClean="0"/>
              <a:t> </a:t>
            </a:r>
            <a:r>
              <a:rPr lang="en-US" altLang="en-US" sz="2000" i="1" smtClean="0"/>
              <a:t>waiting time </a:t>
            </a:r>
          </a:p>
          <a:p>
            <a:pPr lvl="2"/>
            <a:r>
              <a:rPr lang="en-US" altLang="en-US" sz="1800" smtClean="0"/>
              <a:t>sum of periods spent waiting in the ready queue</a:t>
            </a:r>
            <a:endParaRPr lang="en-US" altLang="en-US" sz="1800" i="1" smtClean="0"/>
          </a:p>
          <a:p>
            <a:pPr lvl="1"/>
            <a:r>
              <a:rPr lang="en-US" altLang="en-US" sz="2000" u="sng" smtClean="0"/>
              <a:t>minimize</a:t>
            </a:r>
            <a:r>
              <a:rPr lang="en-US" altLang="en-US" sz="2000" smtClean="0"/>
              <a:t> </a:t>
            </a:r>
            <a:r>
              <a:rPr lang="en-US" altLang="en-US" sz="2000" i="1" smtClean="0"/>
              <a:t>response time </a:t>
            </a:r>
          </a:p>
          <a:p>
            <a:pPr lvl="2"/>
            <a:r>
              <a:rPr lang="en-US" altLang="en-US" sz="1800" smtClean="0"/>
              <a:t>time from process entering the ready queue till it is first scheduled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CPU Burst 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14438"/>
            <a:ext cx="7772400" cy="4960937"/>
          </a:xfrm>
        </p:spPr>
        <p:txBody>
          <a:bodyPr/>
          <a:lstStyle/>
          <a:p>
            <a:r>
              <a:rPr lang="en-US" altLang="en-US" sz="2400" smtClean="0"/>
              <a:t>A process switches between</a:t>
            </a:r>
          </a:p>
          <a:p>
            <a:pPr lvl="1"/>
            <a:r>
              <a:rPr lang="en-US" altLang="en-US" sz="2000" smtClean="0"/>
              <a:t> </a:t>
            </a:r>
            <a:r>
              <a:rPr lang="en-US" altLang="en-US" sz="2000" i="1" smtClean="0"/>
              <a:t>CPU burst : </a:t>
            </a:r>
            <a:r>
              <a:rPr lang="en-US" altLang="en-US" sz="2000" smtClean="0"/>
              <a:t>computing </a:t>
            </a:r>
            <a:endParaRPr lang="en-US" altLang="en-US" sz="2000" i="1" smtClean="0"/>
          </a:p>
          <a:p>
            <a:pPr lvl="1"/>
            <a:r>
              <a:rPr lang="en-US" altLang="en-US" sz="2000" smtClean="0"/>
              <a:t> </a:t>
            </a:r>
            <a:r>
              <a:rPr lang="en-US" altLang="en-US" sz="2000" i="1" smtClean="0"/>
              <a:t>I/O burst : </a:t>
            </a:r>
            <a:r>
              <a:rPr lang="en-US" altLang="en-US" sz="2000" smtClean="0"/>
              <a:t>waiting for I/O</a:t>
            </a:r>
          </a:p>
          <a:p>
            <a:r>
              <a:rPr lang="en-US" altLang="en-US" sz="2400" smtClean="0"/>
              <a:t>Processes types</a:t>
            </a:r>
          </a:p>
          <a:p>
            <a:pPr lvl="1"/>
            <a:r>
              <a:rPr lang="en-US" altLang="en-US" sz="2000" smtClean="0"/>
              <a:t>CPU-bound — does mostly computation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000" smtClean="0"/>
              <a:t>   (long CPU burst), and very little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000" smtClean="0"/>
              <a:t>    I/O (short I/O burst)</a:t>
            </a:r>
          </a:p>
          <a:p>
            <a:pPr lvl="1"/>
            <a:r>
              <a:rPr lang="en-US" altLang="en-US" sz="2000" smtClean="0"/>
              <a:t>I/O-bound — does mostly I/O, and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000" smtClean="0"/>
              <a:t>   very little computation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000" smtClean="0"/>
              <a:t>   (short CPU burst)</a:t>
            </a: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03" t="751" r="30003" b="1625"/>
          <a:stretch>
            <a:fillRect/>
          </a:stretch>
        </p:blipFill>
        <p:spPr bwMode="auto">
          <a:xfrm>
            <a:off x="6348413" y="1257300"/>
            <a:ext cx="2546350" cy="466248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CPU Scheduling Algorithms 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14438"/>
            <a:ext cx="7772400" cy="4960937"/>
          </a:xfrm>
        </p:spPr>
        <p:txBody>
          <a:bodyPr/>
          <a:lstStyle/>
          <a:p>
            <a:r>
              <a:rPr lang="en-US" altLang="en-US" sz="2400" smtClean="0"/>
              <a:t>First Come First Served (FCFS)</a:t>
            </a:r>
          </a:p>
          <a:p>
            <a:r>
              <a:rPr lang="en-US" altLang="en-US" sz="2400" smtClean="0"/>
              <a:t>Shortest Job First (SJF)</a:t>
            </a:r>
          </a:p>
          <a:p>
            <a:r>
              <a:rPr lang="en-US" altLang="en-US" sz="2400" smtClean="0"/>
              <a:t>Shortest Remaining Time (SRT)</a:t>
            </a:r>
          </a:p>
          <a:p>
            <a:r>
              <a:rPr lang="en-US" altLang="en-US" sz="2400" smtClean="0"/>
              <a:t>Priority Scheduling </a:t>
            </a:r>
          </a:p>
          <a:p>
            <a:r>
              <a:rPr lang="en-US" altLang="en-US" sz="2400" smtClean="0"/>
              <a:t>Round-Robin (RR)</a:t>
            </a:r>
          </a:p>
          <a:p>
            <a:endParaRPr lang="en-US" altLang="en-US" sz="2400" smtClean="0"/>
          </a:p>
          <a:p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First Come First Served (FCFS) 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14438"/>
            <a:ext cx="7772400" cy="4960937"/>
          </a:xfrm>
        </p:spPr>
        <p:txBody>
          <a:bodyPr/>
          <a:lstStyle/>
          <a:p>
            <a:r>
              <a:rPr lang="en-US" altLang="en-US" sz="2400" smtClean="0"/>
              <a:t>add to the rear of the ready queue, dispatch from the front</a:t>
            </a:r>
          </a:p>
          <a:p>
            <a:r>
              <a:rPr lang="en-US" altLang="en-US" sz="2400" smtClean="0"/>
              <a:t>Example 1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400" smtClean="0"/>
          </a:p>
          <a:p>
            <a:pPr>
              <a:buFont typeface="Wingdings" panose="05000000000000000000" pitchFamily="2" charset="2"/>
              <a:buNone/>
            </a:pPr>
            <a:endParaRPr lang="en-US" altLang="en-US" sz="2400" smtClean="0"/>
          </a:p>
          <a:p>
            <a:pPr>
              <a:buFont typeface="Wingdings" panose="05000000000000000000" pitchFamily="2" charset="2"/>
              <a:buNone/>
            </a:pPr>
            <a:endParaRPr lang="en-US" altLang="en-US" sz="2400" smtClean="0"/>
          </a:p>
        </p:txBody>
      </p:sp>
      <p:pic>
        <p:nvPicPr>
          <p:cNvPr id="10244" name="Picture 4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25" y="2433638"/>
            <a:ext cx="8228013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45" name="Group 87"/>
          <p:cNvGrpSpPr>
            <a:grpSpLocks/>
          </p:cNvGrpSpPr>
          <p:nvPr/>
        </p:nvGrpSpPr>
        <p:grpSpPr bwMode="auto">
          <a:xfrm>
            <a:off x="987425" y="4338638"/>
            <a:ext cx="8201025" cy="2374900"/>
            <a:chOff x="252" y="2109"/>
            <a:chExt cx="5166" cy="1496"/>
          </a:xfrm>
        </p:grpSpPr>
        <p:grpSp>
          <p:nvGrpSpPr>
            <p:cNvPr id="10247" name="Group 88"/>
            <p:cNvGrpSpPr>
              <a:grpSpLocks/>
            </p:cNvGrpSpPr>
            <p:nvPr/>
          </p:nvGrpSpPr>
          <p:grpSpPr bwMode="auto">
            <a:xfrm>
              <a:off x="252" y="2543"/>
              <a:ext cx="2709" cy="1062"/>
              <a:chOff x="3128" y="825"/>
              <a:chExt cx="2242" cy="899"/>
            </a:xfrm>
          </p:grpSpPr>
          <p:sp>
            <p:nvSpPr>
              <p:cNvPr id="10261" name="Rectangle 89"/>
              <p:cNvSpPr>
                <a:spLocks noChangeArrowheads="1"/>
              </p:cNvSpPr>
              <p:nvPr/>
            </p:nvSpPr>
            <p:spPr bwMode="auto">
              <a:xfrm>
                <a:off x="4025" y="1125"/>
                <a:ext cx="448" cy="299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262" name="Rectangle 90"/>
              <p:cNvSpPr>
                <a:spLocks noChangeArrowheads="1"/>
              </p:cNvSpPr>
              <p:nvPr/>
            </p:nvSpPr>
            <p:spPr bwMode="auto">
              <a:xfrm>
                <a:off x="3128" y="825"/>
                <a:ext cx="897" cy="3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263" name="Rectangle 91"/>
              <p:cNvSpPr>
                <a:spLocks noChangeArrowheads="1"/>
              </p:cNvSpPr>
              <p:nvPr/>
            </p:nvSpPr>
            <p:spPr bwMode="auto">
              <a:xfrm>
                <a:off x="3357" y="847"/>
                <a:ext cx="464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b="1">
                    <a:latin typeface="Arial" panose="020B0604020202020204" pitchFamily="34" charset="0"/>
                  </a:rPr>
                  <a:t>Process</a:t>
                </a: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0264" name="Rectangle 92"/>
              <p:cNvSpPr>
                <a:spLocks noChangeArrowheads="1"/>
              </p:cNvSpPr>
              <p:nvPr/>
            </p:nvSpPr>
            <p:spPr bwMode="auto">
              <a:xfrm>
                <a:off x="3192" y="967"/>
                <a:ext cx="735" cy="1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b="1">
                    <a:latin typeface="Arial" panose="020B0604020202020204" pitchFamily="34" charset="0"/>
                  </a:rPr>
                  <a:t>Arrival Order</a:t>
                </a: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0265" name="Rectangle 93"/>
              <p:cNvSpPr>
                <a:spLocks noChangeArrowheads="1"/>
              </p:cNvSpPr>
              <p:nvPr/>
            </p:nvSpPr>
            <p:spPr bwMode="auto">
              <a:xfrm>
                <a:off x="3128" y="1125"/>
                <a:ext cx="897" cy="299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266" name="Rectangle 94"/>
              <p:cNvSpPr>
                <a:spLocks noChangeArrowheads="1"/>
              </p:cNvSpPr>
              <p:nvPr/>
            </p:nvSpPr>
            <p:spPr bwMode="auto">
              <a:xfrm>
                <a:off x="3277" y="1207"/>
                <a:ext cx="622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b="1">
                    <a:latin typeface="Arial" panose="020B0604020202020204" pitchFamily="34" charset="0"/>
                  </a:rPr>
                  <a:t>Burst Time</a:t>
                </a: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0267" name="Rectangle 95"/>
              <p:cNvSpPr>
                <a:spLocks noChangeArrowheads="1"/>
              </p:cNvSpPr>
              <p:nvPr/>
            </p:nvSpPr>
            <p:spPr bwMode="auto">
              <a:xfrm>
                <a:off x="3128" y="1424"/>
                <a:ext cx="897" cy="3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268" name="Rectangle 96"/>
              <p:cNvSpPr>
                <a:spLocks noChangeArrowheads="1"/>
              </p:cNvSpPr>
              <p:nvPr/>
            </p:nvSpPr>
            <p:spPr bwMode="auto">
              <a:xfrm>
                <a:off x="3235" y="1506"/>
                <a:ext cx="688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b="1">
                    <a:latin typeface="Arial" panose="020B0604020202020204" pitchFamily="34" charset="0"/>
                  </a:rPr>
                  <a:t>Arrival Time</a:t>
                </a: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0269" name="Rectangle 97"/>
              <p:cNvSpPr>
                <a:spLocks noChangeArrowheads="1"/>
              </p:cNvSpPr>
              <p:nvPr/>
            </p:nvSpPr>
            <p:spPr bwMode="auto">
              <a:xfrm>
                <a:off x="4025" y="825"/>
                <a:ext cx="448" cy="3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270" name="Rectangle 98"/>
              <p:cNvSpPr>
                <a:spLocks noChangeArrowheads="1"/>
              </p:cNvSpPr>
              <p:nvPr/>
            </p:nvSpPr>
            <p:spPr bwMode="auto">
              <a:xfrm>
                <a:off x="4182" y="907"/>
                <a:ext cx="146" cy="1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b="1">
                    <a:latin typeface="Arial" panose="020B0604020202020204" pitchFamily="34" charset="0"/>
                  </a:rPr>
                  <a:t>P3</a:t>
                </a: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0271" name="Rectangle 99"/>
              <p:cNvSpPr>
                <a:spLocks noChangeArrowheads="1"/>
              </p:cNvSpPr>
              <p:nvPr/>
            </p:nvSpPr>
            <p:spPr bwMode="auto">
              <a:xfrm>
                <a:off x="4473" y="825"/>
                <a:ext cx="449" cy="3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272" name="Rectangle 100"/>
              <p:cNvSpPr>
                <a:spLocks noChangeArrowheads="1"/>
              </p:cNvSpPr>
              <p:nvPr/>
            </p:nvSpPr>
            <p:spPr bwMode="auto">
              <a:xfrm>
                <a:off x="4631" y="907"/>
                <a:ext cx="146" cy="1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b="1">
                    <a:latin typeface="Arial" panose="020B0604020202020204" pitchFamily="34" charset="0"/>
                  </a:rPr>
                  <a:t>P2</a:t>
                </a: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0273" name="Rectangle 101"/>
              <p:cNvSpPr>
                <a:spLocks noChangeArrowheads="1"/>
              </p:cNvSpPr>
              <p:nvPr/>
            </p:nvSpPr>
            <p:spPr bwMode="auto">
              <a:xfrm>
                <a:off x="4922" y="825"/>
                <a:ext cx="448" cy="3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274" name="Rectangle 102"/>
              <p:cNvSpPr>
                <a:spLocks noChangeArrowheads="1"/>
              </p:cNvSpPr>
              <p:nvPr/>
            </p:nvSpPr>
            <p:spPr bwMode="auto">
              <a:xfrm>
                <a:off x="5071" y="907"/>
                <a:ext cx="146" cy="1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b="1">
                    <a:latin typeface="Arial" panose="020B0604020202020204" pitchFamily="34" charset="0"/>
                  </a:rPr>
                  <a:t>P1</a:t>
                </a: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0275" name="Rectangle 103"/>
              <p:cNvSpPr>
                <a:spLocks noChangeArrowheads="1"/>
              </p:cNvSpPr>
              <p:nvPr/>
            </p:nvSpPr>
            <p:spPr bwMode="auto">
              <a:xfrm>
                <a:off x="4212" y="1199"/>
                <a:ext cx="66" cy="1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Arial" panose="020B0604020202020204" pitchFamily="34" charset="0"/>
                  </a:rPr>
                  <a:t>3</a:t>
                </a:r>
              </a:p>
            </p:txBody>
          </p:sp>
          <p:sp>
            <p:nvSpPr>
              <p:cNvPr id="10276" name="Rectangle 104"/>
              <p:cNvSpPr>
                <a:spLocks noChangeArrowheads="1"/>
              </p:cNvSpPr>
              <p:nvPr/>
            </p:nvSpPr>
            <p:spPr bwMode="auto">
              <a:xfrm>
                <a:off x="4473" y="1125"/>
                <a:ext cx="449" cy="29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277" name="Rectangle 105"/>
              <p:cNvSpPr>
                <a:spLocks noChangeArrowheads="1"/>
              </p:cNvSpPr>
              <p:nvPr/>
            </p:nvSpPr>
            <p:spPr bwMode="auto">
              <a:xfrm>
                <a:off x="4668" y="1199"/>
                <a:ext cx="66" cy="1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Arial" panose="020B0604020202020204" pitchFamily="34" charset="0"/>
                  </a:rPr>
                  <a:t>3</a:t>
                </a:r>
              </a:p>
            </p:txBody>
          </p:sp>
          <p:sp>
            <p:nvSpPr>
              <p:cNvPr id="10278" name="Rectangle 106"/>
              <p:cNvSpPr>
                <a:spLocks noChangeArrowheads="1"/>
              </p:cNvSpPr>
              <p:nvPr/>
            </p:nvSpPr>
            <p:spPr bwMode="auto">
              <a:xfrm>
                <a:off x="4922" y="1125"/>
                <a:ext cx="448" cy="29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279" name="Rectangle 107"/>
              <p:cNvSpPr>
                <a:spLocks noChangeArrowheads="1"/>
              </p:cNvSpPr>
              <p:nvPr/>
            </p:nvSpPr>
            <p:spPr bwMode="auto">
              <a:xfrm>
                <a:off x="5085" y="1199"/>
                <a:ext cx="133" cy="1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Arial" panose="020B0604020202020204" pitchFamily="34" charset="0"/>
                  </a:rPr>
                  <a:t>24</a:t>
                </a:r>
              </a:p>
            </p:txBody>
          </p:sp>
          <p:sp>
            <p:nvSpPr>
              <p:cNvPr id="10280" name="Rectangle 108"/>
              <p:cNvSpPr>
                <a:spLocks noChangeArrowheads="1"/>
              </p:cNvSpPr>
              <p:nvPr/>
            </p:nvSpPr>
            <p:spPr bwMode="auto">
              <a:xfrm>
                <a:off x="4025" y="1424"/>
                <a:ext cx="448" cy="3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281" name="Rectangle 109"/>
              <p:cNvSpPr>
                <a:spLocks noChangeArrowheads="1"/>
              </p:cNvSpPr>
              <p:nvPr/>
            </p:nvSpPr>
            <p:spPr bwMode="auto">
              <a:xfrm>
                <a:off x="4220" y="1498"/>
                <a:ext cx="66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Arial" panose="020B0604020202020204" pitchFamily="34" charset="0"/>
                  </a:rPr>
                  <a:t>0</a:t>
                </a:r>
              </a:p>
            </p:txBody>
          </p:sp>
          <p:sp>
            <p:nvSpPr>
              <p:cNvPr id="10282" name="Rectangle 110"/>
              <p:cNvSpPr>
                <a:spLocks noChangeArrowheads="1"/>
              </p:cNvSpPr>
              <p:nvPr/>
            </p:nvSpPr>
            <p:spPr bwMode="auto">
              <a:xfrm>
                <a:off x="4473" y="1424"/>
                <a:ext cx="449" cy="3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283" name="Rectangle 111"/>
              <p:cNvSpPr>
                <a:spLocks noChangeArrowheads="1"/>
              </p:cNvSpPr>
              <p:nvPr/>
            </p:nvSpPr>
            <p:spPr bwMode="auto">
              <a:xfrm>
                <a:off x="4668" y="1498"/>
                <a:ext cx="66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Arial" panose="020B0604020202020204" pitchFamily="34" charset="0"/>
                  </a:rPr>
                  <a:t>0</a:t>
                </a:r>
              </a:p>
            </p:txBody>
          </p:sp>
          <p:sp>
            <p:nvSpPr>
              <p:cNvPr id="10284" name="Rectangle 112"/>
              <p:cNvSpPr>
                <a:spLocks noChangeArrowheads="1"/>
              </p:cNvSpPr>
              <p:nvPr/>
            </p:nvSpPr>
            <p:spPr bwMode="auto">
              <a:xfrm>
                <a:off x="4922" y="1424"/>
                <a:ext cx="448" cy="3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285" name="Rectangle 113"/>
              <p:cNvSpPr>
                <a:spLocks noChangeArrowheads="1"/>
              </p:cNvSpPr>
              <p:nvPr/>
            </p:nvSpPr>
            <p:spPr bwMode="auto">
              <a:xfrm>
                <a:off x="5117" y="1498"/>
                <a:ext cx="66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Arial" panose="020B0604020202020204" pitchFamily="34" charset="0"/>
                  </a:rPr>
                  <a:t>0</a:t>
                </a:r>
              </a:p>
            </p:txBody>
          </p:sp>
          <p:sp>
            <p:nvSpPr>
              <p:cNvPr id="10286" name="Rectangle 114"/>
              <p:cNvSpPr>
                <a:spLocks noChangeArrowheads="1"/>
              </p:cNvSpPr>
              <p:nvPr/>
            </p:nvSpPr>
            <p:spPr bwMode="auto">
              <a:xfrm>
                <a:off x="4025" y="1125"/>
                <a:ext cx="1345" cy="599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0248" name="Group 115"/>
            <p:cNvGrpSpPr>
              <a:grpSpLocks/>
            </p:cNvGrpSpPr>
            <p:nvPr/>
          </p:nvGrpSpPr>
          <p:grpSpPr bwMode="auto">
            <a:xfrm>
              <a:off x="3098" y="2589"/>
              <a:ext cx="2320" cy="399"/>
              <a:chOff x="3092" y="2023"/>
              <a:chExt cx="1888" cy="370"/>
            </a:xfrm>
          </p:grpSpPr>
          <p:sp>
            <p:nvSpPr>
              <p:cNvPr id="10251" name="Rectangle 116"/>
              <p:cNvSpPr>
                <a:spLocks noChangeArrowheads="1"/>
              </p:cNvSpPr>
              <p:nvPr/>
            </p:nvSpPr>
            <p:spPr bwMode="auto">
              <a:xfrm>
                <a:off x="3487" y="2023"/>
                <a:ext cx="1433" cy="15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252" name="Rectangle 117"/>
              <p:cNvSpPr>
                <a:spLocks noChangeArrowheads="1"/>
              </p:cNvSpPr>
              <p:nvPr/>
            </p:nvSpPr>
            <p:spPr bwMode="auto">
              <a:xfrm>
                <a:off x="3128" y="2023"/>
                <a:ext cx="179" cy="15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253" name="Rectangle 118"/>
              <p:cNvSpPr>
                <a:spLocks noChangeArrowheads="1"/>
              </p:cNvSpPr>
              <p:nvPr/>
            </p:nvSpPr>
            <p:spPr bwMode="auto">
              <a:xfrm>
                <a:off x="3305" y="2023"/>
                <a:ext cx="180" cy="15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254" name="Rectangle 119"/>
              <p:cNvSpPr>
                <a:spLocks noChangeArrowheads="1"/>
              </p:cNvSpPr>
              <p:nvPr/>
            </p:nvSpPr>
            <p:spPr bwMode="auto">
              <a:xfrm>
                <a:off x="4134" y="2023"/>
                <a:ext cx="143" cy="1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solidFill>
                      <a:srgbClr val="000000"/>
                    </a:solidFill>
                    <a:latin typeface="Arial" panose="020B0604020202020204" pitchFamily="34" charset="0"/>
                  </a:rPr>
                  <a:t>P1</a:t>
                </a: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0255" name="Rectangle 120"/>
              <p:cNvSpPr>
                <a:spLocks noChangeArrowheads="1"/>
              </p:cNvSpPr>
              <p:nvPr/>
            </p:nvSpPr>
            <p:spPr bwMode="auto">
              <a:xfrm>
                <a:off x="3150" y="2023"/>
                <a:ext cx="143" cy="1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solidFill>
                      <a:srgbClr val="000000"/>
                    </a:solidFill>
                    <a:latin typeface="Arial" panose="020B0604020202020204" pitchFamily="34" charset="0"/>
                  </a:rPr>
                  <a:t>P3</a:t>
                </a: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0256" name="Rectangle 121"/>
              <p:cNvSpPr>
                <a:spLocks noChangeArrowheads="1"/>
              </p:cNvSpPr>
              <p:nvPr/>
            </p:nvSpPr>
            <p:spPr bwMode="auto">
              <a:xfrm>
                <a:off x="3327" y="2023"/>
                <a:ext cx="143" cy="1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solidFill>
                      <a:srgbClr val="000000"/>
                    </a:solidFill>
                    <a:latin typeface="Arial" panose="020B0604020202020204" pitchFamily="34" charset="0"/>
                  </a:rPr>
                  <a:t>P2</a:t>
                </a: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0257" name="Rectangle 122"/>
              <p:cNvSpPr>
                <a:spLocks noChangeArrowheads="1"/>
              </p:cNvSpPr>
              <p:nvPr/>
            </p:nvSpPr>
            <p:spPr bwMode="auto">
              <a:xfrm>
                <a:off x="3092" y="2233"/>
                <a:ext cx="65" cy="1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Arial" panose="020B0604020202020204" pitchFamily="34" charset="0"/>
                  </a:rPr>
                  <a:t>0</a:t>
                </a:r>
              </a:p>
            </p:txBody>
          </p:sp>
          <p:sp>
            <p:nvSpPr>
              <p:cNvPr id="10258" name="Rectangle 123"/>
              <p:cNvSpPr>
                <a:spLocks noChangeArrowheads="1"/>
              </p:cNvSpPr>
              <p:nvPr/>
            </p:nvSpPr>
            <p:spPr bwMode="auto">
              <a:xfrm>
                <a:off x="3265" y="2233"/>
                <a:ext cx="65" cy="1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Arial" panose="020B0604020202020204" pitchFamily="34" charset="0"/>
                  </a:rPr>
                  <a:t>3</a:t>
                </a:r>
              </a:p>
            </p:txBody>
          </p:sp>
          <p:sp>
            <p:nvSpPr>
              <p:cNvPr id="10259" name="Rectangle 124"/>
              <p:cNvSpPr>
                <a:spLocks noChangeArrowheads="1"/>
              </p:cNvSpPr>
              <p:nvPr/>
            </p:nvSpPr>
            <p:spPr bwMode="auto">
              <a:xfrm>
                <a:off x="3461" y="2233"/>
                <a:ext cx="65" cy="1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Arial" panose="020B0604020202020204" pitchFamily="34" charset="0"/>
                  </a:rPr>
                  <a:t>6</a:t>
                </a:r>
              </a:p>
            </p:txBody>
          </p:sp>
          <p:sp>
            <p:nvSpPr>
              <p:cNvPr id="10260" name="Rectangle 125"/>
              <p:cNvSpPr>
                <a:spLocks noChangeArrowheads="1"/>
              </p:cNvSpPr>
              <p:nvPr/>
            </p:nvSpPr>
            <p:spPr bwMode="auto">
              <a:xfrm>
                <a:off x="4850" y="2233"/>
                <a:ext cx="130" cy="1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Arial" panose="020B0604020202020204" pitchFamily="34" charset="0"/>
                  </a:rPr>
                  <a:t>30</a:t>
                </a:r>
              </a:p>
            </p:txBody>
          </p:sp>
        </p:grpSp>
        <p:sp>
          <p:nvSpPr>
            <p:cNvPr id="10249" name="Rectangle 126"/>
            <p:cNvSpPr>
              <a:spLocks noChangeArrowheads="1"/>
            </p:cNvSpPr>
            <p:nvPr/>
          </p:nvSpPr>
          <p:spPr bwMode="auto">
            <a:xfrm>
              <a:off x="3514" y="3100"/>
              <a:ext cx="1484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average waiting time =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(0 + 3 + 6) / 3 = 3</a:t>
              </a:r>
            </a:p>
          </p:txBody>
        </p:sp>
        <p:sp>
          <p:nvSpPr>
            <p:cNvPr id="10250" name="Text Box 127"/>
            <p:cNvSpPr txBox="1">
              <a:spLocks noChangeArrowheads="1"/>
            </p:cNvSpPr>
            <p:nvPr/>
          </p:nvSpPr>
          <p:spPr bwMode="auto">
            <a:xfrm>
              <a:off x="399" y="2109"/>
              <a:ext cx="87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Arial" panose="020B0604020202020204" pitchFamily="34" charset="0"/>
                </a:rPr>
                <a:t>Example 2</a:t>
              </a:r>
            </a:p>
          </p:txBody>
        </p:sp>
      </p:grpSp>
      <p:sp>
        <p:nvSpPr>
          <p:cNvPr id="10246" name="Text Box 128"/>
          <p:cNvSpPr txBox="1">
            <a:spLocks noChangeArrowheads="1"/>
          </p:cNvSpPr>
          <p:nvPr/>
        </p:nvSpPr>
        <p:spPr bwMode="auto">
          <a:xfrm>
            <a:off x="6197600" y="2133600"/>
            <a:ext cx="2520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en-US" sz="2400">
                <a:solidFill>
                  <a:srgbClr val="FF3300"/>
                </a:solidFill>
                <a:latin typeface="Times New Roman" panose="02020603050405020304" pitchFamily="18" charset="0"/>
              </a:rPr>
              <a:t>Gantt Chart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9875</TotalTime>
  <Words>1357</Words>
  <Application>Microsoft Office PowerPoint</Application>
  <PresentationFormat>On-screen Show (4:3)</PresentationFormat>
  <Paragraphs>245</Paragraphs>
  <Slides>25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Comic Sans MS</vt:lpstr>
      <vt:lpstr>Symbol</vt:lpstr>
      <vt:lpstr>Times New Roman</vt:lpstr>
      <vt:lpstr>Wingdings</vt:lpstr>
      <vt:lpstr>Default Design</vt:lpstr>
      <vt:lpstr>Computer Architecture and Operating Systems  CS 3230: Operating System Section Lecture OS-3 CPU Scheduling   </vt:lpstr>
      <vt:lpstr>Outlines</vt:lpstr>
      <vt:lpstr>CPU Scheduler </vt:lpstr>
      <vt:lpstr>CPU Scheduler Types </vt:lpstr>
      <vt:lpstr>CPU Scheduling Criteria</vt:lpstr>
      <vt:lpstr>CPU Scheduling Criteria</vt:lpstr>
      <vt:lpstr>CPU Burst </vt:lpstr>
      <vt:lpstr>CPU Scheduling Algorithms </vt:lpstr>
      <vt:lpstr>First Come First Served (FCFS) </vt:lpstr>
      <vt:lpstr>FCFS Evaluation </vt:lpstr>
      <vt:lpstr>Shortest Job First (SJF)</vt:lpstr>
      <vt:lpstr>SJF Evaluation </vt:lpstr>
      <vt:lpstr>Shortest Remaining Time (SRT) </vt:lpstr>
      <vt:lpstr>SRT Example</vt:lpstr>
      <vt:lpstr>SRT Evaluation </vt:lpstr>
      <vt:lpstr>Priority Scheduling  </vt:lpstr>
      <vt:lpstr>Round Robin (RR)  </vt:lpstr>
      <vt:lpstr>RR Example</vt:lpstr>
      <vt:lpstr>RR Evaluation </vt:lpstr>
      <vt:lpstr>Multilevel Queue Scheduling </vt:lpstr>
      <vt:lpstr>Multilevel Feedback Queue </vt:lpstr>
      <vt:lpstr>Multilevel Queue </vt:lpstr>
      <vt:lpstr>Multilevel Feedback Queue Example</vt:lpstr>
      <vt:lpstr>Multilevel Feedback Queue Example</vt:lpstr>
      <vt:lpstr>Traditional UNIX Scheduling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4th Edition: Chapter 1</dc:title>
  <dc:creator>Jim Kurose and Keith Ross</dc:creator>
  <cp:lastModifiedBy>Brianna Muleski</cp:lastModifiedBy>
  <cp:revision>385</cp:revision>
  <dcterms:created xsi:type="dcterms:W3CDTF">1999-10-08T19:08:27Z</dcterms:created>
  <dcterms:modified xsi:type="dcterms:W3CDTF">2015-05-11T18:46:59Z</dcterms:modified>
</cp:coreProperties>
</file>