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65" r:id="rId13"/>
    <p:sldId id="266" r:id="rId14"/>
    <p:sldId id="267" r:id="rId15"/>
    <p:sldId id="268" r:id="rId1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66283" autoAdjust="0"/>
  </p:normalViewPr>
  <p:slideViewPr>
    <p:cSldViewPr snapToGrid="0">
      <p:cViewPr varScale="1">
        <p:scale>
          <a:sx n="77" d="100"/>
          <a:sy n="77" d="100"/>
        </p:scale>
        <p:origin x="26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4216587A-1658-4D64-A85E-B7BC69E90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99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ECF6074-3927-47D9-A39B-58B4927FF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542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Task:</a:t>
            </a:r>
            <a:r>
              <a:rPr lang="en-US" baseline="0" dirty="0" smtClean="0"/>
              <a:t> A = f1 + f2 + f3 + … + </a:t>
            </a:r>
            <a:r>
              <a:rPr lang="en-US" baseline="0" dirty="0" err="1" smtClean="0"/>
              <a:t>fn</a:t>
            </a:r>
            <a:endParaRPr lang="en-US" baseline="0" dirty="0" smtClean="0"/>
          </a:p>
          <a:p>
            <a:r>
              <a:rPr lang="en-US" baseline="0" dirty="0" smtClean="0"/>
              <a:t>each f is calculated by a separate process</a:t>
            </a:r>
          </a:p>
          <a:p>
            <a:r>
              <a:rPr lang="en-US" baseline="0" dirty="0" smtClean="0"/>
              <a:t>So, they are cooperated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6074-3927-47D9-A39B-58B4927FFFD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34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6074-3927-47D9-A39B-58B4927FFFD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64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89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6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3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61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13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9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2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92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29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37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3230: Operating System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OS-4</a:t>
            </a:r>
            <a:b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Communication 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501650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IPC Synchronization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Process can:</a:t>
            </a:r>
          </a:p>
          <a:p>
            <a:pPr lvl="1"/>
            <a:r>
              <a:rPr lang="en-US" altLang="en-US" sz="2000" smtClean="0"/>
              <a:t>block until the message is sent (</a:t>
            </a:r>
            <a:r>
              <a:rPr lang="en-US" altLang="en-US" sz="2000" i="1" smtClean="0">
                <a:solidFill>
                  <a:srgbClr val="FF3300"/>
                </a:solidFill>
              </a:rPr>
              <a:t>blocking</a:t>
            </a:r>
            <a:r>
              <a:rPr lang="en-US" altLang="en-US" sz="2000" smtClean="0"/>
              <a:t>) - safer, easier to code, slower</a:t>
            </a:r>
          </a:p>
          <a:p>
            <a:pPr lvl="1"/>
            <a:r>
              <a:rPr lang="en-US" altLang="en-US" sz="2000" smtClean="0"/>
              <a:t>proceed immediately (</a:t>
            </a:r>
            <a:r>
              <a:rPr lang="en-US" altLang="en-US" sz="2000" i="1" smtClean="0">
                <a:solidFill>
                  <a:srgbClr val="FF3300"/>
                </a:solidFill>
              </a:rPr>
              <a:t>non-blocking</a:t>
            </a:r>
            <a:r>
              <a:rPr lang="en-US" altLang="en-US" sz="2000" smtClean="0"/>
              <a:t>) - faster, harder to code, riskier, needs OS support</a:t>
            </a:r>
            <a:r>
              <a:rPr lang="en-US" altLang="en-US" sz="2200" smtClean="0"/>
              <a:t> </a:t>
            </a:r>
          </a:p>
          <a:p>
            <a:r>
              <a:rPr lang="en-US" altLang="en-US" sz="2400" smtClean="0"/>
              <a:t>Process can:</a:t>
            </a:r>
          </a:p>
          <a:p>
            <a:pPr lvl="1"/>
            <a:r>
              <a:rPr lang="en-US" altLang="en-US" sz="2000" smtClean="0"/>
              <a:t>block until the message it sent is received (</a:t>
            </a:r>
            <a:r>
              <a:rPr lang="en-US" altLang="en-US" sz="2000" i="1" smtClean="0">
                <a:solidFill>
                  <a:srgbClr val="FF3300"/>
                </a:solidFill>
              </a:rPr>
              <a:t>synchronous</a:t>
            </a:r>
            <a:r>
              <a:rPr lang="en-US" altLang="en-US" sz="2000" smtClean="0"/>
              <a:t>) - easier to code, deadlock, slower</a:t>
            </a:r>
          </a:p>
          <a:p>
            <a:pPr lvl="1"/>
            <a:r>
              <a:rPr lang="en-US" altLang="en-US" sz="2000" smtClean="0"/>
              <a:t>proceed without receipt confirmation (</a:t>
            </a:r>
            <a:r>
              <a:rPr lang="en-US" altLang="en-US" sz="2000" i="1" smtClean="0">
                <a:solidFill>
                  <a:srgbClr val="FF3300"/>
                </a:solidFill>
              </a:rPr>
              <a:t>asynchronous</a:t>
            </a:r>
            <a:r>
              <a:rPr lang="en-US" altLang="en-US" sz="2000" smtClean="0"/>
              <a:t>) - faster, needs message acknowledgement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IPC Link Buffering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i="1" smtClean="0"/>
              <a:t>Link Capacity</a:t>
            </a:r>
            <a:r>
              <a:rPr lang="en-US" altLang="en-US" sz="2400" smtClean="0"/>
              <a:t> : the number of message that can be temporarily queued in a given link</a:t>
            </a:r>
          </a:p>
          <a:p>
            <a:r>
              <a:rPr lang="en-US" altLang="en-US" sz="2400" smtClean="0"/>
              <a:t>Zero capacity: (queue of length 0)</a:t>
            </a:r>
          </a:p>
          <a:p>
            <a:pPr lvl="1"/>
            <a:r>
              <a:rPr lang="en-US" altLang="en-US" sz="2000" smtClean="0"/>
              <a:t>No messages wait</a:t>
            </a:r>
          </a:p>
          <a:p>
            <a:pPr lvl="1"/>
            <a:r>
              <a:rPr lang="en-US" altLang="en-US" sz="2000" smtClean="0"/>
              <a:t>Sender must </a:t>
            </a:r>
            <a:r>
              <a:rPr lang="en-US" altLang="en-US" sz="2000" smtClean="0">
                <a:solidFill>
                  <a:srgbClr val="FF3300"/>
                </a:solidFill>
              </a:rPr>
              <a:t>block</a:t>
            </a:r>
            <a:r>
              <a:rPr lang="en-US" altLang="en-US" sz="2000" smtClean="0"/>
              <a:t> until receiver receives the message </a:t>
            </a:r>
            <a:endParaRPr lang="en-US" altLang="en-US" sz="2000" u="sng" smtClean="0"/>
          </a:p>
          <a:p>
            <a:r>
              <a:rPr lang="en-US" altLang="en-US" sz="2400" smtClean="0"/>
              <a:t>Limited capacity: (queue of length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)</a:t>
            </a:r>
          </a:p>
          <a:p>
            <a:pPr lvl="1"/>
            <a:r>
              <a:rPr lang="en-US" altLang="en-US" sz="2000" smtClean="0"/>
              <a:t>If receiver’s queue is not full, new message is put on queue, and sender can </a:t>
            </a:r>
            <a:r>
              <a:rPr lang="en-US" altLang="en-US" sz="2000" smtClean="0">
                <a:solidFill>
                  <a:srgbClr val="FF3300"/>
                </a:solidFill>
              </a:rPr>
              <a:t>continue</a:t>
            </a:r>
            <a:r>
              <a:rPr lang="en-US" altLang="en-US" sz="2000" smtClean="0"/>
              <a:t> executing immediately</a:t>
            </a:r>
          </a:p>
          <a:p>
            <a:pPr lvl="1"/>
            <a:r>
              <a:rPr lang="en-US" altLang="en-US" sz="2000" smtClean="0"/>
              <a:t>If queue is full, sender must </a:t>
            </a:r>
            <a:r>
              <a:rPr lang="en-US" altLang="en-US" sz="2000" smtClean="0">
                <a:solidFill>
                  <a:srgbClr val="FF3300"/>
                </a:solidFill>
              </a:rPr>
              <a:t>block</a:t>
            </a:r>
            <a:r>
              <a:rPr lang="en-US" altLang="en-US" sz="2000" smtClean="0"/>
              <a:t> until space is available in the queue</a:t>
            </a:r>
          </a:p>
          <a:p>
            <a:r>
              <a:rPr lang="en-US" altLang="en-US" sz="2400" smtClean="0"/>
              <a:t>Unlimited capacity: (infinite queue)</a:t>
            </a:r>
          </a:p>
          <a:p>
            <a:pPr lvl="1"/>
            <a:r>
              <a:rPr lang="en-US" altLang="en-US" sz="2000" smtClean="0"/>
              <a:t>Sender can always </a:t>
            </a:r>
            <a:r>
              <a:rPr lang="en-US" altLang="en-US" sz="2000" smtClean="0">
                <a:solidFill>
                  <a:srgbClr val="FF3300"/>
                </a:solidFill>
              </a:rPr>
              <a:t>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Cooperation Among Processes by Memory Sharing</a:t>
            </a:r>
            <a:r>
              <a:rPr lang="en-US" altLang="en-US" sz="3600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0018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One process is a producer of information; another is a consumer of that information</a:t>
            </a:r>
          </a:p>
          <a:p>
            <a:r>
              <a:rPr lang="en-US" altLang="en-US" sz="2400" smtClean="0"/>
              <a:t>Processes communicate through shared variables </a:t>
            </a:r>
          </a:p>
          <a:p>
            <a:pPr lvl="1"/>
            <a:r>
              <a:rPr lang="en-US" altLang="en-US" sz="2000" smtClean="0"/>
              <a:t>Producer writes data to a shared buffer</a:t>
            </a:r>
          </a:p>
          <a:p>
            <a:pPr lvl="1"/>
            <a:r>
              <a:rPr lang="en-US" altLang="en-US" sz="2000" smtClean="0"/>
              <a:t>Consumer reads data from the shared buffer</a:t>
            </a:r>
          </a:p>
          <a:p>
            <a:r>
              <a:rPr lang="en-US" altLang="en-US" sz="2400" smtClean="0"/>
              <a:t> Shared buffer:</a:t>
            </a:r>
          </a:p>
          <a:p>
            <a:pPr lvl="1"/>
            <a:r>
              <a:rPr lang="en-US" altLang="en-US" sz="2000" u="sng" smtClean="0"/>
              <a:t>unbounded-buffer</a:t>
            </a:r>
            <a:r>
              <a:rPr lang="en-US" altLang="en-US" sz="2000" smtClean="0"/>
              <a:t> no practical limit on the size of the buffer</a:t>
            </a:r>
          </a:p>
          <a:p>
            <a:pPr lvl="1"/>
            <a:r>
              <a:rPr lang="en-US" altLang="en-US" sz="2000" u="sng" smtClean="0"/>
              <a:t>bounded-buffer </a:t>
            </a:r>
            <a:r>
              <a:rPr lang="en-US" altLang="en-US" sz="2000" smtClean="0"/>
              <a:t> there is a fixed buffer size</a:t>
            </a:r>
          </a:p>
          <a:p>
            <a:r>
              <a:rPr lang="en-US" altLang="en-US" sz="2400" smtClean="0"/>
              <a:t>Synchronization problems</a:t>
            </a:r>
          </a:p>
          <a:p>
            <a:pPr lvl="1"/>
            <a:r>
              <a:rPr lang="en-US" altLang="en-US" sz="2000" smtClean="0"/>
              <a:t>Critical section problem (next chapter)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Bounded Buffer  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338263" y="1503363"/>
            <a:ext cx="7029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Shared data</a:t>
            </a:r>
          </a:p>
          <a:p>
            <a:pPr lvl="3"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#define BUFFER_SIZE 10</a:t>
            </a:r>
          </a:p>
          <a:p>
            <a:pPr lvl="3"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typedef struct {</a:t>
            </a:r>
          </a:p>
          <a:p>
            <a:pPr lvl="3"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	. . .</a:t>
            </a:r>
          </a:p>
          <a:p>
            <a:pPr lvl="3"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} item;</a:t>
            </a:r>
          </a:p>
          <a:p>
            <a:pPr lvl="3"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item buffer[BUFFER_SIZE];</a:t>
            </a:r>
          </a:p>
          <a:p>
            <a:pPr lvl="3"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int in = 0;</a:t>
            </a:r>
          </a:p>
          <a:p>
            <a:pPr lvl="3"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int out = 0;</a:t>
            </a:r>
          </a:p>
          <a:p>
            <a:pPr lvl="3"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int counter = 0;</a:t>
            </a:r>
          </a:p>
          <a:p>
            <a:pPr lvl="3"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Bounded Buffer  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409700" y="1323975"/>
            <a:ext cx="7029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Producer process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item nextProduced;</a:t>
            </a:r>
            <a:br>
              <a:rPr lang="en-US" altLang="en-US" sz="2400" b="1"/>
            </a:br>
            <a:endParaRPr lang="en-US" altLang="en-US" sz="24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while (1)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while (counter == BUFFER_SIZE)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	; /* do nothing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buffer[in] = nextProduced;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in = (in + 1) % BUFFER_SIZE;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counter++;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/>
          </a:p>
          <a:p>
            <a:pPr lvl="4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Bounded Buffer 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409700" y="1323975"/>
            <a:ext cx="7029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Consumer process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item nextConsumed;</a:t>
            </a:r>
            <a:br>
              <a:rPr lang="en-US" altLang="en-US" sz="2400" b="1"/>
            </a:br>
            <a:endParaRPr lang="en-US" altLang="en-US" sz="24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while (1)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	while (counter == 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		; /* do nothing */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	nextConsumed = buffer[out];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	out = (out + 1) % BUFFER_SIZE;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	counter--;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Cooperating Process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Inter-Process Communication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Communication by Memory Sharing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Cooperating Processes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Process Types:</a:t>
            </a:r>
          </a:p>
          <a:p>
            <a:pPr lvl="1"/>
            <a:r>
              <a:rPr lang="en-US" altLang="en-US" sz="2000" u="sng" smtClean="0"/>
              <a:t>Independent</a:t>
            </a:r>
            <a:r>
              <a:rPr lang="en-US" altLang="en-US" sz="2000" smtClean="0"/>
              <a:t> process cannot affect or be affected by the execution of another process</a:t>
            </a:r>
          </a:p>
          <a:p>
            <a:pPr lvl="1"/>
            <a:r>
              <a:rPr lang="en-US" altLang="en-US" sz="2000" u="sng" smtClean="0"/>
              <a:t>Cooperating</a:t>
            </a:r>
            <a:r>
              <a:rPr lang="en-US" altLang="en-US" sz="2000" smtClean="0"/>
              <a:t> process can affect or be affected by the execution of another process</a:t>
            </a:r>
          </a:p>
          <a:p>
            <a:r>
              <a:rPr lang="en-US" altLang="en-US" sz="2400" smtClean="0"/>
              <a:t>Advantages of process cooperation</a:t>
            </a:r>
          </a:p>
          <a:p>
            <a:pPr lvl="1"/>
            <a:r>
              <a:rPr lang="en-US" altLang="en-US" sz="2000" smtClean="0"/>
              <a:t>Computation speed-up</a:t>
            </a:r>
          </a:p>
          <a:p>
            <a:pPr lvl="2"/>
            <a:r>
              <a:rPr lang="en-US" altLang="en-US" sz="1800" smtClean="0"/>
              <a:t>Improve performance by overlapping activities or performing work in parallel</a:t>
            </a:r>
          </a:p>
          <a:p>
            <a:pPr lvl="1"/>
            <a:r>
              <a:rPr lang="en-US" altLang="en-US" sz="2000" smtClean="0"/>
              <a:t>Enable an application to have a better program structure as a set of cooperating processes</a:t>
            </a:r>
          </a:p>
          <a:p>
            <a:pPr lvl="1"/>
            <a:r>
              <a:rPr lang="en-US" altLang="en-US" sz="2000" smtClean="0"/>
              <a:t>Information sharing </a:t>
            </a:r>
          </a:p>
          <a:p>
            <a:pPr lvl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Communications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Communication types:</a:t>
            </a:r>
          </a:p>
          <a:p>
            <a:pPr lvl="1"/>
            <a:r>
              <a:rPr lang="en-US" altLang="en-US" sz="2000" smtClean="0"/>
              <a:t>Message passing : Inter-Process Communication (IPC)</a:t>
            </a:r>
          </a:p>
          <a:p>
            <a:pPr lvl="1"/>
            <a:r>
              <a:rPr lang="en-US" altLang="en-US" sz="2000" smtClean="0"/>
              <a:t>Shared Memory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Inter-Process Communication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Mechanism for processes to communicate</a:t>
            </a:r>
          </a:p>
          <a:p>
            <a:r>
              <a:rPr lang="en-US" altLang="en-US" sz="2400" smtClean="0"/>
              <a:t>IPC facility provides two operations:</a:t>
            </a:r>
          </a:p>
          <a:p>
            <a:pPr lvl="1"/>
            <a:r>
              <a:rPr lang="en-US" altLang="en-US" sz="2000" b="1" smtClean="0">
                <a:solidFill>
                  <a:srgbClr val="FF3300"/>
                </a:solidFill>
              </a:rPr>
              <a:t>send </a:t>
            </a:r>
            <a:r>
              <a:rPr lang="en-US" altLang="en-US" sz="2000" smtClean="0">
                <a:solidFill>
                  <a:srgbClr val="FF3300"/>
                </a:solidFill>
              </a:rPr>
              <a:t>(</a:t>
            </a:r>
            <a:r>
              <a:rPr lang="en-US" altLang="en-US" sz="2000" i="1" smtClean="0">
                <a:solidFill>
                  <a:srgbClr val="FF3300"/>
                </a:solidFill>
              </a:rPr>
              <a:t>message</a:t>
            </a:r>
            <a:r>
              <a:rPr lang="en-US" altLang="en-US" sz="2000" smtClean="0">
                <a:solidFill>
                  <a:srgbClr val="FF3300"/>
                </a:solidFill>
              </a:rPr>
              <a:t>)</a:t>
            </a:r>
            <a:r>
              <a:rPr lang="en-US" altLang="en-US" sz="2000" smtClean="0"/>
              <a:t> – message size fixed or variable </a:t>
            </a:r>
          </a:p>
          <a:p>
            <a:pPr lvl="1"/>
            <a:r>
              <a:rPr lang="en-US" altLang="en-US" sz="2000" b="1" smtClean="0">
                <a:solidFill>
                  <a:srgbClr val="FF3300"/>
                </a:solidFill>
              </a:rPr>
              <a:t>receive </a:t>
            </a:r>
            <a:r>
              <a:rPr lang="en-US" altLang="en-US" sz="2000" smtClean="0">
                <a:solidFill>
                  <a:srgbClr val="FF3300"/>
                </a:solidFill>
              </a:rPr>
              <a:t>(</a:t>
            </a:r>
            <a:r>
              <a:rPr lang="en-US" altLang="en-US" sz="2000" i="1" smtClean="0">
                <a:solidFill>
                  <a:srgbClr val="FF3300"/>
                </a:solidFill>
              </a:rPr>
              <a:t>message</a:t>
            </a:r>
            <a:r>
              <a:rPr lang="en-US" altLang="en-US" sz="2000" smtClean="0">
                <a:solidFill>
                  <a:srgbClr val="FF3300"/>
                </a:solidFill>
              </a:rPr>
              <a:t>)</a:t>
            </a:r>
          </a:p>
          <a:p>
            <a:r>
              <a:rPr lang="en-US" altLang="en-US" sz="2400" smtClean="0"/>
              <a:t>The communicating processes can be (peer to peer) or (client-server)</a:t>
            </a:r>
          </a:p>
          <a:p>
            <a:r>
              <a:rPr lang="en-US" altLang="en-US" sz="2400" smtClean="0"/>
              <a:t>If </a:t>
            </a:r>
            <a:r>
              <a:rPr lang="en-US" altLang="en-US" sz="2400" i="1" smtClean="0"/>
              <a:t>P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Q</a:t>
            </a:r>
            <a:r>
              <a:rPr lang="en-US" altLang="en-US" sz="2400" smtClean="0"/>
              <a:t> wish to communicate, they need to:</a:t>
            </a:r>
          </a:p>
          <a:p>
            <a:pPr lvl="1"/>
            <a:r>
              <a:rPr lang="en-US" altLang="en-US" sz="2000" smtClean="0"/>
              <a:t>establish a </a:t>
            </a:r>
            <a:r>
              <a:rPr lang="en-US" altLang="en-US" sz="2000" i="1" smtClean="0"/>
              <a:t>communication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link</a:t>
            </a:r>
            <a:r>
              <a:rPr lang="en-US" altLang="en-US" sz="2000" smtClean="0"/>
              <a:t> between them</a:t>
            </a:r>
          </a:p>
          <a:p>
            <a:pPr lvl="1"/>
            <a:r>
              <a:rPr lang="en-US" altLang="en-US" sz="2000" smtClean="0"/>
              <a:t>exchange messages via send/receive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IPC Addressing: Direct 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Processes must name each other explicitly:</a:t>
            </a:r>
          </a:p>
          <a:p>
            <a:pPr lvl="1"/>
            <a:r>
              <a:rPr lang="en-US" altLang="en-US" sz="2000" b="1" smtClean="0">
                <a:solidFill>
                  <a:srgbClr val="FF3300"/>
                </a:solidFill>
              </a:rPr>
              <a:t>send</a:t>
            </a:r>
            <a:r>
              <a:rPr lang="en-US" altLang="en-US" sz="2000" smtClean="0">
                <a:solidFill>
                  <a:srgbClr val="FF3300"/>
                </a:solidFill>
              </a:rPr>
              <a:t> (</a:t>
            </a:r>
            <a:r>
              <a:rPr lang="en-US" altLang="en-US" sz="2000" i="1" smtClean="0">
                <a:solidFill>
                  <a:srgbClr val="FF3300"/>
                </a:solidFill>
              </a:rPr>
              <a:t>P, message</a:t>
            </a:r>
            <a:r>
              <a:rPr lang="en-US" altLang="en-US" sz="2000" smtClean="0">
                <a:solidFill>
                  <a:srgbClr val="FF3300"/>
                </a:solidFill>
              </a:rPr>
              <a:t>)</a:t>
            </a:r>
            <a:r>
              <a:rPr lang="en-US" altLang="en-US" sz="2000" smtClean="0"/>
              <a:t> – send a message to process P</a:t>
            </a:r>
          </a:p>
          <a:p>
            <a:pPr lvl="1"/>
            <a:r>
              <a:rPr lang="en-US" altLang="en-US" sz="2000" b="1" smtClean="0">
                <a:solidFill>
                  <a:srgbClr val="FF3300"/>
                </a:solidFill>
              </a:rPr>
              <a:t>receive</a:t>
            </a:r>
            <a:r>
              <a:rPr lang="en-US" altLang="en-US" sz="2000" smtClean="0">
                <a:solidFill>
                  <a:srgbClr val="FF3300"/>
                </a:solidFill>
              </a:rPr>
              <a:t> (</a:t>
            </a:r>
            <a:r>
              <a:rPr lang="en-US" altLang="en-US" sz="2000" i="1" smtClean="0">
                <a:solidFill>
                  <a:srgbClr val="FF3300"/>
                </a:solidFill>
              </a:rPr>
              <a:t>Q, message</a:t>
            </a:r>
            <a:r>
              <a:rPr lang="en-US" altLang="en-US" sz="2000" smtClean="0">
                <a:solidFill>
                  <a:srgbClr val="FF3300"/>
                </a:solidFill>
              </a:rPr>
              <a:t>)</a:t>
            </a:r>
            <a:r>
              <a:rPr lang="en-US" altLang="en-US" sz="2000" smtClean="0"/>
              <a:t> – receive a message from process Q</a:t>
            </a:r>
          </a:p>
          <a:p>
            <a:r>
              <a:rPr lang="en-US" altLang="en-US" sz="2400" smtClean="0"/>
              <a:t>Properties of communication link</a:t>
            </a:r>
          </a:p>
          <a:p>
            <a:pPr lvl="1"/>
            <a:r>
              <a:rPr lang="en-US" altLang="en-US" sz="2000" smtClean="0"/>
              <a:t>Links are established automatically</a:t>
            </a:r>
          </a:p>
          <a:p>
            <a:pPr lvl="1"/>
            <a:r>
              <a:rPr lang="en-US" altLang="en-US" sz="2000" smtClean="0"/>
              <a:t>A link is associated with exactly one pair of communicating processes</a:t>
            </a:r>
          </a:p>
          <a:p>
            <a:pPr lvl="1"/>
            <a:r>
              <a:rPr lang="en-US" altLang="en-US" sz="2000" smtClean="0"/>
              <a:t>Between each pair there exists exactly one link</a:t>
            </a:r>
          </a:p>
          <a:p>
            <a:pPr lvl="1"/>
            <a:r>
              <a:rPr lang="en-US" altLang="en-US" sz="2000" smtClean="0"/>
              <a:t>The link may be unidirectional, but is usually                 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IPC Addressing: Indirect 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Messages are directed and received from mailboxes (also referred to as ports)</a:t>
            </a:r>
            <a:endParaRPr lang="en-US" altLang="en-US" smtClean="0"/>
          </a:p>
          <a:p>
            <a:pPr lvl="1"/>
            <a:r>
              <a:rPr lang="en-US" altLang="en-US" sz="2000" smtClean="0"/>
              <a:t>Each mailbox has a unique ID</a:t>
            </a:r>
          </a:p>
          <a:p>
            <a:pPr lvl="1"/>
            <a:r>
              <a:rPr lang="en-US" altLang="en-US" sz="2000" smtClean="0"/>
              <a:t>Processes can communicate only if they share a mailbox</a:t>
            </a:r>
          </a:p>
          <a:p>
            <a:r>
              <a:rPr lang="en-US" altLang="en-US" sz="2400" smtClean="0"/>
              <a:t>Properties of communication link</a:t>
            </a:r>
          </a:p>
          <a:p>
            <a:pPr lvl="1"/>
            <a:r>
              <a:rPr lang="en-US" altLang="en-US" sz="2000" smtClean="0"/>
              <a:t>Link established only if processes share a common mailbox</a:t>
            </a:r>
          </a:p>
          <a:p>
            <a:pPr lvl="1"/>
            <a:r>
              <a:rPr lang="en-US" altLang="en-US" sz="2000" smtClean="0"/>
              <a:t>A link may be associated with many processes</a:t>
            </a:r>
          </a:p>
          <a:p>
            <a:pPr lvl="1"/>
            <a:r>
              <a:rPr lang="en-US" altLang="en-US" sz="2000" smtClean="0"/>
              <a:t>Each pair of processes may share several communication links</a:t>
            </a:r>
          </a:p>
          <a:p>
            <a:pPr lvl="1"/>
            <a:r>
              <a:rPr lang="en-US" altLang="en-US" sz="2000" smtClean="0"/>
              <a:t>Link may be unidirectional or bi-directional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IPC Addressing: Indirect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Operations</a:t>
            </a:r>
          </a:p>
          <a:p>
            <a:pPr lvl="1"/>
            <a:r>
              <a:rPr lang="en-US" altLang="en-US" sz="2000" smtClean="0"/>
              <a:t>create a new mailbox</a:t>
            </a:r>
          </a:p>
          <a:p>
            <a:pPr lvl="1"/>
            <a:r>
              <a:rPr lang="en-US" altLang="en-US" sz="2000" smtClean="0"/>
              <a:t>send and receive messages through mailbox</a:t>
            </a:r>
          </a:p>
          <a:p>
            <a:pPr lvl="1"/>
            <a:r>
              <a:rPr lang="en-US" altLang="en-US" sz="2000" smtClean="0"/>
              <a:t>destroy a mailbox</a:t>
            </a:r>
          </a:p>
          <a:p>
            <a:r>
              <a:rPr lang="en-US" altLang="en-US" sz="2400" smtClean="0"/>
              <a:t>Primitives are defined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000" b="1" smtClean="0">
                <a:solidFill>
                  <a:srgbClr val="FF3300"/>
                </a:solidFill>
              </a:rPr>
              <a:t>send</a:t>
            </a:r>
            <a:r>
              <a:rPr lang="en-US" altLang="en-US" sz="2000" smtClean="0">
                <a:solidFill>
                  <a:srgbClr val="FF3300"/>
                </a:solidFill>
              </a:rPr>
              <a:t>(</a:t>
            </a:r>
            <a:r>
              <a:rPr lang="en-US" altLang="en-US" sz="2000" i="1" smtClean="0">
                <a:solidFill>
                  <a:srgbClr val="FF3300"/>
                </a:solidFill>
              </a:rPr>
              <a:t>A, message</a:t>
            </a:r>
            <a:r>
              <a:rPr lang="en-US" altLang="en-US" sz="2000" smtClean="0">
                <a:solidFill>
                  <a:srgbClr val="FF3300"/>
                </a:solidFill>
              </a:rPr>
              <a:t>)</a:t>
            </a:r>
            <a:r>
              <a:rPr lang="en-US" altLang="en-US" sz="2000" smtClean="0"/>
              <a:t> – send a message to mailbox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b="1" smtClean="0">
                <a:solidFill>
                  <a:srgbClr val="FF3300"/>
                </a:solidFill>
              </a:rPr>
              <a:t>receive</a:t>
            </a:r>
            <a:r>
              <a:rPr lang="en-US" altLang="en-US" sz="2000" smtClean="0">
                <a:solidFill>
                  <a:srgbClr val="FF3300"/>
                </a:solidFill>
              </a:rPr>
              <a:t>(</a:t>
            </a:r>
            <a:r>
              <a:rPr lang="en-US" altLang="en-US" sz="2000" i="1" smtClean="0">
                <a:solidFill>
                  <a:srgbClr val="FF3300"/>
                </a:solidFill>
              </a:rPr>
              <a:t>A, message</a:t>
            </a:r>
            <a:r>
              <a:rPr lang="en-US" altLang="en-US" sz="2000" smtClean="0">
                <a:solidFill>
                  <a:srgbClr val="FF3300"/>
                </a:solidFill>
              </a:rPr>
              <a:t>)</a:t>
            </a:r>
            <a:r>
              <a:rPr lang="en-US" altLang="en-US" sz="2000" smtClean="0"/>
              <a:t> – receive a message from mailbox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IPC Addressing: Indirect 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Mailbox sharing problem</a:t>
            </a:r>
          </a:p>
          <a:p>
            <a:pPr lvl="1"/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, P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,</a:t>
            </a:r>
            <a:r>
              <a:rPr lang="en-US" altLang="en-US" sz="2000" smtClean="0"/>
              <a:t> and</a:t>
            </a:r>
            <a:r>
              <a:rPr lang="en-US" altLang="en-US" sz="2000" i="1" smtClean="0"/>
              <a:t> P</a:t>
            </a:r>
            <a:r>
              <a:rPr lang="en-US" altLang="en-US" sz="2000" i="1" baseline="-25000" smtClean="0"/>
              <a:t>3</a:t>
            </a:r>
            <a:r>
              <a:rPr lang="en-US" altLang="en-US" sz="2000" smtClean="0"/>
              <a:t> share mailbox A</a:t>
            </a:r>
          </a:p>
          <a:p>
            <a:pPr lvl="1"/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1</a:t>
            </a:r>
            <a:r>
              <a:rPr lang="en-US" altLang="en-US" sz="2000" smtClean="0"/>
              <a:t>, sends; </a:t>
            </a:r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and</a:t>
            </a:r>
            <a:r>
              <a:rPr lang="en-US" altLang="en-US" sz="2000" i="1" smtClean="0"/>
              <a:t> P</a:t>
            </a:r>
            <a:r>
              <a:rPr lang="en-US" altLang="en-US" sz="2000" i="1" baseline="-25000" smtClean="0"/>
              <a:t>3</a:t>
            </a:r>
            <a:r>
              <a:rPr lang="en-US" altLang="en-US" sz="2000" smtClean="0"/>
              <a:t> receive</a:t>
            </a:r>
          </a:p>
          <a:p>
            <a:pPr lvl="1"/>
            <a:r>
              <a:rPr lang="en-US" altLang="en-US" sz="2000" smtClean="0"/>
              <a:t>Who gets the message?</a:t>
            </a:r>
          </a:p>
          <a:p>
            <a:r>
              <a:rPr lang="en-US" altLang="en-US" sz="2400" smtClean="0"/>
              <a:t>Solutions</a:t>
            </a:r>
          </a:p>
          <a:p>
            <a:pPr lvl="1"/>
            <a:r>
              <a:rPr lang="en-US" altLang="en-US" sz="2000" smtClean="0"/>
              <a:t>Allow a link to be associated with at most two processes</a:t>
            </a:r>
          </a:p>
          <a:p>
            <a:pPr lvl="1"/>
            <a:r>
              <a:rPr lang="en-US" altLang="en-US" sz="2000" smtClean="0"/>
              <a:t>Allow only one process at a time to execute a receive operation</a:t>
            </a:r>
          </a:p>
          <a:p>
            <a:pPr lvl="1"/>
            <a:r>
              <a:rPr lang="en-US" altLang="en-US" sz="2000" smtClean="0"/>
              <a:t>Allow the system to select arbitrarily the receiver</a:t>
            </a:r>
          </a:p>
          <a:p>
            <a:pPr lvl="2"/>
            <a:r>
              <a:rPr lang="en-US" altLang="en-US" sz="1800" smtClean="0"/>
              <a:t>Sender is notified who the receiver was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10073</TotalTime>
  <Words>693</Words>
  <Application>Microsoft Office PowerPoint</Application>
  <PresentationFormat>On-screen Show (4:3)</PresentationFormat>
  <Paragraphs>139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Comic Sans MS</vt:lpstr>
      <vt:lpstr>Wingdings</vt:lpstr>
      <vt:lpstr>Calibri</vt:lpstr>
      <vt:lpstr>Default Design</vt:lpstr>
      <vt:lpstr>Computer Architecture and Operating Systems  CS 3230: Operating System Section Lecture OS-4 Process Communication   </vt:lpstr>
      <vt:lpstr>Outlines</vt:lpstr>
      <vt:lpstr>Cooperating Processes  </vt:lpstr>
      <vt:lpstr>Process Communications  </vt:lpstr>
      <vt:lpstr>Inter-Process Communication  </vt:lpstr>
      <vt:lpstr>IPC Addressing: Direct  </vt:lpstr>
      <vt:lpstr>IPC Addressing: Indirect  </vt:lpstr>
      <vt:lpstr>IPC Addressing: Indirect  </vt:lpstr>
      <vt:lpstr>IPC Addressing: Indirect  </vt:lpstr>
      <vt:lpstr>IPC Synchronization </vt:lpstr>
      <vt:lpstr>IPC Link Buffering  </vt:lpstr>
      <vt:lpstr>Cooperation Among Processes by Memory Sharing </vt:lpstr>
      <vt:lpstr>Example: Bounded Buffer  </vt:lpstr>
      <vt:lpstr>Example: Bounded Buffer  </vt:lpstr>
      <vt:lpstr>Example: Bounded Buffer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426</cp:revision>
  <dcterms:created xsi:type="dcterms:W3CDTF">1999-10-08T19:08:27Z</dcterms:created>
  <dcterms:modified xsi:type="dcterms:W3CDTF">2015-04-10T18:41:56Z</dcterms:modified>
</cp:coreProperties>
</file>