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9" r:id="rId4"/>
    <p:sldId id="291" r:id="rId5"/>
    <p:sldId id="270" r:id="rId6"/>
    <p:sldId id="272" r:id="rId7"/>
    <p:sldId id="273" r:id="rId8"/>
    <p:sldId id="274" r:id="rId9"/>
    <p:sldId id="275" r:id="rId10"/>
    <p:sldId id="277" r:id="rId11"/>
    <p:sldId id="280" r:id="rId12"/>
    <p:sldId id="278" r:id="rId13"/>
    <p:sldId id="282" r:id="rId14"/>
    <p:sldId id="283" r:id="rId15"/>
    <p:sldId id="284" r:id="rId16"/>
    <p:sldId id="285" r:id="rId17"/>
    <p:sldId id="286" r:id="rId18"/>
    <p:sldId id="292" r:id="rId19"/>
    <p:sldId id="287" r:id="rId20"/>
    <p:sldId id="289" r:id="rId2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5270" autoAdjust="0"/>
  </p:normalViewPr>
  <p:slideViewPr>
    <p:cSldViewPr snapToGrid="0">
      <p:cViewPr varScale="1">
        <p:scale>
          <a:sx n="87" d="100"/>
          <a:sy n="87" d="100"/>
        </p:scale>
        <p:origin x="23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fld id="{870EF093-36D9-4A90-A18A-9E6EE6813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529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D9EAF45-1105-4DAA-8651-ED0C7B6ED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125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P1,</a:t>
            </a:r>
            <a:r>
              <a:rPr lang="en-US" baseline="0" dirty="0" smtClean="0"/>
              <a:t> P2, </a:t>
            </a:r>
            <a:r>
              <a:rPr lang="en-US" dirty="0" smtClean="0"/>
              <a:t>P3 share data</a:t>
            </a:r>
            <a:r>
              <a:rPr lang="en-US" baseline="0" dirty="0" smtClean="0"/>
              <a:t> (x)</a:t>
            </a:r>
          </a:p>
          <a:p>
            <a:r>
              <a:rPr lang="en-US" baseline="0" dirty="0" smtClean="0"/>
              <a:t> - a semaphore : s that protects the shared x</a:t>
            </a:r>
          </a:p>
          <a:p>
            <a:r>
              <a:rPr lang="en-US" baseline="0" dirty="0" smtClean="0"/>
              <a:t>P1 code:	P2 code:	P3 code:</a:t>
            </a:r>
          </a:p>
          <a:p>
            <a:r>
              <a:rPr lang="en-US" baseline="0" dirty="0" smtClean="0"/>
              <a:t>Wait (s);	wait(s);	wait (s);</a:t>
            </a:r>
          </a:p>
          <a:p>
            <a:r>
              <a:rPr lang="en-US" baseline="0" dirty="0" smtClean="0"/>
              <a:t>Cs	</a:t>
            </a:r>
            <a:r>
              <a:rPr lang="en-US" baseline="0" dirty="0" err="1" smtClean="0"/>
              <a:t>cs</a:t>
            </a:r>
            <a:r>
              <a:rPr lang="en-US" baseline="0" dirty="0" smtClean="0"/>
              <a:t> 	</a:t>
            </a:r>
            <a:r>
              <a:rPr lang="en-US" baseline="0" dirty="0" err="1" smtClean="0"/>
              <a:t>cs</a:t>
            </a:r>
            <a:endParaRPr lang="en-US" baseline="0" dirty="0" smtClean="0"/>
          </a:p>
          <a:p>
            <a:r>
              <a:rPr lang="en-US" baseline="0" dirty="0" smtClean="0"/>
              <a:t>Signal (s);	signal (s);	signal (s);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 = t0: P1 needs CS, P2 and P3 don’t</a:t>
            </a:r>
          </a:p>
          <a:p>
            <a:r>
              <a:rPr lang="en-US" baseline="0" dirty="0" smtClean="0"/>
              <a:t> - s at t = t0 : 1</a:t>
            </a:r>
          </a:p>
          <a:p>
            <a:r>
              <a:rPr lang="en-US" baseline="0" dirty="0" smtClean="0"/>
              <a:t> - P1 moved to CS and s != 0</a:t>
            </a:r>
          </a:p>
          <a:p>
            <a:r>
              <a:rPr lang="en-US" baseline="0" dirty="0" smtClean="0"/>
              <a:t>At t = t1 (t1 &gt; t0): P1 in CS and P2 needs CS</a:t>
            </a:r>
          </a:p>
          <a:p>
            <a:r>
              <a:rPr lang="en-US" baseline="0" dirty="0" smtClean="0"/>
              <a:t> - P2 run wait, s = -1</a:t>
            </a:r>
          </a:p>
          <a:p>
            <a:r>
              <a:rPr lang="en-US" baseline="0" dirty="0" smtClean="0"/>
              <a:t> - P2 waits (blocked), where we add it to waiting queue</a:t>
            </a:r>
          </a:p>
          <a:p>
            <a:r>
              <a:rPr lang="en-US" baseline="0" dirty="0" smtClean="0"/>
              <a:t>At t = t2 (t2 &gt; t1 &gt; t0): P1 in CS and P3 needs CS</a:t>
            </a:r>
          </a:p>
          <a:p>
            <a:r>
              <a:rPr lang="en-US" baseline="0" dirty="0" smtClean="0"/>
              <a:t> - P3 run wait, s = -2</a:t>
            </a:r>
          </a:p>
          <a:p>
            <a:r>
              <a:rPr lang="en-US" baseline="0" dirty="0" smtClean="0"/>
              <a:t> - P3 added to waiting queue</a:t>
            </a:r>
          </a:p>
          <a:p>
            <a:r>
              <a:rPr lang="en-US" baseline="0" dirty="0" smtClean="0"/>
              <a:t>At t = t3 (t3 &gt; t2): P1 exits from CS</a:t>
            </a:r>
          </a:p>
          <a:p>
            <a:r>
              <a:rPr lang="en-US" baseline="0" dirty="0" smtClean="0"/>
              <a:t> - P1 run signal, s = -1</a:t>
            </a:r>
          </a:p>
          <a:p>
            <a:r>
              <a:rPr lang="en-US" baseline="0" dirty="0" smtClean="0"/>
              <a:t> - signal wakes up P2 (unless using a priority queue and P3 has more priority)</a:t>
            </a:r>
          </a:p>
          <a:p>
            <a:r>
              <a:rPr lang="en-US" baseline="0" dirty="0" smtClean="0"/>
              <a:t> - P2 in CS now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EAF45-1105-4DAA-8651-ED0C7B6EDCC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82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reader semaphore needed because readers</a:t>
            </a:r>
            <a:r>
              <a:rPr lang="en-US" baseline="0" dirty="0" smtClean="0"/>
              <a:t> can read item at same time</a:t>
            </a:r>
          </a:p>
          <a:p>
            <a:r>
              <a:rPr lang="en-US" baseline="0" dirty="0" smtClean="0"/>
              <a:t>Need a semaphore to protect </a:t>
            </a:r>
            <a:r>
              <a:rPr lang="en-US" baseline="0" dirty="0" err="1" smtClean="0"/>
              <a:t>readcount</a:t>
            </a:r>
            <a:r>
              <a:rPr lang="en-US" baseline="0" dirty="0" smtClean="0"/>
              <a:t> (mx) – so no 2 processes try to update count at same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 writer waits for:</a:t>
            </a:r>
          </a:p>
          <a:p>
            <a:r>
              <a:rPr lang="en-US" baseline="0" dirty="0" smtClean="0"/>
              <a:t> - another </a:t>
            </a:r>
            <a:r>
              <a:rPr lang="en-US" baseline="0" dirty="0" err="1" smtClean="0"/>
              <a:t>witer</a:t>
            </a:r>
            <a:endParaRPr lang="en-US" baseline="0" dirty="0" smtClean="0"/>
          </a:p>
          <a:p>
            <a:r>
              <a:rPr lang="en-US" baseline="0" dirty="0" smtClean="0"/>
              <a:t> - all readers</a:t>
            </a:r>
          </a:p>
          <a:p>
            <a:endParaRPr lang="en-US" baseline="0" dirty="0" smtClean="0"/>
          </a:p>
          <a:p>
            <a:r>
              <a:rPr lang="en-US" baseline="0" dirty="0" smtClean="0">
                <a:solidFill>
                  <a:srgbClr val="FF0000"/>
                </a:solidFill>
              </a:rPr>
              <a:t>On exam!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EAF45-1105-4DAA-8651-ED0C7B6EDCC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55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94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32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38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57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8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54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51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14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1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83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0550" y="2328863"/>
            <a:ext cx="7785100" cy="2093912"/>
          </a:xfrm>
        </p:spPr>
        <p:txBody>
          <a:bodyPr/>
          <a:lstStyle/>
          <a:p>
            <a:pPr algn="ctr"/>
            <a:r>
              <a:rPr lang="en-US" altLang="en-US" sz="3300" b="1" smtClean="0"/>
              <a:t>Computer Architecture and Operating Systems</a:t>
            </a:r>
            <a:br>
              <a:rPr lang="en-US" altLang="en-US" sz="3300" b="1" smtClean="0"/>
            </a:br>
            <a:r>
              <a:rPr lang="en-US" altLang="en-US" sz="3300" b="1" smtClean="0"/>
              <a:t/>
            </a:r>
            <a:br>
              <a:rPr lang="en-US" altLang="en-US" sz="3300" b="1" smtClean="0"/>
            </a:br>
            <a:r>
              <a:rPr lang="en-US" altLang="en-US" sz="3300" b="1" u="none" smtClean="0"/>
              <a:t>CS 3230: Operating System Section</a:t>
            </a:r>
            <a:br>
              <a:rPr lang="en-US" altLang="en-US" sz="3300" b="1" u="none" smtClean="0"/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OS-5</a:t>
            </a:r>
            <a:b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Synchronization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9075" y="4468813"/>
            <a:ext cx="8547100" cy="179387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Department of Computer Science and Software Engineering 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University of Wisconsin-Platteville</a:t>
            </a:r>
            <a:r>
              <a:rPr lang="en-US" altLang="en-US" sz="2200" b="1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052" name="Picture 5" descr="uwpl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501650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Algorithm 3 (Peterson’s) 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630863" y="1370013"/>
            <a:ext cx="3294062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Pre condition: only </a:t>
            </a:r>
            <a:r>
              <a:rPr lang="en-US" altLang="en-US" sz="2000" u="sng"/>
              <a:t>two</a:t>
            </a:r>
            <a:r>
              <a:rPr lang="en-US" altLang="en-US" sz="2000"/>
              <a:t> processes/threads in the system</a:t>
            </a:r>
          </a:p>
          <a:p>
            <a:r>
              <a:rPr lang="en-US" altLang="en-US" sz="2000"/>
              <a:t>Shared variables:</a:t>
            </a:r>
          </a:p>
          <a:p>
            <a:pPr lvl="1"/>
            <a:r>
              <a:rPr lang="en-US" altLang="en-US" sz="2000"/>
              <a:t>int turn;</a:t>
            </a:r>
            <a:br>
              <a:rPr lang="en-US" altLang="en-US" sz="2000"/>
            </a:br>
            <a:r>
              <a:rPr lang="en-US" altLang="en-US" sz="2000"/>
              <a:t>initially turn = 0</a:t>
            </a:r>
            <a:r>
              <a:rPr lang="en-US" altLang="en-US" sz="1800"/>
              <a:t> </a:t>
            </a:r>
          </a:p>
          <a:p>
            <a:pPr lvl="1"/>
            <a:r>
              <a:rPr lang="en-US" altLang="en-US" sz="2000"/>
              <a:t>Boolean variables</a:t>
            </a:r>
          </a:p>
          <a:p>
            <a:pPr lvl="2"/>
            <a:r>
              <a:rPr kumimoji="1" lang="en-US" altLang="en-US" sz="1800"/>
              <a:t>P1_in_CS</a:t>
            </a:r>
            <a:endParaRPr lang="en-US" altLang="en-US" sz="1800"/>
          </a:p>
          <a:p>
            <a:pPr lvl="2"/>
            <a:r>
              <a:rPr kumimoji="1" lang="en-US" altLang="en-US" sz="1800"/>
              <a:t>P2_in_CS</a:t>
            </a:r>
          </a:p>
          <a:p>
            <a:pPr lvl="2"/>
            <a:r>
              <a:rPr kumimoji="1" lang="en-US" altLang="en-US" sz="1800"/>
              <a:t>Boolean variables initially false</a:t>
            </a:r>
            <a:r>
              <a:rPr lang="en-US" altLang="en-US" sz="1800"/>
              <a:t>                                           </a:t>
            </a:r>
          </a:p>
          <a:p>
            <a:r>
              <a:rPr lang="en-US" altLang="en-US" sz="2000"/>
              <a:t>Advantages:</a:t>
            </a:r>
          </a:p>
          <a:p>
            <a:pPr lvl="1"/>
            <a:r>
              <a:rPr lang="en-US" altLang="en-US" sz="2000"/>
              <a:t>Safety</a:t>
            </a:r>
          </a:p>
          <a:p>
            <a:pPr lvl="1"/>
            <a:r>
              <a:rPr lang="en-US" altLang="en-US" sz="2000"/>
              <a:t>liveness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3675" y="1198563"/>
            <a:ext cx="55467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latin typeface="Courier New" panose="02070309020205020404" pitchFamily="49" charset="0"/>
              </a:rPr>
              <a:t>P1 ( 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latin typeface="Courier New" panose="02070309020205020404" pitchFamily="49" charset="0"/>
              </a:rPr>
              <a:t>	while (true)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               P1_in_CS = true;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	       turn=2;</a:t>
            </a:r>
            <a:endParaRPr kumimoji="1" lang="en-US" altLang="en-US" sz="16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latin typeface="Courier New" panose="02070309020205020404" pitchFamily="49" charset="0"/>
              </a:rPr>
              <a:t>	   </a:t>
            </a:r>
            <a:r>
              <a:rPr kumimoji="1"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while (P2_in_CS == true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       &amp;&amp; turn==2);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		   /* do nothing */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 i="1">
                <a:latin typeface="Courier New" panose="02070309020205020404" pitchFamily="49" charset="0"/>
              </a:rPr>
              <a:t>	   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latin typeface="Courier New" panose="02070309020205020404" pitchFamily="49" charset="0"/>
              </a:rPr>
              <a:t>	   </a:t>
            </a:r>
            <a:r>
              <a:rPr kumimoji="1" lang="en-US" altLang="en-US" sz="1600" b="1">
                <a:solidFill>
                  <a:srgbClr val="00CC66"/>
                </a:solidFill>
                <a:latin typeface="Courier New" panose="02070309020205020404" pitchFamily="49" charset="0"/>
              </a:rPr>
              <a:t>P1_in_CS = false;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 i="1">
                <a:latin typeface="Courier New" panose="02070309020205020404" pitchFamily="49" charset="0"/>
              </a:rPr>
              <a:t>	   non-CS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latin typeface="Courier New" panose="02070309020205020404" pitchFamily="49" charset="0"/>
              </a:rPr>
              <a:t>	}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latin typeface="Courier New" panose="02070309020205020404" pitchFamily="49" charset="0"/>
              </a:rPr>
              <a:t>}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latin typeface="Courier New" panose="02070309020205020404" pitchFamily="49" charset="0"/>
              </a:rPr>
              <a:t>P2 ( 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latin typeface="Courier New" panose="02070309020205020404" pitchFamily="49" charset="0"/>
              </a:rPr>
              <a:t>	while (true)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               P2_in_CS = true;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               turn=1;</a:t>
            </a:r>
            <a:endParaRPr kumimoji="1" lang="en-US" altLang="en-US" sz="16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latin typeface="Courier New" panose="02070309020205020404" pitchFamily="49" charset="0"/>
              </a:rPr>
              <a:t>	  </a:t>
            </a:r>
            <a:r>
              <a:rPr kumimoji="1"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while (P1_in_CS == true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      &amp;&amp; turn==1);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		  /* do nothing */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 i="1">
                <a:latin typeface="Courier New" panose="02070309020205020404" pitchFamily="49" charset="0"/>
              </a:rPr>
              <a:t>	   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latin typeface="Courier New" panose="02070309020205020404" pitchFamily="49" charset="0"/>
              </a:rPr>
              <a:t>	   </a:t>
            </a:r>
            <a:r>
              <a:rPr kumimoji="1" lang="en-US" altLang="en-US" sz="1600" b="1">
                <a:solidFill>
                  <a:srgbClr val="00CC66"/>
                </a:solidFill>
                <a:latin typeface="Courier New" panose="02070309020205020404" pitchFamily="49" charset="0"/>
              </a:rPr>
              <a:t>P2_in_CS = false;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 i="1">
                <a:latin typeface="Courier New" panose="02070309020205020404" pitchFamily="49" charset="0"/>
              </a:rPr>
              <a:t>	   non-CS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b="1">
                <a:latin typeface="Courier New" panose="02070309020205020404" pitchFamily="49" charset="0"/>
              </a:rPr>
              <a:t>	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Multiple Processes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Bakery Algorithm</a:t>
            </a:r>
          </a:p>
          <a:p>
            <a:pPr lvl="1"/>
            <a:r>
              <a:rPr lang="en-US" altLang="en-US" sz="2000" smtClean="0"/>
              <a:t>MX solution for n processes and m processors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Multiple Processes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694363" y="1128713"/>
            <a:ext cx="3294062" cy="181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Shared data</a:t>
            </a:r>
          </a:p>
          <a:p>
            <a:pPr lvl="1"/>
            <a:r>
              <a:rPr lang="en-US" altLang="en-US" sz="1600"/>
              <a:t>boolean choosing[n]</a:t>
            </a: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int number[n]</a:t>
            </a:r>
          </a:p>
          <a:p>
            <a:pPr lvl="2"/>
            <a:r>
              <a:rPr lang="en-US" altLang="en-US" sz="1200">
                <a:sym typeface="Symbol" panose="05050102010706020507" pitchFamily="18" charset="2"/>
              </a:rPr>
              <a:t>Data structures are initialized to </a:t>
            </a:r>
            <a:r>
              <a:rPr lang="en-US" altLang="en-US" sz="1200" b="1">
                <a:sym typeface="Symbol" panose="05050102010706020507" pitchFamily="18" charset="2"/>
              </a:rPr>
              <a:t>false</a:t>
            </a:r>
            <a:r>
              <a:rPr lang="en-US" altLang="en-US" sz="1200">
                <a:sym typeface="Symbol" panose="05050102010706020507" pitchFamily="18" charset="2"/>
              </a:rPr>
              <a:t> and </a:t>
            </a:r>
            <a:r>
              <a:rPr lang="en-US" altLang="en-US" sz="1200" b="1">
                <a:sym typeface="Symbol" panose="05050102010706020507" pitchFamily="18" charset="2"/>
              </a:rPr>
              <a:t>0</a:t>
            </a:r>
            <a:r>
              <a:rPr lang="en-US" altLang="en-US" sz="1200">
                <a:sym typeface="Symbol" panose="05050102010706020507" pitchFamily="18" charset="2"/>
              </a:rPr>
              <a:t> respectively</a:t>
            </a:r>
          </a:p>
          <a:p>
            <a:endParaRPr lang="en-US" altLang="en-US" sz="2000">
              <a:sym typeface="Symbol" panose="05050102010706020507" pitchFamily="18" charset="2"/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71438" y="1268413"/>
            <a:ext cx="5567362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int i; /* unique process id */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while (true)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   choosing[i]=true;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   number[i]=max(number[0],…, </a:t>
            </a:r>
            <a:b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</a:b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             number[n-1])+1;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   choosing[i]=false;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   for (j=0; j&lt;n;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      while (choosing[j]);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	   /* do nothing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      while (number[j]&gt;0 &amp;&amp;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	  (number[j]&lt;number[i] ||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	   number[j]==number[i] &amp;&amp;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	   j&lt;i));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	   /* do nothing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en-US" sz="18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 i="1">
                <a:latin typeface="Courier New" panose="02070309020205020404" pitchFamily="49" charset="0"/>
              </a:rPr>
              <a:t>   CS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   </a:t>
            </a:r>
            <a:r>
              <a:rPr kumimoji="1" lang="en-US" altLang="en-US" sz="1800" b="1">
                <a:solidFill>
                  <a:srgbClr val="00CC66"/>
                </a:solidFill>
                <a:latin typeface="Courier New" panose="02070309020205020404" pitchFamily="49" charset="0"/>
              </a:rPr>
              <a:t>number[i] = 0;</a:t>
            </a:r>
            <a:r>
              <a:rPr kumimoji="1" lang="en-US" altLang="en-US" sz="1800" b="1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   </a:t>
            </a:r>
            <a:r>
              <a:rPr kumimoji="1" lang="en-US" altLang="en-US" sz="1800" b="1" i="1">
                <a:latin typeface="Courier New" panose="02070309020205020404" pitchFamily="49" charset="0"/>
              </a:rPr>
              <a:t>non-CS</a:t>
            </a:r>
            <a:r>
              <a:rPr kumimoji="1" lang="en-US" altLang="en-US" sz="1800" b="1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5694363" y="2703513"/>
            <a:ext cx="3294062" cy="327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Algorithm:</a:t>
            </a:r>
          </a:p>
          <a:p>
            <a:pPr lvl="1"/>
            <a:r>
              <a:rPr lang="en-US" altLang="en-US" sz="1600"/>
              <a:t>Before entering its critical section, process receives a number. </a:t>
            </a:r>
          </a:p>
          <a:p>
            <a:pPr lvl="2"/>
            <a:r>
              <a:rPr lang="en-US" altLang="en-US" sz="1200"/>
              <a:t>The algorithm always generates numbers in increasing order </a:t>
            </a:r>
          </a:p>
          <a:p>
            <a:pPr lvl="1"/>
            <a:r>
              <a:rPr lang="en-US" altLang="en-US" sz="1600"/>
              <a:t>Holder of the smallest number enters the critical section.</a:t>
            </a:r>
          </a:p>
          <a:p>
            <a:pPr lvl="1"/>
            <a:r>
              <a:rPr lang="en-US" altLang="en-US" sz="1600"/>
              <a:t>If processes </a:t>
            </a:r>
            <a:r>
              <a:rPr lang="en-US" altLang="en-US" sz="1600" i="1"/>
              <a:t>P</a:t>
            </a:r>
            <a:r>
              <a:rPr lang="en-US" altLang="en-US" sz="1600" i="1" baseline="-25000"/>
              <a:t>i</a:t>
            </a:r>
            <a:r>
              <a:rPr lang="en-US" altLang="en-US" sz="1600"/>
              <a:t> and </a:t>
            </a:r>
            <a:r>
              <a:rPr lang="en-US" altLang="en-US" sz="1600" i="1"/>
              <a:t>P</a:t>
            </a:r>
            <a:r>
              <a:rPr lang="en-US" altLang="en-US" sz="1600" i="1" baseline="-25000"/>
              <a:t>j</a:t>
            </a:r>
            <a:r>
              <a:rPr lang="en-US" altLang="en-US" sz="1600"/>
              <a:t> receive the same number:</a:t>
            </a:r>
          </a:p>
          <a:p>
            <a:pPr lvl="2"/>
            <a:r>
              <a:rPr lang="en-US" altLang="en-US" sz="1200"/>
              <a:t> if </a:t>
            </a:r>
            <a:r>
              <a:rPr lang="en-US" altLang="en-US" sz="1200" i="1"/>
              <a:t>i</a:t>
            </a:r>
            <a:r>
              <a:rPr lang="en-US" altLang="en-US" sz="1200"/>
              <a:t> &lt; </a:t>
            </a:r>
            <a:r>
              <a:rPr lang="en-US" altLang="en-US" sz="1200" i="1"/>
              <a:t>j</a:t>
            </a:r>
            <a:r>
              <a:rPr lang="en-US" altLang="en-US" sz="1200"/>
              <a:t>, then </a:t>
            </a:r>
            <a:r>
              <a:rPr lang="en-US" altLang="en-US" sz="1200" i="1"/>
              <a:t>P</a:t>
            </a:r>
            <a:r>
              <a:rPr lang="en-US" altLang="en-US" sz="1200" i="1" baseline="-25000"/>
              <a:t>i</a:t>
            </a:r>
            <a:r>
              <a:rPr lang="en-US" altLang="en-US" sz="1200"/>
              <a:t> is served first; else </a:t>
            </a:r>
            <a:r>
              <a:rPr lang="en-US" altLang="en-US" sz="1200" i="1"/>
              <a:t>P</a:t>
            </a:r>
            <a:r>
              <a:rPr lang="en-US" altLang="en-US" sz="1200" i="1" baseline="-25000"/>
              <a:t>j</a:t>
            </a:r>
            <a:r>
              <a:rPr lang="en-US" altLang="en-US" sz="1200"/>
              <a:t> is served first.</a:t>
            </a:r>
          </a:p>
          <a:p>
            <a:pPr lvl="1"/>
            <a:endParaRPr lang="en-US" altLang="en-US" sz="1600"/>
          </a:p>
          <a:p>
            <a:pPr lvl="1"/>
            <a:endParaRPr lang="en-US" altLang="en-US" sz="1600"/>
          </a:p>
          <a:p>
            <a:pPr lvl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Hardware Support 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Special Machine Instructions</a:t>
            </a:r>
          </a:p>
          <a:p>
            <a:pPr lvl="1">
              <a:defRPr/>
            </a:pPr>
            <a:r>
              <a:rPr lang="en-US" altLang="en-US" sz="2000" dirty="0" smtClean="0"/>
              <a:t>Test and Set Instruction</a:t>
            </a:r>
          </a:p>
          <a:p>
            <a:pPr lvl="1">
              <a:defRPr/>
            </a:pPr>
            <a:r>
              <a:rPr lang="en-US" altLang="en-US" sz="2000" dirty="0" smtClean="0"/>
              <a:t> Swap (Exchange) Instruction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sz="2000" dirty="0" smtClean="0"/>
          </a:p>
          <a:p>
            <a:pPr marL="342900" lvl="1" indent="-342900"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altLang="en-US" sz="2000" dirty="0" smtClean="0"/>
              <a:t>Above instructions represent a MX solution for n processes and m processors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Test and Set Instruction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52425" y="1406525"/>
            <a:ext cx="3802063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744538" algn="l"/>
                <a:tab pos="1025525" algn="l"/>
                <a:tab pos="1260475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744538" algn="l"/>
                <a:tab pos="1025525" algn="l"/>
                <a:tab pos="1260475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/>
              <a:t>boolean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TestAndSet</a:t>
            </a:r>
            <a:r>
              <a:rPr lang="en-US" altLang="en-US" sz="2000" dirty="0"/>
              <a:t>  (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&amp;target)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		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rv</a:t>
            </a:r>
            <a:r>
              <a:rPr lang="en-US" altLang="en-US" sz="2000" dirty="0"/>
              <a:t> = target;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		</a:t>
            </a:r>
            <a:r>
              <a:rPr lang="en-US" altLang="en-US" sz="2000" dirty="0" smtClean="0"/>
              <a:t>target </a:t>
            </a:r>
            <a:r>
              <a:rPr lang="en-US" altLang="en-US" sz="2000" dirty="0"/>
              <a:t>= true;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		return </a:t>
            </a:r>
            <a:r>
              <a:rPr lang="en-US" altLang="en-US" sz="2000" dirty="0" err="1"/>
              <a:t>rv</a:t>
            </a:r>
            <a:r>
              <a:rPr lang="en-US" altLang="en-US" sz="20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	}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308475" y="1724025"/>
            <a:ext cx="4835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1433513" algn="l"/>
                <a:tab pos="1714500" algn="l"/>
                <a:tab pos="205898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1433513" algn="l"/>
                <a:tab pos="1714500" algn="l"/>
                <a:tab pos="205898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Shared data: </a:t>
            </a:r>
            <a:br>
              <a:rPr lang="en-US" altLang="en-US" sz="2000"/>
            </a:br>
            <a:r>
              <a:rPr lang="en-US" altLang="en-US" sz="2000"/>
              <a:t>	boolean lock = false;</a:t>
            </a:r>
            <a:r>
              <a:rPr lang="en-US" altLang="en-US" sz="2000" b="1"/>
              <a:t/>
            </a:r>
            <a:br>
              <a:rPr lang="en-US" altLang="en-US" sz="2000" b="1"/>
            </a:br>
            <a:endParaRPr lang="en-US" altLang="en-US" sz="2000" b="1"/>
          </a:p>
          <a:p>
            <a:r>
              <a:rPr lang="en-US" altLang="en-US" sz="2000"/>
              <a:t>Process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i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 </a:t>
            </a:r>
            <a:r>
              <a:rPr kumimoji="1" lang="en-US" altLang="en-US" sz="2000"/>
              <a:t>while (true)  {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   </a:t>
            </a:r>
            <a:r>
              <a:rPr lang="en-US" altLang="en-US" sz="2000">
                <a:solidFill>
                  <a:srgbClr val="FF3300"/>
                </a:solidFill>
              </a:rPr>
              <a:t>while (TestAndSet(lock));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3300"/>
                </a:solidFill>
              </a:rPr>
              <a:t>               </a:t>
            </a:r>
            <a:r>
              <a:rPr kumimoji="1" lang="en-US" altLang="en-US" sz="2000">
                <a:solidFill>
                  <a:srgbClr val="FF3300"/>
                </a:solidFill>
              </a:rPr>
              <a:t> /* do nothing */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en-US" sz="2000">
                <a:solidFill>
                  <a:srgbClr val="FF3300"/>
                </a:solidFill>
              </a:rPr>
              <a:t>       </a:t>
            </a:r>
            <a:r>
              <a:rPr kumimoji="1" lang="en-US" altLang="en-US" sz="1400">
                <a:solidFill>
                  <a:srgbClr val="FF3300"/>
                </a:solidFill>
              </a:rPr>
              <a:t>/* Note:  do nothing also called: busy waiting */</a:t>
            </a:r>
            <a:endParaRPr lang="en-US" altLang="en-US" sz="1400">
              <a:solidFill>
                <a:srgbClr val="FF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 CS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 </a:t>
            </a:r>
            <a:r>
              <a:rPr lang="en-US" altLang="en-US" sz="2000">
                <a:solidFill>
                  <a:srgbClr val="00CC66"/>
                </a:solidFill>
              </a:rPr>
              <a:t>lock = false;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 non-CS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Swap Instruction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52425" y="1406525"/>
            <a:ext cx="3802063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744538" algn="l"/>
                <a:tab pos="1025525" algn="l"/>
                <a:tab pos="1260475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744538" algn="l"/>
                <a:tab pos="1025525" algn="l"/>
                <a:tab pos="1260475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void Swap (boolean &amp;a, boolean &amp;b)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	boolean temp =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	a =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	b = temp;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308475" y="1724025"/>
            <a:ext cx="46878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1433513" algn="l"/>
                <a:tab pos="1714500" algn="l"/>
                <a:tab pos="205898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1433513" algn="l"/>
                <a:tab pos="1714500" algn="l"/>
                <a:tab pos="205898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14500" algn="l"/>
                <a:tab pos="2058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Shared data: </a:t>
            </a:r>
            <a:br>
              <a:rPr lang="en-US" altLang="en-US" sz="2000"/>
            </a:br>
            <a:r>
              <a:rPr lang="en-US" altLang="en-US" sz="2000"/>
              <a:t>    boolean lock=false;</a:t>
            </a:r>
          </a:p>
          <a:p>
            <a:r>
              <a:rPr lang="en-US" altLang="en-US" sz="2000"/>
              <a:t>Each process has its local variable: key</a:t>
            </a:r>
            <a:r>
              <a:rPr lang="en-US" altLang="en-US" sz="1800" b="1"/>
              <a:t/>
            </a:r>
            <a:br>
              <a:rPr lang="en-US" altLang="en-US" sz="1800" b="1"/>
            </a:br>
            <a:endParaRPr lang="en-US" altLang="en-US" sz="1800" b="1"/>
          </a:p>
          <a:p>
            <a:r>
              <a:rPr lang="en-US" altLang="en-US" sz="2000"/>
              <a:t>Process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 </a:t>
            </a:r>
            <a:r>
              <a:rPr kumimoji="1" lang="en-US" altLang="en-US" sz="2000"/>
              <a:t>while (true)  {</a:t>
            </a:r>
          </a:p>
          <a:p>
            <a:pPr lvl="1">
              <a:buSzPct val="85000"/>
              <a:buFont typeface="Wingdings" panose="05000000000000000000" pitchFamily="2" charset="2"/>
              <a:buNone/>
            </a:pPr>
            <a:r>
              <a:rPr kumimoji="1" lang="en-US" altLang="en-US" sz="2000"/>
              <a:t>	      boolean key=true; 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      </a:t>
            </a:r>
            <a:r>
              <a:rPr lang="en-US" altLang="en-US" sz="2000">
                <a:solidFill>
                  <a:srgbClr val="FF3300"/>
                </a:solidFill>
              </a:rPr>
              <a:t>while (key == true)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3300"/>
                </a:solidFill>
              </a:rPr>
              <a:t>                Swap(lock,key); </a:t>
            </a:r>
            <a:r>
              <a:rPr lang="en-US" altLang="en-US" sz="1400">
                <a:solidFill>
                  <a:srgbClr val="FF3300"/>
                </a:solidFill>
              </a:rPr>
              <a:t>// busy waiting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      CS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      </a:t>
            </a:r>
            <a:r>
              <a:rPr lang="en-US" altLang="en-US" sz="2000">
                <a:solidFill>
                  <a:srgbClr val="00CC66"/>
                </a:solidFill>
              </a:rPr>
              <a:t>lock = false;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non-CS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Special Machine Instructions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57325"/>
            <a:ext cx="7772400" cy="4960938"/>
          </a:xfrm>
        </p:spPr>
        <p:txBody>
          <a:bodyPr/>
          <a:lstStyle/>
          <a:p>
            <a:r>
              <a:rPr lang="en-US" altLang="en-US" sz="2400" smtClean="0"/>
              <a:t>Advantages</a:t>
            </a:r>
          </a:p>
          <a:p>
            <a:pPr lvl="1"/>
            <a:r>
              <a:rPr lang="en-US" altLang="en-US" sz="2000" smtClean="0"/>
              <a:t>Applicable to any number of processes on either a single processor or multiple processors sharing main memory</a:t>
            </a:r>
          </a:p>
          <a:p>
            <a:pPr lvl="1"/>
            <a:r>
              <a:rPr lang="en-US" altLang="en-US" sz="2000" smtClean="0"/>
              <a:t>It is simple and therefore easy to verify</a:t>
            </a:r>
          </a:p>
          <a:p>
            <a:pPr lvl="1"/>
            <a:r>
              <a:rPr lang="en-US" altLang="en-US" sz="2000" smtClean="0"/>
              <a:t>It can be used to support multiple critical sections</a:t>
            </a:r>
          </a:p>
          <a:p>
            <a:r>
              <a:rPr lang="en-US" altLang="en-US" sz="2400" smtClean="0"/>
              <a:t>Disadvantages</a:t>
            </a:r>
          </a:p>
          <a:p>
            <a:pPr lvl="1"/>
            <a:r>
              <a:rPr lang="en-US" altLang="en-US" sz="2000" smtClean="0"/>
              <a:t>Busy-waiting consumes processor time</a:t>
            </a:r>
          </a:p>
          <a:p>
            <a:pPr lvl="1"/>
            <a:r>
              <a:rPr lang="en-US" altLang="en-US" sz="2000" smtClean="0"/>
              <a:t>Starvation is possible when a process leaves a critical section and more than one process is waiting.  </a:t>
            </a:r>
          </a:p>
          <a:p>
            <a:pPr lvl="1"/>
            <a:r>
              <a:rPr lang="en-US" altLang="en-US" sz="2000" smtClean="0"/>
              <a:t>Deadlock</a:t>
            </a:r>
          </a:p>
          <a:p>
            <a:pPr lvl="2"/>
            <a:r>
              <a:rPr lang="en-US" altLang="en-US" sz="1800" smtClean="0"/>
              <a:t>If a low priority process has the critical region and a higher priority process needs, the higher priority process will obtain the processor to wait for the critical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Semaphores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Semaphore is a special integer variable that is used for synchronization</a:t>
            </a:r>
            <a:r>
              <a:rPr lang="en-US" altLang="en-US" smtClean="0"/>
              <a:t>  </a:t>
            </a:r>
          </a:p>
          <a:p>
            <a:r>
              <a:rPr lang="en-US" altLang="en-US" sz="2400" smtClean="0"/>
              <a:t>Semaphore supports two </a:t>
            </a:r>
            <a:r>
              <a:rPr lang="en-US" altLang="en-US" sz="2400" b="1" u="sng" smtClean="0"/>
              <a:t>atomic</a:t>
            </a:r>
            <a:r>
              <a:rPr lang="en-US" altLang="en-US" sz="2400" smtClean="0"/>
              <a:t> operations : </a:t>
            </a:r>
            <a:r>
              <a:rPr lang="en-US" altLang="en-US" sz="2400" b="1" smtClean="0">
                <a:solidFill>
                  <a:srgbClr val="FF3300"/>
                </a:solidFill>
              </a:rPr>
              <a:t>wait</a:t>
            </a:r>
            <a:r>
              <a:rPr lang="en-US" altLang="en-US" sz="2400" smtClean="0"/>
              <a:t> and </a:t>
            </a:r>
            <a:r>
              <a:rPr lang="en-US" altLang="en-US" sz="2400" b="1" smtClean="0">
                <a:solidFill>
                  <a:srgbClr val="FF3300"/>
                </a:solidFill>
              </a:rPr>
              <a:t>signal</a:t>
            </a:r>
          </a:p>
          <a:p>
            <a:pPr lvl="1"/>
            <a:r>
              <a:rPr lang="en-US" altLang="en-US" sz="2000" smtClean="0"/>
              <a:t>The </a:t>
            </a:r>
            <a:r>
              <a:rPr lang="en-US" altLang="en-US" sz="2000" u="sng" smtClean="0"/>
              <a:t>atomicity</a:t>
            </a:r>
            <a:r>
              <a:rPr lang="en-US" altLang="en-US" sz="2000" smtClean="0"/>
              <a:t> means that the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two operations on the same semaphore </a:t>
            </a:r>
            <a:r>
              <a:rPr lang="en-US" altLang="en-US" sz="2000" u="sng" smtClean="0"/>
              <a:t>can not </a:t>
            </a:r>
            <a:r>
              <a:rPr lang="en-US" altLang="en-US" sz="2000" smtClean="0"/>
              <a:t>overlap</a:t>
            </a:r>
          </a:p>
          <a:p>
            <a:pPr lvl="2"/>
            <a:r>
              <a:rPr lang="en-US" altLang="en-US" sz="1600" smtClean="0"/>
              <a:t>there can be </a:t>
            </a:r>
            <a:r>
              <a:rPr lang="en-US" altLang="en-US" sz="1600" u="sng" smtClean="0"/>
              <a:t>no interruptions </a:t>
            </a:r>
            <a:r>
              <a:rPr lang="en-US" altLang="en-US" sz="1600" smtClean="0"/>
              <a:t>while these operations are being implemented.</a:t>
            </a:r>
          </a:p>
          <a:p>
            <a:pPr lvl="2"/>
            <a:r>
              <a:rPr lang="en-US" altLang="en-US" sz="1600" smtClean="0"/>
              <a:t>if more than one threads try to execute </a:t>
            </a:r>
            <a:r>
              <a:rPr lang="en-US" altLang="en-US" sz="1600" b="1" smtClean="0"/>
              <a:t>Wait</a:t>
            </a:r>
            <a:r>
              <a:rPr lang="en-US" altLang="en-US" sz="1600" smtClean="0"/>
              <a:t> (or </a:t>
            </a:r>
            <a:r>
              <a:rPr lang="en-US" altLang="en-US" sz="1600" b="1" smtClean="0"/>
              <a:t>Signal</a:t>
            </a:r>
            <a:r>
              <a:rPr lang="en-US" altLang="en-US" sz="1600" smtClean="0"/>
              <a:t>), only one of them will succeed</a:t>
            </a:r>
            <a:endParaRPr lang="en-US" altLang="en-US" sz="1600" b="1" smtClean="0">
              <a:solidFill>
                <a:srgbClr val="FF3300"/>
              </a:solidFill>
            </a:endParaRPr>
          </a:p>
          <a:p>
            <a:r>
              <a:rPr lang="en-US" altLang="en-US" sz="2400" smtClean="0"/>
              <a:t>How semaphore works ?</a:t>
            </a:r>
          </a:p>
          <a:p>
            <a:pPr lvl="1"/>
            <a:r>
              <a:rPr lang="en-US" altLang="en-US" sz="2000" smtClean="0"/>
              <a:t>The semaphore initialized to 1 or a positive value</a:t>
            </a:r>
          </a:p>
          <a:p>
            <a:pPr lvl="1"/>
            <a:r>
              <a:rPr lang="en-US" altLang="en-US" sz="2000" smtClean="0"/>
              <a:t>Before entering the critical section, a process/thread calls wait (semaphore)</a:t>
            </a:r>
          </a:p>
          <a:p>
            <a:pPr lvl="1"/>
            <a:r>
              <a:rPr lang="en-US" altLang="en-US" sz="2000" smtClean="0"/>
              <a:t>After leaving the critical section, a process /thread calls signal (semaphore)</a:t>
            </a:r>
          </a:p>
          <a:p>
            <a:endParaRPr lang="en-US" altLang="en-US" smtClean="0"/>
          </a:p>
          <a:p>
            <a:endParaRPr lang="en-US" altLang="en-US" smtClean="0">
              <a:solidFill>
                <a:srgbClr val="FF3300"/>
              </a:solidFill>
            </a:endParaRP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Semaphores for MX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41288" y="1255713"/>
            <a:ext cx="3878262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P1 () 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while (true) 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wait(s);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			/* CS */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</a:t>
            </a:r>
            <a:r>
              <a:rPr lang="en-US" altLang="en-US" sz="1800" b="1">
                <a:solidFill>
                  <a:srgbClr val="00CC66"/>
                </a:solidFill>
                <a:latin typeface="Courier New" panose="02070309020205020404" pitchFamily="49" charset="0"/>
              </a:rPr>
              <a:t>signal(s);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			/* non-CS */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P2 ()   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while (true) 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wait(s);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			/* CS */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</a:t>
            </a:r>
            <a:r>
              <a:rPr lang="en-US" altLang="en-US" sz="1800" b="1">
                <a:solidFill>
                  <a:srgbClr val="00CC66"/>
                </a:solidFill>
                <a:latin typeface="Courier New" panose="02070309020205020404" pitchFamily="49" charset="0"/>
              </a:rPr>
              <a:t>signal(s);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			/* non-CS */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Semaphores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Assume our semaphore is called 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u="sng" smtClean="0"/>
              <a:t>wait (s):</a:t>
            </a:r>
            <a:r>
              <a:rPr lang="en-US" altLang="en-US" sz="1800" smtClean="0"/>
              <a:t>				</a:t>
            </a:r>
            <a:r>
              <a:rPr lang="en-US" altLang="en-US" sz="1800" u="sng" smtClean="0"/>
              <a:t>signal (s):</a:t>
            </a:r>
            <a:endParaRPr lang="en-US" altLang="en-US" sz="180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smtClean="0"/>
              <a:t>s = s – 1				s = s + 1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smtClean="0"/>
              <a:t>if (s &lt; 0)				if (s &lt;= 0)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smtClean="0"/>
              <a:t>block the thread		                  wake up &amp; run </a:t>
            </a:r>
            <a:r>
              <a:rPr lang="en-US" altLang="en-US" sz="1800" b="1" smtClean="0"/>
              <a:t>one</a:t>
            </a:r>
            <a:r>
              <a:rPr lang="en-US" altLang="en-US" sz="1800" smtClean="0"/>
              <a:t> of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smtClean="0"/>
              <a:t>that called wait(s)		     the waiting threads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smtClean="0"/>
              <a:t>otherwise</a:t>
            </a:r>
          </a:p>
          <a:p>
            <a:pPr lvl="2">
              <a:buFontTx/>
              <a:buNone/>
            </a:pPr>
            <a:r>
              <a:rPr lang="en-US" altLang="en-US" sz="1800" smtClean="0"/>
              <a:t>continue into CS</a:t>
            </a:r>
          </a:p>
          <a:p>
            <a:r>
              <a:rPr lang="en-US" altLang="en-US" sz="2400" smtClean="0"/>
              <a:t>Note : </a:t>
            </a:r>
          </a:p>
          <a:p>
            <a:pPr lvl="1"/>
            <a:r>
              <a:rPr lang="en-US" altLang="en-US" sz="2000" smtClean="0"/>
              <a:t>Negative semaphore = number of blocked threads, where only one right now in the critical section </a:t>
            </a:r>
          </a:p>
          <a:p>
            <a:pPr lvl="2"/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71613"/>
            <a:ext cx="7772400" cy="496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Critical Section Problem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Mutual Exclusion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Mutual Exclusion Algorithms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Synchronization Hardware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Semaphores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Readers /Writers Problem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77813" y="1228725"/>
            <a:ext cx="4460875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int readcount=0;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semaphore wrt(1),mx(1);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writer()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wait(wrt);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/* perform write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signal(wrt);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reader()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wait(mx);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readcount++;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if(readcount==1)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   wait(wrt);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signal(mx);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/* perform read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wait(mx);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readconut--;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if(readcount==0)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   signal(wrt);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	signal(mx);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>
                <a:cs typeface="Arial" panose="020B0604020202020204" pitchFamily="34" charset="0"/>
              </a:rPr>
              <a:t>}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173538" y="1270000"/>
            <a:ext cx="4838700" cy="421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Readers and writers </a:t>
            </a:r>
            <a:br>
              <a:rPr lang="en-US" altLang="en-US" sz="2000"/>
            </a:br>
            <a:r>
              <a:rPr lang="en-US" altLang="en-US" sz="2000"/>
              <a:t>can access concurrently same item</a:t>
            </a:r>
          </a:p>
          <a:p>
            <a:r>
              <a:rPr lang="en-US" altLang="en-US" sz="2000"/>
              <a:t>writers cannot concurrently writing same item, but readers can</a:t>
            </a:r>
          </a:p>
          <a:p>
            <a:r>
              <a:rPr lang="en-US" altLang="en-US" sz="2000" b="1"/>
              <a:t>wrt</a:t>
            </a:r>
            <a:r>
              <a:rPr lang="en-US" altLang="en-US" sz="2000"/>
              <a:t>- semaphore for the writing operation</a:t>
            </a:r>
          </a:p>
          <a:p>
            <a:pPr lvl="1"/>
            <a:r>
              <a:rPr lang="en-US" altLang="en-US" sz="1600"/>
              <a:t>writer can get to item if open</a:t>
            </a:r>
          </a:p>
          <a:p>
            <a:r>
              <a:rPr lang="en-US" altLang="en-US" sz="2000" b="1"/>
              <a:t>readcount</a:t>
            </a:r>
            <a:r>
              <a:rPr lang="en-US" altLang="en-US" sz="2000"/>
              <a:t> - number of readers wishing to read the item</a:t>
            </a:r>
          </a:p>
          <a:p>
            <a:r>
              <a:rPr lang="en-US" altLang="en-US" sz="2000" b="1"/>
              <a:t>mx</a:t>
            </a:r>
            <a:r>
              <a:rPr lang="en-US" altLang="en-US" sz="2000"/>
              <a:t> – a semaphore protects manipulation with </a:t>
            </a:r>
            <a:r>
              <a:rPr lang="en-US" altLang="en-US" sz="2000" b="1"/>
              <a:t>readcount</a:t>
            </a:r>
            <a:endParaRPr lang="en-US" altLang="en-US" sz="2000"/>
          </a:p>
          <a:p>
            <a:r>
              <a:rPr lang="en-US" altLang="en-US" sz="2000"/>
              <a:t>Any writer must wait for all readers</a:t>
            </a:r>
          </a:p>
          <a:p>
            <a:pPr lvl="1"/>
            <a:r>
              <a:rPr lang="en-US" altLang="en-US" sz="1600" i="1"/>
              <a:t>First</a:t>
            </a:r>
            <a:r>
              <a:rPr lang="en-US" altLang="en-US" sz="1600"/>
              <a:t> reader races with writers</a:t>
            </a:r>
          </a:p>
          <a:p>
            <a:pPr lvl="1"/>
            <a:r>
              <a:rPr lang="en-US" altLang="en-US" sz="1600" i="1"/>
              <a:t>Last</a:t>
            </a:r>
            <a:r>
              <a:rPr lang="en-US" altLang="en-US" sz="1600"/>
              <a:t> reader signals writers</a:t>
            </a:r>
          </a:p>
          <a:p>
            <a:pPr lvl="1"/>
            <a:r>
              <a:rPr lang="en-US" altLang="en-US" sz="1600"/>
              <a:t>Readers can starve writers</a:t>
            </a:r>
          </a:p>
          <a:p>
            <a:r>
              <a:rPr lang="en-US" altLang="en-US" sz="2000"/>
              <a:t>If a writer is writing the item, no reader may read it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Critical Section Problem 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i="1" smtClean="0"/>
              <a:t>n</a:t>
            </a:r>
            <a:r>
              <a:rPr lang="en-US" altLang="en-US" sz="2400" smtClean="0"/>
              <a:t> processes all competing to use some shared data</a:t>
            </a:r>
          </a:p>
          <a:p>
            <a:r>
              <a:rPr lang="en-US" altLang="en-US" sz="2400" smtClean="0"/>
              <a:t>Each process has a code segment, called </a:t>
            </a:r>
            <a:r>
              <a:rPr lang="en-US" altLang="en-US" sz="2400" i="1" smtClean="0"/>
              <a:t>critical section</a:t>
            </a:r>
            <a:r>
              <a:rPr lang="en-US" altLang="en-US" sz="2400" smtClean="0"/>
              <a:t>, in which the shared data is accessed.</a:t>
            </a:r>
          </a:p>
          <a:p>
            <a:r>
              <a:rPr lang="en-US" altLang="en-US" sz="2400" b="1" smtClean="0"/>
              <a:t>Mutual Exclusion (MX) </a:t>
            </a:r>
            <a:r>
              <a:rPr lang="en-US" altLang="en-US" sz="2400" smtClean="0"/>
              <a:t>– ensure that when one process is executing in its critical section, no other process is allowed to execute in its critical section</a:t>
            </a:r>
          </a:p>
          <a:p>
            <a:pPr lvl="1"/>
            <a:r>
              <a:rPr lang="en-US" altLang="en-US" sz="2000" smtClean="0"/>
              <a:t>MX </a:t>
            </a:r>
            <a:r>
              <a:rPr lang="en-US" altLang="en-US" sz="2000" i="1" smtClean="0"/>
              <a:t>– </a:t>
            </a:r>
            <a:r>
              <a:rPr lang="en-US" altLang="en-US" sz="2000" smtClean="0"/>
              <a:t>basic synchronization problem</a:t>
            </a:r>
            <a:endParaRPr lang="en-US" altLang="en-US" sz="20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Hardware Support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A process runs until it invokes an operating-system service or until it is interrupted</a:t>
            </a:r>
          </a:p>
          <a:p>
            <a:pPr lvl="1"/>
            <a:r>
              <a:rPr lang="en-US" altLang="en-US" sz="2000" smtClean="0"/>
              <a:t>Interrupt Problem: MX violation</a:t>
            </a:r>
          </a:p>
          <a:p>
            <a:r>
              <a:rPr lang="en-US" altLang="en-US" sz="2400" smtClean="0"/>
              <a:t>Hardware Solution:</a:t>
            </a:r>
          </a:p>
          <a:p>
            <a:pPr lvl="1"/>
            <a:r>
              <a:rPr lang="en-US" altLang="en-US" sz="2000" smtClean="0"/>
              <a:t>Single Processor:</a:t>
            </a:r>
          </a:p>
          <a:p>
            <a:pPr lvl="2"/>
            <a:r>
              <a:rPr lang="en-US" altLang="en-US" sz="1600" smtClean="0"/>
              <a:t>Guarantee mutual exclusion (only one process can run at any given time)</a:t>
            </a:r>
          </a:p>
          <a:p>
            <a:pPr lvl="2"/>
            <a:r>
              <a:rPr lang="en-US" altLang="en-US" sz="1600" smtClean="0"/>
              <a:t>Problem: Race Condition </a:t>
            </a:r>
          </a:p>
          <a:p>
            <a:pPr lvl="3"/>
            <a:r>
              <a:rPr lang="en-US" altLang="en-US" sz="1600" smtClean="0"/>
              <a:t>Interrupt Disabling</a:t>
            </a:r>
          </a:p>
          <a:p>
            <a:pPr lvl="4"/>
            <a:r>
              <a:rPr lang="en-US" altLang="en-US" sz="1600" smtClean="0"/>
              <a:t>Processor is limited in its ability to interleave programs</a:t>
            </a:r>
          </a:p>
          <a:p>
            <a:pPr lvl="4"/>
            <a:r>
              <a:rPr lang="en-US" altLang="en-US" sz="1600" u="sng" smtClean="0"/>
              <a:t>Disabling interrupts </a:t>
            </a:r>
            <a:r>
              <a:rPr lang="en-US" altLang="en-US" sz="1600" smtClean="0"/>
              <a:t>solve the problem</a:t>
            </a:r>
          </a:p>
          <a:p>
            <a:pPr lvl="1"/>
            <a:r>
              <a:rPr lang="en-US" altLang="en-US" sz="2000" smtClean="0"/>
              <a:t>Multiprocessor:</a:t>
            </a:r>
          </a:p>
          <a:p>
            <a:pPr lvl="2"/>
            <a:r>
              <a:rPr lang="en-US" altLang="en-US" sz="1800" smtClean="0"/>
              <a:t>disabling interrupts will </a:t>
            </a:r>
            <a:r>
              <a:rPr lang="en-US" altLang="en-US" sz="1800" i="1" smtClean="0"/>
              <a:t>not</a:t>
            </a:r>
            <a:r>
              <a:rPr lang="en-US" altLang="en-US" sz="1800" smtClean="0"/>
              <a:t> guarantee mutual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General Solution 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There is a set of threads/processes that switch between executing the </a:t>
            </a:r>
            <a:r>
              <a:rPr lang="en-US" altLang="en-US" sz="2400" i="1" smtClean="0">
                <a:solidFill>
                  <a:srgbClr val="0000FF"/>
                </a:solidFill>
              </a:rPr>
              <a:t>critical</a:t>
            </a:r>
            <a:r>
              <a:rPr lang="en-US" altLang="en-US" sz="2400" smtClean="0">
                <a:solidFill>
                  <a:srgbClr val="0000FF"/>
                </a:solidFill>
              </a:rPr>
              <a:t> </a:t>
            </a:r>
            <a:r>
              <a:rPr lang="en-US" altLang="en-US" sz="2400" i="1" smtClean="0">
                <a:solidFill>
                  <a:srgbClr val="0000FF"/>
                </a:solidFill>
              </a:rPr>
              <a:t>section </a:t>
            </a:r>
            <a:r>
              <a:rPr lang="en-US" altLang="en-US" sz="2400" smtClean="0">
                <a:solidFill>
                  <a:srgbClr val="0000FF"/>
                </a:solidFill>
              </a:rPr>
              <a:t>(CS)</a:t>
            </a:r>
            <a:r>
              <a:rPr lang="en-US" altLang="en-US" sz="2400" smtClean="0"/>
              <a:t> of code and non-critical section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Before entering the CS, a thread/process </a:t>
            </a:r>
            <a:r>
              <a:rPr lang="en-US" altLang="en-US" sz="2400" i="1" smtClean="0"/>
              <a:t>requests </a:t>
            </a:r>
            <a:r>
              <a:rPr lang="en-US" altLang="en-US" sz="2400" smtClean="0"/>
              <a:t>it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MX Solution requirement: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3300"/>
                </a:solidFill>
              </a:rPr>
              <a:t>safety</a:t>
            </a:r>
            <a:r>
              <a:rPr lang="en-US" altLang="en-US" sz="2000" i="1" smtClean="0"/>
              <a:t> – </a:t>
            </a:r>
            <a:r>
              <a:rPr lang="en-US" altLang="en-US" sz="2000" smtClean="0"/>
              <a:t>at most one thread at a time execute the CS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3300"/>
                </a:solidFill>
              </a:rPr>
              <a:t>liveness</a:t>
            </a:r>
            <a:r>
              <a:rPr lang="en-US" altLang="en-US" sz="2000" smtClean="0"/>
              <a:t> – a thread requesting the CS is given a chance to enter it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Liveness violation: </a:t>
            </a:r>
            <a:r>
              <a:rPr lang="en-US" altLang="en-US" sz="1800" i="1" smtClean="0">
                <a:solidFill>
                  <a:srgbClr val="FF3300"/>
                </a:solidFill>
              </a:rPr>
              <a:t>starvation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– a requesting thread is not allowed to enter the CS</a:t>
            </a:r>
          </a:p>
          <a:p>
            <a:pPr lvl="3">
              <a:lnSpc>
                <a:spcPct val="90000"/>
              </a:lnSpc>
            </a:pPr>
            <a:r>
              <a:rPr lang="en-US" altLang="en-US" sz="1800" smtClean="0">
                <a:solidFill>
                  <a:srgbClr val="FF3300"/>
                </a:solidFill>
                <a:latin typeface="Comic Sans MS" panose="030F0702030302020204" pitchFamily="66" charset="0"/>
              </a:rPr>
              <a:t>deadlock</a:t>
            </a:r>
            <a:r>
              <a:rPr lang="en-US" altLang="en-US" sz="1800" smtClean="0">
                <a:latin typeface="Comic Sans MS" panose="030F0702030302020204" pitchFamily="66" charset="0"/>
              </a:rPr>
              <a:t> – all threads are blocked and cannot proceed </a:t>
            </a:r>
          </a:p>
          <a:p>
            <a:pPr lvl="3">
              <a:lnSpc>
                <a:spcPct val="90000"/>
              </a:lnSpc>
            </a:pPr>
            <a:r>
              <a:rPr lang="en-US" altLang="en-US" sz="1800" smtClean="0">
                <a:solidFill>
                  <a:srgbClr val="FF3300"/>
                </a:solidFill>
                <a:latin typeface="Comic Sans MS" panose="030F0702030302020204" pitchFamily="66" charset="0"/>
              </a:rPr>
              <a:t>livelock</a:t>
            </a:r>
            <a:r>
              <a:rPr lang="en-US" altLang="en-US" sz="1800" smtClean="0">
                <a:latin typeface="Comic Sans MS" panose="030F0702030302020204" pitchFamily="66" charset="0"/>
              </a:rPr>
              <a:t> – threads continue to operate but none could enter the CS</a:t>
            </a:r>
            <a:endParaRPr lang="en-US" altLang="en-US" sz="1600" smtClean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Process Structure    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General structure of process P</a:t>
            </a:r>
            <a:r>
              <a:rPr lang="en-US" altLang="en-US" sz="2400" baseline="-25000" smtClean="0"/>
              <a:t>i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2011363"/>
            <a:ext cx="460216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Algorithm 1     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15900" y="1244600"/>
            <a:ext cx="4983163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P1 ( )   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while (true)   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while (turn != 1);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	      /* do nothing */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		   CS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   </a:t>
            </a:r>
            <a:r>
              <a:rPr lang="en-US" altLang="en-US" sz="1800" b="1">
                <a:solidFill>
                  <a:srgbClr val="00CC66"/>
                </a:solidFill>
                <a:latin typeface="Courier New" panose="02070309020205020404" pitchFamily="49" charset="0"/>
              </a:rPr>
              <a:t>turn = 2;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		   non-CS</a:t>
            </a:r>
            <a:r>
              <a:rPr lang="en-US" altLang="en-US" sz="1800" b="1">
                <a:latin typeface="Courier New" panose="02070309020205020404" pitchFamily="49" charset="0"/>
              </a:rPr>
              <a:t>		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P2 ( )   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while (true)   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while (turn != 2)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	       /* do nothing */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		   CS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   </a:t>
            </a:r>
            <a:r>
              <a:rPr lang="en-US" altLang="en-US" sz="1800" b="1">
                <a:solidFill>
                  <a:srgbClr val="00CC66"/>
                </a:solidFill>
                <a:latin typeface="Courier New" panose="02070309020205020404" pitchFamily="49" charset="0"/>
              </a:rPr>
              <a:t>turn = 1;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Courier New" panose="02070309020205020404" pitchFamily="49" charset="0"/>
              </a:rPr>
              <a:t>		   non-CS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5630863" y="1370013"/>
            <a:ext cx="3294062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Pre condition: only </a:t>
            </a:r>
            <a:r>
              <a:rPr lang="en-US" altLang="en-US" sz="2000" u="sng"/>
              <a:t>two</a:t>
            </a:r>
            <a:r>
              <a:rPr lang="en-US" altLang="en-US" sz="2000"/>
              <a:t> processes/threads in the system</a:t>
            </a:r>
          </a:p>
          <a:p>
            <a:r>
              <a:rPr lang="en-US" altLang="en-US" sz="2000"/>
              <a:t>Shared variables: </a:t>
            </a:r>
          </a:p>
          <a:p>
            <a:pPr lvl="1"/>
            <a:r>
              <a:rPr lang="en-US" altLang="en-US" sz="2000"/>
              <a:t>int turn;</a:t>
            </a:r>
          </a:p>
          <a:p>
            <a:pPr lvl="1"/>
            <a:r>
              <a:rPr lang="en-US" altLang="en-US" sz="2000"/>
              <a:t>OS sets turn to an initial value (1 or 2)</a:t>
            </a:r>
          </a:p>
          <a:p>
            <a:r>
              <a:rPr lang="en-US" altLang="en-US" sz="2000"/>
              <a:t>Advantages:</a:t>
            </a:r>
          </a:p>
          <a:p>
            <a:pPr lvl="1"/>
            <a:r>
              <a:rPr lang="en-US" altLang="en-US" sz="2000"/>
              <a:t>Safety</a:t>
            </a:r>
          </a:p>
          <a:p>
            <a:r>
              <a:rPr lang="en-US" altLang="en-US" sz="2000"/>
              <a:t>Problems:</a:t>
            </a:r>
          </a:p>
          <a:p>
            <a:pPr lvl="1"/>
            <a:r>
              <a:rPr lang="en-US" altLang="en-US" sz="2000"/>
              <a:t>Violates liveness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Algorithm 2a   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630863" y="1370013"/>
            <a:ext cx="3294062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Pre condition: only </a:t>
            </a:r>
            <a:r>
              <a:rPr lang="en-US" altLang="en-US" sz="2000" u="sng"/>
              <a:t>two</a:t>
            </a:r>
            <a:r>
              <a:rPr lang="en-US" altLang="en-US" sz="2000"/>
              <a:t> processes/threads in the system</a:t>
            </a:r>
          </a:p>
          <a:p>
            <a:r>
              <a:rPr lang="en-US" altLang="en-US" sz="2000"/>
              <a:t>Shared variables: </a:t>
            </a:r>
          </a:p>
          <a:p>
            <a:pPr lvl="1"/>
            <a:r>
              <a:rPr lang="en-US" altLang="en-US" sz="2000"/>
              <a:t>Boolean variables</a:t>
            </a:r>
          </a:p>
          <a:p>
            <a:pPr lvl="2"/>
            <a:r>
              <a:rPr kumimoji="1" lang="en-US" altLang="en-US" sz="1800"/>
              <a:t>P1_in_CS</a:t>
            </a:r>
            <a:endParaRPr lang="en-US" altLang="en-US" sz="1800"/>
          </a:p>
          <a:p>
            <a:pPr lvl="2"/>
            <a:r>
              <a:rPr kumimoji="1" lang="en-US" altLang="en-US" sz="1800"/>
              <a:t>P2_in_CS</a:t>
            </a:r>
          </a:p>
          <a:p>
            <a:pPr lvl="2"/>
            <a:r>
              <a:rPr kumimoji="1" lang="en-US" altLang="en-US" sz="1800"/>
              <a:t>Boolean variables initially false</a:t>
            </a:r>
            <a:endParaRPr lang="en-US" altLang="en-US" sz="1800"/>
          </a:p>
          <a:p>
            <a:r>
              <a:rPr lang="en-US" altLang="en-US" sz="2000"/>
              <a:t>Advantages:</a:t>
            </a:r>
          </a:p>
          <a:p>
            <a:pPr lvl="1"/>
            <a:r>
              <a:rPr lang="en-US" altLang="en-US" sz="2000"/>
              <a:t>liveness</a:t>
            </a:r>
          </a:p>
          <a:p>
            <a:r>
              <a:rPr lang="en-US" altLang="en-US" sz="2000"/>
              <a:t>Problems:</a:t>
            </a:r>
          </a:p>
          <a:p>
            <a:pPr lvl="1"/>
            <a:r>
              <a:rPr lang="en-US" altLang="en-US" sz="2000"/>
              <a:t>Violates Safety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93675" y="1198563"/>
            <a:ext cx="49784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P1 ( 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while (true)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   </a:t>
            </a: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while (P2_in_CS == true);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	   /* do nothing */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   </a:t>
            </a: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P1_in_CS = true;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 i="1">
                <a:latin typeface="Courier New" panose="02070309020205020404" pitchFamily="49" charset="0"/>
              </a:rPr>
              <a:t>	   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   </a:t>
            </a:r>
            <a:r>
              <a:rPr kumimoji="1" lang="en-US" altLang="en-US" sz="1800" b="1">
                <a:solidFill>
                  <a:srgbClr val="00CC66"/>
                </a:solidFill>
                <a:latin typeface="Courier New" panose="02070309020205020404" pitchFamily="49" charset="0"/>
              </a:rPr>
              <a:t>P1_in_CS = false;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 i="1">
                <a:latin typeface="Courier New" panose="02070309020205020404" pitchFamily="49" charset="0"/>
              </a:rPr>
              <a:t>	   non-CS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}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P2 ( 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while (true)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   </a:t>
            </a: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while (P1_in_CS == true);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	   /* do nothing */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   P2_in_CS = true;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 i="1">
                <a:latin typeface="Courier New" panose="02070309020205020404" pitchFamily="49" charset="0"/>
              </a:rPr>
              <a:t>	   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   </a:t>
            </a:r>
            <a:r>
              <a:rPr kumimoji="1" lang="en-US" altLang="en-US" sz="1800" b="1">
                <a:solidFill>
                  <a:srgbClr val="00CC66"/>
                </a:solidFill>
                <a:latin typeface="Courier New" panose="02070309020205020404" pitchFamily="49" charset="0"/>
              </a:rPr>
              <a:t>P2_in_CS = false;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 i="1">
                <a:latin typeface="Courier New" panose="02070309020205020404" pitchFamily="49" charset="0"/>
              </a:rPr>
              <a:t>	   non-CS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}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}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MX: Algorithm 2b    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630863" y="1370013"/>
            <a:ext cx="3294062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Pre condition: only </a:t>
            </a:r>
            <a:r>
              <a:rPr lang="en-US" altLang="en-US" sz="2000" u="sng"/>
              <a:t>two</a:t>
            </a:r>
            <a:r>
              <a:rPr lang="en-US" altLang="en-US" sz="2000"/>
              <a:t> processes/threads in the system</a:t>
            </a:r>
          </a:p>
          <a:p>
            <a:r>
              <a:rPr lang="en-US" altLang="en-US" sz="2000"/>
              <a:t>Shared variables: </a:t>
            </a:r>
          </a:p>
          <a:p>
            <a:pPr lvl="1"/>
            <a:r>
              <a:rPr lang="en-US" altLang="en-US" sz="2000"/>
              <a:t>Boolean variables</a:t>
            </a:r>
          </a:p>
          <a:p>
            <a:pPr lvl="2"/>
            <a:r>
              <a:rPr kumimoji="1" lang="en-US" altLang="en-US" sz="1800"/>
              <a:t>P1_in_CS</a:t>
            </a:r>
            <a:endParaRPr lang="en-US" altLang="en-US" sz="1800"/>
          </a:p>
          <a:p>
            <a:pPr lvl="2"/>
            <a:r>
              <a:rPr kumimoji="1" lang="en-US" altLang="en-US" sz="1800"/>
              <a:t>P2_in_CS</a:t>
            </a:r>
          </a:p>
          <a:p>
            <a:pPr lvl="2"/>
            <a:r>
              <a:rPr kumimoji="1" lang="en-US" altLang="en-US" sz="1800"/>
              <a:t>Boolean variables initially false</a:t>
            </a:r>
            <a:endParaRPr lang="en-US" altLang="en-US" sz="1800"/>
          </a:p>
          <a:p>
            <a:r>
              <a:rPr lang="en-US" altLang="en-US" sz="2000"/>
              <a:t>Advantages:</a:t>
            </a:r>
          </a:p>
          <a:p>
            <a:pPr lvl="1"/>
            <a:r>
              <a:rPr lang="en-US" altLang="en-US" sz="2000"/>
              <a:t>Safety</a:t>
            </a:r>
          </a:p>
          <a:p>
            <a:r>
              <a:rPr lang="en-US" altLang="en-US" sz="2000"/>
              <a:t>Problems:</a:t>
            </a:r>
          </a:p>
          <a:p>
            <a:pPr lvl="1"/>
            <a:r>
              <a:rPr lang="en-US" altLang="en-US" sz="2000"/>
              <a:t>Violates liveness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93675" y="1198563"/>
            <a:ext cx="5153025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P1 ( 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while (true)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Times New Roman" panose="02020603050405020304" pitchFamily="18" charset="0"/>
              </a:rPr>
              <a:t>               P1_in_CS = true;</a:t>
            </a:r>
            <a:endParaRPr kumimoji="1" lang="en-US" altLang="en-US" sz="18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   </a:t>
            </a: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while (P2_in_CS == true);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	   /* do nothing */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 i="1">
                <a:latin typeface="Courier New" panose="02070309020205020404" pitchFamily="49" charset="0"/>
              </a:rPr>
              <a:t>	   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   </a:t>
            </a:r>
            <a:r>
              <a:rPr kumimoji="1" lang="en-US" altLang="en-US" sz="1800" b="1">
                <a:solidFill>
                  <a:srgbClr val="00CC66"/>
                </a:solidFill>
                <a:latin typeface="Courier New" panose="02070309020205020404" pitchFamily="49" charset="0"/>
              </a:rPr>
              <a:t>P1_in_CS = false;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 i="1">
                <a:latin typeface="Courier New" panose="02070309020205020404" pitchFamily="49" charset="0"/>
              </a:rPr>
              <a:t>	   non-CS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}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}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P2 ( 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while (true)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Times New Roman" panose="02020603050405020304" pitchFamily="18" charset="0"/>
              </a:rPr>
              <a:t>               P2_in_CS = true;</a:t>
            </a:r>
            <a:endParaRPr kumimoji="1" lang="en-US" altLang="en-US" sz="1800" b="1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   </a:t>
            </a: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while (P1_in_CS == true);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		   /* do nothing */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 i="1">
                <a:latin typeface="Courier New" panose="02070309020205020404" pitchFamily="49" charset="0"/>
              </a:rPr>
              <a:t>	   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   </a:t>
            </a:r>
            <a:r>
              <a:rPr kumimoji="1" lang="en-US" altLang="en-US" sz="1800" b="1">
                <a:solidFill>
                  <a:srgbClr val="00CC66"/>
                </a:solidFill>
                <a:latin typeface="Courier New" panose="02070309020205020404" pitchFamily="49" charset="0"/>
              </a:rPr>
              <a:t>P2_in_CS = false;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 i="1">
                <a:latin typeface="Courier New" panose="02070309020205020404" pitchFamily="49" charset="0"/>
              </a:rPr>
              <a:t>	   non-CS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	}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10580</TotalTime>
  <Words>909</Words>
  <Application>Microsoft Office PowerPoint</Application>
  <PresentationFormat>On-screen Show (4:3)</PresentationFormat>
  <Paragraphs>353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Comic Sans MS</vt:lpstr>
      <vt:lpstr>Courier New</vt:lpstr>
      <vt:lpstr>Symbol</vt:lpstr>
      <vt:lpstr>Times New Roman</vt:lpstr>
      <vt:lpstr>Wingdings</vt:lpstr>
      <vt:lpstr>Default Design</vt:lpstr>
      <vt:lpstr>Computer Architecture and Operating Systems  CS 3230: Operating System Section Lecture OS-5 Process Synchronization  </vt:lpstr>
      <vt:lpstr>Outlines</vt:lpstr>
      <vt:lpstr>Critical Section Problem   </vt:lpstr>
      <vt:lpstr>MX: Hardware Support 1</vt:lpstr>
      <vt:lpstr>MX: General Solution   </vt:lpstr>
      <vt:lpstr>MX: Process Structure     </vt:lpstr>
      <vt:lpstr>MX: Algorithm 1     </vt:lpstr>
      <vt:lpstr>MX: Algorithm 2a     </vt:lpstr>
      <vt:lpstr>MX: Algorithm 2b     </vt:lpstr>
      <vt:lpstr>MX: Algorithm 3 (Peterson’s) </vt:lpstr>
      <vt:lpstr>MX: Multiple Processes</vt:lpstr>
      <vt:lpstr>MX: Multiple Processes</vt:lpstr>
      <vt:lpstr>MX: Hardware Support 2</vt:lpstr>
      <vt:lpstr>MX: Test and Set Instruction</vt:lpstr>
      <vt:lpstr>MX: Swap Instruction</vt:lpstr>
      <vt:lpstr>MX: Special Machine Instructions</vt:lpstr>
      <vt:lpstr>Semaphores</vt:lpstr>
      <vt:lpstr>Using Semaphores for MX</vt:lpstr>
      <vt:lpstr>Semaphores</vt:lpstr>
      <vt:lpstr>Readers /Writers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Brianna Muleski</cp:lastModifiedBy>
  <cp:revision>480</cp:revision>
  <dcterms:created xsi:type="dcterms:W3CDTF">1999-10-08T19:08:27Z</dcterms:created>
  <dcterms:modified xsi:type="dcterms:W3CDTF">2015-04-24T15:16:53Z</dcterms:modified>
</cp:coreProperties>
</file>