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6" r:id="rId2"/>
    <p:sldId id="257" r:id="rId3"/>
    <p:sldId id="269" r:id="rId4"/>
    <p:sldId id="270" r:id="rId5"/>
    <p:sldId id="308" r:id="rId6"/>
    <p:sldId id="309" r:id="rId7"/>
    <p:sldId id="273" r:id="rId8"/>
    <p:sldId id="274" r:id="rId9"/>
    <p:sldId id="275" r:id="rId10"/>
    <p:sldId id="310" r:id="rId11"/>
    <p:sldId id="276" r:id="rId12"/>
    <p:sldId id="277" r:id="rId13"/>
    <p:sldId id="279" r:id="rId14"/>
    <p:sldId id="280" r:id="rId15"/>
    <p:sldId id="281" r:id="rId16"/>
    <p:sldId id="282" r:id="rId17"/>
    <p:sldId id="283" r:id="rId18"/>
    <p:sldId id="284" r:id="rId19"/>
    <p:sldId id="285" r:id="rId20"/>
    <p:sldId id="286" r:id="rId21"/>
    <p:sldId id="287" r:id="rId22"/>
    <p:sldId id="288" r:id="rId23"/>
    <p:sldId id="289" r:id="rId24"/>
    <p:sldId id="306" r:id="rId25"/>
    <p:sldId id="307"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DDDD"/>
    <a:srgbClr val="FFCCFF"/>
    <a:srgbClr val="9999FF"/>
    <a:srgbClr val="FF3300"/>
    <a:srgbClr val="00CCFF"/>
    <a:srgbClr val="0000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65767" autoAdjust="0"/>
  </p:normalViewPr>
  <p:slideViewPr>
    <p:cSldViewPr snapToGrid="0">
      <p:cViewPr varScale="1">
        <p:scale>
          <a:sx n="76" d="100"/>
          <a:sy n="76"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6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316" tIns="43658" rIns="87316" bIns="43658" numCol="1" anchor="t" anchorCtr="0" compatLnSpc="1">
            <a:prstTxWarp prst="textNoShape">
              <a:avLst/>
            </a:prstTxWarp>
          </a:bodyPr>
          <a:lstStyle>
            <a:lvl1pPr defTabSz="873125">
              <a:defRPr sz="1100"/>
            </a:lvl1pPr>
          </a:lstStyle>
          <a:p>
            <a:pPr>
              <a:defRPr/>
            </a:pPr>
            <a:endParaRPr lang="en-US" altLang="en-US"/>
          </a:p>
        </p:txBody>
      </p:sp>
      <p:sp>
        <p:nvSpPr>
          <p:cNvPr id="131075" name="Rectangle 3"/>
          <p:cNvSpPr>
            <a:spLocks noGrp="1" noChangeArrowheads="1"/>
          </p:cNvSpPr>
          <p:nvPr>
            <p:ph type="dt" sz="quarter" idx="1"/>
          </p:nvPr>
        </p:nvSpPr>
        <p:spPr bwMode="auto">
          <a:xfrm>
            <a:off x="3884613"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316" tIns="43658" rIns="87316" bIns="43658" numCol="1" anchor="t" anchorCtr="0" compatLnSpc="1">
            <a:prstTxWarp prst="textNoShape">
              <a:avLst/>
            </a:prstTxWarp>
          </a:bodyPr>
          <a:lstStyle>
            <a:lvl1pPr algn="r" defTabSz="873125">
              <a:defRPr sz="1100"/>
            </a:lvl1pPr>
          </a:lstStyle>
          <a:p>
            <a:pPr>
              <a:defRPr/>
            </a:pPr>
            <a:endParaRPr lang="en-US" altLang="en-US"/>
          </a:p>
        </p:txBody>
      </p:sp>
      <p:sp>
        <p:nvSpPr>
          <p:cNvPr id="131076" name="Rectangle 4"/>
          <p:cNvSpPr>
            <a:spLocks noGrp="1" noChangeArrowheads="1"/>
          </p:cNvSpPr>
          <p:nvPr>
            <p:ph type="ftr" sz="quarter" idx="2"/>
          </p:nvPr>
        </p:nvSpPr>
        <p:spPr bwMode="auto">
          <a:xfrm>
            <a:off x="0" y="8831263"/>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316" tIns="43658" rIns="87316" bIns="43658" numCol="1" anchor="b" anchorCtr="0" compatLnSpc="1">
            <a:prstTxWarp prst="textNoShape">
              <a:avLst/>
            </a:prstTxWarp>
          </a:bodyPr>
          <a:lstStyle>
            <a:lvl1pPr defTabSz="873125">
              <a:defRPr sz="1100"/>
            </a:lvl1pPr>
          </a:lstStyle>
          <a:p>
            <a:pPr>
              <a:defRPr/>
            </a:pPr>
            <a:endParaRPr lang="en-US" altLang="en-US"/>
          </a:p>
        </p:txBody>
      </p:sp>
      <p:sp>
        <p:nvSpPr>
          <p:cNvPr id="131077" name="Rectangle 5"/>
          <p:cNvSpPr>
            <a:spLocks noGrp="1" noChangeArrowheads="1"/>
          </p:cNvSpPr>
          <p:nvPr>
            <p:ph type="sldNum" sz="quarter" idx="3"/>
          </p:nvPr>
        </p:nvSpPr>
        <p:spPr bwMode="auto">
          <a:xfrm>
            <a:off x="3884613" y="8831263"/>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316" tIns="43658" rIns="87316" bIns="43658" numCol="1" anchor="b" anchorCtr="0" compatLnSpc="1">
            <a:prstTxWarp prst="textNoShape">
              <a:avLst/>
            </a:prstTxWarp>
          </a:bodyPr>
          <a:lstStyle>
            <a:lvl1pPr algn="r" defTabSz="873125">
              <a:defRPr sz="1100"/>
            </a:lvl1pPr>
          </a:lstStyle>
          <a:p>
            <a:fld id="{BF907B44-0367-4B16-8DBC-0D42784EC2F5}" type="slidenum">
              <a:rPr lang="en-US" altLang="en-US"/>
              <a:pPr/>
              <a:t>‹#›</a:t>
            </a:fld>
            <a:endParaRPr lang="en-US" altLang="en-US"/>
          </a:p>
        </p:txBody>
      </p:sp>
    </p:spTree>
    <p:extLst>
      <p:ext uri="{BB962C8B-B14F-4D97-AF65-F5344CB8AC3E}">
        <p14:creationId xmlns:p14="http://schemas.microsoft.com/office/powerpoint/2010/main" val="4080991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ltLang="en-US"/>
          </a:p>
        </p:txBody>
      </p:sp>
      <p:sp>
        <p:nvSpPr>
          <p:cNvPr id="3075" name="Rectangle 3"/>
          <p:cNvSpPr>
            <a:spLocks noGrp="1" noChangeArrowheads="1"/>
          </p:cNvSpPr>
          <p:nvPr>
            <p:ph type="dt" idx="1"/>
          </p:nvPr>
        </p:nvSpPr>
        <p:spPr bwMode="auto">
          <a:xfrm>
            <a:off x="3886200"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416425"/>
            <a:ext cx="50292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83285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ltLang="en-US"/>
          </a:p>
        </p:txBody>
      </p:sp>
      <p:sp>
        <p:nvSpPr>
          <p:cNvPr id="3079" name="Rectangle 7"/>
          <p:cNvSpPr>
            <a:spLocks noGrp="1" noChangeArrowheads="1"/>
          </p:cNvSpPr>
          <p:nvPr>
            <p:ph type="sldNum" sz="quarter" idx="5"/>
          </p:nvPr>
        </p:nvSpPr>
        <p:spPr bwMode="auto">
          <a:xfrm>
            <a:off x="3886200" y="883285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925">
              <a:defRPr sz="1200"/>
            </a:lvl1pPr>
          </a:lstStyle>
          <a:p>
            <a:fld id="{C694FEF2-0F10-4EDD-8002-B4A59DB3D2C5}" type="slidenum">
              <a:rPr lang="en-US" altLang="en-US"/>
              <a:pPr/>
              <a:t>‹#›</a:t>
            </a:fld>
            <a:endParaRPr lang="en-US" altLang="en-US"/>
          </a:p>
        </p:txBody>
      </p:sp>
    </p:spTree>
    <p:extLst>
      <p:ext uri="{BB962C8B-B14F-4D97-AF65-F5344CB8AC3E}">
        <p14:creationId xmlns:p14="http://schemas.microsoft.com/office/powerpoint/2010/main" val="4041652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5</a:t>
            </a:fld>
            <a:endParaRPr lang="en-US" altLang="en-US"/>
          </a:p>
        </p:txBody>
      </p:sp>
    </p:spTree>
    <p:extLst>
      <p:ext uri="{BB962C8B-B14F-4D97-AF65-F5344CB8AC3E}">
        <p14:creationId xmlns:p14="http://schemas.microsoft.com/office/powerpoint/2010/main" val="341478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p>
          <a:p>
            <a:endParaRPr lang="en-US" dirty="0" smtClean="0"/>
          </a:p>
          <a:p>
            <a:r>
              <a:rPr lang="en-US" dirty="0" smtClean="0"/>
              <a:t>P4 request will</a:t>
            </a:r>
            <a:r>
              <a:rPr lang="en-US" baseline="0" dirty="0" smtClean="0"/>
              <a:t> be unsafe (deadlock)</a:t>
            </a:r>
          </a:p>
          <a:p>
            <a:r>
              <a:rPr lang="en-US" baseline="0" dirty="0" smtClean="0"/>
              <a:t>P0 request will be unsafe (deadlock) </a:t>
            </a:r>
          </a:p>
          <a:p>
            <a:r>
              <a:rPr lang="en-US" baseline="0" dirty="0" smtClean="0"/>
              <a:t>- Both requests will </a:t>
            </a:r>
            <a:r>
              <a:rPr lang="en-US" baseline="0" smtClean="0"/>
              <a:t>be denied</a:t>
            </a:r>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30</a:t>
            </a:fld>
            <a:endParaRPr lang="en-US" altLang="en-US"/>
          </a:p>
        </p:txBody>
      </p:sp>
    </p:spTree>
    <p:extLst>
      <p:ext uri="{BB962C8B-B14F-4D97-AF65-F5344CB8AC3E}">
        <p14:creationId xmlns:p14="http://schemas.microsoft.com/office/powerpoint/2010/main" val="185059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22</a:t>
            </a:fld>
            <a:endParaRPr lang="en-US" altLang="en-US"/>
          </a:p>
        </p:txBody>
      </p:sp>
    </p:spTree>
    <p:extLst>
      <p:ext uri="{BB962C8B-B14F-4D97-AF65-F5344CB8AC3E}">
        <p14:creationId xmlns:p14="http://schemas.microsoft.com/office/powerpoint/2010/main" val="350143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23</a:t>
            </a:fld>
            <a:endParaRPr lang="en-US" altLang="en-US"/>
          </a:p>
        </p:txBody>
      </p:sp>
    </p:spTree>
    <p:extLst>
      <p:ext uri="{BB962C8B-B14F-4D97-AF65-F5344CB8AC3E}">
        <p14:creationId xmlns:p14="http://schemas.microsoft.com/office/powerpoint/2010/main" val="319576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24</a:t>
            </a:fld>
            <a:endParaRPr lang="en-US" altLang="en-US"/>
          </a:p>
        </p:txBody>
      </p:sp>
    </p:spTree>
    <p:extLst>
      <p:ext uri="{BB962C8B-B14F-4D97-AF65-F5344CB8AC3E}">
        <p14:creationId xmlns:p14="http://schemas.microsoft.com/office/powerpoint/2010/main" val="429313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25</a:t>
            </a:fld>
            <a:endParaRPr lang="en-US" altLang="en-US"/>
          </a:p>
        </p:txBody>
      </p:sp>
    </p:spTree>
    <p:extLst>
      <p:ext uri="{BB962C8B-B14F-4D97-AF65-F5344CB8AC3E}">
        <p14:creationId xmlns:p14="http://schemas.microsoft.com/office/powerpoint/2010/main" val="165458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26</a:t>
            </a:fld>
            <a:endParaRPr lang="en-US" altLang="en-US"/>
          </a:p>
        </p:txBody>
      </p:sp>
    </p:spTree>
    <p:extLst>
      <p:ext uri="{BB962C8B-B14F-4D97-AF65-F5344CB8AC3E}">
        <p14:creationId xmlns:p14="http://schemas.microsoft.com/office/powerpoint/2010/main" val="4213360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27</a:t>
            </a:fld>
            <a:endParaRPr lang="en-US" altLang="en-US"/>
          </a:p>
        </p:txBody>
      </p:sp>
    </p:spTree>
    <p:extLst>
      <p:ext uri="{BB962C8B-B14F-4D97-AF65-F5344CB8AC3E}">
        <p14:creationId xmlns:p14="http://schemas.microsoft.com/office/powerpoint/2010/main" val="111745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28</a:t>
            </a:fld>
            <a:endParaRPr lang="en-US" altLang="en-US"/>
          </a:p>
        </p:txBody>
      </p:sp>
    </p:spTree>
    <p:extLst>
      <p:ext uri="{BB962C8B-B14F-4D97-AF65-F5344CB8AC3E}">
        <p14:creationId xmlns:p14="http://schemas.microsoft.com/office/powerpoint/2010/main" val="162992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https://www.youtube.com/watch?v=w0LwGqffUkg&amp;noredirect=1</a:t>
            </a:r>
            <a:endParaRPr lang="en-US" dirty="0"/>
          </a:p>
        </p:txBody>
      </p:sp>
      <p:sp>
        <p:nvSpPr>
          <p:cNvPr id="4" name="Slide Number Placeholder 3"/>
          <p:cNvSpPr>
            <a:spLocks noGrp="1"/>
          </p:cNvSpPr>
          <p:nvPr>
            <p:ph type="sldNum" sz="quarter" idx="10"/>
          </p:nvPr>
        </p:nvSpPr>
        <p:spPr/>
        <p:txBody>
          <a:bodyPr/>
          <a:lstStyle/>
          <a:p>
            <a:fld id="{C694FEF2-0F10-4EDD-8002-B4A59DB3D2C5}" type="slidenum">
              <a:rPr lang="en-US" altLang="en-US" smtClean="0"/>
              <a:pPr/>
              <a:t>29</a:t>
            </a:fld>
            <a:endParaRPr lang="en-US" altLang="en-US"/>
          </a:p>
        </p:txBody>
      </p:sp>
    </p:spTree>
    <p:extLst>
      <p:ext uri="{BB962C8B-B14F-4D97-AF65-F5344CB8AC3E}">
        <p14:creationId xmlns:p14="http://schemas.microsoft.com/office/powerpoint/2010/main" val="239393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1471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5417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4703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8916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2149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838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9160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080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9155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37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3607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590550" y="2328863"/>
            <a:ext cx="7785100" cy="2093912"/>
          </a:xfrm>
        </p:spPr>
        <p:txBody>
          <a:bodyPr/>
          <a:lstStyle/>
          <a:p>
            <a:pPr algn="ctr"/>
            <a:r>
              <a:rPr lang="en-US" altLang="en-US" sz="3300" b="1" smtClean="0"/>
              <a:t>Computer Architecture and Operating Systems</a:t>
            </a:r>
            <a:br>
              <a:rPr lang="en-US" altLang="en-US" sz="3300" b="1" smtClean="0"/>
            </a:br>
            <a:r>
              <a:rPr lang="en-US" altLang="en-US" sz="3300" b="1" smtClean="0"/>
              <a:t/>
            </a:r>
            <a:br>
              <a:rPr lang="en-US" altLang="en-US" sz="3300" b="1" smtClean="0"/>
            </a:br>
            <a:r>
              <a:rPr lang="en-US" altLang="en-US" sz="3300" b="1" u="none" smtClean="0"/>
              <a:t>CS 3230: Operating System Section</a:t>
            </a:r>
            <a:br>
              <a:rPr lang="en-US" altLang="en-US" sz="3300" b="1" u="none" smtClean="0"/>
            </a:br>
            <a:r>
              <a:rPr lang="en-US" altLang="en-US" b="1" smtClean="0">
                <a:solidFill>
                  <a:srgbClr val="7D0A01"/>
                </a:solidFill>
                <a:latin typeface="Calibri" panose="020F0502020204030204" pitchFamily="34" charset="0"/>
                <a:ea typeface="Calibri" panose="020F0502020204030204" pitchFamily="34" charset="0"/>
                <a:cs typeface="Calibri" panose="020F0502020204030204" pitchFamily="34" charset="0"/>
              </a:rPr>
              <a:t>Lecture OS-6</a:t>
            </a:r>
            <a:br>
              <a:rPr lang="en-US" altLang="en-US" b="1" smtClean="0">
                <a:solidFill>
                  <a:srgbClr val="7D0A01"/>
                </a:solidFill>
                <a:latin typeface="Calibri" panose="020F0502020204030204" pitchFamily="34" charset="0"/>
                <a:ea typeface="Calibri" panose="020F0502020204030204" pitchFamily="34" charset="0"/>
                <a:cs typeface="Calibri" panose="020F0502020204030204" pitchFamily="34" charset="0"/>
              </a:rPr>
            </a:br>
            <a:r>
              <a:rPr lang="en-US" altLang="en-US" b="1" smtClean="0">
                <a:solidFill>
                  <a:srgbClr val="7D0A01"/>
                </a:solidFill>
                <a:latin typeface="Calibri" panose="020F0502020204030204" pitchFamily="34" charset="0"/>
                <a:ea typeface="Calibri" panose="020F0502020204030204" pitchFamily="34" charset="0"/>
                <a:cs typeface="Calibri" panose="020F0502020204030204" pitchFamily="34" charset="0"/>
              </a:rPr>
              <a:t>Deadlocks</a:t>
            </a:r>
            <a:r>
              <a:rPr lang="en-US" altLang="en-US" smtClean="0"/>
              <a:t> </a:t>
            </a:r>
            <a:r>
              <a:rPr lang="en-US" altLang="en-US" b="1" smtClean="0">
                <a:solidFill>
                  <a:srgbClr val="0000FF"/>
                </a:solidFill>
                <a:latin typeface="Calibri" panose="020F0502020204030204" pitchFamily="34" charset="0"/>
                <a:ea typeface="Calibri" panose="020F0502020204030204" pitchFamily="34" charset="0"/>
                <a:cs typeface="Calibri" panose="020F0502020204030204" pitchFamily="34" charset="0"/>
              </a:rPr>
              <a:t/>
            </a:r>
            <a:br>
              <a:rPr lang="en-US" altLang="en-US" b="1" smtClean="0">
                <a:solidFill>
                  <a:srgbClr val="0000FF"/>
                </a:solidFill>
                <a:latin typeface="Calibri" panose="020F0502020204030204" pitchFamily="34" charset="0"/>
                <a:ea typeface="Calibri" panose="020F0502020204030204" pitchFamily="34" charset="0"/>
                <a:cs typeface="Calibri" panose="020F0502020204030204" pitchFamily="34" charset="0"/>
              </a:rPr>
            </a:br>
            <a:endParaRPr lang="en-US" altLang="en-US" b="1" smtClean="0">
              <a:solidFill>
                <a:srgbClr val="0000FF"/>
              </a:solidFill>
              <a:latin typeface="Calibri" panose="020F0502020204030204" pitchFamily="34" charset="0"/>
              <a:ea typeface="Calibri" panose="020F0502020204030204" pitchFamily="34" charset="0"/>
              <a:cs typeface="Calibri" panose="020F0502020204030204" pitchFamily="34" charset="0"/>
            </a:endParaRPr>
          </a:p>
        </p:txBody>
      </p:sp>
      <p:sp>
        <p:nvSpPr>
          <p:cNvPr id="2051" name="Rectangle 3"/>
          <p:cNvSpPr>
            <a:spLocks noGrp="1" noChangeArrowheads="1"/>
          </p:cNvSpPr>
          <p:nvPr>
            <p:ph type="subTitle" idx="4294967295"/>
          </p:nvPr>
        </p:nvSpPr>
        <p:spPr>
          <a:xfrm>
            <a:off x="219075" y="4468813"/>
            <a:ext cx="8547100" cy="1793875"/>
          </a:xfrm>
        </p:spPr>
        <p:txBody>
          <a:bodyPr/>
          <a:lstStyle/>
          <a:p>
            <a:pPr marL="0" indent="0" algn="ctr" eaLnBrk="1" hangingPunct="1">
              <a:lnSpc>
                <a:spcPct val="80000"/>
              </a:lnSpc>
              <a:buFont typeface="Wingdings" panose="05000000000000000000" pitchFamily="2" charset="2"/>
              <a:buNone/>
            </a:pPr>
            <a:endParaRPr lang="en-US" altLang="en-US" sz="2400" b="1" smtClean="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0" indent="0" algn="ctr" eaLnBrk="1" hangingPunct="1">
              <a:lnSpc>
                <a:spcPct val="80000"/>
              </a:lnSpc>
              <a:buFont typeface="Wingdings" panose="05000000000000000000" pitchFamily="2" charset="2"/>
              <a:buNone/>
            </a:pPr>
            <a:endParaRPr lang="en-US" altLang="en-US" sz="2200" b="1" smtClean="0">
              <a:latin typeface="Calibri" panose="020F0502020204030204" pitchFamily="34" charset="0"/>
              <a:ea typeface="Calibri" panose="020F0502020204030204" pitchFamily="34" charset="0"/>
              <a:cs typeface="Calibri" panose="020F0502020204030204" pitchFamily="34" charset="0"/>
            </a:endParaRPr>
          </a:p>
          <a:p>
            <a:pPr marL="0" indent="0" algn="ctr" eaLnBrk="1" hangingPunct="1">
              <a:lnSpc>
                <a:spcPct val="80000"/>
              </a:lnSpc>
              <a:buFont typeface="Wingdings" panose="05000000000000000000" pitchFamily="2" charset="2"/>
              <a:buNone/>
            </a:pPr>
            <a:r>
              <a:rPr lang="en-US" altLang="en-US" sz="2200" b="1" smtClean="0">
                <a:solidFill>
                  <a:srgbClr val="FF3300"/>
                </a:solidFill>
                <a:latin typeface="Calibri" panose="020F0502020204030204" pitchFamily="34" charset="0"/>
              </a:rPr>
              <a:t>Department of Computer Science and Software Engineering </a:t>
            </a:r>
          </a:p>
          <a:p>
            <a:pPr marL="0" indent="0" algn="ctr" eaLnBrk="1" hangingPunct="1">
              <a:lnSpc>
                <a:spcPct val="80000"/>
              </a:lnSpc>
              <a:buFont typeface="Wingdings" panose="05000000000000000000" pitchFamily="2" charset="2"/>
              <a:buNone/>
            </a:pPr>
            <a:r>
              <a:rPr lang="en-US" altLang="en-US" sz="2200" b="1" smtClean="0">
                <a:solidFill>
                  <a:srgbClr val="FF3300"/>
                </a:solidFill>
                <a:latin typeface="Calibri" panose="020F0502020204030204" pitchFamily="34" charset="0"/>
              </a:rPr>
              <a:t>University of Wisconsin-Platteville</a:t>
            </a:r>
            <a:r>
              <a:rPr lang="en-US" altLang="en-US" sz="2200" b="1" smtClean="0">
                <a:latin typeface="Calibri" panose="020F0502020204030204" pitchFamily="34" charset="0"/>
              </a:rPr>
              <a:t> </a:t>
            </a:r>
          </a:p>
        </p:txBody>
      </p:sp>
      <p:pic>
        <p:nvPicPr>
          <p:cNvPr id="2052" name="Picture 5" descr="uwpla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100" y="501650"/>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en-US" smtClean="0"/>
              <a:t>RAG Facts </a:t>
            </a:r>
          </a:p>
        </p:txBody>
      </p:sp>
      <p:sp>
        <p:nvSpPr>
          <p:cNvPr id="11267" name="Rectangle 3"/>
          <p:cNvSpPr>
            <a:spLocks noGrp="1" noChangeArrowheads="1"/>
          </p:cNvSpPr>
          <p:nvPr>
            <p:ph type="body" idx="4294967295"/>
          </p:nvPr>
        </p:nvSpPr>
        <p:spPr>
          <a:xfrm>
            <a:off x="685800" y="1614488"/>
            <a:ext cx="7772400" cy="4960937"/>
          </a:xfrm>
        </p:spPr>
        <p:txBody>
          <a:bodyPr/>
          <a:lstStyle/>
          <a:p>
            <a:r>
              <a:rPr lang="en-US" altLang="en-US" sz="2400" smtClean="0"/>
              <a:t>If graph contains </a:t>
            </a:r>
            <a:r>
              <a:rPr lang="en-US" altLang="en-US" sz="2400" smtClean="0">
                <a:solidFill>
                  <a:srgbClr val="00B050"/>
                </a:solidFill>
              </a:rPr>
              <a:t>no cycles </a:t>
            </a:r>
            <a:r>
              <a:rPr lang="en-US" altLang="en-US" sz="2400" smtClean="0">
                <a:sym typeface="Symbol" panose="05050102010706020507" pitchFamily="18" charset="2"/>
              </a:rPr>
              <a:t> no deadlock</a:t>
            </a:r>
          </a:p>
          <a:p>
            <a:r>
              <a:rPr lang="en-US" altLang="en-US" sz="2400" smtClean="0">
                <a:sym typeface="Symbol" panose="05050102010706020507" pitchFamily="18" charset="2"/>
              </a:rPr>
              <a:t>If graph contains </a:t>
            </a:r>
            <a:r>
              <a:rPr lang="en-US" altLang="en-US" sz="2400" smtClean="0">
                <a:solidFill>
                  <a:srgbClr val="00B050"/>
                </a:solidFill>
                <a:sym typeface="Symbol" panose="05050102010706020507" pitchFamily="18" charset="2"/>
              </a:rPr>
              <a:t>a cycle </a:t>
            </a:r>
            <a:r>
              <a:rPr lang="en-US" altLang="en-US" sz="2400" smtClean="0">
                <a:sym typeface="Symbol" panose="05050102010706020507" pitchFamily="18" charset="2"/>
              </a:rPr>
              <a:t></a:t>
            </a:r>
          </a:p>
          <a:p>
            <a:pPr lvl="1"/>
            <a:r>
              <a:rPr lang="en-US" altLang="en-US" sz="2000" smtClean="0">
                <a:sym typeface="Symbol" panose="05050102010706020507" pitchFamily="18" charset="2"/>
              </a:rPr>
              <a:t>if </a:t>
            </a:r>
            <a:r>
              <a:rPr lang="en-US" altLang="en-US" sz="2000" u="sng" smtClean="0">
                <a:sym typeface="Symbol" panose="05050102010706020507" pitchFamily="18" charset="2"/>
              </a:rPr>
              <a:t>only one instance per resource type</a:t>
            </a:r>
            <a:r>
              <a:rPr lang="en-US" altLang="en-US" sz="2000" smtClean="0">
                <a:sym typeface="Symbol" panose="05050102010706020507" pitchFamily="18" charset="2"/>
              </a:rPr>
              <a:t>, then deadlock</a:t>
            </a:r>
          </a:p>
          <a:p>
            <a:pPr lvl="1"/>
            <a:r>
              <a:rPr lang="en-US" altLang="en-US" sz="2000" smtClean="0">
                <a:sym typeface="Symbol" panose="05050102010706020507" pitchFamily="18" charset="2"/>
              </a:rPr>
              <a:t>if </a:t>
            </a:r>
            <a:r>
              <a:rPr lang="en-US" altLang="en-US" sz="2000" u="sng" smtClean="0">
                <a:sym typeface="Symbol" panose="05050102010706020507" pitchFamily="18" charset="2"/>
              </a:rPr>
              <a:t>several instances per resource type</a:t>
            </a:r>
            <a:r>
              <a:rPr lang="en-US" altLang="en-US" sz="2000" smtClean="0">
                <a:sym typeface="Symbol" panose="05050102010706020507" pitchFamily="18" charset="2"/>
              </a:rPr>
              <a:t>, possibility of deadlock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en-US" smtClean="0"/>
              <a:t>RAG Example 2 </a:t>
            </a: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2765425" y="1384300"/>
            <a:ext cx="3354388"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6415088" y="1620838"/>
            <a:ext cx="2327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Char char="•"/>
            </a:pPr>
            <a:r>
              <a:rPr lang="en-US" altLang="en-US" sz="2400"/>
              <a:t>Graph shows a deadlock case</a:t>
            </a:r>
          </a:p>
          <a:p>
            <a:pPr>
              <a:spcBef>
                <a:spcPct val="50000"/>
              </a:spcBef>
              <a:buClrTx/>
              <a:buSzTx/>
              <a:buFontTx/>
              <a:buChar char="•"/>
            </a:pPr>
            <a:r>
              <a:rPr lang="en-US" altLang="en-US" sz="2400"/>
              <a:t>Why?</a:t>
            </a:r>
          </a:p>
          <a:p>
            <a:pPr lvl="1">
              <a:spcBef>
                <a:spcPct val="50000"/>
              </a:spcBef>
              <a:buClrTx/>
              <a:buSzTx/>
              <a:buFontTx/>
              <a:buNone/>
            </a:pP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altLang="en-US" smtClean="0"/>
              <a:t>RAG Example 3 </a:t>
            </a:r>
          </a:p>
        </p:txBody>
      </p:sp>
      <p:sp>
        <p:nvSpPr>
          <p:cNvPr id="13315" name="Text Box 4"/>
          <p:cNvSpPr txBox="1">
            <a:spLocks noChangeArrowheads="1"/>
          </p:cNvSpPr>
          <p:nvPr/>
        </p:nvSpPr>
        <p:spPr bwMode="auto">
          <a:xfrm>
            <a:off x="6415088" y="1620838"/>
            <a:ext cx="27289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Char char="•"/>
            </a:pPr>
            <a:r>
              <a:rPr lang="en-US" altLang="en-US" sz="2400"/>
              <a:t>Graph contains  a </a:t>
            </a:r>
            <a:r>
              <a:rPr lang="en-US" altLang="en-US" sz="2400" i="1"/>
              <a:t>cycle</a:t>
            </a:r>
            <a:r>
              <a:rPr lang="en-US" altLang="en-US" sz="2400"/>
              <a:t> </a:t>
            </a:r>
          </a:p>
          <a:p>
            <a:pPr>
              <a:spcBef>
                <a:spcPct val="50000"/>
              </a:spcBef>
              <a:buClrTx/>
              <a:buSzTx/>
              <a:buFontTx/>
              <a:buChar char="•"/>
            </a:pPr>
            <a:r>
              <a:rPr lang="en-US" altLang="en-US" sz="2400"/>
              <a:t>But, no deadlock</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1806575" y="1319213"/>
            <a:ext cx="4024313"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altLang="en-US" smtClean="0"/>
              <a:t>Handling Deadlock </a:t>
            </a:r>
          </a:p>
        </p:txBody>
      </p:sp>
      <p:sp>
        <p:nvSpPr>
          <p:cNvPr id="14339" name="Rectangle 3"/>
          <p:cNvSpPr>
            <a:spLocks noGrp="1" noChangeArrowheads="1"/>
          </p:cNvSpPr>
          <p:nvPr>
            <p:ph type="body" idx="4294967295"/>
          </p:nvPr>
        </p:nvSpPr>
        <p:spPr>
          <a:xfrm>
            <a:off x="685800" y="1214438"/>
            <a:ext cx="7772400" cy="4960937"/>
          </a:xfrm>
        </p:spPr>
        <p:txBody>
          <a:bodyPr/>
          <a:lstStyle/>
          <a:p>
            <a:r>
              <a:rPr lang="en-US" altLang="en-US" sz="2400" smtClean="0"/>
              <a:t>Handling methods</a:t>
            </a:r>
          </a:p>
          <a:p>
            <a:pPr lvl="1"/>
            <a:r>
              <a:rPr lang="en-US" altLang="en-US" sz="2000" smtClean="0"/>
              <a:t>Ensure that the system will </a:t>
            </a:r>
            <a:r>
              <a:rPr lang="en-US" altLang="en-US" sz="2000" i="1" u="sng" smtClean="0">
                <a:solidFill>
                  <a:srgbClr val="00B050"/>
                </a:solidFill>
              </a:rPr>
              <a:t>never</a:t>
            </a:r>
            <a:r>
              <a:rPr lang="en-US" altLang="en-US" sz="2000" smtClean="0"/>
              <a:t> enter a deadlock state (</a:t>
            </a:r>
            <a:r>
              <a:rPr lang="en-US" altLang="en-US" sz="2000" smtClean="0">
                <a:solidFill>
                  <a:srgbClr val="C00000"/>
                </a:solidFill>
              </a:rPr>
              <a:t>deadlock prevention or avoidance</a:t>
            </a:r>
            <a:r>
              <a:rPr lang="en-US" altLang="en-US" sz="2000" smtClean="0"/>
              <a:t>)</a:t>
            </a:r>
          </a:p>
          <a:p>
            <a:pPr lvl="1"/>
            <a:r>
              <a:rPr lang="en-US" altLang="en-US" sz="2000" i="1" u="sng" smtClean="0"/>
              <a:t>Allow</a:t>
            </a:r>
            <a:r>
              <a:rPr lang="en-US" altLang="en-US" sz="2000" smtClean="0"/>
              <a:t> the system to enter a deadlock state and then </a:t>
            </a:r>
            <a:r>
              <a:rPr lang="en-US" altLang="en-US" sz="2000" i="1" u="sng" smtClean="0">
                <a:solidFill>
                  <a:srgbClr val="00B050"/>
                </a:solidFill>
              </a:rPr>
              <a:t>recover </a:t>
            </a:r>
            <a:r>
              <a:rPr lang="en-US" altLang="en-US" sz="2000" smtClean="0"/>
              <a:t>(</a:t>
            </a:r>
            <a:r>
              <a:rPr lang="en-US" altLang="en-US" sz="2000" smtClean="0">
                <a:solidFill>
                  <a:srgbClr val="C00000"/>
                </a:solidFill>
              </a:rPr>
              <a:t>deadlock detection</a:t>
            </a:r>
            <a:r>
              <a:rPr lang="en-US" altLang="en-US" sz="2000" smtClean="0"/>
              <a:t>)</a:t>
            </a:r>
            <a:endParaRPr lang="en-US" altLang="en-US" sz="2000" i="1" u="sng" smtClean="0"/>
          </a:p>
          <a:p>
            <a:pPr lvl="1"/>
            <a:r>
              <a:rPr lang="en-US" altLang="en-US" sz="2000" i="1" u="sng" smtClean="0">
                <a:solidFill>
                  <a:srgbClr val="00B050"/>
                </a:solidFill>
              </a:rPr>
              <a:t>Ignore</a:t>
            </a:r>
            <a:r>
              <a:rPr lang="en-US" altLang="en-US" sz="2000" smtClean="0"/>
              <a:t> the problem and pretend that deadlocks never occur in the system; </a:t>
            </a:r>
            <a:r>
              <a:rPr lang="en-US" altLang="en-US" sz="2000" u="sng" smtClean="0"/>
              <a:t>used by most operating systems</a:t>
            </a:r>
            <a:r>
              <a:rPr lang="en-US" altLang="en-US" sz="2000" smtClean="0"/>
              <a:t>, including UNIX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en-US" smtClean="0"/>
              <a:t>Deadlock Prevention </a:t>
            </a:r>
          </a:p>
        </p:txBody>
      </p:sp>
      <p:sp>
        <p:nvSpPr>
          <p:cNvPr id="15363" name="Rectangle 3"/>
          <p:cNvSpPr>
            <a:spLocks noGrp="1" noChangeArrowheads="1"/>
          </p:cNvSpPr>
          <p:nvPr>
            <p:ph type="body" idx="4294967295"/>
          </p:nvPr>
        </p:nvSpPr>
        <p:spPr>
          <a:xfrm>
            <a:off x="685800" y="1214438"/>
            <a:ext cx="7772400" cy="4960937"/>
          </a:xfrm>
        </p:spPr>
        <p:txBody>
          <a:bodyPr/>
          <a:lstStyle/>
          <a:p>
            <a:r>
              <a:rPr lang="en-US" altLang="en-US" sz="2400" smtClean="0"/>
              <a:t>Restrain the ways request can be made</a:t>
            </a:r>
          </a:p>
          <a:p>
            <a:pPr lvl="1"/>
            <a:r>
              <a:rPr lang="en-US" altLang="en-US" sz="2000" smtClean="0"/>
              <a:t>Mutual Exclusion –  required for sharable resources; not required for non-sharable resources</a:t>
            </a:r>
          </a:p>
          <a:p>
            <a:pPr lvl="1">
              <a:buFont typeface="Wingdings" panose="05000000000000000000" pitchFamily="2" charset="2"/>
              <a:buNone/>
            </a:pPr>
            <a:endParaRPr lang="en-US" altLang="en-US" sz="2000" smtClean="0"/>
          </a:p>
          <a:p>
            <a:pPr lvl="1"/>
            <a:r>
              <a:rPr lang="en-US" altLang="en-US" sz="2000" smtClean="0"/>
              <a:t>Hold and Wait – must guarantee that whenever a process requests a resource, it does not hold any other resources</a:t>
            </a:r>
            <a:endParaRPr lang="en-US" altLang="en-US" smtClean="0"/>
          </a:p>
          <a:p>
            <a:pPr lvl="2"/>
            <a:r>
              <a:rPr lang="en-US" altLang="en-US" sz="1800" smtClean="0"/>
              <a:t>Approaches:</a:t>
            </a:r>
          </a:p>
          <a:p>
            <a:pPr lvl="3"/>
            <a:r>
              <a:rPr lang="en-US" altLang="en-US" sz="1800" smtClean="0"/>
              <a:t>Require process to request and be allocated all its resources before it begins execution</a:t>
            </a:r>
          </a:p>
          <a:p>
            <a:pPr lvl="3"/>
            <a:r>
              <a:rPr lang="en-US" altLang="en-US" sz="1800" smtClean="0"/>
              <a:t>allow process to request resources only when the process has none</a:t>
            </a:r>
          </a:p>
          <a:p>
            <a:pPr lvl="2"/>
            <a:r>
              <a:rPr lang="en-US" altLang="en-US" sz="1800" smtClean="0"/>
              <a:t>Problem:</a:t>
            </a:r>
          </a:p>
          <a:p>
            <a:pPr lvl="3"/>
            <a:r>
              <a:rPr lang="en-US" altLang="en-US" sz="1800" smtClean="0"/>
              <a:t>Low resource utilization</a:t>
            </a:r>
          </a:p>
          <a:p>
            <a:pPr lvl="3"/>
            <a:r>
              <a:rPr lang="en-US" altLang="en-US" sz="1800" smtClean="0"/>
              <a:t>starvation possible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US" altLang="en-US" smtClean="0"/>
              <a:t>Deadlock Prevention </a:t>
            </a:r>
          </a:p>
        </p:txBody>
      </p:sp>
      <p:sp>
        <p:nvSpPr>
          <p:cNvPr id="16387" name="Rectangle 3"/>
          <p:cNvSpPr>
            <a:spLocks noGrp="1" noChangeArrowheads="1"/>
          </p:cNvSpPr>
          <p:nvPr>
            <p:ph type="body" idx="4294967295"/>
          </p:nvPr>
        </p:nvSpPr>
        <p:spPr>
          <a:xfrm>
            <a:off x="685800" y="1214438"/>
            <a:ext cx="7772400" cy="4960937"/>
          </a:xfrm>
        </p:spPr>
        <p:txBody>
          <a:bodyPr/>
          <a:lstStyle/>
          <a:p>
            <a:pPr lvl="1"/>
            <a:r>
              <a:rPr lang="en-US" altLang="en-US" smtClean="0"/>
              <a:t>No Preemption </a:t>
            </a:r>
          </a:p>
          <a:p>
            <a:pPr lvl="2"/>
            <a:r>
              <a:rPr lang="en-US" altLang="en-US" smtClean="0"/>
              <a:t>If a process that is holding some resources requests another resource that </a:t>
            </a:r>
            <a:r>
              <a:rPr lang="en-US" altLang="en-US" i="1" u="sng" smtClean="0"/>
              <a:t>cannot</a:t>
            </a:r>
            <a:r>
              <a:rPr lang="en-US" altLang="en-US" smtClean="0"/>
              <a:t> be immediately allocated to it, then </a:t>
            </a:r>
          </a:p>
          <a:p>
            <a:pPr lvl="3"/>
            <a:r>
              <a:rPr lang="en-US" altLang="en-US" smtClean="0"/>
              <a:t>all resources currently being held are released</a:t>
            </a:r>
          </a:p>
          <a:p>
            <a:pPr lvl="3"/>
            <a:r>
              <a:rPr lang="en-US" altLang="en-US" smtClean="0"/>
              <a:t>Preempted resources are added to the list of resources for which the process is waiting</a:t>
            </a:r>
          </a:p>
          <a:p>
            <a:pPr lvl="3"/>
            <a:r>
              <a:rPr lang="en-US" altLang="en-US" smtClean="0"/>
              <a:t>Process will be restarted only when it can regain its old resources, as well as the new ones that it is requesting</a:t>
            </a:r>
          </a:p>
          <a:p>
            <a:pPr lvl="1"/>
            <a:r>
              <a:rPr lang="en-US" altLang="en-US" smtClean="0"/>
              <a:t>Circular Wait </a:t>
            </a:r>
          </a:p>
          <a:p>
            <a:pPr lvl="2"/>
            <a:r>
              <a:rPr lang="en-US" altLang="en-US" smtClean="0"/>
              <a:t>Impose a total ordering of all resource types, and </a:t>
            </a:r>
            <a:r>
              <a:rPr lang="en-US" altLang="en-US" u="sng" smtClean="0"/>
              <a:t>require that each process requests resources in an increasing order of enumeration</a:t>
            </a:r>
          </a:p>
          <a:p>
            <a:pPr lvl="1"/>
            <a:endParaRPr lang="en-US" altLang="en-US" smtClean="0"/>
          </a:p>
          <a:p>
            <a:endParaRPr lang="en-US" alt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en-US" smtClean="0"/>
              <a:t>Deadlock Avoidance</a:t>
            </a:r>
          </a:p>
        </p:txBody>
      </p:sp>
      <p:sp>
        <p:nvSpPr>
          <p:cNvPr id="17411" name="Rectangle 3"/>
          <p:cNvSpPr>
            <a:spLocks noGrp="1" noChangeArrowheads="1"/>
          </p:cNvSpPr>
          <p:nvPr>
            <p:ph type="body" idx="4294967295"/>
          </p:nvPr>
        </p:nvSpPr>
        <p:spPr>
          <a:xfrm>
            <a:off x="685800" y="1214438"/>
            <a:ext cx="7772400" cy="4960937"/>
          </a:xfrm>
        </p:spPr>
        <p:txBody>
          <a:bodyPr/>
          <a:lstStyle/>
          <a:p>
            <a:r>
              <a:rPr lang="en-US" altLang="en-US" sz="2400" smtClean="0"/>
              <a:t>Requires that the system has some additional </a:t>
            </a:r>
            <a:r>
              <a:rPr lang="en-US" altLang="en-US" sz="2400" i="1" smtClean="0"/>
              <a:t>a priori </a:t>
            </a:r>
            <a:r>
              <a:rPr lang="en-US" altLang="en-US" sz="2400" smtClean="0"/>
              <a:t>information available</a:t>
            </a:r>
          </a:p>
          <a:p>
            <a:pPr lvl="1"/>
            <a:r>
              <a:rPr lang="en-US" altLang="en-US" sz="2000" smtClean="0"/>
              <a:t>Each process declare the </a:t>
            </a:r>
            <a:r>
              <a:rPr lang="en-US" altLang="en-US" sz="2000" i="1" smtClean="0"/>
              <a:t>maximum number</a:t>
            </a:r>
            <a:r>
              <a:rPr lang="en-US" altLang="en-US" sz="2000" smtClean="0"/>
              <a:t> of resources of each type that it may need</a:t>
            </a:r>
          </a:p>
          <a:p>
            <a:pPr lvl="1"/>
            <a:r>
              <a:rPr lang="en-US" altLang="en-US" sz="2000" smtClean="0"/>
              <a:t>The deadlock-avoidance algorithm dynamically examines the resource-allocation state to ensure that there can never be a </a:t>
            </a:r>
            <a:r>
              <a:rPr lang="en-US" altLang="en-US" sz="2000" u="sng" smtClean="0"/>
              <a:t>circular-wait condition</a:t>
            </a:r>
          </a:p>
          <a:p>
            <a:pPr lvl="2"/>
            <a:r>
              <a:rPr lang="en-US" altLang="en-US" sz="1600" smtClean="0"/>
              <a:t>Resource-allocation </a:t>
            </a:r>
            <a:r>
              <a:rPr lang="en-US" altLang="en-US" sz="1600" i="1" smtClean="0"/>
              <a:t>state</a:t>
            </a:r>
            <a:r>
              <a:rPr lang="en-US" altLang="en-US" sz="1600" smtClean="0"/>
              <a:t> is defined by </a:t>
            </a:r>
          </a:p>
          <a:p>
            <a:pPr lvl="3"/>
            <a:r>
              <a:rPr lang="en-US" altLang="en-US" sz="1600" smtClean="0"/>
              <a:t>the number of available and allocated resources, and the maximum demands of the processes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en-US" smtClean="0"/>
              <a:t>Safe State </a:t>
            </a:r>
          </a:p>
        </p:txBody>
      </p:sp>
      <p:sp>
        <p:nvSpPr>
          <p:cNvPr id="18435" name="Rectangle 3"/>
          <p:cNvSpPr>
            <a:spLocks noGrp="1" noChangeArrowheads="1"/>
          </p:cNvSpPr>
          <p:nvPr>
            <p:ph type="body" idx="4294967295"/>
          </p:nvPr>
        </p:nvSpPr>
        <p:spPr>
          <a:xfrm>
            <a:off x="685800" y="1214438"/>
            <a:ext cx="7772400" cy="4960937"/>
          </a:xfrm>
        </p:spPr>
        <p:txBody>
          <a:bodyPr/>
          <a:lstStyle/>
          <a:p>
            <a:pPr>
              <a:lnSpc>
                <a:spcPct val="80000"/>
              </a:lnSpc>
            </a:pPr>
            <a:r>
              <a:rPr lang="en-US" altLang="en-US" sz="2400" smtClean="0"/>
              <a:t>When a process requests an available resource, system must decide if immediate allocation leaves the system in a safe state</a:t>
            </a:r>
          </a:p>
          <a:p>
            <a:pPr>
              <a:lnSpc>
                <a:spcPct val="80000"/>
              </a:lnSpc>
            </a:pPr>
            <a:r>
              <a:rPr lang="en-US" altLang="en-US" sz="2400" smtClean="0"/>
              <a:t>System is in safe state if there exists a safe sequence of all processes</a:t>
            </a:r>
          </a:p>
          <a:p>
            <a:pPr>
              <a:lnSpc>
                <a:spcPct val="80000"/>
              </a:lnSpc>
            </a:pPr>
            <a:r>
              <a:rPr lang="en-US" altLang="en-US" sz="2400" smtClean="0"/>
              <a:t>Sequence &lt;</a:t>
            </a:r>
            <a:r>
              <a:rPr lang="en-US" altLang="en-US" sz="2400" i="1" smtClean="0"/>
              <a:t>P</a:t>
            </a:r>
            <a:r>
              <a:rPr lang="en-US" altLang="en-US" sz="2400" baseline="-25000" smtClean="0"/>
              <a:t>1</a:t>
            </a:r>
            <a:r>
              <a:rPr lang="en-US" altLang="en-US" sz="2400" smtClean="0"/>
              <a:t>, </a:t>
            </a:r>
            <a:r>
              <a:rPr lang="en-US" altLang="en-US" sz="2400" i="1" smtClean="0"/>
              <a:t>P</a:t>
            </a:r>
            <a:r>
              <a:rPr lang="en-US" altLang="en-US" sz="2400" baseline="-25000" smtClean="0"/>
              <a:t>2</a:t>
            </a:r>
            <a:r>
              <a:rPr lang="en-US" altLang="en-US" sz="2400" smtClean="0"/>
              <a:t>, …, </a:t>
            </a:r>
            <a:r>
              <a:rPr lang="en-US" altLang="en-US" sz="2400" i="1" smtClean="0"/>
              <a:t>P</a:t>
            </a:r>
            <a:r>
              <a:rPr lang="en-US" altLang="en-US" sz="2400" i="1" baseline="-25000" smtClean="0"/>
              <a:t>n</a:t>
            </a:r>
            <a:r>
              <a:rPr lang="en-US" altLang="en-US" sz="2400" smtClean="0"/>
              <a:t>&gt; is safe if for each</a:t>
            </a:r>
            <a:r>
              <a:rPr lang="en-US" altLang="en-US" sz="2400" i="1" smtClean="0"/>
              <a:t> P</a:t>
            </a:r>
            <a:r>
              <a:rPr lang="en-US" altLang="en-US" sz="2400" baseline="-25000" smtClean="0"/>
              <a:t>i</a:t>
            </a:r>
            <a:r>
              <a:rPr lang="en-US" altLang="en-US" sz="2400" smtClean="0"/>
              <a:t>, the resources that </a:t>
            </a:r>
            <a:r>
              <a:rPr lang="en-US" altLang="en-US" sz="2400" i="1" smtClean="0"/>
              <a:t>Pi</a:t>
            </a:r>
            <a:r>
              <a:rPr lang="en-US" altLang="en-US" sz="2400" smtClean="0"/>
              <a:t> can still request can be satisfied by currently available resources + resources held by all the </a:t>
            </a:r>
            <a:r>
              <a:rPr lang="en-US" altLang="en-US" sz="2400" i="1" smtClean="0"/>
              <a:t>P</a:t>
            </a:r>
            <a:r>
              <a:rPr lang="en-US" altLang="en-US" sz="2400" i="1" baseline="-25000" smtClean="0"/>
              <a:t>j</a:t>
            </a:r>
            <a:r>
              <a:rPr lang="en-US" altLang="en-US" sz="2400" smtClean="0"/>
              <a:t>, with </a:t>
            </a:r>
            <a:r>
              <a:rPr lang="en-US" altLang="en-US" sz="2400" i="1" smtClean="0"/>
              <a:t>j&lt;I</a:t>
            </a:r>
            <a:endParaRPr lang="en-US" altLang="en-US" sz="2400" smtClean="0"/>
          </a:p>
          <a:p>
            <a:pPr lvl="1">
              <a:lnSpc>
                <a:spcPct val="80000"/>
              </a:lnSpc>
            </a:pPr>
            <a:r>
              <a:rPr lang="en-US" altLang="en-US" sz="2000" smtClean="0"/>
              <a:t>If P</a:t>
            </a:r>
            <a:r>
              <a:rPr lang="en-US" altLang="en-US" sz="2000" baseline="-25000" smtClean="0"/>
              <a:t>i</a:t>
            </a:r>
            <a:r>
              <a:rPr lang="en-US" altLang="en-US" sz="2000" smtClean="0"/>
              <a:t> resource needs are not immediately available, then </a:t>
            </a:r>
            <a:r>
              <a:rPr lang="en-US" altLang="en-US" sz="2000" i="1" smtClean="0"/>
              <a:t>P</a:t>
            </a:r>
            <a:r>
              <a:rPr lang="en-US" altLang="en-US" sz="2000" i="1" baseline="-25000" smtClean="0"/>
              <a:t>i</a:t>
            </a:r>
            <a:r>
              <a:rPr lang="en-US" altLang="en-US" sz="2000" smtClean="0"/>
              <a:t> can wait until all </a:t>
            </a:r>
            <a:r>
              <a:rPr lang="en-US" altLang="en-US" sz="2000" i="1" smtClean="0"/>
              <a:t>P</a:t>
            </a:r>
            <a:r>
              <a:rPr lang="en-US" altLang="en-US" sz="2000" i="1" baseline="-25000" smtClean="0"/>
              <a:t>j</a:t>
            </a:r>
            <a:r>
              <a:rPr lang="en-US" altLang="en-US" sz="2000" i="1" smtClean="0"/>
              <a:t> </a:t>
            </a:r>
            <a:r>
              <a:rPr lang="en-US" altLang="en-US" sz="2000" smtClean="0"/>
              <a:t>have finished</a:t>
            </a:r>
          </a:p>
          <a:p>
            <a:pPr lvl="1">
              <a:lnSpc>
                <a:spcPct val="80000"/>
              </a:lnSpc>
            </a:pPr>
            <a:r>
              <a:rPr lang="en-US" altLang="en-US" sz="2000" smtClean="0"/>
              <a:t>When </a:t>
            </a:r>
            <a:r>
              <a:rPr lang="en-US" altLang="en-US" sz="2000" i="1" smtClean="0"/>
              <a:t>P</a:t>
            </a:r>
            <a:r>
              <a:rPr lang="en-US" altLang="en-US" sz="2000" i="1" baseline="-25000" smtClean="0"/>
              <a:t>j</a:t>
            </a:r>
            <a:r>
              <a:rPr lang="en-US" altLang="en-US" sz="2000" smtClean="0"/>
              <a:t> is finished, </a:t>
            </a:r>
            <a:r>
              <a:rPr lang="en-US" altLang="en-US" sz="2000" i="1" smtClean="0"/>
              <a:t>P</a:t>
            </a:r>
            <a:r>
              <a:rPr lang="en-US" altLang="en-US" sz="2000" baseline="-25000" smtClean="0"/>
              <a:t>i</a:t>
            </a:r>
            <a:r>
              <a:rPr lang="en-US" altLang="en-US" sz="2000" smtClean="0"/>
              <a:t> can obtain needed resources, execute, return allocated resources, and terminate</a:t>
            </a:r>
          </a:p>
          <a:p>
            <a:pPr lvl="1">
              <a:lnSpc>
                <a:spcPct val="80000"/>
              </a:lnSpc>
            </a:pPr>
            <a:r>
              <a:rPr lang="en-US" altLang="en-US" sz="2000" smtClean="0"/>
              <a:t>When </a:t>
            </a:r>
            <a:r>
              <a:rPr lang="en-US" altLang="en-US" sz="2000" i="1" smtClean="0"/>
              <a:t>P</a:t>
            </a:r>
            <a:r>
              <a:rPr lang="en-US" altLang="en-US" sz="2000" i="1" baseline="-25000" smtClean="0"/>
              <a:t>i</a:t>
            </a:r>
            <a:r>
              <a:rPr lang="en-US" altLang="en-US" sz="2000" smtClean="0"/>
              <a:t> terminates, </a:t>
            </a:r>
            <a:r>
              <a:rPr lang="en-US" altLang="en-US" sz="2000" i="1" smtClean="0"/>
              <a:t>P</a:t>
            </a:r>
            <a:r>
              <a:rPr lang="en-US" altLang="en-US" sz="2000" i="1" baseline="-25000" smtClean="0"/>
              <a:t>i</a:t>
            </a:r>
            <a:r>
              <a:rPr lang="en-US" altLang="en-US" sz="2000" baseline="-25000" smtClean="0"/>
              <a:t>+1</a:t>
            </a:r>
            <a:r>
              <a:rPr lang="en-US" altLang="en-US" sz="2000" smtClean="0"/>
              <a:t> can obtain its needed resources, and so on</a:t>
            </a:r>
          </a:p>
          <a:p>
            <a:pPr>
              <a:lnSpc>
                <a:spcPct val="80000"/>
              </a:lnSpc>
            </a:pPr>
            <a:r>
              <a:rPr lang="en-US" altLang="en-US" sz="2400" smtClean="0"/>
              <a:t>The safe sequence is </a:t>
            </a:r>
            <a:r>
              <a:rPr lang="en-US" altLang="en-US" sz="2400" u="sng" smtClean="0"/>
              <a:t>not necessarily unique</a:t>
            </a:r>
          </a:p>
          <a:p>
            <a:pPr>
              <a:lnSpc>
                <a:spcPct val="80000"/>
              </a:lnSpc>
            </a:pPr>
            <a:endParaRPr lang="en-US" alt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altLang="en-US" smtClean="0"/>
              <a:t>Safe State: Facts</a:t>
            </a:r>
          </a:p>
        </p:txBody>
      </p:sp>
      <p:sp>
        <p:nvSpPr>
          <p:cNvPr id="19459" name="Rectangle 3"/>
          <p:cNvSpPr>
            <a:spLocks noGrp="1" noChangeArrowheads="1"/>
          </p:cNvSpPr>
          <p:nvPr>
            <p:ph type="body" idx="4294967295"/>
          </p:nvPr>
        </p:nvSpPr>
        <p:spPr>
          <a:xfrm>
            <a:off x="685800" y="1214438"/>
            <a:ext cx="7772400" cy="4960937"/>
          </a:xfrm>
        </p:spPr>
        <p:txBody>
          <a:bodyPr/>
          <a:lstStyle/>
          <a:p>
            <a:r>
              <a:rPr lang="en-US" altLang="en-US" sz="2400" smtClean="0"/>
              <a:t>If a system is in </a:t>
            </a:r>
            <a:r>
              <a:rPr lang="en-US" altLang="en-US" sz="2400" smtClean="0">
                <a:solidFill>
                  <a:srgbClr val="00B050"/>
                </a:solidFill>
              </a:rPr>
              <a:t>safe state </a:t>
            </a:r>
            <a:r>
              <a:rPr lang="en-US" altLang="en-US" sz="2400" smtClean="0">
                <a:sym typeface="Symbol" panose="05050102010706020507" pitchFamily="18" charset="2"/>
              </a:rPr>
              <a:t> no deadlocks</a:t>
            </a:r>
          </a:p>
          <a:p>
            <a:r>
              <a:rPr lang="en-US" altLang="en-US" sz="2400" smtClean="0">
                <a:sym typeface="Symbol" panose="05050102010706020507" pitchFamily="18" charset="2"/>
              </a:rPr>
              <a:t>If a system is in </a:t>
            </a:r>
            <a:r>
              <a:rPr lang="en-US" altLang="en-US" sz="2400" smtClean="0">
                <a:solidFill>
                  <a:srgbClr val="C00000"/>
                </a:solidFill>
                <a:sym typeface="Symbol" panose="05050102010706020507" pitchFamily="18" charset="2"/>
              </a:rPr>
              <a:t>unsafe state </a:t>
            </a:r>
            <a:r>
              <a:rPr lang="en-US" altLang="en-US" sz="2400" smtClean="0">
                <a:sym typeface="Symbol" panose="05050102010706020507" pitchFamily="18" charset="2"/>
              </a:rPr>
              <a:t> possibility of deadlock</a:t>
            </a:r>
          </a:p>
          <a:p>
            <a:r>
              <a:rPr lang="en-US" altLang="en-US" sz="2400" smtClean="0">
                <a:sym typeface="Symbol" panose="05050102010706020507" pitchFamily="18" charset="2"/>
              </a:rPr>
              <a:t>Avoidance  ensure that a system will </a:t>
            </a:r>
            <a:r>
              <a:rPr lang="en-US" altLang="en-US" sz="2400" i="1" u="sng" smtClean="0">
                <a:sym typeface="Symbol" panose="05050102010706020507" pitchFamily="18" charset="2"/>
              </a:rPr>
              <a:t>never</a:t>
            </a:r>
            <a:r>
              <a:rPr lang="en-US" altLang="en-US" sz="2400" smtClean="0">
                <a:sym typeface="Symbol" panose="05050102010706020507" pitchFamily="18" charset="2"/>
              </a:rPr>
              <a:t> enter an unsafe state</a:t>
            </a:r>
            <a:endParaRPr lang="en-US" altLang="en-US" smtClean="0">
              <a:sym typeface="Symbol" panose="05050102010706020507" pitchFamily="18" charset="2"/>
            </a:endParaRPr>
          </a:p>
          <a:p>
            <a:endParaRPr lang="en-US" alt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en-US" smtClean="0"/>
              <a:t>Deadlock Avoidance: RAG Algorithm</a:t>
            </a:r>
            <a:r>
              <a:rPr lang="en-US" altLang="en-US" sz="3600" smtClean="0"/>
              <a:t> </a:t>
            </a:r>
          </a:p>
        </p:txBody>
      </p:sp>
      <p:sp>
        <p:nvSpPr>
          <p:cNvPr id="20483" name="Rectangle 3"/>
          <p:cNvSpPr>
            <a:spLocks noGrp="1" noChangeArrowheads="1"/>
          </p:cNvSpPr>
          <p:nvPr>
            <p:ph type="body" idx="4294967295"/>
          </p:nvPr>
        </p:nvSpPr>
        <p:spPr>
          <a:xfrm>
            <a:off x="685800" y="1628775"/>
            <a:ext cx="7772400" cy="4960938"/>
          </a:xfrm>
        </p:spPr>
        <p:txBody>
          <a:bodyPr/>
          <a:lstStyle/>
          <a:p>
            <a:r>
              <a:rPr lang="en-US" altLang="en-US" sz="2400" i="1" smtClean="0"/>
              <a:t>Claim edge</a:t>
            </a:r>
            <a:r>
              <a:rPr lang="en-US" altLang="en-US" sz="2400" smtClean="0"/>
              <a:t> </a:t>
            </a:r>
            <a:r>
              <a:rPr lang="en-US" altLang="en-US" sz="2400" i="1" smtClean="0"/>
              <a:t>P</a:t>
            </a:r>
            <a:r>
              <a:rPr lang="en-US" altLang="en-US" sz="2400" i="1" baseline="-25000" smtClean="0"/>
              <a:t>i</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R</a:t>
            </a:r>
            <a:r>
              <a:rPr lang="en-US" altLang="en-US" sz="2400" i="1" baseline="-25000" smtClean="0">
                <a:sym typeface="Symbol" panose="05050102010706020507" pitchFamily="18" charset="2"/>
              </a:rPr>
              <a:t>j</a:t>
            </a:r>
            <a:r>
              <a:rPr lang="en-US" altLang="en-US" sz="2400" smtClean="0">
                <a:sym typeface="Symbol" panose="05050102010706020507" pitchFamily="18" charset="2"/>
              </a:rPr>
              <a:t> indicated that process </a:t>
            </a:r>
            <a:r>
              <a:rPr lang="en-US" altLang="en-US" sz="2400" i="1" smtClean="0">
                <a:sym typeface="Symbol" panose="05050102010706020507" pitchFamily="18" charset="2"/>
              </a:rPr>
              <a:t>P</a:t>
            </a:r>
            <a:r>
              <a:rPr lang="en-US" altLang="en-US" sz="2400" i="1" baseline="-25000" smtClean="0">
                <a:sym typeface="Symbol" panose="05050102010706020507" pitchFamily="18" charset="2"/>
              </a:rPr>
              <a:t>j</a:t>
            </a:r>
            <a:r>
              <a:rPr lang="en-US" altLang="en-US" sz="2400" smtClean="0">
                <a:sym typeface="Symbol" panose="05050102010706020507" pitchFamily="18" charset="2"/>
              </a:rPr>
              <a:t> may request resource </a:t>
            </a:r>
            <a:r>
              <a:rPr lang="en-US" altLang="en-US" sz="2400" i="1" smtClean="0">
                <a:sym typeface="Symbol" panose="05050102010706020507" pitchFamily="18" charset="2"/>
              </a:rPr>
              <a:t>R</a:t>
            </a:r>
            <a:r>
              <a:rPr lang="en-US" altLang="en-US" sz="2400" i="1" baseline="-25000" smtClean="0">
                <a:sym typeface="Symbol" panose="05050102010706020507" pitchFamily="18" charset="2"/>
              </a:rPr>
              <a:t>j</a:t>
            </a:r>
            <a:r>
              <a:rPr lang="en-US" altLang="en-US" sz="2400" smtClean="0">
                <a:sym typeface="Symbol" panose="05050102010706020507" pitchFamily="18" charset="2"/>
              </a:rPr>
              <a:t>; represented by a dashed line</a:t>
            </a:r>
          </a:p>
          <a:p>
            <a:r>
              <a:rPr lang="en-US" altLang="en-US" sz="2400" smtClean="0">
                <a:sym typeface="Symbol" panose="05050102010706020507" pitchFamily="18" charset="2"/>
              </a:rPr>
              <a:t>Claim edge converts to request edge when a process requests a resource</a:t>
            </a:r>
          </a:p>
          <a:p>
            <a:r>
              <a:rPr lang="en-US" altLang="en-US" sz="2400" smtClean="0">
                <a:sym typeface="Symbol" panose="05050102010706020507" pitchFamily="18" charset="2"/>
              </a:rPr>
              <a:t>When a resource is released by a process, assignment edge reconverts to a claim edge</a:t>
            </a:r>
          </a:p>
          <a:p>
            <a:r>
              <a:rPr lang="en-US" altLang="en-US" sz="2400" smtClean="0">
                <a:sym typeface="Symbol" panose="05050102010706020507" pitchFamily="18" charset="2"/>
              </a:rPr>
              <a:t>Resources must be claimed </a:t>
            </a:r>
            <a:r>
              <a:rPr lang="en-US" altLang="en-US" sz="2400" i="1" smtClean="0">
                <a:sym typeface="Symbol" panose="05050102010706020507" pitchFamily="18" charset="2"/>
              </a:rPr>
              <a:t>a priori</a:t>
            </a:r>
            <a:r>
              <a:rPr lang="en-US" altLang="en-US" sz="2400" smtClean="0">
                <a:sym typeface="Symbol" panose="05050102010706020507" pitchFamily="18" charset="2"/>
              </a:rPr>
              <a:t> in the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US" altLang="en-US" smtClean="0"/>
              <a:t>Outlines</a:t>
            </a:r>
          </a:p>
        </p:txBody>
      </p:sp>
      <p:sp>
        <p:nvSpPr>
          <p:cNvPr id="3075" name="Rectangle 3"/>
          <p:cNvSpPr>
            <a:spLocks noGrp="1" noChangeArrowheads="1"/>
          </p:cNvSpPr>
          <p:nvPr>
            <p:ph type="body" idx="4294967295"/>
          </p:nvPr>
        </p:nvSpPr>
        <p:spPr>
          <a:xfrm>
            <a:off x="685800" y="1471613"/>
            <a:ext cx="7772400" cy="4960937"/>
          </a:xfrm>
        </p:spPr>
        <p:txBody>
          <a:bodyPr/>
          <a:lstStyle/>
          <a:p>
            <a:pPr>
              <a:lnSpc>
                <a:spcPct val="90000"/>
              </a:lnSpc>
            </a:pPr>
            <a:r>
              <a:rPr lang="en-US" altLang="en-US" sz="2400" smtClean="0"/>
              <a:t>Deadlock Problem </a:t>
            </a:r>
          </a:p>
          <a:p>
            <a:pPr>
              <a:lnSpc>
                <a:spcPct val="90000"/>
              </a:lnSpc>
            </a:pPr>
            <a:r>
              <a:rPr lang="en-US" altLang="en-US" sz="2400" smtClean="0"/>
              <a:t>Deadlock Characterization </a:t>
            </a:r>
          </a:p>
          <a:p>
            <a:pPr>
              <a:lnSpc>
                <a:spcPct val="90000"/>
              </a:lnSpc>
            </a:pPr>
            <a:r>
              <a:rPr lang="en-US" altLang="en-US" sz="2400" smtClean="0"/>
              <a:t>Resource Allocation Graph</a:t>
            </a:r>
          </a:p>
          <a:p>
            <a:pPr>
              <a:lnSpc>
                <a:spcPct val="90000"/>
              </a:lnSpc>
            </a:pPr>
            <a:r>
              <a:rPr lang="en-US" altLang="en-US" sz="2400" smtClean="0"/>
              <a:t>Deadlock Handling Methods</a:t>
            </a:r>
          </a:p>
          <a:p>
            <a:pPr>
              <a:lnSpc>
                <a:spcPct val="90000"/>
              </a:lnSpc>
              <a:buFont typeface="Wingdings" panose="05000000000000000000" pitchFamily="2" charset="2"/>
              <a:buNone/>
            </a:pPr>
            <a:endParaRPr lang="en-US" altLang="en-US" sz="2400" smtClean="0"/>
          </a:p>
          <a:p>
            <a:pPr>
              <a:lnSpc>
                <a:spcPct val="90000"/>
              </a:lnSpc>
              <a:buFont typeface="Wingdings" panose="05000000000000000000" pitchFamily="2" charset="2"/>
              <a:buNone/>
            </a:pPr>
            <a:endParaRPr lang="en-US" altLang="en-US" sz="2400" smtClean="0"/>
          </a:p>
          <a:p>
            <a:pPr>
              <a:lnSpc>
                <a:spcPct val="90000"/>
              </a:lnSpc>
            </a:pPr>
            <a:endParaRPr lang="en-US" altLang="en-US" sz="2400" smtClean="0"/>
          </a:p>
          <a:p>
            <a:pPr>
              <a:lnSpc>
                <a:spcPct val="90000"/>
              </a:lnSpc>
            </a:pPr>
            <a:endParaRPr lang="en-US" altLang="en-US" sz="2400" smtClean="0"/>
          </a:p>
          <a:p>
            <a:pPr eaLnBrk="1" hangingPunct="1">
              <a:lnSpc>
                <a:spcPct val="90000"/>
              </a:lnSpc>
            </a:pPr>
            <a:endParaRPr lang="en-US" altLang="en-US" sz="2400" smtClean="0">
              <a:latin typeface="Arial" panose="020B0604020202020204" pitchFamily="34" charset="0"/>
              <a:cs typeface="Arial" panose="020B0604020202020204" pitchFamily="34" charset="0"/>
            </a:endParaRPr>
          </a:p>
          <a:p>
            <a:pPr lvl="1" eaLnBrk="1" hangingPunct="1">
              <a:lnSpc>
                <a:spcPct val="90000"/>
              </a:lnSpc>
              <a:buFont typeface="Wingdings" panose="05000000000000000000" pitchFamily="2" charset="2"/>
              <a:buNone/>
            </a:pPr>
            <a:endParaRPr lang="en-US" altLang="en-US" sz="2000" smtClean="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None/>
            </a:pPr>
            <a:endParaRPr lang="en-US" altLang="en-US" sz="2000" smtClean="0">
              <a:latin typeface="Arial" panose="020B0604020202020204" pitchFamily="34" charset="0"/>
              <a:cs typeface="Arial" panose="020B0604020202020204" pitchFamily="34" charset="0"/>
            </a:endParaRPr>
          </a:p>
          <a:p>
            <a:pPr eaLnBrk="1" hangingPunct="1">
              <a:lnSpc>
                <a:spcPct val="90000"/>
              </a:lnSpc>
            </a:pPr>
            <a:endParaRPr lang="en-US" altLang="en-US" sz="24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altLang="en-US" smtClean="0"/>
              <a:t>RAG Algorithm </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l="15321" t="6532" r="15155" b="7086"/>
          <a:stretch>
            <a:fillRect/>
          </a:stretch>
        </p:blipFill>
        <p:spPr bwMode="auto">
          <a:xfrm>
            <a:off x="2247900" y="1558925"/>
            <a:ext cx="4725988"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en-US" smtClean="0"/>
              <a:t>RAG Algorithm: Unsafe State  </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l="15393" t="6873" r="15479" b="6873"/>
          <a:stretch>
            <a:fillRect/>
          </a:stretch>
        </p:blipFill>
        <p:spPr bwMode="auto">
          <a:xfrm>
            <a:off x="2184400" y="1657350"/>
            <a:ext cx="4814888"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en-US" smtClean="0"/>
              <a:t>Banker’s Algorithm</a:t>
            </a:r>
          </a:p>
        </p:txBody>
      </p:sp>
      <p:sp>
        <p:nvSpPr>
          <p:cNvPr id="23555" name="Rectangle 3"/>
          <p:cNvSpPr>
            <a:spLocks noGrp="1" noChangeArrowheads="1"/>
          </p:cNvSpPr>
          <p:nvPr>
            <p:ph type="body" idx="4294967295"/>
          </p:nvPr>
        </p:nvSpPr>
        <p:spPr>
          <a:xfrm>
            <a:off x="685800" y="1214438"/>
            <a:ext cx="7772400" cy="4960937"/>
          </a:xfrm>
        </p:spPr>
        <p:txBody>
          <a:bodyPr/>
          <a:lstStyle/>
          <a:p>
            <a:r>
              <a:rPr lang="en-US" altLang="en-US" sz="2400" smtClean="0"/>
              <a:t>Multiple instances</a:t>
            </a:r>
          </a:p>
          <a:p>
            <a:r>
              <a:rPr lang="en-US" altLang="en-US" sz="2400" smtClean="0"/>
              <a:t>Each process must a priori claim maximum use</a:t>
            </a:r>
          </a:p>
          <a:p>
            <a:r>
              <a:rPr lang="en-US" altLang="en-US" sz="2400" smtClean="0"/>
              <a:t>When a process requests a resource it may have to wait </a:t>
            </a:r>
          </a:p>
          <a:p>
            <a:r>
              <a:rPr lang="en-US" altLang="en-US" sz="2400" smtClean="0"/>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en-US" sz="3600" smtClean="0"/>
              <a:t>Banker’s Algorithm: Data structure</a:t>
            </a:r>
          </a:p>
        </p:txBody>
      </p:sp>
      <p:sp>
        <p:nvSpPr>
          <p:cNvPr id="24579" name="Rectangle 3"/>
          <p:cNvSpPr>
            <a:spLocks noGrp="1" noChangeArrowheads="1"/>
          </p:cNvSpPr>
          <p:nvPr>
            <p:ph type="body" idx="4294967295"/>
          </p:nvPr>
        </p:nvSpPr>
        <p:spPr>
          <a:xfrm>
            <a:off x="685800" y="1214438"/>
            <a:ext cx="7772400" cy="4960937"/>
          </a:xfrm>
        </p:spPr>
        <p:txBody>
          <a:bodyPr/>
          <a:lstStyle/>
          <a:p>
            <a:pPr>
              <a:lnSpc>
                <a:spcPct val="90000"/>
              </a:lnSpc>
            </a:pPr>
            <a:r>
              <a:rPr lang="en-US" altLang="en-US" sz="2400" smtClean="0"/>
              <a:t>Let </a:t>
            </a:r>
            <a:r>
              <a:rPr lang="en-US" altLang="en-US" sz="2400" i="1" smtClean="0"/>
              <a:t>n</a:t>
            </a:r>
            <a:r>
              <a:rPr lang="en-US" altLang="en-US" sz="2400" smtClean="0"/>
              <a:t> = number of processes, and </a:t>
            </a:r>
            <a:r>
              <a:rPr lang="en-US" altLang="en-US" sz="2400" i="1" smtClean="0"/>
              <a:t>m </a:t>
            </a:r>
            <a:r>
              <a:rPr lang="en-US" altLang="en-US" sz="2400" smtClean="0"/>
              <a:t>= number of resources types</a:t>
            </a:r>
          </a:p>
          <a:p>
            <a:pPr lvl="1">
              <a:lnSpc>
                <a:spcPct val="90000"/>
              </a:lnSpc>
            </a:pPr>
            <a:r>
              <a:rPr lang="en-US" altLang="en-US" sz="2000" b="1" i="1" smtClean="0">
                <a:solidFill>
                  <a:srgbClr val="00B050"/>
                </a:solidFill>
              </a:rPr>
              <a:t>Available</a:t>
            </a:r>
            <a:r>
              <a:rPr lang="en-US" altLang="en-US" sz="2000" i="1" smtClean="0"/>
              <a:t>:</a:t>
            </a:r>
            <a:r>
              <a:rPr lang="en-US" altLang="en-US" sz="2000" smtClean="0"/>
              <a:t>  Vector of length </a:t>
            </a:r>
            <a:r>
              <a:rPr lang="en-US" altLang="en-US" sz="2000" i="1" smtClean="0"/>
              <a:t>m</a:t>
            </a:r>
            <a:r>
              <a:rPr lang="en-US" altLang="en-US" sz="2000" smtClean="0"/>
              <a:t>. </a:t>
            </a:r>
          </a:p>
          <a:p>
            <a:pPr lvl="2">
              <a:lnSpc>
                <a:spcPct val="90000"/>
              </a:lnSpc>
            </a:pPr>
            <a:r>
              <a:rPr lang="en-US" altLang="en-US" sz="1800" smtClean="0"/>
              <a:t>If available [</a:t>
            </a:r>
            <a:r>
              <a:rPr lang="en-US" altLang="en-US" sz="1800" i="1" smtClean="0"/>
              <a:t>j</a:t>
            </a:r>
            <a:r>
              <a:rPr lang="en-US" altLang="en-US" sz="1800" smtClean="0"/>
              <a:t>] = </a:t>
            </a:r>
            <a:r>
              <a:rPr lang="en-US" altLang="en-US" sz="1800" i="1" smtClean="0"/>
              <a:t>k</a:t>
            </a:r>
            <a:r>
              <a:rPr lang="en-US" altLang="en-US" sz="1800" smtClean="0"/>
              <a:t>, there are</a:t>
            </a:r>
            <a:r>
              <a:rPr lang="en-US" altLang="en-US" sz="1800" i="1" smtClean="0"/>
              <a:t> k</a:t>
            </a:r>
            <a:r>
              <a:rPr lang="en-US" altLang="en-US" sz="1800" smtClean="0"/>
              <a:t> instances of resource type </a:t>
            </a:r>
            <a:r>
              <a:rPr lang="en-US" altLang="en-US" sz="1800" i="1" smtClean="0"/>
              <a:t>R</a:t>
            </a:r>
            <a:r>
              <a:rPr lang="en-US" altLang="en-US" sz="1800" i="1" baseline="-25000" smtClean="0"/>
              <a:t>j</a:t>
            </a:r>
            <a:r>
              <a:rPr lang="en-US" altLang="en-US" sz="1800" baseline="-25000" smtClean="0"/>
              <a:t> </a:t>
            </a:r>
            <a:r>
              <a:rPr lang="en-US" altLang="en-US" sz="1800" smtClean="0"/>
              <a:t>available</a:t>
            </a:r>
          </a:p>
          <a:p>
            <a:pPr lvl="1">
              <a:lnSpc>
                <a:spcPct val="90000"/>
              </a:lnSpc>
            </a:pPr>
            <a:r>
              <a:rPr lang="en-US" altLang="en-US" sz="2000" b="1" i="1" smtClean="0">
                <a:solidFill>
                  <a:srgbClr val="00B050"/>
                </a:solidFill>
              </a:rPr>
              <a:t>Max</a:t>
            </a:r>
            <a:r>
              <a:rPr lang="en-US" altLang="en-US" sz="2000" i="1" smtClean="0"/>
              <a:t>: n x m</a:t>
            </a:r>
            <a:r>
              <a:rPr lang="en-US" altLang="en-US" sz="2000" smtClean="0"/>
              <a:t> matrix</a:t>
            </a:r>
          </a:p>
          <a:p>
            <a:pPr lvl="2">
              <a:lnSpc>
                <a:spcPct val="90000"/>
              </a:lnSpc>
            </a:pPr>
            <a:r>
              <a:rPr lang="en-US" altLang="en-US" sz="1800" smtClean="0"/>
              <a:t>If </a:t>
            </a:r>
            <a:r>
              <a:rPr lang="en-US" altLang="en-US" sz="1800" i="1" smtClean="0"/>
              <a:t>Max </a:t>
            </a:r>
            <a:r>
              <a:rPr lang="en-US" altLang="en-US" sz="1800" smtClean="0"/>
              <a:t>[</a:t>
            </a:r>
            <a:r>
              <a:rPr lang="en-US" altLang="en-US" sz="1800" i="1" smtClean="0"/>
              <a:t>i,j</a:t>
            </a:r>
            <a:r>
              <a:rPr lang="en-US" altLang="en-US" sz="1800" smtClean="0"/>
              <a:t>] = </a:t>
            </a:r>
            <a:r>
              <a:rPr lang="en-US" altLang="en-US" sz="1800" i="1" smtClean="0"/>
              <a:t>k</a:t>
            </a:r>
            <a:r>
              <a:rPr lang="en-US" altLang="en-US" sz="1800" smtClean="0"/>
              <a:t>, then process </a:t>
            </a:r>
            <a:r>
              <a:rPr lang="en-US" altLang="en-US" sz="1800" i="1" smtClean="0"/>
              <a:t>P</a:t>
            </a:r>
            <a:r>
              <a:rPr lang="en-US" altLang="en-US" sz="1800" i="1" baseline="-25000" smtClean="0"/>
              <a:t>i</a:t>
            </a:r>
            <a:r>
              <a:rPr lang="en-US" altLang="en-US" sz="1800" i="1" smtClean="0"/>
              <a:t> </a:t>
            </a:r>
            <a:r>
              <a:rPr lang="en-US" altLang="en-US" sz="1800" smtClean="0"/>
              <a:t>may request at most</a:t>
            </a:r>
            <a:r>
              <a:rPr lang="en-US" altLang="en-US" sz="1800" i="1" smtClean="0"/>
              <a:t> k </a:t>
            </a:r>
            <a:r>
              <a:rPr lang="en-US" altLang="en-US" sz="1800" smtClean="0"/>
              <a:t>instances of resource type </a:t>
            </a:r>
            <a:r>
              <a:rPr lang="en-US" altLang="en-US" sz="1800" i="1" smtClean="0"/>
              <a:t>R</a:t>
            </a:r>
            <a:r>
              <a:rPr lang="en-US" altLang="en-US" sz="1800" i="1" baseline="-25000" smtClean="0"/>
              <a:t>j</a:t>
            </a:r>
            <a:r>
              <a:rPr lang="en-US" altLang="en-US" sz="1800" smtClean="0"/>
              <a:t>.</a:t>
            </a:r>
          </a:p>
          <a:p>
            <a:pPr lvl="1">
              <a:lnSpc>
                <a:spcPct val="90000"/>
              </a:lnSpc>
            </a:pPr>
            <a:r>
              <a:rPr lang="en-US" altLang="en-US" sz="2000" b="1" i="1" smtClean="0">
                <a:solidFill>
                  <a:srgbClr val="00B050"/>
                </a:solidFill>
              </a:rPr>
              <a:t>Allocation</a:t>
            </a:r>
            <a:r>
              <a:rPr lang="en-US" altLang="en-US" sz="2000" i="1" smtClean="0"/>
              <a:t>:  n x m</a:t>
            </a:r>
            <a:r>
              <a:rPr lang="en-US" altLang="en-US" sz="2000" smtClean="0"/>
              <a:t> matrix  </a:t>
            </a:r>
          </a:p>
          <a:p>
            <a:pPr lvl="2">
              <a:lnSpc>
                <a:spcPct val="90000"/>
              </a:lnSpc>
            </a:pPr>
            <a:r>
              <a:rPr lang="en-US" altLang="en-US" sz="1800" smtClean="0"/>
              <a:t>If Allocation[</a:t>
            </a:r>
            <a:r>
              <a:rPr lang="en-US" altLang="en-US" sz="1800" i="1" smtClean="0"/>
              <a:t>i,j</a:t>
            </a:r>
            <a:r>
              <a:rPr lang="en-US" altLang="en-US" sz="1800" smtClean="0"/>
              <a:t>] = </a:t>
            </a:r>
            <a:r>
              <a:rPr lang="en-US" altLang="en-US" sz="1800" i="1" smtClean="0"/>
              <a:t>k</a:t>
            </a:r>
            <a:r>
              <a:rPr lang="en-US" altLang="en-US" sz="1800" smtClean="0"/>
              <a:t> then</a:t>
            </a:r>
            <a:r>
              <a:rPr lang="en-US" altLang="en-US" sz="1800" i="1" smtClean="0"/>
              <a:t> P</a:t>
            </a:r>
            <a:r>
              <a:rPr lang="en-US" altLang="en-US" sz="1800" i="1" baseline="-25000" smtClean="0"/>
              <a:t>i</a:t>
            </a:r>
            <a:r>
              <a:rPr lang="en-US" altLang="en-US" sz="1800" smtClean="0"/>
              <a:t> is currently allocated </a:t>
            </a:r>
            <a:r>
              <a:rPr lang="en-US" altLang="en-US" sz="1800" i="1" smtClean="0"/>
              <a:t>k</a:t>
            </a:r>
            <a:r>
              <a:rPr lang="en-US" altLang="en-US" sz="1800" smtClean="0"/>
              <a:t> instances of </a:t>
            </a:r>
            <a:r>
              <a:rPr lang="en-US" altLang="en-US" sz="1800" i="1" smtClean="0"/>
              <a:t>R</a:t>
            </a:r>
            <a:r>
              <a:rPr lang="en-US" altLang="en-US" sz="1800" i="1" baseline="-25000" smtClean="0"/>
              <a:t>j.</a:t>
            </a:r>
            <a:endParaRPr lang="en-US" altLang="en-US" sz="1800" baseline="-25000" smtClean="0"/>
          </a:p>
          <a:p>
            <a:pPr lvl="1">
              <a:lnSpc>
                <a:spcPct val="90000"/>
              </a:lnSpc>
            </a:pPr>
            <a:r>
              <a:rPr lang="en-US" altLang="en-US" sz="2000" b="1" i="1" smtClean="0">
                <a:solidFill>
                  <a:srgbClr val="00B050"/>
                </a:solidFill>
              </a:rPr>
              <a:t>Need</a:t>
            </a:r>
            <a:r>
              <a:rPr lang="en-US" altLang="en-US" sz="2000" i="1" smtClean="0"/>
              <a:t>:  n x m</a:t>
            </a:r>
            <a:r>
              <a:rPr lang="en-US" altLang="en-US" sz="2000" smtClean="0"/>
              <a:t> matrix</a:t>
            </a:r>
          </a:p>
          <a:p>
            <a:pPr lvl="2">
              <a:lnSpc>
                <a:spcPct val="90000"/>
              </a:lnSpc>
            </a:pPr>
            <a:r>
              <a:rPr lang="en-US" altLang="en-US" sz="1800" smtClean="0"/>
              <a:t>If </a:t>
            </a:r>
            <a:r>
              <a:rPr lang="en-US" altLang="en-US" sz="1800" i="1" smtClean="0"/>
              <a:t>Need</a:t>
            </a:r>
            <a:r>
              <a:rPr lang="en-US" altLang="en-US" sz="1800" smtClean="0"/>
              <a:t>[</a:t>
            </a:r>
            <a:r>
              <a:rPr lang="en-US" altLang="en-US" sz="1800" i="1" smtClean="0"/>
              <a:t>i,j</a:t>
            </a:r>
            <a:r>
              <a:rPr lang="en-US" altLang="en-US" sz="1800" smtClean="0"/>
              <a:t>] =</a:t>
            </a:r>
            <a:r>
              <a:rPr lang="en-US" altLang="en-US" sz="1800" i="1" smtClean="0"/>
              <a:t> k</a:t>
            </a:r>
            <a:r>
              <a:rPr lang="en-US" altLang="en-US" sz="1800" smtClean="0"/>
              <a:t>, then</a:t>
            </a:r>
            <a:r>
              <a:rPr lang="en-US" altLang="en-US" sz="1800" i="1" smtClean="0"/>
              <a:t> P</a:t>
            </a:r>
            <a:r>
              <a:rPr lang="en-US" altLang="en-US" sz="1800" i="1" baseline="-25000" smtClean="0"/>
              <a:t>i</a:t>
            </a:r>
            <a:r>
              <a:rPr lang="en-US" altLang="en-US" sz="1800" smtClean="0"/>
              <a:t> may need </a:t>
            </a:r>
            <a:r>
              <a:rPr lang="en-US" altLang="en-US" sz="1800" i="1" smtClean="0"/>
              <a:t>k</a:t>
            </a:r>
            <a:r>
              <a:rPr lang="en-US" altLang="en-US" sz="1800" smtClean="0"/>
              <a:t> more instances of </a:t>
            </a:r>
            <a:r>
              <a:rPr lang="en-US" altLang="en-US" sz="1800" i="1" smtClean="0"/>
              <a:t>R</a:t>
            </a:r>
            <a:r>
              <a:rPr lang="en-US" altLang="en-US" sz="1800" i="1" baseline="-25000" smtClean="0"/>
              <a:t>j</a:t>
            </a:r>
            <a:r>
              <a:rPr lang="en-US" altLang="en-US" sz="1800" baseline="-25000" smtClean="0"/>
              <a:t> </a:t>
            </a:r>
            <a:r>
              <a:rPr lang="en-US" altLang="en-US" sz="1800" smtClean="0"/>
              <a:t>to complete its task</a:t>
            </a:r>
          </a:p>
          <a:p>
            <a:pPr lvl="2">
              <a:lnSpc>
                <a:spcPct val="90000"/>
              </a:lnSpc>
            </a:pPr>
            <a:r>
              <a:rPr lang="en-US" altLang="en-US" sz="1800" i="1" smtClean="0"/>
              <a:t>Need</a:t>
            </a:r>
            <a:r>
              <a:rPr lang="en-US" altLang="en-US" sz="1800" smtClean="0"/>
              <a:t> [</a:t>
            </a:r>
            <a:r>
              <a:rPr lang="en-US" altLang="en-US" sz="1800" i="1" smtClean="0"/>
              <a:t>i,j]</a:t>
            </a:r>
            <a:r>
              <a:rPr lang="en-US" altLang="en-US" sz="1800" smtClean="0"/>
              <a:t> = </a:t>
            </a:r>
            <a:r>
              <a:rPr lang="en-US" altLang="en-US" sz="1800" i="1" smtClean="0"/>
              <a:t>Max</a:t>
            </a:r>
            <a:r>
              <a:rPr lang="en-US" altLang="en-US" sz="1800" smtClean="0"/>
              <a:t>[</a:t>
            </a:r>
            <a:r>
              <a:rPr lang="en-US" altLang="en-US" sz="1800" i="1" smtClean="0"/>
              <a:t>i,j</a:t>
            </a:r>
            <a:r>
              <a:rPr lang="en-US" altLang="en-US" sz="1800" smtClean="0"/>
              <a:t>] – </a:t>
            </a:r>
            <a:r>
              <a:rPr lang="en-US" altLang="en-US" sz="1800" i="1" smtClean="0"/>
              <a:t>Allocation</a:t>
            </a:r>
            <a:r>
              <a:rPr lang="en-US" altLang="en-US" sz="1800" smtClean="0"/>
              <a:t> [</a:t>
            </a:r>
            <a:r>
              <a:rPr lang="en-US" altLang="en-US" sz="1800" i="1" smtClean="0"/>
              <a:t>i,j</a:t>
            </a:r>
            <a:r>
              <a:rPr lang="en-US" altLang="en-US" sz="180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en-US" smtClean="0"/>
              <a:t>Banker’s Algorithm: Example</a:t>
            </a:r>
          </a:p>
        </p:txBody>
      </p:sp>
      <p:sp>
        <p:nvSpPr>
          <p:cNvPr id="25603" name="Rectangle 3"/>
          <p:cNvSpPr>
            <a:spLocks noChangeArrowheads="1"/>
          </p:cNvSpPr>
          <p:nvPr/>
        </p:nvSpPr>
        <p:spPr bwMode="auto">
          <a:xfrm>
            <a:off x="1047750" y="1381125"/>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1371600" algn="l"/>
                <a:tab pos="2395538" algn="ctr"/>
                <a:tab pos="3594100" algn="ctr"/>
                <a:tab pos="4805363"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1371600" algn="l"/>
                <a:tab pos="2395538" algn="ctr"/>
                <a:tab pos="3594100" algn="ctr"/>
                <a:tab pos="4805363" algn="ctr"/>
              </a:tabLst>
              <a:defRPr sz="2400">
                <a:solidFill>
                  <a:schemeClr val="tx1"/>
                </a:solidFill>
                <a:latin typeface="Comic Sans MS" panose="030F0702030302020204" pitchFamily="66" charset="0"/>
              </a:defRPr>
            </a:lvl2pPr>
            <a:lvl3pPr marL="1143000" indent="-228600">
              <a:spcBef>
                <a:spcPct val="20000"/>
              </a:spcBef>
              <a:buChar char="•"/>
              <a:tabLst>
                <a:tab pos="1371600" algn="l"/>
                <a:tab pos="2395538" algn="ctr"/>
                <a:tab pos="3594100" algn="ctr"/>
                <a:tab pos="4805363" algn="ctr"/>
              </a:tabLst>
              <a:defRPr sz="2000">
                <a:solidFill>
                  <a:schemeClr val="tx1"/>
                </a:solidFill>
                <a:latin typeface="Comic Sans MS" panose="030F0702030302020204" pitchFamily="66" charset="0"/>
              </a:defRPr>
            </a:lvl3pPr>
            <a:lvl4pPr marL="1600200" indent="-228600">
              <a:spcBef>
                <a:spcPct val="20000"/>
              </a:spcBef>
              <a:buChar char="–"/>
              <a:tabLst>
                <a:tab pos="1371600" algn="l"/>
                <a:tab pos="2395538" algn="ctr"/>
                <a:tab pos="3594100" algn="ctr"/>
                <a:tab pos="4805363" algn="ctr"/>
              </a:tabLst>
              <a:defRPr sz="2000">
                <a:solidFill>
                  <a:schemeClr val="tx1"/>
                </a:solidFill>
                <a:latin typeface="Times New Roman" panose="02020603050405020304" pitchFamily="18" charset="0"/>
              </a:defRPr>
            </a:lvl4pPr>
            <a:lvl5pPr marL="2057400" indent="-228600">
              <a:spcBef>
                <a:spcPct val="20000"/>
              </a:spcBef>
              <a:buChar char="»"/>
              <a:tabLst>
                <a:tab pos="1371600" algn="l"/>
                <a:tab pos="2395538" algn="ctr"/>
                <a:tab pos="3594100" algn="ctr"/>
                <a:tab pos="4805363"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9pPr>
          </a:lstStyle>
          <a:p>
            <a:r>
              <a:rPr lang="en-US" altLang="en-US" sz="2400"/>
              <a:t>5 processes </a:t>
            </a:r>
            <a:r>
              <a:rPr lang="en-US" altLang="en-US" sz="2400" i="1"/>
              <a:t>P</a:t>
            </a:r>
            <a:r>
              <a:rPr lang="en-US" altLang="en-US" sz="2400" baseline="-25000"/>
              <a:t>0 </a:t>
            </a:r>
            <a:r>
              <a:rPr lang="en-US" altLang="en-US" sz="2400"/>
              <a:t>through </a:t>
            </a:r>
            <a:r>
              <a:rPr lang="en-US" altLang="en-US" sz="2400" i="1"/>
              <a:t>P</a:t>
            </a:r>
            <a:r>
              <a:rPr lang="en-US" altLang="en-US" sz="2400" baseline="-25000"/>
              <a:t>4</a:t>
            </a:r>
            <a:r>
              <a:rPr lang="en-US" altLang="en-US" sz="2400"/>
              <a:t>; 3 resource types </a:t>
            </a:r>
            <a:r>
              <a:rPr lang="en-US" altLang="en-US" sz="2400" i="1"/>
              <a:t>A</a:t>
            </a:r>
            <a:r>
              <a:rPr lang="en-US" altLang="en-US" sz="2400"/>
              <a:t> (10 instances), </a:t>
            </a:r>
            <a:r>
              <a:rPr lang="en-US" altLang="en-US" sz="2400" i="1"/>
              <a:t>B</a:t>
            </a:r>
            <a:r>
              <a:rPr lang="en-US" altLang="en-US" sz="2400"/>
              <a:t> (5 instances), and </a:t>
            </a:r>
            <a:r>
              <a:rPr lang="en-US" altLang="en-US" sz="2400" i="1"/>
              <a:t>C</a:t>
            </a:r>
            <a:r>
              <a:rPr lang="en-US" altLang="en-US" sz="2400"/>
              <a:t> (7 instances)</a:t>
            </a:r>
          </a:p>
          <a:p>
            <a:r>
              <a:rPr lang="en-US" altLang="en-US" sz="2400"/>
              <a:t>Snapshot at time </a:t>
            </a:r>
            <a:r>
              <a:rPr lang="en-US" altLang="en-US" sz="2400" i="1"/>
              <a:t>T</a:t>
            </a:r>
            <a:r>
              <a:rPr lang="en-US" altLang="en-US" sz="2400" baseline="-25000"/>
              <a:t>0</a:t>
            </a:r>
            <a:r>
              <a:rPr lang="en-US" altLang="en-US" sz="2400"/>
              <a:t>:</a:t>
            </a:r>
          </a:p>
          <a:p>
            <a:pPr>
              <a:buFont typeface="Wingdings" panose="05000000000000000000" pitchFamily="2" charset="2"/>
              <a:buNone/>
            </a:pPr>
            <a:r>
              <a:rPr lang="en-US" altLang="en-US" sz="2000"/>
              <a:t>			</a:t>
            </a:r>
            <a:r>
              <a:rPr lang="en-US" altLang="en-US" sz="2000" i="1" u="sng"/>
              <a:t>Allocation</a:t>
            </a:r>
            <a:r>
              <a:rPr lang="en-US" altLang="en-US" sz="2000" i="1"/>
              <a:t>	</a:t>
            </a:r>
            <a:r>
              <a:rPr lang="en-US" altLang="en-US" sz="2000" i="1" u="sng"/>
              <a:t>Max</a:t>
            </a:r>
            <a:r>
              <a:rPr lang="en-US" altLang="en-US" sz="2000" i="1"/>
              <a:t>	</a:t>
            </a:r>
            <a:r>
              <a:rPr lang="en-US" altLang="en-US" sz="2000" i="1" u="sng"/>
              <a:t>Available</a:t>
            </a:r>
            <a:endParaRPr lang="en-US" altLang="en-US" sz="2000" i="1"/>
          </a:p>
          <a:p>
            <a:pPr>
              <a:buFont typeface="Wingdings" panose="05000000000000000000" pitchFamily="2" charset="2"/>
              <a:buNone/>
            </a:pPr>
            <a:r>
              <a:rPr lang="en-US" altLang="en-US" sz="2000" i="1"/>
              <a:t>			A B C	A B C 	A B C</a:t>
            </a:r>
          </a:p>
          <a:p>
            <a:pPr>
              <a:buFont typeface="Wingdings" panose="05000000000000000000" pitchFamily="2" charset="2"/>
              <a:buNone/>
            </a:pPr>
            <a:r>
              <a:rPr lang="en-US" altLang="en-US" sz="2000"/>
              <a:t>		</a:t>
            </a:r>
            <a:r>
              <a:rPr lang="en-US" altLang="en-US" sz="2000" i="1"/>
              <a:t>P</a:t>
            </a:r>
            <a:r>
              <a:rPr lang="en-US" altLang="en-US" sz="2000" baseline="-25000"/>
              <a:t>0	</a:t>
            </a:r>
            <a:r>
              <a:rPr lang="en-US" altLang="en-US" sz="2000"/>
              <a:t>0 1 0	7 5 3 	3 3 2</a:t>
            </a:r>
          </a:p>
          <a:p>
            <a:pPr>
              <a:buFont typeface="Wingdings" panose="05000000000000000000" pitchFamily="2" charset="2"/>
              <a:buNone/>
            </a:pPr>
            <a:r>
              <a:rPr lang="en-US" altLang="en-US" sz="2000"/>
              <a:t>		 </a:t>
            </a:r>
            <a:r>
              <a:rPr lang="en-US" altLang="en-US" sz="2000" i="1"/>
              <a:t>P</a:t>
            </a:r>
            <a:r>
              <a:rPr lang="en-US" altLang="en-US" sz="2000" baseline="-25000"/>
              <a:t>1	</a:t>
            </a:r>
            <a:r>
              <a:rPr lang="en-US" altLang="en-US" sz="2000"/>
              <a:t>2 0 0 	3 2 2  </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3 0 2 	9 0 2</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2 1 1 	2 2 2</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0 0 2	4 3 3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en-US" smtClean="0"/>
              <a:t>Banker’s Algorithm: Example</a:t>
            </a:r>
          </a:p>
        </p:txBody>
      </p:sp>
      <p:sp>
        <p:nvSpPr>
          <p:cNvPr id="26627" name="Rectangle 3"/>
          <p:cNvSpPr>
            <a:spLocks noChangeArrowheads="1"/>
          </p:cNvSpPr>
          <p:nvPr/>
        </p:nvSpPr>
        <p:spPr bwMode="auto">
          <a:xfrm>
            <a:off x="1047750" y="1395413"/>
            <a:ext cx="74628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2452688" algn="l"/>
                <a:tab pos="3492500"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2452688" algn="l"/>
                <a:tab pos="3492500" algn="ctr"/>
              </a:tabLst>
              <a:defRPr sz="2400">
                <a:solidFill>
                  <a:schemeClr val="tx1"/>
                </a:solidFill>
                <a:latin typeface="Comic Sans MS" panose="030F0702030302020204" pitchFamily="66" charset="0"/>
              </a:defRPr>
            </a:lvl2pPr>
            <a:lvl3pPr marL="1143000" indent="-228600">
              <a:spcBef>
                <a:spcPct val="20000"/>
              </a:spcBef>
              <a:buChar char="•"/>
              <a:tabLst>
                <a:tab pos="2452688" algn="l"/>
                <a:tab pos="3492500" algn="ctr"/>
              </a:tabLst>
              <a:defRPr sz="2000">
                <a:solidFill>
                  <a:schemeClr val="tx1"/>
                </a:solidFill>
                <a:latin typeface="Comic Sans MS" panose="030F0702030302020204" pitchFamily="66" charset="0"/>
              </a:defRPr>
            </a:lvl3pPr>
            <a:lvl4pPr marL="1600200" indent="-228600">
              <a:spcBef>
                <a:spcPct val="20000"/>
              </a:spcBef>
              <a:buChar char="–"/>
              <a:tabLst>
                <a:tab pos="2452688" algn="l"/>
                <a:tab pos="3492500" algn="ctr"/>
              </a:tabLst>
              <a:defRPr sz="2000">
                <a:solidFill>
                  <a:schemeClr val="tx1"/>
                </a:solidFill>
                <a:latin typeface="Times New Roman" panose="02020603050405020304" pitchFamily="18" charset="0"/>
              </a:defRPr>
            </a:lvl4pPr>
            <a:lvl5pPr marL="2057400" indent="-228600">
              <a:spcBef>
                <a:spcPct val="20000"/>
              </a:spcBef>
              <a:buChar char="»"/>
              <a:tabLst>
                <a:tab pos="2452688" algn="l"/>
                <a:tab pos="34925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9pPr>
          </a:lstStyle>
          <a:p>
            <a:r>
              <a:rPr lang="en-US" altLang="en-US" sz="2400" b="1"/>
              <a:t> Need</a:t>
            </a:r>
            <a:r>
              <a:rPr lang="en-US" altLang="en-US" sz="2400"/>
              <a:t> is defined to be Max – Allocation</a:t>
            </a:r>
          </a:p>
          <a:p>
            <a:r>
              <a:rPr lang="en-US" altLang="en-US" sz="2400"/>
              <a:t> Snapshot at time </a:t>
            </a:r>
            <a:r>
              <a:rPr lang="en-US" altLang="en-US" sz="2400" i="1"/>
              <a:t>T</a:t>
            </a:r>
            <a:r>
              <a:rPr lang="en-US" altLang="en-US" sz="2400" baseline="-25000"/>
              <a:t>0 </a:t>
            </a:r>
            <a:r>
              <a:rPr lang="en-US" altLang="en-US" sz="2400"/>
              <a:t>:</a:t>
            </a:r>
          </a:p>
          <a:p>
            <a:pPr>
              <a:buFont typeface="Wingdings" panose="05000000000000000000" pitchFamily="2" charset="2"/>
              <a:buNone/>
            </a:pPr>
            <a:r>
              <a:rPr lang="en-US" altLang="en-US" sz="2000"/>
              <a:t>			</a:t>
            </a:r>
            <a:r>
              <a:rPr lang="en-US" altLang="en-US" sz="2000" i="1" u="sng"/>
              <a:t>Need</a:t>
            </a:r>
            <a:endParaRPr lang="en-US" altLang="en-US" sz="2000" u="sng"/>
          </a:p>
          <a:p>
            <a:pPr>
              <a:buFont typeface="Wingdings" panose="05000000000000000000" pitchFamily="2" charset="2"/>
              <a:buNone/>
            </a:pPr>
            <a:r>
              <a:rPr lang="en-US" altLang="en-US" sz="2000"/>
              <a:t>			</a:t>
            </a:r>
            <a:r>
              <a:rPr lang="en-US" altLang="en-US" sz="2000" i="1"/>
              <a:t>A B C</a:t>
            </a:r>
          </a:p>
          <a:p>
            <a:pPr>
              <a:buFont typeface="Wingdings" panose="05000000000000000000" pitchFamily="2" charset="2"/>
              <a:buNone/>
            </a:pPr>
            <a:r>
              <a:rPr lang="en-US" altLang="en-US" sz="2000"/>
              <a:t>		 </a:t>
            </a:r>
            <a:r>
              <a:rPr lang="en-US" altLang="en-US" sz="2000" i="1"/>
              <a:t>P</a:t>
            </a:r>
            <a:r>
              <a:rPr lang="en-US" altLang="en-US" sz="2000" baseline="-25000"/>
              <a:t>0	</a:t>
            </a:r>
            <a:r>
              <a:rPr lang="en-US" altLang="en-US" sz="2000"/>
              <a:t>7 4 3 </a:t>
            </a:r>
          </a:p>
          <a:p>
            <a:pPr>
              <a:buFont typeface="Wingdings" panose="05000000000000000000" pitchFamily="2" charset="2"/>
              <a:buNone/>
            </a:pPr>
            <a:r>
              <a:rPr lang="en-US" altLang="en-US" sz="2000"/>
              <a:t>		 </a:t>
            </a:r>
            <a:r>
              <a:rPr lang="en-US" altLang="en-US" sz="2000" i="1"/>
              <a:t>P</a:t>
            </a:r>
            <a:r>
              <a:rPr lang="en-US" altLang="en-US" sz="2000" baseline="-25000"/>
              <a:t>1	</a:t>
            </a:r>
            <a:r>
              <a:rPr lang="en-US" altLang="en-US" sz="2000"/>
              <a:t>1 2 2 </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6 0 0 </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0 1 1</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4 3 1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altLang="en-US" smtClean="0"/>
              <a:t>Safety Algorithm</a:t>
            </a:r>
          </a:p>
        </p:txBody>
      </p:sp>
      <p:sp>
        <p:nvSpPr>
          <p:cNvPr id="27651" name="Rectangle 3"/>
          <p:cNvSpPr>
            <a:spLocks noChangeArrowheads="1"/>
          </p:cNvSpPr>
          <p:nvPr/>
        </p:nvSpPr>
        <p:spPr bwMode="auto">
          <a:xfrm>
            <a:off x="1047750" y="1238250"/>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Wingdings" panose="05000000000000000000" pitchFamily="2" charset="2"/>
              <a:buNone/>
            </a:pPr>
            <a:r>
              <a:rPr lang="en-US" altLang="en-US" sz="1800"/>
              <a:t>1.	</a:t>
            </a:r>
            <a:r>
              <a:rPr lang="en-US" altLang="en-US" sz="2000"/>
              <a:t>Let </a:t>
            </a:r>
            <a:r>
              <a:rPr lang="en-US" altLang="en-US" sz="2000" b="1" i="1">
                <a:solidFill>
                  <a:srgbClr val="00B050"/>
                </a:solidFill>
              </a:rPr>
              <a:t>Work</a:t>
            </a:r>
            <a:r>
              <a:rPr lang="en-US" altLang="en-US" sz="2000" i="1">
                <a:solidFill>
                  <a:srgbClr val="00B050"/>
                </a:solidFill>
              </a:rPr>
              <a:t> </a:t>
            </a:r>
            <a:r>
              <a:rPr lang="en-US" altLang="en-US" sz="2000"/>
              <a:t>and </a:t>
            </a:r>
            <a:r>
              <a:rPr lang="en-US" altLang="en-US" sz="2000" b="1" i="1">
                <a:solidFill>
                  <a:srgbClr val="00B050"/>
                </a:solidFill>
              </a:rPr>
              <a:t>Finish</a:t>
            </a:r>
            <a:r>
              <a:rPr lang="en-US" altLang="en-US" sz="2000">
                <a:solidFill>
                  <a:srgbClr val="00B050"/>
                </a:solidFill>
              </a:rPr>
              <a:t> </a:t>
            </a:r>
            <a:r>
              <a:rPr lang="en-US" altLang="en-US" sz="2000"/>
              <a:t>be vectors of length</a:t>
            </a:r>
            <a:r>
              <a:rPr lang="en-US" altLang="en-US" sz="2000" i="1"/>
              <a:t> m</a:t>
            </a:r>
            <a:r>
              <a:rPr lang="en-US" altLang="en-US" sz="2000"/>
              <a:t> and</a:t>
            </a:r>
            <a:r>
              <a:rPr lang="en-US" altLang="en-US" sz="2000" i="1"/>
              <a:t> n</a:t>
            </a:r>
            <a:r>
              <a:rPr lang="en-US" altLang="en-US" sz="2000"/>
              <a:t>, respectively.  Initialize:</a:t>
            </a:r>
          </a:p>
          <a:p>
            <a:pPr lvl="3">
              <a:buFontTx/>
              <a:buNone/>
            </a:pPr>
            <a:r>
              <a:rPr lang="en-US" altLang="en-US" i="1">
                <a:latin typeface="Comic Sans MS" panose="030F0702030302020204" pitchFamily="66" charset="0"/>
              </a:rPr>
              <a:t>Work </a:t>
            </a:r>
            <a:r>
              <a:rPr lang="en-US" altLang="en-US">
                <a:latin typeface="Comic Sans MS" panose="030F0702030302020204" pitchFamily="66" charset="0"/>
              </a:rPr>
              <a:t>:= </a:t>
            </a:r>
            <a:r>
              <a:rPr lang="en-US" altLang="en-US" i="1">
                <a:latin typeface="Comic Sans MS" panose="030F0702030302020204" pitchFamily="66" charset="0"/>
              </a:rPr>
              <a:t>Available</a:t>
            </a:r>
          </a:p>
          <a:p>
            <a:pPr lvl="3">
              <a:buFontTx/>
              <a:buNone/>
            </a:pPr>
            <a:r>
              <a:rPr lang="en-US" altLang="en-US" i="1">
                <a:latin typeface="Comic Sans MS" panose="030F0702030302020204" pitchFamily="66" charset="0"/>
              </a:rPr>
              <a:t>Finish </a:t>
            </a:r>
            <a:r>
              <a:rPr lang="en-US" altLang="en-US">
                <a:latin typeface="Comic Sans MS" panose="030F0702030302020204" pitchFamily="66" charset="0"/>
              </a:rPr>
              <a:t>[</a:t>
            </a:r>
            <a:r>
              <a:rPr lang="en-US" altLang="en-US" i="1">
                <a:latin typeface="Comic Sans MS" panose="030F0702030302020204" pitchFamily="66" charset="0"/>
              </a:rPr>
              <a:t>i</a:t>
            </a:r>
            <a:r>
              <a:rPr lang="en-US" altLang="en-US">
                <a:latin typeface="Comic Sans MS" panose="030F0702030302020204" pitchFamily="66" charset="0"/>
              </a:rPr>
              <a:t>] =</a:t>
            </a:r>
            <a:r>
              <a:rPr lang="en-US" altLang="en-US" i="1">
                <a:latin typeface="Comic Sans MS" panose="030F0702030302020204" pitchFamily="66" charset="0"/>
              </a:rPr>
              <a:t> false </a:t>
            </a:r>
            <a:r>
              <a:rPr lang="en-US" altLang="en-US">
                <a:latin typeface="Comic Sans MS" panose="030F0702030302020204" pitchFamily="66" charset="0"/>
              </a:rPr>
              <a:t>for</a:t>
            </a:r>
            <a:r>
              <a:rPr lang="en-US" altLang="en-US" i="1">
                <a:latin typeface="Comic Sans MS" panose="030F0702030302020204" pitchFamily="66" charset="0"/>
              </a:rPr>
              <a:t> i</a:t>
            </a:r>
            <a:r>
              <a:rPr lang="en-US" altLang="en-US">
                <a:latin typeface="Comic Sans MS" panose="030F0702030302020204" pitchFamily="66" charset="0"/>
              </a:rPr>
              <a:t> - 1,3, …, </a:t>
            </a:r>
            <a:r>
              <a:rPr lang="en-US" altLang="en-US" i="1">
                <a:latin typeface="Comic Sans MS" panose="030F0702030302020204" pitchFamily="66" charset="0"/>
              </a:rPr>
              <a:t>n</a:t>
            </a:r>
            <a:endParaRPr lang="en-US" altLang="en-US">
              <a:latin typeface="Comic Sans MS" panose="030F0702030302020204" pitchFamily="66" charset="0"/>
            </a:endParaRPr>
          </a:p>
          <a:p>
            <a:pPr>
              <a:buFont typeface="Wingdings" panose="05000000000000000000" pitchFamily="2" charset="2"/>
              <a:buNone/>
            </a:pPr>
            <a:r>
              <a:rPr lang="en-US" altLang="en-US" sz="2000"/>
              <a:t>2.	Find </a:t>
            </a:r>
            <a:r>
              <a:rPr lang="en-US" altLang="en-US" sz="2000" b="1" i="1"/>
              <a:t>i</a:t>
            </a:r>
            <a:r>
              <a:rPr lang="en-US" altLang="en-US" sz="2000" i="1"/>
              <a:t> </a:t>
            </a:r>
            <a:r>
              <a:rPr lang="en-US" altLang="en-US" sz="2000"/>
              <a:t>such that both: </a:t>
            </a:r>
          </a:p>
          <a:p>
            <a:pPr lvl="1">
              <a:buFont typeface="Wingdings" panose="05000000000000000000" pitchFamily="2" charset="2"/>
              <a:buNone/>
            </a:pPr>
            <a:r>
              <a:rPr lang="en-US" altLang="en-US" sz="2000"/>
              <a:t>(a) </a:t>
            </a:r>
            <a:r>
              <a:rPr lang="en-US" altLang="en-US" sz="2000" i="1"/>
              <a:t>Finish</a:t>
            </a:r>
            <a:r>
              <a:rPr lang="en-US" altLang="en-US" sz="2000"/>
              <a:t> [</a:t>
            </a:r>
            <a:r>
              <a:rPr lang="en-US" altLang="en-US" sz="2000" i="1"/>
              <a:t>i</a:t>
            </a:r>
            <a:r>
              <a:rPr lang="en-US" altLang="en-US" sz="2000"/>
              <a:t>] = </a:t>
            </a:r>
            <a:r>
              <a:rPr lang="en-US" altLang="en-US" sz="2000" i="1"/>
              <a:t>false</a:t>
            </a:r>
            <a:endParaRPr lang="en-US" altLang="en-US" sz="2000"/>
          </a:p>
          <a:p>
            <a:pPr lvl="1">
              <a:buFont typeface="Wingdings" panose="05000000000000000000" pitchFamily="2" charset="2"/>
              <a:buNone/>
            </a:pPr>
            <a:r>
              <a:rPr lang="en-US" altLang="en-US" sz="2000"/>
              <a:t>(b) </a:t>
            </a:r>
            <a:r>
              <a:rPr lang="en-US" altLang="en-US" sz="2000" i="1"/>
              <a:t>Need</a:t>
            </a:r>
            <a:r>
              <a:rPr lang="en-US" altLang="en-US" sz="2000" i="1" baseline="-25000"/>
              <a:t>i</a:t>
            </a:r>
            <a:r>
              <a:rPr lang="en-US" altLang="en-US" sz="2000"/>
              <a:t> </a:t>
            </a:r>
            <a:r>
              <a:rPr lang="en-US" altLang="en-US" sz="2000">
                <a:sym typeface="Symbol" panose="05050102010706020507" pitchFamily="18" charset="2"/>
              </a:rPr>
              <a:t> </a:t>
            </a:r>
            <a:r>
              <a:rPr lang="en-US" altLang="en-US" sz="2000" i="1">
                <a:sym typeface="Symbol" panose="05050102010706020507" pitchFamily="18" charset="2"/>
              </a:rPr>
              <a:t>Work</a:t>
            </a:r>
          </a:p>
          <a:p>
            <a:pPr lvl="1">
              <a:buFont typeface="Wingdings" panose="05000000000000000000" pitchFamily="2" charset="2"/>
              <a:buNone/>
            </a:pPr>
            <a:r>
              <a:rPr lang="en-US" altLang="en-US" sz="2000">
                <a:sym typeface="Symbol" panose="05050102010706020507" pitchFamily="18" charset="2"/>
              </a:rPr>
              <a:t>If no such </a:t>
            </a:r>
            <a:r>
              <a:rPr lang="en-US" altLang="en-US" sz="2000" b="1" i="1">
                <a:sym typeface="Symbol" panose="05050102010706020507" pitchFamily="18" charset="2"/>
              </a:rPr>
              <a:t>i</a:t>
            </a:r>
            <a:r>
              <a:rPr lang="en-US" altLang="en-US" sz="2000" i="1">
                <a:sym typeface="Symbol" panose="05050102010706020507" pitchFamily="18" charset="2"/>
              </a:rPr>
              <a:t> </a:t>
            </a:r>
            <a:r>
              <a:rPr lang="en-US" altLang="en-US" sz="2000">
                <a:sym typeface="Symbol" panose="05050102010706020507" pitchFamily="18" charset="2"/>
              </a:rPr>
              <a:t>exists, go to step 4.</a:t>
            </a:r>
          </a:p>
          <a:p>
            <a:pPr>
              <a:buFont typeface="Wingdings" panose="05000000000000000000" pitchFamily="2" charset="2"/>
              <a:buNone/>
            </a:pPr>
            <a:r>
              <a:rPr lang="en-US" altLang="en-US" sz="2000"/>
              <a:t>3.	</a:t>
            </a:r>
            <a:r>
              <a:rPr lang="en-US" altLang="en-US" sz="2000" i="1"/>
              <a:t>Work</a:t>
            </a:r>
            <a:r>
              <a:rPr lang="en-US" altLang="en-US" sz="2000"/>
              <a:t> := </a:t>
            </a:r>
            <a:r>
              <a:rPr lang="en-US" altLang="en-US" sz="2000" i="1"/>
              <a:t>Work </a:t>
            </a:r>
            <a:r>
              <a:rPr lang="en-US" altLang="en-US" sz="2000"/>
              <a:t>+ </a:t>
            </a:r>
            <a:r>
              <a:rPr lang="en-US" altLang="en-US" sz="2000" i="1"/>
              <a:t>Allocation</a:t>
            </a:r>
            <a:r>
              <a:rPr lang="en-US" altLang="en-US" sz="2000" i="1" baseline="-25000"/>
              <a:t>i</a:t>
            </a:r>
            <a:r>
              <a:rPr lang="en-US" altLang="en-US" sz="2000"/>
              <a:t/>
            </a:r>
            <a:br>
              <a:rPr lang="en-US" altLang="en-US" sz="2000"/>
            </a:br>
            <a:r>
              <a:rPr lang="en-US" altLang="en-US" sz="2000" i="1"/>
              <a:t>Finish</a:t>
            </a:r>
            <a:r>
              <a:rPr lang="en-US" altLang="en-US" sz="2000"/>
              <a:t>[</a:t>
            </a:r>
            <a:r>
              <a:rPr lang="en-US" altLang="en-US" sz="2000" i="1"/>
              <a:t>i</a:t>
            </a:r>
            <a:r>
              <a:rPr lang="en-US" altLang="en-US" sz="2000"/>
              <a:t>] :=</a:t>
            </a:r>
            <a:r>
              <a:rPr lang="en-US" altLang="en-US" sz="2000" i="1"/>
              <a:t> true</a:t>
            </a:r>
            <a:r>
              <a:rPr lang="en-US" altLang="en-US" sz="2000"/>
              <a:t/>
            </a:r>
            <a:br>
              <a:rPr lang="en-US" altLang="en-US" sz="2000"/>
            </a:br>
            <a:r>
              <a:rPr lang="en-US" altLang="en-US" sz="2000"/>
              <a:t>go to step 2</a:t>
            </a:r>
          </a:p>
          <a:p>
            <a:pPr>
              <a:buFont typeface="Wingdings" panose="05000000000000000000" pitchFamily="2" charset="2"/>
              <a:buNone/>
            </a:pPr>
            <a:r>
              <a:rPr lang="en-US" altLang="en-US" sz="2000"/>
              <a:t>4.	If </a:t>
            </a:r>
            <a:r>
              <a:rPr lang="en-US" altLang="en-US" sz="2000" i="1"/>
              <a:t>Finish</a:t>
            </a:r>
            <a:r>
              <a:rPr lang="en-US" altLang="en-US" sz="2000"/>
              <a:t> [</a:t>
            </a:r>
            <a:r>
              <a:rPr lang="en-US" altLang="en-US" sz="2000" i="1"/>
              <a:t>i</a:t>
            </a:r>
            <a:r>
              <a:rPr lang="en-US" altLang="en-US" sz="2000"/>
              <a:t>] = true </a:t>
            </a:r>
            <a:r>
              <a:rPr lang="en-US" altLang="en-US" sz="2000" i="1"/>
              <a:t>for all </a:t>
            </a:r>
            <a:r>
              <a:rPr lang="en-US" altLang="en-US" sz="2000" b="1" i="1"/>
              <a:t>i</a:t>
            </a:r>
            <a:r>
              <a:rPr lang="en-US" altLang="en-US" sz="2000" i="1"/>
              <a:t>, </a:t>
            </a:r>
            <a:r>
              <a:rPr lang="en-US" altLang="en-US" sz="2000"/>
              <a:t>then the system is in a safe state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en-US" sz="3600" smtClean="0"/>
              <a:t>Resource-Request Algorithm for Process </a:t>
            </a:r>
            <a:r>
              <a:rPr lang="en-US" altLang="en-US" sz="3600" i="1" smtClean="0"/>
              <a:t>P</a:t>
            </a:r>
            <a:r>
              <a:rPr lang="en-US" altLang="en-US" sz="3600" i="1" baseline="-25000" smtClean="0"/>
              <a:t>i</a:t>
            </a:r>
          </a:p>
        </p:txBody>
      </p:sp>
      <p:sp>
        <p:nvSpPr>
          <p:cNvPr id="28675" name="Rectangle 3"/>
          <p:cNvSpPr>
            <a:spLocks noChangeArrowheads="1"/>
          </p:cNvSpPr>
          <p:nvPr/>
        </p:nvSpPr>
        <p:spPr bwMode="auto">
          <a:xfrm>
            <a:off x="1047750" y="14811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000" i="1"/>
              <a:t>Request</a:t>
            </a:r>
            <a:r>
              <a:rPr lang="en-US" altLang="en-US" sz="2000" i="1" baseline="-25000"/>
              <a:t>i</a:t>
            </a:r>
            <a:r>
              <a:rPr lang="en-US" altLang="en-US" sz="2000"/>
              <a:t> = request vector for process </a:t>
            </a:r>
            <a:r>
              <a:rPr lang="en-US" altLang="en-US" sz="2000" i="1"/>
              <a:t>P</a:t>
            </a:r>
            <a:r>
              <a:rPr lang="en-US" altLang="en-US" sz="2000" i="1" baseline="-25000"/>
              <a:t>i</a:t>
            </a:r>
            <a:r>
              <a:rPr lang="en-US" altLang="en-US" sz="2000"/>
              <a:t>.  If </a:t>
            </a:r>
            <a:r>
              <a:rPr lang="en-US" altLang="en-US" sz="2000" i="1"/>
              <a:t>Request</a:t>
            </a:r>
            <a:r>
              <a:rPr lang="en-US" altLang="en-US" sz="2000" i="1" baseline="-25000"/>
              <a:t>i</a:t>
            </a:r>
            <a:r>
              <a:rPr lang="en-US" altLang="en-US" sz="2000" baseline="-25000"/>
              <a:t> </a:t>
            </a:r>
            <a:r>
              <a:rPr lang="en-US" altLang="en-US" sz="2000"/>
              <a:t>[</a:t>
            </a:r>
            <a:r>
              <a:rPr lang="en-US" altLang="en-US" sz="2000" i="1"/>
              <a:t>j</a:t>
            </a:r>
            <a:r>
              <a:rPr lang="en-US" altLang="en-US" sz="2000"/>
              <a:t>] = </a:t>
            </a:r>
            <a:r>
              <a:rPr lang="en-US" altLang="en-US" sz="2000" i="1"/>
              <a:t>k</a:t>
            </a:r>
            <a:r>
              <a:rPr lang="en-US" altLang="en-US" sz="2000"/>
              <a:t> then process </a:t>
            </a:r>
            <a:r>
              <a:rPr lang="en-US" altLang="en-US" sz="2000" i="1"/>
              <a:t>P</a:t>
            </a:r>
            <a:r>
              <a:rPr lang="en-US" altLang="en-US" sz="2000" i="1" baseline="-25000"/>
              <a:t>i</a:t>
            </a:r>
            <a:r>
              <a:rPr lang="en-US" altLang="en-US" sz="2000"/>
              <a:t> wants </a:t>
            </a:r>
            <a:r>
              <a:rPr lang="en-US" altLang="en-US" sz="2000" i="1"/>
              <a:t>k</a:t>
            </a:r>
            <a:r>
              <a:rPr lang="en-US" altLang="en-US" sz="2000"/>
              <a:t> instances of resource type </a:t>
            </a:r>
            <a:r>
              <a:rPr lang="en-US" altLang="en-US" sz="2000" i="1"/>
              <a:t>R</a:t>
            </a:r>
            <a:r>
              <a:rPr lang="en-US" altLang="en-US" sz="2000" i="1" baseline="-25000"/>
              <a:t>j</a:t>
            </a:r>
            <a:endParaRPr lang="en-US" altLang="en-US" sz="2000" baseline="-25000"/>
          </a:p>
          <a:p>
            <a:pPr lvl="1">
              <a:buFont typeface="Wingdings" panose="05000000000000000000" pitchFamily="2" charset="2"/>
              <a:buNone/>
            </a:pPr>
            <a:r>
              <a:rPr lang="en-US" altLang="en-US" sz="1800"/>
              <a:t>1.	If </a:t>
            </a:r>
            <a:r>
              <a:rPr lang="en-US" altLang="en-US" sz="1800" i="1"/>
              <a:t>Request</a:t>
            </a:r>
            <a:r>
              <a:rPr lang="en-US" altLang="en-US" sz="1800" i="1" baseline="-25000"/>
              <a:t>i</a:t>
            </a:r>
            <a:r>
              <a:rPr lang="en-US" altLang="en-US" sz="1800" i="1"/>
              <a:t> </a:t>
            </a:r>
            <a:r>
              <a:rPr lang="en-US" altLang="en-US" sz="1800">
                <a:sym typeface="Symbol" panose="05050102010706020507" pitchFamily="18" charset="2"/>
              </a:rPr>
              <a:t> </a:t>
            </a:r>
            <a:r>
              <a:rPr lang="en-US" altLang="en-US" sz="1800" i="1">
                <a:sym typeface="Symbol" panose="05050102010706020507" pitchFamily="18" charset="2"/>
              </a:rPr>
              <a:t>Need</a:t>
            </a:r>
            <a:r>
              <a:rPr lang="en-US" altLang="en-US" sz="1800" i="1" baseline="-25000">
                <a:sym typeface="Symbol" panose="05050102010706020507" pitchFamily="18" charset="2"/>
              </a:rPr>
              <a:t>i</a:t>
            </a:r>
            <a:r>
              <a:rPr lang="en-US" altLang="en-US" sz="1800" i="1">
                <a:sym typeface="Symbol" panose="05050102010706020507" pitchFamily="18" charset="2"/>
              </a:rPr>
              <a:t> </a:t>
            </a:r>
            <a:r>
              <a:rPr lang="en-US" altLang="en-US" sz="1800">
                <a:sym typeface="Symbol" panose="05050102010706020507" pitchFamily="18" charset="2"/>
              </a:rPr>
              <a:t>go to step 2.  Otherwise, raise error condition, since process has exceeded its maximum claim</a:t>
            </a:r>
          </a:p>
          <a:p>
            <a:pPr lvl="1">
              <a:buFont typeface="Wingdings" panose="05000000000000000000" pitchFamily="2" charset="2"/>
              <a:buNone/>
            </a:pPr>
            <a:r>
              <a:rPr lang="en-US" altLang="en-US" sz="1800">
                <a:sym typeface="Symbol" panose="05050102010706020507" pitchFamily="18" charset="2"/>
              </a:rPr>
              <a:t>2.	If </a:t>
            </a:r>
            <a:r>
              <a:rPr lang="en-US" altLang="en-US" sz="1800" i="1"/>
              <a:t>Request</a:t>
            </a:r>
            <a:r>
              <a:rPr lang="en-US" altLang="en-US" sz="1800" i="1" baseline="-25000"/>
              <a:t>i</a:t>
            </a:r>
            <a:r>
              <a:rPr lang="en-US" altLang="en-US" sz="1800"/>
              <a:t> </a:t>
            </a:r>
            <a:r>
              <a:rPr lang="en-US" altLang="en-US" sz="1800">
                <a:sym typeface="Symbol" panose="05050102010706020507" pitchFamily="18" charset="2"/>
              </a:rPr>
              <a:t> </a:t>
            </a:r>
            <a:r>
              <a:rPr lang="en-US" altLang="en-US" sz="1800" i="1">
                <a:sym typeface="Symbol" panose="05050102010706020507" pitchFamily="18" charset="2"/>
              </a:rPr>
              <a:t>Available</a:t>
            </a:r>
            <a:r>
              <a:rPr lang="en-US" altLang="en-US" sz="1800">
                <a:sym typeface="Symbol" panose="05050102010706020507" pitchFamily="18" charset="2"/>
              </a:rPr>
              <a:t>, go to step 3.  Otherwise </a:t>
            </a:r>
            <a:r>
              <a:rPr lang="en-US" altLang="en-US" sz="1800" i="1">
                <a:sym typeface="Symbol" panose="05050102010706020507" pitchFamily="18" charset="2"/>
              </a:rPr>
              <a:t>P</a:t>
            </a:r>
            <a:r>
              <a:rPr lang="en-US" altLang="en-US" sz="1800" i="1" baseline="-25000">
                <a:sym typeface="Symbol" panose="05050102010706020507" pitchFamily="18" charset="2"/>
              </a:rPr>
              <a:t>i</a:t>
            </a:r>
            <a:r>
              <a:rPr lang="en-US" altLang="en-US" sz="1800">
                <a:sym typeface="Symbol" panose="05050102010706020507" pitchFamily="18" charset="2"/>
              </a:rPr>
              <a:t>  must wait, since resources are not available</a:t>
            </a:r>
          </a:p>
          <a:p>
            <a:pPr lvl="1">
              <a:buFont typeface="Wingdings" panose="05000000000000000000" pitchFamily="2" charset="2"/>
              <a:buNone/>
            </a:pPr>
            <a:r>
              <a:rPr lang="en-US" altLang="en-US" sz="1800">
                <a:sym typeface="Symbol" panose="05050102010706020507" pitchFamily="18" charset="2"/>
              </a:rPr>
              <a:t>3.	Pretend to allocate requested resources to </a:t>
            </a:r>
            <a:r>
              <a:rPr lang="en-US" altLang="en-US" sz="1800" i="1">
                <a:sym typeface="Symbol" panose="05050102010706020507" pitchFamily="18" charset="2"/>
              </a:rPr>
              <a:t>P</a:t>
            </a:r>
            <a:r>
              <a:rPr lang="en-US" altLang="en-US" sz="1800" i="1" baseline="-25000">
                <a:sym typeface="Symbol" panose="05050102010706020507" pitchFamily="18" charset="2"/>
              </a:rPr>
              <a:t>i</a:t>
            </a:r>
            <a:r>
              <a:rPr lang="en-US" altLang="en-US" sz="1800">
                <a:sym typeface="Symbol" panose="05050102010706020507" pitchFamily="18" charset="2"/>
              </a:rPr>
              <a:t> by modifying the state as follows:</a:t>
            </a:r>
          </a:p>
          <a:p>
            <a:pPr lvl="3">
              <a:buFontTx/>
              <a:buNone/>
            </a:pPr>
            <a:r>
              <a:rPr lang="en-US" altLang="en-US" sz="1800">
                <a:latin typeface="Comic Sans MS" panose="030F0702030302020204" pitchFamily="66" charset="0"/>
                <a:sym typeface="Symbol" panose="05050102010706020507" pitchFamily="18" charset="2"/>
              </a:rPr>
              <a:t>		</a:t>
            </a:r>
            <a:r>
              <a:rPr lang="en-US" altLang="en-US" sz="1800" i="1">
                <a:latin typeface="Comic Sans MS" panose="030F0702030302020204" pitchFamily="66" charset="0"/>
                <a:sym typeface="Symbol" panose="05050102010706020507" pitchFamily="18" charset="2"/>
              </a:rPr>
              <a:t>Available</a:t>
            </a:r>
            <a:r>
              <a:rPr lang="en-US" altLang="en-US" sz="1800">
                <a:latin typeface="Comic Sans MS" panose="030F0702030302020204" pitchFamily="66" charset="0"/>
                <a:sym typeface="Symbol" panose="05050102010706020507" pitchFamily="18" charset="2"/>
              </a:rPr>
              <a:t> := </a:t>
            </a:r>
            <a:r>
              <a:rPr lang="en-US" altLang="en-US" sz="1800" i="1">
                <a:latin typeface="Comic Sans MS" panose="030F0702030302020204" pitchFamily="66" charset="0"/>
                <a:sym typeface="Symbol" panose="05050102010706020507" pitchFamily="18" charset="2"/>
              </a:rPr>
              <a:t>Available </a:t>
            </a:r>
            <a:r>
              <a:rPr lang="en-US" altLang="en-US" sz="1800">
                <a:latin typeface="Comic Sans MS" panose="030F0702030302020204" pitchFamily="66" charset="0"/>
                <a:sym typeface="Symbol" panose="05050102010706020507" pitchFamily="18" charset="2"/>
              </a:rPr>
              <a:t>– </a:t>
            </a:r>
            <a:r>
              <a:rPr lang="en-US" altLang="en-US" sz="1800" i="1">
                <a:latin typeface="Comic Sans MS" panose="030F0702030302020204" pitchFamily="66" charset="0"/>
                <a:sym typeface="Symbol" panose="05050102010706020507" pitchFamily="18" charset="2"/>
              </a:rPr>
              <a:t>Request</a:t>
            </a:r>
            <a:r>
              <a:rPr lang="en-US" altLang="en-US" sz="1800" i="1" baseline="-25000">
                <a:latin typeface="Comic Sans MS" panose="030F0702030302020204" pitchFamily="66" charset="0"/>
                <a:sym typeface="Symbol" panose="05050102010706020507" pitchFamily="18" charset="2"/>
              </a:rPr>
              <a:t>i </a:t>
            </a:r>
            <a:r>
              <a:rPr lang="en-US" altLang="en-US" sz="1800" i="1">
                <a:latin typeface="Comic Sans MS" panose="030F0702030302020204" pitchFamily="66" charset="0"/>
                <a:sym typeface="Symbol" panose="05050102010706020507" pitchFamily="18" charset="2"/>
              </a:rPr>
              <a:t>;</a:t>
            </a:r>
          </a:p>
          <a:p>
            <a:pPr lvl="3">
              <a:buFontTx/>
              <a:buNone/>
            </a:pPr>
            <a:r>
              <a:rPr lang="en-US" altLang="en-US" sz="1800">
                <a:latin typeface="Comic Sans MS" panose="030F0702030302020204" pitchFamily="66" charset="0"/>
                <a:sym typeface="Symbol" panose="05050102010706020507" pitchFamily="18" charset="2"/>
              </a:rPr>
              <a:t>		</a:t>
            </a:r>
            <a:r>
              <a:rPr lang="en-US" altLang="en-US" sz="1800" i="1">
                <a:latin typeface="Comic Sans MS" panose="030F0702030302020204" pitchFamily="66" charset="0"/>
                <a:sym typeface="Symbol" panose="05050102010706020507" pitchFamily="18" charset="2"/>
              </a:rPr>
              <a:t>Allocation</a:t>
            </a:r>
            <a:r>
              <a:rPr lang="en-US" altLang="en-US" sz="1800" i="1" baseline="-25000">
                <a:latin typeface="Comic Sans MS" panose="030F0702030302020204" pitchFamily="66" charset="0"/>
                <a:sym typeface="Symbol" panose="05050102010706020507" pitchFamily="18" charset="2"/>
              </a:rPr>
              <a:t>i</a:t>
            </a:r>
            <a:r>
              <a:rPr lang="en-US" altLang="en-US" sz="1800" baseline="-25000">
                <a:latin typeface="Comic Sans MS" panose="030F0702030302020204" pitchFamily="66" charset="0"/>
                <a:sym typeface="Symbol" panose="05050102010706020507" pitchFamily="18" charset="2"/>
              </a:rPr>
              <a:t> </a:t>
            </a:r>
            <a:r>
              <a:rPr lang="en-US" altLang="en-US" sz="1800">
                <a:latin typeface="Comic Sans MS" panose="030F0702030302020204" pitchFamily="66" charset="0"/>
                <a:sym typeface="Symbol" panose="05050102010706020507" pitchFamily="18" charset="2"/>
              </a:rPr>
              <a:t>:= </a:t>
            </a:r>
            <a:r>
              <a:rPr lang="en-US" altLang="en-US" sz="1800" i="1">
                <a:latin typeface="Comic Sans MS" panose="030F0702030302020204" pitchFamily="66" charset="0"/>
                <a:sym typeface="Symbol" panose="05050102010706020507" pitchFamily="18" charset="2"/>
              </a:rPr>
              <a:t>Allocation</a:t>
            </a:r>
            <a:r>
              <a:rPr lang="en-US" altLang="en-US" sz="1800" i="1" baseline="-25000">
                <a:latin typeface="Comic Sans MS" panose="030F0702030302020204" pitchFamily="66" charset="0"/>
                <a:sym typeface="Symbol" panose="05050102010706020507" pitchFamily="18" charset="2"/>
              </a:rPr>
              <a:t>i</a:t>
            </a:r>
            <a:r>
              <a:rPr lang="en-US" altLang="en-US" sz="1800">
                <a:latin typeface="Comic Sans MS" panose="030F0702030302020204" pitchFamily="66" charset="0"/>
                <a:sym typeface="Symbol" panose="05050102010706020507" pitchFamily="18" charset="2"/>
              </a:rPr>
              <a:t> + </a:t>
            </a:r>
            <a:r>
              <a:rPr lang="en-US" altLang="en-US" sz="1800" i="1">
                <a:latin typeface="Comic Sans MS" panose="030F0702030302020204" pitchFamily="66" charset="0"/>
                <a:sym typeface="Symbol" panose="05050102010706020507" pitchFamily="18" charset="2"/>
              </a:rPr>
              <a:t>Request</a:t>
            </a:r>
            <a:r>
              <a:rPr lang="en-US" altLang="en-US" sz="1800" i="1" baseline="-25000">
                <a:latin typeface="Comic Sans MS" panose="030F0702030302020204" pitchFamily="66" charset="0"/>
                <a:sym typeface="Symbol" panose="05050102010706020507" pitchFamily="18" charset="2"/>
              </a:rPr>
              <a:t>i </a:t>
            </a:r>
            <a:r>
              <a:rPr lang="en-US" altLang="en-US" sz="1800">
                <a:latin typeface="Comic Sans MS" panose="030F0702030302020204" pitchFamily="66" charset="0"/>
                <a:sym typeface="Symbol" panose="05050102010706020507" pitchFamily="18" charset="2"/>
              </a:rPr>
              <a:t>;</a:t>
            </a:r>
          </a:p>
          <a:p>
            <a:pPr lvl="3">
              <a:buFontTx/>
              <a:buNone/>
            </a:pPr>
            <a:r>
              <a:rPr lang="en-US" altLang="en-US" sz="1800">
                <a:latin typeface="Comic Sans MS" panose="030F0702030302020204" pitchFamily="66" charset="0"/>
                <a:sym typeface="Symbol" panose="05050102010706020507" pitchFamily="18" charset="2"/>
              </a:rPr>
              <a:t>		</a:t>
            </a:r>
            <a:r>
              <a:rPr lang="en-US" altLang="en-US" sz="1800" i="1">
                <a:latin typeface="Comic Sans MS" panose="030F0702030302020204" pitchFamily="66" charset="0"/>
                <a:sym typeface="Symbol" panose="05050102010706020507" pitchFamily="18" charset="2"/>
              </a:rPr>
              <a:t>Need</a:t>
            </a:r>
            <a:r>
              <a:rPr lang="en-US" altLang="en-US" sz="1800" i="1" baseline="-25000">
                <a:latin typeface="Comic Sans MS" panose="030F0702030302020204" pitchFamily="66" charset="0"/>
                <a:sym typeface="Symbol" panose="05050102010706020507" pitchFamily="18" charset="2"/>
              </a:rPr>
              <a:t>i</a:t>
            </a:r>
            <a:r>
              <a:rPr lang="en-US" altLang="en-US" sz="1800" i="1">
                <a:latin typeface="Comic Sans MS" panose="030F0702030302020204" pitchFamily="66" charset="0"/>
                <a:sym typeface="Symbol" panose="05050102010706020507" pitchFamily="18" charset="2"/>
              </a:rPr>
              <a:t> </a:t>
            </a:r>
            <a:r>
              <a:rPr lang="en-US" altLang="en-US" sz="1800">
                <a:latin typeface="Comic Sans MS" panose="030F0702030302020204" pitchFamily="66" charset="0"/>
                <a:sym typeface="Symbol" panose="05050102010706020507" pitchFamily="18" charset="2"/>
              </a:rPr>
              <a:t>:=</a:t>
            </a:r>
            <a:r>
              <a:rPr lang="en-US" altLang="en-US" sz="1800" i="1">
                <a:latin typeface="Comic Sans MS" panose="030F0702030302020204" pitchFamily="66" charset="0"/>
                <a:sym typeface="Symbol" panose="05050102010706020507" pitchFamily="18" charset="2"/>
              </a:rPr>
              <a:t> Need</a:t>
            </a:r>
            <a:r>
              <a:rPr lang="en-US" altLang="en-US" sz="1800" i="1" baseline="-25000">
                <a:latin typeface="Comic Sans MS" panose="030F0702030302020204" pitchFamily="66" charset="0"/>
                <a:sym typeface="Symbol" panose="05050102010706020507" pitchFamily="18" charset="2"/>
              </a:rPr>
              <a:t>i</a:t>
            </a:r>
            <a:r>
              <a:rPr lang="en-US" altLang="en-US" sz="1800">
                <a:latin typeface="Comic Sans MS" panose="030F0702030302020204" pitchFamily="66" charset="0"/>
                <a:sym typeface="Symbol" panose="05050102010706020507" pitchFamily="18" charset="2"/>
              </a:rPr>
              <a:t> – </a:t>
            </a:r>
            <a:r>
              <a:rPr lang="en-US" altLang="en-US" sz="1800" i="1">
                <a:latin typeface="Comic Sans MS" panose="030F0702030302020204" pitchFamily="66" charset="0"/>
                <a:sym typeface="Symbol" panose="05050102010706020507" pitchFamily="18" charset="2"/>
              </a:rPr>
              <a:t>Request</a:t>
            </a:r>
            <a:r>
              <a:rPr lang="en-US" altLang="en-US" sz="1800" i="1" baseline="-25000">
                <a:latin typeface="Comic Sans MS" panose="030F0702030302020204" pitchFamily="66" charset="0"/>
                <a:sym typeface="Symbol" panose="05050102010706020507" pitchFamily="18" charset="2"/>
              </a:rPr>
              <a:t>i ;  </a:t>
            </a:r>
          </a:p>
          <a:p>
            <a:pPr lvl="2">
              <a:buSzPct val="125000"/>
            </a:pPr>
            <a:r>
              <a:rPr lang="en-US" altLang="en-US" sz="1800" i="1">
                <a:sym typeface="Symbol" panose="05050102010706020507" pitchFamily="18" charset="2"/>
              </a:rPr>
              <a:t>If safe  the resources are allocated to P</a:t>
            </a:r>
            <a:r>
              <a:rPr lang="en-US" altLang="en-US" sz="1800" i="1" baseline="-25000">
                <a:sym typeface="Symbol" panose="05050102010706020507" pitchFamily="18" charset="2"/>
              </a:rPr>
              <a:t>i</a:t>
            </a:r>
            <a:r>
              <a:rPr lang="en-US" altLang="en-US" sz="1800" i="1">
                <a:sym typeface="Symbol" panose="05050102010706020507" pitchFamily="18" charset="2"/>
              </a:rPr>
              <a:t>. </a:t>
            </a:r>
          </a:p>
          <a:p>
            <a:pPr lvl="2">
              <a:buSzPct val="125000"/>
            </a:pPr>
            <a:r>
              <a:rPr lang="en-US" altLang="en-US" sz="1800" i="1">
                <a:sym typeface="Symbol" panose="05050102010706020507" pitchFamily="18" charset="2"/>
              </a:rPr>
              <a:t>If unsafe  P</a:t>
            </a:r>
            <a:r>
              <a:rPr lang="en-US" altLang="en-US" sz="1800" baseline="-25000">
                <a:sym typeface="Symbol" panose="05050102010706020507" pitchFamily="18" charset="2"/>
              </a:rPr>
              <a:t>i</a:t>
            </a:r>
            <a:r>
              <a:rPr lang="en-US" altLang="en-US" sz="1800" i="1">
                <a:sym typeface="Symbol" panose="05050102010706020507" pitchFamily="18" charset="2"/>
              </a:rPr>
              <a:t> must wait, and the old resource-allocation state is restored</a:t>
            </a:r>
            <a:endParaRPr lang="en-US" altLang="en-US" sz="1800" baseline="-25000">
              <a:sym typeface="Symbol" panose="05050102010706020507"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en-US" smtClean="0"/>
              <a:t>Banker’s Algorithm: Example</a:t>
            </a:r>
          </a:p>
        </p:txBody>
      </p:sp>
      <p:sp>
        <p:nvSpPr>
          <p:cNvPr id="29699" name="Rectangle 3"/>
          <p:cNvSpPr>
            <a:spLocks noChangeArrowheads="1"/>
          </p:cNvSpPr>
          <p:nvPr/>
        </p:nvSpPr>
        <p:spPr bwMode="auto">
          <a:xfrm>
            <a:off x="1047750" y="1381125"/>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1371600" algn="l"/>
                <a:tab pos="2395538" algn="ctr"/>
                <a:tab pos="3594100" algn="ctr"/>
                <a:tab pos="4805363"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1371600" algn="l"/>
                <a:tab pos="2395538" algn="ctr"/>
                <a:tab pos="3594100" algn="ctr"/>
                <a:tab pos="4805363" algn="ctr"/>
              </a:tabLst>
              <a:defRPr sz="2400">
                <a:solidFill>
                  <a:schemeClr val="tx1"/>
                </a:solidFill>
                <a:latin typeface="Comic Sans MS" panose="030F0702030302020204" pitchFamily="66" charset="0"/>
              </a:defRPr>
            </a:lvl2pPr>
            <a:lvl3pPr marL="1143000" indent="-228600">
              <a:spcBef>
                <a:spcPct val="20000"/>
              </a:spcBef>
              <a:buChar char="•"/>
              <a:tabLst>
                <a:tab pos="1371600" algn="l"/>
                <a:tab pos="2395538" algn="ctr"/>
                <a:tab pos="3594100" algn="ctr"/>
                <a:tab pos="4805363" algn="ctr"/>
              </a:tabLst>
              <a:defRPr sz="2000">
                <a:solidFill>
                  <a:schemeClr val="tx1"/>
                </a:solidFill>
                <a:latin typeface="Comic Sans MS" panose="030F0702030302020204" pitchFamily="66" charset="0"/>
              </a:defRPr>
            </a:lvl3pPr>
            <a:lvl4pPr marL="1600200" indent="-228600">
              <a:spcBef>
                <a:spcPct val="20000"/>
              </a:spcBef>
              <a:buChar char="–"/>
              <a:tabLst>
                <a:tab pos="1371600" algn="l"/>
                <a:tab pos="2395538" algn="ctr"/>
                <a:tab pos="3594100" algn="ctr"/>
                <a:tab pos="4805363" algn="ctr"/>
              </a:tabLst>
              <a:defRPr sz="2000">
                <a:solidFill>
                  <a:schemeClr val="tx1"/>
                </a:solidFill>
                <a:latin typeface="Times New Roman" panose="02020603050405020304" pitchFamily="18" charset="0"/>
              </a:defRPr>
            </a:lvl4pPr>
            <a:lvl5pPr marL="2057400" indent="-228600">
              <a:spcBef>
                <a:spcPct val="20000"/>
              </a:spcBef>
              <a:buChar char="»"/>
              <a:tabLst>
                <a:tab pos="1371600" algn="l"/>
                <a:tab pos="2395538" algn="ctr"/>
                <a:tab pos="3594100" algn="ctr"/>
                <a:tab pos="4805363"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371600" algn="l"/>
                <a:tab pos="2395538" algn="ctr"/>
                <a:tab pos="3594100" algn="ctr"/>
                <a:tab pos="4805363" algn="ctr"/>
              </a:tabLst>
              <a:defRPr sz="2000">
                <a:solidFill>
                  <a:schemeClr val="tx1"/>
                </a:solidFill>
                <a:latin typeface="Times New Roman" panose="02020603050405020304" pitchFamily="18" charset="0"/>
              </a:defRPr>
            </a:lvl9pPr>
          </a:lstStyle>
          <a:p>
            <a:r>
              <a:rPr lang="en-US" altLang="en-US" sz="2400"/>
              <a:t>5 processes </a:t>
            </a:r>
            <a:r>
              <a:rPr lang="en-US" altLang="en-US" sz="2400" i="1"/>
              <a:t>P</a:t>
            </a:r>
            <a:r>
              <a:rPr lang="en-US" altLang="en-US" sz="2400" baseline="-25000"/>
              <a:t>0 </a:t>
            </a:r>
            <a:r>
              <a:rPr lang="en-US" altLang="en-US" sz="2400"/>
              <a:t>through </a:t>
            </a:r>
            <a:r>
              <a:rPr lang="en-US" altLang="en-US" sz="2400" i="1"/>
              <a:t>P</a:t>
            </a:r>
            <a:r>
              <a:rPr lang="en-US" altLang="en-US" sz="2400" baseline="-25000"/>
              <a:t>4</a:t>
            </a:r>
            <a:r>
              <a:rPr lang="en-US" altLang="en-US" sz="2400"/>
              <a:t>; 3 resource types </a:t>
            </a:r>
            <a:r>
              <a:rPr lang="en-US" altLang="en-US" sz="2400" i="1"/>
              <a:t>A</a:t>
            </a:r>
            <a:r>
              <a:rPr lang="en-US" altLang="en-US" sz="2400"/>
              <a:t> (10 instances), </a:t>
            </a:r>
            <a:r>
              <a:rPr lang="en-US" altLang="en-US" sz="2400" i="1"/>
              <a:t>B</a:t>
            </a:r>
            <a:r>
              <a:rPr lang="en-US" altLang="en-US" sz="2400"/>
              <a:t> (5instances, and </a:t>
            </a:r>
            <a:r>
              <a:rPr lang="en-US" altLang="en-US" sz="2400" i="1"/>
              <a:t>C</a:t>
            </a:r>
            <a:r>
              <a:rPr lang="en-US" altLang="en-US" sz="2400"/>
              <a:t> (7 instances)</a:t>
            </a:r>
          </a:p>
          <a:p>
            <a:r>
              <a:rPr lang="en-US" altLang="en-US" sz="2400"/>
              <a:t>Snapshot at time </a:t>
            </a:r>
            <a:r>
              <a:rPr lang="en-US" altLang="en-US" sz="2400" i="1"/>
              <a:t>T</a:t>
            </a:r>
            <a:r>
              <a:rPr lang="en-US" altLang="en-US" sz="2400" baseline="-25000"/>
              <a:t>0</a:t>
            </a:r>
            <a:r>
              <a:rPr lang="en-US" altLang="en-US" sz="2400"/>
              <a:t>:</a:t>
            </a:r>
          </a:p>
          <a:p>
            <a:pPr>
              <a:buFont typeface="Wingdings" panose="05000000000000000000" pitchFamily="2" charset="2"/>
              <a:buNone/>
            </a:pPr>
            <a:r>
              <a:rPr lang="en-US" altLang="en-US" sz="2000"/>
              <a:t>			</a:t>
            </a:r>
            <a:r>
              <a:rPr lang="en-US" altLang="en-US" sz="2000" i="1" u="sng"/>
              <a:t>Allocation</a:t>
            </a:r>
            <a:r>
              <a:rPr lang="en-US" altLang="en-US" sz="2000" i="1"/>
              <a:t>	</a:t>
            </a:r>
            <a:r>
              <a:rPr lang="en-US" altLang="en-US" sz="2000" i="1" u="sng"/>
              <a:t>Max</a:t>
            </a:r>
            <a:r>
              <a:rPr lang="en-US" altLang="en-US" sz="2000" i="1"/>
              <a:t>	</a:t>
            </a:r>
            <a:r>
              <a:rPr lang="en-US" altLang="en-US" sz="2000" i="1" u="sng"/>
              <a:t>Available</a:t>
            </a:r>
            <a:endParaRPr lang="en-US" altLang="en-US" sz="2000" i="1"/>
          </a:p>
          <a:p>
            <a:pPr>
              <a:buFont typeface="Wingdings" panose="05000000000000000000" pitchFamily="2" charset="2"/>
              <a:buNone/>
            </a:pPr>
            <a:r>
              <a:rPr lang="en-US" altLang="en-US" sz="2000" i="1"/>
              <a:t>			A B C	A B C 	A B C</a:t>
            </a:r>
          </a:p>
          <a:p>
            <a:pPr>
              <a:buFont typeface="Wingdings" panose="05000000000000000000" pitchFamily="2" charset="2"/>
              <a:buNone/>
            </a:pPr>
            <a:r>
              <a:rPr lang="en-US" altLang="en-US" sz="2000"/>
              <a:t>		</a:t>
            </a:r>
            <a:r>
              <a:rPr lang="en-US" altLang="en-US" sz="2000" i="1"/>
              <a:t>P</a:t>
            </a:r>
            <a:r>
              <a:rPr lang="en-US" altLang="en-US" sz="2000" baseline="-25000"/>
              <a:t>0	</a:t>
            </a:r>
            <a:r>
              <a:rPr lang="en-US" altLang="en-US" sz="2000"/>
              <a:t>0 1 0	7 5 3 	3 3 2</a:t>
            </a:r>
          </a:p>
          <a:p>
            <a:pPr>
              <a:buFont typeface="Wingdings" panose="05000000000000000000" pitchFamily="2" charset="2"/>
              <a:buNone/>
            </a:pPr>
            <a:r>
              <a:rPr lang="en-US" altLang="en-US" sz="2000"/>
              <a:t>		 </a:t>
            </a:r>
            <a:r>
              <a:rPr lang="en-US" altLang="en-US" sz="2000" i="1"/>
              <a:t>P</a:t>
            </a:r>
            <a:r>
              <a:rPr lang="en-US" altLang="en-US" sz="2000" baseline="-25000"/>
              <a:t>1	</a:t>
            </a:r>
            <a:r>
              <a:rPr lang="en-US" altLang="en-US" sz="2000"/>
              <a:t>2 0 0 	3 2 2  </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3 0 2 	9 0 2</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2 1 1 	2 2 2</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0 0 2	4 3 3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altLang="en-US" smtClean="0"/>
              <a:t>Banker’s Algorithm: Example</a:t>
            </a:r>
          </a:p>
        </p:txBody>
      </p:sp>
      <p:sp>
        <p:nvSpPr>
          <p:cNvPr id="30723" name="Rectangle 3"/>
          <p:cNvSpPr>
            <a:spLocks noChangeArrowheads="1"/>
          </p:cNvSpPr>
          <p:nvPr/>
        </p:nvSpPr>
        <p:spPr bwMode="auto">
          <a:xfrm>
            <a:off x="1047750" y="1395413"/>
            <a:ext cx="74628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2452688" algn="l"/>
                <a:tab pos="3492500"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2452688" algn="l"/>
                <a:tab pos="3492500" algn="ctr"/>
              </a:tabLst>
              <a:defRPr sz="2400">
                <a:solidFill>
                  <a:schemeClr val="tx1"/>
                </a:solidFill>
                <a:latin typeface="Comic Sans MS" panose="030F0702030302020204" pitchFamily="66" charset="0"/>
              </a:defRPr>
            </a:lvl2pPr>
            <a:lvl3pPr marL="1143000" indent="-228600">
              <a:spcBef>
                <a:spcPct val="20000"/>
              </a:spcBef>
              <a:buChar char="•"/>
              <a:tabLst>
                <a:tab pos="2452688" algn="l"/>
                <a:tab pos="3492500" algn="ctr"/>
              </a:tabLst>
              <a:defRPr sz="2000">
                <a:solidFill>
                  <a:schemeClr val="tx1"/>
                </a:solidFill>
                <a:latin typeface="Comic Sans MS" panose="030F0702030302020204" pitchFamily="66" charset="0"/>
              </a:defRPr>
            </a:lvl3pPr>
            <a:lvl4pPr marL="1600200" indent="-228600">
              <a:spcBef>
                <a:spcPct val="20000"/>
              </a:spcBef>
              <a:buChar char="–"/>
              <a:tabLst>
                <a:tab pos="2452688" algn="l"/>
                <a:tab pos="3492500" algn="ctr"/>
              </a:tabLst>
              <a:defRPr sz="2000">
                <a:solidFill>
                  <a:schemeClr val="tx1"/>
                </a:solidFill>
                <a:latin typeface="Times New Roman" panose="02020603050405020304" pitchFamily="18" charset="0"/>
              </a:defRPr>
            </a:lvl4pPr>
            <a:lvl5pPr marL="2057400" indent="-228600">
              <a:spcBef>
                <a:spcPct val="20000"/>
              </a:spcBef>
              <a:buChar char="»"/>
              <a:tabLst>
                <a:tab pos="2452688" algn="l"/>
                <a:tab pos="34925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452688" algn="l"/>
                <a:tab pos="3492500" algn="ctr"/>
              </a:tabLst>
              <a:defRPr sz="2000">
                <a:solidFill>
                  <a:schemeClr val="tx1"/>
                </a:solidFill>
                <a:latin typeface="Times New Roman" panose="02020603050405020304" pitchFamily="18" charset="0"/>
              </a:defRPr>
            </a:lvl9pPr>
          </a:lstStyle>
          <a:p>
            <a:r>
              <a:rPr lang="en-US" altLang="en-US" sz="2400" b="1"/>
              <a:t>Need</a:t>
            </a:r>
            <a:r>
              <a:rPr lang="en-US" altLang="en-US" sz="2400"/>
              <a:t> is defined to be Max – Allocation</a:t>
            </a:r>
          </a:p>
          <a:p>
            <a:pPr>
              <a:buFont typeface="Wingdings" panose="05000000000000000000" pitchFamily="2" charset="2"/>
              <a:buNone/>
            </a:pPr>
            <a:r>
              <a:rPr lang="en-US" altLang="en-US" sz="2000"/>
              <a:t>			</a:t>
            </a:r>
            <a:r>
              <a:rPr lang="en-US" altLang="en-US" sz="2000" i="1" u="sng"/>
              <a:t>Need</a:t>
            </a:r>
            <a:endParaRPr lang="en-US" altLang="en-US" sz="2000" u="sng"/>
          </a:p>
          <a:p>
            <a:pPr>
              <a:buFont typeface="Wingdings" panose="05000000000000000000" pitchFamily="2" charset="2"/>
              <a:buNone/>
            </a:pPr>
            <a:r>
              <a:rPr lang="en-US" altLang="en-US" sz="2000"/>
              <a:t>			</a:t>
            </a:r>
            <a:r>
              <a:rPr lang="en-US" altLang="en-US" sz="2000" i="1"/>
              <a:t>A B C</a:t>
            </a:r>
          </a:p>
          <a:p>
            <a:pPr>
              <a:buFont typeface="Wingdings" panose="05000000000000000000" pitchFamily="2" charset="2"/>
              <a:buNone/>
            </a:pPr>
            <a:r>
              <a:rPr lang="en-US" altLang="en-US" sz="2000"/>
              <a:t>		 </a:t>
            </a:r>
            <a:r>
              <a:rPr lang="en-US" altLang="en-US" sz="2000" i="1"/>
              <a:t>P</a:t>
            </a:r>
            <a:r>
              <a:rPr lang="en-US" altLang="en-US" sz="2000" baseline="-25000"/>
              <a:t>0	</a:t>
            </a:r>
            <a:r>
              <a:rPr lang="en-US" altLang="en-US" sz="2000"/>
              <a:t>7 4 3 </a:t>
            </a:r>
          </a:p>
          <a:p>
            <a:pPr>
              <a:buFont typeface="Wingdings" panose="05000000000000000000" pitchFamily="2" charset="2"/>
              <a:buNone/>
            </a:pPr>
            <a:r>
              <a:rPr lang="en-US" altLang="en-US" sz="2000"/>
              <a:t>		 </a:t>
            </a:r>
            <a:r>
              <a:rPr lang="en-US" altLang="en-US" sz="2000" i="1"/>
              <a:t>P</a:t>
            </a:r>
            <a:r>
              <a:rPr lang="en-US" altLang="en-US" sz="2000" baseline="-25000"/>
              <a:t>1	</a:t>
            </a:r>
            <a:r>
              <a:rPr lang="en-US" altLang="en-US" sz="2000"/>
              <a:t>1 2 2 </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6 0 0 </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0 1 1</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4 3 1 </a:t>
            </a:r>
          </a:p>
          <a:p>
            <a:r>
              <a:rPr lang="en-US" altLang="en-US" sz="2400"/>
              <a:t>The system is in a safe state since the sequence &lt; </a:t>
            </a:r>
            <a:r>
              <a:rPr lang="en-US" altLang="en-US" sz="2400" i="1"/>
              <a:t>P</a:t>
            </a:r>
            <a:r>
              <a:rPr lang="en-US" altLang="en-US" sz="2400" baseline="-25000"/>
              <a:t>1</a:t>
            </a:r>
            <a:r>
              <a:rPr lang="en-US" altLang="en-US" sz="2400"/>
              <a:t>, </a:t>
            </a:r>
            <a:r>
              <a:rPr lang="en-US" altLang="en-US" sz="2400" i="1"/>
              <a:t>P</a:t>
            </a:r>
            <a:r>
              <a:rPr lang="en-US" altLang="en-US" sz="2400" baseline="-25000"/>
              <a:t>3</a:t>
            </a:r>
            <a:r>
              <a:rPr lang="en-US" altLang="en-US" sz="2400"/>
              <a:t>, </a:t>
            </a:r>
            <a:r>
              <a:rPr lang="en-US" altLang="en-US" sz="2400" i="1"/>
              <a:t>P</a:t>
            </a:r>
            <a:r>
              <a:rPr lang="en-US" altLang="en-US" sz="2400" baseline="-25000"/>
              <a:t>4</a:t>
            </a:r>
            <a:r>
              <a:rPr lang="en-US" altLang="en-US" sz="2400"/>
              <a:t>, </a:t>
            </a:r>
            <a:r>
              <a:rPr lang="en-US" altLang="en-US" sz="2400" i="1"/>
              <a:t>P</a:t>
            </a:r>
            <a:r>
              <a:rPr lang="en-US" altLang="en-US" sz="2400" baseline="-25000"/>
              <a:t>2</a:t>
            </a:r>
            <a:r>
              <a:rPr lang="en-US" altLang="en-US" sz="2400"/>
              <a:t>, </a:t>
            </a:r>
            <a:r>
              <a:rPr lang="en-US" altLang="en-US" sz="2400" i="1"/>
              <a:t>P</a:t>
            </a:r>
            <a:r>
              <a:rPr lang="en-US" altLang="en-US" sz="2400" baseline="-25000"/>
              <a:t>0</a:t>
            </a:r>
            <a:r>
              <a:rPr lang="en-US" altLang="en-US" sz="2400"/>
              <a:t>&gt; satisfies safety criteria</a:t>
            </a:r>
            <a:endParaRPr lang="en-US" altLang="en-US" sz="2400"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altLang="en-US" smtClean="0"/>
              <a:t>Deadlock Problem   </a:t>
            </a:r>
          </a:p>
        </p:txBody>
      </p:sp>
      <p:sp>
        <p:nvSpPr>
          <p:cNvPr id="4099" name="Rectangle 3"/>
          <p:cNvSpPr>
            <a:spLocks noGrp="1" noChangeArrowheads="1"/>
          </p:cNvSpPr>
          <p:nvPr>
            <p:ph type="body" idx="4294967295"/>
          </p:nvPr>
        </p:nvSpPr>
        <p:spPr>
          <a:xfrm>
            <a:off x="685800" y="1214438"/>
            <a:ext cx="7772400" cy="4960937"/>
          </a:xfrm>
        </p:spPr>
        <p:txBody>
          <a:bodyPr/>
          <a:lstStyle/>
          <a:p>
            <a:r>
              <a:rPr lang="en-US" altLang="en-US" sz="2400" smtClean="0"/>
              <a:t>A set of blocked processes each holding a resource and waiting to acquire a resource held by another process in the set</a:t>
            </a:r>
          </a:p>
          <a:p>
            <a:r>
              <a:rPr lang="en-US" altLang="en-US" sz="2400" smtClean="0"/>
              <a:t>Example</a:t>
            </a:r>
            <a:r>
              <a:rPr lang="en-US" altLang="en-US" smtClean="0"/>
              <a:t> </a:t>
            </a:r>
          </a:p>
          <a:p>
            <a:pPr lvl="1"/>
            <a:r>
              <a:rPr lang="en-US" altLang="en-US" sz="2000" smtClean="0"/>
              <a:t>System has 2 tape drives</a:t>
            </a:r>
          </a:p>
          <a:p>
            <a:pPr lvl="1"/>
            <a:r>
              <a:rPr lang="en-US" altLang="en-US" sz="2000" smtClean="0"/>
              <a:t>P</a:t>
            </a:r>
            <a:r>
              <a:rPr lang="en-US" altLang="en-US" sz="2000" baseline="-25000" smtClean="0"/>
              <a:t>1</a:t>
            </a:r>
            <a:r>
              <a:rPr lang="en-US" altLang="en-US" sz="2000" smtClean="0"/>
              <a:t> and P</a:t>
            </a:r>
            <a:r>
              <a:rPr lang="en-US" altLang="en-US" sz="2000" baseline="-25000" smtClean="0"/>
              <a:t>2</a:t>
            </a:r>
            <a:r>
              <a:rPr lang="en-US" altLang="en-US" sz="2000" smtClean="0"/>
              <a:t> each hold one tape drive and each needs another one</a:t>
            </a:r>
          </a:p>
          <a:p>
            <a:r>
              <a:rPr lang="en-US" altLang="en-US" sz="2400" smtClean="0"/>
              <a:t>Example</a:t>
            </a:r>
            <a:r>
              <a:rPr lang="en-US" altLang="en-US" smtClean="0"/>
              <a:t> </a:t>
            </a:r>
          </a:p>
          <a:p>
            <a:pPr lvl="1"/>
            <a:r>
              <a:rPr lang="en-US" altLang="en-US" sz="2000" smtClean="0"/>
              <a:t>semaphores </a:t>
            </a:r>
            <a:r>
              <a:rPr lang="en-US" altLang="en-US" sz="2000" i="1" smtClean="0"/>
              <a:t>A</a:t>
            </a:r>
            <a:r>
              <a:rPr lang="en-US" altLang="en-US" sz="2000" smtClean="0"/>
              <a:t> and</a:t>
            </a:r>
            <a:r>
              <a:rPr lang="en-US" altLang="en-US" sz="2000" i="1" smtClean="0"/>
              <a:t> B</a:t>
            </a:r>
            <a:r>
              <a:rPr lang="en-US" altLang="en-US" sz="2000" smtClean="0"/>
              <a:t>, initialized to 1</a:t>
            </a:r>
          </a:p>
          <a:p>
            <a:pPr lvl="4">
              <a:buFontTx/>
              <a:buNone/>
            </a:pPr>
            <a:r>
              <a:rPr lang="en-US" altLang="en-US" sz="3200" smtClean="0"/>
              <a:t>    </a:t>
            </a:r>
            <a:r>
              <a:rPr lang="en-US" altLang="en-US" smtClean="0"/>
              <a:t>P</a:t>
            </a:r>
            <a:r>
              <a:rPr lang="en-US" altLang="en-US" baseline="-25000" smtClean="0"/>
              <a:t>0</a:t>
            </a:r>
            <a:r>
              <a:rPr lang="en-US" altLang="en-US" smtClean="0"/>
              <a:t>		   P</a:t>
            </a:r>
            <a:r>
              <a:rPr lang="en-US" altLang="en-US" baseline="-25000" smtClean="0"/>
              <a:t>1</a:t>
            </a:r>
            <a:endParaRPr lang="en-US" altLang="en-US" smtClean="0"/>
          </a:p>
          <a:p>
            <a:pPr lvl="4">
              <a:buFontTx/>
              <a:buNone/>
            </a:pPr>
            <a:r>
              <a:rPr lang="en-US" altLang="en-US" i="1" smtClean="0"/>
              <a:t>wait (A);		wait(B)</a:t>
            </a:r>
          </a:p>
          <a:p>
            <a:pPr lvl="4">
              <a:buFontTx/>
              <a:buNone/>
            </a:pPr>
            <a:r>
              <a:rPr lang="en-US" altLang="en-US" i="1" smtClean="0"/>
              <a:t>wait (B);		wait(A)</a:t>
            </a:r>
          </a:p>
          <a:p>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en-US" smtClean="0"/>
              <a:t>Banker’s Algorithm: Example</a:t>
            </a:r>
          </a:p>
        </p:txBody>
      </p:sp>
      <p:sp>
        <p:nvSpPr>
          <p:cNvPr id="31747" name="Rectangle 3"/>
          <p:cNvSpPr>
            <a:spLocks noChangeArrowheads="1"/>
          </p:cNvSpPr>
          <p:nvPr/>
        </p:nvSpPr>
        <p:spPr bwMode="auto">
          <a:xfrm>
            <a:off x="1066800" y="1447800"/>
            <a:ext cx="7404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1544638" algn="l"/>
                <a:tab pos="2452688" algn="ctr"/>
                <a:tab pos="3767138" algn="ctr"/>
                <a:tab pos="5022850"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1544638" algn="l"/>
                <a:tab pos="2452688" algn="ctr"/>
                <a:tab pos="3767138" algn="ctr"/>
                <a:tab pos="5022850" algn="ctr"/>
              </a:tabLst>
              <a:defRPr sz="2400">
                <a:solidFill>
                  <a:schemeClr val="tx1"/>
                </a:solidFill>
                <a:latin typeface="Comic Sans MS" panose="030F0702030302020204" pitchFamily="66" charset="0"/>
              </a:defRPr>
            </a:lvl2pPr>
            <a:lvl3pPr marL="1143000" indent="-228600">
              <a:spcBef>
                <a:spcPct val="20000"/>
              </a:spcBef>
              <a:buChar char="•"/>
              <a:tabLst>
                <a:tab pos="1544638" algn="l"/>
                <a:tab pos="2452688" algn="ctr"/>
                <a:tab pos="3767138" algn="ctr"/>
                <a:tab pos="5022850" algn="ctr"/>
              </a:tabLst>
              <a:defRPr sz="2000">
                <a:solidFill>
                  <a:schemeClr val="tx1"/>
                </a:solidFill>
                <a:latin typeface="Comic Sans MS" panose="030F0702030302020204" pitchFamily="66" charset="0"/>
              </a:defRPr>
            </a:lvl3pPr>
            <a:lvl4pPr marL="1600200" indent="-228600">
              <a:spcBef>
                <a:spcPct val="20000"/>
              </a:spcBef>
              <a:buChar char="–"/>
              <a:tabLst>
                <a:tab pos="1544638" algn="l"/>
                <a:tab pos="2452688" algn="ctr"/>
                <a:tab pos="3767138" algn="ctr"/>
                <a:tab pos="5022850" algn="ctr"/>
              </a:tabLst>
              <a:defRPr sz="2000">
                <a:solidFill>
                  <a:schemeClr val="tx1"/>
                </a:solidFill>
                <a:latin typeface="Times New Roman" panose="02020603050405020304" pitchFamily="18" charset="0"/>
              </a:defRPr>
            </a:lvl4pPr>
            <a:lvl5pPr marL="2057400" indent="-228600">
              <a:spcBef>
                <a:spcPct val="20000"/>
              </a:spcBef>
              <a:buChar char="»"/>
              <a:tabLst>
                <a:tab pos="1544638" algn="l"/>
                <a:tab pos="2452688" algn="ctr"/>
                <a:tab pos="3767138" algn="ctr"/>
                <a:tab pos="502285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544638" algn="l"/>
                <a:tab pos="2452688" algn="ctr"/>
                <a:tab pos="3767138" algn="ctr"/>
                <a:tab pos="502285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544638" algn="l"/>
                <a:tab pos="2452688" algn="ctr"/>
                <a:tab pos="3767138" algn="ctr"/>
                <a:tab pos="502285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544638" algn="l"/>
                <a:tab pos="2452688" algn="ctr"/>
                <a:tab pos="3767138" algn="ctr"/>
                <a:tab pos="502285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544638" algn="l"/>
                <a:tab pos="2452688" algn="ctr"/>
                <a:tab pos="3767138" algn="ctr"/>
                <a:tab pos="5022850" algn="ctr"/>
              </a:tabLst>
              <a:defRPr sz="2000">
                <a:solidFill>
                  <a:schemeClr val="tx1"/>
                </a:solidFill>
                <a:latin typeface="Times New Roman" panose="02020603050405020304" pitchFamily="18" charset="0"/>
              </a:defRPr>
            </a:lvl9pPr>
          </a:lstStyle>
          <a:p>
            <a:r>
              <a:rPr lang="en-US" altLang="en-US" sz="2400" i="1"/>
              <a:t>P</a:t>
            </a:r>
            <a:r>
              <a:rPr lang="en-US" altLang="en-US" sz="2400" baseline="-25000"/>
              <a:t>1</a:t>
            </a:r>
            <a:r>
              <a:rPr lang="en-US" altLang="en-US" sz="2400"/>
              <a:t> request (1,0,2)</a:t>
            </a:r>
          </a:p>
          <a:p>
            <a:pPr lvl="1"/>
            <a:r>
              <a:rPr lang="en-US" altLang="en-US" sz="1800"/>
              <a:t>Check that Request </a:t>
            </a:r>
            <a:r>
              <a:rPr lang="en-US" altLang="en-US" sz="1800">
                <a:sym typeface="Symbol" panose="05050102010706020507" pitchFamily="18" charset="2"/>
              </a:rPr>
              <a:t> Available (that is, (1,0,2)  (3,3,2)  </a:t>
            </a:r>
            <a:r>
              <a:rPr lang="en-US" altLang="en-US" sz="1800" i="1">
                <a:sym typeface="Symbol" panose="05050102010706020507" pitchFamily="18" charset="2"/>
              </a:rPr>
              <a:t>true.</a:t>
            </a:r>
          </a:p>
          <a:p>
            <a:pPr>
              <a:buFont typeface="Wingdings" panose="05000000000000000000" pitchFamily="2" charset="2"/>
              <a:buNone/>
            </a:pPr>
            <a:r>
              <a:rPr lang="en-US" altLang="en-US" sz="2000" i="1"/>
              <a:t>			</a:t>
            </a:r>
            <a:r>
              <a:rPr lang="en-US" altLang="en-US" sz="2000" i="1" u="sng"/>
              <a:t>Allocation</a:t>
            </a:r>
            <a:r>
              <a:rPr lang="en-US" altLang="en-US" sz="2000" i="1"/>
              <a:t>	</a:t>
            </a:r>
            <a:r>
              <a:rPr lang="en-US" altLang="en-US" sz="2000" i="1" u="sng"/>
              <a:t>Need</a:t>
            </a:r>
            <a:r>
              <a:rPr lang="en-US" altLang="en-US" sz="2000" i="1"/>
              <a:t>	</a:t>
            </a:r>
            <a:r>
              <a:rPr lang="en-US" altLang="en-US" sz="2000" i="1" u="sng"/>
              <a:t>Available</a:t>
            </a:r>
            <a:endParaRPr lang="en-US" altLang="en-US" sz="2000" i="1"/>
          </a:p>
          <a:p>
            <a:pPr>
              <a:buFont typeface="Wingdings" panose="05000000000000000000" pitchFamily="2" charset="2"/>
              <a:buNone/>
            </a:pPr>
            <a:r>
              <a:rPr lang="en-US" altLang="en-US" sz="2000" i="1"/>
              <a:t>			A B C	A B C	A B C </a:t>
            </a:r>
          </a:p>
          <a:p>
            <a:pPr>
              <a:buFont typeface="Wingdings" panose="05000000000000000000" pitchFamily="2" charset="2"/>
              <a:buNone/>
            </a:pPr>
            <a:r>
              <a:rPr lang="en-US" altLang="en-US" sz="2000"/>
              <a:t>		</a:t>
            </a:r>
            <a:r>
              <a:rPr lang="en-US" altLang="en-US" sz="2000" i="1"/>
              <a:t>P</a:t>
            </a:r>
            <a:r>
              <a:rPr lang="en-US" altLang="en-US" sz="2000" baseline="-25000"/>
              <a:t>0</a:t>
            </a:r>
            <a:r>
              <a:rPr lang="en-US" altLang="en-US" sz="2000"/>
              <a:t>	0 1 0 	7 4 3 	2 3 0</a:t>
            </a:r>
          </a:p>
          <a:p>
            <a:pPr>
              <a:buFont typeface="Wingdings" panose="05000000000000000000" pitchFamily="2" charset="2"/>
              <a:buNone/>
            </a:pPr>
            <a:r>
              <a:rPr lang="en-US" altLang="en-US" sz="2000"/>
              <a:t>		</a:t>
            </a:r>
            <a:r>
              <a:rPr lang="en-US" altLang="en-US" sz="2000" i="1"/>
              <a:t>P</a:t>
            </a:r>
            <a:r>
              <a:rPr lang="en-US" altLang="en-US" sz="2000" baseline="-25000"/>
              <a:t>1</a:t>
            </a:r>
            <a:r>
              <a:rPr lang="en-US" altLang="en-US" sz="2000"/>
              <a:t>	3 0 2	0 2 0 	</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3 0 1 	6 0 0 </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2 1 1 	0 1 1</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0 0 2 	4 3 1 </a:t>
            </a:r>
          </a:p>
          <a:p>
            <a:pPr lvl="1"/>
            <a:r>
              <a:rPr lang="en-US" altLang="en-US" sz="1800"/>
              <a:t>Executing safety algorithm shows that sequence &lt;</a:t>
            </a:r>
            <a:r>
              <a:rPr lang="en-US" altLang="en-US" sz="1800" i="1"/>
              <a:t>P</a:t>
            </a:r>
            <a:r>
              <a:rPr lang="en-US" altLang="en-US" sz="1800" baseline="-25000"/>
              <a:t>1</a:t>
            </a:r>
            <a:r>
              <a:rPr lang="en-US" altLang="en-US" sz="1800"/>
              <a:t>, </a:t>
            </a:r>
            <a:r>
              <a:rPr lang="en-US" altLang="en-US" sz="1800" i="1"/>
              <a:t>P</a:t>
            </a:r>
            <a:r>
              <a:rPr lang="en-US" altLang="en-US" sz="1800" baseline="-25000"/>
              <a:t>3</a:t>
            </a:r>
            <a:r>
              <a:rPr lang="en-US" altLang="en-US" sz="1800"/>
              <a:t>, </a:t>
            </a:r>
            <a:r>
              <a:rPr lang="en-US" altLang="en-US" sz="1800" i="1"/>
              <a:t>P</a:t>
            </a:r>
            <a:r>
              <a:rPr lang="en-US" altLang="en-US" sz="1800" baseline="-25000"/>
              <a:t>4</a:t>
            </a:r>
            <a:r>
              <a:rPr lang="en-US" altLang="en-US" sz="1800"/>
              <a:t>, </a:t>
            </a:r>
            <a:r>
              <a:rPr lang="en-US" altLang="en-US" sz="1800" i="1"/>
              <a:t>P</a:t>
            </a:r>
            <a:r>
              <a:rPr lang="en-US" altLang="en-US" sz="1800" baseline="-25000"/>
              <a:t>0</a:t>
            </a:r>
            <a:r>
              <a:rPr lang="en-US" altLang="en-US" sz="1800"/>
              <a:t>, </a:t>
            </a:r>
            <a:r>
              <a:rPr lang="en-US" altLang="en-US" sz="1800" i="1"/>
              <a:t>P</a:t>
            </a:r>
            <a:r>
              <a:rPr lang="en-US" altLang="en-US" sz="1800" baseline="-25000"/>
              <a:t>2</a:t>
            </a:r>
            <a:r>
              <a:rPr lang="en-US" altLang="en-US" sz="1800"/>
              <a:t>&gt; satisfies safety requirement. </a:t>
            </a:r>
          </a:p>
          <a:p>
            <a:pPr lvl="1"/>
            <a:r>
              <a:rPr lang="en-US" altLang="en-US" sz="1800"/>
              <a:t>Can request for (3,3,0) by </a:t>
            </a:r>
            <a:r>
              <a:rPr lang="en-US" altLang="en-US" sz="1800" i="1"/>
              <a:t>P</a:t>
            </a:r>
            <a:r>
              <a:rPr lang="en-US" altLang="en-US" sz="1800" baseline="-25000"/>
              <a:t>4</a:t>
            </a:r>
            <a:r>
              <a:rPr lang="en-US" altLang="en-US" sz="1800"/>
              <a:t> be granted?</a:t>
            </a:r>
          </a:p>
          <a:p>
            <a:pPr lvl="1"/>
            <a:r>
              <a:rPr lang="en-US" altLang="en-US" sz="1800"/>
              <a:t>Can request for (0,2,0) by </a:t>
            </a:r>
            <a:r>
              <a:rPr lang="en-US" altLang="en-US" sz="1800" i="1"/>
              <a:t>P</a:t>
            </a:r>
            <a:r>
              <a:rPr lang="en-US" altLang="en-US" sz="1800" baseline="-25000"/>
              <a:t>0 </a:t>
            </a:r>
            <a:r>
              <a:rPr lang="en-US" altLang="en-US" sz="1800"/>
              <a:t>be granted?</a:t>
            </a:r>
            <a:endParaRPr lang="en-US" altLang="en-US" sz="1800" baseline="-25000"/>
          </a:p>
          <a:p>
            <a:endParaRPr lang="en-US" alt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en-US" smtClean="0"/>
              <a:t>Deadlock Detection</a:t>
            </a:r>
          </a:p>
        </p:txBody>
      </p:sp>
      <p:sp>
        <p:nvSpPr>
          <p:cNvPr id="32771" name="Rectangle 3"/>
          <p:cNvSpPr>
            <a:spLocks noGrp="1" noChangeArrowheads="1"/>
          </p:cNvSpPr>
          <p:nvPr>
            <p:ph type="body" idx="4294967295"/>
          </p:nvPr>
        </p:nvSpPr>
        <p:spPr>
          <a:xfrm>
            <a:off x="685800" y="1214438"/>
            <a:ext cx="7772400" cy="4960937"/>
          </a:xfrm>
        </p:spPr>
        <p:txBody>
          <a:bodyPr/>
          <a:lstStyle/>
          <a:p>
            <a:r>
              <a:rPr lang="en-US" altLang="en-US" sz="2400" smtClean="0"/>
              <a:t>Allow system to enter deadlock state </a:t>
            </a:r>
          </a:p>
          <a:p>
            <a:r>
              <a:rPr lang="en-US" altLang="en-US" sz="2400" smtClean="0"/>
              <a:t>Detection algorithm</a:t>
            </a:r>
          </a:p>
          <a:p>
            <a:r>
              <a:rPr lang="en-US" altLang="en-US" sz="2400" smtClean="0"/>
              <a:t>Recovery scheme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en-US" sz="3600" smtClean="0"/>
              <a:t>Case 1: Single Instance of Each Resource Type</a:t>
            </a:r>
          </a:p>
        </p:txBody>
      </p:sp>
      <p:sp>
        <p:nvSpPr>
          <p:cNvPr id="33795" name="Rectangle 3"/>
          <p:cNvSpPr>
            <a:spLocks noGrp="1" noChangeArrowheads="1"/>
          </p:cNvSpPr>
          <p:nvPr>
            <p:ph type="body" idx="4294967295"/>
          </p:nvPr>
        </p:nvSpPr>
        <p:spPr>
          <a:xfrm>
            <a:off x="685800" y="1500188"/>
            <a:ext cx="7772400" cy="4960937"/>
          </a:xfrm>
        </p:spPr>
        <p:txBody>
          <a:bodyPr/>
          <a:lstStyle/>
          <a:p>
            <a:r>
              <a:rPr lang="en-US" altLang="en-US" sz="2400" smtClean="0"/>
              <a:t>Maintain </a:t>
            </a:r>
            <a:r>
              <a:rPr lang="en-US" altLang="en-US" sz="2400" i="1" smtClean="0"/>
              <a:t>wait-for</a:t>
            </a:r>
            <a:r>
              <a:rPr lang="en-US" altLang="en-US" sz="2400" smtClean="0"/>
              <a:t> graph</a:t>
            </a:r>
          </a:p>
          <a:p>
            <a:pPr lvl="1"/>
            <a:r>
              <a:rPr lang="en-US" altLang="en-US" sz="2000" smtClean="0"/>
              <a:t>Nodes are processes.</a:t>
            </a:r>
          </a:p>
          <a:p>
            <a:pPr lvl="1"/>
            <a:r>
              <a:rPr lang="en-US" altLang="en-US" sz="2000" i="1" smtClean="0"/>
              <a:t>P</a:t>
            </a:r>
            <a:r>
              <a:rPr lang="en-US" altLang="en-US" sz="2000" i="1" baseline="-25000" smtClean="0"/>
              <a:t>i</a:t>
            </a:r>
            <a:r>
              <a:rPr lang="en-US" altLang="en-US" sz="2000" smtClean="0"/>
              <a:t> </a:t>
            </a:r>
            <a:r>
              <a:rPr lang="en-US" altLang="en-US" sz="2000" smtClean="0">
                <a:sym typeface="Symbol" panose="05050102010706020507" pitchFamily="18" charset="2"/>
              </a:rPr>
              <a:t> </a:t>
            </a:r>
            <a:r>
              <a:rPr lang="en-US" altLang="en-US" sz="2000" i="1" smtClean="0">
                <a:sym typeface="Symbol" panose="05050102010706020507" pitchFamily="18" charset="2"/>
              </a:rPr>
              <a:t>P</a:t>
            </a:r>
            <a:r>
              <a:rPr lang="en-US" altLang="en-US" sz="2000" i="1" baseline="-25000" smtClean="0">
                <a:sym typeface="Symbol" panose="05050102010706020507" pitchFamily="18" charset="2"/>
              </a:rPr>
              <a:t>j </a:t>
            </a:r>
            <a:r>
              <a:rPr lang="en-US" altLang="en-US" sz="2000" smtClean="0">
                <a:sym typeface="Symbol" panose="05050102010706020507" pitchFamily="18" charset="2"/>
              </a:rPr>
              <a:t>if </a:t>
            </a:r>
            <a:r>
              <a:rPr lang="en-US" altLang="en-US" sz="2000" i="1" smtClean="0">
                <a:sym typeface="Symbol" panose="05050102010706020507" pitchFamily="18" charset="2"/>
              </a:rPr>
              <a:t>P</a:t>
            </a:r>
            <a:r>
              <a:rPr lang="en-US" altLang="en-US" sz="2000" i="1" baseline="-25000" smtClean="0">
                <a:sym typeface="Symbol" panose="05050102010706020507" pitchFamily="18" charset="2"/>
              </a:rPr>
              <a:t>i</a:t>
            </a:r>
            <a:r>
              <a:rPr lang="en-US" altLang="en-US" sz="2000" i="1" smtClean="0">
                <a:sym typeface="Symbol" panose="05050102010706020507" pitchFamily="18" charset="2"/>
              </a:rPr>
              <a:t> </a:t>
            </a:r>
            <a:r>
              <a:rPr lang="en-US" altLang="en-US" sz="2000" smtClean="0">
                <a:sym typeface="Symbol" panose="05050102010706020507" pitchFamily="18" charset="2"/>
              </a:rPr>
              <a:t>is waiting for</a:t>
            </a:r>
            <a:r>
              <a:rPr lang="en-US" altLang="en-US" sz="2000" i="1" smtClean="0">
                <a:sym typeface="Symbol" panose="05050102010706020507" pitchFamily="18" charset="2"/>
              </a:rPr>
              <a:t> P</a:t>
            </a:r>
            <a:r>
              <a:rPr lang="en-US" altLang="en-US" sz="2000" i="1" baseline="-25000" smtClean="0">
                <a:sym typeface="Symbol" panose="05050102010706020507" pitchFamily="18" charset="2"/>
              </a:rPr>
              <a:t>j</a:t>
            </a:r>
            <a:r>
              <a:rPr lang="en-US" altLang="en-US" sz="2000" i="1" smtClean="0">
                <a:sym typeface="Symbol" panose="05050102010706020507" pitchFamily="18" charset="2"/>
              </a:rPr>
              <a:t>.</a:t>
            </a:r>
          </a:p>
          <a:p>
            <a:r>
              <a:rPr lang="en-US" altLang="en-US" sz="2400" smtClean="0"/>
              <a:t>Periodically invoke an algorithm that searches for acycle in the graph.</a:t>
            </a:r>
          </a:p>
          <a:p>
            <a:r>
              <a:rPr lang="en-US" altLang="en-US" sz="2400" smtClean="0"/>
              <a:t>An algorithm to detect a cycle in a graph requires an order of</a:t>
            </a:r>
            <a:r>
              <a:rPr lang="en-US" altLang="en-US" sz="2400" i="1" smtClean="0"/>
              <a:t> n</a:t>
            </a:r>
            <a:r>
              <a:rPr lang="en-US" altLang="en-US" sz="2400" baseline="30000" smtClean="0"/>
              <a:t>2</a:t>
            </a:r>
            <a:r>
              <a:rPr lang="en-US" altLang="en-US" sz="2400" smtClean="0"/>
              <a:t> operations, where </a:t>
            </a:r>
            <a:r>
              <a:rPr lang="en-US" altLang="en-US" sz="2400" i="1" smtClean="0"/>
              <a:t>n</a:t>
            </a:r>
            <a:r>
              <a:rPr lang="en-US" altLang="en-US" sz="2400" smtClean="0"/>
              <a:t> is the number of vertices in the graph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altLang="en-US" smtClean="0"/>
              <a:t>RAG and Wait-for Graph</a:t>
            </a:r>
          </a:p>
        </p:txBody>
      </p:sp>
      <p:pic>
        <p:nvPicPr>
          <p:cNvPr id="34819" name="Picture 7"/>
          <p:cNvPicPr>
            <a:picLocks noChangeAspect="1" noChangeArrowheads="1"/>
          </p:cNvPicPr>
          <p:nvPr/>
        </p:nvPicPr>
        <p:blipFill>
          <a:blip r:embed="rId2">
            <a:extLst>
              <a:ext uri="{28A0092B-C50C-407E-A947-70E740481C1C}">
                <a14:useLocalDpi xmlns:a14="http://schemas.microsoft.com/office/drawing/2010/main" val="0"/>
              </a:ext>
            </a:extLst>
          </a:blip>
          <a:srcRect l="592" t="9808" r="458" b="9842"/>
          <a:stretch>
            <a:fillRect/>
          </a:stretch>
        </p:blipFill>
        <p:spPr bwMode="auto">
          <a:xfrm>
            <a:off x="1903413" y="1670050"/>
            <a:ext cx="58261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altLang="en-US" sz="3600" smtClean="0"/>
              <a:t>Case 2: Several Instances of Each Resource Type</a:t>
            </a:r>
          </a:p>
        </p:txBody>
      </p:sp>
      <p:sp>
        <p:nvSpPr>
          <p:cNvPr id="35843" name="Rectangle 3"/>
          <p:cNvSpPr>
            <a:spLocks noGrp="1" noChangeArrowheads="1"/>
          </p:cNvSpPr>
          <p:nvPr>
            <p:ph type="body" idx="4294967295"/>
          </p:nvPr>
        </p:nvSpPr>
        <p:spPr>
          <a:xfrm>
            <a:off x="685800" y="1500188"/>
            <a:ext cx="7772400" cy="4960937"/>
          </a:xfrm>
        </p:spPr>
        <p:txBody>
          <a:bodyPr/>
          <a:lstStyle/>
          <a:p>
            <a:r>
              <a:rPr lang="en-US" altLang="en-US" sz="2400" i="1" smtClean="0"/>
              <a:t>Available:</a:t>
            </a:r>
            <a:r>
              <a:rPr lang="en-US" altLang="en-US" sz="2400" smtClean="0"/>
              <a:t>  </a:t>
            </a:r>
          </a:p>
          <a:p>
            <a:pPr lvl="1"/>
            <a:r>
              <a:rPr lang="en-US" altLang="en-US" sz="2000" smtClean="0"/>
              <a:t>A vector of length </a:t>
            </a:r>
            <a:r>
              <a:rPr lang="en-US" altLang="en-US" sz="2000" i="1" smtClean="0"/>
              <a:t>m</a:t>
            </a:r>
            <a:r>
              <a:rPr lang="en-US" altLang="en-US" sz="2000" smtClean="0"/>
              <a:t> indicates the number of available resources of each type</a:t>
            </a:r>
          </a:p>
          <a:p>
            <a:r>
              <a:rPr lang="en-US" altLang="en-US" sz="2400" i="1" smtClean="0"/>
              <a:t>Allocation:</a:t>
            </a:r>
            <a:r>
              <a:rPr lang="en-US" altLang="en-US" sz="2400" smtClean="0"/>
              <a:t>  </a:t>
            </a:r>
          </a:p>
          <a:p>
            <a:pPr lvl="1"/>
            <a:r>
              <a:rPr lang="en-US" altLang="en-US" sz="2000" smtClean="0"/>
              <a:t>An </a:t>
            </a:r>
            <a:r>
              <a:rPr lang="en-US" altLang="en-US" sz="2000" i="1" smtClean="0"/>
              <a:t>n x m</a:t>
            </a:r>
            <a:r>
              <a:rPr lang="en-US" altLang="en-US" sz="2000" smtClean="0"/>
              <a:t> matrix defines the number of resources of each type currently allocated to each process</a:t>
            </a:r>
          </a:p>
          <a:p>
            <a:r>
              <a:rPr lang="en-US" altLang="en-US" sz="2400" i="1" smtClean="0"/>
              <a:t>Request:</a:t>
            </a:r>
            <a:r>
              <a:rPr lang="en-US" altLang="en-US" sz="2400" smtClean="0"/>
              <a:t>  </a:t>
            </a:r>
          </a:p>
          <a:p>
            <a:pPr lvl="1"/>
            <a:r>
              <a:rPr lang="en-US" altLang="en-US" sz="2000" smtClean="0"/>
              <a:t>An </a:t>
            </a:r>
            <a:r>
              <a:rPr lang="en-US" altLang="en-US" sz="2000" i="1" smtClean="0"/>
              <a:t>n x m</a:t>
            </a:r>
            <a:r>
              <a:rPr lang="en-US" altLang="en-US" sz="2000" smtClean="0"/>
              <a:t> matrix indicates the current request  of each process.  </a:t>
            </a:r>
          </a:p>
          <a:p>
            <a:pPr lvl="1"/>
            <a:r>
              <a:rPr lang="en-US" altLang="en-US" sz="2000" smtClean="0"/>
              <a:t>If </a:t>
            </a:r>
            <a:r>
              <a:rPr lang="en-US" altLang="en-US" sz="2000" i="1" smtClean="0"/>
              <a:t>Request </a:t>
            </a:r>
            <a:r>
              <a:rPr lang="en-US" altLang="en-US" sz="2000" smtClean="0"/>
              <a:t>[</a:t>
            </a:r>
            <a:r>
              <a:rPr lang="en-US" altLang="en-US" sz="2000" i="1" smtClean="0"/>
              <a:t>ij</a:t>
            </a:r>
            <a:r>
              <a:rPr lang="en-US" altLang="en-US" sz="2000" smtClean="0"/>
              <a:t>] = </a:t>
            </a:r>
            <a:r>
              <a:rPr lang="en-US" altLang="en-US" sz="2000" i="1" smtClean="0"/>
              <a:t>k</a:t>
            </a:r>
            <a:r>
              <a:rPr lang="en-US" altLang="en-US" sz="2000" smtClean="0"/>
              <a:t>, then process</a:t>
            </a:r>
            <a:r>
              <a:rPr lang="en-US" altLang="en-US" sz="2000" i="1" smtClean="0"/>
              <a:t> P</a:t>
            </a:r>
            <a:r>
              <a:rPr lang="en-US" altLang="en-US" sz="2000" i="1" baseline="-25000" smtClean="0"/>
              <a:t>i</a:t>
            </a:r>
            <a:r>
              <a:rPr lang="en-US" altLang="en-US" sz="2000" smtClean="0"/>
              <a:t> is requesting</a:t>
            </a:r>
            <a:r>
              <a:rPr lang="en-US" altLang="en-US" sz="2000" i="1" smtClean="0"/>
              <a:t> k</a:t>
            </a:r>
            <a:r>
              <a:rPr lang="en-US" altLang="en-US" sz="2000" smtClean="0"/>
              <a:t> more instances of resource type. </a:t>
            </a:r>
            <a:r>
              <a:rPr lang="en-US" altLang="en-US" sz="2000" i="1" smtClean="0"/>
              <a:t>R</a:t>
            </a:r>
            <a:r>
              <a:rPr lang="en-US" altLang="en-US" sz="2000" i="1" baseline="-25000" smtClean="0"/>
              <a:t>j</a:t>
            </a:r>
            <a:endParaRPr lang="en-US" altLang="en-US" sz="2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en-US" smtClean="0"/>
              <a:t>Detection Algorithm</a:t>
            </a:r>
          </a:p>
        </p:txBody>
      </p:sp>
      <p:sp>
        <p:nvSpPr>
          <p:cNvPr id="36867" name="Rectangle 3"/>
          <p:cNvSpPr>
            <a:spLocks noGrp="1" noChangeArrowheads="1"/>
          </p:cNvSpPr>
          <p:nvPr>
            <p:ph type="body" idx="4294967295"/>
          </p:nvPr>
        </p:nvSpPr>
        <p:spPr>
          <a:xfrm>
            <a:off x="685800" y="1214438"/>
            <a:ext cx="7772400" cy="4960937"/>
          </a:xfrm>
        </p:spPr>
        <p:txBody>
          <a:bodyPr/>
          <a:lstStyle/>
          <a:p>
            <a:pPr marL="533400" indent="-533400">
              <a:lnSpc>
                <a:spcPct val="90000"/>
              </a:lnSpc>
              <a:buFont typeface="Wingdings" panose="05000000000000000000" pitchFamily="2" charset="2"/>
              <a:buAutoNum type="arabicPeriod"/>
            </a:pPr>
            <a:r>
              <a:rPr lang="en-US" altLang="en-US" sz="2000" smtClean="0"/>
              <a:t>Let </a:t>
            </a:r>
            <a:r>
              <a:rPr lang="en-US" altLang="en-US" sz="2000" i="1" smtClean="0"/>
              <a:t>Work</a:t>
            </a:r>
            <a:r>
              <a:rPr lang="en-US" altLang="en-US" sz="2000" smtClean="0"/>
              <a:t> and </a:t>
            </a:r>
            <a:r>
              <a:rPr lang="en-US" altLang="en-US" sz="2000" i="1" smtClean="0"/>
              <a:t>Finish</a:t>
            </a:r>
            <a:r>
              <a:rPr lang="en-US" altLang="en-US" sz="2000" smtClean="0"/>
              <a:t> be vectors of length </a:t>
            </a:r>
            <a:r>
              <a:rPr lang="en-US" altLang="en-US" sz="2000" i="1" smtClean="0"/>
              <a:t>m</a:t>
            </a:r>
            <a:r>
              <a:rPr lang="en-US" altLang="en-US" sz="2000" smtClean="0"/>
              <a:t> and </a:t>
            </a:r>
            <a:r>
              <a:rPr lang="en-US" altLang="en-US" sz="2000" i="1" smtClean="0"/>
              <a:t>n</a:t>
            </a:r>
            <a:r>
              <a:rPr lang="en-US" altLang="en-US" sz="2000" smtClean="0"/>
              <a:t>, respectively Initialize:</a:t>
            </a:r>
          </a:p>
          <a:p>
            <a:pPr marL="914400" lvl="1" indent="-457200">
              <a:lnSpc>
                <a:spcPct val="90000"/>
              </a:lnSpc>
              <a:buFont typeface="Wingdings" panose="05000000000000000000" pitchFamily="2" charset="2"/>
              <a:buNone/>
            </a:pPr>
            <a:r>
              <a:rPr lang="en-US" altLang="en-US" sz="1800" smtClean="0"/>
              <a:t>  (a) </a:t>
            </a:r>
            <a:r>
              <a:rPr lang="en-US" altLang="en-US" sz="1800" i="1" smtClean="0"/>
              <a:t>Work</a:t>
            </a:r>
            <a:r>
              <a:rPr lang="en-US" altLang="en-US" sz="1800" smtClean="0"/>
              <a:t> :- </a:t>
            </a:r>
            <a:r>
              <a:rPr lang="en-US" altLang="en-US" sz="1800" i="1" smtClean="0"/>
              <a:t>Available</a:t>
            </a:r>
            <a:endParaRPr lang="en-US" altLang="en-US" sz="1800" smtClean="0"/>
          </a:p>
          <a:p>
            <a:pPr marL="914400" lvl="1" indent="-457200">
              <a:lnSpc>
                <a:spcPct val="90000"/>
              </a:lnSpc>
              <a:buFont typeface="Wingdings" panose="05000000000000000000" pitchFamily="2" charset="2"/>
              <a:buNone/>
            </a:pPr>
            <a:r>
              <a:rPr lang="en-US" altLang="en-US" sz="1800" smtClean="0"/>
              <a:t>  (b)	For </a:t>
            </a:r>
            <a:r>
              <a:rPr lang="en-US" altLang="en-US" sz="1800" i="1" smtClean="0"/>
              <a:t>i</a:t>
            </a:r>
            <a:r>
              <a:rPr lang="en-US" altLang="en-US" sz="1800" smtClean="0"/>
              <a:t> = 1,2, …,</a:t>
            </a:r>
            <a:r>
              <a:rPr lang="en-US" altLang="en-US" sz="1800" i="1" smtClean="0"/>
              <a:t> n</a:t>
            </a:r>
            <a:r>
              <a:rPr lang="en-US" altLang="en-US" sz="1800" smtClean="0"/>
              <a:t>, if </a:t>
            </a:r>
            <a:r>
              <a:rPr lang="en-US" altLang="en-US" sz="1800" i="1" smtClean="0"/>
              <a:t>Allocation</a:t>
            </a:r>
            <a:r>
              <a:rPr lang="en-US" altLang="en-US" sz="1800" i="1" baseline="-25000" smtClean="0"/>
              <a:t>i</a:t>
            </a:r>
            <a:r>
              <a:rPr lang="en-US" altLang="en-US" sz="1800" smtClean="0"/>
              <a:t> </a:t>
            </a:r>
            <a:r>
              <a:rPr lang="en-US" altLang="en-US" sz="1800" smtClean="0">
                <a:sym typeface="Symbol" panose="05050102010706020507" pitchFamily="18" charset="2"/>
              </a:rPr>
              <a:t> 0, then </a:t>
            </a:r>
            <a:br>
              <a:rPr lang="en-US" altLang="en-US" sz="1800" smtClean="0">
                <a:sym typeface="Symbol" panose="05050102010706020507" pitchFamily="18" charset="2"/>
              </a:rPr>
            </a:br>
            <a:r>
              <a:rPr lang="en-US" altLang="en-US" sz="1800" i="1" smtClean="0">
                <a:sym typeface="Symbol" panose="05050102010706020507" pitchFamily="18" charset="2"/>
              </a:rPr>
              <a:t>Finish</a:t>
            </a:r>
            <a:r>
              <a:rPr lang="en-US" altLang="en-US" sz="1800" smtClean="0">
                <a:sym typeface="Symbol" panose="05050102010706020507" pitchFamily="18" charset="2"/>
              </a:rPr>
              <a:t>[i] := false;otherwise, </a:t>
            </a:r>
            <a:r>
              <a:rPr lang="en-US" altLang="en-US" sz="1800" i="1" smtClean="0">
                <a:sym typeface="Symbol" panose="05050102010706020507" pitchFamily="18" charset="2"/>
              </a:rPr>
              <a:t>Finish</a:t>
            </a:r>
            <a:r>
              <a:rPr lang="en-US" altLang="en-US" sz="1800" smtClean="0">
                <a:sym typeface="Symbol" panose="05050102010706020507" pitchFamily="18" charset="2"/>
              </a:rPr>
              <a:t>[i] := </a:t>
            </a:r>
            <a:r>
              <a:rPr lang="en-US" altLang="en-US" sz="1800" i="1" smtClean="0">
                <a:sym typeface="Symbol" panose="05050102010706020507" pitchFamily="18" charset="2"/>
              </a:rPr>
              <a:t>true</a:t>
            </a:r>
            <a:r>
              <a:rPr lang="en-US" altLang="en-US" sz="1800" smtClean="0">
                <a:sym typeface="Symbol" panose="05050102010706020507" pitchFamily="18" charset="2"/>
              </a:rPr>
              <a:t>.</a:t>
            </a:r>
          </a:p>
          <a:p>
            <a:pPr marL="533400" indent="-533400">
              <a:lnSpc>
                <a:spcPct val="90000"/>
              </a:lnSpc>
              <a:buFont typeface="Wingdings" panose="05000000000000000000" pitchFamily="2" charset="2"/>
              <a:buAutoNum type="arabicPeriod"/>
            </a:pPr>
            <a:r>
              <a:rPr lang="en-US" altLang="en-US" sz="2000" smtClean="0"/>
              <a:t>Find an index </a:t>
            </a:r>
            <a:r>
              <a:rPr lang="en-US" altLang="en-US" sz="2000" i="1" smtClean="0"/>
              <a:t>i </a:t>
            </a:r>
            <a:r>
              <a:rPr lang="en-US" altLang="en-US" sz="2000" smtClean="0"/>
              <a:t>such that both:</a:t>
            </a:r>
          </a:p>
          <a:p>
            <a:pPr marL="914400" lvl="1" indent="-457200">
              <a:lnSpc>
                <a:spcPct val="90000"/>
              </a:lnSpc>
              <a:buFont typeface="Wingdings" panose="05000000000000000000" pitchFamily="2" charset="2"/>
              <a:buNone/>
            </a:pPr>
            <a:r>
              <a:rPr lang="en-US" altLang="en-US" sz="1800" smtClean="0"/>
              <a:t>  (a)	</a:t>
            </a:r>
            <a:r>
              <a:rPr lang="en-US" altLang="en-US" sz="1800" i="1" smtClean="0"/>
              <a:t>Finish</a:t>
            </a:r>
            <a:r>
              <a:rPr lang="en-US" altLang="en-US" sz="1800" smtClean="0"/>
              <a:t>[</a:t>
            </a:r>
            <a:r>
              <a:rPr lang="en-US" altLang="en-US" sz="1800" i="1" smtClean="0"/>
              <a:t>i</a:t>
            </a:r>
            <a:r>
              <a:rPr lang="en-US" altLang="en-US" sz="1800" smtClean="0"/>
              <a:t>] = </a:t>
            </a:r>
            <a:r>
              <a:rPr lang="en-US" altLang="en-US" sz="1800" i="1" smtClean="0"/>
              <a:t>false</a:t>
            </a:r>
            <a:endParaRPr lang="en-US" altLang="en-US" sz="1800" smtClean="0"/>
          </a:p>
          <a:p>
            <a:pPr marL="914400" lvl="1" indent="-457200">
              <a:lnSpc>
                <a:spcPct val="90000"/>
              </a:lnSpc>
              <a:buFont typeface="Wingdings" panose="05000000000000000000" pitchFamily="2" charset="2"/>
              <a:buNone/>
            </a:pPr>
            <a:r>
              <a:rPr lang="en-US" altLang="en-US" sz="1800" smtClean="0"/>
              <a:t>  (b)	</a:t>
            </a:r>
            <a:r>
              <a:rPr lang="en-US" altLang="en-US" sz="1800" i="1" smtClean="0"/>
              <a:t>Request</a:t>
            </a:r>
            <a:r>
              <a:rPr lang="en-US" altLang="en-US" sz="1800" i="1" baseline="-25000" smtClean="0"/>
              <a:t>i</a:t>
            </a:r>
            <a:r>
              <a:rPr lang="en-US" altLang="en-US" sz="1800" smtClean="0"/>
              <a:t> </a:t>
            </a:r>
            <a:r>
              <a:rPr lang="en-US" altLang="en-US" sz="1800" smtClean="0">
                <a:sym typeface="Symbol" panose="05050102010706020507" pitchFamily="18" charset="2"/>
              </a:rPr>
              <a:t> </a:t>
            </a:r>
            <a:r>
              <a:rPr lang="en-US" altLang="en-US" sz="1800" i="1" smtClean="0">
                <a:sym typeface="Symbol" panose="05050102010706020507" pitchFamily="18" charset="2"/>
              </a:rPr>
              <a:t>Work</a:t>
            </a:r>
            <a:endParaRPr lang="en-US" altLang="en-US" sz="1800" smtClean="0">
              <a:sym typeface="Symbol" panose="05050102010706020507" pitchFamily="18" charset="2"/>
            </a:endParaRPr>
          </a:p>
          <a:p>
            <a:pPr marL="914400" lvl="1" indent="-457200">
              <a:lnSpc>
                <a:spcPct val="90000"/>
              </a:lnSpc>
              <a:buFont typeface="Wingdings" panose="05000000000000000000" pitchFamily="2" charset="2"/>
              <a:buNone/>
            </a:pPr>
            <a:r>
              <a:rPr lang="en-US" altLang="en-US" sz="1800" smtClean="0">
                <a:sym typeface="Symbol" panose="05050102010706020507" pitchFamily="18" charset="2"/>
              </a:rPr>
              <a:t>      If no such </a:t>
            </a:r>
            <a:r>
              <a:rPr lang="en-US" altLang="en-US" sz="1800" i="1" smtClean="0">
                <a:sym typeface="Symbol" panose="05050102010706020507" pitchFamily="18" charset="2"/>
              </a:rPr>
              <a:t>i</a:t>
            </a:r>
            <a:r>
              <a:rPr lang="en-US" altLang="en-US" sz="1800" smtClean="0">
                <a:sym typeface="Symbol" panose="05050102010706020507" pitchFamily="18" charset="2"/>
              </a:rPr>
              <a:t> exists, go to step 4</a:t>
            </a:r>
          </a:p>
          <a:p>
            <a:pPr marL="533400" indent="-533400">
              <a:lnSpc>
                <a:spcPct val="90000"/>
              </a:lnSpc>
              <a:buFont typeface="Wingdings" panose="05000000000000000000" pitchFamily="2" charset="2"/>
              <a:buAutoNum type="arabicPeriod"/>
            </a:pPr>
            <a:r>
              <a:rPr lang="en-US" altLang="en-US" sz="2000" i="1" smtClean="0"/>
              <a:t>Work</a:t>
            </a:r>
            <a:r>
              <a:rPr lang="en-US" altLang="en-US" sz="2000" smtClean="0"/>
              <a:t> := </a:t>
            </a:r>
            <a:r>
              <a:rPr lang="en-US" altLang="en-US" sz="2000" i="1" smtClean="0"/>
              <a:t>Work</a:t>
            </a:r>
            <a:r>
              <a:rPr lang="en-US" altLang="en-US" sz="2000" smtClean="0"/>
              <a:t> + </a:t>
            </a:r>
            <a:r>
              <a:rPr lang="en-US" altLang="en-US" sz="2000" i="1" smtClean="0"/>
              <a:t>Allocation</a:t>
            </a:r>
            <a:r>
              <a:rPr lang="en-US" altLang="en-US" sz="2000" i="1" baseline="-25000" smtClean="0"/>
              <a:t>i</a:t>
            </a:r>
            <a:r>
              <a:rPr lang="en-US" altLang="en-US" sz="2000" smtClean="0"/>
              <a:t/>
            </a:r>
            <a:br>
              <a:rPr lang="en-US" altLang="en-US" sz="2000" smtClean="0"/>
            </a:br>
            <a:r>
              <a:rPr lang="en-US" altLang="en-US" sz="2000" i="1" smtClean="0"/>
              <a:t>Finish</a:t>
            </a:r>
            <a:r>
              <a:rPr lang="en-US" altLang="en-US" sz="2000" smtClean="0"/>
              <a:t>[</a:t>
            </a:r>
            <a:r>
              <a:rPr lang="en-US" altLang="en-US" sz="2000" i="1" smtClean="0"/>
              <a:t>i</a:t>
            </a:r>
            <a:r>
              <a:rPr lang="en-US" altLang="en-US" sz="2000" smtClean="0"/>
              <a:t>] := </a:t>
            </a:r>
            <a:r>
              <a:rPr lang="en-US" altLang="en-US" sz="2000" i="1" smtClean="0"/>
              <a:t>true</a:t>
            </a:r>
            <a:r>
              <a:rPr lang="en-US" altLang="en-US" sz="2000" smtClean="0"/>
              <a:t/>
            </a:r>
            <a:br>
              <a:rPr lang="en-US" altLang="en-US" sz="2000" smtClean="0"/>
            </a:br>
            <a:r>
              <a:rPr lang="en-US" altLang="en-US" sz="2000" smtClean="0"/>
              <a:t>go to step 2</a:t>
            </a:r>
          </a:p>
          <a:p>
            <a:pPr marL="533400" indent="-533400">
              <a:lnSpc>
                <a:spcPct val="90000"/>
              </a:lnSpc>
              <a:buFont typeface="Wingdings" panose="05000000000000000000" pitchFamily="2" charset="2"/>
              <a:buAutoNum type="arabicPeriod"/>
            </a:pPr>
            <a:r>
              <a:rPr lang="en-US" altLang="en-US" sz="2400" smtClean="0"/>
              <a:t>If </a:t>
            </a:r>
            <a:r>
              <a:rPr lang="en-US" altLang="en-US" sz="2400" i="1" smtClean="0"/>
              <a:t>Finish</a:t>
            </a:r>
            <a:r>
              <a:rPr lang="en-US" altLang="en-US" sz="2400" smtClean="0"/>
              <a:t>[</a:t>
            </a:r>
            <a:r>
              <a:rPr lang="en-US" altLang="en-US" sz="2400" i="1" smtClean="0"/>
              <a:t>i</a:t>
            </a:r>
            <a:r>
              <a:rPr lang="en-US" altLang="en-US" sz="2400" smtClean="0"/>
              <a:t>] = false, for some </a:t>
            </a:r>
            <a:r>
              <a:rPr lang="en-US" altLang="en-US" sz="2400" i="1" smtClean="0"/>
              <a:t>i</a:t>
            </a:r>
            <a:r>
              <a:rPr lang="en-US" altLang="en-US" sz="2400" smtClean="0"/>
              <a:t>, 1 </a:t>
            </a:r>
            <a:r>
              <a:rPr lang="en-US" altLang="en-US" sz="2400" smtClean="0">
                <a:sym typeface="Symbol" panose="05050102010706020507" pitchFamily="18" charset="2"/>
              </a:rPr>
              <a:t> </a:t>
            </a:r>
            <a:r>
              <a:rPr lang="en-US" altLang="en-US" sz="2400" i="1" smtClean="0">
                <a:sym typeface="Symbol" panose="05050102010706020507" pitchFamily="18" charset="2"/>
              </a:rPr>
              <a:t>i</a:t>
            </a:r>
            <a:r>
              <a:rPr lang="en-US" altLang="en-US" sz="2400" smtClean="0">
                <a:sym typeface="Symbol" panose="05050102010706020507" pitchFamily="18" charset="2"/>
              </a:rPr>
              <a:t>   </a:t>
            </a:r>
            <a:r>
              <a:rPr lang="en-US" altLang="en-US" sz="2400" i="1" smtClean="0">
                <a:sym typeface="Symbol" panose="05050102010706020507" pitchFamily="18" charset="2"/>
              </a:rPr>
              <a:t>n</a:t>
            </a:r>
            <a:r>
              <a:rPr lang="en-US" altLang="en-US" sz="2400" smtClean="0">
                <a:sym typeface="Symbol" panose="05050102010706020507" pitchFamily="18" charset="2"/>
              </a:rPr>
              <a:t>, then the system is in deadlock state. Moreover, if </a:t>
            </a:r>
            <a:r>
              <a:rPr lang="en-US" altLang="en-US" sz="2400" i="1" smtClean="0">
                <a:sym typeface="Symbol" panose="05050102010706020507" pitchFamily="18" charset="2"/>
              </a:rPr>
              <a:t>Finish</a:t>
            </a:r>
            <a:r>
              <a:rPr lang="en-US" altLang="en-US" sz="2400" smtClean="0">
                <a:sym typeface="Symbol" panose="05050102010706020507" pitchFamily="18" charset="2"/>
              </a:rPr>
              <a:t>[</a:t>
            </a:r>
            <a:r>
              <a:rPr lang="en-US" altLang="en-US" sz="2400" i="1" smtClean="0">
                <a:sym typeface="Symbol" panose="05050102010706020507" pitchFamily="18" charset="2"/>
              </a:rPr>
              <a:t>i</a:t>
            </a:r>
            <a:r>
              <a:rPr lang="en-US" altLang="en-US" sz="2400" smtClean="0">
                <a:sym typeface="Symbol" panose="05050102010706020507" pitchFamily="18" charset="2"/>
              </a:rPr>
              <a:t>] = </a:t>
            </a:r>
            <a:r>
              <a:rPr lang="en-US" altLang="en-US" sz="2400" i="1" smtClean="0">
                <a:sym typeface="Symbol" panose="05050102010706020507" pitchFamily="18" charset="2"/>
              </a:rPr>
              <a:t>false</a:t>
            </a:r>
            <a:r>
              <a:rPr lang="en-US" altLang="en-US" sz="2400" smtClean="0">
                <a:sym typeface="Symbol" panose="05050102010706020507" pitchFamily="18" charset="2"/>
              </a:rPr>
              <a:t>, then </a:t>
            </a:r>
            <a:r>
              <a:rPr lang="en-US" altLang="en-US" sz="2400" i="1" smtClean="0">
                <a:sym typeface="Symbol" panose="05050102010706020507" pitchFamily="18" charset="2"/>
              </a:rPr>
              <a:t>P</a:t>
            </a:r>
            <a:r>
              <a:rPr lang="en-US" altLang="en-US" sz="2400" i="1" baseline="-25000" smtClean="0">
                <a:sym typeface="Symbol" panose="05050102010706020507" pitchFamily="18" charset="2"/>
              </a:rPr>
              <a:t>i</a:t>
            </a:r>
            <a:r>
              <a:rPr lang="en-US" altLang="en-US" sz="2400" smtClean="0">
                <a:sym typeface="Symbol" panose="05050102010706020507" pitchFamily="18" charset="2"/>
              </a:rPr>
              <a:t> is deadlocked</a:t>
            </a:r>
          </a:p>
          <a:p>
            <a:pPr marL="914400" lvl="1" indent="-457200">
              <a:lnSpc>
                <a:spcPct val="90000"/>
              </a:lnSpc>
              <a:buFont typeface="Wingdings" panose="05000000000000000000" pitchFamily="2" charset="2"/>
              <a:buNone/>
            </a:pPr>
            <a:endParaRPr lang="en-US" altLang="en-US" sz="200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en-US" smtClean="0"/>
              <a:t>Detection Algorithm Example</a:t>
            </a:r>
          </a:p>
        </p:txBody>
      </p:sp>
      <p:sp>
        <p:nvSpPr>
          <p:cNvPr id="37891" name="Rectangle 3"/>
          <p:cNvSpPr>
            <a:spLocks noChangeArrowheads="1"/>
          </p:cNvSpPr>
          <p:nvPr/>
        </p:nvSpPr>
        <p:spPr bwMode="auto">
          <a:xfrm>
            <a:off x="1047750" y="1352550"/>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1428750" algn="l"/>
                <a:tab pos="2338388" algn="ctr"/>
                <a:tab pos="3594100" algn="ctr"/>
                <a:tab pos="4921250"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1428750" algn="l"/>
                <a:tab pos="2338388" algn="ctr"/>
                <a:tab pos="3594100" algn="ctr"/>
                <a:tab pos="4921250" algn="ctr"/>
              </a:tabLst>
              <a:defRPr sz="2400">
                <a:solidFill>
                  <a:schemeClr val="tx1"/>
                </a:solidFill>
                <a:latin typeface="Comic Sans MS" panose="030F0702030302020204" pitchFamily="66" charset="0"/>
              </a:defRPr>
            </a:lvl2pPr>
            <a:lvl3pPr marL="1143000" indent="-228600">
              <a:spcBef>
                <a:spcPct val="20000"/>
              </a:spcBef>
              <a:buChar char="•"/>
              <a:tabLst>
                <a:tab pos="1428750" algn="l"/>
                <a:tab pos="2338388" algn="ctr"/>
                <a:tab pos="3594100" algn="ctr"/>
                <a:tab pos="4921250" algn="ctr"/>
              </a:tabLst>
              <a:defRPr sz="2000">
                <a:solidFill>
                  <a:schemeClr val="tx1"/>
                </a:solidFill>
                <a:latin typeface="Comic Sans MS" panose="030F0702030302020204" pitchFamily="66" charset="0"/>
              </a:defRPr>
            </a:lvl3pPr>
            <a:lvl4pPr marL="1600200" indent="-228600">
              <a:spcBef>
                <a:spcPct val="20000"/>
              </a:spcBef>
              <a:buChar char="–"/>
              <a:tabLst>
                <a:tab pos="1428750" algn="l"/>
                <a:tab pos="2338388" algn="ctr"/>
                <a:tab pos="3594100" algn="ctr"/>
                <a:tab pos="4921250" algn="ctr"/>
              </a:tabLst>
              <a:defRPr sz="2000">
                <a:solidFill>
                  <a:schemeClr val="tx1"/>
                </a:solidFill>
                <a:latin typeface="Times New Roman" panose="02020603050405020304" pitchFamily="18" charset="0"/>
              </a:defRPr>
            </a:lvl4pPr>
            <a:lvl5pPr marL="2057400" indent="-228600">
              <a:spcBef>
                <a:spcPct val="20000"/>
              </a:spcBef>
              <a:buChar char="»"/>
              <a:tabLst>
                <a:tab pos="1428750" algn="l"/>
                <a:tab pos="2338388" algn="ctr"/>
                <a:tab pos="3594100" algn="ctr"/>
                <a:tab pos="492125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428750" algn="l"/>
                <a:tab pos="2338388" algn="ctr"/>
                <a:tab pos="3594100" algn="ctr"/>
                <a:tab pos="492125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428750" algn="l"/>
                <a:tab pos="2338388" algn="ctr"/>
                <a:tab pos="3594100" algn="ctr"/>
                <a:tab pos="492125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428750" algn="l"/>
                <a:tab pos="2338388" algn="ctr"/>
                <a:tab pos="3594100" algn="ctr"/>
                <a:tab pos="492125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428750" algn="l"/>
                <a:tab pos="2338388" algn="ctr"/>
                <a:tab pos="3594100" algn="ctr"/>
                <a:tab pos="4921250" algn="ctr"/>
              </a:tabLst>
              <a:defRPr sz="2000">
                <a:solidFill>
                  <a:schemeClr val="tx1"/>
                </a:solidFill>
                <a:latin typeface="Times New Roman" panose="02020603050405020304" pitchFamily="18" charset="0"/>
              </a:defRPr>
            </a:lvl9pPr>
          </a:lstStyle>
          <a:p>
            <a:r>
              <a:rPr lang="en-US" altLang="en-US" sz="2400"/>
              <a:t>Five processes </a:t>
            </a:r>
            <a:r>
              <a:rPr lang="en-US" altLang="en-US" sz="2400" i="1"/>
              <a:t>P</a:t>
            </a:r>
            <a:r>
              <a:rPr lang="en-US" altLang="en-US" sz="2400" baseline="-25000"/>
              <a:t>0</a:t>
            </a:r>
            <a:r>
              <a:rPr lang="en-US" altLang="en-US" sz="2400"/>
              <a:t> through </a:t>
            </a:r>
            <a:r>
              <a:rPr lang="en-US" altLang="en-US" sz="2400" i="1"/>
              <a:t>P</a:t>
            </a:r>
            <a:r>
              <a:rPr lang="en-US" altLang="en-US" sz="2400" baseline="-25000"/>
              <a:t>4</a:t>
            </a:r>
            <a:r>
              <a:rPr lang="en-US" altLang="en-US" sz="2400"/>
              <a:t>;</a:t>
            </a:r>
            <a:r>
              <a:rPr lang="en-US" altLang="en-US" sz="2400" baseline="-25000"/>
              <a:t> </a:t>
            </a:r>
            <a:r>
              <a:rPr lang="en-US" altLang="en-US" sz="2400"/>
              <a:t>three resource types: A (7 instances), </a:t>
            </a:r>
            <a:r>
              <a:rPr lang="en-US" altLang="en-US" sz="2400" i="1"/>
              <a:t>B </a:t>
            </a:r>
            <a:r>
              <a:rPr lang="en-US" altLang="en-US" sz="2400"/>
              <a:t>(2 instances), and </a:t>
            </a:r>
            <a:r>
              <a:rPr lang="en-US" altLang="en-US" sz="2400" i="1"/>
              <a:t>C</a:t>
            </a:r>
            <a:r>
              <a:rPr lang="en-US" altLang="en-US" sz="2400"/>
              <a:t> (6 instances).</a:t>
            </a:r>
          </a:p>
          <a:p>
            <a:r>
              <a:rPr lang="en-US" altLang="en-US" sz="2400"/>
              <a:t>Snapshot at time </a:t>
            </a:r>
            <a:r>
              <a:rPr lang="en-US" altLang="en-US" sz="2400" i="1"/>
              <a:t>T</a:t>
            </a:r>
            <a:r>
              <a:rPr lang="en-US" altLang="en-US" sz="2400" baseline="-25000"/>
              <a:t>0</a:t>
            </a:r>
            <a:r>
              <a:rPr lang="en-US" altLang="en-US" sz="2400"/>
              <a:t>:</a:t>
            </a:r>
          </a:p>
          <a:p>
            <a:pPr>
              <a:buFont typeface="Wingdings" panose="05000000000000000000" pitchFamily="2" charset="2"/>
              <a:buNone/>
            </a:pPr>
            <a:r>
              <a:rPr lang="en-US" altLang="en-US" sz="2000"/>
              <a:t>			</a:t>
            </a:r>
            <a:r>
              <a:rPr lang="en-US" altLang="en-US" sz="1800" i="1" u="sng"/>
              <a:t>Allocation	Request	Available</a:t>
            </a:r>
            <a:endParaRPr lang="en-US" altLang="en-US" sz="1800" i="1"/>
          </a:p>
          <a:p>
            <a:pPr>
              <a:buFont typeface="Wingdings" panose="05000000000000000000" pitchFamily="2" charset="2"/>
              <a:buNone/>
            </a:pPr>
            <a:r>
              <a:rPr lang="en-US" altLang="en-US" sz="1800"/>
              <a:t>			</a:t>
            </a:r>
            <a:r>
              <a:rPr lang="en-US" altLang="en-US" sz="1800" i="1"/>
              <a:t>A B C 	A B C 	A B C</a:t>
            </a:r>
          </a:p>
          <a:p>
            <a:pPr>
              <a:buFont typeface="Wingdings" panose="05000000000000000000" pitchFamily="2" charset="2"/>
              <a:buNone/>
            </a:pPr>
            <a:r>
              <a:rPr lang="en-US" altLang="en-US" sz="1800"/>
              <a:t>		</a:t>
            </a:r>
            <a:r>
              <a:rPr lang="en-US" altLang="en-US" sz="1800" i="1"/>
              <a:t>P</a:t>
            </a:r>
            <a:r>
              <a:rPr lang="en-US" altLang="en-US" sz="1800" baseline="-25000"/>
              <a:t>0</a:t>
            </a:r>
            <a:r>
              <a:rPr lang="en-US" altLang="en-US" sz="1800"/>
              <a:t>	0 1 0 	0 0 0 	0 0 0</a:t>
            </a:r>
          </a:p>
          <a:p>
            <a:pPr>
              <a:buFont typeface="Wingdings" panose="05000000000000000000" pitchFamily="2" charset="2"/>
              <a:buNone/>
            </a:pPr>
            <a:r>
              <a:rPr lang="en-US" altLang="en-US" sz="1800"/>
              <a:t>		</a:t>
            </a:r>
            <a:r>
              <a:rPr lang="en-US" altLang="en-US" sz="1800" i="1"/>
              <a:t>P</a:t>
            </a:r>
            <a:r>
              <a:rPr lang="en-US" altLang="en-US" sz="1800" baseline="-25000"/>
              <a:t>1</a:t>
            </a:r>
            <a:r>
              <a:rPr lang="en-US" altLang="en-US" sz="1800"/>
              <a:t>	2 0 0 	2 0 2</a:t>
            </a:r>
          </a:p>
          <a:p>
            <a:pPr>
              <a:buFont typeface="Wingdings" panose="05000000000000000000" pitchFamily="2" charset="2"/>
              <a:buNone/>
            </a:pPr>
            <a:r>
              <a:rPr lang="en-US" altLang="en-US" sz="1800"/>
              <a:t>		</a:t>
            </a:r>
            <a:r>
              <a:rPr lang="en-US" altLang="en-US" sz="1800" i="1"/>
              <a:t>P</a:t>
            </a:r>
            <a:r>
              <a:rPr lang="en-US" altLang="en-US" sz="1800" baseline="-25000"/>
              <a:t>2</a:t>
            </a:r>
            <a:r>
              <a:rPr lang="en-US" altLang="en-US" sz="1800"/>
              <a:t>	3 0 3	0 0 0 </a:t>
            </a:r>
          </a:p>
          <a:p>
            <a:pPr>
              <a:buFont typeface="Wingdings" panose="05000000000000000000" pitchFamily="2" charset="2"/>
              <a:buNone/>
            </a:pPr>
            <a:r>
              <a:rPr lang="en-US" altLang="en-US" sz="1800"/>
              <a:t>		</a:t>
            </a:r>
            <a:r>
              <a:rPr lang="en-US" altLang="en-US" sz="1800" i="1"/>
              <a:t>P</a:t>
            </a:r>
            <a:r>
              <a:rPr lang="en-US" altLang="en-US" sz="1800" baseline="-25000"/>
              <a:t>3</a:t>
            </a:r>
            <a:r>
              <a:rPr lang="en-US" altLang="en-US" sz="1800"/>
              <a:t>	2 1 1 	1 0 0 </a:t>
            </a:r>
          </a:p>
          <a:p>
            <a:pPr>
              <a:buFont typeface="Wingdings" panose="05000000000000000000" pitchFamily="2" charset="2"/>
              <a:buNone/>
            </a:pPr>
            <a:r>
              <a:rPr lang="en-US" altLang="en-US" sz="1800"/>
              <a:t>		</a:t>
            </a:r>
            <a:r>
              <a:rPr lang="en-US" altLang="en-US" sz="1800" i="1"/>
              <a:t>P</a:t>
            </a:r>
            <a:r>
              <a:rPr lang="en-US" altLang="en-US" sz="1800" baseline="-25000"/>
              <a:t>4</a:t>
            </a:r>
            <a:r>
              <a:rPr lang="en-US" altLang="en-US" sz="1800"/>
              <a:t>	0 0 2 	0 0 2</a:t>
            </a:r>
          </a:p>
          <a:p>
            <a:r>
              <a:rPr lang="en-US" altLang="en-US" sz="2400"/>
              <a:t>Sequence &lt;</a:t>
            </a:r>
            <a:r>
              <a:rPr lang="en-US" altLang="en-US" sz="2400" i="1"/>
              <a:t>P</a:t>
            </a:r>
            <a:r>
              <a:rPr lang="en-US" altLang="en-US" sz="2400" baseline="-25000"/>
              <a:t>0</a:t>
            </a:r>
            <a:r>
              <a:rPr lang="en-US" altLang="en-US" sz="2400"/>
              <a:t>, </a:t>
            </a:r>
            <a:r>
              <a:rPr lang="en-US" altLang="en-US" sz="2400" i="1"/>
              <a:t>P</a:t>
            </a:r>
            <a:r>
              <a:rPr lang="en-US" altLang="en-US" sz="2400" baseline="-25000"/>
              <a:t>2</a:t>
            </a:r>
            <a:r>
              <a:rPr lang="en-US" altLang="en-US" sz="2400"/>
              <a:t>, </a:t>
            </a:r>
            <a:r>
              <a:rPr lang="en-US" altLang="en-US" sz="2400" i="1"/>
              <a:t>P</a:t>
            </a:r>
            <a:r>
              <a:rPr lang="en-US" altLang="en-US" sz="2400" baseline="-25000"/>
              <a:t>3</a:t>
            </a:r>
            <a:r>
              <a:rPr lang="en-US" altLang="en-US" sz="2400"/>
              <a:t>, </a:t>
            </a:r>
            <a:r>
              <a:rPr lang="en-US" altLang="en-US" sz="2400" i="1"/>
              <a:t>P</a:t>
            </a:r>
            <a:r>
              <a:rPr lang="en-US" altLang="en-US" sz="2400" baseline="-25000"/>
              <a:t>1</a:t>
            </a:r>
            <a:r>
              <a:rPr lang="en-US" altLang="en-US" sz="2400"/>
              <a:t>, </a:t>
            </a:r>
            <a:r>
              <a:rPr lang="en-US" altLang="en-US" sz="2400" i="1"/>
              <a:t>P</a:t>
            </a:r>
            <a:r>
              <a:rPr lang="en-US" altLang="en-US" sz="2400" baseline="-25000"/>
              <a:t>4</a:t>
            </a:r>
            <a:r>
              <a:rPr lang="en-US" altLang="en-US" sz="2400"/>
              <a:t>&gt; will result in </a:t>
            </a:r>
            <a:r>
              <a:rPr lang="en-US" altLang="en-US" sz="2400" i="1"/>
              <a:t>Finish</a:t>
            </a:r>
            <a:r>
              <a:rPr lang="en-US" altLang="en-US" sz="2400"/>
              <a:t>[</a:t>
            </a:r>
            <a:r>
              <a:rPr lang="en-US" altLang="en-US" sz="2400" i="1"/>
              <a:t>i</a:t>
            </a:r>
            <a:r>
              <a:rPr lang="en-US" altLang="en-US" sz="2400"/>
              <a:t>] = true for all </a:t>
            </a:r>
            <a:r>
              <a:rPr lang="en-US" altLang="en-US" sz="2400" i="1"/>
              <a:t>i</a:t>
            </a:r>
            <a:r>
              <a:rPr lang="en-US" altLang="en-US" sz="2400"/>
              <a:t>. </a:t>
            </a:r>
          </a:p>
          <a:p>
            <a:pPr>
              <a:buFont typeface="Wingdings" panose="05000000000000000000" pitchFamily="2" charset="2"/>
              <a:buNone/>
            </a:pPr>
            <a:endParaRPr lang="en-US" altLang="en-US"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en-US" smtClean="0"/>
              <a:t>Detection Algorithm Example</a:t>
            </a:r>
          </a:p>
        </p:txBody>
      </p:sp>
      <p:sp>
        <p:nvSpPr>
          <p:cNvPr id="38915" name="Rectangle 3"/>
          <p:cNvSpPr>
            <a:spLocks noChangeArrowheads="1"/>
          </p:cNvSpPr>
          <p:nvPr/>
        </p:nvSpPr>
        <p:spPr bwMode="auto">
          <a:xfrm>
            <a:off x="1047750" y="12811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SzPct val="85000"/>
              <a:buFont typeface="Wingdings" panose="05000000000000000000" pitchFamily="2" charset="2"/>
              <a:buChar char="q"/>
              <a:tabLst>
                <a:tab pos="2800350" algn="l"/>
                <a:tab pos="3708400" algn="ctr"/>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2800350" algn="l"/>
                <a:tab pos="3708400" algn="ctr"/>
              </a:tabLst>
              <a:defRPr sz="2400">
                <a:solidFill>
                  <a:schemeClr val="tx1"/>
                </a:solidFill>
                <a:latin typeface="Comic Sans MS" panose="030F0702030302020204" pitchFamily="66" charset="0"/>
              </a:defRPr>
            </a:lvl2pPr>
            <a:lvl3pPr marL="1143000" indent="-228600">
              <a:spcBef>
                <a:spcPct val="20000"/>
              </a:spcBef>
              <a:buChar char="•"/>
              <a:tabLst>
                <a:tab pos="2800350" algn="l"/>
                <a:tab pos="3708400" algn="ctr"/>
              </a:tabLst>
              <a:defRPr sz="2000">
                <a:solidFill>
                  <a:schemeClr val="tx1"/>
                </a:solidFill>
                <a:latin typeface="Comic Sans MS" panose="030F0702030302020204" pitchFamily="66" charset="0"/>
              </a:defRPr>
            </a:lvl3pPr>
            <a:lvl4pPr marL="1600200" indent="-228600">
              <a:spcBef>
                <a:spcPct val="20000"/>
              </a:spcBef>
              <a:buChar char="–"/>
              <a:tabLst>
                <a:tab pos="2800350" algn="l"/>
                <a:tab pos="3708400" algn="ctr"/>
              </a:tabLst>
              <a:defRPr sz="2000">
                <a:solidFill>
                  <a:schemeClr val="tx1"/>
                </a:solidFill>
                <a:latin typeface="Times New Roman" panose="02020603050405020304" pitchFamily="18" charset="0"/>
              </a:defRPr>
            </a:lvl4pPr>
            <a:lvl5pPr marL="2057400" indent="-228600">
              <a:spcBef>
                <a:spcPct val="20000"/>
              </a:spcBef>
              <a:buChar char="»"/>
              <a:tabLst>
                <a:tab pos="2800350" algn="l"/>
                <a:tab pos="3708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800350" algn="l"/>
                <a:tab pos="3708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800350" algn="l"/>
                <a:tab pos="3708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800350" algn="l"/>
                <a:tab pos="3708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800350" algn="l"/>
                <a:tab pos="3708400" algn="ctr"/>
              </a:tabLst>
              <a:defRPr sz="2000">
                <a:solidFill>
                  <a:schemeClr val="tx1"/>
                </a:solidFill>
                <a:latin typeface="Times New Roman" panose="02020603050405020304" pitchFamily="18" charset="0"/>
              </a:defRPr>
            </a:lvl9pPr>
          </a:lstStyle>
          <a:p>
            <a:r>
              <a:rPr lang="en-US" altLang="en-US" sz="2400" i="1"/>
              <a:t>P</a:t>
            </a:r>
            <a:r>
              <a:rPr lang="en-US" altLang="en-US" sz="2400" baseline="-25000"/>
              <a:t>2</a:t>
            </a:r>
            <a:r>
              <a:rPr lang="en-US" altLang="en-US" sz="2400"/>
              <a:t> requests an additional instance of type</a:t>
            </a:r>
            <a:r>
              <a:rPr lang="en-US" altLang="en-US" sz="2400" i="1"/>
              <a:t> C</a:t>
            </a:r>
            <a:r>
              <a:rPr lang="en-US" altLang="en-US" sz="2000"/>
              <a:t>			</a:t>
            </a:r>
            <a:r>
              <a:rPr lang="en-US" altLang="en-US" sz="2000" i="1" u="sng"/>
              <a:t>Request</a:t>
            </a:r>
            <a:endParaRPr lang="en-US" altLang="en-US" sz="2000" i="1"/>
          </a:p>
          <a:p>
            <a:pPr>
              <a:buFont typeface="Wingdings" panose="05000000000000000000" pitchFamily="2" charset="2"/>
              <a:buNone/>
            </a:pPr>
            <a:r>
              <a:rPr lang="en-US" altLang="en-US" sz="2000" i="1"/>
              <a:t>			A B C</a:t>
            </a:r>
          </a:p>
          <a:p>
            <a:pPr>
              <a:buFont typeface="Wingdings" panose="05000000000000000000" pitchFamily="2" charset="2"/>
              <a:buNone/>
            </a:pPr>
            <a:r>
              <a:rPr lang="en-US" altLang="en-US" sz="2000"/>
              <a:t>		 </a:t>
            </a:r>
            <a:r>
              <a:rPr lang="en-US" altLang="en-US" sz="2000" i="1"/>
              <a:t>P</a:t>
            </a:r>
            <a:r>
              <a:rPr lang="en-US" altLang="en-US" sz="2000" baseline="-25000"/>
              <a:t>0</a:t>
            </a:r>
            <a:r>
              <a:rPr lang="en-US" altLang="en-US" sz="2000"/>
              <a:t>	0 0 0</a:t>
            </a:r>
          </a:p>
          <a:p>
            <a:pPr>
              <a:buFont typeface="Wingdings" panose="05000000000000000000" pitchFamily="2" charset="2"/>
              <a:buNone/>
            </a:pPr>
            <a:r>
              <a:rPr lang="en-US" altLang="en-US" sz="2000"/>
              <a:t>		 </a:t>
            </a:r>
            <a:r>
              <a:rPr lang="en-US" altLang="en-US" sz="2000" i="1"/>
              <a:t>P</a:t>
            </a:r>
            <a:r>
              <a:rPr lang="en-US" altLang="en-US" sz="2000" baseline="-25000"/>
              <a:t>1</a:t>
            </a:r>
            <a:r>
              <a:rPr lang="en-US" altLang="en-US" sz="2000"/>
              <a:t>	2 0 1</a:t>
            </a:r>
          </a:p>
          <a:p>
            <a:pPr>
              <a:buFont typeface="Wingdings" panose="05000000000000000000" pitchFamily="2" charset="2"/>
              <a:buNone/>
            </a:pPr>
            <a:r>
              <a:rPr lang="en-US" altLang="en-US" sz="2000"/>
              <a:t>		</a:t>
            </a:r>
            <a:r>
              <a:rPr lang="en-US" altLang="en-US" sz="2000" i="1"/>
              <a:t>P</a:t>
            </a:r>
            <a:r>
              <a:rPr lang="en-US" altLang="en-US" sz="2000" baseline="-25000"/>
              <a:t>2</a:t>
            </a:r>
            <a:r>
              <a:rPr lang="en-US" altLang="en-US" sz="2000"/>
              <a:t>	0 0 1</a:t>
            </a:r>
          </a:p>
          <a:p>
            <a:pPr>
              <a:buFont typeface="Wingdings" panose="05000000000000000000" pitchFamily="2" charset="2"/>
              <a:buNone/>
            </a:pPr>
            <a:r>
              <a:rPr lang="en-US" altLang="en-US" sz="2000"/>
              <a:t>		</a:t>
            </a:r>
            <a:r>
              <a:rPr lang="en-US" altLang="en-US" sz="2000" i="1"/>
              <a:t>P</a:t>
            </a:r>
            <a:r>
              <a:rPr lang="en-US" altLang="en-US" sz="2000" baseline="-25000"/>
              <a:t>3</a:t>
            </a:r>
            <a:r>
              <a:rPr lang="en-US" altLang="en-US" sz="2000"/>
              <a:t>	1 0 0 </a:t>
            </a:r>
          </a:p>
          <a:p>
            <a:pPr>
              <a:buFont typeface="Wingdings" panose="05000000000000000000" pitchFamily="2" charset="2"/>
              <a:buNone/>
            </a:pPr>
            <a:r>
              <a:rPr lang="en-US" altLang="en-US" sz="2000"/>
              <a:t>		</a:t>
            </a:r>
            <a:r>
              <a:rPr lang="en-US" altLang="en-US" sz="2000" i="1"/>
              <a:t>P</a:t>
            </a:r>
            <a:r>
              <a:rPr lang="en-US" altLang="en-US" sz="2000" baseline="-25000"/>
              <a:t>4</a:t>
            </a:r>
            <a:r>
              <a:rPr lang="en-US" altLang="en-US" sz="2000"/>
              <a:t>	0 0 2</a:t>
            </a:r>
          </a:p>
          <a:p>
            <a:r>
              <a:rPr lang="en-US" altLang="en-US" sz="2400"/>
              <a:t>State of system?</a:t>
            </a:r>
          </a:p>
          <a:p>
            <a:pPr lvl="1"/>
            <a:r>
              <a:rPr lang="en-US" altLang="en-US" sz="2000"/>
              <a:t>Can reclaim resources held by process </a:t>
            </a:r>
            <a:r>
              <a:rPr lang="en-US" altLang="en-US" sz="2000" i="1"/>
              <a:t>P</a:t>
            </a:r>
            <a:r>
              <a:rPr lang="en-US" altLang="en-US" sz="2000" baseline="-25000"/>
              <a:t>0</a:t>
            </a:r>
            <a:r>
              <a:rPr lang="en-US" altLang="en-US" sz="2000"/>
              <a:t>, but insufficient resources to fulfill other processes; requests.</a:t>
            </a:r>
          </a:p>
          <a:p>
            <a:pPr lvl="1"/>
            <a:r>
              <a:rPr lang="en-US" altLang="en-US" sz="2000"/>
              <a:t>Deadlock exists, consisting of processes </a:t>
            </a:r>
            <a:r>
              <a:rPr lang="en-US" altLang="en-US" sz="2000" i="1"/>
              <a:t>P</a:t>
            </a:r>
            <a:r>
              <a:rPr lang="en-US" altLang="en-US" sz="2000" baseline="-25000"/>
              <a:t>1</a:t>
            </a:r>
            <a:r>
              <a:rPr lang="en-US" altLang="en-US" sz="2000"/>
              <a:t>, </a:t>
            </a:r>
            <a:r>
              <a:rPr lang="en-US" altLang="en-US" sz="2000" baseline="-25000"/>
              <a:t> </a:t>
            </a:r>
            <a:r>
              <a:rPr lang="en-US" altLang="en-US" sz="2000" i="1"/>
              <a:t>P</a:t>
            </a:r>
            <a:r>
              <a:rPr lang="en-US" altLang="en-US" sz="2000" baseline="-25000"/>
              <a:t>2</a:t>
            </a:r>
            <a:r>
              <a:rPr lang="en-US" altLang="en-US" sz="2000"/>
              <a:t>, </a:t>
            </a:r>
            <a:r>
              <a:rPr lang="en-US" altLang="en-US" sz="2000" i="1"/>
              <a:t>P</a:t>
            </a:r>
            <a:r>
              <a:rPr lang="en-US" altLang="en-US" sz="2000" baseline="-25000"/>
              <a:t>3</a:t>
            </a:r>
            <a:r>
              <a:rPr lang="en-US" altLang="en-US" sz="2000"/>
              <a:t>, and </a:t>
            </a:r>
            <a:r>
              <a:rPr lang="en-US" altLang="en-US" sz="2000" i="1"/>
              <a:t>P</a:t>
            </a:r>
            <a:r>
              <a:rPr lang="en-US" altLang="en-US" sz="2000" baseline="-25000"/>
              <a:t>4</a:t>
            </a:r>
            <a:r>
              <a:rPr lang="en-US" altLang="en-US" sz="200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en-US" smtClean="0"/>
              <a:t>Detection Algorithm Usage</a:t>
            </a:r>
          </a:p>
        </p:txBody>
      </p:sp>
      <p:sp>
        <p:nvSpPr>
          <p:cNvPr id="39939" name="Rectangle 3"/>
          <p:cNvSpPr>
            <a:spLocks noGrp="1" noChangeArrowheads="1"/>
          </p:cNvSpPr>
          <p:nvPr>
            <p:ph type="body" idx="4294967295"/>
          </p:nvPr>
        </p:nvSpPr>
        <p:spPr>
          <a:xfrm>
            <a:off x="685800" y="1214438"/>
            <a:ext cx="7772400" cy="4960937"/>
          </a:xfrm>
        </p:spPr>
        <p:txBody>
          <a:bodyPr/>
          <a:lstStyle/>
          <a:p>
            <a:r>
              <a:rPr lang="en-US" altLang="en-US" sz="2400" smtClean="0"/>
              <a:t>When, and how often, to invoke depends on:</a:t>
            </a:r>
          </a:p>
          <a:p>
            <a:pPr lvl="1"/>
            <a:r>
              <a:rPr lang="en-US" altLang="en-US" sz="2000" smtClean="0"/>
              <a:t>How often a deadlock is likely to occur?</a:t>
            </a:r>
          </a:p>
          <a:p>
            <a:pPr lvl="1"/>
            <a:r>
              <a:rPr lang="en-US" altLang="en-US" sz="2000" smtClean="0"/>
              <a:t>How many processes will need to be rolled back?</a:t>
            </a:r>
          </a:p>
          <a:p>
            <a:pPr lvl="2"/>
            <a:r>
              <a:rPr lang="en-US" altLang="en-US" sz="1800" smtClean="0"/>
              <a:t>one for each disjoint cycle</a:t>
            </a:r>
          </a:p>
          <a:p>
            <a:r>
              <a:rPr lang="en-US" altLang="en-US" sz="2400" smtClean="0"/>
              <a:t>If detection algorithm is invoked arbitrarily, there may be many cycles in the resource graph and so we would not be able to tell which of the many deadlocked processes “caused” the deadlock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en-US" smtClean="0"/>
              <a:t>Deadlock Recovery </a:t>
            </a:r>
          </a:p>
        </p:txBody>
      </p:sp>
      <p:sp>
        <p:nvSpPr>
          <p:cNvPr id="40963" name="Rectangle 3"/>
          <p:cNvSpPr>
            <a:spLocks noGrp="1" noChangeArrowheads="1"/>
          </p:cNvSpPr>
          <p:nvPr>
            <p:ph type="body" idx="4294967295"/>
          </p:nvPr>
        </p:nvSpPr>
        <p:spPr>
          <a:xfrm>
            <a:off x="685800" y="1214438"/>
            <a:ext cx="7772400" cy="4960937"/>
          </a:xfrm>
        </p:spPr>
        <p:txBody>
          <a:bodyPr/>
          <a:lstStyle/>
          <a:p>
            <a:r>
              <a:rPr lang="en-US" altLang="en-US" sz="2400" smtClean="0"/>
              <a:t>Process Termination</a:t>
            </a:r>
          </a:p>
          <a:p>
            <a:pPr lvl="1"/>
            <a:r>
              <a:rPr lang="en-US" altLang="en-US" sz="2000" smtClean="0"/>
              <a:t>Abort all deadlocked processes</a:t>
            </a:r>
          </a:p>
          <a:p>
            <a:pPr lvl="1"/>
            <a:r>
              <a:rPr lang="en-US" altLang="en-US" sz="2000" smtClean="0"/>
              <a:t>Abort one process at a time until the deadlock cycle is eliminated</a:t>
            </a:r>
          </a:p>
          <a:p>
            <a:pPr lvl="1"/>
            <a:r>
              <a:rPr lang="en-US" altLang="en-US" sz="2000" smtClean="0"/>
              <a:t>In which order should we choose to abort?</a:t>
            </a:r>
          </a:p>
          <a:p>
            <a:pPr lvl="2"/>
            <a:r>
              <a:rPr lang="en-US" altLang="en-US" sz="1800" smtClean="0"/>
              <a:t>Priority of the process</a:t>
            </a:r>
          </a:p>
          <a:p>
            <a:pPr lvl="2"/>
            <a:r>
              <a:rPr lang="en-US" altLang="en-US" sz="1800" smtClean="0"/>
              <a:t>How long process has computed, and how much longer to completion</a:t>
            </a:r>
          </a:p>
          <a:p>
            <a:pPr lvl="2"/>
            <a:r>
              <a:rPr lang="en-US" altLang="en-US" sz="1800" smtClean="0"/>
              <a:t>Resources the process has used</a:t>
            </a:r>
          </a:p>
          <a:p>
            <a:pPr lvl="2"/>
            <a:r>
              <a:rPr lang="en-US" altLang="en-US" sz="1800" smtClean="0"/>
              <a:t>Resources process needs to complete</a:t>
            </a:r>
          </a:p>
          <a:p>
            <a:pPr lvl="2"/>
            <a:r>
              <a:rPr lang="en-US" altLang="en-US" sz="1800" smtClean="0"/>
              <a:t>How many processes will need to be terminated</a:t>
            </a:r>
          </a:p>
          <a:p>
            <a:pPr lvl="2"/>
            <a:r>
              <a:rPr lang="en-US" altLang="en-US" sz="1800" smtClean="0"/>
              <a:t>Is process interactive or batch?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en-US" smtClean="0"/>
              <a:t>Deadlock Example   </a:t>
            </a:r>
          </a:p>
        </p:txBody>
      </p:sp>
      <p:grpSp>
        <p:nvGrpSpPr>
          <p:cNvPr id="5123" name="Group 4"/>
          <p:cNvGrpSpPr>
            <a:grpSpLocks/>
          </p:cNvGrpSpPr>
          <p:nvPr/>
        </p:nvGrpSpPr>
        <p:grpSpPr bwMode="auto">
          <a:xfrm>
            <a:off x="1266825" y="1428750"/>
            <a:ext cx="6276975" cy="1371600"/>
            <a:chOff x="798" y="1008"/>
            <a:chExt cx="3954" cy="864"/>
          </a:xfrm>
        </p:grpSpPr>
        <p:grpSp>
          <p:nvGrpSpPr>
            <p:cNvPr id="5125" name="Group 5"/>
            <p:cNvGrpSpPr>
              <a:grpSpLocks/>
            </p:cNvGrpSpPr>
            <p:nvPr/>
          </p:nvGrpSpPr>
          <p:grpSpPr bwMode="auto">
            <a:xfrm>
              <a:off x="816" y="1008"/>
              <a:ext cx="3936" cy="240"/>
              <a:chOff x="672" y="1008"/>
              <a:chExt cx="3936" cy="240"/>
            </a:xfrm>
          </p:grpSpPr>
          <p:sp>
            <p:nvSpPr>
              <p:cNvPr id="5149"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6" name="Group 11"/>
            <p:cNvGrpSpPr>
              <a:grpSpLocks/>
            </p:cNvGrpSpPr>
            <p:nvPr/>
          </p:nvGrpSpPr>
          <p:grpSpPr bwMode="auto">
            <a:xfrm flipV="1">
              <a:off x="816" y="1632"/>
              <a:ext cx="3936" cy="240"/>
              <a:chOff x="672" y="1008"/>
              <a:chExt cx="3936" cy="240"/>
            </a:xfrm>
          </p:grpSpPr>
          <p:sp>
            <p:nvSpPr>
              <p:cNvPr id="5144" name="Line 12"/>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13"/>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14"/>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15"/>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16"/>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7" name="Group 17"/>
            <p:cNvGrpSpPr>
              <a:grpSpLocks/>
            </p:cNvGrpSpPr>
            <p:nvPr/>
          </p:nvGrpSpPr>
          <p:grpSpPr bwMode="auto">
            <a:xfrm>
              <a:off x="1512" y="1614"/>
              <a:ext cx="288" cy="162"/>
              <a:chOff x="1056" y="1614"/>
              <a:chExt cx="288" cy="162"/>
            </a:xfrm>
          </p:grpSpPr>
          <p:sp>
            <p:nvSpPr>
              <p:cNvPr id="5142"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143"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128"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0" name="Group 22"/>
            <p:cNvGrpSpPr>
              <a:grpSpLocks/>
            </p:cNvGrpSpPr>
            <p:nvPr/>
          </p:nvGrpSpPr>
          <p:grpSpPr bwMode="auto">
            <a:xfrm>
              <a:off x="2382" y="1344"/>
              <a:ext cx="288" cy="162"/>
              <a:chOff x="1056" y="1614"/>
              <a:chExt cx="288" cy="162"/>
            </a:xfrm>
          </p:grpSpPr>
          <p:sp>
            <p:nvSpPr>
              <p:cNvPr id="5140"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141"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5131" name="Group 25"/>
            <p:cNvGrpSpPr>
              <a:grpSpLocks/>
            </p:cNvGrpSpPr>
            <p:nvPr/>
          </p:nvGrpSpPr>
          <p:grpSpPr bwMode="auto">
            <a:xfrm flipH="1">
              <a:off x="2838" y="1344"/>
              <a:ext cx="288" cy="162"/>
              <a:chOff x="1056" y="1614"/>
              <a:chExt cx="288" cy="162"/>
            </a:xfrm>
          </p:grpSpPr>
          <p:sp>
            <p:nvSpPr>
              <p:cNvPr id="5138"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139"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5132" name="Group 28"/>
            <p:cNvGrpSpPr>
              <a:grpSpLocks/>
            </p:cNvGrpSpPr>
            <p:nvPr/>
          </p:nvGrpSpPr>
          <p:grpSpPr bwMode="auto">
            <a:xfrm flipH="1">
              <a:off x="3822" y="1140"/>
              <a:ext cx="288" cy="162"/>
              <a:chOff x="1056" y="1614"/>
              <a:chExt cx="288" cy="162"/>
            </a:xfrm>
          </p:grpSpPr>
          <p:sp>
            <p:nvSpPr>
              <p:cNvPr id="5136"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137"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5133" name="Group 31"/>
            <p:cNvGrpSpPr>
              <a:grpSpLocks/>
            </p:cNvGrpSpPr>
            <p:nvPr/>
          </p:nvGrpSpPr>
          <p:grpSpPr bwMode="auto">
            <a:xfrm flipH="1">
              <a:off x="4248" y="1140"/>
              <a:ext cx="288" cy="162"/>
              <a:chOff x="1056" y="1614"/>
              <a:chExt cx="288" cy="162"/>
            </a:xfrm>
          </p:grpSpPr>
          <p:sp>
            <p:nvSpPr>
              <p:cNvPr id="5134"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135"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
        <p:nvSpPr>
          <p:cNvPr id="5124" name="Rectangle 34"/>
          <p:cNvSpPr>
            <a:spLocks noChangeArrowheads="1"/>
          </p:cNvSpPr>
          <p:nvPr/>
        </p:nvSpPr>
        <p:spPr bwMode="auto">
          <a:xfrm>
            <a:off x="914400" y="3352800"/>
            <a:ext cx="70294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200"/>
              <a:t>Traffic only in one direction</a:t>
            </a:r>
          </a:p>
          <a:p>
            <a:r>
              <a:rPr lang="en-US" altLang="en-US" sz="2200"/>
              <a:t>Each section of a bridge can be viewed as a resource</a:t>
            </a:r>
          </a:p>
          <a:p>
            <a:r>
              <a:rPr lang="en-US" altLang="en-US" sz="2200"/>
              <a:t>If a deadlock occurs, it can be resolved if one car backs up (preempt resources and rollback).</a:t>
            </a:r>
          </a:p>
          <a:p>
            <a:r>
              <a:rPr lang="en-US" altLang="en-US" sz="2200"/>
              <a:t>Several cars may have to be backed up if a deadlock occurs</a:t>
            </a:r>
          </a:p>
          <a:p>
            <a:r>
              <a:rPr lang="en-US" altLang="en-US" sz="2200"/>
              <a:t>Starvation is possible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ltLang="en-US" smtClean="0"/>
              <a:t>Deadlock Recovery </a:t>
            </a:r>
          </a:p>
        </p:txBody>
      </p:sp>
      <p:sp>
        <p:nvSpPr>
          <p:cNvPr id="41987" name="Rectangle 3"/>
          <p:cNvSpPr>
            <a:spLocks noGrp="1" noChangeArrowheads="1"/>
          </p:cNvSpPr>
          <p:nvPr>
            <p:ph type="body" idx="4294967295"/>
          </p:nvPr>
        </p:nvSpPr>
        <p:spPr>
          <a:xfrm>
            <a:off x="685800" y="1214438"/>
            <a:ext cx="7772400" cy="4960937"/>
          </a:xfrm>
        </p:spPr>
        <p:txBody>
          <a:bodyPr/>
          <a:lstStyle/>
          <a:p>
            <a:r>
              <a:rPr lang="en-US" altLang="en-US" sz="2400" smtClean="0"/>
              <a:t>Resource Preemption</a:t>
            </a:r>
          </a:p>
          <a:p>
            <a:pPr lvl="1"/>
            <a:r>
              <a:rPr lang="en-US" altLang="en-US" sz="2000" smtClean="0"/>
              <a:t>Selecting a victim – minimize cost</a:t>
            </a:r>
          </a:p>
          <a:p>
            <a:pPr lvl="1"/>
            <a:r>
              <a:rPr lang="en-US" altLang="en-US" sz="2000" smtClean="0"/>
              <a:t>Rollback – return to some safe state, restart process fro that state</a:t>
            </a:r>
          </a:p>
          <a:p>
            <a:pPr lvl="1"/>
            <a:r>
              <a:rPr lang="en-US" altLang="en-US" sz="2000" smtClean="0"/>
              <a:t>Starvation –  same process may always be picked as victim, include number of rollback in cost factor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en-US" sz="3600" smtClean="0"/>
              <a:t>Combined Approach to Deadlock Handling</a:t>
            </a:r>
          </a:p>
        </p:txBody>
      </p:sp>
      <p:sp>
        <p:nvSpPr>
          <p:cNvPr id="43011" name="Rectangle 3"/>
          <p:cNvSpPr>
            <a:spLocks noGrp="1" noChangeArrowheads="1"/>
          </p:cNvSpPr>
          <p:nvPr>
            <p:ph type="body" idx="4294967295"/>
          </p:nvPr>
        </p:nvSpPr>
        <p:spPr>
          <a:xfrm>
            <a:off x="685800" y="1357313"/>
            <a:ext cx="7772400" cy="4960937"/>
          </a:xfrm>
        </p:spPr>
        <p:txBody>
          <a:bodyPr/>
          <a:lstStyle/>
          <a:p>
            <a:r>
              <a:rPr lang="en-US" altLang="en-US" sz="2400" smtClean="0"/>
              <a:t>Combine the three basic approaches</a:t>
            </a:r>
          </a:p>
          <a:p>
            <a:pPr lvl="1"/>
            <a:r>
              <a:rPr lang="en-US" altLang="en-US" sz="2000" smtClean="0"/>
              <a:t>prevention</a:t>
            </a:r>
          </a:p>
          <a:p>
            <a:pPr lvl="1"/>
            <a:r>
              <a:rPr lang="en-US" altLang="en-US" sz="2000" smtClean="0"/>
              <a:t>avoidance</a:t>
            </a:r>
          </a:p>
          <a:p>
            <a:pPr lvl="1"/>
            <a:r>
              <a:rPr lang="en-US" altLang="en-US" sz="2000" smtClean="0"/>
              <a:t>Detection</a:t>
            </a:r>
          </a:p>
          <a:p>
            <a:r>
              <a:rPr lang="en-US" altLang="en-US" sz="2000" smtClean="0"/>
              <a:t>allowing the use of the optimal approach for each of resources in the system</a:t>
            </a:r>
            <a:endParaRPr lang="en-US" altLang="en-US" smtClean="0"/>
          </a:p>
          <a:p>
            <a:r>
              <a:rPr lang="en-US" altLang="en-US" sz="2400" smtClean="0"/>
              <a:t>Partition resources into hierarchically ordered classes.</a:t>
            </a:r>
          </a:p>
          <a:p>
            <a:r>
              <a:rPr lang="en-US" altLang="en-US" sz="2400" smtClean="0"/>
              <a:t>Use most appropriate technique for handling deadlocks within each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ltLang="en-US" smtClean="0"/>
              <a:t>Deadlock Characterization </a:t>
            </a:r>
          </a:p>
        </p:txBody>
      </p:sp>
      <p:sp>
        <p:nvSpPr>
          <p:cNvPr id="6147" name="Rectangle 3"/>
          <p:cNvSpPr>
            <a:spLocks noGrp="1" noChangeArrowheads="1"/>
          </p:cNvSpPr>
          <p:nvPr>
            <p:ph type="body" idx="4294967295"/>
          </p:nvPr>
        </p:nvSpPr>
        <p:spPr>
          <a:xfrm>
            <a:off x="685800" y="1214438"/>
            <a:ext cx="7772400" cy="4960937"/>
          </a:xfrm>
        </p:spPr>
        <p:txBody>
          <a:bodyPr/>
          <a:lstStyle/>
          <a:p>
            <a:pPr>
              <a:lnSpc>
                <a:spcPct val="90000"/>
              </a:lnSpc>
            </a:pPr>
            <a:r>
              <a:rPr lang="en-US" altLang="en-US" sz="2400" dirty="0" smtClean="0"/>
              <a:t>Deadlock can arise if </a:t>
            </a:r>
            <a:r>
              <a:rPr lang="en-US" altLang="en-US" sz="2400" u="sng" dirty="0" smtClean="0"/>
              <a:t>four conditions </a:t>
            </a:r>
            <a:r>
              <a:rPr lang="en-US" altLang="en-US" sz="2400" dirty="0" smtClean="0"/>
              <a:t>hold simultaneously</a:t>
            </a:r>
          </a:p>
          <a:p>
            <a:pPr lvl="1">
              <a:lnSpc>
                <a:spcPct val="90000"/>
              </a:lnSpc>
            </a:pPr>
            <a:r>
              <a:rPr lang="en-US" altLang="en-US" sz="2000" b="1" dirty="0" smtClean="0">
                <a:solidFill>
                  <a:srgbClr val="FF3300"/>
                </a:solidFill>
              </a:rPr>
              <a:t>Mutual exclusion:</a:t>
            </a:r>
            <a:r>
              <a:rPr lang="en-US" altLang="en-US" sz="2000" dirty="0" smtClean="0"/>
              <a:t>  only one process at a time can use a resource</a:t>
            </a:r>
          </a:p>
          <a:p>
            <a:pPr lvl="1">
              <a:lnSpc>
                <a:spcPct val="90000"/>
              </a:lnSpc>
            </a:pPr>
            <a:r>
              <a:rPr lang="en-US" altLang="en-US" sz="2000" b="1" dirty="0" smtClean="0">
                <a:solidFill>
                  <a:srgbClr val="FF3300"/>
                </a:solidFill>
              </a:rPr>
              <a:t>Hold and wait:</a:t>
            </a:r>
            <a:r>
              <a:rPr lang="en-US" altLang="en-US" sz="2000" dirty="0" smtClean="0"/>
              <a:t>  a process holding at least one resource is waiting to acquire additional resources held by other processes</a:t>
            </a:r>
          </a:p>
          <a:p>
            <a:pPr lvl="1">
              <a:lnSpc>
                <a:spcPct val="90000"/>
              </a:lnSpc>
            </a:pPr>
            <a:r>
              <a:rPr lang="en-US" altLang="en-US" sz="2000" b="1" dirty="0" smtClean="0">
                <a:solidFill>
                  <a:srgbClr val="FF3300"/>
                </a:solidFill>
              </a:rPr>
              <a:t>No preemption:</a:t>
            </a:r>
            <a:r>
              <a:rPr lang="en-US" altLang="en-US" sz="2000" dirty="0" smtClean="0"/>
              <a:t>  a resource can be released only voluntarily by the process holding it, after that process has completed its task</a:t>
            </a:r>
          </a:p>
          <a:p>
            <a:pPr lvl="1">
              <a:lnSpc>
                <a:spcPct val="90000"/>
              </a:lnSpc>
            </a:pPr>
            <a:r>
              <a:rPr lang="en-US" altLang="en-US" sz="2000" b="1" dirty="0" smtClean="0">
                <a:solidFill>
                  <a:srgbClr val="FF3300"/>
                </a:solidFill>
              </a:rPr>
              <a:t>Circular wait:</a:t>
            </a:r>
            <a:r>
              <a:rPr lang="en-US" altLang="en-US" sz="2000" dirty="0" smtClean="0"/>
              <a:t>  there exists a set {</a:t>
            </a:r>
            <a:r>
              <a:rPr lang="en-US" altLang="en-US" sz="2000" i="1" dirty="0" smtClean="0"/>
              <a:t>P</a:t>
            </a:r>
            <a:r>
              <a:rPr lang="en-US" altLang="en-US" sz="2000" baseline="-25000" dirty="0" smtClean="0"/>
              <a:t>0</a:t>
            </a:r>
            <a:r>
              <a:rPr lang="en-US" altLang="en-US" sz="2000" dirty="0" smtClean="0"/>
              <a:t>, P</a:t>
            </a:r>
            <a:r>
              <a:rPr lang="en-US" altLang="en-US" sz="2000" baseline="-25000" dirty="0" smtClean="0"/>
              <a:t>1</a:t>
            </a:r>
            <a:r>
              <a:rPr lang="en-US" altLang="en-US" sz="2000" dirty="0" smtClean="0"/>
              <a:t>, …, P</a:t>
            </a:r>
            <a:r>
              <a:rPr lang="en-US" altLang="en-US" sz="2000" baseline="-25000" dirty="0" smtClean="0"/>
              <a:t>0</a:t>
            </a:r>
            <a:r>
              <a:rPr lang="en-US" altLang="en-US" sz="2000" dirty="0" smtClean="0"/>
              <a:t>} of waiting processes such that P</a:t>
            </a:r>
            <a:r>
              <a:rPr lang="en-US" altLang="en-US" sz="2000" baseline="-25000" dirty="0" smtClean="0"/>
              <a:t>0 </a:t>
            </a:r>
            <a:r>
              <a:rPr lang="en-US" altLang="en-US" sz="2000" dirty="0" smtClean="0"/>
              <a:t>is waiting for a resource that is held by P</a:t>
            </a:r>
            <a:r>
              <a:rPr lang="en-US" altLang="en-US" sz="2000" baseline="-25000" dirty="0" smtClean="0"/>
              <a:t>1</a:t>
            </a:r>
            <a:r>
              <a:rPr lang="en-US" altLang="en-US" sz="2000" dirty="0" smtClean="0"/>
              <a:t>, P</a:t>
            </a:r>
            <a:r>
              <a:rPr lang="en-US" altLang="en-US" sz="2000" baseline="-25000" dirty="0" smtClean="0"/>
              <a:t>1</a:t>
            </a:r>
            <a:r>
              <a:rPr lang="en-US" altLang="en-US" sz="2000" dirty="0" smtClean="0"/>
              <a:t> is waiting for a resource that is held by P</a:t>
            </a:r>
            <a:r>
              <a:rPr lang="en-US" altLang="en-US" sz="2000" baseline="-25000" dirty="0" smtClean="0"/>
              <a:t>2</a:t>
            </a:r>
            <a:r>
              <a:rPr lang="en-US" altLang="en-US" sz="2000" dirty="0" smtClean="0"/>
              <a:t>, …, </a:t>
            </a:r>
            <a:r>
              <a:rPr lang="en-US" altLang="en-US" sz="2000" dirty="0" err="1" smtClean="0"/>
              <a:t>P</a:t>
            </a:r>
            <a:r>
              <a:rPr lang="en-US" altLang="en-US" sz="2000" baseline="-25000" dirty="0" err="1" smtClean="0"/>
              <a:t>n</a:t>
            </a:r>
            <a:r>
              <a:rPr lang="en-US" altLang="en-US" sz="2000" baseline="-25000" dirty="0" smtClean="0"/>
              <a:t>–1</a:t>
            </a:r>
            <a:r>
              <a:rPr lang="en-US" altLang="en-US" sz="2000" dirty="0" smtClean="0"/>
              <a:t> is waiting for a resource that is held by </a:t>
            </a:r>
            <a:r>
              <a:rPr lang="en-US" altLang="en-US" sz="2000" dirty="0" err="1" smtClean="0"/>
              <a:t>P</a:t>
            </a:r>
            <a:r>
              <a:rPr lang="en-US" altLang="en-US" sz="2000" baseline="-25000" dirty="0" err="1" smtClean="0"/>
              <a:t>n</a:t>
            </a:r>
            <a:r>
              <a:rPr lang="en-US" altLang="en-US" sz="2000" dirty="0" smtClean="0"/>
              <a:t>, and </a:t>
            </a:r>
            <a:r>
              <a:rPr lang="en-US" altLang="en-US" sz="1800" dirty="0" err="1" smtClean="0"/>
              <a:t>P</a:t>
            </a:r>
            <a:r>
              <a:rPr lang="en-US" altLang="en-US" sz="2000" baseline="-25000" dirty="0" err="1" smtClean="0"/>
              <a:t>n</a:t>
            </a:r>
            <a:r>
              <a:rPr lang="en-US" altLang="en-US" sz="2000" dirty="0" smtClean="0"/>
              <a:t> </a:t>
            </a:r>
            <a:r>
              <a:rPr lang="en-US" altLang="en-US" sz="1800" dirty="0" smtClean="0"/>
              <a:t>is</a:t>
            </a:r>
            <a:r>
              <a:rPr lang="en-US" altLang="en-US" sz="2000" dirty="0" smtClean="0"/>
              <a:t> waiting for a resource that is held by P</a:t>
            </a:r>
            <a:r>
              <a:rPr lang="en-US" altLang="en-US" sz="2000" baseline="-25000" dirty="0" smtClean="0"/>
              <a:t>0</a:t>
            </a:r>
            <a:endParaRPr lang="en-US" alt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en-US" smtClean="0"/>
              <a:t>System Model   </a:t>
            </a:r>
          </a:p>
        </p:txBody>
      </p:sp>
      <p:sp>
        <p:nvSpPr>
          <p:cNvPr id="7171" name="Rectangle 3"/>
          <p:cNvSpPr>
            <a:spLocks noGrp="1" noChangeArrowheads="1"/>
          </p:cNvSpPr>
          <p:nvPr>
            <p:ph type="body" idx="4294967295"/>
          </p:nvPr>
        </p:nvSpPr>
        <p:spPr>
          <a:xfrm>
            <a:off x="685800" y="1214438"/>
            <a:ext cx="7772400" cy="4960937"/>
          </a:xfrm>
        </p:spPr>
        <p:txBody>
          <a:bodyPr/>
          <a:lstStyle/>
          <a:p>
            <a:r>
              <a:rPr lang="en-US" altLang="en-US" sz="2400" smtClean="0"/>
              <a:t>Resource types </a:t>
            </a:r>
            <a:r>
              <a:rPr lang="en-US" altLang="en-US" sz="2400" i="1" smtClean="0"/>
              <a:t>R</a:t>
            </a:r>
            <a:r>
              <a:rPr lang="en-US" altLang="en-US" sz="2400" baseline="-25000" smtClean="0"/>
              <a:t>1</a:t>
            </a:r>
            <a:r>
              <a:rPr lang="en-US" altLang="en-US" sz="2400" smtClean="0"/>
              <a:t>, </a:t>
            </a:r>
            <a:r>
              <a:rPr lang="en-US" altLang="en-US" sz="2400" i="1" smtClean="0"/>
              <a:t>R</a:t>
            </a:r>
            <a:r>
              <a:rPr lang="en-US" altLang="en-US" sz="2400" baseline="-25000" smtClean="0"/>
              <a:t>2</a:t>
            </a:r>
            <a:r>
              <a:rPr lang="en-US" altLang="en-US" sz="2400" smtClean="0"/>
              <a:t>, . . ., </a:t>
            </a:r>
            <a:r>
              <a:rPr lang="en-US" altLang="en-US" sz="2400" i="1" smtClean="0"/>
              <a:t>R</a:t>
            </a:r>
            <a:r>
              <a:rPr lang="en-US" altLang="en-US" sz="2400" baseline="-25000" smtClean="0"/>
              <a:t>m</a:t>
            </a:r>
          </a:p>
          <a:p>
            <a:pPr lvl="2">
              <a:buFontTx/>
              <a:buNone/>
            </a:pPr>
            <a:r>
              <a:rPr lang="en-US" altLang="en-US" i="1" smtClean="0"/>
              <a:t>CPU cycles, memory space, I/O devices</a:t>
            </a:r>
          </a:p>
          <a:p>
            <a:endParaRPr lang="en-US" altLang="en-US" sz="2400" smtClean="0"/>
          </a:p>
          <a:p>
            <a:r>
              <a:rPr lang="en-US" altLang="en-US" sz="2400" smtClean="0"/>
              <a:t>Each resource type </a:t>
            </a:r>
            <a:r>
              <a:rPr lang="en-US" altLang="en-US" sz="2400" i="1" smtClean="0"/>
              <a:t>R</a:t>
            </a:r>
            <a:r>
              <a:rPr lang="en-US" altLang="en-US" sz="2400" baseline="-25000" smtClean="0"/>
              <a:t>i</a:t>
            </a:r>
            <a:r>
              <a:rPr lang="en-US" altLang="en-US" sz="2400" smtClean="0"/>
              <a:t> has </a:t>
            </a:r>
            <a:r>
              <a:rPr lang="en-US" altLang="en-US" sz="2400" i="1" smtClean="0"/>
              <a:t>W</a:t>
            </a:r>
            <a:r>
              <a:rPr lang="en-US" altLang="en-US" sz="2400" baseline="-25000" smtClean="0"/>
              <a:t>i</a:t>
            </a:r>
            <a:r>
              <a:rPr lang="en-US" altLang="en-US" sz="2400" smtClean="0"/>
              <a:t> instances</a:t>
            </a:r>
          </a:p>
          <a:p>
            <a:r>
              <a:rPr lang="en-US" altLang="en-US" sz="2400" smtClean="0"/>
              <a:t>Each process utilizes a resource as follows:</a:t>
            </a:r>
          </a:p>
          <a:p>
            <a:pPr lvl="1"/>
            <a:r>
              <a:rPr lang="en-US" altLang="en-US" sz="2000" smtClean="0"/>
              <a:t>request </a:t>
            </a:r>
          </a:p>
          <a:p>
            <a:pPr lvl="1"/>
            <a:r>
              <a:rPr lang="en-US" altLang="en-US" sz="2000" smtClean="0"/>
              <a:t>use </a:t>
            </a:r>
          </a:p>
          <a:p>
            <a:pPr lvl="1"/>
            <a:r>
              <a:rPr lang="en-US" altLang="en-US" sz="2000" smtClean="0"/>
              <a:t>release</a:t>
            </a:r>
          </a:p>
          <a:p>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en-US" sz="3600" smtClean="0"/>
              <a:t>Resource Allocation Graph (RAG) </a:t>
            </a:r>
          </a:p>
        </p:txBody>
      </p:sp>
      <p:sp>
        <p:nvSpPr>
          <p:cNvPr id="8195" name="Rectangle 3"/>
          <p:cNvSpPr>
            <a:spLocks noGrp="1" noChangeArrowheads="1"/>
          </p:cNvSpPr>
          <p:nvPr>
            <p:ph type="body" idx="4294967295"/>
          </p:nvPr>
        </p:nvSpPr>
        <p:spPr>
          <a:xfrm>
            <a:off x="685800" y="1214438"/>
            <a:ext cx="7772400" cy="4960937"/>
          </a:xfrm>
        </p:spPr>
        <p:txBody>
          <a:bodyPr/>
          <a:lstStyle/>
          <a:p>
            <a:r>
              <a:rPr lang="en-US" altLang="en-US" sz="2400" smtClean="0"/>
              <a:t>A set of vertices </a:t>
            </a:r>
            <a:r>
              <a:rPr lang="en-US" altLang="en-US" sz="2400" i="1" smtClean="0"/>
              <a:t>V</a:t>
            </a:r>
            <a:r>
              <a:rPr lang="en-US" altLang="en-US" sz="2400" smtClean="0"/>
              <a:t> and a set of edges </a:t>
            </a:r>
            <a:r>
              <a:rPr lang="en-US" altLang="en-US" sz="2400" i="1" smtClean="0"/>
              <a:t>E</a:t>
            </a:r>
          </a:p>
          <a:p>
            <a:r>
              <a:rPr lang="en-US" altLang="en-US" sz="2400" smtClean="0"/>
              <a:t>V is partitioned into two types:</a:t>
            </a:r>
          </a:p>
          <a:p>
            <a:pPr lvl="1"/>
            <a:r>
              <a:rPr lang="en-US" altLang="en-US" sz="2000" i="1" smtClean="0"/>
              <a:t>P</a:t>
            </a:r>
            <a:r>
              <a:rPr lang="en-US" altLang="en-US" sz="2000" smtClean="0"/>
              <a:t> = {</a:t>
            </a:r>
            <a:r>
              <a:rPr lang="en-US" altLang="en-US" sz="2000" i="1" smtClean="0"/>
              <a:t>P</a:t>
            </a:r>
            <a:r>
              <a:rPr lang="en-US" altLang="en-US" sz="2000" baseline="-25000" smtClean="0"/>
              <a:t>1</a:t>
            </a:r>
            <a:r>
              <a:rPr lang="en-US" altLang="en-US" sz="2000" smtClean="0"/>
              <a:t>, </a:t>
            </a:r>
            <a:r>
              <a:rPr lang="en-US" altLang="en-US" sz="2000" i="1" smtClean="0"/>
              <a:t>P</a:t>
            </a:r>
            <a:r>
              <a:rPr lang="en-US" altLang="en-US" sz="2000" baseline="-25000" smtClean="0"/>
              <a:t>2</a:t>
            </a:r>
            <a:r>
              <a:rPr lang="en-US" altLang="en-US" sz="2000" smtClean="0"/>
              <a:t>, …, </a:t>
            </a:r>
            <a:r>
              <a:rPr lang="en-US" altLang="en-US" sz="2000" i="1" smtClean="0"/>
              <a:t>P</a:t>
            </a:r>
            <a:r>
              <a:rPr lang="en-US" altLang="en-US" sz="2000" i="1" baseline="-25000" smtClean="0"/>
              <a:t>n</a:t>
            </a:r>
            <a:r>
              <a:rPr lang="en-US" altLang="en-US" sz="2000" smtClean="0"/>
              <a:t>}, the set consisting of all the processes in the system</a:t>
            </a:r>
            <a:br>
              <a:rPr lang="en-US" altLang="en-US" sz="2000" smtClean="0"/>
            </a:br>
            <a:endParaRPr lang="en-US" altLang="en-US" sz="2000" smtClean="0"/>
          </a:p>
          <a:p>
            <a:pPr lvl="1"/>
            <a:r>
              <a:rPr lang="en-US" altLang="en-US" sz="2000" i="1" smtClean="0"/>
              <a:t>R</a:t>
            </a:r>
            <a:r>
              <a:rPr lang="en-US" altLang="en-US" sz="2000" smtClean="0"/>
              <a:t> = {</a:t>
            </a:r>
            <a:r>
              <a:rPr lang="en-US" altLang="en-US" sz="2000" i="1" smtClean="0"/>
              <a:t>R</a:t>
            </a:r>
            <a:r>
              <a:rPr lang="en-US" altLang="en-US" sz="2000" baseline="-25000" smtClean="0"/>
              <a:t>1</a:t>
            </a:r>
            <a:r>
              <a:rPr lang="en-US" altLang="en-US" sz="2000" smtClean="0"/>
              <a:t>, </a:t>
            </a:r>
            <a:r>
              <a:rPr lang="en-US" altLang="en-US" sz="2000" i="1" smtClean="0"/>
              <a:t>R</a:t>
            </a:r>
            <a:r>
              <a:rPr lang="en-US" altLang="en-US" sz="2000" baseline="-25000" smtClean="0"/>
              <a:t>2</a:t>
            </a:r>
            <a:r>
              <a:rPr lang="en-US" altLang="en-US" sz="2000" smtClean="0"/>
              <a:t>, …, </a:t>
            </a:r>
            <a:r>
              <a:rPr lang="en-US" altLang="en-US" sz="2000" i="1" smtClean="0"/>
              <a:t>R</a:t>
            </a:r>
            <a:r>
              <a:rPr lang="en-US" altLang="en-US" sz="2000" i="1" baseline="-25000" smtClean="0"/>
              <a:t>m</a:t>
            </a:r>
            <a:r>
              <a:rPr lang="en-US" altLang="en-US" sz="2000" smtClean="0"/>
              <a:t>}, the set consisting of all resource types in the system</a:t>
            </a:r>
          </a:p>
          <a:p>
            <a:r>
              <a:rPr lang="en-US" altLang="en-US" sz="2400" smtClean="0"/>
              <a:t>E is partitioned into two types:</a:t>
            </a:r>
          </a:p>
          <a:p>
            <a:pPr lvl="1"/>
            <a:r>
              <a:rPr lang="en-US" altLang="en-US" sz="2000" smtClean="0"/>
              <a:t>request edge – directed edge </a:t>
            </a:r>
            <a:r>
              <a:rPr lang="en-US" altLang="en-US" sz="2000" i="1" smtClean="0">
                <a:sym typeface="Symbol" panose="05050102010706020507" pitchFamily="18" charset="2"/>
              </a:rPr>
              <a:t>P</a:t>
            </a:r>
            <a:r>
              <a:rPr lang="en-US" altLang="en-US" sz="2000" i="1" baseline="-25000" smtClean="0">
                <a:sym typeface="Symbol" panose="05050102010706020507" pitchFamily="18" charset="2"/>
              </a:rPr>
              <a:t>i</a:t>
            </a:r>
            <a:r>
              <a:rPr lang="en-US" altLang="en-US" sz="2000" baseline="-25000" smtClean="0"/>
              <a:t> </a:t>
            </a:r>
            <a:r>
              <a:rPr lang="en-US" altLang="en-US" sz="2000" smtClean="0">
                <a:sym typeface="Symbol" panose="05050102010706020507" pitchFamily="18" charset="2"/>
              </a:rPr>
              <a:t> </a:t>
            </a:r>
            <a:r>
              <a:rPr lang="en-US" altLang="en-US" sz="2000" i="1" smtClean="0">
                <a:sym typeface="Symbol" panose="05050102010706020507" pitchFamily="18" charset="2"/>
              </a:rPr>
              <a:t>R</a:t>
            </a:r>
            <a:r>
              <a:rPr lang="en-US" altLang="en-US" sz="2000" i="1" baseline="-25000" smtClean="0">
                <a:sym typeface="Symbol" panose="05050102010706020507" pitchFamily="18" charset="2"/>
              </a:rPr>
              <a:t>j</a:t>
            </a:r>
            <a:endParaRPr lang="en-US" altLang="en-US" sz="2000" i="1" smtClean="0">
              <a:sym typeface="Symbol" panose="05050102010706020507" pitchFamily="18" charset="2"/>
            </a:endParaRPr>
          </a:p>
          <a:p>
            <a:pPr lvl="1"/>
            <a:r>
              <a:rPr lang="en-US" altLang="en-US" sz="2000" smtClean="0">
                <a:sym typeface="Symbol" panose="05050102010706020507" pitchFamily="18" charset="2"/>
              </a:rPr>
              <a:t>assignment edge </a:t>
            </a:r>
            <a:r>
              <a:rPr lang="en-US" altLang="en-US" sz="2000" smtClean="0"/>
              <a:t>– directed edge </a:t>
            </a:r>
            <a:r>
              <a:rPr lang="en-US" altLang="en-US" sz="2000" i="1" smtClean="0"/>
              <a:t>R</a:t>
            </a:r>
            <a:r>
              <a:rPr lang="en-US" altLang="en-US" sz="2000" i="1" baseline="-25000" smtClean="0"/>
              <a:t>j</a:t>
            </a:r>
            <a:r>
              <a:rPr lang="en-US" altLang="en-US" sz="2000" i="1" smtClean="0"/>
              <a:t> </a:t>
            </a:r>
            <a:r>
              <a:rPr lang="en-US" altLang="en-US" sz="2000" smtClean="0">
                <a:sym typeface="Symbol" panose="05050102010706020507" pitchFamily="18" charset="2"/>
              </a:rPr>
              <a:t> </a:t>
            </a:r>
            <a:r>
              <a:rPr lang="en-US" altLang="en-US" sz="2000" i="1" smtClean="0">
                <a:sym typeface="Symbol" panose="05050102010706020507" pitchFamily="18" charset="2"/>
              </a:rPr>
              <a:t>P</a:t>
            </a:r>
            <a:r>
              <a:rPr lang="en-US" altLang="en-US" sz="2000" i="1" baseline="-25000" smtClean="0">
                <a:sym typeface="Symbol" panose="05050102010706020507" pitchFamily="18" charset="2"/>
              </a:rPr>
              <a:t>i</a:t>
            </a:r>
            <a:endParaRPr lang="en-US" altLang="en-US" sz="2000" smtClean="0">
              <a:sym typeface="Symbol" panose="05050102010706020507" pitchFamily="18" charset="2"/>
            </a:endParaRPr>
          </a:p>
          <a:p>
            <a:endParaRPr lang="en-US" altLang="en-US" sz="2400" i="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altLang="en-US" smtClean="0"/>
              <a:t>RAG Components </a:t>
            </a:r>
          </a:p>
        </p:txBody>
      </p:sp>
      <p:sp>
        <p:nvSpPr>
          <p:cNvPr id="9219" name="Rectangle 3"/>
          <p:cNvSpPr>
            <a:spLocks noGrp="1" noChangeArrowheads="1"/>
          </p:cNvSpPr>
          <p:nvPr>
            <p:ph type="body" idx="4294967295"/>
          </p:nvPr>
        </p:nvSpPr>
        <p:spPr>
          <a:xfrm>
            <a:off x="685800" y="1214438"/>
            <a:ext cx="7772400" cy="4960937"/>
          </a:xfrm>
        </p:spPr>
        <p:txBody>
          <a:bodyPr/>
          <a:lstStyle/>
          <a:p>
            <a:pPr>
              <a:lnSpc>
                <a:spcPct val="90000"/>
              </a:lnSpc>
            </a:pPr>
            <a:r>
              <a:rPr lang="en-US" altLang="en-US" sz="2000" smtClean="0"/>
              <a:t>Process</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a:p>
            <a:pPr>
              <a:lnSpc>
                <a:spcPct val="90000"/>
              </a:lnSpc>
            </a:pPr>
            <a:r>
              <a:rPr lang="en-US" altLang="en-US" sz="2000" smtClean="0"/>
              <a:t>Resource Type with 4 instances</a:t>
            </a:r>
          </a:p>
          <a:p>
            <a:pPr>
              <a:lnSpc>
                <a:spcPct val="90000"/>
              </a:lnSpc>
              <a:buFont typeface="Wingdings" panose="05000000000000000000" pitchFamily="2" charset="2"/>
              <a:buNone/>
            </a:pPr>
            <a:endParaRPr lang="en-US" altLang="en-US" sz="2000" smtClean="0"/>
          </a:p>
          <a:p>
            <a:pPr>
              <a:lnSpc>
                <a:spcPct val="90000"/>
              </a:lnSpc>
            </a:pPr>
            <a:endParaRPr lang="en-US" altLang="en-US" sz="2000" smtClean="0"/>
          </a:p>
          <a:p>
            <a:pPr>
              <a:lnSpc>
                <a:spcPct val="90000"/>
              </a:lnSpc>
            </a:pPr>
            <a:r>
              <a:rPr lang="en-US" altLang="en-US" sz="2000" i="1" smtClean="0"/>
              <a:t>P</a:t>
            </a:r>
            <a:r>
              <a:rPr lang="en-US" altLang="en-US" sz="2000" i="1" baseline="-25000" smtClean="0"/>
              <a:t>i</a:t>
            </a:r>
            <a:r>
              <a:rPr lang="en-US" altLang="en-US" sz="2000" i="1" smtClean="0"/>
              <a:t> </a:t>
            </a:r>
            <a:r>
              <a:rPr lang="en-US" altLang="en-US" sz="2000" smtClean="0"/>
              <a:t>requests instance of </a:t>
            </a:r>
            <a:r>
              <a:rPr lang="en-US" altLang="en-US" sz="2000" i="1" smtClean="0"/>
              <a:t>R</a:t>
            </a:r>
            <a:r>
              <a:rPr lang="en-US" altLang="en-US" sz="2000" i="1" baseline="-25000" smtClean="0"/>
              <a:t>j</a:t>
            </a:r>
            <a:endParaRPr lang="en-US" altLang="en-US" sz="2000" smtClean="0"/>
          </a:p>
          <a:p>
            <a:pPr>
              <a:lnSpc>
                <a:spcPct val="90000"/>
              </a:lnSpc>
            </a:pPr>
            <a:endParaRPr lang="en-US" altLang="en-US" sz="2000" smtClean="0"/>
          </a:p>
          <a:p>
            <a:pPr>
              <a:lnSpc>
                <a:spcPct val="90000"/>
              </a:lnSpc>
              <a:buFont typeface="Wingdings" panose="05000000000000000000" pitchFamily="2" charset="2"/>
              <a:buNone/>
            </a:pPr>
            <a:endParaRPr lang="en-US" altLang="en-US" sz="2000" smtClean="0"/>
          </a:p>
          <a:p>
            <a:pPr>
              <a:lnSpc>
                <a:spcPct val="90000"/>
              </a:lnSpc>
            </a:pPr>
            <a:endParaRPr lang="en-US" altLang="en-US" sz="2000" i="1" smtClean="0"/>
          </a:p>
          <a:p>
            <a:pPr>
              <a:lnSpc>
                <a:spcPct val="90000"/>
              </a:lnSpc>
            </a:pPr>
            <a:r>
              <a:rPr lang="en-US" altLang="en-US" sz="2000" i="1" smtClean="0"/>
              <a:t>P</a:t>
            </a:r>
            <a:r>
              <a:rPr lang="en-US" altLang="en-US" sz="2000" i="1" baseline="-25000" smtClean="0"/>
              <a:t>i</a:t>
            </a:r>
            <a:r>
              <a:rPr lang="en-US" altLang="en-US" sz="2000" smtClean="0"/>
              <a:t> is holding an instance of </a:t>
            </a:r>
            <a:r>
              <a:rPr lang="en-US" altLang="en-US" sz="2000" i="1" smtClean="0"/>
              <a:t>R</a:t>
            </a:r>
            <a:r>
              <a:rPr lang="en-US" altLang="en-US" sz="2000" i="1" baseline="-25000" smtClean="0"/>
              <a:t>j</a:t>
            </a:r>
            <a:endParaRPr lang="en-US" altLang="en-US" sz="2000" i="1" smtClean="0"/>
          </a:p>
          <a:p>
            <a:pPr>
              <a:lnSpc>
                <a:spcPct val="90000"/>
              </a:lnSpc>
            </a:pPr>
            <a:endParaRPr lang="en-US" altLang="en-US" sz="2000" i="1" smtClean="0"/>
          </a:p>
        </p:txBody>
      </p:sp>
      <p:sp>
        <p:nvSpPr>
          <p:cNvPr id="9220" name="Oval 4"/>
          <p:cNvSpPr>
            <a:spLocks noChangeArrowheads="1"/>
          </p:cNvSpPr>
          <p:nvPr/>
        </p:nvSpPr>
        <p:spPr bwMode="auto">
          <a:xfrm>
            <a:off x="4143375" y="1619250"/>
            <a:ext cx="495300" cy="4953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grpSp>
        <p:nvGrpSpPr>
          <p:cNvPr id="9221" name="Group 12"/>
          <p:cNvGrpSpPr>
            <a:grpSpLocks/>
          </p:cNvGrpSpPr>
          <p:nvPr/>
        </p:nvGrpSpPr>
        <p:grpSpPr bwMode="auto">
          <a:xfrm>
            <a:off x="4232275" y="2878138"/>
            <a:ext cx="438150" cy="419100"/>
            <a:chOff x="2666" y="1966"/>
            <a:chExt cx="276" cy="264"/>
          </a:xfrm>
        </p:grpSpPr>
        <p:sp>
          <p:nvSpPr>
            <p:cNvPr id="9240" name="Rectangle 7"/>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41" name="Rectangle 8"/>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42" name="Rectangle 9"/>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43" name="Rectangle 10"/>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44" name="Rectangle 11"/>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grpSp>
      <p:sp>
        <p:nvSpPr>
          <p:cNvPr id="9222" name="Oval 6"/>
          <p:cNvSpPr>
            <a:spLocks noChangeArrowheads="1"/>
          </p:cNvSpPr>
          <p:nvPr/>
        </p:nvSpPr>
        <p:spPr bwMode="auto">
          <a:xfrm>
            <a:off x="4224338" y="3895725"/>
            <a:ext cx="495300" cy="4953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i="1">
              <a:latin typeface="Helvetica" panose="020B0604020202020204" pitchFamily="34" charset="0"/>
            </a:endParaRPr>
          </a:p>
        </p:txBody>
      </p:sp>
      <p:sp>
        <p:nvSpPr>
          <p:cNvPr id="9223" name="Line 19"/>
          <p:cNvSpPr>
            <a:spLocks noChangeShapeType="1"/>
          </p:cNvSpPr>
          <p:nvPr/>
        </p:nvSpPr>
        <p:spPr bwMode="auto">
          <a:xfrm>
            <a:off x="4743450" y="416242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224" name="Group 13"/>
          <p:cNvGrpSpPr>
            <a:grpSpLocks/>
          </p:cNvGrpSpPr>
          <p:nvPr/>
        </p:nvGrpSpPr>
        <p:grpSpPr bwMode="auto">
          <a:xfrm>
            <a:off x="5084763" y="3973513"/>
            <a:ext cx="438150" cy="419100"/>
            <a:chOff x="2666" y="1966"/>
            <a:chExt cx="276" cy="264"/>
          </a:xfrm>
        </p:grpSpPr>
        <p:sp>
          <p:nvSpPr>
            <p:cNvPr id="9235" name="Rectangle 14"/>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6" name="Rectangle 15"/>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7" name="Rectangle 16"/>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8" name="Rectangle 17"/>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9" name="Rectangle 18"/>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grpSp>
      <p:sp>
        <p:nvSpPr>
          <p:cNvPr id="9225" name="Text Box 20"/>
          <p:cNvSpPr txBox="1">
            <a:spLocks noChangeArrowheads="1"/>
          </p:cNvSpPr>
          <p:nvPr/>
        </p:nvSpPr>
        <p:spPr bwMode="auto">
          <a:xfrm>
            <a:off x="5530850" y="4233863"/>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
        <p:nvSpPr>
          <p:cNvPr id="9226" name="Oval 5"/>
          <p:cNvSpPr>
            <a:spLocks noChangeArrowheads="1"/>
          </p:cNvSpPr>
          <p:nvPr/>
        </p:nvSpPr>
        <p:spPr bwMode="auto">
          <a:xfrm>
            <a:off x="4243388" y="5305425"/>
            <a:ext cx="495300" cy="495300"/>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a:latin typeface="Helvetica" panose="020B0604020202020204" pitchFamily="34" charset="0"/>
            </a:endParaRPr>
          </a:p>
        </p:txBody>
      </p:sp>
      <p:sp>
        <p:nvSpPr>
          <p:cNvPr id="9227" name="Line 27"/>
          <p:cNvSpPr>
            <a:spLocks noChangeShapeType="1"/>
          </p:cNvSpPr>
          <p:nvPr/>
        </p:nvSpPr>
        <p:spPr bwMode="auto">
          <a:xfrm flipH="1">
            <a:off x="4738688" y="54292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228" name="Group 21"/>
          <p:cNvGrpSpPr>
            <a:grpSpLocks/>
          </p:cNvGrpSpPr>
          <p:nvPr/>
        </p:nvGrpSpPr>
        <p:grpSpPr bwMode="auto">
          <a:xfrm>
            <a:off x="5208588" y="5240338"/>
            <a:ext cx="438150" cy="419100"/>
            <a:chOff x="2666" y="1966"/>
            <a:chExt cx="276" cy="264"/>
          </a:xfrm>
        </p:grpSpPr>
        <p:sp>
          <p:nvSpPr>
            <p:cNvPr id="9230" name="Rectangle 22"/>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1" name="Rectangle 23"/>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2" name="Rectangle 24"/>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3" name="Rectangle 25"/>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sp>
          <p:nvSpPr>
            <p:cNvPr id="9234" name="Rectangle 26"/>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1800">
                <a:latin typeface="Helvetica" panose="020B0604020202020204" pitchFamily="34" charset="0"/>
              </a:endParaRPr>
            </a:p>
          </p:txBody>
        </p:sp>
      </p:grpSp>
      <p:sp>
        <p:nvSpPr>
          <p:cNvPr id="9229" name="Text Box 28"/>
          <p:cNvSpPr txBox="1">
            <a:spLocks noChangeArrowheads="1"/>
          </p:cNvSpPr>
          <p:nvPr/>
        </p:nvSpPr>
        <p:spPr bwMode="auto">
          <a:xfrm>
            <a:off x="5702300" y="5529263"/>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en-US" smtClean="0"/>
              <a:t>RAG Example 1</a:t>
            </a:r>
          </a:p>
        </p:txBody>
      </p:sp>
      <p:pic>
        <p:nvPicPr>
          <p:cNvPr id="10243" name="Picture 1030"/>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3011488" y="1524000"/>
            <a:ext cx="33337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10420</TotalTime>
  <Words>1802</Words>
  <Application>Microsoft Office PowerPoint</Application>
  <PresentationFormat>On-screen Show (4:3)</PresentationFormat>
  <Paragraphs>323</Paragraphs>
  <Slides>41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Comic Sans MS</vt:lpstr>
      <vt:lpstr>Helvetica</vt:lpstr>
      <vt:lpstr>Symbol</vt:lpstr>
      <vt:lpstr>Times New Roman</vt:lpstr>
      <vt:lpstr>Wingdings</vt:lpstr>
      <vt:lpstr>Default Design</vt:lpstr>
      <vt:lpstr>Computer Architecture and Operating Systems  CS 3230: Operating System Section Lecture OS-6 Deadlocks  </vt:lpstr>
      <vt:lpstr>Outlines</vt:lpstr>
      <vt:lpstr>Deadlock Problem   </vt:lpstr>
      <vt:lpstr>Deadlock Example   </vt:lpstr>
      <vt:lpstr>Deadlock Characterization </vt:lpstr>
      <vt:lpstr>System Model   </vt:lpstr>
      <vt:lpstr>Resource Allocation Graph (RAG) </vt:lpstr>
      <vt:lpstr>RAG Components </vt:lpstr>
      <vt:lpstr>RAG Example 1</vt:lpstr>
      <vt:lpstr>RAG Facts </vt:lpstr>
      <vt:lpstr>RAG Example 2 </vt:lpstr>
      <vt:lpstr>RAG Example 3 </vt:lpstr>
      <vt:lpstr>Handling Deadlock </vt:lpstr>
      <vt:lpstr>Deadlock Prevention </vt:lpstr>
      <vt:lpstr>Deadlock Prevention </vt:lpstr>
      <vt:lpstr>Deadlock Avoidance</vt:lpstr>
      <vt:lpstr>Safe State </vt:lpstr>
      <vt:lpstr>Safe State: Facts</vt:lpstr>
      <vt:lpstr>Deadlock Avoidance: RAG Algorithm </vt:lpstr>
      <vt:lpstr>RAG Algorithm </vt:lpstr>
      <vt:lpstr>RAG Algorithm: Unsafe State  </vt:lpstr>
      <vt:lpstr>Banker’s Algorithm</vt:lpstr>
      <vt:lpstr>Banker’s Algorithm: Data structure</vt:lpstr>
      <vt:lpstr>Banker’s Algorithm: Example</vt:lpstr>
      <vt:lpstr>Banker’s Algorithm: Example</vt:lpstr>
      <vt:lpstr>Safety Algorithm</vt:lpstr>
      <vt:lpstr>Resource-Request Algorithm for Process Pi</vt:lpstr>
      <vt:lpstr>Banker’s Algorithm: Example</vt:lpstr>
      <vt:lpstr>Banker’s Algorithm: Example</vt:lpstr>
      <vt:lpstr>Banker’s Algorithm: Example</vt:lpstr>
      <vt:lpstr>Deadlock Detection</vt:lpstr>
      <vt:lpstr>Case 1: Single Instance of Each Resource Type</vt:lpstr>
      <vt:lpstr>RAG and Wait-for Graph</vt:lpstr>
      <vt:lpstr>Case 2: Several Instances of Each Resource Type</vt:lpstr>
      <vt:lpstr>Detection Algorithm</vt:lpstr>
      <vt:lpstr>Detection Algorithm Example</vt:lpstr>
      <vt:lpstr>Detection Algorithm Example</vt:lpstr>
      <vt:lpstr>Detection Algorithm Usage</vt:lpstr>
      <vt:lpstr>Deadlock Recovery </vt:lpstr>
      <vt:lpstr>Deadlock Recovery </vt:lpstr>
      <vt:lpstr>Combined Approach to Deadlock Handling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Brianna Muleski</cp:lastModifiedBy>
  <cp:revision>495</cp:revision>
  <dcterms:created xsi:type="dcterms:W3CDTF">1999-10-08T19:08:27Z</dcterms:created>
  <dcterms:modified xsi:type="dcterms:W3CDTF">2015-05-01T17:30:47Z</dcterms:modified>
</cp:coreProperties>
</file>