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90" r:id="rId24"/>
    <p:sldId id="289" r:id="rId25"/>
    <p:sldId id="291" r:id="rId26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9999FF"/>
    <a:srgbClr val="FF3300"/>
    <a:srgbClr val="00CCFF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115" autoAdjust="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fld id="{65150980-200F-4A2A-A1D0-30D0436DA8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070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EED894F3-6F0C-4C25-AF37-1077E026D3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708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60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76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13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98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29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21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02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5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12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278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90550" y="2328863"/>
            <a:ext cx="7785100" cy="2093912"/>
          </a:xfrm>
        </p:spPr>
        <p:txBody>
          <a:bodyPr/>
          <a:lstStyle/>
          <a:p>
            <a:pPr algn="ctr"/>
            <a:r>
              <a:rPr lang="en-US" altLang="en-US" sz="3300" b="1" smtClean="0"/>
              <a:t>Computer Architecture and Operating Systems</a:t>
            </a:r>
            <a:br>
              <a:rPr lang="en-US" altLang="en-US" sz="3300" b="1" smtClean="0"/>
            </a:br>
            <a:r>
              <a:rPr lang="en-US" altLang="en-US" sz="3300" b="1" smtClean="0"/>
              <a:t/>
            </a:r>
            <a:br>
              <a:rPr lang="en-US" altLang="en-US" sz="3300" b="1" smtClean="0"/>
            </a:br>
            <a:r>
              <a:rPr lang="en-US" altLang="en-US" sz="3300" b="1" u="none" smtClean="0"/>
              <a:t>CS 3230: Operating System Section</a:t>
            </a:r>
            <a:br>
              <a:rPr lang="en-US" altLang="en-US" sz="3300" b="1" u="none" smtClean="0"/>
            </a:br>
            <a:r>
              <a:rPr lang="en-US" altLang="en-US" b="1" smtClean="0">
                <a:solidFill>
                  <a:srgbClr val="7D0A0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 OS-9</a:t>
            </a:r>
            <a:br>
              <a:rPr lang="en-US" altLang="en-US" b="1" smtClean="0">
                <a:solidFill>
                  <a:srgbClr val="7D0A0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b="1" smtClean="0">
                <a:solidFill>
                  <a:srgbClr val="7D0A0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Virtual Memory </a:t>
            </a:r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b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b="1" smtClean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9075" y="4468813"/>
            <a:ext cx="8547100" cy="1793875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b="1" smtClean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200" b="1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 smtClean="0">
                <a:solidFill>
                  <a:srgbClr val="FF3300"/>
                </a:solidFill>
                <a:latin typeface="Calibri" panose="020F0502020204030204" pitchFamily="34" charset="0"/>
              </a:rPr>
              <a:t>Department of Computer Science and Software Engineering </a:t>
            </a: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 smtClean="0">
                <a:solidFill>
                  <a:srgbClr val="FF3300"/>
                </a:solidFill>
                <a:latin typeface="Calibri" panose="020F0502020204030204" pitchFamily="34" charset="0"/>
              </a:rPr>
              <a:t>University of Wisconsin-Platteville</a:t>
            </a:r>
            <a:r>
              <a:rPr lang="en-US" altLang="en-US" sz="2200" b="1" smtClean="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2052" name="Picture 5" descr="uwpla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501650"/>
            <a:ext cx="971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Copy-on-Write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After </a:t>
            </a:r>
            <a:r>
              <a:rPr lang="en-US" altLang="en-US" sz="2400" b="1" i="1" smtClean="0"/>
              <a:t>fork()</a:t>
            </a:r>
            <a:r>
              <a:rPr lang="en-US" altLang="en-US" sz="2400" smtClean="0"/>
              <a:t>  : child process obtains a copy of parent’s address space</a:t>
            </a:r>
          </a:p>
          <a:p>
            <a:r>
              <a:rPr lang="en-US" altLang="en-US" sz="2400" smtClean="0"/>
              <a:t>Virtual memory allows </a:t>
            </a:r>
            <a:r>
              <a:rPr lang="en-US" altLang="en-US" sz="2400" u="sng" smtClean="0"/>
              <a:t>copy-on-write</a:t>
            </a:r>
            <a:r>
              <a:rPr lang="en-US" altLang="en-US" sz="2400" smtClean="0"/>
              <a:t> benefit during process creation</a:t>
            </a:r>
          </a:p>
          <a:p>
            <a:pPr lvl="1"/>
            <a:r>
              <a:rPr lang="en-US" altLang="en-US" sz="2000" smtClean="0"/>
              <a:t>Allows both parent and child processes to initially </a:t>
            </a:r>
            <a:r>
              <a:rPr lang="en-US" altLang="en-US" sz="2000" i="1" smtClean="0"/>
              <a:t>share</a:t>
            </a:r>
            <a:r>
              <a:rPr lang="en-US" altLang="en-US" sz="2000" smtClean="0"/>
              <a:t> the same pages in memory</a:t>
            </a:r>
          </a:p>
          <a:p>
            <a:pPr lvl="1"/>
            <a:r>
              <a:rPr lang="en-US" altLang="en-US" sz="2000" smtClean="0"/>
              <a:t>If either process modifies a shared page</a:t>
            </a:r>
          </a:p>
          <a:p>
            <a:pPr lvl="2"/>
            <a:r>
              <a:rPr lang="en-US" altLang="en-US" sz="1800" smtClean="0"/>
              <a:t>Create independent copy (modified pages are only copied)</a:t>
            </a:r>
          </a:p>
          <a:p>
            <a:pPr lvl="3"/>
            <a:r>
              <a:rPr lang="en-US" altLang="en-US" sz="1800" smtClean="0"/>
              <a:t>Free pages are allocated from a </a:t>
            </a:r>
            <a:r>
              <a:rPr lang="en-US" altLang="en-US" sz="1800" i="1" smtClean="0"/>
              <a:t>pool</a:t>
            </a:r>
            <a:r>
              <a:rPr lang="en-US" altLang="en-US" sz="1800" smtClean="0"/>
              <a:t> of zeroed-out pages</a:t>
            </a:r>
          </a:p>
          <a:p>
            <a:pPr lvl="1"/>
            <a:r>
              <a:rPr lang="en-US" altLang="en-US" sz="2000" smtClean="0"/>
              <a:t>Note that this way parent and child will automatically share code as well as read-only sections of data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Page Replacement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What happens if a process requests a page and there are no free frames?</a:t>
            </a:r>
          </a:p>
          <a:p>
            <a:pPr lvl="1"/>
            <a:r>
              <a:rPr lang="en-US" altLang="en-US" sz="2000" smtClean="0"/>
              <a:t>If there is no free frame, use a page replacement algorithm to select a </a:t>
            </a:r>
            <a:r>
              <a:rPr lang="en-US" altLang="en-US" sz="2000" b="1" i="1" smtClean="0"/>
              <a:t>victim</a:t>
            </a:r>
            <a:r>
              <a:rPr lang="en-US" altLang="en-US" sz="2000" smtClean="0"/>
              <a:t> frame/page</a:t>
            </a:r>
          </a:p>
          <a:p>
            <a:r>
              <a:rPr lang="en-US" altLang="en-US" sz="2400" smtClean="0"/>
              <a:t>Example: need for page replacement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" t="3044" r="1244" b="3044"/>
          <a:stretch>
            <a:fillRect/>
          </a:stretch>
        </p:blipFill>
        <p:spPr bwMode="auto">
          <a:xfrm>
            <a:off x="1611313" y="3175000"/>
            <a:ext cx="5897562" cy="35687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Page Replacement Steps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t="1352" r="888" b="1550"/>
          <a:stretch>
            <a:fillRect/>
          </a:stretch>
        </p:blipFill>
        <p:spPr bwMode="auto">
          <a:xfrm>
            <a:off x="1130300" y="1425575"/>
            <a:ext cx="6526213" cy="488156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Clean/Dirty  Bit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Problem: swapping out victim page is an overhead</a:t>
            </a:r>
          </a:p>
          <a:p>
            <a:r>
              <a:rPr lang="en-US" altLang="en-US" sz="2400" smtClean="0"/>
              <a:t>Solution: only modified pages are written to disk</a:t>
            </a:r>
          </a:p>
          <a:p>
            <a:r>
              <a:rPr lang="en-US" altLang="en-US" sz="2400" smtClean="0"/>
              <a:t>Approach:</a:t>
            </a:r>
          </a:p>
          <a:p>
            <a:pPr lvl="1"/>
            <a:r>
              <a:rPr lang="en-US" altLang="en-US" sz="2000" b="1" smtClean="0">
                <a:solidFill>
                  <a:srgbClr val="FF0000"/>
                </a:solidFill>
              </a:rPr>
              <a:t>clean/dirty bit</a:t>
            </a:r>
            <a:r>
              <a:rPr lang="en-US" altLang="en-US" sz="2000" smtClean="0"/>
              <a:t> is associated with every in-memory page</a:t>
            </a:r>
          </a:p>
          <a:p>
            <a:pPr lvl="1"/>
            <a:r>
              <a:rPr lang="en-US" altLang="en-US" sz="2000" smtClean="0"/>
              <a:t>if the page has been modified – it is dirty and has to be written to disk</a:t>
            </a:r>
          </a:p>
          <a:p>
            <a:pPr lvl="1"/>
            <a:r>
              <a:rPr lang="en-US" altLang="en-US" sz="2000" smtClean="0"/>
              <a:t>if the page has not been modified - (it is the same as it’s copy in the backing store) - it can be just discarded and replaced</a:t>
            </a:r>
          </a:p>
          <a:p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Page Replacement Algorithms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smtClean="0"/>
              <a:t>Page replacement algorithms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FIFO - simplest to implement, performance is not always good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Optimal - replace the page that will not be used for the longest period of time - cannot be implemented (requires future knowledge) 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Least Recently Used (LRU) - replace the least recently used page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Counting algorithms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Goal: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Want lowest page-fault rate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Algorithm input: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Order of page accessing 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This order is represented by a </a:t>
            </a:r>
            <a:r>
              <a:rPr lang="en-US" altLang="en-US" sz="2000" u="sng" smtClean="0"/>
              <a:t>reference string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Reference string example:</a:t>
            </a:r>
          </a:p>
          <a:p>
            <a:pPr lvl="2">
              <a:lnSpc>
                <a:spcPct val="80000"/>
              </a:lnSpc>
            </a:pPr>
            <a:r>
              <a:rPr lang="en-US" altLang="en-US" sz="1800" smtClean="0"/>
              <a:t>1, 2, 3, 4, 1, 2, 5, 1, 2, 3, 4, 5</a:t>
            </a:r>
          </a:p>
          <a:p>
            <a:pPr lvl="1">
              <a:lnSpc>
                <a:spcPct val="80000"/>
              </a:lnSpc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FIFO Page Replacement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" t="32248" r="1999" b="32661"/>
          <a:stretch>
            <a:fillRect/>
          </a:stretch>
        </p:blipFill>
        <p:spPr bwMode="auto">
          <a:xfrm>
            <a:off x="684213" y="1958975"/>
            <a:ext cx="7789862" cy="21113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Optimal Algorithm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Replace page that will not be used for longest period of time</a:t>
            </a:r>
          </a:p>
          <a:p>
            <a:pPr lvl="1"/>
            <a:r>
              <a:rPr lang="en-US" altLang="en-US" sz="2000" smtClean="0"/>
              <a:t>Problem: How do you know this?</a:t>
            </a:r>
          </a:p>
          <a:p>
            <a:endParaRPr lang="en-US" altLang="en-US" sz="2400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" t="32106" r="1828" b="32675"/>
          <a:stretch>
            <a:fillRect/>
          </a:stretch>
        </p:blipFill>
        <p:spPr bwMode="auto">
          <a:xfrm>
            <a:off x="765175" y="2741613"/>
            <a:ext cx="8043863" cy="220821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LRU Algorithm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" t="32031" r="1259" b="32426"/>
          <a:stretch>
            <a:fillRect/>
          </a:stretch>
        </p:blipFill>
        <p:spPr bwMode="auto">
          <a:xfrm>
            <a:off x="795338" y="1963738"/>
            <a:ext cx="7523162" cy="20510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LRU Algorithm: Implementation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Approach1: counter implementation</a:t>
            </a:r>
          </a:p>
          <a:p>
            <a:pPr lvl="1"/>
            <a:r>
              <a:rPr lang="en-US" altLang="en-US" sz="2000" smtClean="0"/>
              <a:t>Every page entry has a counter; every time page is referenced through this entry, copy the clock into the counter</a:t>
            </a:r>
          </a:p>
          <a:p>
            <a:pPr lvl="1"/>
            <a:r>
              <a:rPr lang="en-US" altLang="en-US" sz="2000" smtClean="0"/>
              <a:t>When a page needs to be changed, look at the counters to determine which are to change</a:t>
            </a:r>
          </a:p>
          <a:p>
            <a:r>
              <a:rPr lang="en-US" altLang="en-US" sz="2400" smtClean="0"/>
              <a:t>Approach2: stack implementation </a:t>
            </a:r>
          </a:p>
          <a:p>
            <a:pPr lvl="1"/>
            <a:r>
              <a:rPr lang="en-US" altLang="en-US" sz="2000" smtClean="0"/>
              <a:t>keep a stack of page numbers in a </a:t>
            </a:r>
            <a:r>
              <a:rPr lang="en-US" altLang="en-US" sz="2000" u="sng" smtClean="0"/>
              <a:t>double link</a:t>
            </a:r>
            <a:r>
              <a:rPr lang="en-US" altLang="en-US" sz="2000" smtClean="0"/>
              <a:t> form</a:t>
            </a:r>
          </a:p>
          <a:p>
            <a:pPr lvl="1"/>
            <a:r>
              <a:rPr lang="en-US" altLang="en-US" sz="2000" smtClean="0"/>
              <a:t>Page referenced: move it to the top</a:t>
            </a:r>
          </a:p>
          <a:p>
            <a:pPr lvl="1"/>
            <a:r>
              <a:rPr lang="en-US" altLang="en-US" sz="2000" smtClean="0"/>
              <a:t>No search for replacement (victim page to be replaced)</a:t>
            </a:r>
          </a:p>
          <a:p>
            <a:pPr lvl="2"/>
            <a:endParaRPr lang="en-US" altLang="en-US" sz="1800" smtClean="0"/>
          </a:p>
          <a:p>
            <a:pPr lvl="2"/>
            <a:endParaRPr lang="en-US" altLang="en-US" sz="1800" smtClean="0"/>
          </a:p>
          <a:p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LRU Algorithm: Implementation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Example: use of a stack to record the </a:t>
            </a:r>
            <a:r>
              <a:rPr lang="en-US" altLang="en-US" sz="2400" u="sng" smtClean="0"/>
              <a:t>Most Recent Page</a:t>
            </a:r>
            <a:r>
              <a:rPr lang="en-US" altLang="en-US" sz="2400" smtClean="0"/>
              <a:t> References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" t="6567" r="926" b="6073"/>
          <a:stretch>
            <a:fillRect/>
          </a:stretch>
        </p:blipFill>
        <p:spPr bwMode="auto">
          <a:xfrm>
            <a:off x="1428750" y="2243138"/>
            <a:ext cx="6442075" cy="430053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71613"/>
            <a:ext cx="7772400" cy="4960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Introduction 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Demand Paging 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Page Fault 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Page Replacement Algorithms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Thrashing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LRU Approximation Algorithm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Reference bit</a:t>
            </a:r>
          </a:p>
          <a:p>
            <a:pPr lvl="1"/>
            <a:r>
              <a:rPr lang="en-US" altLang="en-US" sz="2000" smtClean="0"/>
              <a:t>With each page associate a bit, initially = 0</a:t>
            </a:r>
          </a:p>
          <a:p>
            <a:pPr lvl="1"/>
            <a:r>
              <a:rPr lang="en-US" altLang="en-US" sz="2000" smtClean="0"/>
              <a:t>When page is referenced bit set to 1</a:t>
            </a:r>
          </a:p>
          <a:p>
            <a:r>
              <a:rPr lang="en-US" altLang="en-US" sz="2400" smtClean="0"/>
              <a:t>Second chance</a:t>
            </a:r>
          </a:p>
          <a:p>
            <a:pPr lvl="1"/>
            <a:r>
              <a:rPr lang="en-US" altLang="en-US" sz="2000" smtClean="0"/>
              <a:t>Need reference bit</a:t>
            </a:r>
          </a:p>
          <a:p>
            <a:pPr lvl="1"/>
            <a:r>
              <a:rPr lang="en-US" altLang="en-US" sz="2000" smtClean="0"/>
              <a:t>Clock replacement</a:t>
            </a:r>
          </a:p>
          <a:p>
            <a:pPr lvl="1"/>
            <a:r>
              <a:rPr lang="en-US" altLang="en-US" sz="2000" smtClean="0"/>
              <a:t>If page to be replaced (in clock order) has reference bit = 1.  then:</a:t>
            </a:r>
          </a:p>
          <a:p>
            <a:pPr lvl="2"/>
            <a:r>
              <a:rPr lang="en-US" altLang="en-US" sz="1800" smtClean="0"/>
              <a:t>set reference bit 0</a:t>
            </a:r>
          </a:p>
          <a:p>
            <a:pPr lvl="2"/>
            <a:r>
              <a:rPr lang="en-US" altLang="en-US" sz="1800" smtClean="0"/>
              <a:t>leave page in memory</a:t>
            </a:r>
          </a:p>
          <a:p>
            <a:pPr lvl="2"/>
            <a:r>
              <a:rPr lang="en-US" altLang="en-US" sz="1800" smtClean="0"/>
              <a:t>replace next page (in clock order), subject to same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LRU Approximation Algorithm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8" t="1372" r="8961" b="1338"/>
          <a:stretch>
            <a:fillRect/>
          </a:stretch>
        </p:blipFill>
        <p:spPr bwMode="auto">
          <a:xfrm>
            <a:off x="906463" y="1435100"/>
            <a:ext cx="7015162" cy="47307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Counting Algorithms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Keep a counter of the number of references that have been made to each page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r>
              <a:rPr lang="en-US" altLang="en-US" sz="2400" smtClean="0"/>
              <a:t>LFU Algorithm:  replaces page with smallest count</a:t>
            </a:r>
            <a:br>
              <a:rPr lang="en-US" altLang="en-US" sz="2400" smtClean="0"/>
            </a:br>
            <a:endParaRPr lang="en-US" altLang="en-US" sz="2400" smtClean="0"/>
          </a:p>
          <a:p>
            <a:r>
              <a:rPr lang="en-US" altLang="en-US" sz="2400" smtClean="0"/>
              <a:t>MFU Algorithm: based on the argument that the page with the smallest count was probably just brought in and has yet to be used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Global vs. Local Replacement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b="1" smtClean="0">
                <a:solidFill>
                  <a:srgbClr val="FF0000"/>
                </a:solidFill>
              </a:rPr>
              <a:t>Global Replacement</a:t>
            </a:r>
          </a:p>
          <a:p>
            <a:pPr lvl="1"/>
            <a:r>
              <a:rPr lang="en-US" altLang="en-US" sz="2000" smtClean="0"/>
              <a:t>Process selects a replacement frame from the set of all frames</a:t>
            </a:r>
          </a:p>
          <a:p>
            <a:pPr lvl="1"/>
            <a:r>
              <a:rPr lang="en-US" altLang="en-US" sz="2000" smtClean="0"/>
              <a:t>One process can take a frame from another.</a:t>
            </a:r>
          </a:p>
          <a:p>
            <a:r>
              <a:rPr lang="en-US" altLang="en-US" sz="2400" b="1" smtClean="0">
                <a:solidFill>
                  <a:srgbClr val="FF0000"/>
                </a:solidFill>
              </a:rPr>
              <a:t>Local Replacement</a:t>
            </a:r>
          </a:p>
          <a:p>
            <a:pPr lvl="1"/>
            <a:r>
              <a:rPr lang="en-US" altLang="en-US" sz="2000" smtClean="0"/>
              <a:t>Each process selects from only its own set of allocated frames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Allocation of Frames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Assume the memory is </a:t>
            </a:r>
            <a:r>
              <a:rPr lang="en-US" altLang="en-US" sz="2400" b="1" smtClean="0"/>
              <a:t>M</a:t>
            </a:r>
            <a:r>
              <a:rPr lang="en-US" altLang="en-US" sz="2400" smtClean="0"/>
              <a:t> frames, and we have </a:t>
            </a:r>
            <a:r>
              <a:rPr lang="en-US" altLang="en-US" sz="2400" b="1" smtClean="0"/>
              <a:t>N</a:t>
            </a:r>
            <a:r>
              <a:rPr lang="en-US" altLang="en-US" sz="2400" smtClean="0"/>
              <a:t> processes</a:t>
            </a:r>
          </a:p>
          <a:p>
            <a:r>
              <a:rPr lang="en-US" altLang="en-US" sz="2400" smtClean="0"/>
              <a:t>How many frames does each process get?</a:t>
            </a:r>
          </a:p>
          <a:p>
            <a:r>
              <a:rPr lang="en-US" altLang="en-US" sz="2400" smtClean="0"/>
              <a:t>Frame allocation algorithms:</a:t>
            </a:r>
          </a:p>
          <a:p>
            <a:pPr lvl="1"/>
            <a:r>
              <a:rPr lang="en-US" altLang="en-US" sz="2000" b="1" smtClean="0">
                <a:solidFill>
                  <a:srgbClr val="FF0000"/>
                </a:solidFill>
              </a:rPr>
              <a:t>Equal Allocation</a:t>
            </a:r>
            <a:r>
              <a:rPr lang="en-US" altLang="en-US" sz="2000" smtClean="0"/>
              <a:t> - each gets M / N frames</a:t>
            </a:r>
          </a:p>
          <a:p>
            <a:pPr lvl="1"/>
            <a:r>
              <a:rPr lang="en-US" altLang="en-US" sz="2000" b="1" smtClean="0">
                <a:solidFill>
                  <a:srgbClr val="FF0000"/>
                </a:solidFill>
              </a:rPr>
              <a:t>Proportional Allocation</a:t>
            </a:r>
            <a:r>
              <a:rPr lang="en-US" altLang="en-US" sz="2000" smtClean="0"/>
              <a:t> - number depends on size and priority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Thrashing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If a process does not have “enough” pages, the page-fault rate is very high.  This leads to:</a:t>
            </a:r>
          </a:p>
          <a:p>
            <a:pPr lvl="1"/>
            <a:r>
              <a:rPr lang="en-US" altLang="en-US" sz="2000" smtClean="0"/>
              <a:t>Low CPU utilization</a:t>
            </a:r>
          </a:p>
          <a:p>
            <a:pPr lvl="1"/>
            <a:r>
              <a:rPr lang="en-US" altLang="en-US" sz="2000" smtClean="0"/>
              <a:t>Operating system thinks that it needs to increase the degree of multiprogramming</a:t>
            </a:r>
          </a:p>
          <a:p>
            <a:pPr lvl="2"/>
            <a:r>
              <a:rPr lang="en-US" altLang="en-US" sz="1800" smtClean="0"/>
              <a:t>Another process added to the system</a:t>
            </a:r>
          </a:p>
          <a:p>
            <a:r>
              <a:rPr lang="en-US" altLang="en-US" sz="2400" b="1" smtClean="0">
                <a:solidFill>
                  <a:srgbClr val="FF0000"/>
                </a:solidFill>
              </a:rPr>
              <a:t>Thrashing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anose="05050102010706020507" pitchFamily="18" charset="2"/>
              </a:rPr>
              <a:t> a process is busy swapping pages in and out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12083" r="856" b="12083"/>
          <a:stretch>
            <a:fillRect/>
          </a:stretch>
        </p:blipFill>
        <p:spPr bwMode="auto">
          <a:xfrm>
            <a:off x="2063750" y="4230688"/>
            <a:ext cx="5718175" cy="24765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  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smtClean="0">
                <a:solidFill>
                  <a:srgbClr val="FF0000"/>
                </a:solidFill>
              </a:rPr>
              <a:t>Virtual Memory</a:t>
            </a:r>
            <a:r>
              <a:rPr lang="en-US" altLang="en-US" sz="2400" smtClean="0"/>
              <a:t>: the technique that allows to execute processes that may not be completely in physical memory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Only a part of the program needs to be in memory for execution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Advantages: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Separation of user logical memory from physical memory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Logical address space can therefore be much larger than physical address space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Allows address spaces to be shared by several processes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More users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Allows for more efficient process creation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Faster response ( only the needed page(s) should be loaded in the memory)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Less memory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Virtual Memory: How?     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Can be implemented using:</a:t>
            </a:r>
          </a:p>
          <a:p>
            <a:pPr lvl="1"/>
            <a:r>
              <a:rPr lang="en-US" altLang="en-US" sz="2000" b="1" smtClean="0">
                <a:solidFill>
                  <a:srgbClr val="FF0000"/>
                </a:solidFill>
              </a:rPr>
              <a:t>Demand Segmentation</a:t>
            </a:r>
            <a:r>
              <a:rPr lang="en-US" altLang="en-US" sz="2000" smtClean="0"/>
              <a:t> – only the segments that are currently in use are brought into memory</a:t>
            </a:r>
          </a:p>
          <a:p>
            <a:pPr lvl="1"/>
            <a:r>
              <a:rPr lang="en-US" altLang="en-US" sz="2000" b="1" smtClean="0">
                <a:solidFill>
                  <a:srgbClr val="FF0000"/>
                </a:solidFill>
              </a:rPr>
              <a:t>Demand Paging</a:t>
            </a:r>
            <a:r>
              <a:rPr lang="en-US" altLang="en-US" sz="2000" smtClean="0"/>
              <a:t> – only the necessary pages are brought 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Demand Paging     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Bring a page into memory only when it is needed</a:t>
            </a:r>
          </a:p>
          <a:p>
            <a:r>
              <a:rPr lang="en-US" altLang="en-US" sz="2400" smtClean="0"/>
              <a:t>While not in use the pages are stored on the    </a:t>
            </a:r>
            <a:r>
              <a:rPr lang="en-US" altLang="en-US" sz="2400" b="1" smtClean="0">
                <a:solidFill>
                  <a:srgbClr val="FF0000"/>
                </a:solidFill>
              </a:rPr>
              <a:t>Disk Backing Store</a:t>
            </a:r>
          </a:p>
          <a:p>
            <a:pPr lvl="1"/>
            <a:r>
              <a:rPr lang="en-US" altLang="en-US" sz="2000" smtClean="0"/>
              <a:t>Backing Store : </a:t>
            </a:r>
            <a:r>
              <a:rPr lang="en-US" altLang="en-US" sz="2000" u="sng" smtClean="0"/>
              <a:t>fast disk large enough</a:t>
            </a:r>
            <a:r>
              <a:rPr lang="en-US" altLang="en-US" sz="2000" smtClean="0"/>
              <a:t> to accommodate copies of all memory pages for all users</a:t>
            </a:r>
          </a:p>
          <a:p>
            <a:r>
              <a:rPr lang="en-US" altLang="en-US" sz="2400" u="sng" smtClean="0"/>
              <a:t>Page table</a:t>
            </a:r>
            <a:r>
              <a:rPr lang="en-US" altLang="en-US" sz="2400" smtClean="0"/>
              <a:t> indicates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/>
              <a:t>   whether the page is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/>
              <a:t>   in memory or in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/>
              <a:t>   backing store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3" t="626" r="12001" b="1250"/>
          <a:stretch>
            <a:fillRect/>
          </a:stretch>
        </p:blipFill>
        <p:spPr bwMode="auto">
          <a:xfrm>
            <a:off x="4038600" y="3319463"/>
            <a:ext cx="4916488" cy="3344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Page Fault     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If a process requests a page that is not in memory</a:t>
            </a:r>
          </a:p>
          <a:p>
            <a:pPr lvl="1"/>
            <a:r>
              <a:rPr lang="en-US" altLang="en-US" sz="2000" smtClean="0"/>
              <a:t>Page fault</a:t>
            </a:r>
            <a:r>
              <a:rPr lang="en-US" altLang="en-US" sz="2000" i="1" smtClean="0"/>
              <a:t> </a:t>
            </a:r>
            <a:r>
              <a:rPr lang="en-US" altLang="en-US" sz="2000" b="1" u="sng" smtClean="0"/>
              <a:t>trap</a:t>
            </a:r>
            <a:r>
              <a:rPr lang="en-US" altLang="en-US" sz="2000" smtClean="0"/>
              <a:t> is generated</a:t>
            </a:r>
          </a:p>
          <a:p>
            <a:pPr lvl="1"/>
            <a:r>
              <a:rPr lang="en-US" altLang="en-US" sz="2000" smtClean="0"/>
              <a:t>Control is passed to OS</a:t>
            </a:r>
          </a:p>
          <a:p>
            <a:pPr lvl="1"/>
            <a:r>
              <a:rPr lang="en-US" altLang="en-US" sz="2000" smtClean="0"/>
              <a:t>The faulted process is suspended (another process may be started while it waits) </a:t>
            </a:r>
          </a:p>
          <a:p>
            <a:pPr lvl="1"/>
            <a:r>
              <a:rPr lang="en-US" altLang="en-US" sz="2000" smtClean="0"/>
              <a:t>A request to fetch the page is generated</a:t>
            </a:r>
          </a:p>
          <a:p>
            <a:pPr lvl="1"/>
            <a:r>
              <a:rPr lang="en-US" altLang="en-US" sz="2000" smtClean="0"/>
              <a:t>When page is in memory , then the page table is updated </a:t>
            </a:r>
          </a:p>
          <a:p>
            <a:pPr lvl="2"/>
            <a:r>
              <a:rPr lang="en-US" altLang="en-US" sz="1800" smtClean="0">
                <a:sym typeface="Symbol" panose="05050102010706020507" pitchFamily="18" charset="2"/>
              </a:rPr>
              <a:t>validation bit = 1</a:t>
            </a:r>
            <a:endParaRPr lang="en-US" altLang="en-US" sz="1800" smtClean="0"/>
          </a:p>
          <a:p>
            <a:pPr lvl="1"/>
            <a:r>
              <a:rPr lang="en-US" altLang="en-US" sz="2000" smtClean="0"/>
              <a:t> The instruction that caused page fault is re-executed</a:t>
            </a:r>
          </a:p>
          <a:p>
            <a:r>
              <a:rPr lang="en-US" altLang="en-US" sz="2400" smtClean="0"/>
              <a:t>Page fault handling should be </a:t>
            </a:r>
            <a:r>
              <a:rPr lang="en-US" altLang="en-US" sz="2400" u="sng" smtClean="0"/>
              <a:t>invisible</a:t>
            </a:r>
            <a:r>
              <a:rPr lang="en-US" altLang="en-US" sz="2400" smtClean="0"/>
              <a:t> to user process</a:t>
            </a:r>
          </a:p>
          <a:p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Handling Page Faults     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>
                <a:sym typeface="Symbol" panose="05050102010706020507" pitchFamily="18" charset="2"/>
              </a:rPr>
              <a:t>OS looks at another table to decide:</a:t>
            </a:r>
          </a:p>
          <a:p>
            <a:pPr lvl="1"/>
            <a:r>
              <a:rPr lang="en-US" altLang="en-US" sz="2000" smtClean="0"/>
              <a:t>Invalid reference </a:t>
            </a:r>
            <a:r>
              <a:rPr lang="en-US" altLang="en-US" sz="2000" smtClean="0">
                <a:sym typeface="Symbol" panose="05050102010706020507" pitchFamily="18" charset="2"/>
              </a:rPr>
              <a:t> abort</a:t>
            </a:r>
          </a:p>
          <a:p>
            <a:pPr lvl="1"/>
            <a:r>
              <a:rPr lang="en-US" altLang="en-US" sz="2000" smtClean="0">
                <a:sym typeface="Symbol" panose="05050102010706020507" pitchFamily="18" charset="2"/>
              </a:rPr>
              <a:t>Just not in memory</a:t>
            </a:r>
          </a:p>
          <a:p>
            <a:r>
              <a:rPr lang="en-US" altLang="en-US" sz="2400" smtClean="0">
                <a:sym typeface="Symbol" panose="05050102010706020507" pitchFamily="18" charset="2"/>
              </a:rPr>
              <a:t>Handling Procedure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598" r="6114" b="912"/>
          <a:stretch>
            <a:fillRect/>
          </a:stretch>
        </p:blipFill>
        <p:spPr bwMode="auto">
          <a:xfrm>
            <a:off x="1209675" y="2835275"/>
            <a:ext cx="6927850" cy="403701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Handling Page Faults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What happens if there is no free frame?</a:t>
            </a:r>
          </a:p>
          <a:p>
            <a:pPr lvl="1"/>
            <a:r>
              <a:rPr lang="en-US" altLang="en-US" sz="2000" b="1" smtClean="0">
                <a:solidFill>
                  <a:srgbClr val="FF0000"/>
                </a:solidFill>
              </a:rPr>
              <a:t>Page Replacement</a:t>
            </a:r>
            <a:r>
              <a:rPr lang="en-US" altLang="en-US" sz="2000" smtClean="0"/>
              <a:t> – find some page in memory, but not really in use, swap it 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Performance of Demand Paging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960937"/>
          </a:xfrm>
        </p:spPr>
        <p:txBody>
          <a:bodyPr/>
          <a:lstStyle/>
          <a:p>
            <a:r>
              <a:rPr lang="en-US" altLang="en-US" sz="2400" smtClean="0"/>
              <a:t>Page Fault Rate (P) :  0 </a:t>
            </a:r>
            <a:r>
              <a:rPr lang="en-US" altLang="en-US" sz="2400" smtClean="0">
                <a:sym typeface="Symbol" panose="05050102010706020507" pitchFamily="18" charset="2"/>
              </a:rPr>
              <a:t> </a:t>
            </a:r>
            <a:r>
              <a:rPr lang="en-US" altLang="en-US" sz="2400" i="1" smtClean="0">
                <a:sym typeface="Symbol" panose="05050102010706020507" pitchFamily="18" charset="2"/>
              </a:rPr>
              <a:t>p</a:t>
            </a:r>
            <a:r>
              <a:rPr lang="en-US" altLang="en-US" sz="2400" smtClean="0">
                <a:sym typeface="Symbol" panose="05050102010706020507" pitchFamily="18" charset="2"/>
              </a:rPr>
              <a:t>  1.0</a:t>
            </a:r>
          </a:p>
          <a:p>
            <a:r>
              <a:rPr lang="en-US" altLang="en-US" sz="2400" smtClean="0">
                <a:sym typeface="Symbol" panose="05050102010706020507" pitchFamily="18" charset="2"/>
              </a:rPr>
              <a:t>Effective Access Time (EAT)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		</a:t>
            </a:r>
            <a:r>
              <a:rPr lang="en-US" altLang="en-US" sz="2200" smtClean="0">
                <a:solidFill>
                  <a:srgbClr val="009900"/>
                </a:solidFill>
                <a:sym typeface="Symbol" panose="05050102010706020507" pitchFamily="18" charset="2"/>
              </a:rPr>
              <a:t>EAT = (1 – </a:t>
            </a:r>
            <a:r>
              <a:rPr lang="en-US" altLang="en-US" sz="2200" i="1" smtClean="0">
                <a:solidFill>
                  <a:srgbClr val="009900"/>
                </a:solidFill>
                <a:sym typeface="Symbol" panose="05050102010706020507" pitchFamily="18" charset="2"/>
              </a:rPr>
              <a:t>p</a:t>
            </a:r>
            <a:r>
              <a:rPr lang="en-US" altLang="en-US" sz="2200" smtClean="0">
                <a:solidFill>
                  <a:srgbClr val="009900"/>
                </a:solidFill>
                <a:sym typeface="Symbol" panose="05050102010706020507" pitchFamily="18" charset="2"/>
              </a:rPr>
              <a:t>) x memory access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smtClean="0">
                <a:solidFill>
                  <a:srgbClr val="009900"/>
                </a:solidFill>
                <a:sym typeface="Symbol" panose="05050102010706020507" pitchFamily="18" charset="2"/>
              </a:rPr>
              <a:t>			+ </a:t>
            </a:r>
            <a:r>
              <a:rPr lang="en-US" altLang="en-US" sz="2200" i="1" smtClean="0">
                <a:solidFill>
                  <a:srgbClr val="009900"/>
                </a:solidFill>
                <a:sym typeface="Symbol" panose="05050102010706020507" pitchFamily="18" charset="2"/>
              </a:rPr>
              <a:t>p</a:t>
            </a:r>
            <a:r>
              <a:rPr lang="en-US" altLang="en-US" sz="2200" smtClean="0">
                <a:solidFill>
                  <a:srgbClr val="009900"/>
                </a:solidFill>
                <a:sym typeface="Symbol" panose="05050102010706020507" pitchFamily="18" charset="2"/>
              </a:rPr>
              <a:t> (page fault overhead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smtClean="0">
                <a:solidFill>
                  <a:srgbClr val="009900"/>
                </a:solidFill>
                <a:sym typeface="Symbol" panose="05050102010706020507" pitchFamily="18" charset="2"/>
              </a:rPr>
              <a:t>			+ [swap page out 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smtClean="0">
                <a:solidFill>
                  <a:srgbClr val="009900"/>
                </a:solidFill>
                <a:sym typeface="Symbol" panose="05050102010706020507" pitchFamily="18" charset="2"/>
              </a:rPr>
              <a:t>			+ swap page 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smtClean="0">
                <a:solidFill>
                  <a:srgbClr val="009900"/>
                </a:solidFill>
                <a:sym typeface="Symbol" panose="05050102010706020507" pitchFamily="18" charset="2"/>
              </a:rPr>
              <a:t>			+ restart overhead)</a:t>
            </a:r>
          </a:p>
          <a:p>
            <a:r>
              <a:rPr lang="en-US" altLang="en-US" sz="2200" smtClean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2000" smtClean="0"/>
              <a:t>Memory access time = 1 microsecond , P=50%</a:t>
            </a:r>
          </a:p>
          <a:p>
            <a:pPr lvl="1"/>
            <a:r>
              <a:rPr lang="en-US" altLang="en-US" sz="2000" smtClean="0"/>
              <a:t>Swap Page Time = 10 msec , restart overhead=0</a:t>
            </a:r>
          </a:p>
          <a:p>
            <a:pPr lvl="1"/>
            <a:r>
              <a:rPr lang="en-US" altLang="en-US" sz="2000" smtClean="0"/>
              <a:t>Find EAT?</a:t>
            </a:r>
          </a:p>
          <a:p>
            <a:pPr lvl="1"/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10723</TotalTime>
  <Words>1028</Words>
  <Application>Microsoft Office PowerPoint</Application>
  <PresentationFormat>On-screen Show (4:3)</PresentationFormat>
  <Paragraphs>155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Times New Roman</vt:lpstr>
      <vt:lpstr>Arial</vt:lpstr>
      <vt:lpstr>Comic Sans MS</vt:lpstr>
      <vt:lpstr>Wingdings</vt:lpstr>
      <vt:lpstr>Calibri</vt:lpstr>
      <vt:lpstr>Symbol</vt:lpstr>
      <vt:lpstr>Default Design</vt:lpstr>
      <vt:lpstr>Computer Architecture and Operating Systems  CS 3230: Operating System Section Lecture OS-9 Virtual Memory   </vt:lpstr>
      <vt:lpstr>Outlines</vt:lpstr>
      <vt:lpstr>Introduction     </vt:lpstr>
      <vt:lpstr>Virtual Memory: How?      </vt:lpstr>
      <vt:lpstr>Demand Paging      </vt:lpstr>
      <vt:lpstr>Page Fault      </vt:lpstr>
      <vt:lpstr>Handling Page Faults      </vt:lpstr>
      <vt:lpstr>Handling Page Faults</vt:lpstr>
      <vt:lpstr>Performance of Demand Paging</vt:lpstr>
      <vt:lpstr>Copy-on-Write</vt:lpstr>
      <vt:lpstr>Page Replacement</vt:lpstr>
      <vt:lpstr>Page Replacement Steps</vt:lpstr>
      <vt:lpstr>Clean/Dirty  Bit</vt:lpstr>
      <vt:lpstr>Page Replacement Algorithms</vt:lpstr>
      <vt:lpstr>FIFO Page Replacement</vt:lpstr>
      <vt:lpstr>Optimal Algorithm</vt:lpstr>
      <vt:lpstr>LRU Algorithm</vt:lpstr>
      <vt:lpstr>LRU Algorithm: Implementation </vt:lpstr>
      <vt:lpstr>LRU Algorithm: Implementation </vt:lpstr>
      <vt:lpstr>LRU Approximation Algorithm</vt:lpstr>
      <vt:lpstr>LRU Approximation Algorithm</vt:lpstr>
      <vt:lpstr>Counting Algorithms</vt:lpstr>
      <vt:lpstr>Global vs. Local Replacement </vt:lpstr>
      <vt:lpstr>Allocation of Frames</vt:lpstr>
      <vt:lpstr>Thrashing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Brianna Muleski</cp:lastModifiedBy>
  <cp:revision>558</cp:revision>
  <dcterms:created xsi:type="dcterms:W3CDTF">1999-10-08T19:08:27Z</dcterms:created>
  <dcterms:modified xsi:type="dcterms:W3CDTF">2015-05-04T18:25:23Z</dcterms:modified>
</cp:coreProperties>
</file>