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93" autoAdjust="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Results!$J$3</c:f>
              <c:strCache>
                <c:ptCount val="1"/>
                <c:pt idx="0">
                  <c:v>2+ hours a day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dLbl>
              <c:idx val="2"/>
              <c:delete val="1"/>
            </c:dLbl>
            <c:dLbl>
              <c:idx val="4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Results!$I$4:$I$9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65-74</c:v>
                </c:pt>
              </c:strCache>
            </c:strRef>
          </c:cat>
          <c:val>
            <c:numRef>
              <c:f>Results!$J$4:$J$9</c:f>
              <c:numCache>
                <c:formatCode>General</c:formatCode>
                <c:ptCount val="6"/>
                <c:pt idx="0">
                  <c:v>5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Results!$K$3</c:f>
              <c:strCache>
                <c:ptCount val="1"/>
                <c:pt idx="0">
                  <c:v>1-2 hours a day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Lbls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Results!$I$4:$I$9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65-74</c:v>
                </c:pt>
              </c:strCache>
            </c:strRef>
          </c:cat>
          <c:val>
            <c:numRef>
              <c:f>Results!$K$4:$K$9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Results!$L$3</c:f>
              <c:strCache>
                <c:ptCount val="1"/>
                <c:pt idx="0">
                  <c:v>3-5 hours a week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</c:spPr>
          <c:invertIfNegative val="0"/>
          <c:dLbls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Results!$I$4:$I$9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65-74</c:v>
                </c:pt>
              </c:strCache>
            </c:strRef>
          </c:cat>
          <c:val>
            <c:numRef>
              <c:f>Results!$L$4:$L$9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592192"/>
        <c:axId val="7598080"/>
      </c:barChart>
      <c:catAx>
        <c:axId val="7592192"/>
        <c:scaling>
          <c:orientation val="minMax"/>
        </c:scaling>
        <c:delete val="0"/>
        <c:axPos val="b"/>
        <c:majorTickMark val="none"/>
        <c:minorTickMark val="none"/>
        <c:tickLblPos val="nextTo"/>
        <c:crossAx val="7598080"/>
        <c:crosses val="autoZero"/>
        <c:auto val="1"/>
        <c:lblAlgn val="ctr"/>
        <c:lblOffset val="100"/>
        <c:noMultiLvlLbl val="0"/>
      </c:catAx>
      <c:valAx>
        <c:axId val="7598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5921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Results!$D$17:$D$21</c:f>
              <c:strCache>
                <c:ptCount val="5"/>
                <c:pt idx="0">
                  <c:v>XBOX 360</c:v>
                </c:pt>
                <c:pt idx="1">
                  <c:v>PlayStation 3</c:v>
                </c:pt>
                <c:pt idx="2">
                  <c:v>Windows PC</c:v>
                </c:pt>
                <c:pt idx="3">
                  <c:v>Mac PC</c:v>
                </c:pt>
                <c:pt idx="4">
                  <c:v>Wii</c:v>
                </c:pt>
              </c:strCache>
            </c:strRef>
          </c:cat>
          <c:val>
            <c:numRef>
              <c:f>Results!$E$17:$E$21</c:f>
              <c:numCache>
                <c:formatCode>General</c:formatCode>
                <c:ptCount val="5"/>
                <c:pt idx="0">
                  <c:v>10</c:v>
                </c:pt>
                <c:pt idx="1">
                  <c:v>5</c:v>
                </c:pt>
                <c:pt idx="2">
                  <c:v>13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5727616"/>
        <c:axId val="35733504"/>
      </c:barChart>
      <c:catAx>
        <c:axId val="35727616"/>
        <c:scaling>
          <c:orientation val="minMax"/>
        </c:scaling>
        <c:delete val="0"/>
        <c:axPos val="b"/>
        <c:majorTickMark val="none"/>
        <c:minorTickMark val="none"/>
        <c:tickLblPos val="nextTo"/>
        <c:crossAx val="35733504"/>
        <c:crosses val="autoZero"/>
        <c:auto val="1"/>
        <c:lblAlgn val="ctr"/>
        <c:lblOffset val="100"/>
        <c:noMultiLvlLbl val="0"/>
      </c:catAx>
      <c:valAx>
        <c:axId val="3573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35727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Likely/Very Likely</c:v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1.3888888888888889E-3"/>
                  <c:y val="-0.399509773449371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3888888888888889E-3"/>
                  <c:y val="-0.399029044066860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-0.29126260533222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364063867016623E-3"/>
                  <c:y val="-0.289925922088686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"/>
                  <c:y val="-0.169377331123083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-5.15021459227467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4.1371391076115488E-4"/>
                  <c:y val="-0.168040820555325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8.668142575673187E-17"/>
                  <c:y val="-8.5836909871244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"/>
                  <c:y val="-6.29470672389127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"/>
                  <c:y val="-5.72246065808297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0"/>
                  <c:y val="-8.5836909871244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'[Chart in Microsoft Word]Results'!$A$25:$A$35</c:f>
              <c:strCache>
                <c:ptCount val="11"/>
                <c:pt idx="0">
                  <c:v>Action RPG</c:v>
                </c:pt>
                <c:pt idx="1">
                  <c:v>Shooter</c:v>
                </c:pt>
                <c:pt idx="2">
                  <c:v>RPG</c:v>
                </c:pt>
                <c:pt idx="3">
                  <c:v>Strategy</c:v>
                </c:pt>
                <c:pt idx="4">
                  <c:v>Fighting</c:v>
                </c:pt>
                <c:pt idx="5">
                  <c:v>None</c:v>
                </c:pt>
                <c:pt idx="6">
                  <c:v>MMO</c:v>
                </c:pt>
                <c:pt idx="7">
                  <c:v>Sports</c:v>
                </c:pt>
                <c:pt idx="8">
                  <c:v>Simulation</c:v>
                </c:pt>
                <c:pt idx="9">
                  <c:v>Puzzle</c:v>
                </c:pt>
                <c:pt idx="10">
                  <c:v>Racing</c:v>
                </c:pt>
              </c:strCache>
            </c:strRef>
          </c:cat>
          <c:val>
            <c:numRef>
              <c:f>'[Chart in Microsoft Word]Results'!$E$25:$E$36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7</c:v>
                </c:pt>
                <c:pt idx="3">
                  <c:v>7</c:v>
                </c:pt>
                <c:pt idx="4">
                  <c:v>4</c:v>
                </c:pt>
                <c:pt idx="5">
                  <c:v>1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36413824"/>
        <c:axId val="36416512"/>
      </c:barChart>
      <c:catAx>
        <c:axId val="36413824"/>
        <c:scaling>
          <c:orientation val="minMax"/>
        </c:scaling>
        <c:delete val="0"/>
        <c:axPos val="b"/>
        <c:majorTickMark val="none"/>
        <c:minorTickMark val="none"/>
        <c:tickLblPos val="nextTo"/>
        <c:crossAx val="36416512"/>
        <c:crosses val="autoZero"/>
        <c:auto val="1"/>
        <c:lblAlgn val="ctr"/>
        <c:lblOffset val="100"/>
        <c:noMultiLvlLbl val="0"/>
      </c:catAx>
      <c:valAx>
        <c:axId val="36416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36413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Likely/ Very Likely</c:v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Results!$A$40:$A$41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Results!$E$40:$E$41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</c:ser>
        <c:ser>
          <c:idx val="1"/>
          <c:order val="1"/>
          <c:tx>
            <c:v>All Respondents</c:v>
          </c:tx>
          <c:spPr>
            <a:solidFill>
              <a:schemeClr val="tx1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22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Results!$A$40:$A$41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Results!$G$40:$G$41</c:f>
              <c:numCache>
                <c:formatCode>General</c:formatCode>
                <c:ptCount val="2"/>
                <c:pt idx="0">
                  <c:v>13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36453760"/>
        <c:axId val="36461952"/>
      </c:barChart>
      <c:catAx>
        <c:axId val="36453760"/>
        <c:scaling>
          <c:orientation val="minMax"/>
        </c:scaling>
        <c:delete val="0"/>
        <c:axPos val="b"/>
        <c:majorTickMark val="none"/>
        <c:minorTickMark val="none"/>
        <c:tickLblPos val="nextTo"/>
        <c:crossAx val="36461952"/>
        <c:crosses val="autoZero"/>
        <c:auto val="1"/>
        <c:lblAlgn val="ctr"/>
        <c:lblOffset val="100"/>
        <c:noMultiLvlLbl val="0"/>
      </c:catAx>
      <c:valAx>
        <c:axId val="36461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364537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A333D-20B5-4447-8AA3-A0C49724FBE4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58E6-2910-4A94-ABA1-BC6D84A7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58E6-2910-4A94-ABA1-BC6D84A7E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Bad news letter </a:t>
            </a:r>
          </a:p>
          <a:p>
            <a:pPr marL="457200" lvl="1" indent="0">
              <a:buFontTx/>
              <a:buNone/>
            </a:pPr>
            <a:r>
              <a:rPr lang="en-US" baseline="0" dirty="0" smtClean="0"/>
              <a:t>- Alerts the customer of insufficient funds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Gives specific methods of resolving the problem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Does not blame the customer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58E6-2910-4A94-ABA1-BC6D84A7E7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Cloud-</a:t>
            </a:r>
            <a:r>
              <a:rPr lang="en-US" baseline="0" dirty="0" smtClean="0"/>
              <a:t>based software program that is accessible from any platform with an internet connection.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Here’s how it works:</a:t>
            </a:r>
          </a:p>
          <a:p>
            <a:r>
              <a:rPr lang="en-US" baseline="0" dirty="0" smtClean="0"/>
              <a:t>- A user will set up an account, and sync all of their gamer accounts (Origin, XBOX Live, PlayStation Network, Steam)</a:t>
            </a:r>
          </a:p>
          <a:p>
            <a:r>
              <a:rPr lang="en-US" baseline="0" dirty="0" smtClean="0"/>
              <a:t>- They then will play as usual</a:t>
            </a:r>
          </a:p>
          <a:p>
            <a:r>
              <a:rPr lang="en-US" baseline="0" dirty="0" smtClean="0"/>
              <a:t>- Cross-Gaming will track their progression and save it on the cloud.</a:t>
            </a:r>
          </a:p>
          <a:p>
            <a:r>
              <a:rPr lang="en-US" baseline="0" dirty="0" smtClean="0"/>
              <a:t>- When the user plays the game again, from any platform, the game will have all their progression from all platforms updated.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58E6-2910-4A94-ABA1-BC6D84A7E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Users</a:t>
            </a:r>
            <a:r>
              <a:rPr lang="en-US" baseline="0" dirty="0" smtClean="0"/>
              <a:t> that play a game on more than one platform are forced to start from scratch, and track their progression separately</a:t>
            </a:r>
          </a:p>
          <a:p>
            <a:r>
              <a:rPr lang="en-US" baseline="0" dirty="0" smtClean="0"/>
              <a:t>- Using Cross-Gaming enables them to play progressively, without having to back-track and redo levels</a:t>
            </a:r>
          </a:p>
          <a:p>
            <a:r>
              <a:rPr lang="en-US" baseline="0" dirty="0" smtClean="0"/>
              <a:t>- With this software, gamers will be more apt to play their favorite games on multiple platforms, expanding the gaming industry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58E6-2910-4A94-ABA1-BC6D84A7E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ages</a:t>
            </a:r>
            <a:r>
              <a:rPr lang="en-US" baseline="0" dirty="0" smtClean="0"/>
              <a:t> varied widely, from 18 to 74</a:t>
            </a:r>
          </a:p>
          <a:p>
            <a:r>
              <a:rPr lang="en-US" baseline="0" dirty="0" smtClean="0"/>
              <a:t>- those that played video games frequently (at least 3 hours a week) were concentrated in the ages of 18 to 34</a:t>
            </a:r>
          </a:p>
          <a:p>
            <a:r>
              <a:rPr lang="en-US" baseline="0" dirty="0" smtClean="0"/>
              <a:t>- shows that the target audience would be in these ages, because they are most likely to use a gaming software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58E6-2910-4A94-ABA1-BC6D84A7E7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2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baseline="0" dirty="0" smtClean="0"/>
              <a:t>most used by those surveyed are the Xbox 360 and the Windows PC</a:t>
            </a:r>
          </a:p>
          <a:p>
            <a:r>
              <a:rPr lang="en-US" baseline="0" dirty="0" smtClean="0"/>
              <a:t>- means that the most amount of advertising should be put towards these platforms</a:t>
            </a:r>
          </a:p>
          <a:p>
            <a:r>
              <a:rPr lang="en-US" baseline="0" dirty="0" smtClean="0"/>
              <a:t>- testing the software should be focused on the top platforms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58E6-2910-4A94-ABA1-BC6D84A7E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most popular</a:t>
            </a:r>
            <a:r>
              <a:rPr lang="en-US" baseline="0" dirty="0" smtClean="0"/>
              <a:t> gaming genres: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 Action role playing games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Shooters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Role playing games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Strategy games</a:t>
            </a:r>
          </a:p>
          <a:p>
            <a:r>
              <a:rPr lang="en-US" baseline="0" dirty="0" smtClean="0"/>
              <a:t>- This means that the most games used with Cross-Gaming would be in these genres</a:t>
            </a:r>
          </a:p>
          <a:p>
            <a:r>
              <a:rPr lang="en-US" baseline="0" dirty="0" smtClean="0"/>
              <a:t>- Testing for games in these genres will have to be intensive</a:t>
            </a:r>
          </a:p>
          <a:p>
            <a:r>
              <a:rPr lang="en-US" baseline="0" dirty="0" smtClean="0"/>
              <a:t>- Advertising should also focus on these genres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58E6-2910-4A94-ABA1-BC6D84A7E7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1</a:t>
            </a:r>
            <a:r>
              <a:rPr lang="en-US" dirty="0" smtClean="0"/>
              <a:t>00%</a:t>
            </a:r>
            <a:r>
              <a:rPr lang="en-US" baseline="0" dirty="0" smtClean="0"/>
              <a:t> of the people who own a game on more than one platform responded that they would be either likely or very likely to use Cross-Gaming</a:t>
            </a:r>
          </a:p>
          <a:p>
            <a:r>
              <a:rPr lang="en-US" baseline="0" dirty="0" smtClean="0"/>
              <a:t>- This means that gamers who own a game on more than one platform are extremely likely to use the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58E6-2910-4A94-ABA1-BC6D84A7E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</a:t>
            </a:r>
            <a:r>
              <a:rPr lang="en-US" baseline="0" dirty="0" smtClean="0"/>
              <a:t>Facebook page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great, low-cost way to advertise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in touch with the customers</a:t>
            </a:r>
          </a:p>
          <a:p>
            <a:r>
              <a:rPr lang="en-US" baseline="0" dirty="0" smtClean="0"/>
              <a:t>-  good way to reach the target age group (18-34)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58E6-2910-4A94-ABA1-BC6D84A7E7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email sent out to known gamers inviting them to participate in the beta test</a:t>
            </a:r>
          </a:p>
          <a:p>
            <a:r>
              <a:rPr lang="en-US" baseline="0" dirty="0" smtClean="0"/>
              <a:t>- best way to troubleshoot problems in the software</a:t>
            </a:r>
          </a:p>
          <a:p>
            <a:r>
              <a:rPr lang="en-US" baseline="0" dirty="0" smtClean="0"/>
              <a:t>- good way to let people know about the product</a:t>
            </a:r>
          </a:p>
          <a:p>
            <a:r>
              <a:rPr lang="en-US" baseline="0" dirty="0" smtClean="0"/>
              <a:t>- attract future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58E6-2910-4A94-ABA1-BC6D84A7E7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5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5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6">
                <a:lumMod val="75000"/>
                <a:alpha val="45000"/>
              </a:schemeClr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6EAE-49AA-4DFF-9914-B03024B3A41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47DFD-1C94-4006-8E29-D8730452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6.docx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4.docx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5.docx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8" y="3352800"/>
            <a:ext cx="7772400" cy="1470025"/>
          </a:xfrm>
        </p:spPr>
        <p:txBody>
          <a:bodyPr/>
          <a:lstStyle/>
          <a:p>
            <a:r>
              <a:rPr lang="en-US" dirty="0" smtClean="0"/>
              <a:t>Cross-Gaming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8" y="4876800"/>
            <a:ext cx="6400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Brianna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Muleski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52400"/>
            <a:ext cx="4200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38217"/>
              </p:ext>
            </p:extLst>
          </p:nvPr>
        </p:nvGraphicFramePr>
        <p:xfrm>
          <a:off x="2088654" y="0"/>
          <a:ext cx="496669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5" imgW="5949456" imgH="8213956" progId="Word.Document.12">
                  <p:embed/>
                </p:oleObj>
              </mc:Choice>
              <mc:Fallback>
                <p:oleObj name="Document" r:id="rId5" imgW="5949456" imgH="82139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8654" y="0"/>
                        <a:ext cx="4966693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Cross-Gaming?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cloud-based software service</a:t>
            </a:r>
          </a:p>
          <a:p>
            <a:r>
              <a:rPr lang="en-US" dirty="0" smtClean="0"/>
              <a:t>Tracks the progression of the gamer</a:t>
            </a:r>
          </a:p>
          <a:p>
            <a:r>
              <a:rPr lang="en-US" dirty="0" smtClean="0"/>
              <a:t>Accessible from any platform with an internet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Cross-Gaming?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services that provide a cross-platform gaming experience</a:t>
            </a:r>
          </a:p>
          <a:p>
            <a:r>
              <a:rPr lang="en-US" dirty="0" smtClean="0"/>
              <a:t>No more back-tracking in games</a:t>
            </a:r>
          </a:p>
          <a:p>
            <a:r>
              <a:rPr lang="en-US" dirty="0" smtClean="0"/>
              <a:t>Expanding the gaming industry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164647"/>
              </p:ext>
            </p:extLst>
          </p:nvPr>
        </p:nvGraphicFramePr>
        <p:xfrm>
          <a:off x="0" y="1066800"/>
          <a:ext cx="91440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0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193069"/>
              </p:ext>
            </p:extLst>
          </p:nvPr>
        </p:nvGraphicFramePr>
        <p:xfrm>
          <a:off x="0" y="1066800"/>
          <a:ext cx="91440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53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409506"/>
              </p:ext>
            </p:extLst>
          </p:nvPr>
        </p:nvGraphicFramePr>
        <p:xfrm>
          <a:off x="0" y="1066800"/>
          <a:ext cx="91440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95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Platform Game Owners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011059"/>
              </p:ext>
            </p:extLst>
          </p:nvPr>
        </p:nvGraphicFramePr>
        <p:xfrm>
          <a:off x="0" y="1066800"/>
          <a:ext cx="91440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21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346498"/>
              </p:ext>
            </p:extLst>
          </p:nvPr>
        </p:nvGraphicFramePr>
        <p:xfrm>
          <a:off x="0" y="0"/>
          <a:ext cx="9152552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5" imgW="10073209" imgH="7437000" progId="Word.Document.12">
                  <p:embed/>
                </p:oleObj>
              </mc:Choice>
              <mc:Fallback>
                <p:oleObj name="Document" r:id="rId5" imgW="10073209" imgH="743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52552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4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393636"/>
              </p:ext>
            </p:extLst>
          </p:nvPr>
        </p:nvGraphicFramePr>
        <p:xfrm>
          <a:off x="2054374" y="1961"/>
          <a:ext cx="5032226" cy="6856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5" imgW="5949456" imgH="8107239" progId="Word.Document.12">
                  <p:embed/>
                </p:oleObj>
              </mc:Choice>
              <mc:Fallback>
                <p:oleObj name="Document" r:id="rId5" imgW="5949456" imgH="81072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4374" y="1961"/>
                        <a:ext cx="5032226" cy="6856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7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513</Words>
  <Application>Microsoft Office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Document</vt:lpstr>
      <vt:lpstr>Cross-Gaming Software</vt:lpstr>
      <vt:lpstr>What is Cross-Gaming?</vt:lpstr>
      <vt:lpstr>Why Cross-Gaming?</vt:lpstr>
      <vt:lpstr>Ages</vt:lpstr>
      <vt:lpstr>Platforms</vt:lpstr>
      <vt:lpstr>Genres</vt:lpstr>
      <vt:lpstr>Multiple Platform Game Owners</vt:lpstr>
      <vt:lpstr>PowerPoint Presentation</vt:lpstr>
      <vt:lpstr>PowerPoint Presentation</vt:lpstr>
      <vt:lpstr>PowerPoint Presentation</vt:lpstr>
    </vt:vector>
  </TitlesOfParts>
  <Company>University of Wisconsin-Platteville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Cross-Gaming Software</dc:title>
  <dc:creator>Brianna M Muleski</dc:creator>
  <cp:lastModifiedBy>Brianna M Muleski</cp:lastModifiedBy>
  <cp:revision>14</cp:revision>
  <dcterms:created xsi:type="dcterms:W3CDTF">2013-12-02T19:39:59Z</dcterms:created>
  <dcterms:modified xsi:type="dcterms:W3CDTF">2013-12-06T18:24:09Z</dcterms:modified>
</cp:coreProperties>
</file>