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115" autoAdjust="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fld id="{66F3F291-C068-4C40-BBBB-67EBE49D37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614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fld id="{5A7D6A02-AF59-47C6-A8FE-11785CA126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265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905AC7C8-2F09-4FA7-BC24-021EF2D788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56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75D895B-CACE-4C35-B287-E8BD8DAFD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79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F9F6055-46B7-45AA-BD6F-7E5E953758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33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3376351-7F9E-4BA2-B4FF-7FE79000BD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37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BF8D465-1ECF-4FB6-A672-6FBBA7CD69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36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958BCFC-8CA8-4839-9680-CD96FE32D3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11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F919F0B-01BF-4FD7-AD4E-CAF0AB045C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06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7EBB646-CBA4-491B-ABB2-712D9851AD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35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B683392-539E-4528-B4B9-D558D95F66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4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FBD04FE-8257-4C6A-90F3-BAE62E994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1C7A37C-453D-494E-BB63-2B5E3C3F6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53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 Introduction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r>
              <a:rPr lang="en-US" altLang="en-US"/>
              <a:t>1-</a:t>
            </a:r>
            <a:fld id="{48985BA2-A209-495A-A0C1-4D229733E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0550" y="2328863"/>
            <a:ext cx="7785100" cy="2093912"/>
          </a:xfrm>
        </p:spPr>
        <p:txBody>
          <a:bodyPr/>
          <a:lstStyle/>
          <a:p>
            <a:pPr algn="ctr"/>
            <a:r>
              <a:rPr lang="en-US" altLang="en-US" sz="3300" b="1" smtClean="0"/>
              <a:t>Computer Architecture and Operating Systems</a:t>
            </a:r>
            <a:br>
              <a:rPr lang="en-US" altLang="en-US" sz="3300" b="1" smtClean="0"/>
            </a:br>
            <a:r>
              <a:rPr lang="en-US" altLang="en-US" sz="3300" b="1" smtClean="0"/>
              <a:t/>
            </a:r>
            <a:br>
              <a:rPr lang="en-US" altLang="en-US" sz="3300" b="1" smtClean="0"/>
            </a:br>
            <a:r>
              <a:rPr lang="en-US" altLang="en-US" sz="3300" b="1" u="none" smtClean="0"/>
              <a:t>CS 3230 :Assembly Section</a:t>
            </a:r>
            <a:br>
              <a:rPr lang="en-US" altLang="en-US" sz="3300" b="1" u="none" smtClean="0"/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2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075" y="4468813"/>
            <a:ext cx="8547100" cy="1793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2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Department of Computer Science and Software Engineering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University of Wisconsin-Platteville</a:t>
            </a:r>
            <a:r>
              <a:rPr lang="en-US" altLang="en-US" sz="2200" b="1" smtClean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4100" name="Picture 5" descr="uwpl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630238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Representation (cont.)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43025"/>
            <a:ext cx="7772400" cy="5313363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All of above methods use the </a:t>
            </a:r>
            <a:r>
              <a:rPr lang="en-US" altLang="en-US" sz="24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significant bit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of the integer as a </a:t>
            </a:r>
            <a:r>
              <a:rPr lang="en-US" altLang="en-US" sz="24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bit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An N-bits can represent integers in the range</a:t>
            </a:r>
          </a:p>
          <a:p>
            <a:pPr lvl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Signed magnitude: </a:t>
            </a:r>
            <a:r>
              <a:rPr lang="pt-BR" altLang="en-US" sz="2000" smtClean="0"/>
              <a:t>−(2</a:t>
            </a:r>
            <a:r>
              <a:rPr lang="pt-BR" altLang="en-US" sz="2000" i="1" baseline="30000" smtClean="0"/>
              <a:t>N</a:t>
            </a:r>
            <a:r>
              <a:rPr lang="pt-BR" altLang="en-US" sz="2000" baseline="30000" smtClean="0"/>
              <a:t> − 1</a:t>
            </a:r>
            <a:r>
              <a:rPr lang="pt-BR" altLang="en-US" sz="2000" smtClean="0"/>
              <a:t> − 1) to +(2</a:t>
            </a:r>
            <a:r>
              <a:rPr lang="pt-BR" altLang="en-US" sz="2000" i="1" baseline="30000" smtClean="0"/>
              <a:t>N</a:t>
            </a:r>
            <a:r>
              <a:rPr lang="pt-BR" altLang="en-US" sz="2000" baseline="30000" smtClean="0"/>
              <a:t> − 1</a:t>
            </a:r>
            <a:r>
              <a:rPr lang="pt-BR" altLang="en-US" sz="2000" smtClean="0"/>
              <a:t> − 1)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One’s complement: </a:t>
            </a:r>
            <a:r>
              <a:rPr lang="pt-BR" altLang="en-US" sz="2000" smtClean="0"/>
              <a:t>−(2</a:t>
            </a:r>
            <a:r>
              <a:rPr lang="pt-BR" altLang="en-US" sz="2000" i="1" baseline="30000" smtClean="0"/>
              <a:t>N</a:t>
            </a:r>
            <a:r>
              <a:rPr lang="pt-BR" altLang="en-US" sz="2000" baseline="30000" smtClean="0"/>
              <a:t> − 1</a:t>
            </a:r>
            <a:r>
              <a:rPr lang="pt-BR" altLang="en-US" sz="2000" smtClean="0"/>
              <a:t> − 1) to +(2</a:t>
            </a:r>
            <a:r>
              <a:rPr lang="pt-BR" altLang="en-US" sz="2000" i="1" baseline="30000" smtClean="0"/>
              <a:t>N</a:t>
            </a:r>
            <a:r>
              <a:rPr lang="pt-BR" altLang="en-US" sz="2000" baseline="30000" smtClean="0"/>
              <a:t> − 1</a:t>
            </a:r>
            <a:r>
              <a:rPr lang="pt-BR" altLang="en-US" sz="2000" smtClean="0"/>
              <a:t> − 1)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Two's-complement: </a:t>
            </a:r>
            <a:r>
              <a:rPr lang="pt-BR" altLang="en-US" sz="2000" smtClean="0"/>
              <a:t>−(2</a:t>
            </a:r>
            <a:r>
              <a:rPr lang="pt-BR" altLang="en-US" sz="2000" i="1" baseline="30000" smtClean="0"/>
              <a:t>N</a:t>
            </a:r>
            <a:r>
              <a:rPr lang="pt-BR" altLang="en-US" sz="2000" baseline="30000" smtClean="0"/>
              <a:t> − 1</a:t>
            </a:r>
            <a:r>
              <a:rPr lang="pt-BR" altLang="en-US" sz="2000" smtClean="0"/>
              <a:t> ) to +(2</a:t>
            </a:r>
            <a:r>
              <a:rPr lang="pt-BR" altLang="en-US" sz="2000" i="1" baseline="30000" smtClean="0"/>
              <a:t>N</a:t>
            </a:r>
            <a:r>
              <a:rPr lang="pt-BR" altLang="en-US" sz="2000" baseline="30000" smtClean="0"/>
              <a:t> − 1</a:t>
            </a:r>
            <a:r>
              <a:rPr lang="pt-BR" altLang="en-US" sz="2000" smtClean="0"/>
              <a:t> − 1)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smtClean="0"/>
              <a:t> 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General-Purpose Registers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747838"/>
            <a:ext cx="8077200" cy="411480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AX(accumulator)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often holds the temporary result after an arithmetic and logic operation (also addressed as EAX, AH, or AL)</a:t>
            </a:r>
          </a:p>
          <a:p>
            <a:pPr>
              <a:spcAft>
                <a:spcPct val="20000"/>
              </a:spcAft>
            </a:pPr>
            <a:r>
              <a:rPr lang="en-US" alt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BX (base)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often holds the base (offset) address of data located in the memory (also addressed as  EBX, BX, BL)</a:t>
            </a:r>
          </a:p>
          <a:p>
            <a:pPr>
              <a:spcAft>
                <a:spcPct val="20000"/>
              </a:spcAft>
            </a:pPr>
            <a:r>
              <a:rPr lang="en-US" alt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CX (count)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contains the count for certain instructions such as shift count (CL) for shifts and a counter (CX or ECX) with the LOOP instruction (also addressed as ECX, CH, or CL)</a:t>
            </a:r>
          </a:p>
          <a:p>
            <a:pPr>
              <a:spcAft>
                <a:spcPct val="20000"/>
              </a:spcAft>
            </a:pPr>
            <a:r>
              <a:rPr lang="en-US" alt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(data)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holds </a:t>
            </a:r>
          </a:p>
          <a:p>
            <a:pPr lvl="1">
              <a:spcAft>
                <a:spcPct val="20000"/>
              </a:spcAft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the most significant part of the product after a 16- or 32-bit multiplication, </a:t>
            </a:r>
          </a:p>
          <a:p>
            <a:pPr lvl="1">
              <a:spcAft>
                <a:spcPct val="20000"/>
              </a:spcAft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the most significant  part of the dividend before a division, and </a:t>
            </a:r>
          </a:p>
          <a:p>
            <a:pPr lvl="1">
              <a:spcAft>
                <a:spcPct val="20000"/>
              </a:spcAft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I/O port number for a variable  I/O instruction (also addressed as EDX, DH, DL)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 and Index Registers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587500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 (ESP) (stack pointer)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used to address data in a LIFO (last-in, first-out) stack memory, most often used when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the PUSH and POP instructions are executed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 subroutine is CALLed or RETurned within a program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Don’t ever mess with this directly</a:t>
            </a:r>
          </a:p>
          <a:p>
            <a:pPr>
              <a:lnSpc>
                <a:spcPct val="90000"/>
              </a:lnSpc>
            </a:pPr>
            <a:r>
              <a:rPr lang="en-US" alt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 (EBP) (base pointer)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often used to address an array of data in the stack memory</a:t>
            </a:r>
          </a:p>
          <a:p>
            <a:pPr>
              <a:lnSpc>
                <a:spcPct val="90000"/>
              </a:lnSpc>
            </a:pPr>
            <a:r>
              <a:rPr lang="en-US" alt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SI,ESI (source index)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used to address source data indirectly for use with the string instructions</a:t>
            </a:r>
          </a:p>
          <a:p>
            <a:pPr>
              <a:lnSpc>
                <a:spcPct val="90000"/>
              </a:lnSpc>
            </a:pPr>
            <a:r>
              <a:rPr lang="en-US" alt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DI,EDI (destination index)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normally used to address destination data indirectly for use with the string instructions</a:t>
            </a:r>
          </a:p>
          <a:p>
            <a:pPr>
              <a:lnSpc>
                <a:spcPct val="90000"/>
              </a:lnSpc>
            </a:pPr>
            <a:r>
              <a:rPr lang="en-US" alt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IP,EIP (instruction pointer) </a:t>
            </a:r>
            <a:r>
              <a:rPr lang="en-US" altLang="en-US" sz="2000" i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used to address the next instruction executed by the microprocessor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vs. physical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Logical memory is the “view” of memory seen by the programmer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A large byte-addressable array of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We can read/write bytes, words or doublewords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Physical memory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The physical organization of memory cells, which is not “visible” to the programmer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The unit of access to  physical memory is equal to the width of the data 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E.g. 16 bits in 8086, 32 bits in 80386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8086  physical memory</a:t>
            </a:r>
          </a:p>
        </p:txBody>
      </p:sp>
      <p:sp>
        <p:nvSpPr>
          <p:cNvPr id="8195" name="Rectangle 4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600200"/>
            <a:ext cx="44196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Data from address 0:</a:t>
            </a:r>
          </a:p>
          <a:p>
            <a:pPr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Read a </a:t>
            </a:r>
            <a:r>
              <a:rPr lang="en-US" altLang="en-US" sz="2000" b="1" i="1" smtClean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: result=</a:t>
            </a:r>
            <a:r>
              <a:rPr lang="en-US" altLang="en-US" sz="20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</a:p>
          <a:p>
            <a:pPr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Read a </a:t>
            </a:r>
            <a:r>
              <a:rPr lang="en-US" altLang="en-US" sz="2000" b="1" i="1" smtClean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: result=</a:t>
            </a:r>
            <a:r>
              <a:rPr lang="en-US" altLang="en-US" sz="20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ABFF</a:t>
            </a:r>
          </a:p>
          <a:p>
            <a:pPr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Read a </a:t>
            </a:r>
            <a:r>
              <a:rPr lang="en-US" altLang="en-US" sz="2000" b="1" i="1" smtClean="0">
                <a:latin typeface="Arial" panose="020B0604020202020204" pitchFamily="34" charset="0"/>
                <a:cs typeface="Arial" panose="020B0604020202020204" pitchFamily="34" charset="0"/>
              </a:rPr>
              <a:t>doubleword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: result=</a:t>
            </a:r>
            <a:r>
              <a:rPr lang="en-US" altLang="en-US" sz="20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6611ABFF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57200" y="457676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AB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152400" y="4576763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98" name="AutoShape 7"/>
          <p:cNvSpPr>
            <a:spLocks noChangeArrowheads="1"/>
          </p:cNvSpPr>
          <p:nvPr/>
        </p:nvSpPr>
        <p:spPr bwMode="auto">
          <a:xfrm>
            <a:off x="1216025" y="4879975"/>
            <a:ext cx="228600" cy="455613"/>
          </a:xfrm>
          <a:prstGeom prst="downArrow">
            <a:avLst>
              <a:gd name="adj1" fmla="val 50000"/>
              <a:gd name="adj2" fmla="val 49826"/>
            </a:avLst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2286000" y="45720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FF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457200" y="427355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55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2278063" y="427355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457200" y="397033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8204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8205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8206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8207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8208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8209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210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8211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212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213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214" name="Rectangle 23"/>
          <p:cNvSpPr>
            <a:spLocks noChangeArrowheads="1"/>
          </p:cNvSpPr>
          <p:nvPr/>
        </p:nvSpPr>
        <p:spPr bwMode="auto">
          <a:xfrm>
            <a:off x="152400" y="4273550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215" name="Rectangle 24"/>
          <p:cNvSpPr>
            <a:spLocks noChangeArrowheads="1"/>
          </p:cNvSpPr>
          <p:nvPr/>
        </p:nvSpPr>
        <p:spPr bwMode="auto">
          <a:xfrm>
            <a:off x="152400" y="3970338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216" name="Rectangle 25"/>
          <p:cNvSpPr>
            <a:spLocks noChangeArrowheads="1"/>
          </p:cNvSpPr>
          <p:nvPr/>
        </p:nvSpPr>
        <p:spPr bwMode="auto">
          <a:xfrm>
            <a:off x="152400" y="3665538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217" name="Rectangle 26"/>
          <p:cNvSpPr>
            <a:spLocks noChangeArrowheads="1"/>
          </p:cNvSpPr>
          <p:nvPr/>
        </p:nvSpPr>
        <p:spPr bwMode="auto">
          <a:xfrm>
            <a:off x="152400" y="3362325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18" name="Rectangle 27"/>
          <p:cNvSpPr>
            <a:spLocks noChangeArrowheads="1"/>
          </p:cNvSpPr>
          <p:nvPr/>
        </p:nvSpPr>
        <p:spPr bwMode="auto">
          <a:xfrm>
            <a:off x="152400" y="3059113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19" name="Rectangle 28"/>
          <p:cNvSpPr>
            <a:spLocks noChangeArrowheads="1"/>
          </p:cNvSpPr>
          <p:nvPr/>
        </p:nvSpPr>
        <p:spPr bwMode="auto">
          <a:xfrm>
            <a:off x="152400" y="2755900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220" name="Rectangle 29"/>
          <p:cNvSpPr>
            <a:spLocks noChangeArrowheads="1"/>
          </p:cNvSpPr>
          <p:nvPr/>
        </p:nvSpPr>
        <p:spPr bwMode="auto">
          <a:xfrm>
            <a:off x="152400" y="2451100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8221" name="Rectangle 30"/>
          <p:cNvSpPr>
            <a:spLocks noChangeArrowheads="1"/>
          </p:cNvSpPr>
          <p:nvPr/>
        </p:nvSpPr>
        <p:spPr bwMode="auto">
          <a:xfrm>
            <a:off x="4098925" y="4576763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222" name="Rectangle 31"/>
          <p:cNvSpPr>
            <a:spLocks noChangeArrowheads="1"/>
          </p:cNvSpPr>
          <p:nvPr/>
        </p:nvSpPr>
        <p:spPr bwMode="auto">
          <a:xfrm>
            <a:off x="4098925" y="4273550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23" name="Rectangle 32"/>
          <p:cNvSpPr>
            <a:spLocks noChangeArrowheads="1"/>
          </p:cNvSpPr>
          <p:nvPr/>
        </p:nvSpPr>
        <p:spPr bwMode="auto">
          <a:xfrm>
            <a:off x="4098925" y="3970338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224" name="Rectangle 33"/>
          <p:cNvSpPr>
            <a:spLocks noChangeArrowheads="1"/>
          </p:cNvSpPr>
          <p:nvPr/>
        </p:nvSpPr>
        <p:spPr bwMode="auto">
          <a:xfrm>
            <a:off x="4098925" y="3665538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225" name="Rectangle 34"/>
          <p:cNvSpPr>
            <a:spLocks noChangeArrowheads="1"/>
          </p:cNvSpPr>
          <p:nvPr/>
        </p:nvSpPr>
        <p:spPr bwMode="auto">
          <a:xfrm>
            <a:off x="4098925" y="3362325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26" name="Rectangle 35"/>
          <p:cNvSpPr>
            <a:spLocks noChangeArrowheads="1"/>
          </p:cNvSpPr>
          <p:nvPr/>
        </p:nvSpPr>
        <p:spPr bwMode="auto">
          <a:xfrm>
            <a:off x="4098925" y="3059113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227" name="Rectangle 36"/>
          <p:cNvSpPr>
            <a:spLocks noChangeArrowheads="1"/>
          </p:cNvSpPr>
          <p:nvPr/>
        </p:nvSpPr>
        <p:spPr bwMode="auto">
          <a:xfrm>
            <a:off x="4098925" y="2755900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228" name="Rectangle 37"/>
          <p:cNvSpPr>
            <a:spLocks noChangeArrowheads="1"/>
          </p:cNvSpPr>
          <p:nvPr/>
        </p:nvSpPr>
        <p:spPr bwMode="auto">
          <a:xfrm>
            <a:off x="4098925" y="2451100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229" name="Rectangle 38"/>
          <p:cNvSpPr>
            <a:spLocks noChangeArrowheads="1"/>
          </p:cNvSpPr>
          <p:nvPr/>
        </p:nvSpPr>
        <p:spPr bwMode="auto">
          <a:xfrm>
            <a:off x="152400" y="2147888"/>
            <a:ext cx="2125663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Odd Bank</a:t>
            </a:r>
          </a:p>
        </p:txBody>
      </p:sp>
      <p:sp>
        <p:nvSpPr>
          <p:cNvPr id="8230" name="Rectangle 39"/>
          <p:cNvSpPr>
            <a:spLocks noChangeArrowheads="1"/>
          </p:cNvSpPr>
          <p:nvPr/>
        </p:nvSpPr>
        <p:spPr bwMode="auto">
          <a:xfrm>
            <a:off x="2278063" y="2147888"/>
            <a:ext cx="2125662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Even Bank</a:t>
            </a:r>
          </a:p>
        </p:txBody>
      </p:sp>
      <p:sp>
        <p:nvSpPr>
          <p:cNvPr id="8231" name="AutoShape 40"/>
          <p:cNvSpPr>
            <a:spLocks noChangeArrowheads="1"/>
          </p:cNvSpPr>
          <p:nvPr/>
        </p:nvSpPr>
        <p:spPr bwMode="auto">
          <a:xfrm>
            <a:off x="3113088" y="4879975"/>
            <a:ext cx="228600" cy="455613"/>
          </a:xfrm>
          <a:prstGeom prst="downArrow">
            <a:avLst>
              <a:gd name="adj1" fmla="val 50000"/>
              <a:gd name="adj2" fmla="val 49826"/>
            </a:avLst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32" name="Rectangle 41"/>
          <p:cNvSpPr>
            <a:spLocks noChangeArrowheads="1"/>
          </p:cNvSpPr>
          <p:nvPr/>
        </p:nvSpPr>
        <p:spPr bwMode="auto">
          <a:xfrm>
            <a:off x="152400" y="5335588"/>
            <a:ext cx="2125663" cy="379412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 Bus (15:8)</a:t>
            </a:r>
          </a:p>
        </p:txBody>
      </p:sp>
      <p:sp>
        <p:nvSpPr>
          <p:cNvPr id="8233" name="Rectangle 42"/>
          <p:cNvSpPr>
            <a:spLocks noChangeArrowheads="1"/>
          </p:cNvSpPr>
          <p:nvPr/>
        </p:nvSpPr>
        <p:spPr bwMode="auto">
          <a:xfrm>
            <a:off x="2278063" y="5335588"/>
            <a:ext cx="2125662" cy="379412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 Bus (7:0)</a:t>
            </a:r>
          </a:p>
        </p:txBody>
      </p:sp>
      <p:sp>
        <p:nvSpPr>
          <p:cNvPr id="8234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235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236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237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238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239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8240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241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242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243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8244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8245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246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247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248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249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8250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8251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252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253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254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8255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256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8257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8258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259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260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261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8262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8263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264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8265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8266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267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268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269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8270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8271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8272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273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8274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8275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276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277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278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8279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8280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8281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8282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283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8284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8285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286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287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288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8289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8290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8291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8292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8293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294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8295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8296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297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298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299" name="Rectangle 11"/>
          <p:cNvSpPr>
            <a:spLocks noChangeArrowheads="1"/>
          </p:cNvSpPr>
          <p:nvPr/>
        </p:nvSpPr>
        <p:spPr bwMode="auto">
          <a:xfrm>
            <a:off x="457200" y="397033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8300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8301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8302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8303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8304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8305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306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8307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8308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309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310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311" name="Rectangle 9"/>
          <p:cNvSpPr>
            <a:spLocks noChangeArrowheads="1"/>
          </p:cNvSpPr>
          <p:nvPr/>
        </p:nvSpPr>
        <p:spPr bwMode="auto">
          <a:xfrm>
            <a:off x="457200" y="427355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55</a:t>
            </a:r>
          </a:p>
        </p:txBody>
      </p:sp>
      <p:sp>
        <p:nvSpPr>
          <p:cNvPr id="8312" name="Rectangle 11"/>
          <p:cNvSpPr>
            <a:spLocks noChangeArrowheads="1"/>
          </p:cNvSpPr>
          <p:nvPr/>
        </p:nvSpPr>
        <p:spPr bwMode="auto">
          <a:xfrm>
            <a:off x="457200" y="397033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8313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8314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8315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8316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8317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8318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319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8320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8321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322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323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324" name="Rectangle 10"/>
          <p:cNvSpPr>
            <a:spLocks noChangeArrowheads="1"/>
          </p:cNvSpPr>
          <p:nvPr/>
        </p:nvSpPr>
        <p:spPr bwMode="auto">
          <a:xfrm>
            <a:off x="2278063" y="427355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8325" name="Rectangle 9"/>
          <p:cNvSpPr>
            <a:spLocks noChangeArrowheads="1"/>
          </p:cNvSpPr>
          <p:nvPr/>
        </p:nvSpPr>
        <p:spPr bwMode="auto">
          <a:xfrm>
            <a:off x="457200" y="427355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55</a:t>
            </a:r>
          </a:p>
        </p:txBody>
      </p:sp>
      <p:sp>
        <p:nvSpPr>
          <p:cNvPr id="8326" name="Rectangle 11"/>
          <p:cNvSpPr>
            <a:spLocks noChangeArrowheads="1"/>
          </p:cNvSpPr>
          <p:nvPr/>
        </p:nvSpPr>
        <p:spPr bwMode="auto">
          <a:xfrm>
            <a:off x="457200" y="397033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8327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8328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8329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8330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8331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8332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333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8334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8335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336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337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338" name="Rectangle 8"/>
          <p:cNvSpPr>
            <a:spLocks noChangeArrowheads="1"/>
          </p:cNvSpPr>
          <p:nvPr/>
        </p:nvSpPr>
        <p:spPr bwMode="auto">
          <a:xfrm>
            <a:off x="2286000" y="45720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FF</a:t>
            </a:r>
          </a:p>
        </p:txBody>
      </p:sp>
      <p:sp>
        <p:nvSpPr>
          <p:cNvPr id="8339" name="Rectangle 10"/>
          <p:cNvSpPr>
            <a:spLocks noChangeArrowheads="1"/>
          </p:cNvSpPr>
          <p:nvPr/>
        </p:nvSpPr>
        <p:spPr bwMode="auto">
          <a:xfrm>
            <a:off x="2278063" y="427355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8340" name="Rectangle 9"/>
          <p:cNvSpPr>
            <a:spLocks noChangeArrowheads="1"/>
          </p:cNvSpPr>
          <p:nvPr/>
        </p:nvSpPr>
        <p:spPr bwMode="auto">
          <a:xfrm>
            <a:off x="457200" y="427355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55</a:t>
            </a:r>
          </a:p>
        </p:txBody>
      </p:sp>
      <p:sp>
        <p:nvSpPr>
          <p:cNvPr id="8341" name="Rectangle 11"/>
          <p:cNvSpPr>
            <a:spLocks noChangeArrowheads="1"/>
          </p:cNvSpPr>
          <p:nvPr/>
        </p:nvSpPr>
        <p:spPr bwMode="auto">
          <a:xfrm>
            <a:off x="457200" y="397033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8342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8343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8344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8345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8346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8347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348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8349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8350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351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352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8353" name="Rectangle 5"/>
          <p:cNvSpPr>
            <a:spLocks noChangeArrowheads="1"/>
          </p:cNvSpPr>
          <p:nvPr/>
        </p:nvSpPr>
        <p:spPr bwMode="auto">
          <a:xfrm>
            <a:off x="457200" y="4576763"/>
            <a:ext cx="1820863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AB</a:t>
            </a:r>
          </a:p>
        </p:txBody>
      </p:sp>
      <p:sp>
        <p:nvSpPr>
          <p:cNvPr id="8354" name="Rectangle 8"/>
          <p:cNvSpPr>
            <a:spLocks noChangeArrowheads="1"/>
          </p:cNvSpPr>
          <p:nvPr/>
        </p:nvSpPr>
        <p:spPr bwMode="auto">
          <a:xfrm>
            <a:off x="2286000" y="4572000"/>
            <a:ext cx="1820863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FF</a:t>
            </a:r>
          </a:p>
        </p:txBody>
      </p:sp>
      <p:sp>
        <p:nvSpPr>
          <p:cNvPr id="8355" name="Rectangle 10"/>
          <p:cNvSpPr>
            <a:spLocks noChangeArrowheads="1"/>
          </p:cNvSpPr>
          <p:nvPr/>
        </p:nvSpPr>
        <p:spPr bwMode="auto">
          <a:xfrm>
            <a:off x="2278063" y="4273550"/>
            <a:ext cx="1820862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356" name="Rectangle 9"/>
          <p:cNvSpPr>
            <a:spLocks noChangeArrowheads="1"/>
          </p:cNvSpPr>
          <p:nvPr/>
        </p:nvSpPr>
        <p:spPr bwMode="auto">
          <a:xfrm>
            <a:off x="457200" y="4273550"/>
            <a:ext cx="1820863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66</a:t>
            </a:r>
          </a:p>
        </p:txBody>
      </p:sp>
      <p:sp>
        <p:nvSpPr>
          <p:cNvPr id="8357" name="Rectangle 11"/>
          <p:cNvSpPr>
            <a:spLocks noChangeArrowheads="1"/>
          </p:cNvSpPr>
          <p:nvPr/>
        </p:nvSpPr>
        <p:spPr bwMode="auto">
          <a:xfrm>
            <a:off x="457200" y="3970338"/>
            <a:ext cx="1820863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8358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44</a:t>
            </a:r>
          </a:p>
        </p:txBody>
      </p:sp>
      <p:sp>
        <p:nvSpPr>
          <p:cNvPr id="8359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1A</a:t>
            </a:r>
          </a:p>
        </p:txBody>
      </p:sp>
      <p:sp>
        <p:nvSpPr>
          <p:cNvPr id="8360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</a:t>
            </a:r>
          </a:p>
        </p:txBody>
      </p:sp>
      <p:sp>
        <p:nvSpPr>
          <p:cNvPr id="8361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09</a:t>
            </a:r>
          </a:p>
        </p:txBody>
      </p:sp>
      <p:sp>
        <p:nvSpPr>
          <p:cNvPr id="8362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C6</a:t>
            </a:r>
          </a:p>
        </p:txBody>
      </p:sp>
      <p:sp>
        <p:nvSpPr>
          <p:cNvPr id="8363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54</a:t>
            </a:r>
          </a:p>
        </p:txBody>
      </p:sp>
      <p:sp>
        <p:nvSpPr>
          <p:cNvPr id="8364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FE</a:t>
            </a:r>
          </a:p>
        </p:txBody>
      </p:sp>
      <p:sp>
        <p:nvSpPr>
          <p:cNvPr id="8365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EA</a:t>
            </a:r>
          </a:p>
        </p:txBody>
      </p:sp>
      <p:sp>
        <p:nvSpPr>
          <p:cNvPr id="8366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8367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8368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x86 byte ordering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Memory locations 0 and 1 contain FF and AB…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But a word access from address 0 returns ABFF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x86 uses “little endian” byte order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The requested address (0) points to the lower order byte of the result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The higher order byte of the result is taken from the next higher sequential address (1) 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8086  physical memory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457200" y="457676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AB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152400" y="4576763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45" name="AutoShape 7"/>
          <p:cNvSpPr>
            <a:spLocks noChangeArrowheads="1"/>
          </p:cNvSpPr>
          <p:nvPr/>
        </p:nvSpPr>
        <p:spPr bwMode="auto">
          <a:xfrm>
            <a:off x="1216025" y="4879975"/>
            <a:ext cx="228600" cy="455613"/>
          </a:xfrm>
          <a:prstGeom prst="downArrow">
            <a:avLst>
              <a:gd name="adj1" fmla="val 50000"/>
              <a:gd name="adj2" fmla="val 49826"/>
            </a:avLst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2286000" y="45720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FF</a:t>
            </a: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457200" y="427355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55</a:t>
            </a: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2278063" y="427355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0249" name="Rectangle 11"/>
          <p:cNvSpPr>
            <a:spLocks noChangeArrowheads="1"/>
          </p:cNvSpPr>
          <p:nvPr/>
        </p:nvSpPr>
        <p:spPr bwMode="auto">
          <a:xfrm>
            <a:off x="457200" y="397033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10251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0254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260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261" name="Rectangle 23"/>
          <p:cNvSpPr>
            <a:spLocks noChangeArrowheads="1"/>
          </p:cNvSpPr>
          <p:nvPr/>
        </p:nvSpPr>
        <p:spPr bwMode="auto">
          <a:xfrm>
            <a:off x="152400" y="4273550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62" name="Rectangle 24"/>
          <p:cNvSpPr>
            <a:spLocks noChangeArrowheads="1"/>
          </p:cNvSpPr>
          <p:nvPr/>
        </p:nvSpPr>
        <p:spPr bwMode="auto">
          <a:xfrm>
            <a:off x="152400" y="3970338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263" name="Rectangle 25"/>
          <p:cNvSpPr>
            <a:spLocks noChangeArrowheads="1"/>
          </p:cNvSpPr>
          <p:nvPr/>
        </p:nvSpPr>
        <p:spPr bwMode="auto">
          <a:xfrm>
            <a:off x="152400" y="3665538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0264" name="Rectangle 26"/>
          <p:cNvSpPr>
            <a:spLocks noChangeArrowheads="1"/>
          </p:cNvSpPr>
          <p:nvPr/>
        </p:nvSpPr>
        <p:spPr bwMode="auto">
          <a:xfrm>
            <a:off x="152400" y="3362325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265" name="Rectangle 27"/>
          <p:cNvSpPr>
            <a:spLocks noChangeArrowheads="1"/>
          </p:cNvSpPr>
          <p:nvPr/>
        </p:nvSpPr>
        <p:spPr bwMode="auto">
          <a:xfrm>
            <a:off x="152400" y="3059113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66" name="Rectangle 28"/>
          <p:cNvSpPr>
            <a:spLocks noChangeArrowheads="1"/>
          </p:cNvSpPr>
          <p:nvPr/>
        </p:nvSpPr>
        <p:spPr bwMode="auto">
          <a:xfrm>
            <a:off x="152400" y="2755900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267" name="Rectangle 29"/>
          <p:cNvSpPr>
            <a:spLocks noChangeArrowheads="1"/>
          </p:cNvSpPr>
          <p:nvPr/>
        </p:nvSpPr>
        <p:spPr bwMode="auto">
          <a:xfrm>
            <a:off x="152400" y="2451100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0268" name="Rectangle 30"/>
          <p:cNvSpPr>
            <a:spLocks noChangeArrowheads="1"/>
          </p:cNvSpPr>
          <p:nvPr/>
        </p:nvSpPr>
        <p:spPr bwMode="auto">
          <a:xfrm>
            <a:off x="4098925" y="4576763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69" name="Rectangle 31"/>
          <p:cNvSpPr>
            <a:spLocks noChangeArrowheads="1"/>
          </p:cNvSpPr>
          <p:nvPr/>
        </p:nvSpPr>
        <p:spPr bwMode="auto">
          <a:xfrm>
            <a:off x="4098925" y="4273550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270" name="Rectangle 32"/>
          <p:cNvSpPr>
            <a:spLocks noChangeArrowheads="1"/>
          </p:cNvSpPr>
          <p:nvPr/>
        </p:nvSpPr>
        <p:spPr bwMode="auto">
          <a:xfrm>
            <a:off x="4098925" y="3970338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271" name="Rectangle 33"/>
          <p:cNvSpPr>
            <a:spLocks noChangeArrowheads="1"/>
          </p:cNvSpPr>
          <p:nvPr/>
        </p:nvSpPr>
        <p:spPr bwMode="auto">
          <a:xfrm>
            <a:off x="4098925" y="3665538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272" name="Rectangle 34"/>
          <p:cNvSpPr>
            <a:spLocks noChangeArrowheads="1"/>
          </p:cNvSpPr>
          <p:nvPr/>
        </p:nvSpPr>
        <p:spPr bwMode="auto">
          <a:xfrm>
            <a:off x="4098925" y="3362325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273" name="Rectangle 35"/>
          <p:cNvSpPr>
            <a:spLocks noChangeArrowheads="1"/>
          </p:cNvSpPr>
          <p:nvPr/>
        </p:nvSpPr>
        <p:spPr bwMode="auto">
          <a:xfrm>
            <a:off x="4098925" y="3059113"/>
            <a:ext cx="304800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74" name="Rectangle 36"/>
          <p:cNvSpPr>
            <a:spLocks noChangeArrowheads="1"/>
          </p:cNvSpPr>
          <p:nvPr/>
        </p:nvSpPr>
        <p:spPr bwMode="auto">
          <a:xfrm>
            <a:off x="4098925" y="2755900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275" name="Rectangle 37"/>
          <p:cNvSpPr>
            <a:spLocks noChangeArrowheads="1"/>
          </p:cNvSpPr>
          <p:nvPr/>
        </p:nvSpPr>
        <p:spPr bwMode="auto">
          <a:xfrm>
            <a:off x="4098925" y="2451100"/>
            <a:ext cx="304800" cy="303213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0276" name="Rectangle 38"/>
          <p:cNvSpPr>
            <a:spLocks noChangeArrowheads="1"/>
          </p:cNvSpPr>
          <p:nvPr/>
        </p:nvSpPr>
        <p:spPr bwMode="auto">
          <a:xfrm>
            <a:off x="152400" y="2147888"/>
            <a:ext cx="2125663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Odd Bank</a:t>
            </a:r>
          </a:p>
        </p:txBody>
      </p:sp>
      <p:sp>
        <p:nvSpPr>
          <p:cNvPr id="10277" name="Rectangle 39"/>
          <p:cNvSpPr>
            <a:spLocks noChangeArrowheads="1"/>
          </p:cNvSpPr>
          <p:nvPr/>
        </p:nvSpPr>
        <p:spPr bwMode="auto">
          <a:xfrm>
            <a:off x="2278063" y="2147888"/>
            <a:ext cx="2125662" cy="3032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Even Bank</a:t>
            </a:r>
          </a:p>
        </p:txBody>
      </p:sp>
      <p:sp>
        <p:nvSpPr>
          <p:cNvPr id="10278" name="AutoShape 40"/>
          <p:cNvSpPr>
            <a:spLocks noChangeArrowheads="1"/>
          </p:cNvSpPr>
          <p:nvPr/>
        </p:nvSpPr>
        <p:spPr bwMode="auto">
          <a:xfrm>
            <a:off x="3113088" y="4879975"/>
            <a:ext cx="228600" cy="455613"/>
          </a:xfrm>
          <a:prstGeom prst="downArrow">
            <a:avLst>
              <a:gd name="adj1" fmla="val 50000"/>
              <a:gd name="adj2" fmla="val 49826"/>
            </a:avLst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79" name="Rectangle 41"/>
          <p:cNvSpPr>
            <a:spLocks noChangeArrowheads="1"/>
          </p:cNvSpPr>
          <p:nvPr/>
        </p:nvSpPr>
        <p:spPr bwMode="auto">
          <a:xfrm>
            <a:off x="152400" y="5335588"/>
            <a:ext cx="2125663" cy="379412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 Bus (15:8)</a:t>
            </a:r>
          </a:p>
        </p:txBody>
      </p:sp>
      <p:sp>
        <p:nvSpPr>
          <p:cNvPr id="10280" name="Rectangle 42"/>
          <p:cNvSpPr>
            <a:spLocks noChangeArrowheads="1"/>
          </p:cNvSpPr>
          <p:nvPr/>
        </p:nvSpPr>
        <p:spPr bwMode="auto">
          <a:xfrm>
            <a:off x="2278063" y="5335588"/>
            <a:ext cx="2125662" cy="379412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 Bus (7:0)</a:t>
            </a:r>
          </a:p>
        </p:txBody>
      </p:sp>
      <p:sp>
        <p:nvSpPr>
          <p:cNvPr id="10281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282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283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284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285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286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10287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288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289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290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10291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10292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293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294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295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0296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10297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10298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299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300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301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10302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0303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10304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10305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306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307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308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0309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10310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0311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10312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10313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314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315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316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10317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0318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10319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0320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10321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10322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323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324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325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10326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10327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0328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10329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0330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10331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10332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333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334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335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10336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10337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10338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0339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10340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0341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10342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10343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344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345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346" name="Rectangle 11"/>
          <p:cNvSpPr>
            <a:spLocks noChangeArrowheads="1"/>
          </p:cNvSpPr>
          <p:nvPr/>
        </p:nvSpPr>
        <p:spPr bwMode="auto">
          <a:xfrm>
            <a:off x="457200" y="397033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0347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10348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10349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10350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0351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10352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0353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10354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10355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356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357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358" name="Rectangle 9"/>
          <p:cNvSpPr>
            <a:spLocks noChangeArrowheads="1"/>
          </p:cNvSpPr>
          <p:nvPr/>
        </p:nvSpPr>
        <p:spPr bwMode="auto">
          <a:xfrm>
            <a:off x="457200" y="427355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55</a:t>
            </a:r>
          </a:p>
        </p:txBody>
      </p:sp>
      <p:sp>
        <p:nvSpPr>
          <p:cNvPr id="10359" name="Rectangle 11"/>
          <p:cNvSpPr>
            <a:spLocks noChangeArrowheads="1"/>
          </p:cNvSpPr>
          <p:nvPr/>
        </p:nvSpPr>
        <p:spPr bwMode="auto">
          <a:xfrm>
            <a:off x="457200" y="397033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0360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10361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10362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10363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0364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10365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0366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10367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10368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369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370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371" name="Rectangle 10"/>
          <p:cNvSpPr>
            <a:spLocks noChangeArrowheads="1"/>
          </p:cNvSpPr>
          <p:nvPr/>
        </p:nvSpPr>
        <p:spPr bwMode="auto">
          <a:xfrm>
            <a:off x="2278063" y="427355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0372" name="Rectangle 9"/>
          <p:cNvSpPr>
            <a:spLocks noChangeArrowheads="1"/>
          </p:cNvSpPr>
          <p:nvPr/>
        </p:nvSpPr>
        <p:spPr bwMode="auto">
          <a:xfrm>
            <a:off x="457200" y="427355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55</a:t>
            </a:r>
          </a:p>
        </p:txBody>
      </p:sp>
      <p:sp>
        <p:nvSpPr>
          <p:cNvPr id="10373" name="Rectangle 11"/>
          <p:cNvSpPr>
            <a:spLocks noChangeArrowheads="1"/>
          </p:cNvSpPr>
          <p:nvPr/>
        </p:nvSpPr>
        <p:spPr bwMode="auto">
          <a:xfrm>
            <a:off x="457200" y="397033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0374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10375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10376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10377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0378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10379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0380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10381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10382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383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384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385" name="Rectangle 8"/>
          <p:cNvSpPr>
            <a:spLocks noChangeArrowheads="1"/>
          </p:cNvSpPr>
          <p:nvPr/>
        </p:nvSpPr>
        <p:spPr bwMode="auto">
          <a:xfrm>
            <a:off x="2286000" y="45720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FF</a:t>
            </a:r>
          </a:p>
        </p:txBody>
      </p:sp>
      <p:sp>
        <p:nvSpPr>
          <p:cNvPr id="10386" name="Rectangle 10"/>
          <p:cNvSpPr>
            <a:spLocks noChangeArrowheads="1"/>
          </p:cNvSpPr>
          <p:nvPr/>
        </p:nvSpPr>
        <p:spPr bwMode="auto">
          <a:xfrm>
            <a:off x="2278063" y="427355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0387" name="Rectangle 9"/>
          <p:cNvSpPr>
            <a:spLocks noChangeArrowheads="1"/>
          </p:cNvSpPr>
          <p:nvPr/>
        </p:nvSpPr>
        <p:spPr bwMode="auto">
          <a:xfrm>
            <a:off x="457200" y="427355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55</a:t>
            </a:r>
          </a:p>
        </p:txBody>
      </p:sp>
      <p:sp>
        <p:nvSpPr>
          <p:cNvPr id="10388" name="Rectangle 11"/>
          <p:cNvSpPr>
            <a:spLocks noChangeArrowheads="1"/>
          </p:cNvSpPr>
          <p:nvPr/>
        </p:nvSpPr>
        <p:spPr bwMode="auto">
          <a:xfrm>
            <a:off x="457200" y="397033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0389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10390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</a:t>
            </a:r>
          </a:p>
        </p:txBody>
      </p:sp>
      <p:sp>
        <p:nvSpPr>
          <p:cNvPr id="10391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76</a:t>
            </a:r>
          </a:p>
        </p:txBody>
      </p:sp>
      <p:sp>
        <p:nvSpPr>
          <p:cNvPr id="10392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0393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10394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0395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F1</a:t>
            </a:r>
          </a:p>
        </p:txBody>
      </p:sp>
      <p:sp>
        <p:nvSpPr>
          <p:cNvPr id="10396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E9</a:t>
            </a:r>
          </a:p>
        </p:txBody>
      </p:sp>
      <p:sp>
        <p:nvSpPr>
          <p:cNvPr id="10397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398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0399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gradFill rotWithShape="1">
            <a:gsLst>
              <a:gs pos="0">
                <a:srgbClr val="E02C1E"/>
              </a:gs>
              <a:gs pos="100000">
                <a:srgbClr val="68140E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87</a:t>
            </a:r>
          </a:p>
        </p:txBody>
      </p:sp>
      <p:sp>
        <p:nvSpPr>
          <p:cNvPr id="10400" name="Rectangle 5"/>
          <p:cNvSpPr>
            <a:spLocks noChangeArrowheads="1"/>
          </p:cNvSpPr>
          <p:nvPr/>
        </p:nvSpPr>
        <p:spPr bwMode="auto">
          <a:xfrm>
            <a:off x="457200" y="4576763"/>
            <a:ext cx="1820863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AB</a:t>
            </a:r>
          </a:p>
        </p:txBody>
      </p:sp>
      <p:sp>
        <p:nvSpPr>
          <p:cNvPr id="10401" name="Rectangle 8"/>
          <p:cNvSpPr>
            <a:spLocks noChangeArrowheads="1"/>
          </p:cNvSpPr>
          <p:nvPr/>
        </p:nvSpPr>
        <p:spPr bwMode="auto">
          <a:xfrm>
            <a:off x="2286000" y="4572000"/>
            <a:ext cx="1820863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FF</a:t>
            </a:r>
          </a:p>
        </p:txBody>
      </p:sp>
      <p:sp>
        <p:nvSpPr>
          <p:cNvPr id="10402" name="Rectangle 10"/>
          <p:cNvSpPr>
            <a:spLocks noChangeArrowheads="1"/>
          </p:cNvSpPr>
          <p:nvPr/>
        </p:nvSpPr>
        <p:spPr bwMode="auto">
          <a:xfrm>
            <a:off x="2278063" y="4273550"/>
            <a:ext cx="1820862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403" name="Rectangle 9"/>
          <p:cNvSpPr>
            <a:spLocks noChangeArrowheads="1"/>
          </p:cNvSpPr>
          <p:nvPr/>
        </p:nvSpPr>
        <p:spPr bwMode="auto">
          <a:xfrm>
            <a:off x="457200" y="4273550"/>
            <a:ext cx="1820863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66</a:t>
            </a:r>
          </a:p>
        </p:txBody>
      </p:sp>
      <p:sp>
        <p:nvSpPr>
          <p:cNvPr id="10404" name="Rectangle 11"/>
          <p:cNvSpPr>
            <a:spLocks noChangeArrowheads="1"/>
          </p:cNvSpPr>
          <p:nvPr/>
        </p:nvSpPr>
        <p:spPr bwMode="auto">
          <a:xfrm>
            <a:off x="457200" y="3970338"/>
            <a:ext cx="1820863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10405" name="Rectangle 12"/>
          <p:cNvSpPr>
            <a:spLocks noChangeArrowheads="1"/>
          </p:cNvSpPr>
          <p:nvPr/>
        </p:nvSpPr>
        <p:spPr bwMode="auto">
          <a:xfrm>
            <a:off x="2278063" y="3970338"/>
            <a:ext cx="1820862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44</a:t>
            </a:r>
          </a:p>
        </p:txBody>
      </p:sp>
      <p:sp>
        <p:nvSpPr>
          <p:cNvPr id="10406" name="Rectangle 14"/>
          <p:cNvSpPr>
            <a:spLocks noChangeArrowheads="1"/>
          </p:cNvSpPr>
          <p:nvPr/>
        </p:nvSpPr>
        <p:spPr bwMode="auto">
          <a:xfrm>
            <a:off x="2278063" y="3667125"/>
            <a:ext cx="1820862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1A</a:t>
            </a:r>
          </a:p>
        </p:txBody>
      </p:sp>
      <p:sp>
        <p:nvSpPr>
          <p:cNvPr id="10407" name="Rectangle 13"/>
          <p:cNvSpPr>
            <a:spLocks noChangeArrowheads="1"/>
          </p:cNvSpPr>
          <p:nvPr/>
        </p:nvSpPr>
        <p:spPr bwMode="auto">
          <a:xfrm>
            <a:off x="457200" y="3667125"/>
            <a:ext cx="1820863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</a:t>
            </a:r>
          </a:p>
        </p:txBody>
      </p:sp>
      <p:sp>
        <p:nvSpPr>
          <p:cNvPr id="10408" name="Rectangle 15"/>
          <p:cNvSpPr>
            <a:spLocks noChangeArrowheads="1"/>
          </p:cNvSpPr>
          <p:nvPr/>
        </p:nvSpPr>
        <p:spPr bwMode="auto">
          <a:xfrm>
            <a:off x="457200" y="3362325"/>
            <a:ext cx="1820863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09</a:t>
            </a:r>
          </a:p>
        </p:txBody>
      </p:sp>
      <p:sp>
        <p:nvSpPr>
          <p:cNvPr id="10409" name="Rectangle 16"/>
          <p:cNvSpPr>
            <a:spLocks noChangeArrowheads="1"/>
          </p:cNvSpPr>
          <p:nvPr/>
        </p:nvSpPr>
        <p:spPr bwMode="auto">
          <a:xfrm>
            <a:off x="2278063" y="3362325"/>
            <a:ext cx="1820862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C6</a:t>
            </a:r>
          </a:p>
        </p:txBody>
      </p:sp>
      <p:sp>
        <p:nvSpPr>
          <p:cNvPr id="10410" name="Rectangle 18"/>
          <p:cNvSpPr>
            <a:spLocks noChangeArrowheads="1"/>
          </p:cNvSpPr>
          <p:nvPr/>
        </p:nvSpPr>
        <p:spPr bwMode="auto">
          <a:xfrm>
            <a:off x="2278063" y="3059113"/>
            <a:ext cx="1820862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54</a:t>
            </a:r>
          </a:p>
        </p:txBody>
      </p:sp>
      <p:sp>
        <p:nvSpPr>
          <p:cNvPr id="10411" name="Rectangle 17"/>
          <p:cNvSpPr>
            <a:spLocks noChangeArrowheads="1"/>
          </p:cNvSpPr>
          <p:nvPr/>
        </p:nvSpPr>
        <p:spPr bwMode="auto">
          <a:xfrm>
            <a:off x="457200" y="3059113"/>
            <a:ext cx="1820863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FE</a:t>
            </a:r>
          </a:p>
        </p:txBody>
      </p:sp>
      <p:sp>
        <p:nvSpPr>
          <p:cNvPr id="10412" name="Rectangle 19"/>
          <p:cNvSpPr>
            <a:spLocks noChangeArrowheads="1"/>
          </p:cNvSpPr>
          <p:nvPr/>
        </p:nvSpPr>
        <p:spPr bwMode="auto">
          <a:xfrm>
            <a:off x="457200" y="2755900"/>
            <a:ext cx="1820863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EA</a:t>
            </a:r>
          </a:p>
        </p:txBody>
      </p:sp>
      <p:sp>
        <p:nvSpPr>
          <p:cNvPr id="10413" name="Rectangle 20"/>
          <p:cNvSpPr>
            <a:spLocks noChangeArrowheads="1"/>
          </p:cNvSpPr>
          <p:nvPr/>
        </p:nvSpPr>
        <p:spPr bwMode="auto">
          <a:xfrm>
            <a:off x="2278063" y="2755900"/>
            <a:ext cx="1820862" cy="296863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10414" name="Rectangle 21"/>
          <p:cNvSpPr>
            <a:spLocks noChangeArrowheads="1"/>
          </p:cNvSpPr>
          <p:nvPr/>
        </p:nvSpPr>
        <p:spPr bwMode="auto">
          <a:xfrm>
            <a:off x="457200" y="2452688"/>
            <a:ext cx="1820863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10415" name="Rectangle 22"/>
          <p:cNvSpPr>
            <a:spLocks noChangeArrowheads="1"/>
          </p:cNvSpPr>
          <p:nvPr/>
        </p:nvSpPr>
        <p:spPr bwMode="auto">
          <a:xfrm>
            <a:off x="2278063" y="2452688"/>
            <a:ext cx="1820862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97</a:t>
            </a:r>
          </a:p>
        </p:txBody>
      </p:sp>
      <p:sp>
        <p:nvSpPr>
          <p:cNvPr id="10416" name="Rectangle 44"/>
          <p:cNvSpPr>
            <a:spLocks noChangeArrowheads="1"/>
          </p:cNvSpPr>
          <p:nvPr/>
        </p:nvSpPr>
        <p:spPr bwMode="auto">
          <a:xfrm>
            <a:off x="4495800" y="1600200"/>
            <a:ext cx="4419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a word from address 0: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data(15:8)=</a:t>
            </a:r>
            <a:r>
              <a:rPr lang="en-US" altLang="en-US" sz="20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,data(7:0)=</a:t>
            </a:r>
            <a:r>
              <a:rPr lang="en-US" altLang="en-US" sz="20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aligned memory access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a word from address 1: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It is a valid memory access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Result should be </a:t>
            </a:r>
            <a:r>
              <a:rPr lang="en-US" altLang="en-US" sz="20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11AB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But the bytes in the data bus are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not aligned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data(15:8)=</a:t>
            </a:r>
            <a:r>
              <a:rPr lang="en-US" altLang="en-US" sz="20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,data(7:0)=</a:t>
            </a:r>
            <a:r>
              <a:rPr lang="en-US" altLang="en-US" sz="20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  <a:p>
            <a:pPr lvl="4" eaLnBrk="1" hangingPunct="1">
              <a:buFontTx/>
              <a:buNone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Representation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43025"/>
            <a:ext cx="7772400" cy="5313363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Three general techniques that have been used to represent signed integers in computer memory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Signed magnitude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One’s complement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Two’s complement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smtClean="0"/>
              <a:t> 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Representation (cont.)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43025"/>
            <a:ext cx="7772400" cy="5313363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Signed magnitude</a:t>
            </a:r>
          </a:p>
          <a:p>
            <a:pPr lvl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It represents the integer as two parts. The first part is the sign bit and the second is the magnitude of the integer</a:t>
            </a:r>
          </a:p>
          <a:p>
            <a:pPr lvl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Example: +56= </a:t>
            </a:r>
            <a:r>
              <a:rPr lang="en-US" altLang="en-US" sz="2000" u="sng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0111000 (38 Hex)  and -56 =</a:t>
            </a:r>
            <a:r>
              <a:rPr lang="en-US" altLang="en-US" sz="2000" u="sng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0111000(B8 Hex)</a:t>
            </a:r>
          </a:p>
          <a:p>
            <a:pPr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One’s complement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 negative number is represented by the one’s complement of the absolute value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Example: +56= </a:t>
            </a:r>
            <a:r>
              <a:rPr lang="en-US" altLang="en-US" sz="2000" u="sng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0111000 (38 Hex)  and -56 =</a:t>
            </a:r>
            <a:r>
              <a:rPr lang="en-US" altLang="en-US" sz="2000" u="sng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1000111(C7 Hex)</a:t>
            </a:r>
            <a:endParaRPr lang="en-US" alt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Two’s complement (</a:t>
            </a:r>
            <a:r>
              <a:rPr lang="en-US" alt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used by x86 and modern computers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 negative number is represented by the two’s complement of the absolute value (ignore the carry bit)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Example: +56= </a:t>
            </a:r>
            <a:r>
              <a:rPr lang="en-US" altLang="en-US" sz="2000" u="sng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0111000 (38 Hex)  and -56 =</a:t>
            </a:r>
            <a:r>
              <a:rPr lang="en-US" altLang="en-US" sz="2000" u="sng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1001000(C8 Hex)</a:t>
            </a:r>
          </a:p>
          <a:p>
            <a:pPr lvl="1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7836</TotalTime>
  <Words>1047</Words>
  <Application>Microsoft Office PowerPoint</Application>
  <PresentationFormat>On-screen Show (4:3)</PresentationFormat>
  <Paragraphs>416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Arial</vt:lpstr>
      <vt:lpstr>Comic Sans MS</vt:lpstr>
      <vt:lpstr>Wingdings</vt:lpstr>
      <vt:lpstr>Calibri</vt:lpstr>
      <vt:lpstr>Default Design</vt:lpstr>
      <vt:lpstr>Computer Architecture and Operating Systems  CS 3230 :Assembly Section Lecture 2 </vt:lpstr>
      <vt:lpstr>General-Purpose Registers </vt:lpstr>
      <vt:lpstr>Pointer and Index Registers</vt:lpstr>
      <vt:lpstr>Logical vs. physical memory</vt:lpstr>
      <vt:lpstr>8086  physical memory</vt:lpstr>
      <vt:lpstr>x86 byte ordering</vt:lpstr>
      <vt:lpstr>8086  physical memory</vt:lpstr>
      <vt:lpstr>Integer Representation </vt:lpstr>
      <vt:lpstr>Integer Representation (cont.) </vt:lpstr>
      <vt:lpstr>Integer Representation (cont.)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Brianna Muleski</cp:lastModifiedBy>
  <cp:revision>169</cp:revision>
  <dcterms:created xsi:type="dcterms:W3CDTF">1999-10-08T19:08:27Z</dcterms:created>
  <dcterms:modified xsi:type="dcterms:W3CDTF">2015-02-18T18:22:39Z</dcterms:modified>
</cp:coreProperties>
</file>