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76" r:id="rId2"/>
    <p:sldId id="429" r:id="rId3"/>
    <p:sldId id="430" r:id="rId4"/>
    <p:sldId id="431" r:id="rId5"/>
    <p:sldId id="432" r:id="rId6"/>
    <p:sldId id="456" r:id="rId7"/>
    <p:sldId id="484" r:id="rId8"/>
    <p:sldId id="485" r:id="rId9"/>
    <p:sldId id="480" r:id="rId10"/>
    <p:sldId id="433" r:id="rId11"/>
    <p:sldId id="486" r:id="rId12"/>
    <p:sldId id="434" r:id="rId13"/>
    <p:sldId id="488" r:id="rId14"/>
    <p:sldId id="487" r:id="rId15"/>
    <p:sldId id="439" r:id="rId16"/>
    <p:sldId id="467" r:id="rId17"/>
    <p:sldId id="468" r:id="rId18"/>
    <p:sldId id="469" r:id="rId19"/>
    <p:sldId id="470" r:id="rId20"/>
    <p:sldId id="472" r:id="rId21"/>
    <p:sldId id="473" r:id="rId22"/>
    <p:sldId id="481" r:id="rId23"/>
    <p:sldId id="482" r:id="rId24"/>
    <p:sldId id="483" r:id="rId25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DDDDDD"/>
    <a:srgbClr val="FFCCFF"/>
    <a:srgbClr val="9999FF"/>
    <a:srgbClr val="FF3300"/>
    <a:srgbClr val="00CC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57307" autoAdjust="0"/>
  </p:normalViewPr>
  <p:slideViewPr>
    <p:cSldViewPr snapToGrid="0">
      <p:cViewPr varScale="1">
        <p:scale>
          <a:sx n="66" d="100"/>
          <a:sy n="66" d="100"/>
        </p:scale>
        <p:origin x="29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fld id="{61E98360-78E9-400A-9A57-BA04EB1961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687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B8E9C951-B4CE-48CB-AE74-C081FADA98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470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441EDA-8FBA-49AB-92F3-EBE7AA608D5A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5735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	move</a:t>
            </a:r>
            <a:r>
              <a:rPr lang="en-US" baseline="0" dirty="0" smtClean="0"/>
              <a:t> al, -1</a:t>
            </a:r>
          </a:p>
          <a:p>
            <a:r>
              <a:rPr lang="en-US" baseline="0" dirty="0" smtClean="0"/>
              <a:t>	What is the value of each if we consider the value as signed and as unsigned?</a:t>
            </a:r>
          </a:p>
          <a:p>
            <a:r>
              <a:rPr lang="en-US" dirty="0" smtClean="0"/>
              <a:t>		AL:</a:t>
            </a:r>
            <a:r>
              <a:rPr lang="en-US" baseline="0" dirty="0" smtClean="0"/>
              <a:t> 11111111</a:t>
            </a:r>
          </a:p>
          <a:p>
            <a:r>
              <a:rPr lang="en-US" baseline="0" dirty="0" smtClean="0"/>
              <a:t>			if signed: -1</a:t>
            </a:r>
          </a:p>
          <a:p>
            <a:r>
              <a:rPr lang="en-US" baseline="0" dirty="0" smtClean="0"/>
              <a:t>			if unsigned: 255</a:t>
            </a:r>
          </a:p>
          <a:p>
            <a:r>
              <a:rPr lang="en-US" baseline="0" dirty="0" smtClean="0"/>
              <a:t>	Since the number is different, we need different multiply instructions</a:t>
            </a:r>
          </a:p>
          <a:p>
            <a:r>
              <a:rPr lang="en-US" baseline="0" dirty="0" smtClean="0"/>
              <a:t>1) MUL: consider the contents of the registers as unsigned numbers</a:t>
            </a:r>
          </a:p>
          <a:p>
            <a:r>
              <a:rPr lang="en-US" baseline="0" dirty="0" smtClean="0"/>
              <a:t>2) syntax: MUL X (single operand)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8 bits: if AH = 0 </a:t>
            </a:r>
            <a:r>
              <a:rPr lang="en-US" baseline="0" dirty="0" smtClean="0">
                <a:sym typeface="Wingdings" panose="05000000000000000000" pitchFamily="2" charset="2"/>
              </a:rPr>
              <a:t> CF = OF = 0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          else CF = OF = 1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16 bits: if DX = 0  CF = OF = 0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            else CF = OF =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9C951-B4CE-48CB-AE74-C081FADA984E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416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9C951-B4CE-48CB-AE74-C081FADA984E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02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Syntax similar to </a:t>
            </a:r>
            <a:r>
              <a:rPr lang="en-US" baseline="0" dirty="0" err="1" smtClean="0"/>
              <a:t>mul</a:t>
            </a:r>
            <a:r>
              <a:rPr lang="en-US" baseline="0" dirty="0" smtClean="0"/>
              <a:t> instruction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9C951-B4CE-48CB-AE74-C081FADA984E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157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AH = sign</a:t>
            </a:r>
            <a:r>
              <a:rPr lang="en-US" baseline="0" dirty="0" smtClean="0"/>
              <a:t> </a:t>
            </a:r>
            <a:r>
              <a:rPr lang="en-US" baseline="0" dirty="0" smtClean="0"/>
              <a:t>extension </a:t>
            </a:r>
            <a:r>
              <a:rPr lang="en-US" baseline="0" dirty="0" smtClean="0"/>
              <a:t>of AL (all 0’s: +; all 1’s: -) </a:t>
            </a:r>
            <a:r>
              <a:rPr lang="en-US" baseline="0" dirty="0" smtClean="0">
                <a:sym typeface="Wingdings" panose="05000000000000000000" pitchFamily="2" charset="2"/>
              </a:rPr>
              <a:t> CF = OF= 0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DX = sign</a:t>
            </a:r>
            <a:r>
              <a:rPr lang="en-US" baseline="0" dirty="0" smtClean="0"/>
              <a:t> </a:t>
            </a:r>
            <a:r>
              <a:rPr lang="en-US" baseline="0" dirty="0" smtClean="0"/>
              <a:t>extension </a:t>
            </a:r>
            <a:r>
              <a:rPr lang="en-US" baseline="0" dirty="0" smtClean="0"/>
              <a:t>of AX (all 0’s: +; all 1’s: -) </a:t>
            </a:r>
            <a:r>
              <a:rPr lang="en-US" baseline="0" dirty="0" smtClean="0">
                <a:sym typeface="Wingdings" panose="05000000000000000000" pitchFamily="2" charset="2"/>
              </a:rPr>
              <a:t> CF = OF= 0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EDX = sign</a:t>
            </a:r>
            <a:r>
              <a:rPr lang="en-US" baseline="0" dirty="0" smtClean="0"/>
              <a:t> </a:t>
            </a:r>
            <a:r>
              <a:rPr lang="en-US" baseline="0" dirty="0" smtClean="0"/>
              <a:t>extension </a:t>
            </a:r>
            <a:r>
              <a:rPr lang="en-US" baseline="0" dirty="0" smtClean="0"/>
              <a:t>of EAX (all 0’s: +; all 1’s: -) </a:t>
            </a:r>
            <a:r>
              <a:rPr lang="en-US" baseline="0" dirty="0" smtClean="0">
                <a:sym typeface="Wingdings" panose="05000000000000000000" pitchFamily="2" charset="2"/>
              </a:rPr>
              <a:t> CF = OF= 0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Example: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Mov</a:t>
            </a:r>
            <a:r>
              <a:rPr lang="en-US" baseline="0" dirty="0" smtClean="0">
                <a:sym typeface="Wingdings" panose="05000000000000000000" pitchFamily="2" charset="2"/>
              </a:rPr>
              <a:t> al, 10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Mov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bl</a:t>
            </a:r>
            <a:r>
              <a:rPr lang="en-US" baseline="0" dirty="0" smtClean="0">
                <a:sym typeface="Wingdings" panose="05000000000000000000" pitchFamily="2" charset="2"/>
              </a:rPr>
              <a:t>, -1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IMUL </a:t>
            </a:r>
            <a:r>
              <a:rPr lang="en-US" baseline="0" dirty="0" err="1" smtClean="0">
                <a:sym typeface="Wingdings" panose="05000000000000000000" pitchFamily="2" charset="2"/>
              </a:rPr>
              <a:t>bl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 smtClean="0">
                <a:sym typeface="Wingdings" panose="05000000000000000000" pitchFamily="2" charset="2"/>
              </a:rPr>
              <a:t>AX = -10 = 11110110	(remember -128 ≤ AL ≤ 127 in signed number)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 smtClean="0">
                <a:sym typeface="Wingdings" panose="05000000000000000000" pitchFamily="2" charset="2"/>
              </a:rPr>
              <a:t>So AH will be all 1’s (the sign of -10) since -10 fits in AL, hence CF = OF = 0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9C951-B4CE-48CB-AE74-C081FADA984E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094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dividing,</a:t>
            </a:r>
            <a:r>
              <a:rPr lang="en-US" baseline="0" dirty="0" smtClean="0"/>
              <a:t> you have to initialize </a:t>
            </a:r>
            <a:r>
              <a:rPr lang="en-US" baseline="0" dirty="0" err="1" smtClean="0"/>
              <a:t>edx</a:t>
            </a:r>
            <a:r>
              <a:rPr lang="en-US" baseline="0" dirty="0" smtClean="0"/>
              <a:t> to avoid error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mov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edx</a:t>
            </a:r>
            <a:r>
              <a:rPr lang="en-US" baseline="0" dirty="0" smtClean="0"/>
              <a:t>, 0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Same syntax as </a:t>
            </a:r>
            <a:r>
              <a:rPr lang="en-US" baseline="0" dirty="0" err="1" smtClean="0"/>
              <a:t>mul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imul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9C951-B4CE-48CB-AE74-C081FADA984E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988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9C951-B4CE-48CB-AE74-C081FADA984E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585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302" tIns="46151" rIns="92302" bIns="46151" anchor="b"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A96720B2-1965-4DDF-8F83-C794A702742E}" type="slidenum">
              <a:rPr lang="en-US" altLang="en-US" sz="1200"/>
              <a:pPr algn="r"/>
              <a:t>22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0952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302" tIns="46151" rIns="92302" bIns="46151" anchor="b"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5E64C193-912E-44DB-AB89-10FEA0A2D0CA}" type="slidenum">
              <a:rPr lang="en-US" altLang="en-US" sz="1200"/>
              <a:pPr algn="r"/>
              <a:t>23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3485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302" tIns="46151" rIns="92302" bIns="46151" anchor="b"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7E249063-0B65-4EEE-B6F4-70D96532227B}" type="slidenum">
              <a:rPr lang="en-US" altLang="en-US" sz="1200"/>
              <a:pPr algn="r"/>
              <a:t>24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Add CDQ </a:t>
            </a:r>
            <a:r>
              <a:rPr lang="en-US" altLang="en-US" smtClean="0"/>
              <a:t>in program 1</a:t>
            </a:r>
          </a:p>
        </p:txBody>
      </p:sp>
    </p:spTree>
    <p:extLst>
      <p:ext uri="{BB962C8B-B14F-4D97-AF65-F5344CB8AC3E}">
        <p14:creationId xmlns:p14="http://schemas.microsoft.com/office/powerpoint/2010/main" val="400509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AA8EE6-1CC6-4AD8-A278-1297E654602C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527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Carry</a:t>
            </a:r>
            <a:r>
              <a:rPr lang="en-US" baseline="0" dirty="0" smtClean="0"/>
              <a:t> flag same as operation flag – carry with unsigned and operation with signed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Ex: show the flags after: 101101 + 1101100</a:t>
            </a:r>
          </a:p>
          <a:p>
            <a:r>
              <a:rPr lang="en-US" baseline="0" dirty="0" smtClean="0"/>
              <a:t>			= 1001001</a:t>
            </a:r>
          </a:p>
          <a:p>
            <a:r>
              <a:rPr lang="en-US" baseline="0" dirty="0" smtClean="0"/>
              <a:t>				doesn’t equal zero, so Z = 0</a:t>
            </a:r>
          </a:p>
          <a:p>
            <a:r>
              <a:rPr lang="en-US" baseline="0" dirty="0" smtClean="0"/>
              <a:t>				last bit was carried, so C = OF = 1</a:t>
            </a:r>
          </a:p>
          <a:p>
            <a:r>
              <a:rPr lang="en-US" baseline="0" dirty="0" smtClean="0"/>
              <a:t>				odd number of 1’s, so P = 0</a:t>
            </a:r>
          </a:p>
          <a:p>
            <a:r>
              <a:rPr lang="en-US" baseline="0" dirty="0" smtClean="0"/>
              <a:t>				MSB is 1 (negative), so S = 1</a:t>
            </a:r>
          </a:p>
          <a:p>
            <a:r>
              <a:rPr lang="en-US" baseline="0" dirty="0" smtClean="0"/>
              <a:t>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9C951-B4CE-48CB-AE74-C081FADA984E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731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9C951-B4CE-48CB-AE74-C081FADA984E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537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</a:t>
            </a:r>
            <a:r>
              <a:rPr lang="en-US" baseline="0" dirty="0" smtClean="0"/>
              <a:t> </a:t>
            </a:r>
            <a:r>
              <a:rPr lang="en-US" baseline="0" dirty="0" smtClean="0"/>
              <a:t>memory </a:t>
            </a:r>
            <a:r>
              <a:rPr lang="en-US" baseline="0" dirty="0" smtClean="0"/>
              <a:t>location needs to specify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9C951-B4CE-48CB-AE74-C081FADA984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08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9C951-B4CE-48CB-AE74-C081FADA984E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39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NEG</a:t>
            </a:r>
            <a:r>
              <a:rPr lang="en-US" baseline="0" dirty="0" smtClean="0"/>
              <a:t> instruction: negative of the number</a:t>
            </a:r>
          </a:p>
          <a:p>
            <a:r>
              <a:rPr lang="en-US" baseline="0" dirty="0" smtClean="0"/>
              <a:t>Example: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mov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eax</a:t>
            </a:r>
            <a:r>
              <a:rPr lang="en-US" baseline="0" dirty="0" smtClean="0"/>
              <a:t>, 4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neg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eax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eax</a:t>
            </a:r>
            <a:r>
              <a:rPr lang="en-US" baseline="0" dirty="0" smtClean="0">
                <a:sym typeface="Wingdings" panose="05000000000000000000" pitchFamily="2" charset="2"/>
              </a:rPr>
              <a:t> = -4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Memory needs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9C951-B4CE-48CB-AE74-C081FADA984E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802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save</a:t>
            </a:r>
            <a:r>
              <a:rPr lang="en-US" baseline="0" dirty="0" smtClean="0"/>
              <a:t> 64-bit number in Register: save the lower 32 bits in RX, save upper 32 bits in RY (saved in two different registers)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Represent the number: (Upper location: </a:t>
            </a:r>
            <a:r>
              <a:rPr lang="en-US" baseline="0" dirty="0" err="1" smtClean="0"/>
              <a:t>loxer</a:t>
            </a:r>
            <a:r>
              <a:rPr lang="en-US" baseline="0" dirty="0" smtClean="0"/>
              <a:t> location), so above example would be (RY:RX)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Hexa</a:t>
            </a:r>
            <a:r>
              <a:rPr lang="en-US" baseline="0" dirty="0" smtClean="0"/>
              <a:t> example:</a:t>
            </a:r>
            <a:r>
              <a:rPr lang="en-US" baseline="0" dirty="0" smtClean="0">
                <a:solidFill>
                  <a:srgbClr val="C00000"/>
                </a:solidFill>
              </a:rPr>
              <a:t> </a:t>
            </a:r>
            <a:r>
              <a:rPr lang="en-US" u="sng" baseline="0" dirty="0" smtClean="0">
                <a:solidFill>
                  <a:srgbClr val="C00000"/>
                </a:solidFill>
              </a:rPr>
              <a:t>3CA986B5</a:t>
            </a:r>
            <a:r>
              <a:rPr lang="en-US" baseline="0" dirty="0" smtClean="0">
                <a:solidFill>
                  <a:srgbClr val="C00000"/>
                </a:solidFill>
              </a:rPr>
              <a:t>3B2A0112 = EBX:EAX</a:t>
            </a:r>
          </a:p>
          <a:p>
            <a:r>
              <a:rPr lang="en-US" baseline="0" dirty="0" smtClean="0"/>
              <a:t>	      EBX         EAX</a:t>
            </a:r>
          </a:p>
          <a:p>
            <a:r>
              <a:rPr lang="en-US" baseline="0" dirty="0" smtClean="0"/>
              <a:t>To add 2 64-bit numbers, lower part is just simple ADD instruction, but upper part needs to be ADC to include the carry from the lower part.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9C951-B4CE-48CB-AE74-C081FADA984E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636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with ADC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9C951-B4CE-48CB-AE74-C081FADA984E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85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83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79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45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97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996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67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52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538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42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77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2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0550" y="2328863"/>
            <a:ext cx="7785100" cy="2093912"/>
          </a:xfrm>
        </p:spPr>
        <p:txBody>
          <a:bodyPr/>
          <a:lstStyle/>
          <a:p>
            <a:pPr algn="ctr"/>
            <a:r>
              <a:rPr lang="en-US" altLang="en-US" sz="3300" b="1" smtClean="0"/>
              <a:t>Computer Architecture and Operating Systems</a:t>
            </a:r>
            <a:br>
              <a:rPr lang="en-US" altLang="en-US" sz="3300" b="1" smtClean="0"/>
            </a:br>
            <a:r>
              <a:rPr lang="en-US" altLang="en-US" sz="3300" b="1" smtClean="0"/>
              <a:t/>
            </a:r>
            <a:br>
              <a:rPr lang="en-US" altLang="en-US" sz="3300" b="1" smtClean="0"/>
            </a:br>
            <a:r>
              <a:rPr lang="en-US" altLang="en-US" sz="3300" b="1" u="none" smtClean="0"/>
              <a:t>CS 3230 :Assembly Section</a:t>
            </a:r>
            <a:br>
              <a:rPr lang="en-US" altLang="en-US" sz="3300" b="1" u="none" smtClean="0"/>
            </a:br>
            <a:r>
              <a:rPr lang="en-US" altLang="en-US" b="1" smtClean="0">
                <a:solidFill>
                  <a:srgbClr val="7D0A0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 4</a:t>
            </a:r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b="1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075" y="4468813"/>
            <a:ext cx="8547100" cy="1793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400" b="1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200" b="1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200" b="1" smtClean="0">
                <a:solidFill>
                  <a:srgbClr val="FF3300"/>
                </a:solidFill>
                <a:latin typeface="Calibri" panose="020F0502020204030204" pitchFamily="34" charset="0"/>
              </a:rPr>
              <a:t>Department of Computer Science and Software Engineering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b="1" smtClean="0">
                <a:solidFill>
                  <a:srgbClr val="FF3300"/>
                </a:solidFill>
                <a:latin typeface="Calibri" panose="020F0502020204030204" pitchFamily="34" charset="0"/>
              </a:rPr>
              <a:t>University of Wisconsin-Platteville</a:t>
            </a:r>
            <a:r>
              <a:rPr lang="en-US" altLang="en-US" sz="2200" b="1" smtClean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2052" name="Picture 5" descr="uwpla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630238"/>
            <a:ext cx="971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Addition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43025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ADD X,Y       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X=X+Y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X, Y can be register or memory, but not both memory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Y can also be immediate data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Some modified flags: S, C, Z, O,P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ADD AX, BX	; register addition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ADD AX, 5h	; immediate addition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ADD [BX], AX	; addition to memory location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ADD AX, [BX]	; memory location added to register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ADD DI, MYVAR	; memory offset added to the register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Increment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INC X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X can be register or memory location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X=X+1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Some modified flags: S, Z, O, P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INC AX		; AX=AX+1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INC byte [BX]	; memory location increased by 1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INC word [BX]	; memory location increased by 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Subtraction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SUB X,Y       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X=X-Y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X, Y can be register or memory, but not both memory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Y can also be immediate data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Sub is performed using 2’s (see the handout)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Some modified flags: S, C, Z, O,P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SUB AX, BX	; register addition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SUB AX, 5h	; immediate addition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SUB [BX], AX	; addition to memory location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SUB AX, [BX]	; memory location added to register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SUB DI, MYVAR	; memory offset added to the register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Decrement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14463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DEC X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X can be register or memory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X=X-1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Some modified flags: S, Z, P, O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DEC AX		; AX=AX-1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DEC BYTE [BX]	;  memory location decreased by 1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DEC WORD [BX] ; memory location decreased by 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64 Bits Addition in X86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2875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4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with Carry Instruction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ADC X,Y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X= X + Y + Carry flag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X, Y  can be register or memory, but not both memory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Y can also be immediate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Example: (EBX:EAX) + (EDX:ECX) 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ADD EAX,ECX	 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ADC EBX,EDX	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Some modified flags: S, C,Z, O, P</a:t>
            </a:r>
          </a:p>
          <a:p>
            <a:pPr eaLnBrk="1" hangingPunct="1"/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64 Bits Subtraction in X86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2875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with Borrow Instruction</a:t>
            </a:r>
          </a:p>
          <a:p>
            <a:pPr eaLnBrk="1" hangingPunct="1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SBB  X,Y</a:t>
            </a:r>
          </a:p>
          <a:p>
            <a:pPr lvl="1" eaLnBrk="1" hangingPunct="1"/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X=X - Y - Carry flag</a:t>
            </a:r>
          </a:p>
          <a:p>
            <a:pPr lvl="1" eaLnBrk="1" hangingPunct="1"/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X, Y can be register or memory (not both memory)</a:t>
            </a:r>
          </a:p>
          <a:p>
            <a:pPr lvl="1" eaLnBrk="1" hangingPunct="1"/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 can be immediate</a:t>
            </a:r>
          </a:p>
          <a:p>
            <a:pPr eaLnBrk="1" hangingPunct="1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Some modified flags: S, C, Z, P, O</a:t>
            </a:r>
          </a:p>
          <a:p>
            <a:pPr eaLnBrk="1" hangingPunct="1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(EBX:EAX) – (ESI:EDI)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SUB EAX, EDI		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SBB EBX, ESI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 Instruction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14463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The MUL (unsigned multiply) instruction multiplies an 8, 16, or 32-bit operand by either AL, AX, or EAX</a:t>
            </a:r>
          </a:p>
          <a:p>
            <a:pPr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The instruction formats are: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MUL Reg/Mem8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MUL Reg/Mem16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MUL Reg/Mem32</a:t>
            </a:r>
          </a:p>
          <a:p>
            <a:pPr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Results are saved as following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3" y="4262438"/>
            <a:ext cx="5246687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 txBox="1">
            <a:spLocks noGrp="1"/>
          </p:cNvSpPr>
          <p:nvPr/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AAD270C-FFE9-4B4D-B9F5-59F29B198A23}" type="slidenum">
              <a:rPr lang="en-US" altLang="en-US" sz="16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35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MUL Examples</a:t>
            </a:r>
          </a:p>
        </p:txBody>
      </p:sp>
      <p:sp>
        <p:nvSpPr>
          <p:cNvPr id="18436" name="Rectangle 1036"/>
          <p:cNvSpPr>
            <a:spLocks noChangeArrowheads="1"/>
          </p:cNvSpPr>
          <p:nvPr/>
        </p:nvSpPr>
        <p:spPr bwMode="auto">
          <a:xfrm>
            <a:off x="685800" y="1219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tx1"/>
              </a:buClr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100h * 2000h, using 16-bit operands:</a:t>
            </a:r>
          </a:p>
        </p:txBody>
      </p:sp>
      <p:sp>
        <p:nvSpPr>
          <p:cNvPr id="18437" name="Text Box 1037"/>
          <p:cNvSpPr txBox="1">
            <a:spLocks noChangeArrowheads="1"/>
          </p:cNvSpPr>
          <p:nvPr/>
        </p:nvSpPr>
        <p:spPr bwMode="auto">
          <a:xfrm>
            <a:off x="838200" y="1828800"/>
            <a:ext cx="5562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183038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457200" algn="l"/>
                <a:tab pos="183038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val1 WORD 2000h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val2 WORD 100h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ax,val1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mul val2	; DX:AX = 00200000h, CF=1</a:t>
            </a:r>
          </a:p>
        </p:txBody>
      </p:sp>
      <p:sp>
        <p:nvSpPr>
          <p:cNvPr id="117777" name="Text Box 1041"/>
          <p:cNvSpPr txBox="1">
            <a:spLocks noChangeArrowheads="1"/>
          </p:cNvSpPr>
          <p:nvPr/>
        </p:nvSpPr>
        <p:spPr bwMode="auto">
          <a:xfrm>
            <a:off x="6629400" y="1981200"/>
            <a:ext cx="2286000" cy="15049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The Carry flag indicates whether or not the upper half of the product contains significant digits.</a:t>
            </a:r>
          </a:p>
        </p:txBody>
      </p:sp>
      <p:grpSp>
        <p:nvGrpSpPr>
          <p:cNvPr id="2" name="Group 1043"/>
          <p:cNvGrpSpPr>
            <a:grpSpLocks/>
          </p:cNvGrpSpPr>
          <p:nvPr/>
        </p:nvGrpSpPr>
        <p:grpSpPr bwMode="auto">
          <a:xfrm>
            <a:off x="609600" y="4114800"/>
            <a:ext cx="7162800" cy="1828800"/>
            <a:chOff x="384" y="2592"/>
            <a:chExt cx="4512" cy="1152"/>
          </a:xfrm>
        </p:grpSpPr>
        <p:sp>
          <p:nvSpPr>
            <p:cNvPr id="18440" name="Text Box 1040"/>
            <p:cNvSpPr txBox="1">
              <a:spLocks noChangeArrowheads="1"/>
            </p:cNvSpPr>
            <p:nvPr/>
          </p:nvSpPr>
          <p:spPr bwMode="auto">
            <a:xfrm>
              <a:off x="432" y="3072"/>
              <a:ext cx="446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60" tIns="182880" rIns="137160" bIns="18288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tabLst>
                  <a:tab pos="457200" algn="l"/>
                  <a:tab pos="1766888" algn="l"/>
                </a:tabLst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tabLst>
                  <a:tab pos="457200" algn="l"/>
                  <a:tab pos="1766888" algn="l"/>
                </a:tabLs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457200" algn="l"/>
                  <a:tab pos="1766888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457200" algn="l"/>
                  <a:tab pos="1766888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457200" algn="l"/>
                  <a:tab pos="1766888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1766888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1766888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1766888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1766888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mov eax,12345h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mov ebx,1000h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mul ebx	; EDX:EAX = 0000000012345000h, CF=0</a:t>
              </a:r>
            </a:p>
          </p:txBody>
        </p:sp>
        <p:sp>
          <p:nvSpPr>
            <p:cNvPr id="18441" name="Text Box 1042"/>
            <p:cNvSpPr txBox="1">
              <a:spLocks noChangeArrowheads="1"/>
            </p:cNvSpPr>
            <p:nvPr/>
          </p:nvSpPr>
          <p:spPr bwMode="auto">
            <a:xfrm>
              <a:off x="384" y="2592"/>
              <a:ext cx="4512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12345h * 1000h, using 32-bit operands: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 txBox="1">
            <a:spLocks noGrp="1"/>
          </p:cNvSpPr>
          <p:nvPr/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16075ED-F05C-4B2D-8B7F-92314427ABEC}" type="slidenum">
              <a:rPr lang="en-US" altLang="en-US" sz="16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Signed</a:t>
            </a:r>
            <a:r>
              <a:rPr lang="en-US" alt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mtClean="0">
                <a:cs typeface="Arial" panose="020B0604020202020204" pitchFamily="34" charset="0"/>
              </a:rPr>
              <a:t>Integer</a:t>
            </a:r>
            <a:r>
              <a:rPr lang="en-US" alt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mtClean="0">
                <a:cs typeface="Arial" panose="020B0604020202020204" pitchFamily="34" charset="0"/>
              </a:rPr>
              <a:t>Multiply</a:t>
            </a:r>
            <a:endParaRPr lang="en-US" alt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7772400" cy="38989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IMUL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(signed integer multiply ) multiplies an 8, 16, or 32-bit signed operand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The instruction formats are: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Imul source1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imul dest, source1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imul dest, source1, source2</a:t>
            </a:r>
          </a:p>
          <a:p>
            <a:pPr lvl="2" eaLnBrk="1" hangingPunct="1"/>
            <a:r>
              <a:rPr lang="en-US" altLang="en-US" sz="1600" u="sng" smtClean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altLang="en-US" sz="1600" b="1" u="sng" smtClean="0">
                <a:latin typeface="Arial" panose="020B0604020202020204" pitchFamily="34" charset="0"/>
                <a:cs typeface="Arial" panose="020B0604020202020204" pitchFamily="34" charset="0"/>
              </a:rPr>
              <a:t>source2</a:t>
            </a:r>
            <a:r>
              <a:rPr lang="en-US" altLang="en-US" sz="1600" u="sng" smtClean="0">
                <a:latin typeface="Arial" panose="020B0604020202020204" pitchFamily="34" charset="0"/>
                <a:cs typeface="Arial" panose="020B0604020202020204" pitchFamily="34" charset="0"/>
              </a:rPr>
              <a:t> should be an immediate value</a:t>
            </a:r>
          </a:p>
          <a:p>
            <a:pPr eaLnBrk="1" hangingPunct="1"/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 txBox="1">
            <a:spLocks noGrp="1"/>
          </p:cNvSpPr>
          <p:nvPr/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612D8E0-4FF8-4D1A-9206-3E564DE77D08}" type="slidenum">
              <a:rPr lang="en-US" altLang="en-US" sz="16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IMUL Instruction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722438"/>
            <a:ext cx="528002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MOV instruction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Move data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en-US" sz="2000" i="1" smtClean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en-US" altLang="en-US" sz="2000" i="1" smtClean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From a </a:t>
            </a:r>
            <a:r>
              <a:rPr lang="en-US" altLang="en-US" sz="2000" i="1" smtClean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en-US" sz="2000" i="1" smtClean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From a </a:t>
            </a:r>
            <a:r>
              <a:rPr lang="en-US" altLang="en-US" sz="2000" i="1" smtClean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to another </a:t>
            </a:r>
            <a:r>
              <a:rPr lang="en-US" altLang="en-US" sz="2000" i="1" smtClean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lvl="1" eaLnBrk="1" hangingPunct="1"/>
            <a:r>
              <a:rPr lang="en-US" altLang="en-US" sz="2000" b="1" u="sng" smtClean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altLang="en-US" sz="2000" i="1" smtClean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en-US" sz="2000" i="1" smtClean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en-US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destination, source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 txBox="1">
            <a:spLocks noGrp="1"/>
          </p:cNvSpPr>
          <p:nvPr/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F3A395E-6A9E-415D-9664-050CC1BBF870}" type="slidenum">
              <a:rPr lang="en-US" altLang="en-US" sz="16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DIV Instruction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The DIV (unsigned divide) instruction performs 8-bit, 16-bit, and 32-bit division on unsigned integers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A single operand is supplied (register or memory operand), which is assumed to be the divisor 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Instruction formats: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en-US" altLang="en-US" i="1" smtClean="0">
                <a:latin typeface="Arial" panose="020B0604020202020204" pitchFamily="34" charset="0"/>
                <a:cs typeface="Arial" panose="020B0604020202020204" pitchFamily="34" charset="0"/>
              </a:rPr>
              <a:t>Reg/Mem8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en-US" altLang="en-US" i="1" smtClean="0">
                <a:latin typeface="Arial" panose="020B0604020202020204" pitchFamily="34" charset="0"/>
                <a:cs typeface="Arial" panose="020B0604020202020204" pitchFamily="34" charset="0"/>
              </a:rPr>
              <a:t>Reg/Mem16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en-US" altLang="en-US" i="1" smtClean="0">
                <a:latin typeface="Arial" panose="020B0604020202020204" pitchFamily="34" charset="0"/>
                <a:cs typeface="Arial" panose="020B0604020202020204" pitchFamily="34" charset="0"/>
              </a:rPr>
              <a:t>Reg/Mem32</a:t>
            </a:r>
          </a:p>
        </p:txBody>
      </p:sp>
      <p:pic>
        <p:nvPicPr>
          <p:cNvPr id="2150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3" y="3471863"/>
            <a:ext cx="47720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 txBox="1">
            <a:spLocks noGrp="1"/>
          </p:cNvSpPr>
          <p:nvPr/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B21D034-E83F-49C3-8979-26690DB1B4C3}" type="slidenum">
              <a:rPr lang="en-US" altLang="en-US" sz="16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DIV Examples</a:t>
            </a:r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762000" y="1219200"/>
            <a:ext cx="7315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tx1"/>
              </a:buClr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Divide 8003h by 100h, using 16-bit operands:</a:t>
            </a:r>
          </a:p>
        </p:txBody>
      </p: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762000" y="1828800"/>
            <a:ext cx="7086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3205163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tabLst>
                <a:tab pos="457200" algn="l"/>
                <a:tab pos="3205163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3205163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3205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3205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205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205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205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3205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dx,0	; clear dividend, high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ax,8003h	; dividend, low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cx,100h	; divisor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div cx	; AX = 0080h, DX = 3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62000" y="3657600"/>
            <a:ext cx="7391400" cy="2057400"/>
            <a:chOff x="480" y="2304"/>
            <a:chExt cx="4656" cy="1296"/>
          </a:xfrm>
        </p:grpSpPr>
        <p:sp>
          <p:nvSpPr>
            <p:cNvPr id="22535" name="Rectangle 9"/>
            <p:cNvSpPr>
              <a:spLocks noChangeArrowheads="1"/>
            </p:cNvSpPr>
            <p:nvPr/>
          </p:nvSpPr>
          <p:spPr bwMode="auto">
            <a:xfrm>
              <a:off x="528" y="2304"/>
              <a:ext cx="46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chemeClr val="tx1"/>
                </a:buClr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Same division, using 32-bit operands:</a:t>
              </a:r>
            </a:p>
          </p:txBody>
        </p:sp>
        <p:sp>
          <p:nvSpPr>
            <p:cNvPr id="22536" name="Text Box 10"/>
            <p:cNvSpPr txBox="1">
              <a:spLocks noChangeArrowheads="1"/>
            </p:cNvSpPr>
            <p:nvPr/>
          </p:nvSpPr>
          <p:spPr bwMode="auto">
            <a:xfrm>
              <a:off x="480" y="2736"/>
              <a:ext cx="4512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60" tIns="182880" rIns="137160" bIns="18288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tabLst>
                  <a:tab pos="457200" algn="l"/>
                  <a:tab pos="3205163" algn="l"/>
                </a:tabLst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tabLst>
                  <a:tab pos="457200" algn="l"/>
                  <a:tab pos="3205163" algn="l"/>
                </a:tabLs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457200" algn="l"/>
                  <a:tab pos="3205163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457200" algn="l"/>
                  <a:tab pos="32051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457200" algn="l"/>
                  <a:tab pos="32051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32051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32051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32051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32051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dirty="0" err="1">
                  <a:latin typeface="Courier New" panose="02070309020205020404" pitchFamily="49" charset="0"/>
                </a:rPr>
                <a:t>mov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 edx,0	; clear dividend, high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dirty="0" err="1">
                  <a:latin typeface="Courier New" panose="02070309020205020404" pitchFamily="49" charset="0"/>
                </a:rPr>
                <a:t>mov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 eax,8003h	; dividend, low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dirty="0" err="1">
                  <a:latin typeface="Courier New" panose="02070309020205020404" pitchFamily="49" charset="0"/>
                </a:rPr>
                <a:t>mov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 ecx,100h	; divisor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latin typeface="Courier New" panose="02070309020205020404" pitchFamily="49" charset="0"/>
                </a:rPr>
                <a:t>div </a:t>
              </a:r>
              <a:r>
                <a:rPr lang="en-US" altLang="en-US" sz="1800" b="1" dirty="0" err="1">
                  <a:latin typeface="Courier New" panose="02070309020205020404" pitchFamily="49" charset="0"/>
                </a:rPr>
                <a:t>ecx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	; EAX = 00000080h, </a:t>
              </a:r>
              <a:r>
                <a:rPr lang="en-US" altLang="en-US" sz="1800" b="1" dirty="0" smtClean="0">
                  <a:latin typeface="Courier New" panose="02070309020205020404" pitchFamily="49" charset="0"/>
                </a:rPr>
                <a:t>EDX 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= 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6250" y="266700"/>
            <a:ext cx="7772400" cy="1143000"/>
          </a:xfrm>
        </p:spPr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Unsigned Size Increase </a:t>
            </a:r>
            <a:endParaRPr lang="en-US" altLang="en-US" sz="36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1500" y="1381125"/>
            <a:ext cx="8077200" cy="4621213"/>
          </a:xfrm>
        </p:spPr>
        <p:txBody>
          <a:bodyPr/>
          <a:lstStyle/>
          <a:p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How about increasing the size of a 2-byte quantity to 4 byte?</a:t>
            </a:r>
          </a:p>
          <a:p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Therefore, there is an instruction called </a:t>
            </a:r>
            <a:r>
              <a:rPr lang="en-US" altLang="zh-CN" sz="2400" smtClean="0">
                <a:solidFill>
                  <a:srgbClr val="00CC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movzx</a:t>
            </a:r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(Zero eXtend), which takes two operands</a:t>
            </a:r>
          </a:p>
          <a:p>
            <a:pPr lvl="1"/>
            <a:r>
              <a:rPr lang="en-US" altLang="zh-CN" sz="20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Destination: 16- or 32-bit register</a:t>
            </a:r>
          </a:p>
          <a:p>
            <a:pPr lvl="1"/>
            <a:r>
              <a:rPr lang="en-US" altLang="zh-CN" sz="20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Source: 8- or 16-bit register, or 1 byte in memory, or 1 word in memory</a:t>
            </a:r>
          </a:p>
          <a:p>
            <a:pPr lvl="1"/>
            <a:r>
              <a:rPr lang="en-US" altLang="zh-CN" sz="20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destination must be larger than the source!</a:t>
            </a:r>
          </a:p>
          <a:p>
            <a:pPr lvl="3">
              <a:buFontTx/>
              <a:buNone/>
            </a:pP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6250" y="266700"/>
            <a:ext cx="7772400" cy="1143000"/>
          </a:xfrm>
        </p:spPr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Using MOVZX  </a:t>
            </a:r>
            <a:endParaRPr lang="en-US" altLang="en-US" sz="36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1500" y="1381125"/>
            <a:ext cx="8077200" cy="4621213"/>
          </a:xfrm>
        </p:spPr>
        <p:txBody>
          <a:bodyPr/>
          <a:lstStyle/>
          <a:p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movzx  eax, ax ; extends ax into eax</a:t>
            </a:r>
          </a:p>
          <a:p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movzx  eax, al ; extends al into eax</a:t>
            </a:r>
          </a:p>
          <a:p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movzx  ax, al ; extends al into eax</a:t>
            </a:r>
          </a:p>
          <a:p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movzx  ebx, ax ; extends ax into ebx</a:t>
            </a:r>
          </a:p>
          <a:p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movzx  ebx, [L] ; </a:t>
            </a:r>
            <a:r>
              <a:rPr lang="en-US" altLang="zh-CN" sz="2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gives a “size not specified” error</a:t>
            </a:r>
          </a:p>
          <a:p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movzx  ebx, </a:t>
            </a:r>
            <a:r>
              <a:rPr lang="en-US" altLang="zh-CN" sz="2400" b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byte </a:t>
            </a:r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[L] ; extends 1-byte value at address L into ebx</a:t>
            </a:r>
          </a:p>
          <a:p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movzx  eax, </a:t>
            </a:r>
            <a:r>
              <a:rPr lang="en-US" altLang="zh-CN" sz="2400" b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word </a:t>
            </a:r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[L] ; extends 2-byte value at address L into eax</a:t>
            </a:r>
          </a:p>
          <a:p>
            <a:pPr lvl="3">
              <a:buFontTx/>
              <a:buNone/>
            </a:pPr>
            <a:endParaRPr lang="en-US" altLang="en-US" sz="180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6250" y="266700"/>
            <a:ext cx="7772400" cy="1143000"/>
          </a:xfrm>
        </p:spPr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Signed Size Increase </a:t>
            </a:r>
            <a:endParaRPr lang="en-US" altLang="en-US" sz="36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1500" y="1381125"/>
            <a:ext cx="8077200" cy="4621213"/>
          </a:xfrm>
        </p:spPr>
        <p:txBody>
          <a:bodyPr/>
          <a:lstStyle/>
          <a:p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There is no way to use movzx instructions to increase the size of signed numbers, because of the needed sign extension</a:t>
            </a:r>
          </a:p>
          <a:p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New conversion instructions with implicit operands</a:t>
            </a:r>
          </a:p>
          <a:p>
            <a:pPr lvl="1"/>
            <a:r>
              <a:rPr lang="en-US" altLang="zh-CN" sz="2000" smtClean="0">
                <a:solidFill>
                  <a:srgbClr val="00CC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CBW</a:t>
            </a:r>
            <a:r>
              <a:rPr lang="en-US" altLang="zh-CN" sz="20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(Convert Byte to Word): Sign extends AL into AX</a:t>
            </a:r>
          </a:p>
          <a:p>
            <a:pPr lvl="1"/>
            <a:r>
              <a:rPr lang="en-US" altLang="zh-CN" sz="2000" smtClean="0">
                <a:solidFill>
                  <a:srgbClr val="00CC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CWD</a:t>
            </a:r>
            <a:r>
              <a:rPr lang="en-US" altLang="zh-CN" sz="20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(Convert Word to Double): Sign extends AX into DX:AX</a:t>
            </a:r>
          </a:p>
          <a:p>
            <a:pPr lvl="1"/>
            <a:r>
              <a:rPr lang="en-US" altLang="zh-CN" sz="2000" smtClean="0">
                <a:solidFill>
                  <a:srgbClr val="00CC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CWDE</a:t>
            </a:r>
            <a:r>
              <a:rPr lang="en-US" altLang="zh-CN" sz="20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(Convert Word to Double word Extended): Sign extends AX into EAX</a:t>
            </a:r>
          </a:p>
          <a:p>
            <a:pPr lvl="1"/>
            <a:r>
              <a:rPr lang="en-US" altLang="zh-CN" sz="2000" smtClean="0">
                <a:solidFill>
                  <a:srgbClr val="00CC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CDQ</a:t>
            </a:r>
            <a:r>
              <a:rPr lang="en-US" altLang="zh-CN" sz="20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(Convert Double word to Quad word): Signs extends EAX into EDX:EAX (implicit operands)</a:t>
            </a:r>
          </a:p>
          <a:p>
            <a:pPr lvl="3">
              <a:buFontTx/>
              <a:buNone/>
            </a:pP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Addressing modes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00C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MOV AX, BX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MOV AL, BL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MOV DX, SI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MOV DS, BX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altLang="en-US" sz="2000" u="sng" smtClean="0">
                <a:latin typeface="Arial" panose="020B0604020202020204" pitchFamily="34" charset="0"/>
                <a:cs typeface="Arial" panose="020B0604020202020204" pitchFamily="34" charset="0"/>
              </a:rPr>
              <a:t>source/destination must be of identical size</a:t>
            </a: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smtClean="0">
                <a:solidFill>
                  <a:srgbClr val="00C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Load a value to a register or a memory location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MOV AX, 1234h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Memory Addressing modes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28738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00C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Move data from a memory location to a register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Example :</a:t>
            </a:r>
          </a:p>
          <a:p>
            <a:pPr lvl="2" eaLnBrk="1" hangingPunct="1"/>
            <a:r>
              <a:rPr lang="en-US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MOV AX, [1234h]</a:t>
            </a:r>
          </a:p>
          <a:p>
            <a:pPr lvl="3" eaLnBrk="1" hangingPunct="1"/>
            <a:r>
              <a:rPr lang="en-US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1234h is an offset within the data segment DS</a:t>
            </a:r>
          </a:p>
          <a:p>
            <a:pPr eaLnBrk="1" hangingPunct="1"/>
            <a:r>
              <a:rPr lang="en-US" altLang="en-US" sz="2400" smtClean="0">
                <a:solidFill>
                  <a:srgbClr val="00C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Indirect (base relative, or indexed)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Offset is saved in a register</a:t>
            </a:r>
          </a:p>
          <a:p>
            <a:pPr lvl="2" eaLnBrk="1" hangingPunct="1"/>
            <a:r>
              <a:rPr lang="en-US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BX, SI, DI define offset in the data segment</a:t>
            </a:r>
          </a:p>
          <a:p>
            <a:pPr lvl="2" eaLnBrk="1" hangingPunct="1"/>
            <a:r>
              <a:rPr lang="en-US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BP defines an offset in the stack segment!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lvl="2" eaLnBrk="1" hangingPunct="1"/>
            <a:r>
              <a:rPr lang="en-US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MOV AX,[BX]</a:t>
            </a:r>
          </a:p>
          <a:p>
            <a:pPr lvl="2" eaLnBrk="1" hangingPunct="1"/>
            <a:r>
              <a:rPr lang="en-US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MOV AX,[BP]</a:t>
            </a:r>
          </a:p>
          <a:p>
            <a:pPr lvl="2" eaLnBrk="1" hangingPunct="1"/>
            <a:r>
              <a:rPr lang="en-US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MOV AX,[SI]</a:t>
            </a:r>
          </a:p>
          <a:p>
            <a:pPr lvl="2" eaLnBrk="1" hangingPunct="1"/>
            <a:r>
              <a:rPr lang="en-US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MOV AX,[DI]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Addressing modes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85888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00C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plus index (base relative indexed)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lvl="2" eaLnBrk="1" hangingPunct="1"/>
            <a:r>
              <a:rPr lang="en-US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MOV AX, [BX+DI]</a:t>
            </a:r>
          </a:p>
          <a:p>
            <a:pPr lvl="2" eaLnBrk="1" hangingPunct="1"/>
            <a:r>
              <a:rPr lang="en-US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MOV AX, [BX+SI]</a:t>
            </a:r>
          </a:p>
          <a:p>
            <a:pPr lvl="2" eaLnBrk="1" hangingPunct="1"/>
            <a:r>
              <a:rPr lang="en-US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Base can be BX or BP, index SI or DI</a:t>
            </a:r>
          </a:p>
          <a:p>
            <a:pPr eaLnBrk="1" hangingPunct="1"/>
            <a:r>
              <a:rPr lang="en-US" altLang="en-US" sz="2400" smtClean="0">
                <a:solidFill>
                  <a:srgbClr val="00C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relative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lvl="2" eaLnBrk="1" hangingPunct="1"/>
            <a:r>
              <a:rPr lang="en-US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MOV AX, [BX+1234h]</a:t>
            </a:r>
          </a:p>
          <a:p>
            <a:pPr lvl="2" eaLnBrk="1" hangingPunct="1"/>
            <a:r>
              <a:rPr lang="en-US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Register on the left can be BX, BP, SI, or DI</a:t>
            </a:r>
          </a:p>
          <a:p>
            <a:pPr eaLnBrk="1" hangingPunct="1"/>
            <a:r>
              <a:rPr lang="en-US" altLang="en-US" sz="2400" smtClean="0">
                <a:solidFill>
                  <a:srgbClr val="00C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relative plus index</a:t>
            </a:r>
          </a:p>
          <a:p>
            <a:pPr lvl="1" eaLnBrk="1" hangingPunct="1"/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lvl="2" eaLnBrk="1" hangingPunct="1"/>
            <a:r>
              <a:rPr lang="en-US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MOV AX, [BX+DI+1234h]</a:t>
            </a:r>
          </a:p>
          <a:p>
            <a:pPr lvl="2" eaLnBrk="1" hangingPunct="1"/>
            <a:r>
              <a:rPr lang="en-US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Registers can be one of BX or BP and one of SI or 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Memory and Labels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	 al, [L1]	       ;copy byte at L1 into 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      eax, L1	       ;eax = address of byte at L1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	 [L1], ah	       ;copy ah into byte at L1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	 eax, [L6]       ;copy double word at L6 into eax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	 eax, [L6]       ;eax += double word at L6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	 [L6], eax       ;double word at L6 += eax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	 al, [L6]	        ;copy first byte of double word at L6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;into 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	 [L6],1	       ;generates “operation size not 				                      ;specified” error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	 dword[L6],1  ;stores 1 in double word at L6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smtClean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66700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Debugging</a:t>
            </a:r>
            <a:endParaRPr lang="en-US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381125"/>
            <a:ext cx="8077200" cy="4621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There are four debugging routines named: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solidFill>
                  <a:srgbClr val="00CC66"/>
                </a:solidFill>
                <a:ea typeface="宋体" panose="02010600030101010101" pitchFamily="2" charset="-122"/>
              </a:rPr>
              <a:t>dump_regs</a:t>
            </a:r>
            <a:r>
              <a:rPr lang="en-US" altLang="zh-CN" sz="2000" smtClean="0">
                <a:ea typeface="宋体" panose="02010600030101010101" pitchFamily="2" charset="-122"/>
              </a:rPr>
              <a:t>: this macro prints out the values of the registers (in hexadecimal) 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Syntax : </a:t>
            </a:r>
            <a:r>
              <a:rPr lang="en-US" altLang="zh-CN" sz="1800" smtClean="0">
                <a:solidFill>
                  <a:srgbClr val="0000FF"/>
                </a:solidFill>
                <a:ea typeface="宋体" panose="02010600030101010101" pitchFamily="2" charset="-122"/>
              </a:rPr>
              <a:t>dump_regs X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X: It takes a single integer argument that is printed out as well. This can be used to distinguish the output of different dump regs commands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solidFill>
                  <a:srgbClr val="00CC66"/>
                </a:solidFill>
                <a:ea typeface="宋体" panose="02010600030101010101" pitchFamily="2" charset="-122"/>
              </a:rPr>
              <a:t>dump_mem</a:t>
            </a:r>
            <a:r>
              <a:rPr lang="en-US" altLang="zh-CN" sz="2000" smtClean="0">
                <a:ea typeface="宋体" panose="02010600030101010101" pitchFamily="2" charset="-122"/>
              </a:rPr>
              <a:t>: this macro prints out the values of a region of memory (in hexadecimal) and also as ASCII characters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Syntax: </a:t>
            </a:r>
            <a:r>
              <a:rPr lang="en-US" altLang="zh-CN" sz="1800" smtClean="0">
                <a:solidFill>
                  <a:srgbClr val="0000FF"/>
                </a:solidFill>
                <a:ea typeface="宋体" panose="02010600030101010101" pitchFamily="2" charset="-122"/>
              </a:rPr>
              <a:t>dump_mem X, label , Y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ea typeface="宋体" panose="02010600030101010101" pitchFamily="2" charset="-122"/>
              </a:rPr>
              <a:t>: </a:t>
            </a:r>
            <a:r>
              <a:rPr lang="en-US" altLang="zh-CN" sz="1800" smtClean="0">
                <a:ea typeface="宋体" panose="02010600030101010101" pitchFamily="2" charset="-122"/>
              </a:rPr>
              <a:t>This can be used to distinguish the output of different dump_mem commands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Label: the starting address of displayed region 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Y: the number of 16-byte paragraphs to display after the starting address</a:t>
            </a:r>
            <a:r>
              <a:rPr lang="en-US" altLang="zh-CN" sz="180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  <a:p>
            <a:pPr lvl="2"/>
            <a:r>
              <a:rPr lang="en-US" altLang="zh-CN" sz="1800" smtClean="0">
                <a:ea typeface="宋体" panose="02010600030101010101" pitchFamily="2" charset="-122"/>
              </a:rPr>
              <a:t>Note: </a:t>
            </a:r>
            <a:r>
              <a:rPr lang="en-US" altLang="en-US" sz="1800" smtClean="0">
                <a:ea typeface="宋体" panose="02010600030101010101" pitchFamily="2" charset="-122"/>
              </a:rPr>
              <a:t>The memory  displayed will start on the first paragraph boundary  before the requested address</a:t>
            </a:r>
          </a:p>
          <a:p>
            <a:pPr lvl="2">
              <a:lnSpc>
                <a:spcPct val="90000"/>
              </a:lnSpc>
            </a:pPr>
            <a:endParaRPr lang="en-US" altLang="zh-CN" sz="180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lvl="3">
              <a:lnSpc>
                <a:spcPct val="90000"/>
              </a:lnSpc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66700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Debugging (cont.)</a:t>
            </a:r>
            <a:endParaRPr lang="en-US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381125"/>
            <a:ext cx="8077200" cy="4621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There are four debugging routines named: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solidFill>
                  <a:srgbClr val="00CC66"/>
                </a:solidFill>
                <a:ea typeface="宋体" panose="02010600030101010101" pitchFamily="2" charset="-122"/>
              </a:rPr>
              <a:t>dump_stack</a:t>
            </a:r>
            <a:r>
              <a:rPr lang="en-US" altLang="zh-CN" sz="2000" smtClean="0">
                <a:ea typeface="宋体" panose="02010600030101010101" pitchFamily="2" charset="-122"/>
              </a:rPr>
              <a:t>: this macro prints out the values on the CPU stack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Syntax: </a:t>
            </a:r>
            <a:r>
              <a:rPr lang="en-US" altLang="zh-CN" sz="1800" smtClean="0">
                <a:solidFill>
                  <a:srgbClr val="0000FF"/>
                </a:solidFill>
                <a:ea typeface="宋体" panose="02010600030101010101" pitchFamily="2" charset="-122"/>
              </a:rPr>
              <a:t>dump_stack X, Y , Z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ea typeface="宋体" panose="02010600030101010101" pitchFamily="2" charset="-122"/>
              </a:rPr>
              <a:t>: </a:t>
            </a:r>
            <a:r>
              <a:rPr lang="en-US" altLang="zh-CN" sz="1800" smtClean="0">
                <a:ea typeface="宋体" panose="02010600030101010101" pitchFamily="2" charset="-122"/>
              </a:rPr>
              <a:t>This can be used to distinguish the output of different dump_stack commands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Y: the number of double words to display below the address that the EBP register holds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Z: the number of double words to display above the address in EBP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solidFill>
                  <a:srgbClr val="00CC66"/>
                </a:solidFill>
                <a:ea typeface="宋体" panose="02010600030101010101" pitchFamily="2" charset="-122"/>
              </a:rPr>
              <a:t>dump_math</a:t>
            </a:r>
            <a:r>
              <a:rPr lang="en-US" altLang="zh-CN" sz="2000" smtClean="0">
                <a:ea typeface="宋体" panose="02010600030101010101" pitchFamily="2" charset="-122"/>
              </a:rPr>
              <a:t>: this macro prints out the values of the registers of the math coprocessor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Syntax: </a:t>
            </a:r>
            <a:r>
              <a:rPr lang="en-US" altLang="zh-CN" sz="1800" smtClean="0">
                <a:solidFill>
                  <a:srgbClr val="0000FF"/>
                </a:solidFill>
                <a:ea typeface="宋体" panose="02010600030101010101" pitchFamily="2" charset="-122"/>
              </a:rPr>
              <a:t>dump_math X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ea typeface="宋体" panose="02010600030101010101" pitchFamily="2" charset="-122"/>
              </a:rPr>
              <a:t>: </a:t>
            </a:r>
            <a:r>
              <a:rPr lang="en-US" altLang="zh-CN" sz="1800" smtClean="0">
                <a:ea typeface="宋体" panose="02010600030101010101" pitchFamily="2" charset="-122"/>
              </a:rPr>
              <a:t>This can be used to distinguish the output of different dump_math commands</a:t>
            </a:r>
            <a:endParaRPr lang="en-US" altLang="zh-CN" sz="180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lvl="3">
              <a:lnSpc>
                <a:spcPct val="90000"/>
              </a:lnSpc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Important Flags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71613"/>
            <a:ext cx="7772400" cy="4960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Z – set when the result of the last operation was zero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 – Set when there was a carry (or borrow) beyond the most significant bit in the last operation (unsigned overflow)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O – Set when the last operation overflowed, when interpreting the operands as signed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 – Indicates the parity of the result of the last operation (</a:t>
            </a:r>
            <a:r>
              <a:rPr lang="en-US" altLang="zh-TW" sz="2400" smtClean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is set when the destination has an </a:t>
            </a:r>
            <a:r>
              <a:rPr lang="en-US" altLang="zh-TW" sz="2400" u="sng" smtClean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even</a:t>
            </a:r>
            <a:r>
              <a:rPr lang="en-US" altLang="zh-TW" sz="2400" smtClean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number of 1 bits)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 – The sign bit (MSB) of the result of the last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D – direction flag, controls the direction of a string stored in memory (more later)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8641</TotalTime>
  <Words>1549</Words>
  <Application>Microsoft Office PowerPoint</Application>
  <PresentationFormat>On-screen Show (4:3)</PresentationFormat>
  <Paragraphs>311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PMingLiU</vt:lpstr>
      <vt:lpstr>宋体</vt:lpstr>
      <vt:lpstr>Arial</vt:lpstr>
      <vt:lpstr>Calibri</vt:lpstr>
      <vt:lpstr>Comic Sans MS</vt:lpstr>
      <vt:lpstr>Courier New</vt:lpstr>
      <vt:lpstr>Times New Roman</vt:lpstr>
      <vt:lpstr>Wingdings</vt:lpstr>
      <vt:lpstr>Default Design</vt:lpstr>
      <vt:lpstr>Computer Architecture and Operating Systems  CS 3230 :Assembly Section Lecture 4 </vt:lpstr>
      <vt:lpstr>The MOV instruction</vt:lpstr>
      <vt:lpstr>Addressing modes</vt:lpstr>
      <vt:lpstr>Memory Addressing modes</vt:lpstr>
      <vt:lpstr>Addressing modes</vt:lpstr>
      <vt:lpstr>Example: Memory and Labels</vt:lpstr>
      <vt:lpstr>Debugging</vt:lpstr>
      <vt:lpstr>Debugging (cont.)</vt:lpstr>
      <vt:lpstr>Important Flags</vt:lpstr>
      <vt:lpstr>Addition </vt:lpstr>
      <vt:lpstr>Increment</vt:lpstr>
      <vt:lpstr>Subtraction </vt:lpstr>
      <vt:lpstr>Decrement</vt:lpstr>
      <vt:lpstr>64 Bits Addition in X86</vt:lpstr>
      <vt:lpstr>64 Bits Subtraction in X86</vt:lpstr>
      <vt:lpstr>MUL Instruction</vt:lpstr>
      <vt:lpstr>MUL Examples</vt:lpstr>
      <vt:lpstr>Signed Integer Multiply</vt:lpstr>
      <vt:lpstr>IMUL Instruction</vt:lpstr>
      <vt:lpstr>DIV Instruction</vt:lpstr>
      <vt:lpstr>DIV Examples</vt:lpstr>
      <vt:lpstr>Unsigned Size Increase </vt:lpstr>
      <vt:lpstr>Using MOVZX  </vt:lpstr>
      <vt:lpstr>Signed Size Increase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Brianna Muleski</cp:lastModifiedBy>
  <cp:revision>291</cp:revision>
  <dcterms:created xsi:type="dcterms:W3CDTF">1999-10-08T19:08:27Z</dcterms:created>
  <dcterms:modified xsi:type="dcterms:W3CDTF">2015-02-18T18:43:07Z</dcterms:modified>
</cp:coreProperties>
</file>