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8" r:id="rId2"/>
    <p:sldId id="439" r:id="rId3"/>
    <p:sldId id="417" r:id="rId4"/>
    <p:sldId id="418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36" r:id="rId13"/>
    <p:sldId id="437" r:id="rId14"/>
    <p:sldId id="431" r:id="rId15"/>
    <p:sldId id="432" r:id="rId16"/>
    <p:sldId id="427" r:id="rId17"/>
    <p:sldId id="428" r:id="rId18"/>
    <p:sldId id="434" r:id="rId19"/>
    <p:sldId id="429" r:id="rId20"/>
    <p:sldId id="430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3751" autoAdjust="0"/>
  </p:normalViewPr>
  <p:slideViewPr>
    <p:cSldViewPr snapToGrid="0">
      <p:cViewPr varScale="1">
        <p:scale>
          <a:sx n="74" d="100"/>
          <a:sy n="74" d="100"/>
        </p:scale>
        <p:origin x="26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A1DEDDEE-D4AD-44E0-84B6-38175FA7A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244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85A4D7A9-7BA3-4AB1-9A14-3972675C9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5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segment .text – code sectioned off</a:t>
            </a:r>
            <a:r>
              <a:rPr lang="en-US" baseline="0" dirty="0" smtClean="0"/>
              <a:t> in different blocks, with labels.</a:t>
            </a:r>
          </a:p>
          <a:p>
            <a:r>
              <a:rPr lang="en-US" baseline="0" dirty="0" smtClean="0"/>
              <a:t>syntax – label1: …</a:t>
            </a:r>
          </a:p>
          <a:p>
            <a:r>
              <a:rPr lang="en-US" baseline="0" dirty="0" smtClean="0"/>
              <a:t>	…</a:t>
            </a:r>
          </a:p>
          <a:p>
            <a:r>
              <a:rPr lang="en-US" baseline="0" dirty="0" smtClean="0"/>
              <a:t>	…</a:t>
            </a:r>
          </a:p>
          <a:p>
            <a:r>
              <a:rPr lang="en-US" baseline="0" dirty="0" smtClean="0"/>
              <a:t>	…</a:t>
            </a:r>
          </a:p>
          <a:p>
            <a:r>
              <a:rPr lang="en-US" baseline="0" dirty="0" smtClean="0"/>
              <a:t>             label2: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4D7A9-7BA3-4AB1-9A14-3972675C95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48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2A116A-0AD2-4329-AC71-950CFF6A5BD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A4A4912-3CEF-4AD6-809F-82ED52EFF5A3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10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6898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967CB0-BFE7-4531-80ED-D5BF4FC96EA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29133FB-E028-48B4-B7F3-459F5E96DBE3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12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8267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11C453-5D65-433A-A109-81122D5E44E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A0978B5B-B21C-45BA-A9FF-7EE4F421144E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13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0821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CFD616-9807-4EFF-8AA4-04DEDD69798F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145204C-28F7-4636-AA3C-AF59014EC0A0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18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39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E5708A-1B89-4433-AD9E-B13DFCF5F5C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46F401F-0FD0-48C5-87E0-0D0D23C944F3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19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43221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52D19-6E04-4EE1-97F1-A64FCA51AEFB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E217910-2102-44FE-9838-F6D94F5B3E23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20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513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to move between</a:t>
            </a:r>
            <a:r>
              <a:rPr lang="en-US" baseline="0" dirty="0" smtClean="0"/>
              <a:t>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4D7A9-7BA3-4AB1-9A14-3972675C95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6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used to subtract without changing A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Cmp</a:t>
            </a:r>
            <a:r>
              <a:rPr lang="en-US" baseline="0" dirty="0" smtClean="0"/>
              <a:t> used with if else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4D7A9-7BA3-4AB1-9A14-3972675C95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3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4D7A9-7BA3-4AB1-9A14-3972675C95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0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4D7A9-7BA3-4AB1-9A14-3972675C95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9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D42EB-BFC0-4406-B6C5-0D70064B0BA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CEA93AC-5807-4BC0-963C-0F95C1EA9126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6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41533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D9F52A-5725-484E-8C09-9945A4ADBFF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5CA8E34-BF5D-4770-AE69-DF97DD580049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7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5820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281A1-4278-4D23-97B6-76CBAEE3ED72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011E335-5F31-42F2-A0AE-EDAACADF0FBD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8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568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E45972-A5BD-40CF-80DE-908CE6147E4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3" tIns="46151" rIns="92303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667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6521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90663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7700" indent="-212725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49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21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93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6500" indent="-212725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4D366EA-AF48-402B-A4A4-DFDD9050771A}" type="slidenum">
              <a:rPr kumimoji="1" lang="en-US" altLang="zh-TW" sz="1200">
                <a:latin typeface="Arial" panose="020B0604020202020204" pitchFamily="34" charset="0"/>
              </a:rPr>
              <a:pPr algn="r" eaLnBrk="1" hangingPunct="1"/>
              <a:t>9</a:t>
            </a:fld>
            <a:endParaRPr kumimoji="1" lang="en-US" altLang="zh-TW" sz="12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3062"/>
          </a:xfrm>
          <a:noFill/>
        </p:spPr>
        <p:txBody>
          <a:bodyPr lIns="92303" rIns="92303"/>
          <a:lstStyle/>
          <a:p>
            <a:pPr eaLnBrk="1" hangingPunct="1"/>
            <a:r>
              <a:rPr lang="en-US" altLang="zh-TW" dirty="0" smtClean="0"/>
              <a:t>Example:</a:t>
            </a:r>
            <a:br>
              <a:rPr lang="en-US" altLang="zh-TW" dirty="0" smtClean="0"/>
            </a:br>
            <a:r>
              <a:rPr lang="en-US" altLang="zh-TW" dirty="0" err="1" smtClean="0"/>
              <a:t>c++</a:t>
            </a:r>
            <a:r>
              <a:rPr lang="en-US" altLang="zh-TW" dirty="0" smtClean="0"/>
              <a:t> code:			in assembly:</a:t>
            </a:r>
          </a:p>
          <a:p>
            <a:pPr eaLnBrk="1" hangingPunct="1"/>
            <a:r>
              <a:rPr lang="en-US" altLang="zh-TW" dirty="0" err="1" smtClean="0"/>
              <a:t>Int</a:t>
            </a:r>
            <a:r>
              <a:rPr lang="en-US" altLang="zh-TW" dirty="0" smtClean="0"/>
              <a:t> x;			(assume</a:t>
            </a:r>
            <a:r>
              <a:rPr lang="en-US" altLang="zh-TW" baseline="0" dirty="0" smtClean="0"/>
              <a:t> x is saved at [input1]</a:t>
            </a:r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Cin</a:t>
            </a:r>
            <a:r>
              <a:rPr lang="en-US" altLang="zh-TW" dirty="0" smtClean="0"/>
              <a:t> &gt;&gt; x;			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dword</a:t>
            </a:r>
            <a:r>
              <a:rPr lang="en-US" altLang="zh-TW" baseline="0" dirty="0" smtClean="0"/>
              <a:t> [input1], 0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If( x</a:t>
            </a:r>
            <a:r>
              <a:rPr lang="en-US" altLang="zh-TW" baseline="0" dirty="0" smtClean="0"/>
              <a:t> &gt;= 0)			</a:t>
            </a:r>
            <a:r>
              <a:rPr lang="en-US" altLang="zh-TW" baseline="0" dirty="0" err="1" smtClean="0"/>
              <a:t>jnge</a:t>
            </a:r>
            <a:r>
              <a:rPr lang="en-US" altLang="zh-TW" baseline="0" dirty="0" smtClean="0"/>
              <a:t> false</a:t>
            </a:r>
          </a:p>
          <a:p>
            <a:pPr eaLnBrk="1" hangingPunct="1"/>
            <a:r>
              <a:rPr lang="en-US" altLang="zh-TW" baseline="0" dirty="0" smtClean="0"/>
              <a:t>   </a:t>
            </a:r>
            <a:r>
              <a:rPr lang="en-US" altLang="zh-TW" baseline="0" dirty="0" err="1" smtClean="0"/>
              <a:t>cout</a:t>
            </a:r>
            <a:r>
              <a:rPr lang="en-US" altLang="zh-TW" baseline="0" dirty="0" smtClean="0"/>
              <a:t> &lt;&lt; “Positive”;		; print positive, spate block not needed</a:t>
            </a:r>
          </a:p>
          <a:p>
            <a:pPr eaLnBrk="1" hangingPunct="1"/>
            <a:r>
              <a:rPr lang="en-US" altLang="zh-TW" baseline="0" dirty="0" smtClean="0"/>
              <a:t>Else			</a:t>
            </a:r>
            <a:r>
              <a:rPr lang="en-US" altLang="zh-TW" baseline="0" dirty="0" err="1" smtClean="0"/>
              <a:t>jmp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endif</a:t>
            </a:r>
            <a:endParaRPr lang="en-US" altLang="zh-TW" baseline="0" dirty="0" smtClean="0"/>
          </a:p>
          <a:p>
            <a:pPr eaLnBrk="1" hangingPunct="1"/>
            <a:r>
              <a:rPr lang="en-US" altLang="zh-TW" baseline="0" dirty="0" smtClean="0"/>
              <a:t>   </a:t>
            </a:r>
            <a:r>
              <a:rPr lang="en-US" altLang="zh-TW" baseline="0" dirty="0" err="1" smtClean="0"/>
              <a:t>cout</a:t>
            </a:r>
            <a:r>
              <a:rPr lang="en-US" altLang="zh-TW" baseline="0" dirty="0" smtClean="0"/>
              <a:t> &gt;&gt; “negative”;		</a:t>
            </a:r>
          </a:p>
          <a:p>
            <a:pPr eaLnBrk="1" hangingPunct="1"/>
            <a:r>
              <a:rPr lang="en-US" altLang="zh-TW" baseline="0" dirty="0" smtClean="0"/>
              <a:t>			false:</a:t>
            </a:r>
          </a:p>
          <a:p>
            <a:pPr eaLnBrk="1" hangingPunct="1"/>
            <a:r>
              <a:rPr lang="en-US" altLang="zh-TW" baseline="0" dirty="0" smtClean="0"/>
              <a:t>			        ; print negative</a:t>
            </a:r>
          </a:p>
          <a:p>
            <a:pPr eaLnBrk="1" hangingPunct="1"/>
            <a:r>
              <a:rPr lang="en-US" altLang="zh-TW" baseline="0" dirty="0" smtClean="0"/>
              <a:t>			</a:t>
            </a:r>
            <a:r>
              <a:rPr lang="en-US" altLang="zh-TW" baseline="0" dirty="0" err="1" smtClean="0"/>
              <a:t>endif</a:t>
            </a:r>
            <a:r>
              <a:rPr lang="en-US" altLang="zh-TW" baseline="0" dirty="0" smtClean="0"/>
              <a:t>:</a:t>
            </a:r>
          </a:p>
          <a:p>
            <a:pPr eaLnBrk="1" hangingPunct="1"/>
            <a:r>
              <a:rPr lang="en-US" altLang="zh-TW" baseline="0" dirty="0" smtClean="0"/>
              <a:t>			       ….</a:t>
            </a:r>
          </a:p>
          <a:p>
            <a:pPr eaLnBrk="1" hangingPunct="1"/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9461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2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6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7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4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67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11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5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12EBB7-B698-40E8-8AA6-BD5747F39334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Examples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4916488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mov Large,bx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cmp ax,bx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jna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mov Large,ax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Next: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85800" y="1100138"/>
            <a:ext cx="7696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Compare unsigned AX to BX, and copy the larger of the two into a variable named </a:t>
            </a: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73225" y="4772025"/>
            <a:ext cx="4843463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mov Small,ax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cmp bx,ax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jnl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mov Small,bx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Next: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62000" y="3843338"/>
            <a:ext cx="7696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Compare signed AX to BX, and copy the smaller of the two into a variable named </a:t>
            </a: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then else in assembly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mov ax, [a]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mov bx, [b]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cmp ax,bx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ja 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; false instructions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jmp done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true: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; true instructions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done”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If (a&gt;b)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/* true instructions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/* false instructions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870216C-C135-47D6-8CB6-5ACFF8280F15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Compound expression with AND</a:t>
            </a:r>
            <a:endParaRPr lang="en-US" altLang="zh-TW" sz="3200" smtClean="0">
              <a:ea typeface="PMingLiU" panose="02020500000000000000" pitchFamily="18" charset="-12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11188" y="3500438"/>
            <a:ext cx="80645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6576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cmp al,bl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jbe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cmp bl,cl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jbe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mov X,1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next: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09600" y="2403475"/>
            <a:ext cx="7696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This is one possible implementation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860550" y="1257300"/>
            <a:ext cx="487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6576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4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9133D3-7181-43EE-9F63-6604C7C7BC85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Compound Expression with OR</a:t>
            </a:r>
            <a:endParaRPr lang="en-US" altLang="zh-TW" sz="3200" smtClean="0">
              <a:ea typeface="PMingLiU" panose="02020500000000000000" pitchFamily="18" charset="-12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11188" y="3505200"/>
            <a:ext cx="7993062" cy="237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6576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cmp al,bl     ; is AL &gt; BL?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ja  L1        ; yes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cmp bl,cl     ; no: is BL &gt; CL?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jbe next      ; no: skip next statement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L1:mov X,1       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next: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711325" y="1296988"/>
            <a:ext cx="50768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6576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if (al &gt; bl) OR (bl &gt; cl)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  X = 1;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This is one possible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 while in assembly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9725"/>
            <a:ext cx="38100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begin: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; body instructions…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mov ax, [a]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mov bx, [b]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cmp ax,bx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je begin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/* body instructions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} while (a==b);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685800" y="3667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u="sng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While</a:t>
            </a:r>
            <a:r>
              <a:rPr lang="en-US" altLang="en-US" sz="3200" u="sng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altLang="en-US" sz="4000" u="sng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do</a:t>
            </a:r>
            <a:r>
              <a:rPr lang="en-US" altLang="en-US" sz="3200" u="sng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altLang="en-US" sz="4000" u="sng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</a:t>
            </a:r>
            <a:r>
              <a:rPr lang="en-US" altLang="en-US" sz="3200" u="sng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altLang="en-US" sz="4000" u="sng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assembly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681163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begin: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mov ax, [a]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mov bx, [b]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cmp ax,bx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jne done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; instructions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jmp begin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done: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48200" y="169545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while (a==b) 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/* instructions */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Instruction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573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 : </a:t>
            </a:r>
            <a:r>
              <a:rPr lang="en-US" altLang="en-US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 label</a:t>
            </a:r>
            <a:r>
              <a:rPr lang="en-US" altLang="en-US" smtClean="0">
                <a:solidFill>
                  <a:srgbClr val="00B050"/>
                </a:solidFill>
              </a:rPr>
              <a:t> 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Combination of CMP and JNZ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altLang="en-US" sz="2400" u="sng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 the ECX</a:t>
            </a:r>
            <a:r>
              <a:rPr lang="en-US" altLang="en-US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register and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  (</a:t>
            </a:r>
            <a:r>
              <a:rPr lang="en-US" altLang="en-US" sz="20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ECX != 0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) : jump to the specified label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Else :following the LOOP instruction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: Simple For loop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mov ecx,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begin: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; instructions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loop begin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for (i=10;i&gt;0;i--)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/* instructions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0BF60B-1733-4539-A8A9-1D270DA61EC1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Nested Loop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6875" y="914400"/>
            <a:ext cx="835183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68313" y="2655888"/>
            <a:ext cx="8207375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20198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	mov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	mov count,ecx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	mov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L2:...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	mov ecx,count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 b="1">
                <a:latin typeface="Courier New" panose="02070309020205020404" pitchFamily="49" charset="0"/>
                <a:ea typeface="PMingLiU" panose="02020500000000000000" pitchFamily="18" charset="-120"/>
              </a:rPr>
              <a:t>	loop L1	; repeat the outer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790DEB-CDC0-44AA-8B51-40670DC5A5AD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LOOPZ and LOOPE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90650"/>
            <a:ext cx="7485063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Syntax:</a:t>
            </a:r>
            <a:r>
              <a:rPr lang="en-US" altLang="zh-TW" smtClean="0"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500" smtClean="0">
                <a:solidFill>
                  <a:schemeClr val="tx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2000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LOOPE  </a:t>
            </a: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label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	</a:t>
            </a:r>
            <a:r>
              <a:rPr lang="en-US" altLang="zh-TW" sz="2000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LOOPZ</a:t>
            </a: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Action: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ECX 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ECX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if </a:t>
            </a:r>
            <a:r>
              <a:rPr lang="en-US" altLang="zh-TW" sz="2000" smtClean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ECX != 0</a:t>
            </a: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000" smtClean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ZF=1</a:t>
            </a: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, jump to </a:t>
            </a:r>
            <a:r>
              <a:rPr lang="en-US" altLang="zh-TW" sz="2000" i="1" smtClean="0">
                <a:latin typeface="Arial" panose="020B0604020202020204" pitchFamily="34" charset="0"/>
                <a:ea typeface="PMingLiU" panose="02020500000000000000" pitchFamily="18" charset="-120"/>
              </a:rPr>
              <a:t>label</a:t>
            </a:r>
            <a:endParaRPr lang="en-US" altLang="zh-TW" sz="2000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</a:rPr>
              <a:t>Application: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Useful when scanning an array for the first element that meets some condition</a:t>
            </a:r>
            <a:endParaRPr lang="en-US" altLang="zh-TW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Unconditional Jumps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1446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Transfer the control flow of the program to a specified instruction, other than the next instruction in sequential execution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It is the equivalent of a </a:t>
            </a:r>
            <a:r>
              <a:rPr lang="en-US" altLang="en-US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altLang="en-US" sz="2400" i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altLang="en-US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altLang="en-US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 label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label pointing to the address of the target instruction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eaLnBrk="1" hangingPunct="1"/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484438" y="4484688"/>
            <a:ext cx="4191000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657600" algn="l"/>
                <a:tab pos="41148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top: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</a:rPr>
              <a:t>	jmp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E9F48BD-BFE3-44E9-ABE2-0D9881A6F678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LOOPNZ and LOOPNE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3938588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Syntax:</a:t>
            </a:r>
            <a:r>
              <a:rPr lang="en-US" altLang="zh-TW" smtClean="0"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tx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		</a:t>
            </a:r>
            <a:r>
              <a:rPr lang="en-US" altLang="zh-TW" sz="2000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LOOPNZ  </a:t>
            </a: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label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		</a:t>
            </a:r>
            <a:r>
              <a:rPr lang="en-US" altLang="zh-TW" sz="2000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LOOPNE</a:t>
            </a:r>
            <a:r>
              <a:rPr lang="en-US" altLang="zh-TW" sz="2000" i="1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label</a:t>
            </a: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Action: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ECX 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US" altLang="zh-TW" sz="2000" smtClean="0">
                <a:solidFill>
                  <a:srgbClr val="C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ECX – 1</a:t>
            </a:r>
            <a:endParaRPr lang="en-US" altLang="zh-TW" sz="2000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if </a:t>
            </a:r>
            <a:r>
              <a:rPr lang="en-US" altLang="zh-TW" sz="2000" smtClean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ECX != 0</a:t>
            </a: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000" smtClean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ZF=0</a:t>
            </a:r>
            <a:r>
              <a:rPr lang="en-US" altLang="zh-TW" sz="2000" smtClean="0">
                <a:latin typeface="Arial" panose="020B0604020202020204" pitchFamily="34" charset="0"/>
                <a:ea typeface="PMingLiU" panose="02020500000000000000" pitchFamily="18" charset="-120"/>
              </a:rPr>
              <a:t>, jump to </a:t>
            </a:r>
            <a:r>
              <a:rPr lang="en-US" altLang="zh-TW" sz="2000" i="1" smtClean="0">
                <a:latin typeface="Arial" panose="020B0604020202020204" pitchFamily="34" charset="0"/>
                <a:ea typeface="PMingLiU" panose="02020500000000000000" pitchFamily="18" charset="-120"/>
              </a:rPr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Compare Instruction: CMP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altLang="en-US" sz="24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A,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Executes A-B without modifying A (non-destructive)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It sets the Flags just as SUB would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573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Unsigned 	CMP A, B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 (A&lt;B), C=1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 (A&gt;B), C=0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Z-flag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 tested for equality/inequality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Signed 	CMP A, B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 (“</a:t>
            </a:r>
            <a:r>
              <a:rPr lang="en-US" alt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S-flag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 XOR “</a:t>
            </a:r>
            <a:r>
              <a:rPr lang="en-US" alt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O-flag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 == 1) then A&lt;B else A&gt;B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Z-flag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 tested for equality/inequality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Jumps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573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 conditional jump instruction branches to a label when specific register or flag conditions are met</a:t>
            </a: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Syntax: 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Jcond  label</a:t>
            </a: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400" smtClean="0"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DE09FC-43D8-4000-93CA-D16A4AD6E385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Jumps based on specific flags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85888"/>
            <a:ext cx="72723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FB649B-D2C1-4116-8772-16B4D78D1BF8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Jumps based on equality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5575"/>
            <a:ext cx="80645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44C690-E293-4610-BBF8-0C9EBA509BC6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Jumps based on unsigned comparisons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39888"/>
            <a:ext cx="820737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/>
          <p:cNvSpPr txBox="1">
            <a:spLocks noGrp="1"/>
          </p:cNvSpPr>
          <p:nvPr/>
        </p:nvSpPr>
        <p:spPr bwMode="auto">
          <a:xfrm>
            <a:off x="7885113" y="6337300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70A67D-0A2D-47FA-994D-0FA7B718C293}" type="slidenum">
              <a:rPr kumimoji="1" lang="en-US" altLang="zh-TW" sz="1400">
                <a:latin typeface="Arial" panose="020B0604020202020204" pitchFamily="34" charset="0"/>
                <a:ea typeface="PMingLiU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1" lang="en-US" altLang="zh-TW" sz="14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Jumps based on signed comparisons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82738"/>
            <a:ext cx="82073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8653</TotalTime>
  <Words>488</Words>
  <Application>Microsoft Office PowerPoint</Application>
  <PresentationFormat>On-screen Show (4:3)</PresentationFormat>
  <Paragraphs>203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 New Roman</vt:lpstr>
      <vt:lpstr>Arial</vt:lpstr>
      <vt:lpstr>Comic Sans MS</vt:lpstr>
      <vt:lpstr>Wingdings</vt:lpstr>
      <vt:lpstr>Calibri</vt:lpstr>
      <vt:lpstr>Courier New</vt:lpstr>
      <vt:lpstr>PMingLiU</vt:lpstr>
      <vt:lpstr>Symbol</vt:lpstr>
      <vt:lpstr>Default Design</vt:lpstr>
      <vt:lpstr>Computer Architecture and Operating Systems  CS 3230 :Assembly Section Lecture 5 </vt:lpstr>
      <vt:lpstr>Unconditional Jumps</vt:lpstr>
      <vt:lpstr>Compare Instruction: CMP</vt:lpstr>
      <vt:lpstr>Comparisons</vt:lpstr>
      <vt:lpstr>Conditional Jumps </vt:lpstr>
      <vt:lpstr>Jumps based on specific flags</vt:lpstr>
      <vt:lpstr>Jumps based on equality</vt:lpstr>
      <vt:lpstr>Jumps based on unsigned comparisons</vt:lpstr>
      <vt:lpstr>Jumps based on signed comparisons</vt:lpstr>
      <vt:lpstr>Examples</vt:lpstr>
      <vt:lpstr>If then else in assembly</vt:lpstr>
      <vt:lpstr>Compound expression with AND</vt:lpstr>
      <vt:lpstr>Compound Expression with OR</vt:lpstr>
      <vt:lpstr>Do while in assembly</vt:lpstr>
      <vt:lpstr>PowerPoint Presentation</vt:lpstr>
      <vt:lpstr>Loop Instruction</vt:lpstr>
      <vt:lpstr>Example : Simple For loop</vt:lpstr>
      <vt:lpstr>Nested Loop</vt:lpstr>
      <vt:lpstr>LOOPZ and LOOPE</vt:lpstr>
      <vt:lpstr>LOOPNZ and LOOPNE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270</cp:revision>
  <dcterms:created xsi:type="dcterms:W3CDTF">1999-10-08T19:08:27Z</dcterms:created>
  <dcterms:modified xsi:type="dcterms:W3CDTF">2015-02-09T19:36:26Z</dcterms:modified>
</cp:coreProperties>
</file>