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6" r:id="rId2"/>
    <p:sldId id="433" r:id="rId3"/>
    <p:sldId id="434" r:id="rId4"/>
    <p:sldId id="435" r:id="rId5"/>
    <p:sldId id="417" r:id="rId6"/>
    <p:sldId id="432" r:id="rId7"/>
    <p:sldId id="427" r:id="rId8"/>
    <p:sldId id="428" r:id="rId9"/>
    <p:sldId id="431" r:id="rId10"/>
    <p:sldId id="429" r:id="rId11"/>
    <p:sldId id="430" r:id="rId12"/>
    <p:sldId id="425" r:id="rId13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66168" autoAdjust="0"/>
  </p:normalViewPr>
  <p:slideViewPr>
    <p:cSldViewPr snapToGrid="0">
      <p:cViewPr varScale="1">
        <p:scale>
          <a:sx n="77" d="100"/>
          <a:sy n="77" d="100"/>
        </p:scale>
        <p:origin x="26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fld id="{FA612289-2B59-4903-811C-7765C61B8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510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8EE92419-2083-4911-932C-15FC6D615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507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AL = 1001111</a:t>
            </a:r>
          </a:p>
          <a:p>
            <a:r>
              <a:rPr lang="en-US" dirty="0" smtClean="0"/>
              <a:t>BL = 01100100</a:t>
            </a:r>
          </a:p>
          <a:p>
            <a:endParaRPr lang="en-US" dirty="0" smtClean="0"/>
          </a:p>
          <a:p>
            <a:r>
              <a:rPr lang="en-US" dirty="0" smtClean="0"/>
              <a:t>And</a:t>
            </a:r>
            <a:r>
              <a:rPr lang="en-US" baseline="0" dirty="0" smtClean="0"/>
              <a:t> AL, BL </a:t>
            </a:r>
            <a:r>
              <a:rPr lang="en-US" baseline="0" dirty="0" smtClean="0">
                <a:sym typeface="Wingdings" panose="05000000000000000000" pitchFamily="2" charset="2"/>
              </a:rPr>
              <a:t> AL = AL &amp; BL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AL = 00000100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u="sng" baseline="0" dirty="0" smtClean="0">
                <a:sym typeface="Wingdings" panose="05000000000000000000" pitchFamily="2" charset="2"/>
              </a:rPr>
              <a:t>X  Y  OR  AND   XOR</a:t>
            </a:r>
          </a:p>
          <a:p>
            <a:pPr marL="0" indent="0">
              <a:buNone/>
            </a:pPr>
            <a:r>
              <a:rPr lang="en-US" dirty="0" smtClean="0"/>
              <a:t>0  0   0      0         0</a:t>
            </a:r>
          </a:p>
          <a:p>
            <a:pPr marL="0" indent="0">
              <a:buNone/>
            </a:pPr>
            <a:r>
              <a:rPr lang="en-US" dirty="0" smtClean="0"/>
              <a:t>0  1   1      0         1</a:t>
            </a:r>
          </a:p>
          <a:p>
            <a:pPr marL="0" indent="0">
              <a:buNone/>
            </a:pPr>
            <a:r>
              <a:rPr lang="en-US" dirty="0" smtClean="0"/>
              <a:t>1  0   1     </a:t>
            </a:r>
            <a:r>
              <a:rPr lang="en-US" baseline="0" dirty="0" smtClean="0"/>
              <a:t> 0         1</a:t>
            </a:r>
          </a:p>
          <a:p>
            <a:pPr marL="0" indent="0">
              <a:buNone/>
            </a:pPr>
            <a:r>
              <a:rPr lang="en-US" dirty="0" smtClean="0"/>
              <a:t>1  1   1      1         0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92419-2083-4911-932C-15FC6D61549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44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 masking:</a:t>
            </a:r>
            <a:br>
              <a:rPr lang="en-US" dirty="0" smtClean="0"/>
            </a:br>
            <a:r>
              <a:rPr lang="en-US" dirty="0" smtClean="0"/>
              <a:t>AL = 11001110</a:t>
            </a:r>
          </a:p>
          <a:p>
            <a:r>
              <a:rPr lang="en-US" baseline="0" dirty="0" smtClean="0"/>
              <a:t> - keeps the lower 4 bits</a:t>
            </a:r>
          </a:p>
          <a:p>
            <a:r>
              <a:rPr lang="en-US" baseline="0" dirty="0" smtClean="0"/>
              <a:t>Result: 00001110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Masking: keep 2, 3, 4, 7</a:t>
            </a:r>
          </a:p>
          <a:p>
            <a:r>
              <a:rPr lang="en-US" baseline="0" dirty="0" smtClean="0"/>
              <a:t>AL = 11001110</a:t>
            </a:r>
          </a:p>
          <a:p>
            <a:r>
              <a:rPr lang="en-US" baseline="0" dirty="0" smtClean="0"/>
              <a:t>Desired Result: 10001100</a:t>
            </a:r>
          </a:p>
          <a:p>
            <a:r>
              <a:rPr lang="en-US" baseline="0" dirty="0" smtClean="0"/>
              <a:t>so,</a:t>
            </a:r>
          </a:p>
          <a:p>
            <a:r>
              <a:rPr lang="en-US" baseline="0" dirty="0" err="1" smtClean="0"/>
              <a:t>Mov</a:t>
            </a:r>
            <a:r>
              <a:rPr lang="en-US" baseline="0" dirty="0" smtClean="0"/>
              <a:t> ah, 10011100</a:t>
            </a:r>
          </a:p>
          <a:p>
            <a:r>
              <a:rPr lang="en-US" baseline="0" dirty="0" smtClean="0"/>
              <a:t>And al, ah</a:t>
            </a:r>
          </a:p>
          <a:p>
            <a:r>
              <a:rPr lang="en-US" baseline="0" dirty="0" smtClean="0"/>
              <a:t>- Now AL = 10001100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92419-2083-4911-932C-15FC6D61549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56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92419-2083-4911-932C-15FC6D61549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73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AL</a:t>
            </a:r>
            <a:r>
              <a:rPr lang="en-US" baseline="0" dirty="0" smtClean="0"/>
              <a:t> = 11001001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SHR AL, 1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AL = 01100100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92419-2083-4911-932C-15FC6D61549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20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AL = 11001001</a:t>
            </a:r>
          </a:p>
          <a:p>
            <a:endParaRPr lang="en-US" dirty="0" smtClean="0"/>
          </a:p>
          <a:p>
            <a:r>
              <a:rPr lang="en-US" dirty="0" smtClean="0"/>
              <a:t>SAR AL,</a:t>
            </a:r>
            <a:r>
              <a:rPr lang="en-US" baseline="0" dirty="0" smtClean="0"/>
              <a:t> 1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AL = 11100100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Keeps most significant bit the same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92419-2083-4911-932C-15FC6D61549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52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92419-2083-4911-932C-15FC6D61549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76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92419-2083-4911-932C-15FC6D61549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79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carry is discarded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92419-2083-4911-932C-15FC6D61549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70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92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38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26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45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74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23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87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49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23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0550" y="2328863"/>
            <a:ext cx="7785100" cy="2093912"/>
          </a:xfrm>
        </p:spPr>
        <p:txBody>
          <a:bodyPr/>
          <a:lstStyle/>
          <a:p>
            <a:pPr algn="ctr"/>
            <a:r>
              <a:rPr lang="en-US" altLang="en-US" sz="3300" b="1" smtClean="0"/>
              <a:t>Computer Architecture and Operating Systems</a:t>
            </a:r>
            <a:br>
              <a:rPr lang="en-US" altLang="en-US" sz="3300" b="1" smtClean="0"/>
            </a:br>
            <a:r>
              <a:rPr lang="en-US" altLang="en-US" sz="3300" b="1" smtClean="0"/>
              <a:t/>
            </a:r>
            <a:br>
              <a:rPr lang="en-US" altLang="en-US" sz="3300" b="1" smtClean="0"/>
            </a:br>
            <a:r>
              <a:rPr lang="en-US" altLang="en-US" sz="3300" b="1" u="none" smtClean="0"/>
              <a:t>CS 3230 :Assembly Section</a:t>
            </a:r>
            <a:br>
              <a:rPr lang="en-US" altLang="en-US" sz="3300" b="1" u="none" smtClean="0"/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6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075" y="4468813"/>
            <a:ext cx="8547100" cy="1793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2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Department of Computer Science and Software Engineering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University of Wisconsin-Platteville</a:t>
            </a:r>
            <a:r>
              <a:rPr lang="en-US" altLang="en-US" sz="2200" b="1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052" name="Picture 5" descr="uwpl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630238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Rotate Through Carry L/R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5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 Syntax 	RCL reg, count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Count could be immediate or in register value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Rotate bits to the left through the carry flag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Bit in the carry flag is written back to bit 0</a:t>
            </a:r>
          </a:p>
          <a:p>
            <a:pPr eaLnBrk="1" hangingPunct="1"/>
            <a:r>
              <a:rPr lang="en-US" altLang="en-US" sz="2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 Syntax 	RCR reg, count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Count could be immediate or in register value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Rotate bits to the right through the carry flag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Bit in the carry flag is written back to H.O. bit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612900" y="54594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1157288" y="5459413"/>
            <a:ext cx="303212" cy="303212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000076">
                  <a:alpha val="42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1916113" y="54594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2219325" y="54594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2522538" y="54594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2827338" y="54594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3130550" y="54594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3433763" y="54594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3736975" y="54594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H="1">
            <a:off x="3965575" y="56102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 flipH="1">
            <a:off x="3660775" y="5610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 flipH="1">
            <a:off x="3357563" y="5610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 flipH="1">
            <a:off x="3054350" y="5610225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 flipH="1">
            <a:off x="2751138" y="5610225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 flipH="1">
            <a:off x="2446338" y="5610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 flipH="1">
            <a:off x="2143125" y="5610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 flipH="1">
            <a:off x="1839913" y="5610225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 flipH="1">
            <a:off x="1384300" y="56102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247650" y="5384800"/>
            <a:ext cx="80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RCL</a:t>
            </a:r>
          </a:p>
        </p:txBody>
      </p:sp>
      <p:sp>
        <p:nvSpPr>
          <p:cNvPr id="11287" name="Line 24"/>
          <p:cNvSpPr>
            <a:spLocks noChangeShapeType="1"/>
          </p:cNvSpPr>
          <p:nvPr/>
        </p:nvSpPr>
        <p:spPr bwMode="auto">
          <a:xfrm flipH="1">
            <a:off x="1082675" y="5611813"/>
            <a:ext cx="15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5"/>
          <p:cNvSpPr>
            <a:spLocks noChangeShapeType="1"/>
          </p:cNvSpPr>
          <p:nvPr/>
        </p:nvSpPr>
        <p:spPr bwMode="auto">
          <a:xfrm flipV="1">
            <a:off x="1082675" y="5308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6"/>
          <p:cNvSpPr>
            <a:spLocks noChangeShapeType="1"/>
          </p:cNvSpPr>
          <p:nvPr/>
        </p:nvSpPr>
        <p:spPr bwMode="auto">
          <a:xfrm>
            <a:off x="1082675" y="5308600"/>
            <a:ext cx="326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7"/>
          <p:cNvSpPr>
            <a:spLocks noChangeShapeType="1"/>
          </p:cNvSpPr>
          <p:nvPr/>
        </p:nvSpPr>
        <p:spPr bwMode="auto">
          <a:xfrm>
            <a:off x="4344988" y="5308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Rectangle 29"/>
          <p:cNvSpPr>
            <a:spLocks noChangeArrowheads="1"/>
          </p:cNvSpPr>
          <p:nvPr/>
        </p:nvSpPr>
        <p:spPr bwMode="auto">
          <a:xfrm flipH="1">
            <a:off x="7077075" y="54594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92" name="Rectangle 30"/>
          <p:cNvSpPr>
            <a:spLocks noChangeArrowheads="1"/>
          </p:cNvSpPr>
          <p:nvPr/>
        </p:nvSpPr>
        <p:spPr bwMode="auto">
          <a:xfrm flipH="1">
            <a:off x="7532688" y="5459413"/>
            <a:ext cx="303212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93" name="Rectangle 31"/>
          <p:cNvSpPr>
            <a:spLocks noChangeArrowheads="1"/>
          </p:cNvSpPr>
          <p:nvPr/>
        </p:nvSpPr>
        <p:spPr bwMode="auto">
          <a:xfrm>
            <a:off x="6773863" y="54594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94" name="Rectangle 32"/>
          <p:cNvSpPr>
            <a:spLocks noChangeArrowheads="1"/>
          </p:cNvSpPr>
          <p:nvPr/>
        </p:nvSpPr>
        <p:spPr bwMode="auto">
          <a:xfrm flipH="1">
            <a:off x="6470650" y="54594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95" name="Rectangle 33"/>
          <p:cNvSpPr>
            <a:spLocks noChangeArrowheads="1"/>
          </p:cNvSpPr>
          <p:nvPr/>
        </p:nvSpPr>
        <p:spPr bwMode="auto">
          <a:xfrm flipH="1">
            <a:off x="6167438" y="54594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96" name="Rectangle 34"/>
          <p:cNvSpPr>
            <a:spLocks noChangeArrowheads="1"/>
          </p:cNvSpPr>
          <p:nvPr/>
        </p:nvSpPr>
        <p:spPr bwMode="auto">
          <a:xfrm flipH="1">
            <a:off x="5862638" y="54594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97" name="Rectangle 35"/>
          <p:cNvSpPr>
            <a:spLocks noChangeArrowheads="1"/>
          </p:cNvSpPr>
          <p:nvPr/>
        </p:nvSpPr>
        <p:spPr bwMode="auto">
          <a:xfrm flipH="1">
            <a:off x="5559425" y="54594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98" name="Rectangle 36"/>
          <p:cNvSpPr>
            <a:spLocks noChangeArrowheads="1"/>
          </p:cNvSpPr>
          <p:nvPr/>
        </p:nvSpPr>
        <p:spPr bwMode="auto">
          <a:xfrm flipH="1">
            <a:off x="5256213" y="54594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99" name="Rectangle 37"/>
          <p:cNvSpPr>
            <a:spLocks noChangeArrowheads="1"/>
          </p:cNvSpPr>
          <p:nvPr/>
        </p:nvSpPr>
        <p:spPr bwMode="auto">
          <a:xfrm flipH="1">
            <a:off x="4953000" y="54594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00" name="Line 38"/>
          <p:cNvSpPr>
            <a:spLocks noChangeShapeType="1"/>
          </p:cNvSpPr>
          <p:nvPr/>
        </p:nvSpPr>
        <p:spPr bwMode="auto">
          <a:xfrm>
            <a:off x="4648200" y="56102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Line 39"/>
          <p:cNvSpPr>
            <a:spLocks noChangeShapeType="1"/>
          </p:cNvSpPr>
          <p:nvPr/>
        </p:nvSpPr>
        <p:spPr bwMode="auto">
          <a:xfrm>
            <a:off x="5103813" y="5610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2" name="Line 40"/>
          <p:cNvSpPr>
            <a:spLocks noChangeShapeType="1"/>
          </p:cNvSpPr>
          <p:nvPr/>
        </p:nvSpPr>
        <p:spPr bwMode="auto">
          <a:xfrm>
            <a:off x="5407025" y="5610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3" name="Line 41"/>
          <p:cNvSpPr>
            <a:spLocks noChangeShapeType="1"/>
          </p:cNvSpPr>
          <p:nvPr/>
        </p:nvSpPr>
        <p:spPr bwMode="auto">
          <a:xfrm>
            <a:off x="5711825" y="5610225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Line 42"/>
          <p:cNvSpPr>
            <a:spLocks noChangeShapeType="1"/>
          </p:cNvSpPr>
          <p:nvPr/>
        </p:nvSpPr>
        <p:spPr bwMode="auto">
          <a:xfrm>
            <a:off x="6015038" y="5610225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5" name="Line 43"/>
          <p:cNvSpPr>
            <a:spLocks noChangeShapeType="1"/>
          </p:cNvSpPr>
          <p:nvPr/>
        </p:nvSpPr>
        <p:spPr bwMode="auto">
          <a:xfrm>
            <a:off x="6318250" y="5610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Line 44"/>
          <p:cNvSpPr>
            <a:spLocks noChangeShapeType="1"/>
          </p:cNvSpPr>
          <p:nvPr/>
        </p:nvSpPr>
        <p:spPr bwMode="auto">
          <a:xfrm>
            <a:off x="6621463" y="5610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Line 45"/>
          <p:cNvSpPr>
            <a:spLocks noChangeShapeType="1"/>
          </p:cNvSpPr>
          <p:nvPr/>
        </p:nvSpPr>
        <p:spPr bwMode="auto">
          <a:xfrm>
            <a:off x="6926263" y="5610225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8" name="Line 46"/>
          <p:cNvSpPr>
            <a:spLocks noChangeShapeType="1"/>
          </p:cNvSpPr>
          <p:nvPr/>
        </p:nvSpPr>
        <p:spPr bwMode="auto">
          <a:xfrm>
            <a:off x="7229475" y="56102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Text Box 47"/>
          <p:cNvSpPr txBox="1">
            <a:spLocks noChangeArrowheads="1"/>
          </p:cNvSpPr>
          <p:nvPr/>
        </p:nvSpPr>
        <p:spPr bwMode="auto">
          <a:xfrm flipH="1">
            <a:off x="7942263" y="5384800"/>
            <a:ext cx="80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RCR</a:t>
            </a:r>
          </a:p>
        </p:txBody>
      </p:sp>
      <p:sp>
        <p:nvSpPr>
          <p:cNvPr id="11310" name="Line 48"/>
          <p:cNvSpPr>
            <a:spLocks noChangeShapeType="1"/>
          </p:cNvSpPr>
          <p:nvPr/>
        </p:nvSpPr>
        <p:spPr bwMode="auto">
          <a:xfrm>
            <a:off x="7759700" y="5611813"/>
            <a:ext cx="15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1" name="Line 49"/>
          <p:cNvSpPr>
            <a:spLocks noChangeShapeType="1"/>
          </p:cNvSpPr>
          <p:nvPr/>
        </p:nvSpPr>
        <p:spPr bwMode="auto">
          <a:xfrm flipH="1" flipV="1">
            <a:off x="7910513" y="5308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Line 50"/>
          <p:cNvSpPr>
            <a:spLocks noChangeShapeType="1"/>
          </p:cNvSpPr>
          <p:nvPr/>
        </p:nvSpPr>
        <p:spPr bwMode="auto">
          <a:xfrm flipH="1">
            <a:off x="4648200" y="5308600"/>
            <a:ext cx="326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3" name="Line 51"/>
          <p:cNvSpPr>
            <a:spLocks noChangeShapeType="1"/>
          </p:cNvSpPr>
          <p:nvPr/>
        </p:nvSpPr>
        <p:spPr bwMode="auto">
          <a:xfrm flipH="1">
            <a:off x="4648200" y="5308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Rotate Left/Right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5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 Syntax 	ROL reg, count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Count could be immediate or in register value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Rotate bits to the left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H.O. bit goes to the L.O. bit and the carry flag</a:t>
            </a:r>
          </a:p>
          <a:p>
            <a:pPr eaLnBrk="1" hangingPunct="1"/>
            <a:r>
              <a:rPr lang="en-US" altLang="en-US" sz="2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 Syntax 	ROR reg, count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Count could be immediate or in register value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Rotate bits to the right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L.O. bit goes to the H.O. bit and the carry flag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51"/>
          <p:cNvSpPr>
            <a:spLocks noChangeArrowheads="1"/>
          </p:cNvSpPr>
          <p:nvPr/>
        </p:nvSpPr>
        <p:spPr bwMode="auto">
          <a:xfrm>
            <a:off x="1612900" y="5354638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3" name="Rectangle 52"/>
          <p:cNvSpPr>
            <a:spLocks noChangeArrowheads="1"/>
          </p:cNvSpPr>
          <p:nvPr/>
        </p:nvSpPr>
        <p:spPr bwMode="auto">
          <a:xfrm>
            <a:off x="1157288" y="5354638"/>
            <a:ext cx="303212" cy="303212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000076">
                  <a:alpha val="42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4" name="Rectangle 53"/>
          <p:cNvSpPr>
            <a:spLocks noChangeArrowheads="1"/>
          </p:cNvSpPr>
          <p:nvPr/>
        </p:nvSpPr>
        <p:spPr bwMode="auto">
          <a:xfrm>
            <a:off x="1916113" y="5354638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5" name="Rectangle 54"/>
          <p:cNvSpPr>
            <a:spLocks noChangeArrowheads="1"/>
          </p:cNvSpPr>
          <p:nvPr/>
        </p:nvSpPr>
        <p:spPr bwMode="auto">
          <a:xfrm>
            <a:off x="2219325" y="5354638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6" name="Rectangle 55"/>
          <p:cNvSpPr>
            <a:spLocks noChangeArrowheads="1"/>
          </p:cNvSpPr>
          <p:nvPr/>
        </p:nvSpPr>
        <p:spPr bwMode="auto">
          <a:xfrm>
            <a:off x="2522538" y="5354638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7" name="Rectangle 56"/>
          <p:cNvSpPr>
            <a:spLocks noChangeArrowheads="1"/>
          </p:cNvSpPr>
          <p:nvPr/>
        </p:nvSpPr>
        <p:spPr bwMode="auto">
          <a:xfrm>
            <a:off x="2827338" y="5354638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8" name="Rectangle 57"/>
          <p:cNvSpPr>
            <a:spLocks noChangeArrowheads="1"/>
          </p:cNvSpPr>
          <p:nvPr/>
        </p:nvSpPr>
        <p:spPr bwMode="auto">
          <a:xfrm>
            <a:off x="3130550" y="5354638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9" name="Rectangle 58"/>
          <p:cNvSpPr>
            <a:spLocks noChangeArrowheads="1"/>
          </p:cNvSpPr>
          <p:nvPr/>
        </p:nvSpPr>
        <p:spPr bwMode="auto">
          <a:xfrm>
            <a:off x="3433763" y="5354638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00" name="Rectangle 59"/>
          <p:cNvSpPr>
            <a:spLocks noChangeArrowheads="1"/>
          </p:cNvSpPr>
          <p:nvPr/>
        </p:nvSpPr>
        <p:spPr bwMode="auto">
          <a:xfrm>
            <a:off x="3736975" y="5354638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01" name="Line 60"/>
          <p:cNvSpPr>
            <a:spLocks noChangeShapeType="1"/>
          </p:cNvSpPr>
          <p:nvPr/>
        </p:nvSpPr>
        <p:spPr bwMode="auto">
          <a:xfrm flipH="1">
            <a:off x="3965575" y="5505450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61"/>
          <p:cNvSpPr>
            <a:spLocks noChangeShapeType="1"/>
          </p:cNvSpPr>
          <p:nvPr/>
        </p:nvSpPr>
        <p:spPr bwMode="auto">
          <a:xfrm flipH="1">
            <a:off x="3660775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62"/>
          <p:cNvSpPr>
            <a:spLocks noChangeShapeType="1"/>
          </p:cNvSpPr>
          <p:nvPr/>
        </p:nvSpPr>
        <p:spPr bwMode="auto">
          <a:xfrm flipH="1">
            <a:off x="3357563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63"/>
          <p:cNvSpPr>
            <a:spLocks noChangeShapeType="1"/>
          </p:cNvSpPr>
          <p:nvPr/>
        </p:nvSpPr>
        <p:spPr bwMode="auto">
          <a:xfrm flipH="1">
            <a:off x="3054350" y="5505450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64"/>
          <p:cNvSpPr>
            <a:spLocks noChangeShapeType="1"/>
          </p:cNvSpPr>
          <p:nvPr/>
        </p:nvSpPr>
        <p:spPr bwMode="auto">
          <a:xfrm flipH="1">
            <a:off x="2751138" y="5505450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65"/>
          <p:cNvSpPr>
            <a:spLocks noChangeShapeType="1"/>
          </p:cNvSpPr>
          <p:nvPr/>
        </p:nvSpPr>
        <p:spPr bwMode="auto">
          <a:xfrm flipH="1">
            <a:off x="2446338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66"/>
          <p:cNvSpPr>
            <a:spLocks noChangeShapeType="1"/>
          </p:cNvSpPr>
          <p:nvPr/>
        </p:nvSpPr>
        <p:spPr bwMode="auto">
          <a:xfrm flipH="1">
            <a:off x="2143125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67"/>
          <p:cNvSpPr>
            <a:spLocks noChangeShapeType="1"/>
          </p:cNvSpPr>
          <p:nvPr/>
        </p:nvSpPr>
        <p:spPr bwMode="auto">
          <a:xfrm flipH="1">
            <a:off x="1839913" y="5505450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68"/>
          <p:cNvSpPr>
            <a:spLocks noChangeShapeType="1"/>
          </p:cNvSpPr>
          <p:nvPr/>
        </p:nvSpPr>
        <p:spPr bwMode="auto">
          <a:xfrm flipH="1">
            <a:off x="1384300" y="5505450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Text Box 69"/>
          <p:cNvSpPr txBox="1">
            <a:spLocks noChangeArrowheads="1"/>
          </p:cNvSpPr>
          <p:nvPr/>
        </p:nvSpPr>
        <p:spPr bwMode="auto">
          <a:xfrm>
            <a:off x="247650" y="5280025"/>
            <a:ext cx="80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ROL</a:t>
            </a:r>
          </a:p>
        </p:txBody>
      </p:sp>
      <p:sp>
        <p:nvSpPr>
          <p:cNvPr id="12311" name="Line 70"/>
          <p:cNvSpPr>
            <a:spLocks noChangeShapeType="1"/>
          </p:cNvSpPr>
          <p:nvPr/>
        </p:nvSpPr>
        <p:spPr bwMode="auto">
          <a:xfrm flipV="1">
            <a:off x="1536700" y="520382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71"/>
          <p:cNvSpPr>
            <a:spLocks noChangeShapeType="1"/>
          </p:cNvSpPr>
          <p:nvPr/>
        </p:nvSpPr>
        <p:spPr bwMode="auto">
          <a:xfrm>
            <a:off x="1536700" y="5203825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72"/>
          <p:cNvSpPr>
            <a:spLocks noChangeShapeType="1"/>
          </p:cNvSpPr>
          <p:nvPr/>
        </p:nvSpPr>
        <p:spPr bwMode="auto">
          <a:xfrm>
            <a:off x="4344988" y="520382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Rectangle 74"/>
          <p:cNvSpPr>
            <a:spLocks noChangeArrowheads="1"/>
          </p:cNvSpPr>
          <p:nvPr/>
        </p:nvSpPr>
        <p:spPr bwMode="auto">
          <a:xfrm flipH="1">
            <a:off x="7153275" y="5354638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15" name="Rectangle 75"/>
          <p:cNvSpPr>
            <a:spLocks noChangeArrowheads="1"/>
          </p:cNvSpPr>
          <p:nvPr/>
        </p:nvSpPr>
        <p:spPr bwMode="auto">
          <a:xfrm flipH="1">
            <a:off x="7608888" y="5354638"/>
            <a:ext cx="303212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16" name="Rectangle 76"/>
          <p:cNvSpPr>
            <a:spLocks noChangeArrowheads="1"/>
          </p:cNvSpPr>
          <p:nvPr/>
        </p:nvSpPr>
        <p:spPr bwMode="auto">
          <a:xfrm>
            <a:off x="6850063" y="5354638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17" name="Rectangle 77"/>
          <p:cNvSpPr>
            <a:spLocks noChangeArrowheads="1"/>
          </p:cNvSpPr>
          <p:nvPr/>
        </p:nvSpPr>
        <p:spPr bwMode="auto">
          <a:xfrm flipH="1">
            <a:off x="6546850" y="5354638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18" name="Rectangle 78"/>
          <p:cNvSpPr>
            <a:spLocks noChangeArrowheads="1"/>
          </p:cNvSpPr>
          <p:nvPr/>
        </p:nvSpPr>
        <p:spPr bwMode="auto">
          <a:xfrm flipH="1">
            <a:off x="6243638" y="5354638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19" name="Rectangle 79"/>
          <p:cNvSpPr>
            <a:spLocks noChangeArrowheads="1"/>
          </p:cNvSpPr>
          <p:nvPr/>
        </p:nvSpPr>
        <p:spPr bwMode="auto">
          <a:xfrm flipH="1">
            <a:off x="5938838" y="5354638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20" name="Rectangle 80"/>
          <p:cNvSpPr>
            <a:spLocks noChangeArrowheads="1"/>
          </p:cNvSpPr>
          <p:nvPr/>
        </p:nvSpPr>
        <p:spPr bwMode="auto">
          <a:xfrm flipH="1">
            <a:off x="5635625" y="5354638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21" name="Rectangle 81"/>
          <p:cNvSpPr>
            <a:spLocks noChangeArrowheads="1"/>
          </p:cNvSpPr>
          <p:nvPr/>
        </p:nvSpPr>
        <p:spPr bwMode="auto">
          <a:xfrm flipH="1">
            <a:off x="5332413" y="5354638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22" name="Rectangle 82"/>
          <p:cNvSpPr>
            <a:spLocks noChangeArrowheads="1"/>
          </p:cNvSpPr>
          <p:nvPr/>
        </p:nvSpPr>
        <p:spPr bwMode="auto">
          <a:xfrm flipH="1">
            <a:off x="5029200" y="5354638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23" name="Line 83"/>
          <p:cNvSpPr>
            <a:spLocks noChangeShapeType="1"/>
          </p:cNvSpPr>
          <p:nvPr/>
        </p:nvSpPr>
        <p:spPr bwMode="auto">
          <a:xfrm>
            <a:off x="4724400" y="5505450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Line 84"/>
          <p:cNvSpPr>
            <a:spLocks noChangeShapeType="1"/>
          </p:cNvSpPr>
          <p:nvPr/>
        </p:nvSpPr>
        <p:spPr bwMode="auto">
          <a:xfrm>
            <a:off x="5180013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Line 85"/>
          <p:cNvSpPr>
            <a:spLocks noChangeShapeType="1"/>
          </p:cNvSpPr>
          <p:nvPr/>
        </p:nvSpPr>
        <p:spPr bwMode="auto">
          <a:xfrm>
            <a:off x="5483225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Line 86"/>
          <p:cNvSpPr>
            <a:spLocks noChangeShapeType="1"/>
          </p:cNvSpPr>
          <p:nvPr/>
        </p:nvSpPr>
        <p:spPr bwMode="auto">
          <a:xfrm>
            <a:off x="5788025" y="5505450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Line 87"/>
          <p:cNvSpPr>
            <a:spLocks noChangeShapeType="1"/>
          </p:cNvSpPr>
          <p:nvPr/>
        </p:nvSpPr>
        <p:spPr bwMode="auto">
          <a:xfrm>
            <a:off x="6091238" y="5505450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Line 88"/>
          <p:cNvSpPr>
            <a:spLocks noChangeShapeType="1"/>
          </p:cNvSpPr>
          <p:nvPr/>
        </p:nvSpPr>
        <p:spPr bwMode="auto">
          <a:xfrm>
            <a:off x="6394450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Line 89"/>
          <p:cNvSpPr>
            <a:spLocks noChangeShapeType="1"/>
          </p:cNvSpPr>
          <p:nvPr/>
        </p:nvSpPr>
        <p:spPr bwMode="auto">
          <a:xfrm>
            <a:off x="6697663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Line 90"/>
          <p:cNvSpPr>
            <a:spLocks noChangeShapeType="1"/>
          </p:cNvSpPr>
          <p:nvPr/>
        </p:nvSpPr>
        <p:spPr bwMode="auto">
          <a:xfrm>
            <a:off x="7002463" y="5505450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Line 91"/>
          <p:cNvSpPr>
            <a:spLocks noChangeShapeType="1"/>
          </p:cNvSpPr>
          <p:nvPr/>
        </p:nvSpPr>
        <p:spPr bwMode="auto">
          <a:xfrm>
            <a:off x="7305675" y="5505450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2" name="Text Box 92"/>
          <p:cNvSpPr txBox="1">
            <a:spLocks noChangeArrowheads="1"/>
          </p:cNvSpPr>
          <p:nvPr/>
        </p:nvSpPr>
        <p:spPr bwMode="auto">
          <a:xfrm flipH="1">
            <a:off x="8018463" y="5280025"/>
            <a:ext cx="80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ROR</a:t>
            </a:r>
          </a:p>
        </p:txBody>
      </p:sp>
      <p:sp>
        <p:nvSpPr>
          <p:cNvPr id="12333" name="Line 93"/>
          <p:cNvSpPr>
            <a:spLocks noChangeShapeType="1"/>
          </p:cNvSpPr>
          <p:nvPr/>
        </p:nvSpPr>
        <p:spPr bwMode="auto">
          <a:xfrm flipH="1" flipV="1">
            <a:off x="7531100" y="520382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4" name="Line 94"/>
          <p:cNvSpPr>
            <a:spLocks noChangeShapeType="1"/>
          </p:cNvSpPr>
          <p:nvPr/>
        </p:nvSpPr>
        <p:spPr bwMode="auto">
          <a:xfrm flipH="1">
            <a:off x="4724400" y="5203825"/>
            <a:ext cx="280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5" name="Line 95"/>
          <p:cNvSpPr>
            <a:spLocks noChangeShapeType="1"/>
          </p:cNvSpPr>
          <p:nvPr/>
        </p:nvSpPr>
        <p:spPr bwMode="auto">
          <a:xfrm flipH="1">
            <a:off x="4724400" y="520382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73075" y="1262063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1828800" algn="l"/>
                <a:tab pos="542925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1828800" algn="l"/>
                <a:tab pos="54292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28800" algn="l"/>
                <a:tab pos="542925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8800" algn="l"/>
                <a:tab pos="5429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8800" algn="l"/>
                <a:tab pos="5429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  <a:tab pos="5429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  <a:tab pos="5429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  <a:tab pos="5429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  <a:tab pos="5429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mov  ax,3	; Initial register values	AX = 0000 0000 0000 0011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mov  bx,5	;	BX = 0000 0000 0000 0101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or  ax,9	; ax &lt;- ax | 0000 1001	AX = 0000 0000 0000 1011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and  ax,10101010b	; ax &lt;- ax &amp; 1010 1010	AX = 0000 0000 0000 1010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xor  ax,0FFh	; ax &lt;- ax ^ 1111 1111	AX = 0000 0000 1111 0101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Neg  ax	; ax &lt;- (-ax)	AX = 1111 1111 0000 1011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Not  ax	; ax &lt;- (~ax)	AX = 0000 0000 1111 0100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or  ax,1	; ax &lt;- ax | 0000 0001	AX = 0000 0000 1111 0101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shl  ax,1	; logical shift left by 1 bit	AX = 0000 0001 1110 1010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shr  ax,1	; logical shift right  by 1 bit	AX = 0000 0000 1111 0101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ror  ax,1	; rotate right (LSB=MSB)	AX = 1000 0000 0111 1010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rol  ax,1	; rotate left (MSB=LSB)	AX = 0000 0000 1111 0101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mov  cl,3	; Use CL to shift 3 bits	CL = 0000 0011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shr  ax,cl	; Divide AX by 8	AX = 0000 0000 0001 1110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mov  cl,3	; Use CL to shift 3 bits	CL = 0000 0011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shl  bx,cl	; Multiply BX by 8	BX = 0000 0000 0010 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 instructions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71613"/>
            <a:ext cx="7772400" cy="4960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NOT, AND, OR, XOR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NOT X 		; X = ~X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AND X, Y 		; X = X &amp; 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OR X, Y		; X = X | 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XOR X, Y 		; X = X ^ 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does not modify any flag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The other instructions affect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 , O, Z, S, P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Bit masking and flipping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71613"/>
            <a:ext cx="7772400" cy="4960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 Suppose AL = 00101100b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Masking: if you only need the lower four bits (i.e. 1100)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  mov al, 00101100b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  mov ah, 00001111b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  and al, ah ; --&gt; now al = 0000</a:t>
            </a:r>
            <a:r>
              <a:rPr lang="en-US" altLang="en-US" sz="20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1100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 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Flipping: to flip the middle four bits of AL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  mov al, 00101100b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  mov ah, 00111100b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  xor al, ah ; --&gt; now al = 00</a:t>
            </a:r>
            <a:r>
              <a:rPr lang="en-US" altLang="en-US" sz="20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00b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TEST instruction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TEST is a non-destructive version of AND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Logically ANDs two operands as AND would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Modifies FLAG bits like AND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Does not modify the contents of the destination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TEST AL,1 sets flags like AND AL,1 but does not modify AL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Useful prior to jump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Shift Left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5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Syntax 	SHL reg, count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Count could be immediate or in register value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Moves the left operand a bit position to the left as many times as specified by count or CL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empty positions are filled with 0’s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higher order (H.O) bit is stored in the C flag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most efficient way to multiply by 2</a:t>
            </a:r>
          </a:p>
          <a:p>
            <a:pPr lvl="1" eaLnBrk="1" hangingPunct="1"/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28"/>
          <p:cNvSpPr>
            <a:spLocks noChangeArrowheads="1"/>
          </p:cNvSpPr>
          <p:nvPr/>
        </p:nvSpPr>
        <p:spPr bwMode="auto">
          <a:xfrm>
            <a:off x="3357563" y="53578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29"/>
          <p:cNvSpPr>
            <a:spLocks noChangeArrowheads="1"/>
          </p:cNvSpPr>
          <p:nvPr/>
        </p:nvSpPr>
        <p:spPr bwMode="auto">
          <a:xfrm>
            <a:off x="2901950" y="5357813"/>
            <a:ext cx="303213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50" name="Rectangle 30"/>
          <p:cNvSpPr>
            <a:spLocks noChangeArrowheads="1"/>
          </p:cNvSpPr>
          <p:nvPr/>
        </p:nvSpPr>
        <p:spPr bwMode="auto">
          <a:xfrm>
            <a:off x="3660775" y="53578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51" name="Rectangle 31"/>
          <p:cNvSpPr>
            <a:spLocks noChangeArrowheads="1"/>
          </p:cNvSpPr>
          <p:nvPr/>
        </p:nvSpPr>
        <p:spPr bwMode="auto">
          <a:xfrm>
            <a:off x="3963988" y="53578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52" name="Rectangle 32"/>
          <p:cNvSpPr>
            <a:spLocks noChangeArrowheads="1"/>
          </p:cNvSpPr>
          <p:nvPr/>
        </p:nvSpPr>
        <p:spPr bwMode="auto">
          <a:xfrm>
            <a:off x="4267200" y="53578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53" name="Rectangle 33"/>
          <p:cNvSpPr>
            <a:spLocks noChangeArrowheads="1"/>
          </p:cNvSpPr>
          <p:nvPr/>
        </p:nvSpPr>
        <p:spPr bwMode="auto">
          <a:xfrm>
            <a:off x="4572000" y="53578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54" name="Rectangle 34"/>
          <p:cNvSpPr>
            <a:spLocks noChangeArrowheads="1"/>
          </p:cNvSpPr>
          <p:nvPr/>
        </p:nvSpPr>
        <p:spPr bwMode="auto">
          <a:xfrm>
            <a:off x="4875213" y="53578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55" name="Rectangle 35"/>
          <p:cNvSpPr>
            <a:spLocks noChangeArrowheads="1"/>
          </p:cNvSpPr>
          <p:nvPr/>
        </p:nvSpPr>
        <p:spPr bwMode="auto">
          <a:xfrm>
            <a:off x="5178425" y="5357813"/>
            <a:ext cx="303213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56" name="Rectangle 36"/>
          <p:cNvSpPr>
            <a:spLocks noChangeArrowheads="1"/>
          </p:cNvSpPr>
          <p:nvPr/>
        </p:nvSpPr>
        <p:spPr bwMode="auto">
          <a:xfrm>
            <a:off x="5481638" y="5357813"/>
            <a:ext cx="303212" cy="30321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57" name="Text Box 37"/>
          <p:cNvSpPr txBox="1">
            <a:spLocks noChangeArrowheads="1"/>
          </p:cNvSpPr>
          <p:nvPr/>
        </p:nvSpPr>
        <p:spPr bwMode="auto">
          <a:xfrm>
            <a:off x="6072188" y="5295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58" name="Text Box 38"/>
          <p:cNvSpPr txBox="1">
            <a:spLocks noChangeArrowheads="1"/>
          </p:cNvSpPr>
          <p:nvPr/>
        </p:nvSpPr>
        <p:spPr bwMode="auto">
          <a:xfrm>
            <a:off x="4040188" y="49784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6159" name="Text Box 39"/>
          <p:cNvSpPr txBox="1">
            <a:spLocks noChangeArrowheads="1"/>
          </p:cNvSpPr>
          <p:nvPr/>
        </p:nvSpPr>
        <p:spPr bwMode="auto">
          <a:xfrm>
            <a:off x="2901950" y="49784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160" name="Line 40"/>
          <p:cNvSpPr>
            <a:spLocks noChangeShapeType="1"/>
          </p:cNvSpPr>
          <p:nvPr/>
        </p:nvSpPr>
        <p:spPr bwMode="auto">
          <a:xfrm flipH="1">
            <a:off x="5710238" y="5508625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41"/>
          <p:cNvSpPr>
            <a:spLocks noChangeShapeType="1"/>
          </p:cNvSpPr>
          <p:nvPr/>
        </p:nvSpPr>
        <p:spPr bwMode="auto">
          <a:xfrm flipH="1">
            <a:off x="5405438" y="55086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42"/>
          <p:cNvSpPr>
            <a:spLocks noChangeShapeType="1"/>
          </p:cNvSpPr>
          <p:nvPr/>
        </p:nvSpPr>
        <p:spPr bwMode="auto">
          <a:xfrm flipH="1">
            <a:off x="5102225" y="55086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43"/>
          <p:cNvSpPr>
            <a:spLocks noChangeShapeType="1"/>
          </p:cNvSpPr>
          <p:nvPr/>
        </p:nvSpPr>
        <p:spPr bwMode="auto">
          <a:xfrm flipH="1">
            <a:off x="4799013" y="5508625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4"/>
          <p:cNvSpPr>
            <a:spLocks noChangeShapeType="1"/>
          </p:cNvSpPr>
          <p:nvPr/>
        </p:nvSpPr>
        <p:spPr bwMode="auto">
          <a:xfrm flipH="1">
            <a:off x="4495800" y="5508625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5"/>
          <p:cNvSpPr>
            <a:spLocks noChangeShapeType="1"/>
          </p:cNvSpPr>
          <p:nvPr/>
        </p:nvSpPr>
        <p:spPr bwMode="auto">
          <a:xfrm flipH="1">
            <a:off x="4191000" y="55086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6"/>
          <p:cNvSpPr>
            <a:spLocks noChangeShapeType="1"/>
          </p:cNvSpPr>
          <p:nvPr/>
        </p:nvSpPr>
        <p:spPr bwMode="auto">
          <a:xfrm flipH="1">
            <a:off x="3887788" y="55086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47"/>
          <p:cNvSpPr>
            <a:spLocks noChangeShapeType="1"/>
          </p:cNvSpPr>
          <p:nvPr/>
        </p:nvSpPr>
        <p:spPr bwMode="auto">
          <a:xfrm flipH="1">
            <a:off x="3584575" y="5508625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48"/>
          <p:cNvSpPr>
            <a:spLocks noChangeShapeType="1"/>
          </p:cNvSpPr>
          <p:nvPr/>
        </p:nvSpPr>
        <p:spPr bwMode="auto">
          <a:xfrm flipH="1">
            <a:off x="3128963" y="5508625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Text Box 49"/>
          <p:cNvSpPr txBox="1">
            <a:spLocks noChangeArrowheads="1"/>
          </p:cNvSpPr>
          <p:nvPr/>
        </p:nvSpPr>
        <p:spPr bwMode="auto">
          <a:xfrm>
            <a:off x="1992313" y="5283200"/>
            <a:ext cx="80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SHL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Shift Left: Application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5900"/>
            <a:ext cx="7772400" cy="4648200"/>
          </a:xfrm>
        </p:spPr>
        <p:txBody>
          <a:bodyPr/>
          <a:lstStyle/>
          <a:p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Here is a code snippet that counts the number of bits that are “on” (i.e. 1) in the EAX register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2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417763"/>
            <a:ext cx="7710487" cy="366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Shift Right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5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Syntax 	SHR reg, count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Count could be immediate or in register value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Moves the left operand a bit position to the right as many times as specified by count or CL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empty positions are filled with 0’s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lower order (L.O) bit is stored in the C flag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most efficient way to divide by 2</a:t>
            </a:r>
          </a:p>
          <a:p>
            <a:pPr lvl="1" eaLnBrk="1" hangingPunct="1"/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357563" y="5372100"/>
            <a:ext cx="303212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096000" y="5372100"/>
            <a:ext cx="303213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660775" y="5372100"/>
            <a:ext cx="303213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963988" y="5372100"/>
            <a:ext cx="303212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267200" y="5372100"/>
            <a:ext cx="303213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572000" y="5372100"/>
            <a:ext cx="303213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875213" y="5372100"/>
            <a:ext cx="303212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5178425" y="5372100"/>
            <a:ext cx="303213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481638" y="5372100"/>
            <a:ext cx="303212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4040188" y="49926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6051550" y="49926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 flipH="1">
            <a:off x="5710238" y="5522913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 flipH="1">
            <a:off x="5405438" y="55229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 flipH="1">
            <a:off x="5102225" y="55229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 flipH="1">
            <a:off x="4799013" y="5522913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 flipH="1">
            <a:off x="4495800" y="5522913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 flipH="1">
            <a:off x="4191000" y="55229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2"/>
          <p:cNvSpPr>
            <a:spLocks noChangeShapeType="1"/>
          </p:cNvSpPr>
          <p:nvPr/>
        </p:nvSpPr>
        <p:spPr bwMode="auto">
          <a:xfrm flipH="1">
            <a:off x="3887788" y="55229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3"/>
          <p:cNvSpPr>
            <a:spLocks noChangeShapeType="1"/>
          </p:cNvSpPr>
          <p:nvPr/>
        </p:nvSpPr>
        <p:spPr bwMode="auto">
          <a:xfrm flipH="1">
            <a:off x="3584575" y="5522913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4"/>
          <p:cNvSpPr>
            <a:spLocks noChangeShapeType="1"/>
          </p:cNvSpPr>
          <p:nvPr/>
        </p:nvSpPr>
        <p:spPr bwMode="auto">
          <a:xfrm flipH="1">
            <a:off x="3128963" y="5522913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Text Box 25"/>
          <p:cNvSpPr txBox="1">
            <a:spLocks noChangeArrowheads="1"/>
          </p:cNvSpPr>
          <p:nvPr/>
        </p:nvSpPr>
        <p:spPr bwMode="auto">
          <a:xfrm>
            <a:off x="1992313" y="5297488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SHR</a:t>
            </a:r>
          </a:p>
        </p:txBody>
      </p:sp>
      <p:sp>
        <p:nvSpPr>
          <p:cNvPr id="8217" name="Text Box 37"/>
          <p:cNvSpPr txBox="1">
            <a:spLocks noChangeArrowheads="1"/>
          </p:cNvSpPr>
          <p:nvPr/>
        </p:nvSpPr>
        <p:spPr bwMode="auto">
          <a:xfrm>
            <a:off x="2973388" y="5111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Shift Arithmetic Right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5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Syntax 	SAR reg, count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Count could be immediate or in register value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Moves each bit of the operant one position to the right as many times as specified by count/CL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Lower order bit shifts to the carry flag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High order bit is replicated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 flipH="1">
            <a:off x="5489575" y="5099050"/>
            <a:ext cx="303213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 flipH="1">
            <a:off x="5945188" y="5099050"/>
            <a:ext cx="303212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 flipH="1">
            <a:off x="5186363" y="5099050"/>
            <a:ext cx="303212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 flipH="1">
            <a:off x="4883150" y="5099050"/>
            <a:ext cx="303213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 flipH="1">
            <a:off x="4579938" y="5099050"/>
            <a:ext cx="303212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 flipH="1">
            <a:off x="4275138" y="5099050"/>
            <a:ext cx="303212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 flipH="1">
            <a:off x="3971925" y="5099050"/>
            <a:ext cx="303213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 flipH="1">
            <a:off x="3668713" y="5099050"/>
            <a:ext cx="303212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 flipH="1">
            <a:off x="3365500" y="5099050"/>
            <a:ext cx="303213" cy="30321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 flipH="1">
            <a:off x="4075113" y="471963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 flipH="1">
            <a:off x="5899150" y="47196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>
            <a:off x="3060700" y="5249863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3516313" y="5249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>
            <a:off x="3819525" y="5249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4124325" y="5249863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4427538" y="5249863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4730750" y="5249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>
            <a:off x="5033963" y="5249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>
            <a:off x="5338763" y="5249863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24"/>
          <p:cNvSpPr>
            <a:spLocks noChangeShapeType="1"/>
          </p:cNvSpPr>
          <p:nvPr/>
        </p:nvSpPr>
        <p:spPr bwMode="auto">
          <a:xfrm>
            <a:off x="5641975" y="5249863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 flipH="1">
            <a:off x="2149475" y="5024438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SAR</a:t>
            </a:r>
          </a:p>
        </p:txBody>
      </p:sp>
      <p:sp>
        <p:nvSpPr>
          <p:cNvPr id="9241" name="Line 26"/>
          <p:cNvSpPr>
            <a:spLocks noChangeShapeType="1"/>
          </p:cNvSpPr>
          <p:nvPr/>
        </p:nvSpPr>
        <p:spPr bwMode="auto">
          <a:xfrm flipH="1" flipV="1">
            <a:off x="3516313" y="4948238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27"/>
          <p:cNvSpPr>
            <a:spLocks noChangeShapeType="1"/>
          </p:cNvSpPr>
          <p:nvPr/>
        </p:nvSpPr>
        <p:spPr bwMode="auto">
          <a:xfrm flipH="1">
            <a:off x="3060700" y="4948238"/>
            <a:ext cx="455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28"/>
          <p:cNvSpPr>
            <a:spLocks noChangeShapeType="1"/>
          </p:cNvSpPr>
          <p:nvPr/>
        </p:nvSpPr>
        <p:spPr bwMode="auto">
          <a:xfrm flipH="1">
            <a:off x="3060700" y="4948238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Shift Arithmetic Left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5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This instruction is just a </a:t>
            </a:r>
            <a:r>
              <a:rPr lang="en-US" altLang="en-US" sz="2400" u="sng" smtClean="0">
                <a:latin typeface="Arial" panose="020B0604020202020204" pitchFamily="34" charset="0"/>
                <a:cs typeface="Arial" panose="020B0604020202020204" pitchFamily="34" charset="0"/>
              </a:rPr>
              <a:t>synonym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for SHL</a:t>
            </a:r>
          </a:p>
          <a:p>
            <a:pPr lvl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It is assembled into the exactly the same machine code as SHL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</TotalTime>
  <Words>260</Words>
  <Application>Microsoft Office PowerPoint</Application>
  <PresentationFormat>On-screen Show (4:3)</PresentationFormat>
  <Paragraphs>157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Comic Sans MS</vt:lpstr>
      <vt:lpstr>Times New Roman</vt:lpstr>
      <vt:lpstr>Wingdings</vt:lpstr>
      <vt:lpstr>Default Design</vt:lpstr>
      <vt:lpstr>Computer Architecture and Operating Systems  CS 3230 :Assembly Section Lecture 6 </vt:lpstr>
      <vt:lpstr>Logic instructions</vt:lpstr>
      <vt:lpstr>Bit masking and flipping </vt:lpstr>
      <vt:lpstr>The TEST instruction</vt:lpstr>
      <vt:lpstr>Shift Left</vt:lpstr>
      <vt:lpstr>Shift Left: Application</vt:lpstr>
      <vt:lpstr>Shift Right</vt:lpstr>
      <vt:lpstr>Shift Arithmetic Right</vt:lpstr>
      <vt:lpstr>Shift Arithmetic Left</vt:lpstr>
      <vt:lpstr>Rotate Through Carry L/R</vt:lpstr>
      <vt:lpstr>Rotate Left/Right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Brianna Muleski</cp:lastModifiedBy>
  <cp:revision>280</cp:revision>
  <dcterms:created xsi:type="dcterms:W3CDTF">1999-10-08T19:08:27Z</dcterms:created>
  <dcterms:modified xsi:type="dcterms:W3CDTF">2015-02-16T19:50:37Z</dcterms:modified>
</cp:coreProperties>
</file>