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9" r:id="rId4"/>
    <p:sldId id="270" r:id="rId5"/>
    <p:sldId id="273" r:id="rId6"/>
    <p:sldId id="271" r:id="rId7"/>
    <p:sldId id="286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7" r:id="rId16"/>
    <p:sldId id="288" r:id="rId17"/>
    <p:sldId id="289" r:id="rId18"/>
    <p:sldId id="284" r:id="rId19"/>
    <p:sldId id="285" r:id="rId2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FF00"/>
    <a:srgbClr val="DDDDDD"/>
    <a:srgbClr val="FFCCFF"/>
    <a:srgbClr val="9999FF"/>
    <a:srgbClr val="00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57559" autoAdjust="0"/>
  </p:normalViewPr>
  <p:slideViewPr>
    <p:cSldViewPr snapToGrid="0">
      <p:cViewPr varScale="1">
        <p:scale>
          <a:sx n="67" d="100"/>
          <a:sy n="67" d="100"/>
        </p:scale>
        <p:origin x="28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46191A73-6EFD-4E09-A84C-A7E3144B6B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15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5F2F7D0-CA21-4449-AAC5-30F84D213B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process P1 has 280 pages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Frame size</a:t>
            </a:r>
            <a:r>
              <a:rPr lang="en-US" baseline="0" dirty="0" smtClean="0"/>
              <a:t> = 100 bytes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entry in the page table = 1 byte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Size of page table = 280 bytes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PROBLEM: can’t fit in a single frame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SOLUTION: divide into multiple page tables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Page table 0: 0 -99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Page table 1: 100 – 199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Page table 3: 200 – 280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Save each page in 3 separate frames in memory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Called inner-level tables of P1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315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</a:t>
            </a:r>
            <a:r>
              <a:rPr lang="en-US" baseline="0" dirty="0" smtClean="0"/>
              <a:t> segments and pages:</a:t>
            </a:r>
          </a:p>
          <a:p>
            <a:r>
              <a:rPr lang="en-US" baseline="0" dirty="0" smtClean="0"/>
              <a:t>All pages have same size</a:t>
            </a:r>
          </a:p>
          <a:p>
            <a:r>
              <a:rPr lang="en-US" baseline="0" dirty="0" smtClean="0"/>
              <a:t>Segments have different size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Problems:</a:t>
            </a:r>
          </a:p>
          <a:p>
            <a:r>
              <a:rPr lang="en-US" baseline="0" dirty="0" smtClean="0"/>
              <a:t>Pages: internal fragmentation</a:t>
            </a:r>
          </a:p>
          <a:p>
            <a:r>
              <a:rPr lang="en-US" baseline="0" dirty="0" smtClean="0"/>
              <a:t>Segments: external fragmentation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Steps: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Divide the process into segments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Divide each segment into pages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Need both segment table and page table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Logical address of offset d in page x in segment y:</a:t>
            </a:r>
          </a:p>
          <a:p>
            <a:pPr marL="0" indent="0">
              <a:buNone/>
            </a:pPr>
            <a:r>
              <a:rPr lang="en-US" baseline="0" dirty="0" smtClean="0"/>
              <a:t>&lt;segment #, page #, offset&gt;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Number of page tables = number of segments (each segment has its own page table)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Don’t need inverted page table, hash page table, or hierarchal page tables because each segment has </a:t>
            </a:r>
            <a:r>
              <a:rPr lang="en-US" baseline="0" smtClean="0"/>
              <a:t>its own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0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process P1 has 280 pages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Frame size</a:t>
            </a:r>
            <a:r>
              <a:rPr lang="en-US" baseline="0" dirty="0" smtClean="0"/>
              <a:t> = 100 bytes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entry in the page table = 1 byte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Size of page table = 280 bytes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PROBLEM: can’t fit in a single frame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SOLUTION: divide into multiple page tables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Page table 0: 0 -99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Page table 1: 100 – 199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Page table 3: 200 – 280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Save each page in 3 separate frames in memory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Called inner-level tables of P1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34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process P1 has 280 pages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Frame size</a:t>
            </a:r>
            <a:r>
              <a:rPr lang="en-US" baseline="0" dirty="0" smtClean="0"/>
              <a:t> = 100 bytes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entry in the page table = 1 byte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Size of page table = 280 bytes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PROBLEM: can’t fit in a single frame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SOLUTION: divide into multiple page tables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Page table 0: 0 -99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Page table 1: 100 – 199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Page table 3: 200 – 280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Save each page in 3 separate frames in memory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Called inner-level tables of P1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Outer page table: saves where each table is located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Saved in frame in memory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How to find page #180?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180/100 = 1, rem 80  (Divide page # by 100 (side of frame))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Entry at page table 1, number 80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Read entry 80 at page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04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baseline="0" dirty="0" smtClean="0"/>
              <a:t>Logical address: &lt;page #, offset in the page&gt;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Where page # is broken into p1 and p2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P1 = page table #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P2 = offset within page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Example: write the logical address for offset 10 in page 180?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Logical address: &lt;1, 80, 10&gt;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Internal fragmentation: unused spaces in all allocated pages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Total internal frag.: 20 + 97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20 from page table #2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97 from outer table</a:t>
            </a:r>
          </a:p>
          <a:p>
            <a:pPr marL="1085850" lvl="2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Number of frames assigned to P1?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4 + 280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4 for the 3 page tables and one outer table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280 for number of pages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 total is 284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How many bits used for each in logical address?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1. find number of bits for the offset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Frame size + page size = 4K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4 * 2</a:t>
            </a:r>
            <a:r>
              <a:rPr lang="en-US" sz="1200" baseline="0" dirty="0" smtClean="0"/>
              <a:t>^10 = 2^12 = 12 bits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2. then the remaining divided by 2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P1 = 10 bits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P2 = 10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6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every process we have only one page table implemented</a:t>
            </a:r>
            <a:r>
              <a:rPr lang="en-US" baseline="0" dirty="0" smtClean="0"/>
              <a:t> using the hash.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 for the following snapshot of memory, draw the hash table of Pi.</a:t>
            </a:r>
          </a:p>
          <a:p>
            <a:endParaRPr lang="en-US" dirty="0" smtClean="0"/>
          </a:p>
          <a:p>
            <a:r>
              <a:rPr lang="en-US" dirty="0" smtClean="0"/>
              <a:t>empty</a:t>
            </a:r>
          </a:p>
          <a:p>
            <a:endParaRPr lang="en-US" dirty="0" smtClean="0"/>
          </a:p>
          <a:p>
            <a:r>
              <a:rPr lang="en-US" dirty="0" smtClean="0"/>
              <a:t>Frame 20	Page</a:t>
            </a:r>
            <a:r>
              <a:rPr lang="en-US" baseline="0" dirty="0" smtClean="0"/>
              <a:t> 3 of Pi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Frame 60	Page 10 of Pi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Assume:</a:t>
            </a:r>
          </a:p>
          <a:p>
            <a:r>
              <a:rPr lang="en-US" baseline="0" dirty="0" smtClean="0"/>
              <a:t>Hash(3) = 7</a:t>
            </a:r>
          </a:p>
          <a:p>
            <a:r>
              <a:rPr lang="en-US" baseline="0" dirty="0" smtClean="0"/>
              <a:t>Hash(10) =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Page table:</a:t>
            </a:r>
          </a:p>
          <a:p>
            <a:r>
              <a:rPr lang="en-US" baseline="0" dirty="0" smtClean="0"/>
              <a:t>Frame 7 holds both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r>
              <a:rPr lang="en-US" baseline="0" dirty="0" smtClean="0"/>
              <a:t> represents frame number instead of page number like old page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Memory:</a:t>
            </a:r>
          </a:p>
          <a:p>
            <a:r>
              <a:rPr lang="en-US" baseline="0" dirty="0" smtClean="0"/>
              <a:t>Frame 100: page 0 of p1</a:t>
            </a:r>
          </a:p>
          <a:p>
            <a:r>
              <a:rPr lang="en-US" baseline="0" dirty="0" smtClean="0"/>
              <a:t>Frame 150: page 1 of p2</a:t>
            </a:r>
          </a:p>
          <a:p>
            <a:r>
              <a:rPr lang="en-US" baseline="0" dirty="0" smtClean="0"/>
              <a:t>Frame 170: page 1 of p1</a:t>
            </a:r>
          </a:p>
          <a:p>
            <a:r>
              <a:rPr lang="en-US" baseline="0" dirty="0" smtClean="0"/>
              <a:t>Frame 190: page 0 of p2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Page table:				inverted table:</a:t>
            </a:r>
          </a:p>
          <a:p>
            <a:r>
              <a:rPr lang="en-US" baseline="0" dirty="0" smtClean="0"/>
              <a:t>P1:				frame 100: PID = 1, Page # = 0</a:t>
            </a:r>
          </a:p>
          <a:p>
            <a:r>
              <a:rPr lang="en-US" baseline="0" dirty="0" smtClean="0"/>
              <a:t>0: 100 (frame where page 0 is saved)		frame 150: PID = 2, Page # = 1</a:t>
            </a:r>
          </a:p>
          <a:p>
            <a:r>
              <a:rPr lang="en-US" baseline="0" dirty="0" smtClean="0"/>
              <a:t>1: 170				frame 170: PID = 1, Page # = 1</a:t>
            </a:r>
          </a:p>
          <a:p>
            <a:r>
              <a:rPr lang="en-US" baseline="0" dirty="0" smtClean="0"/>
              <a:t>				frame 190: PID = 2, Page # = 0</a:t>
            </a:r>
          </a:p>
          <a:p>
            <a:r>
              <a:rPr lang="en-US" baseline="0" dirty="0" smtClean="0"/>
              <a:t>P2:</a:t>
            </a:r>
          </a:p>
          <a:p>
            <a:r>
              <a:rPr lang="en-US" baseline="0" dirty="0" smtClean="0"/>
              <a:t>0: 190</a:t>
            </a:r>
          </a:p>
          <a:p>
            <a:r>
              <a:rPr lang="en-US" baseline="0" dirty="0" smtClean="0"/>
              <a:t>1: 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4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access a spot in a given page</a:t>
            </a:r>
            <a:r>
              <a:rPr lang="en-US" baseline="0" dirty="0" smtClean="0"/>
              <a:t> of process Pi: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CPU generates the logical address of the spot &lt;p, d&gt;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User must access the main memory to read the page table of Pi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Map the logical address to the physical address</a:t>
            </a:r>
          </a:p>
          <a:p>
            <a:pPr marL="228600" indent="-228600">
              <a:buAutoNum type="arabicPeriod"/>
            </a:pPr>
            <a:r>
              <a:rPr lang="en-US" dirty="0" smtClean="0"/>
              <a:t>Access the main memory using the physical address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Problem: need to use 2 memory accesses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Causes delay, overhead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CPU </a:t>
            </a:r>
            <a:r>
              <a:rPr lang="en-US" baseline="0" dirty="0" smtClean="0">
                <a:sym typeface="Wingdings" panose="05000000000000000000" pitchFamily="2" charset="2"/>
              </a:rPr>
              <a:t> cache  main memory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Cache: a small buffer, very fast memory, TLB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TLB: 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Once we move Pi from ready state to running state: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Delete all entries in the TLB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Put the entries of the pages that are most frequently used of Pi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457200" lvl="1" indent="0">
              <a:buNone/>
            </a:pPr>
            <a:endParaRPr lang="en-US" baseline="0" dirty="0" smtClean="0"/>
          </a:p>
          <a:p>
            <a:pPr marL="457200" lvl="1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75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access a spot in a given page</a:t>
            </a:r>
            <a:r>
              <a:rPr lang="en-US" baseline="0" dirty="0" smtClean="0"/>
              <a:t> of process Pi: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CPU generates the logical address of the spot &lt;p, d&gt;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Check if the entry of the page is in the TLB</a:t>
            </a:r>
          </a:p>
          <a:p>
            <a:pPr marL="0" indent="0">
              <a:buNone/>
            </a:pPr>
            <a:r>
              <a:rPr lang="en-US" baseline="0" dirty="0" smtClean="0"/>
              <a:t>          - if yes: cache hit, no need to go to memory (# of memory access = 1)</a:t>
            </a:r>
          </a:p>
          <a:p>
            <a:pPr marL="0" indent="0">
              <a:buNone/>
            </a:pPr>
            <a:r>
              <a:rPr lang="en-US" baseline="0" dirty="0" smtClean="0"/>
              <a:t>          - if no: cache miss, access page table in main memory (# of memory access = 2)</a:t>
            </a:r>
          </a:p>
          <a:p>
            <a:pPr marL="228600" indent="-228600">
              <a:buAutoNum type="arabicPeriod" startAt="3"/>
            </a:pPr>
            <a:r>
              <a:rPr lang="en-US" baseline="0" dirty="0" smtClean="0"/>
              <a:t>Map the logical address to the physical address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dirty="0" smtClean="0"/>
              <a:t>Access the main memory using the physical address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82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e"/>
            </a:pPr>
            <a:r>
              <a:rPr lang="en-US" altLang="en-US" sz="1200" dirty="0" smtClean="0">
                <a:sym typeface="Symbol" panose="05050102010706020507" pitchFamily="18" charset="2"/>
              </a:rPr>
              <a:t>- very small value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1200" dirty="0" smtClean="0">
                <a:sym typeface="Symbol" panose="05050102010706020507" pitchFamily="18" charset="2"/>
              </a:rPr>
              <a:t>Miss</a:t>
            </a:r>
            <a:r>
              <a:rPr lang="en-US" sz="1200" baseline="0" dirty="0" smtClean="0">
                <a:sym typeface="Symbol" panose="05050102010706020507" pitchFamily="18" charset="2"/>
              </a:rPr>
              <a:t> ratio = 1 – hit ratio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F7D0-CA21-4449-AAC5-30F84D213B4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17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5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3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5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19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14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4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78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26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7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3230: Operating System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OS-8</a:t>
            </a:r>
            <a:b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Management (2) 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016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 logical address (on 32-bit machine with 4K page size) is divided into:</a:t>
            </a:r>
          </a:p>
          <a:p>
            <a:pPr lvl="1"/>
            <a:r>
              <a:rPr lang="en-US" altLang="en-US" sz="2000" smtClean="0"/>
              <a:t>a page number consisting of 20 bits</a:t>
            </a:r>
          </a:p>
          <a:p>
            <a:pPr lvl="1"/>
            <a:r>
              <a:rPr lang="en-US" altLang="en-US" sz="2000" smtClean="0"/>
              <a:t>a page offset consisting of 12 bits</a:t>
            </a:r>
          </a:p>
          <a:p>
            <a:r>
              <a:rPr lang="en-US" altLang="en-US" sz="2400" smtClean="0"/>
              <a:t>Since the page table is paged, the page number is further divided into:</a:t>
            </a:r>
          </a:p>
          <a:p>
            <a:pPr lvl="1"/>
            <a:r>
              <a:rPr lang="en-US" altLang="en-US" sz="2000" smtClean="0"/>
              <a:t>a 10-bit page number</a:t>
            </a:r>
          </a:p>
          <a:p>
            <a:pPr lvl="1"/>
            <a:r>
              <a:rPr lang="en-US" altLang="en-US" sz="2000" smtClean="0"/>
              <a:t>a 10-bit page offset</a:t>
            </a:r>
          </a:p>
          <a:p>
            <a:r>
              <a:rPr lang="en-US" altLang="en-US" sz="2400" smtClean="0"/>
              <a:t>Thus, a logical address is as follows: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4800600"/>
            <a:ext cx="726281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t="23775" r="2260" b="25186"/>
          <a:stretch>
            <a:fillRect/>
          </a:stretch>
        </p:blipFill>
        <p:spPr bwMode="auto">
          <a:xfrm>
            <a:off x="1241425" y="2054225"/>
            <a:ext cx="6929438" cy="29987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Used with address spaces &gt; 32 bits and &lt; 64</a:t>
            </a:r>
          </a:p>
          <a:p>
            <a:r>
              <a:rPr lang="en-US" altLang="en-US" sz="2400" smtClean="0"/>
              <a:t>Hashes logical page number. In case of hash collision, page references are linked structure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14386" r="943" b="14816"/>
          <a:stretch>
            <a:fillRect/>
          </a:stretch>
        </p:blipFill>
        <p:spPr bwMode="auto">
          <a:xfrm>
            <a:off x="1028700" y="2601913"/>
            <a:ext cx="7426325" cy="40259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Used with address spaces &gt; 64 bits</a:t>
            </a:r>
          </a:p>
          <a:p>
            <a:r>
              <a:rPr lang="en-US" altLang="en-US" sz="2400" smtClean="0"/>
              <a:t>Only </a:t>
            </a:r>
            <a:r>
              <a:rPr lang="en-US" altLang="en-US" sz="2400" b="1" u="sng" smtClean="0"/>
              <a:t>one</a:t>
            </a:r>
            <a:r>
              <a:rPr lang="en-US" altLang="en-US" sz="2400" smtClean="0"/>
              <a:t> (global) page table for all processes</a:t>
            </a:r>
          </a:p>
          <a:p>
            <a:pPr lvl="1"/>
            <a:r>
              <a:rPr lang="en-US" altLang="en-US" sz="2000" smtClean="0"/>
              <a:t>One entry for each frame</a:t>
            </a:r>
          </a:p>
          <a:p>
            <a:pPr lvl="1"/>
            <a:r>
              <a:rPr lang="en-US" altLang="en-US" sz="2000" smtClean="0"/>
              <a:t>Need information about the process that owns that page</a:t>
            </a:r>
          </a:p>
          <a:p>
            <a:pPr lvl="1"/>
            <a:r>
              <a:rPr lang="en-US" altLang="en-US" sz="2000" smtClean="0"/>
              <a:t>Search table to find the frame that logical </a:t>
            </a:r>
            <a:br>
              <a:rPr lang="en-US" altLang="en-US" sz="2000" smtClean="0"/>
            </a:br>
            <a:r>
              <a:rPr lang="en-US" altLang="en-US" sz="2000" smtClean="0"/>
              <a:t>page refers to</a:t>
            </a:r>
          </a:p>
          <a:p>
            <a:pPr lvl="1"/>
            <a:r>
              <a:rPr lang="en-US" altLang="en-US" sz="2000" smtClean="0"/>
              <a:t>Use hash table to decrease the searching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4491" r="479" b="4591"/>
          <a:stretch>
            <a:fillRect/>
          </a:stretch>
        </p:blipFill>
        <p:spPr bwMode="auto">
          <a:xfrm>
            <a:off x="1495425" y="1428750"/>
            <a:ext cx="5899150" cy="43386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Paging: Memory Access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Problem: every data/instruction access requires </a:t>
            </a:r>
            <a:r>
              <a:rPr lang="en-US" altLang="en-US" sz="2400" b="1" u="sng" smtClean="0"/>
              <a:t>two</a:t>
            </a:r>
            <a:r>
              <a:rPr lang="en-US" altLang="en-US" sz="2400" u="sng" smtClean="0"/>
              <a:t> memory accesses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One for the page table and one for the data/instruction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Solution: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fast-lookup hardware </a:t>
            </a:r>
            <a:r>
              <a:rPr lang="en-US" altLang="en-US" sz="2000" b="1" smtClean="0"/>
              <a:t>cache </a:t>
            </a:r>
            <a:r>
              <a:rPr lang="en-US" altLang="en-US" sz="2000" smtClean="0"/>
              <a:t>called associative memory or </a:t>
            </a:r>
            <a:r>
              <a:rPr lang="en-US" altLang="en-US" sz="2000" b="1" smtClean="0">
                <a:solidFill>
                  <a:srgbClr val="FF3300"/>
                </a:solidFill>
              </a:rPr>
              <a:t>Translation Look-aside Buffer</a:t>
            </a:r>
            <a:r>
              <a:rPr lang="en-US" altLang="en-US" sz="2000" smtClean="0"/>
              <a:t> (TLB)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What happens on context switch (CPU scheduling)?</a:t>
            </a:r>
          </a:p>
          <a:p>
            <a:pPr lvl="3">
              <a:lnSpc>
                <a:spcPct val="90000"/>
              </a:lnSpc>
            </a:pPr>
            <a:r>
              <a:rPr lang="en-US" altLang="en-US" sz="1800" i="1" smtClean="0"/>
              <a:t>clear </a:t>
            </a:r>
            <a:r>
              <a:rPr lang="en-US" altLang="en-US" sz="1800" smtClean="0"/>
              <a:t>TLB (destroying all info they hold)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TLB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On page access: </a:t>
            </a:r>
          </a:p>
          <a:p>
            <a:pPr lvl="1"/>
            <a:r>
              <a:rPr lang="en-US" altLang="en-US" sz="2000" smtClean="0"/>
              <a:t>page # is first looked in TLB </a:t>
            </a:r>
          </a:p>
          <a:p>
            <a:pPr lvl="2"/>
            <a:r>
              <a:rPr lang="en-US" altLang="en-US" sz="1800" smtClean="0"/>
              <a:t>if found (</a:t>
            </a:r>
            <a:r>
              <a:rPr lang="en-US" altLang="en-US" sz="1800" i="1" smtClean="0">
                <a:solidFill>
                  <a:srgbClr val="C00000"/>
                </a:solidFill>
              </a:rPr>
              <a:t>cache hit</a:t>
            </a:r>
            <a:r>
              <a:rPr lang="en-US" altLang="en-US" sz="1800" smtClean="0"/>
              <a:t>) can immediately access page</a:t>
            </a:r>
          </a:p>
          <a:p>
            <a:pPr lvl="2"/>
            <a:r>
              <a:rPr lang="en-US" altLang="en-US" sz="1800" smtClean="0"/>
              <a:t>if not found (</a:t>
            </a:r>
            <a:r>
              <a:rPr lang="en-US" altLang="en-US" sz="1800" i="1" smtClean="0">
                <a:solidFill>
                  <a:srgbClr val="C00000"/>
                </a:solidFill>
              </a:rPr>
              <a:t>cache miss</a:t>
            </a:r>
            <a:r>
              <a:rPr lang="en-US" altLang="en-US" sz="1800" smtClean="0"/>
              <a:t>) have to look up the frame in the page table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157" r="1537" b="1157"/>
          <a:stretch>
            <a:fillRect/>
          </a:stretch>
        </p:blipFill>
        <p:spPr bwMode="auto">
          <a:xfrm>
            <a:off x="1524000" y="3094038"/>
            <a:ext cx="6573838" cy="35290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Paging: Effective Access 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dirty="0" smtClean="0"/>
              <a:t>Associative TLB Lookup = </a:t>
            </a:r>
            <a:r>
              <a:rPr lang="en-US" altLang="en-US" sz="2400" b="1" u="sng" dirty="0" smtClean="0">
                <a:sym typeface="Symbol" panose="05050102010706020507" pitchFamily="18" charset="2"/>
              </a:rPr>
              <a:t></a:t>
            </a:r>
            <a:r>
              <a:rPr lang="en-US" altLang="en-US" sz="2400" dirty="0" smtClean="0">
                <a:sym typeface="Symbol" panose="05050102010706020507" pitchFamily="18" charset="2"/>
              </a:rPr>
              <a:t> time unit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Assume memory cycle time is </a:t>
            </a:r>
            <a:r>
              <a:rPr lang="en-US" altLang="en-US" sz="2400" b="1" u="sng" dirty="0" smtClean="0"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sym typeface="Symbol" panose="05050102010706020507" pitchFamily="18" charset="2"/>
              </a:rPr>
              <a:t> microsecond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Hit ratio – percentage of times that a page number is found in the TLB</a:t>
            </a:r>
          </a:p>
          <a:p>
            <a:pPr lvl="1"/>
            <a:r>
              <a:rPr lang="en-US" altLang="en-US" sz="2000" dirty="0" smtClean="0">
                <a:sym typeface="Symbol" panose="05050102010706020507" pitchFamily="18" charset="2"/>
              </a:rPr>
              <a:t>Hit ratio = </a:t>
            </a:r>
            <a:r>
              <a:rPr lang="en-US" altLang="en-US" sz="2000" b="1" u="sng" dirty="0" smtClean="0">
                <a:sym typeface="Symbol" panose="05050102010706020507" pitchFamily="18" charset="2"/>
              </a:rPr>
              <a:t>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Effective Access Time (EAT):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9900"/>
                </a:solidFill>
              </a:rPr>
              <a:t>			</a:t>
            </a:r>
            <a:r>
              <a:rPr lang="en-US" altLang="en-US" sz="2400" b="1" dirty="0" smtClean="0">
                <a:solidFill>
                  <a:srgbClr val="009900"/>
                </a:solidFill>
              </a:rPr>
              <a:t>EAT = (1 + </a:t>
            </a:r>
            <a:r>
              <a:rPr lang="en-US" altLang="en-US" sz="2400" b="1" dirty="0" smtClean="0">
                <a:solidFill>
                  <a:srgbClr val="009900"/>
                </a:solidFill>
                <a:sym typeface="Symbol" panose="05050102010706020507" pitchFamily="18" charset="2"/>
              </a:rPr>
              <a:t>)  + (2 + )(1 – )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9900"/>
                </a:solidFill>
                <a:sym typeface="Symbol" panose="05050102010706020507" pitchFamily="18" charset="2"/>
              </a:rPr>
              <a:t>			      = 2 +  – 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Shared Pages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4433888" cy="4960937"/>
          </a:xfrm>
        </p:spPr>
        <p:txBody>
          <a:bodyPr/>
          <a:lstStyle/>
          <a:p>
            <a:r>
              <a:rPr lang="en-US" altLang="en-US" sz="2400" smtClean="0"/>
              <a:t>Paging helps code reusing</a:t>
            </a:r>
          </a:p>
          <a:p>
            <a:r>
              <a:rPr lang="en-US" altLang="en-US" sz="2400" smtClean="0"/>
              <a:t>One copy of </a:t>
            </a:r>
            <a:r>
              <a:rPr lang="en-US" altLang="en-US" sz="2400" b="1" u="sng" smtClean="0"/>
              <a:t>read-only</a:t>
            </a:r>
            <a:r>
              <a:rPr lang="en-US" altLang="en-US" sz="2400" smtClean="0"/>
              <a:t> (reentrant) code shared among processes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	 (i.e., text editors, compilers, window systems)</a:t>
            </a:r>
          </a:p>
          <a:p>
            <a:r>
              <a:rPr lang="en-US" altLang="en-US" sz="2400" smtClean="0"/>
              <a:t>Shared code must appear in same location in the logical address space of all processes</a:t>
            </a:r>
          </a:p>
          <a:p>
            <a:endParaRPr lang="en-US" altLang="en-US" sz="240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5194300" y="1182688"/>
            <a:ext cx="3829050" cy="48990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Segmentation with Paging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Problems of external fragmentation and lengthy search times can be solved by paging the segments</a:t>
            </a:r>
          </a:p>
          <a:p>
            <a:endParaRPr lang="en-US" altLang="en-US" sz="240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048" r="6540" b="420"/>
          <a:stretch>
            <a:fillRect/>
          </a:stretch>
        </p:blipFill>
        <p:spPr bwMode="auto">
          <a:xfrm>
            <a:off x="2033588" y="2127250"/>
            <a:ext cx="5019675" cy="4551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Paging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Address Translation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Page Table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Page Table Structure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Shared Pages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Paging   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Each process is divided into a number of small, fixed-size partitions called </a:t>
            </a:r>
            <a:r>
              <a:rPr lang="en-US" altLang="en-US" sz="2400" b="1" smtClean="0">
                <a:solidFill>
                  <a:srgbClr val="FF3300"/>
                </a:solidFill>
              </a:rPr>
              <a:t>pages</a:t>
            </a:r>
          </a:p>
          <a:p>
            <a:r>
              <a:rPr lang="en-US" altLang="en-US" sz="2400" smtClean="0"/>
              <a:t>Physical memory is divided into a large number of small, fixed-size partitions called </a:t>
            </a:r>
            <a:r>
              <a:rPr lang="en-US" altLang="en-US" sz="2400" b="1" smtClean="0">
                <a:solidFill>
                  <a:srgbClr val="FF3300"/>
                </a:solidFill>
              </a:rPr>
              <a:t>frames</a:t>
            </a:r>
          </a:p>
          <a:p>
            <a:r>
              <a:rPr lang="en-US" altLang="en-US" sz="2400" smtClean="0"/>
              <a:t>Page size = frame size</a:t>
            </a:r>
          </a:p>
          <a:p>
            <a:pPr lvl="1"/>
            <a:r>
              <a:rPr lang="en-US" altLang="en-US" sz="2000" smtClean="0"/>
              <a:t>Usually 512 bytes to 16K bytes ,lately tends to be 4K</a:t>
            </a:r>
          </a:p>
          <a:p>
            <a:r>
              <a:rPr lang="en-US" altLang="en-US" sz="2400" smtClean="0"/>
              <a:t>To run a program of size </a:t>
            </a:r>
            <a:r>
              <a:rPr lang="en-US" altLang="en-US" sz="2400" b="1" smtClean="0">
                <a:solidFill>
                  <a:srgbClr val="0000FF"/>
                </a:solidFill>
              </a:rPr>
              <a:t>n</a:t>
            </a:r>
            <a:r>
              <a:rPr lang="en-US" altLang="en-US" sz="2400" smtClean="0"/>
              <a:t> pages, need to find </a:t>
            </a:r>
            <a:r>
              <a:rPr lang="en-US" altLang="en-US" sz="2400" b="1" smtClean="0">
                <a:solidFill>
                  <a:srgbClr val="0000FF"/>
                </a:solidFill>
              </a:rPr>
              <a:t>n</a:t>
            </a:r>
            <a:r>
              <a:rPr lang="en-US" altLang="en-US" sz="2400" smtClean="0"/>
              <a:t> free frames and load program</a:t>
            </a:r>
          </a:p>
          <a:p>
            <a:endParaRPr lang="en-US" altLang="en-US" sz="2400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Table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4545013" cy="4960937"/>
          </a:xfrm>
        </p:spPr>
        <p:txBody>
          <a:bodyPr/>
          <a:lstStyle/>
          <a:p>
            <a:r>
              <a:rPr lang="en-US" altLang="en-US" sz="2400" b="1" smtClean="0">
                <a:solidFill>
                  <a:srgbClr val="FF3300"/>
                </a:solidFill>
              </a:rPr>
              <a:t>Page Table</a:t>
            </a:r>
            <a:r>
              <a:rPr lang="en-US" altLang="en-US" sz="2400" smtClean="0"/>
              <a:t> : per process data structure that provides </a:t>
            </a:r>
            <a:r>
              <a:rPr lang="en-US" altLang="en-US" sz="2400" u="sng" smtClean="0"/>
              <a:t>mapping from page to frame</a:t>
            </a:r>
          </a:p>
          <a:p>
            <a:pPr marL="342900" lvl="1" indent="-342900">
              <a:buSzPct val="85000"/>
              <a:buFont typeface="Wingdings" panose="05000000000000000000" pitchFamily="2" charset="2"/>
              <a:buChar char="q"/>
            </a:pPr>
            <a:r>
              <a:rPr lang="en-US" altLang="en-US" sz="2000" smtClean="0"/>
              <a:t>Each page table must fit in </a:t>
            </a:r>
            <a:r>
              <a:rPr lang="en-US" altLang="en-US" sz="2000" b="1" u="sng" smtClean="0"/>
              <a:t>one</a:t>
            </a:r>
            <a:r>
              <a:rPr lang="en-US" altLang="en-US" sz="2000" smtClean="0"/>
              <a:t> frame /page</a:t>
            </a:r>
            <a:endParaRPr lang="en-US" altLang="en-US" u="sng" smtClean="0"/>
          </a:p>
          <a:p>
            <a:r>
              <a:rPr lang="en-US" altLang="en-US" sz="2400" b="1" smtClean="0">
                <a:solidFill>
                  <a:srgbClr val="FF3300"/>
                </a:solidFill>
              </a:rPr>
              <a:t>Page-Table Base Register (PTBR) </a:t>
            </a:r>
            <a:r>
              <a:rPr lang="en-US" altLang="en-US" sz="2400" smtClean="0"/>
              <a:t>points to the page table (physical address of the page table) of the current running process</a:t>
            </a:r>
            <a:endParaRPr lang="en-US" altLang="en-US" sz="2400" u="sng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800" r="7520" b="999"/>
          <a:stretch>
            <a:fillRect/>
          </a:stretch>
        </p:blipFill>
        <p:spPr bwMode="auto">
          <a:xfrm>
            <a:off x="5337175" y="1357313"/>
            <a:ext cx="3578225" cy="45926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Table: Protection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4905375" cy="4960937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Process may not use the whole page table</a:t>
            </a:r>
          </a:p>
          <a:p>
            <a:pPr lvl="1">
              <a:defRPr/>
            </a:pPr>
            <a:r>
              <a:rPr lang="en-US" altLang="en-US" sz="2000" dirty="0" smtClean="0"/>
              <a:t>Unused portions of the page table are protected by </a:t>
            </a:r>
            <a:r>
              <a:rPr lang="en-US" altLang="en-US" sz="2000" b="1" dirty="0" smtClean="0">
                <a:solidFill>
                  <a:srgbClr val="FF3300"/>
                </a:solidFill>
              </a:rPr>
              <a:t>valid/invalid bit</a:t>
            </a:r>
          </a:p>
          <a:p>
            <a:pPr lvl="1">
              <a:defRPr/>
            </a:pPr>
            <a:r>
              <a:rPr lang="en-US" altLang="en-US" sz="2000" dirty="0" smtClean="0"/>
              <a:t>Try to address these pages will result in a trap with “memory protection violation”</a:t>
            </a:r>
          </a:p>
          <a:p>
            <a:pPr lvl="1">
              <a:defRPr/>
            </a:pPr>
            <a:r>
              <a:rPr lang="en-US" altLang="en-US" sz="2000" dirty="0" smtClean="0"/>
              <a:t>Problem: size of page table</a:t>
            </a:r>
          </a:p>
          <a:p>
            <a:pPr lvl="1">
              <a:defRPr/>
            </a:pPr>
            <a:r>
              <a:rPr lang="en-US" altLang="en-US" sz="2000" dirty="0" smtClean="0"/>
              <a:t>Solution: </a:t>
            </a:r>
            <a:r>
              <a:rPr lang="en-US" altLang="en-US" sz="2000" i="1" dirty="0" smtClean="0">
                <a:solidFill>
                  <a:srgbClr val="C00000"/>
                </a:solidFill>
              </a:rPr>
              <a:t>Page-Table Length Register (PRLR)</a:t>
            </a:r>
            <a:r>
              <a:rPr lang="en-US" altLang="en-US" sz="2000" b="1" i="1" dirty="0" smtClean="0">
                <a:solidFill>
                  <a:srgbClr val="C00000"/>
                </a:solidFill>
              </a:rPr>
              <a:t/>
            </a:r>
            <a:br>
              <a:rPr lang="en-US" altLang="en-US" sz="2000" b="1" i="1" dirty="0" smtClean="0">
                <a:solidFill>
                  <a:srgbClr val="C00000"/>
                </a:solidFill>
              </a:rPr>
            </a:br>
            <a:r>
              <a:rPr lang="en-US" altLang="en-US" sz="2000" dirty="0" smtClean="0"/>
              <a:t>indicates the number of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current valid pages in the table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" t="603" r="7301" b="603"/>
          <a:stretch>
            <a:fillRect/>
          </a:stretch>
        </p:blipFill>
        <p:spPr bwMode="auto">
          <a:xfrm>
            <a:off x="5376863" y="1697038"/>
            <a:ext cx="3603625" cy="45688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Paging: Address Translation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b="1" smtClean="0"/>
              <a:t>Logical address </a:t>
            </a:r>
            <a:r>
              <a:rPr lang="en-US" altLang="en-US" sz="2400" smtClean="0"/>
              <a:t>(Address generated by CPU) consists of </a:t>
            </a:r>
            <a:r>
              <a:rPr lang="en-US" altLang="en-US" sz="2400" u="sng" smtClean="0">
                <a:solidFill>
                  <a:srgbClr val="FF3300"/>
                </a:solidFill>
              </a:rPr>
              <a:t>page number</a:t>
            </a:r>
            <a:r>
              <a:rPr lang="en-US" altLang="en-US" sz="2400" smtClean="0">
                <a:solidFill>
                  <a:srgbClr val="FF3300"/>
                </a:solidFill>
              </a:rPr>
              <a:t> </a:t>
            </a:r>
            <a:r>
              <a:rPr lang="en-US" altLang="en-US" sz="2400" smtClean="0"/>
              <a:t>and </a:t>
            </a:r>
            <a:r>
              <a:rPr lang="en-US" altLang="en-US" sz="2400" u="sng" smtClean="0">
                <a:solidFill>
                  <a:srgbClr val="FF3300"/>
                </a:solidFill>
              </a:rPr>
              <a:t>offset</a:t>
            </a:r>
            <a:r>
              <a:rPr lang="en-US" altLang="en-US" sz="2400" u="sng" smtClean="0"/>
              <a:t> from beginning of the page</a:t>
            </a:r>
          </a:p>
          <a:p>
            <a:r>
              <a:rPr lang="en-US" altLang="en-US" sz="2400" b="1" smtClean="0"/>
              <a:t>Physical address</a:t>
            </a:r>
            <a:r>
              <a:rPr lang="en-US" altLang="en-US" sz="2400" smtClean="0"/>
              <a:t> consists of </a:t>
            </a:r>
            <a:r>
              <a:rPr lang="en-US" altLang="en-US" sz="2400" u="sng" smtClean="0">
                <a:solidFill>
                  <a:srgbClr val="FF3300"/>
                </a:solidFill>
              </a:rPr>
              <a:t>frame base address</a:t>
            </a:r>
            <a:r>
              <a:rPr lang="en-US" altLang="en-US" sz="2400" smtClean="0">
                <a:solidFill>
                  <a:srgbClr val="FF3300"/>
                </a:solidFill>
              </a:rPr>
              <a:t> </a:t>
            </a:r>
            <a:r>
              <a:rPr lang="en-US" altLang="en-US" sz="2400" smtClean="0"/>
              <a:t>and </a:t>
            </a:r>
            <a:r>
              <a:rPr lang="en-US" altLang="en-US" sz="2400" u="sng" smtClean="0">
                <a:solidFill>
                  <a:srgbClr val="FF3300"/>
                </a:solidFill>
              </a:rPr>
              <a:t>offset from beginning of the frame</a:t>
            </a:r>
          </a:p>
          <a:p>
            <a:r>
              <a:rPr lang="en-US" altLang="en-US" sz="2400" smtClean="0"/>
              <a:t>Address Translation Architecture: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3032" r="2821" b="2776"/>
          <a:stretch>
            <a:fillRect/>
          </a:stretch>
        </p:blipFill>
        <p:spPr bwMode="auto">
          <a:xfrm>
            <a:off x="1352550" y="3676650"/>
            <a:ext cx="6361113" cy="30003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Table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Problem:</a:t>
            </a:r>
          </a:p>
          <a:p>
            <a:pPr lvl="1"/>
            <a:r>
              <a:rPr lang="en-US" altLang="en-US" sz="2000" smtClean="0"/>
              <a:t>Address space of modern computer system is 2</a:t>
            </a:r>
            <a:r>
              <a:rPr lang="en-US" altLang="en-US" sz="2000" baseline="40000" smtClean="0"/>
              <a:t>32 </a:t>
            </a:r>
            <a:r>
              <a:rPr lang="en-US" altLang="en-US" sz="2000" smtClean="0"/>
              <a:t>to 2</a:t>
            </a:r>
            <a:r>
              <a:rPr lang="en-US" altLang="en-US" sz="2000" baseline="40000" smtClean="0"/>
              <a:t>64</a:t>
            </a:r>
          </a:p>
          <a:p>
            <a:pPr lvl="1"/>
            <a:r>
              <a:rPr lang="en-US" altLang="en-US" sz="2000" smtClean="0"/>
              <a:t>Each page table must fit in </a:t>
            </a:r>
            <a:r>
              <a:rPr lang="en-US" altLang="en-US" sz="2000" b="1" u="sng" smtClean="0"/>
              <a:t>one</a:t>
            </a:r>
            <a:r>
              <a:rPr lang="en-US" altLang="en-US" sz="2000" smtClean="0"/>
              <a:t> frame /page</a:t>
            </a:r>
          </a:p>
          <a:p>
            <a:pPr lvl="1"/>
            <a:r>
              <a:rPr lang="en-US" altLang="en-US" sz="2000" smtClean="0"/>
              <a:t>However , size of page table is potentially </a:t>
            </a:r>
            <a:r>
              <a:rPr lang="en-US" altLang="en-US" sz="2000" u="sng" smtClean="0"/>
              <a:t>large</a:t>
            </a:r>
          </a:p>
          <a:p>
            <a:pPr lvl="1"/>
            <a:r>
              <a:rPr lang="en-US" altLang="en-US" sz="2000" smtClean="0"/>
              <a:t>As a result , page table </a:t>
            </a:r>
            <a:r>
              <a:rPr lang="en-US" altLang="en-US" sz="2000" u="sng" smtClean="0"/>
              <a:t>searching time </a:t>
            </a:r>
            <a:r>
              <a:rPr lang="en-US" altLang="en-US" sz="2000" smtClean="0"/>
              <a:t>is potentially large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r>
              <a:rPr lang="en-US" altLang="en-US" sz="2400" smtClean="0"/>
              <a:t>Solution:</a:t>
            </a:r>
          </a:p>
          <a:p>
            <a:pPr lvl="1"/>
            <a:r>
              <a:rPr lang="en-US" altLang="en-US" sz="2000" smtClean="0"/>
              <a:t>Hierarchical Paging</a:t>
            </a:r>
          </a:p>
          <a:p>
            <a:pPr lvl="1"/>
            <a:r>
              <a:rPr lang="en-US" altLang="en-US" sz="2000" smtClean="0"/>
              <a:t>Hashed Page Tables</a:t>
            </a:r>
          </a:p>
          <a:p>
            <a:pPr lvl="1"/>
            <a:r>
              <a:rPr lang="en-US" altLang="en-US" sz="2000" smtClean="0"/>
              <a:t>Inverted Page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Table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Hierarchical Paging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Hashed Page Tables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Inverted Page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Break up the logical address space into multiple page tables</a:t>
            </a:r>
          </a:p>
          <a:p>
            <a:pPr lvl="1"/>
            <a:r>
              <a:rPr lang="en-US" altLang="en-US" sz="2000" smtClean="0"/>
              <a:t>A simple technique is a two-level page table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900" r="12395" b="1082"/>
          <a:stretch>
            <a:fillRect/>
          </a:stretch>
        </p:blipFill>
        <p:spPr bwMode="auto">
          <a:xfrm>
            <a:off x="2019300" y="2433638"/>
            <a:ext cx="4159250" cy="43449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13760</TotalTime>
  <Words>1496</Words>
  <Application>Microsoft Office PowerPoint</Application>
  <PresentationFormat>On-screen Show (4:3)</PresentationFormat>
  <Paragraphs>283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Comic Sans MS</vt:lpstr>
      <vt:lpstr>Symbol</vt:lpstr>
      <vt:lpstr>Times New Roman</vt:lpstr>
      <vt:lpstr>Wingdings</vt:lpstr>
      <vt:lpstr>Default Design</vt:lpstr>
      <vt:lpstr>Computer Architecture and Operating Systems  CS 3230: Operating System Section Lecture OS-8 Memory Management (2)   </vt:lpstr>
      <vt:lpstr>Outlines</vt:lpstr>
      <vt:lpstr>Paging     </vt:lpstr>
      <vt:lpstr>Page Table </vt:lpstr>
      <vt:lpstr>Page Table: Protection </vt:lpstr>
      <vt:lpstr>Paging: Address Translation </vt:lpstr>
      <vt:lpstr>Page Table Structure</vt:lpstr>
      <vt:lpstr>Page Table Structure</vt:lpstr>
      <vt:lpstr>Hierarchical Page Tables</vt:lpstr>
      <vt:lpstr>Hierarchical Page Tables</vt:lpstr>
      <vt:lpstr>Hierarchical Page Tables</vt:lpstr>
      <vt:lpstr>Hashed Page Tables</vt:lpstr>
      <vt:lpstr>Inverted Page Table</vt:lpstr>
      <vt:lpstr>Inverted Page Table</vt:lpstr>
      <vt:lpstr>Paging: Memory Access  </vt:lpstr>
      <vt:lpstr>TLB </vt:lpstr>
      <vt:lpstr>Paging: Effective Access Time</vt:lpstr>
      <vt:lpstr>Shared Pages</vt:lpstr>
      <vt:lpstr>Segmentation with Paging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559</cp:revision>
  <dcterms:created xsi:type="dcterms:W3CDTF">1999-10-08T19:08:27Z</dcterms:created>
  <dcterms:modified xsi:type="dcterms:W3CDTF">2015-05-04T18:23:31Z</dcterms:modified>
</cp:coreProperties>
</file>